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7"/>
  </p:notesMasterIdLst>
  <p:handoutMasterIdLst>
    <p:handoutMasterId r:id="rId68"/>
  </p:handoutMasterIdLst>
  <p:sldIdLst>
    <p:sldId id="497" r:id="rId2"/>
    <p:sldId id="614" r:id="rId3"/>
    <p:sldId id="605" r:id="rId4"/>
    <p:sldId id="596" r:id="rId5"/>
    <p:sldId id="604" r:id="rId6"/>
    <p:sldId id="606" r:id="rId7"/>
    <p:sldId id="615" r:id="rId8"/>
    <p:sldId id="498" r:id="rId9"/>
    <p:sldId id="501" r:id="rId10"/>
    <p:sldId id="502" r:id="rId11"/>
    <p:sldId id="503" r:id="rId12"/>
    <p:sldId id="505" r:id="rId13"/>
    <p:sldId id="504" r:id="rId14"/>
    <p:sldId id="506" r:id="rId15"/>
    <p:sldId id="507" r:id="rId16"/>
    <p:sldId id="508" r:id="rId17"/>
    <p:sldId id="509" r:id="rId18"/>
    <p:sldId id="482" r:id="rId19"/>
    <p:sldId id="516" r:id="rId20"/>
    <p:sldId id="517" r:id="rId21"/>
    <p:sldId id="518" r:id="rId22"/>
    <p:sldId id="598" r:id="rId23"/>
    <p:sldId id="597" r:id="rId24"/>
    <p:sldId id="540" r:id="rId25"/>
    <p:sldId id="541" r:id="rId26"/>
    <p:sldId id="542" r:id="rId27"/>
    <p:sldId id="543" r:id="rId28"/>
    <p:sldId id="599" r:id="rId29"/>
    <p:sldId id="600" r:id="rId30"/>
    <p:sldId id="601" r:id="rId31"/>
    <p:sldId id="607" r:id="rId32"/>
    <p:sldId id="602" r:id="rId33"/>
    <p:sldId id="610" r:id="rId34"/>
    <p:sldId id="609" r:id="rId35"/>
    <p:sldId id="603" r:id="rId36"/>
    <p:sldId id="608" r:id="rId37"/>
    <p:sldId id="595" r:id="rId38"/>
    <p:sldId id="612" r:id="rId39"/>
    <p:sldId id="613" r:id="rId40"/>
    <p:sldId id="616" r:id="rId41"/>
    <p:sldId id="611" r:id="rId42"/>
    <p:sldId id="618" r:id="rId43"/>
    <p:sldId id="617" r:id="rId44"/>
    <p:sldId id="619" r:id="rId45"/>
    <p:sldId id="620" r:id="rId46"/>
    <p:sldId id="621" r:id="rId47"/>
    <p:sldId id="565" r:id="rId48"/>
    <p:sldId id="566" r:id="rId49"/>
    <p:sldId id="570" r:id="rId50"/>
    <p:sldId id="569" r:id="rId51"/>
    <p:sldId id="571" r:id="rId52"/>
    <p:sldId id="572" r:id="rId53"/>
    <p:sldId id="583" r:id="rId54"/>
    <p:sldId id="492" r:id="rId55"/>
    <p:sldId id="573" r:id="rId56"/>
    <p:sldId id="582" r:id="rId57"/>
    <p:sldId id="585" r:id="rId58"/>
    <p:sldId id="586" r:id="rId59"/>
    <p:sldId id="584" r:id="rId60"/>
    <p:sldId id="587" r:id="rId61"/>
    <p:sldId id="588" r:id="rId62"/>
    <p:sldId id="590" r:id="rId63"/>
    <p:sldId id="589" r:id="rId64"/>
    <p:sldId id="591" r:id="rId65"/>
    <p:sldId id="592" r:id="rId66"/>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as PINOL" initials="LP" lastIdx="39" clrIdx="0">
    <p:extLst>
      <p:ext uri="{19B8F6BF-5375-455C-9EA6-DF929625EA0E}">
        <p15:presenceInfo xmlns:p15="http://schemas.microsoft.com/office/powerpoint/2012/main" userId="Lucas PINO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8D3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1" autoAdjust="0"/>
    <p:restoredTop sz="89415" autoAdjust="0"/>
  </p:normalViewPr>
  <p:slideViewPr>
    <p:cSldViewPr snapToGrid="0">
      <p:cViewPr>
        <p:scale>
          <a:sx n="70" d="100"/>
          <a:sy n="70" d="100"/>
        </p:scale>
        <p:origin x="254" y="211"/>
      </p:cViewPr>
      <p:guideLst>
        <p:guide pos="3840"/>
        <p:guide orient="horz" pos="2137"/>
      </p:guideLst>
    </p:cSldViewPr>
  </p:slideViewPr>
  <p:notesTextViewPr>
    <p:cViewPr>
      <p:scale>
        <a:sx n="100" d="100"/>
        <a:sy n="100" d="100"/>
      </p:scale>
      <p:origin x="0" y="0"/>
    </p:cViewPr>
  </p:notesTextViewPr>
  <p:notesViewPr>
    <p:cSldViewPr snapToGrid="0">
      <p:cViewPr varScale="1">
        <p:scale>
          <a:sx n="90" d="100"/>
          <a:sy n="90" d="100"/>
        </p:scale>
        <p:origin x="3774" y="96"/>
      </p:cViewPr>
      <p:guideLst/>
    </p:cSldViewPr>
  </p:notesViewPr>
  <p:gridSpacing cx="45000" cy="450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0F3856E-E956-4B3D-9E93-F48257D0867D}" type="datetime1">
              <a:rPr lang="fr-FR" smtClean="0"/>
              <a:t>11/10/2023</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r>
              <a:rPr lang="en-US"/>
              <a:t>CoSyne: Cosmological Synergies in the upcoming decade</a:t>
            </a:r>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0BD58-3BFF-4EAF-BB8B-AC67FE801E47}" type="slidenum">
              <a:rPr lang="fr-FR" smtClean="0"/>
              <a:t>‹N°›</a:t>
            </a:fld>
            <a:endParaRPr lang="fr-FR" dirty="0"/>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A83C69-9EC7-4ABD-96DA-BBA1B1BDF98D}" type="datetime1">
              <a:rPr lang="fr-FR" noProof="0" smtClean="0"/>
              <a:pPr/>
              <a:t>11/10/2023</a:t>
            </a:fld>
            <a:endParaRPr lang="fr-FR" noProof="0"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notes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r>
              <a:rPr lang="en-US" noProof="0"/>
              <a:t>CoSyne: Cosmological Synergies in the upcoming decade</a:t>
            </a:r>
            <a:endParaRPr lang="fr-FR" noProof="0"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322CDD-9D6C-4F63-9EC2-648226624108}" type="slidenum">
              <a:rPr lang="fr-FR" noProof="0" smtClean="0"/>
              <a:t>‹N°›</a:t>
            </a:fld>
            <a:endParaRPr lang="fr-FR" noProof="0" dirty="0"/>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Good morning everyone and thank you for the introduction. I am glad to be back in the French community after a first postdoc in Madrid, and looking forward to more scientific interactions with all of you.</a:t>
            </a:r>
            <a:endParaRPr lang="en-US" baseline="0"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smtClean="0"/>
              <a:t>1</a:t>
            </a:fld>
            <a:endParaRPr lang="fr-FR" dirty="0"/>
          </a:p>
        </p:txBody>
      </p:sp>
    </p:spTree>
    <p:extLst>
      <p:ext uri="{BB962C8B-B14F-4D97-AF65-F5344CB8AC3E}">
        <p14:creationId xmlns:p14="http://schemas.microsoft.com/office/powerpoint/2010/main" val="3236228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But what are the mechanics</a:t>
            </a:r>
            <a:r>
              <a:rPr lang="en-US" baseline="0" dirty="0"/>
              <a:t> of inflation? The current phenomenological paradigm is simply a single scalar field which is slowly rolling down a very flat potential.</a:t>
            </a:r>
          </a:p>
          <a:p>
            <a:endParaRPr lang="en-US" baseline="0" dirty="0"/>
          </a:p>
          <a:p>
            <a:r>
              <a:rPr lang="en-US" baseline="0" dirty="0"/>
              <a:t>Indeed it then does the job for both the classical background and the quantum fluctuations</a:t>
            </a:r>
            <a:endParaRPr lang="en-US"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smtClean="0"/>
              <a:t>10</a:t>
            </a:fld>
            <a:endParaRPr lang="fr-FR" dirty="0"/>
          </a:p>
        </p:txBody>
      </p:sp>
    </p:spTree>
    <p:extLst>
      <p:ext uri="{BB962C8B-B14F-4D97-AF65-F5344CB8AC3E}">
        <p14:creationId xmlns:p14="http://schemas.microsoft.com/office/powerpoint/2010/main" val="161905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In this</a:t>
            </a:r>
            <a:r>
              <a:rPr lang="en-US" baseline="0" dirty="0"/>
              <a:t> standard approach, the scalar field is split into a classical homogeneous background phi and quantum perturbations Q.</a:t>
            </a:r>
          </a:p>
          <a:p>
            <a:r>
              <a:rPr lang="en-US" baseline="0" dirty="0"/>
              <a:t>The classical part, if the potential is flat enough, evolves slowly as dictated by the slow-roll background </a:t>
            </a:r>
            <a:r>
              <a:rPr lang="en-US" baseline="0" dirty="0" err="1"/>
              <a:t>EoM</a:t>
            </a:r>
            <a:r>
              <a:rPr lang="en-US" baseline="0" dirty="0"/>
              <a:t>.</a:t>
            </a:r>
          </a:p>
          <a:p>
            <a:r>
              <a:rPr lang="en-US" baseline="0" dirty="0"/>
              <a:t>In turn, the </a:t>
            </a:r>
            <a:r>
              <a:rPr lang="en-US" baseline="0" dirty="0" err="1"/>
              <a:t>Friedmann</a:t>
            </a:r>
            <a:r>
              <a:rPr lang="en-US" baseline="0" dirty="0"/>
              <a:t> equation relates the scalar potential and the Hubble scale.</a:t>
            </a:r>
            <a:endParaRPr lang="en-US"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smtClean="0"/>
              <a:t>11</a:t>
            </a:fld>
            <a:endParaRPr lang="fr-FR" dirty="0"/>
          </a:p>
        </p:txBody>
      </p:sp>
    </p:spTree>
    <p:extLst>
      <p:ext uri="{BB962C8B-B14F-4D97-AF65-F5344CB8AC3E}">
        <p14:creationId xmlns:p14="http://schemas.microsoft.com/office/powerpoint/2010/main" val="1693767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The</a:t>
            </a:r>
            <a:r>
              <a:rPr lang="en-US" baseline="0" dirty="0"/>
              <a:t> behavior of quantum perturbations can also be solved in a slow-varying approximation for a massless (negligible curvature of the potential) scalar field, once the Bunch-Davies vacuum is chosen.</a:t>
            </a:r>
          </a:p>
          <a:p>
            <a:r>
              <a:rPr lang="en-US" baseline="0" dirty="0"/>
              <a:t>This translates into the metric curvature perturbation zeta</a:t>
            </a:r>
            <a:endParaRPr lang="en-US"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smtClean="0"/>
              <a:t>12</a:t>
            </a:fld>
            <a:endParaRPr lang="fr-FR" dirty="0"/>
          </a:p>
        </p:txBody>
      </p:sp>
    </p:spTree>
    <p:extLst>
      <p:ext uri="{BB962C8B-B14F-4D97-AF65-F5344CB8AC3E}">
        <p14:creationId xmlns:p14="http://schemas.microsoft.com/office/powerpoint/2010/main" val="3128196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Crucially, both ingredients are needed to find the almost scale-invariant PS</a:t>
            </a:r>
            <a:r>
              <a:rPr lang="en-US" baseline="0" dirty="0"/>
              <a:t> that we observe in the CMB, and this is why inflation is so successful!</a:t>
            </a:r>
            <a:endParaRPr lang="en-US"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smtClean="0"/>
              <a:t>13</a:t>
            </a:fld>
            <a:endParaRPr lang="fr-FR" dirty="0"/>
          </a:p>
        </p:txBody>
      </p:sp>
    </p:spTree>
    <p:extLst>
      <p:ext uri="{BB962C8B-B14F-4D97-AF65-F5344CB8AC3E}">
        <p14:creationId xmlns:p14="http://schemas.microsoft.com/office/powerpoint/2010/main" val="1627174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s-ES" dirty="0"/>
              <a:t>3 min.</a:t>
            </a:r>
            <a:endParaRPr lang="fr-FR" dirty="0"/>
          </a:p>
          <a:p>
            <a:r>
              <a:rPr lang="fr-FR" dirty="0"/>
              <a:t>Second part:</a:t>
            </a:r>
            <a:r>
              <a:rPr lang="fr-FR" baseline="0" dirty="0"/>
              <a:t> single-</a:t>
            </a:r>
            <a:r>
              <a:rPr lang="fr-FR" baseline="0" dirty="0" err="1"/>
              <a:t>field</a:t>
            </a:r>
            <a:r>
              <a:rPr lang="fr-FR" baseline="0" dirty="0"/>
              <a:t> </a:t>
            </a:r>
            <a:r>
              <a:rPr lang="fr-FR" baseline="0" dirty="0" err="1"/>
              <a:t>stochastic</a:t>
            </a:r>
            <a:r>
              <a:rPr lang="fr-FR" baseline="0" dirty="0"/>
              <a:t> inflation</a:t>
            </a:r>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smtClean="0"/>
              <a:t>14</a:t>
            </a:fld>
            <a:endParaRPr lang="fr-FR" dirty="0"/>
          </a:p>
        </p:txBody>
      </p:sp>
    </p:spTree>
    <p:extLst>
      <p:ext uri="{BB962C8B-B14F-4D97-AF65-F5344CB8AC3E}">
        <p14:creationId xmlns:p14="http://schemas.microsoft.com/office/powerpoint/2010/main" val="2648835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Now we are looking at a</a:t>
            </a:r>
            <a:r>
              <a:rPr lang="en-US" baseline="0" dirty="0"/>
              <a:t> potential that is so flat that the deterministic, classical dynamics, is almost negligible. Or even if it is not the case, for sufficiently long times the quantum effects may accumulate, and in both cases, </a:t>
            </a:r>
            <a:r>
              <a:rPr lang="en-US" baseline="0" dirty="0" err="1"/>
              <a:t>backreact</a:t>
            </a:r>
            <a:r>
              <a:rPr lang="en-US" baseline="0" dirty="0"/>
              <a:t> on the large-scale dynamics. For the experts, you can think of eternal inflation, or the IR divergences of massless fields in de Sitter.</a:t>
            </a:r>
            <a:endParaRPr lang="en-US"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smtClean="0"/>
              <a:t>15</a:t>
            </a:fld>
            <a:endParaRPr lang="fr-FR" dirty="0"/>
          </a:p>
        </p:txBody>
      </p:sp>
    </p:spTree>
    <p:extLst>
      <p:ext uri="{BB962C8B-B14F-4D97-AF65-F5344CB8AC3E}">
        <p14:creationId xmlns:p14="http://schemas.microsoft.com/office/powerpoint/2010/main" val="1896038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In </a:t>
            </a:r>
            <a:r>
              <a:rPr lang="en-US" baseline="0" dirty="0"/>
              <a:t>order to take this into account, one needs to abandon the hypothesis of homogeneity: large scales inherit the inhomogeneous properties of the smaller ones. This is a non-linear process called diffusion.</a:t>
            </a:r>
            <a:endParaRPr lang="en-US"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smtClean="0"/>
              <a:t>16</a:t>
            </a:fld>
            <a:endParaRPr lang="fr-FR" dirty="0"/>
          </a:p>
        </p:txBody>
      </p:sp>
    </p:spTree>
    <p:extLst>
      <p:ext uri="{BB962C8B-B14F-4D97-AF65-F5344CB8AC3E}">
        <p14:creationId xmlns:p14="http://schemas.microsoft.com/office/powerpoint/2010/main" val="2094289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In this treatment, we therefore separate the scalar field in large and small scale fluctuations.</a:t>
            </a:r>
            <a:r>
              <a:rPr lang="en-US" baseline="0" dirty="0"/>
              <a:t> The </a:t>
            </a:r>
            <a:r>
              <a:rPr lang="en-US" baseline="0" dirty="0" err="1"/>
              <a:t>phi_UV</a:t>
            </a:r>
            <a:r>
              <a:rPr lang="en-US" baseline="0" dirty="0"/>
              <a:t> are of genuine quantum nature and must remain small for treating them </a:t>
            </a:r>
            <a:r>
              <a:rPr lang="en-US" baseline="0" dirty="0" err="1"/>
              <a:t>perturbatively</a:t>
            </a:r>
            <a:r>
              <a:rPr lang="en-US" baseline="0" dirty="0"/>
              <a:t>. However, their cumulated effect on the large scales can be treated non-</a:t>
            </a:r>
            <a:r>
              <a:rPr lang="en-US" baseline="0" dirty="0" err="1"/>
              <a:t>perturbatively</a:t>
            </a:r>
            <a:r>
              <a:rPr lang="en-US" baseline="0" dirty="0"/>
              <a:t> and </a:t>
            </a:r>
            <a:r>
              <a:rPr lang="en-US" baseline="0" dirty="0" err="1"/>
              <a:t>phi_IR</a:t>
            </a:r>
            <a:r>
              <a:rPr lang="en-US" baseline="0" dirty="0"/>
              <a:t> may contain fluctuations of large amplitude.</a:t>
            </a:r>
            <a:endParaRPr lang="en-US"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smtClean="0"/>
              <a:t>17</a:t>
            </a:fld>
            <a:endParaRPr lang="fr-FR" dirty="0"/>
          </a:p>
        </p:txBody>
      </p:sp>
    </p:spTree>
    <p:extLst>
      <p:ext uri="{BB962C8B-B14F-4D97-AF65-F5344CB8AC3E}">
        <p14:creationId xmlns:p14="http://schemas.microsoft.com/office/powerpoint/2010/main" val="3255601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Now</a:t>
            </a:r>
            <a:r>
              <a:rPr lang="fr-FR" dirty="0"/>
              <a:t> let us have</a:t>
            </a:r>
            <a:r>
              <a:rPr lang="fr-FR" baseline="0" dirty="0"/>
              <a:t> a look more </a:t>
            </a:r>
            <a:r>
              <a:rPr lang="fr-FR" baseline="0" dirty="0" err="1"/>
              <a:t>precisely</a:t>
            </a:r>
            <a:r>
              <a:rPr lang="fr-FR" baseline="0" dirty="0"/>
              <a:t> at </a:t>
            </a:r>
            <a:r>
              <a:rPr lang="fr-FR" baseline="0" dirty="0" err="1"/>
              <a:t>those</a:t>
            </a:r>
            <a:r>
              <a:rPr lang="fr-FR" baseline="0" dirty="0"/>
              <a:t> </a:t>
            </a:r>
            <a:r>
              <a:rPr lang="fr-FR" baseline="0" dirty="0" err="1"/>
              <a:t>comoving</a:t>
            </a:r>
            <a:r>
              <a:rPr lang="fr-FR" baseline="0" dirty="0"/>
              <a:t> </a:t>
            </a:r>
            <a:r>
              <a:rPr lang="fr-FR" baseline="0" dirty="0" err="1"/>
              <a:t>scales</a:t>
            </a:r>
            <a:r>
              <a:rPr lang="fr-FR" baseline="0" dirty="0"/>
              <a:t>, and how to </a:t>
            </a:r>
            <a:r>
              <a:rPr lang="fr-FR" baseline="0" dirty="0" err="1"/>
              <a:t>define</a:t>
            </a:r>
            <a:r>
              <a:rPr lang="fr-FR" baseline="0" dirty="0"/>
              <a:t> the IR and UV </a:t>
            </a:r>
            <a:r>
              <a:rPr lang="fr-FR" baseline="0" dirty="0" err="1"/>
              <a:t>sectors</a:t>
            </a:r>
            <a:r>
              <a:rPr lang="fr-FR" baseline="0" dirty="0"/>
              <a:t> of the </a:t>
            </a:r>
            <a:r>
              <a:rPr lang="fr-FR" baseline="0" dirty="0" err="1"/>
              <a:t>theory</a:t>
            </a:r>
            <a:r>
              <a:rPr lang="fr-FR" baseline="0" dirty="0"/>
              <a:t>. </a:t>
            </a:r>
            <a:r>
              <a:rPr lang="fr-FR" baseline="0" dirty="0" err="1"/>
              <a:t>We</a:t>
            </a:r>
            <a:r>
              <a:rPr lang="fr-FR" baseline="0" dirty="0"/>
              <a:t> </a:t>
            </a:r>
            <a:r>
              <a:rPr lang="fr-FR" baseline="0" dirty="0" err="1"/>
              <a:t>want</a:t>
            </a:r>
            <a:r>
              <a:rPr lang="fr-FR" baseline="0" dirty="0"/>
              <a:t> the IR </a:t>
            </a:r>
            <a:r>
              <a:rPr lang="fr-FR" baseline="0" dirty="0" err="1"/>
              <a:t>sector</a:t>
            </a:r>
            <a:r>
              <a:rPr lang="fr-FR" baseline="0" dirty="0"/>
              <a:t> to </a:t>
            </a:r>
            <a:r>
              <a:rPr lang="fr-FR" baseline="0" dirty="0" err="1"/>
              <a:t>be</a:t>
            </a:r>
            <a:r>
              <a:rPr lang="fr-FR" baseline="0" dirty="0"/>
              <a:t> </a:t>
            </a:r>
            <a:r>
              <a:rPr lang="fr-FR" baseline="0" dirty="0" err="1"/>
              <a:t>described</a:t>
            </a:r>
            <a:r>
              <a:rPr lang="fr-FR" baseline="0" dirty="0"/>
              <a:t> by </a:t>
            </a:r>
            <a:r>
              <a:rPr lang="fr-FR" baseline="0" dirty="0" err="1"/>
              <a:t>classical</a:t>
            </a:r>
            <a:r>
              <a:rPr lang="fr-FR" baseline="0" dirty="0"/>
              <a:t> </a:t>
            </a:r>
            <a:r>
              <a:rPr lang="fr-FR" baseline="0" dirty="0" err="1"/>
              <a:t>physics</a:t>
            </a:r>
            <a:r>
              <a:rPr lang="fr-FR" baseline="0" dirty="0"/>
              <a:t> (</a:t>
            </a:r>
            <a:r>
              <a:rPr lang="fr-FR" baseline="0" dirty="0" err="1"/>
              <a:t>although</a:t>
            </a:r>
            <a:r>
              <a:rPr lang="fr-FR" baseline="0" dirty="0"/>
              <a:t> </a:t>
            </a:r>
            <a:r>
              <a:rPr lang="fr-FR" baseline="0" dirty="0" err="1"/>
              <a:t>stochastic</a:t>
            </a:r>
            <a:r>
              <a:rPr lang="fr-FR" baseline="0" dirty="0"/>
              <a:t> as </a:t>
            </a:r>
            <a:r>
              <a:rPr lang="fr-FR" baseline="0" dirty="0" err="1"/>
              <a:t>we</a:t>
            </a:r>
            <a:r>
              <a:rPr lang="fr-FR" baseline="0" dirty="0"/>
              <a:t> </a:t>
            </a:r>
            <a:r>
              <a:rPr lang="fr-FR" baseline="0" dirty="0" err="1"/>
              <a:t>will</a:t>
            </a:r>
            <a:r>
              <a:rPr lang="fr-FR" baseline="0" dirty="0"/>
              <a:t> </a:t>
            </a:r>
            <a:r>
              <a:rPr lang="fr-FR" baseline="0" dirty="0" err="1"/>
              <a:t>see</a:t>
            </a:r>
            <a:r>
              <a:rPr lang="fr-FR" baseline="0" dirty="0"/>
              <a:t>), and </a:t>
            </a:r>
            <a:r>
              <a:rPr lang="fr-FR" baseline="0" dirty="0" err="1"/>
              <a:t>this</a:t>
            </a:r>
            <a:r>
              <a:rPr lang="fr-FR" baseline="0" dirty="0"/>
              <a:t> transition of </a:t>
            </a:r>
            <a:r>
              <a:rPr lang="fr-FR" baseline="0" dirty="0" err="1"/>
              <a:t>cosmological</a:t>
            </a:r>
            <a:r>
              <a:rPr lang="fr-FR" baseline="0" dirty="0"/>
              <a:t> perturbations </a:t>
            </a:r>
            <a:r>
              <a:rPr lang="fr-FR" baseline="0" dirty="0" err="1"/>
              <a:t>from</a:t>
            </a:r>
            <a:r>
              <a:rPr lang="fr-FR" baseline="0" dirty="0"/>
              <a:t> quantum to </a:t>
            </a:r>
            <a:r>
              <a:rPr lang="fr-FR" baseline="0" dirty="0" err="1"/>
              <a:t>classical</a:t>
            </a:r>
            <a:r>
              <a:rPr lang="fr-FR" baseline="0" dirty="0"/>
              <a:t>, </a:t>
            </a:r>
            <a:r>
              <a:rPr lang="fr-FR" baseline="0" dirty="0" err="1"/>
              <a:t>is</a:t>
            </a:r>
            <a:r>
              <a:rPr lang="fr-FR" baseline="0" dirty="0"/>
              <a:t> </a:t>
            </a:r>
            <a:r>
              <a:rPr lang="fr-FR" baseline="0" dirty="0" err="1"/>
              <a:t>expected</a:t>
            </a:r>
            <a:r>
              <a:rPr lang="fr-FR" baseline="0" dirty="0"/>
              <a:t> to </a:t>
            </a:r>
            <a:r>
              <a:rPr lang="fr-FR" baseline="0" dirty="0" err="1"/>
              <a:t>happen</a:t>
            </a:r>
            <a:r>
              <a:rPr lang="fr-FR" baseline="0" dirty="0"/>
              <a:t> </a:t>
            </a:r>
            <a:r>
              <a:rPr lang="fr-FR" baseline="0" dirty="0" err="1"/>
              <a:t>around</a:t>
            </a:r>
            <a:r>
              <a:rPr lang="fr-FR" baseline="0" dirty="0"/>
              <a:t> the Hubble radius </a:t>
            </a:r>
            <a:r>
              <a:rPr lang="fr-FR" baseline="0" dirty="0" err="1"/>
              <a:t>crossing</a:t>
            </a:r>
            <a:r>
              <a:rPr lang="fr-FR" baseline="0" dirty="0"/>
              <a:t>, </a:t>
            </a:r>
            <a:r>
              <a:rPr lang="fr-FR" baseline="0" dirty="0" err="1"/>
              <a:t>which</a:t>
            </a:r>
            <a:r>
              <a:rPr lang="fr-FR" baseline="0" dirty="0"/>
              <a:t> </a:t>
            </a:r>
            <a:r>
              <a:rPr lang="fr-FR" baseline="0" dirty="0" err="1"/>
              <a:t>is</a:t>
            </a:r>
            <a:r>
              <a:rPr lang="fr-FR" baseline="0" dirty="0"/>
              <a:t> </a:t>
            </a:r>
            <a:r>
              <a:rPr lang="fr-FR" baseline="0" dirty="0" err="1"/>
              <a:t>actually</a:t>
            </a:r>
            <a:r>
              <a:rPr lang="fr-FR" baseline="0" dirty="0"/>
              <a:t> the </a:t>
            </a:r>
            <a:r>
              <a:rPr lang="fr-FR" baseline="0" dirty="0" err="1"/>
              <a:t>only</a:t>
            </a:r>
            <a:r>
              <a:rPr lang="fr-FR" baseline="0" dirty="0"/>
              <a:t> relevant </a:t>
            </a:r>
            <a:r>
              <a:rPr lang="fr-FR" baseline="0" dirty="0" err="1"/>
              <a:t>physical</a:t>
            </a:r>
            <a:r>
              <a:rPr lang="fr-FR" baseline="0" dirty="0"/>
              <a:t> </a:t>
            </a:r>
            <a:r>
              <a:rPr lang="fr-FR" baseline="0" dirty="0" err="1"/>
              <a:t>scale</a:t>
            </a:r>
            <a:r>
              <a:rPr lang="fr-FR" baseline="0" dirty="0"/>
              <a:t> </a:t>
            </a:r>
            <a:r>
              <a:rPr lang="fr-FR" baseline="0" dirty="0" err="1"/>
              <a:t>here</a:t>
            </a:r>
            <a:r>
              <a:rPr lang="fr-FR" baseline="0" dirty="0"/>
              <a:t>. For </a:t>
            </a:r>
            <a:r>
              <a:rPr lang="fr-FR" baseline="0" dirty="0" err="1"/>
              <a:t>safety</a:t>
            </a:r>
            <a:r>
              <a:rPr lang="fr-FR" baseline="0" dirty="0"/>
              <a:t> </a:t>
            </a:r>
            <a:r>
              <a:rPr lang="fr-FR" baseline="0" dirty="0" err="1"/>
              <a:t>we</a:t>
            </a:r>
            <a:r>
              <a:rPr lang="fr-FR" baseline="0" dirty="0"/>
              <a:t> </a:t>
            </a:r>
            <a:r>
              <a:rPr lang="fr-FR" baseline="0" dirty="0" err="1"/>
              <a:t>will</a:t>
            </a:r>
            <a:r>
              <a:rPr lang="fr-FR" baseline="0" dirty="0"/>
              <a:t> </a:t>
            </a:r>
            <a:r>
              <a:rPr lang="fr-FR" baseline="0" dirty="0" err="1"/>
              <a:t>take</a:t>
            </a:r>
            <a:r>
              <a:rPr lang="fr-FR" baseline="0" dirty="0"/>
              <a:t> the transition to </a:t>
            </a:r>
            <a:r>
              <a:rPr lang="fr-FR" baseline="0" dirty="0" err="1"/>
              <a:t>happen</a:t>
            </a:r>
            <a:r>
              <a:rPr lang="fr-FR" baseline="0" dirty="0"/>
              <a:t> </a:t>
            </a:r>
            <a:r>
              <a:rPr lang="fr-FR" baseline="0" dirty="0" err="1"/>
              <a:t>slightly</a:t>
            </a:r>
            <a:r>
              <a:rPr lang="fr-FR" baseline="0" dirty="0"/>
              <a:t> </a:t>
            </a:r>
            <a:r>
              <a:rPr lang="fr-FR" baseline="0" dirty="0" err="1"/>
              <a:t>after</a:t>
            </a:r>
            <a:r>
              <a:rPr lang="fr-FR" baseline="0" dirty="0"/>
              <a:t>, at a </a:t>
            </a:r>
            <a:r>
              <a:rPr lang="fr-FR" baseline="0" dirty="0" err="1"/>
              <a:t>larger</a:t>
            </a:r>
            <a:r>
              <a:rPr lang="fr-FR" baseline="0" dirty="0"/>
              <a:t> </a:t>
            </a:r>
            <a:r>
              <a:rPr lang="fr-FR" baseline="0" dirty="0" err="1"/>
              <a:t>cut</a:t>
            </a:r>
            <a:r>
              <a:rPr lang="fr-FR" baseline="0" dirty="0"/>
              <a:t>-off </a:t>
            </a:r>
            <a:r>
              <a:rPr lang="fr-FR" baseline="0" dirty="0" err="1"/>
              <a:t>scale</a:t>
            </a:r>
            <a:r>
              <a:rPr lang="fr-FR" baseline="0" dirty="0"/>
              <a:t> sigma*</a:t>
            </a:r>
            <a:r>
              <a:rPr lang="fr-FR" baseline="0" dirty="0" err="1"/>
              <a:t>aH</a:t>
            </a:r>
            <a:r>
              <a:rPr lang="fr-FR" baseline="0" dirty="0"/>
              <a:t> </a:t>
            </a:r>
            <a:r>
              <a:rPr lang="fr-FR" baseline="0" dirty="0" err="1"/>
              <a:t>where</a:t>
            </a:r>
            <a:r>
              <a:rPr lang="fr-FR" baseline="0" dirty="0"/>
              <a:t> sigma </a:t>
            </a:r>
            <a:r>
              <a:rPr lang="fr-FR" baseline="0" dirty="0" err="1"/>
              <a:t>is</a:t>
            </a:r>
            <a:r>
              <a:rPr lang="fr-FR" baseline="0" dirty="0"/>
              <a:t> a </a:t>
            </a:r>
            <a:r>
              <a:rPr lang="fr-FR" baseline="0" dirty="0" err="1"/>
              <a:t>small</a:t>
            </a:r>
            <a:r>
              <a:rPr lang="fr-FR" baseline="0" dirty="0"/>
              <a:t> </a:t>
            </a:r>
            <a:r>
              <a:rPr lang="fr-FR" baseline="0" dirty="0" err="1"/>
              <a:t>parameter</a:t>
            </a:r>
            <a:r>
              <a:rPr lang="fr-FR" baseline="0" dirty="0"/>
              <a:t>. But as time passes, more and more modes </a:t>
            </a:r>
            <a:r>
              <a:rPr lang="fr-FR" baseline="0" dirty="0" err="1"/>
              <a:t>verify</a:t>
            </a:r>
            <a:r>
              <a:rPr lang="fr-FR" baseline="0" dirty="0"/>
              <a:t> </a:t>
            </a:r>
            <a:r>
              <a:rPr lang="fr-FR" baseline="0" dirty="0" err="1"/>
              <a:t>this</a:t>
            </a:r>
            <a:r>
              <a:rPr lang="fr-FR" baseline="0" dirty="0"/>
              <a:t> relation: ANIMATION… </a:t>
            </a:r>
            <a:r>
              <a:rPr lang="fr-FR" baseline="0" dirty="0" err="1"/>
              <a:t>which</a:t>
            </a:r>
            <a:r>
              <a:rPr lang="fr-FR" baseline="0" dirty="0"/>
              <a:t> </a:t>
            </a:r>
            <a:r>
              <a:rPr lang="fr-FR" baseline="0" dirty="0" err="1"/>
              <a:t>therefore</a:t>
            </a:r>
            <a:r>
              <a:rPr lang="fr-FR" baseline="0" dirty="0"/>
              <a:t> </a:t>
            </a:r>
            <a:r>
              <a:rPr lang="fr-FR" baseline="0" dirty="0" err="1"/>
              <a:t>means</a:t>
            </a:r>
            <a:r>
              <a:rPr lang="fr-FR" baseline="0" dirty="0"/>
              <a:t> </a:t>
            </a:r>
            <a:r>
              <a:rPr lang="fr-FR" baseline="0" dirty="0" err="1"/>
              <a:t>that</a:t>
            </a:r>
            <a:r>
              <a:rPr lang="fr-FR" baseline="0" dirty="0"/>
              <a:t> the IR </a:t>
            </a:r>
            <a:r>
              <a:rPr lang="fr-FR" baseline="0" dirty="0" err="1"/>
              <a:t>sector</a:t>
            </a:r>
            <a:r>
              <a:rPr lang="fr-FR" baseline="0" dirty="0"/>
              <a:t> </a:t>
            </a:r>
            <a:r>
              <a:rPr lang="fr-FR" baseline="0" dirty="0" err="1"/>
              <a:t>we</a:t>
            </a:r>
            <a:r>
              <a:rPr lang="fr-FR" baseline="0" dirty="0"/>
              <a:t> </a:t>
            </a:r>
            <a:r>
              <a:rPr lang="fr-FR" baseline="0" dirty="0" err="1"/>
              <a:t>aim</a:t>
            </a:r>
            <a:r>
              <a:rPr lang="fr-FR" baseline="0" dirty="0"/>
              <a:t> at </a:t>
            </a:r>
            <a:r>
              <a:rPr lang="fr-FR" baseline="0" dirty="0" err="1"/>
              <a:t>describing</a:t>
            </a:r>
            <a:r>
              <a:rPr lang="fr-FR" baseline="0" dirty="0"/>
              <a:t>, </a:t>
            </a:r>
            <a:r>
              <a:rPr lang="fr-FR" baseline="0" dirty="0" err="1"/>
              <a:t>is</a:t>
            </a:r>
            <a:r>
              <a:rPr lang="fr-FR" baseline="0" dirty="0"/>
              <a:t> </a:t>
            </a:r>
            <a:r>
              <a:rPr lang="fr-FR" baseline="0" dirty="0" err="1"/>
              <a:t>actually</a:t>
            </a:r>
            <a:r>
              <a:rPr lang="fr-FR" baseline="0" dirty="0"/>
              <a:t> an open system: at </a:t>
            </a:r>
            <a:r>
              <a:rPr lang="fr-FR" baseline="0" dirty="0" err="1"/>
              <a:t>each</a:t>
            </a:r>
            <a:r>
              <a:rPr lang="fr-FR" baseline="0" dirty="0"/>
              <a:t> instant of time </a:t>
            </a:r>
            <a:r>
              <a:rPr lang="fr-FR" baseline="0" dirty="0" err="1"/>
              <a:t>it</a:t>
            </a:r>
            <a:r>
              <a:rPr lang="fr-FR" baseline="0" dirty="0"/>
              <a:t> </a:t>
            </a:r>
            <a:r>
              <a:rPr lang="fr-FR" baseline="0" dirty="0" err="1"/>
              <a:t>receives</a:t>
            </a:r>
            <a:r>
              <a:rPr lang="fr-FR" baseline="0" dirty="0"/>
              <a:t> a new contribution </a:t>
            </a:r>
            <a:r>
              <a:rPr lang="fr-FR" baseline="0" dirty="0" err="1"/>
              <a:t>coming</a:t>
            </a:r>
            <a:r>
              <a:rPr lang="fr-FR" baseline="0" dirty="0"/>
              <a:t> </a:t>
            </a:r>
            <a:r>
              <a:rPr lang="fr-FR" baseline="0" dirty="0" err="1"/>
              <a:t>from</a:t>
            </a:r>
            <a:r>
              <a:rPr lang="fr-FR" baseline="0" dirty="0"/>
              <a:t> the </a:t>
            </a:r>
            <a:r>
              <a:rPr lang="fr-FR" baseline="0" dirty="0" err="1"/>
              <a:t>small</a:t>
            </a:r>
            <a:r>
              <a:rPr lang="fr-FR" baseline="0" dirty="0"/>
              <a:t> </a:t>
            </a:r>
            <a:r>
              <a:rPr lang="fr-FR" baseline="0" dirty="0" err="1"/>
              <a:t>scales</a:t>
            </a:r>
            <a:r>
              <a:rPr lang="fr-FR" baseline="0" dirty="0"/>
              <a:t> </a:t>
            </a:r>
            <a:r>
              <a:rPr lang="fr-FR" baseline="0" dirty="0" err="1"/>
              <a:t>that</a:t>
            </a:r>
            <a:r>
              <a:rPr lang="fr-FR" baseline="0" dirty="0"/>
              <a:t> </a:t>
            </a:r>
            <a:r>
              <a:rPr lang="fr-FR" baseline="0" dirty="0" err="1"/>
              <a:t>join</a:t>
            </a:r>
            <a:r>
              <a:rPr lang="fr-FR" baseline="0" dirty="0"/>
              <a:t> </a:t>
            </a:r>
            <a:r>
              <a:rPr lang="fr-FR" baseline="0" dirty="0" err="1"/>
              <a:t>it</a:t>
            </a:r>
            <a:r>
              <a:rPr lang="fr-FR" baseline="0" dirty="0"/>
              <a:t>.</a:t>
            </a:r>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smtClean="0"/>
              <a:t>18</a:t>
            </a:fld>
            <a:endParaRPr lang="fr-FR" dirty="0"/>
          </a:p>
        </p:txBody>
      </p:sp>
    </p:spTree>
    <p:extLst>
      <p:ext uri="{BB962C8B-B14F-4D97-AF65-F5344CB8AC3E}">
        <p14:creationId xmlns:p14="http://schemas.microsoft.com/office/powerpoint/2010/main" val="2605404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How to implement this mathematically? The easiest</a:t>
            </a:r>
            <a:r>
              <a:rPr lang="en-US" baseline="0" dirty="0"/>
              <a:t> option is to define IR and UV modes with a window function in Fourier space, and derive the equations of motion for both sectors from the </a:t>
            </a:r>
            <a:r>
              <a:rPr lang="en-US" baseline="0" dirty="0" err="1"/>
              <a:t>Lagrangian</a:t>
            </a:r>
            <a:r>
              <a:rPr lang="en-US" baseline="0" dirty="0"/>
              <a:t> of the full scalar field. Note that as a time variable I will use N, the number of e-folds, </a:t>
            </a:r>
            <a:r>
              <a:rPr lang="en-US" baseline="0" dirty="0" err="1"/>
              <a:t>ie</a:t>
            </a:r>
            <a:r>
              <a:rPr lang="en-US" baseline="0" dirty="0"/>
              <a:t> the logarithm of the scale factor.</a:t>
            </a:r>
            <a:endParaRPr lang="en-US"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smtClean="0"/>
              <a:t>19</a:t>
            </a:fld>
            <a:endParaRPr lang="fr-FR" dirty="0"/>
          </a:p>
        </p:txBody>
      </p:sp>
    </p:spTree>
    <p:extLst>
      <p:ext uri="{BB962C8B-B14F-4D97-AF65-F5344CB8AC3E}">
        <p14:creationId xmlns:p14="http://schemas.microsoft.com/office/powerpoint/2010/main" val="2257590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s-ES" dirty="0" err="1"/>
              <a:t>But</a:t>
            </a:r>
            <a:r>
              <a:rPr lang="es-ES" dirty="0"/>
              <a:t> </a:t>
            </a:r>
            <a:r>
              <a:rPr lang="es-ES" dirty="0" err="1"/>
              <a:t>first</a:t>
            </a:r>
            <a:r>
              <a:rPr lang="es-ES" dirty="0"/>
              <a:t>, I </a:t>
            </a:r>
            <a:r>
              <a:rPr lang="es-ES" dirty="0" err="1"/>
              <a:t>have</a:t>
            </a:r>
            <a:r>
              <a:rPr lang="es-ES" dirty="0"/>
              <a:t> </a:t>
            </a:r>
            <a:r>
              <a:rPr lang="es-ES" dirty="0" err="1"/>
              <a:t>to</a:t>
            </a:r>
            <a:r>
              <a:rPr lang="es-ES" dirty="0"/>
              <a:t> </a:t>
            </a:r>
            <a:r>
              <a:rPr lang="es-ES" dirty="0" err="1"/>
              <a:t>apologize</a:t>
            </a:r>
            <a:r>
              <a:rPr lang="es-ES" dirty="0"/>
              <a:t> </a:t>
            </a:r>
            <a:r>
              <a:rPr lang="es-ES" dirty="0" err="1"/>
              <a:t>for</a:t>
            </a:r>
            <a:r>
              <a:rPr lang="es-ES" dirty="0"/>
              <a:t> </a:t>
            </a:r>
            <a:r>
              <a:rPr lang="es-ES" dirty="0" err="1"/>
              <a:t>embarking</a:t>
            </a:r>
            <a:r>
              <a:rPr lang="es-ES" dirty="0"/>
              <a:t> </a:t>
            </a:r>
            <a:r>
              <a:rPr lang="es-ES" dirty="0" err="1"/>
              <a:t>you</a:t>
            </a:r>
            <a:r>
              <a:rPr lang="es-ES" dirty="0"/>
              <a:t> in </a:t>
            </a:r>
            <a:r>
              <a:rPr lang="es-ES" dirty="0" err="1"/>
              <a:t>an</a:t>
            </a:r>
            <a:r>
              <a:rPr lang="es-ES" dirty="0"/>
              <a:t> </a:t>
            </a:r>
            <a:r>
              <a:rPr lang="es-ES" dirty="0" err="1"/>
              <a:t>experiment</a:t>
            </a:r>
            <a:r>
              <a:rPr lang="es-ES" dirty="0"/>
              <a:t>. I </a:t>
            </a:r>
            <a:r>
              <a:rPr lang="es-ES" dirty="0" err="1"/>
              <a:t>realized</a:t>
            </a:r>
            <a:r>
              <a:rPr lang="es-ES" dirty="0"/>
              <a:t>, </a:t>
            </a:r>
            <a:r>
              <a:rPr lang="es-ES" dirty="0" err="1"/>
              <a:t>when</a:t>
            </a:r>
            <a:r>
              <a:rPr lang="es-ES" dirty="0"/>
              <a:t> </a:t>
            </a:r>
            <a:r>
              <a:rPr lang="es-ES" dirty="0" err="1"/>
              <a:t>watching</a:t>
            </a:r>
            <a:r>
              <a:rPr lang="es-ES" dirty="0"/>
              <a:t> a Christopher </a:t>
            </a:r>
            <a:r>
              <a:rPr lang="es-ES" dirty="0" err="1"/>
              <a:t>Nolan’s</a:t>
            </a:r>
            <a:r>
              <a:rPr lang="es-ES" dirty="0"/>
              <a:t> </a:t>
            </a:r>
            <a:r>
              <a:rPr lang="es-ES" dirty="0" err="1"/>
              <a:t>movie</a:t>
            </a:r>
            <a:r>
              <a:rPr lang="es-ES" dirty="0"/>
              <a:t>, </a:t>
            </a:r>
            <a:r>
              <a:rPr lang="es-ES" dirty="0" err="1"/>
              <a:t>that</a:t>
            </a:r>
            <a:r>
              <a:rPr lang="es-ES" dirty="0"/>
              <a:t> </a:t>
            </a:r>
            <a:r>
              <a:rPr lang="es-ES" dirty="0" err="1"/>
              <a:t>the</a:t>
            </a:r>
            <a:r>
              <a:rPr lang="es-ES" dirty="0"/>
              <a:t> </a:t>
            </a:r>
            <a:r>
              <a:rPr lang="es-ES" dirty="0" err="1"/>
              <a:t>chronology</a:t>
            </a:r>
            <a:r>
              <a:rPr lang="es-ES" dirty="0"/>
              <a:t> </a:t>
            </a:r>
            <a:r>
              <a:rPr lang="es-ES" dirty="0" err="1"/>
              <a:t>is</a:t>
            </a:r>
            <a:r>
              <a:rPr lang="es-ES" dirty="0"/>
              <a:t> so </a:t>
            </a:r>
            <a:r>
              <a:rPr lang="es-ES" dirty="0" err="1"/>
              <a:t>hard</a:t>
            </a:r>
            <a:r>
              <a:rPr lang="es-ES" dirty="0"/>
              <a:t> </a:t>
            </a:r>
            <a:r>
              <a:rPr lang="es-ES" dirty="0" err="1"/>
              <a:t>to</a:t>
            </a:r>
            <a:r>
              <a:rPr lang="es-ES" dirty="0"/>
              <a:t> </a:t>
            </a:r>
            <a:r>
              <a:rPr lang="es-ES" dirty="0" err="1"/>
              <a:t>follow</a:t>
            </a:r>
            <a:r>
              <a:rPr lang="es-ES" dirty="0"/>
              <a:t> </a:t>
            </a:r>
            <a:r>
              <a:rPr lang="es-ES" dirty="0" err="1"/>
              <a:t>that</a:t>
            </a:r>
            <a:r>
              <a:rPr lang="es-ES" dirty="0"/>
              <a:t> I </a:t>
            </a:r>
            <a:r>
              <a:rPr lang="es-ES" dirty="0" err="1"/>
              <a:t>needed</a:t>
            </a:r>
            <a:r>
              <a:rPr lang="es-ES" dirty="0"/>
              <a:t> </a:t>
            </a:r>
            <a:r>
              <a:rPr lang="es-ES" dirty="0" err="1"/>
              <a:t>to</a:t>
            </a:r>
            <a:r>
              <a:rPr lang="es-ES" dirty="0"/>
              <a:t> </a:t>
            </a:r>
            <a:r>
              <a:rPr lang="es-ES" dirty="0" err="1"/>
              <a:t>focus</a:t>
            </a:r>
            <a:r>
              <a:rPr lang="es-ES" dirty="0"/>
              <a:t> a </a:t>
            </a:r>
            <a:r>
              <a:rPr lang="es-ES" dirty="0" err="1"/>
              <a:t>lot</a:t>
            </a:r>
            <a:r>
              <a:rPr lang="es-ES" dirty="0"/>
              <a:t>, and </a:t>
            </a:r>
            <a:r>
              <a:rPr lang="es-ES" dirty="0" err="1"/>
              <a:t>therefore</a:t>
            </a:r>
            <a:r>
              <a:rPr lang="es-ES" dirty="0"/>
              <a:t> I </a:t>
            </a:r>
            <a:r>
              <a:rPr lang="es-ES" dirty="0" err="1"/>
              <a:t>was</a:t>
            </a:r>
            <a:r>
              <a:rPr lang="es-ES" dirty="0"/>
              <a:t> </a:t>
            </a:r>
            <a:r>
              <a:rPr lang="es-ES" dirty="0" err="1"/>
              <a:t>enjoying</a:t>
            </a:r>
            <a:r>
              <a:rPr lang="es-ES" dirty="0"/>
              <a:t> </a:t>
            </a:r>
            <a:r>
              <a:rPr lang="es-ES" dirty="0" err="1"/>
              <a:t>the</a:t>
            </a:r>
            <a:r>
              <a:rPr lang="es-ES" dirty="0"/>
              <a:t> </a:t>
            </a:r>
            <a:r>
              <a:rPr lang="es-ES" dirty="0" err="1"/>
              <a:t>movie</a:t>
            </a:r>
            <a:r>
              <a:rPr lang="es-ES" dirty="0"/>
              <a:t> </a:t>
            </a:r>
            <a:r>
              <a:rPr lang="es-ES" dirty="0" err="1"/>
              <a:t>even</a:t>
            </a:r>
            <a:r>
              <a:rPr lang="es-ES" dirty="0"/>
              <a:t> more. </a:t>
            </a:r>
            <a:r>
              <a:rPr lang="es-ES" dirty="0" err="1"/>
              <a:t>This</a:t>
            </a:r>
            <a:r>
              <a:rPr lang="es-ES" dirty="0"/>
              <a:t> </a:t>
            </a:r>
            <a:r>
              <a:rPr lang="es-ES" dirty="0" err="1"/>
              <a:t>might</a:t>
            </a:r>
            <a:r>
              <a:rPr lang="es-ES" dirty="0"/>
              <a:t> be a Little bit sado-</a:t>
            </a:r>
            <a:r>
              <a:rPr lang="es-ES" dirty="0" err="1"/>
              <a:t>masochistic</a:t>
            </a:r>
            <a:r>
              <a:rPr lang="es-ES" dirty="0"/>
              <a:t>, </a:t>
            </a:r>
            <a:r>
              <a:rPr lang="es-ES" dirty="0" err="1"/>
              <a:t>but</a:t>
            </a:r>
            <a:r>
              <a:rPr lang="es-ES" dirty="0"/>
              <a:t> </a:t>
            </a:r>
            <a:r>
              <a:rPr lang="es-ES" dirty="0" err="1"/>
              <a:t>my</a:t>
            </a:r>
            <a:r>
              <a:rPr lang="es-ES" dirty="0"/>
              <a:t> </a:t>
            </a:r>
            <a:r>
              <a:rPr lang="es-ES" dirty="0" err="1"/>
              <a:t>presentation</a:t>
            </a:r>
            <a:r>
              <a:rPr lang="es-ES" dirty="0"/>
              <a:t> </a:t>
            </a:r>
            <a:r>
              <a:rPr lang="es-ES" dirty="0" err="1"/>
              <a:t>is</a:t>
            </a:r>
            <a:r>
              <a:rPr lang="es-ES" dirty="0"/>
              <a:t> </a:t>
            </a:r>
            <a:r>
              <a:rPr lang="es-ES" dirty="0" err="1"/>
              <a:t>constructed</a:t>
            </a:r>
            <a:r>
              <a:rPr lang="es-ES" dirty="0"/>
              <a:t> </a:t>
            </a:r>
            <a:r>
              <a:rPr lang="es-ES" dirty="0" err="1"/>
              <a:t>like</a:t>
            </a:r>
            <a:r>
              <a:rPr lang="es-ES" dirty="0"/>
              <a:t> </a:t>
            </a:r>
            <a:r>
              <a:rPr lang="es-ES" dirty="0" err="1"/>
              <a:t>that</a:t>
            </a:r>
            <a:r>
              <a:rPr lang="es-ES" dirty="0"/>
              <a:t>, in reverse </a:t>
            </a:r>
            <a:r>
              <a:rPr lang="es-ES" dirty="0" err="1"/>
              <a:t>order</a:t>
            </a:r>
            <a:r>
              <a:rPr lang="es-ES" dirty="0"/>
              <a:t>. I </a:t>
            </a:r>
            <a:r>
              <a:rPr lang="es-ES" dirty="0" err="1"/>
              <a:t>will</a:t>
            </a:r>
            <a:r>
              <a:rPr lang="es-ES" dirty="0"/>
              <a:t> </a:t>
            </a:r>
            <a:r>
              <a:rPr lang="es-ES" dirty="0" err="1"/>
              <a:t>start</a:t>
            </a:r>
            <a:r>
              <a:rPr lang="es-ES" dirty="0"/>
              <a:t> </a:t>
            </a:r>
            <a:r>
              <a:rPr lang="es-ES" dirty="0" err="1"/>
              <a:t>by</a:t>
            </a:r>
            <a:r>
              <a:rPr lang="es-ES" dirty="0"/>
              <a:t> </a:t>
            </a:r>
            <a:r>
              <a:rPr lang="es-ES" dirty="0" err="1"/>
              <a:t>the</a:t>
            </a:r>
            <a:r>
              <a:rPr lang="es-ES" dirty="0"/>
              <a:t> </a:t>
            </a:r>
            <a:r>
              <a:rPr lang="es-ES" dirty="0" err="1"/>
              <a:t>main</a:t>
            </a:r>
            <a:r>
              <a:rPr lang="es-ES" dirty="0"/>
              <a:t> </a:t>
            </a:r>
            <a:r>
              <a:rPr lang="es-ES" dirty="0" err="1"/>
              <a:t>results</a:t>
            </a:r>
            <a:r>
              <a:rPr lang="es-ES" dirty="0"/>
              <a:t>, </a:t>
            </a:r>
            <a:r>
              <a:rPr lang="es-ES" dirty="0" err="1"/>
              <a:t>then</a:t>
            </a:r>
            <a:r>
              <a:rPr lang="es-ES" dirty="0"/>
              <a:t> </a:t>
            </a:r>
            <a:r>
              <a:rPr lang="es-ES" dirty="0" err="1"/>
              <a:t>go</a:t>
            </a:r>
            <a:r>
              <a:rPr lang="es-ES" dirty="0"/>
              <a:t> </a:t>
            </a:r>
            <a:r>
              <a:rPr lang="es-ES" dirty="0" err="1"/>
              <a:t>to</a:t>
            </a:r>
            <a:r>
              <a:rPr lang="es-ES" dirty="0"/>
              <a:t> </a:t>
            </a:r>
            <a:r>
              <a:rPr lang="es-ES" dirty="0" err="1"/>
              <a:t>the</a:t>
            </a:r>
            <a:r>
              <a:rPr lang="es-ES" dirty="0"/>
              <a:t> actual </a:t>
            </a:r>
            <a:r>
              <a:rPr lang="es-ES" dirty="0" err="1"/>
              <a:t>presentation</a:t>
            </a:r>
            <a:r>
              <a:rPr lang="es-ES" dirty="0"/>
              <a:t>, and </a:t>
            </a:r>
            <a:r>
              <a:rPr lang="es-ES" dirty="0" err="1"/>
              <a:t>close</a:t>
            </a:r>
            <a:r>
              <a:rPr lang="es-ES" dirty="0"/>
              <a:t> </a:t>
            </a:r>
            <a:r>
              <a:rPr lang="es-ES" dirty="0" err="1"/>
              <a:t>with</a:t>
            </a:r>
            <a:r>
              <a:rPr lang="es-ES" dirty="0"/>
              <a:t> </a:t>
            </a:r>
            <a:r>
              <a:rPr lang="es-ES" dirty="0" err="1"/>
              <a:t>the</a:t>
            </a:r>
            <a:r>
              <a:rPr lang="es-ES" dirty="0"/>
              <a:t> </a:t>
            </a:r>
            <a:r>
              <a:rPr lang="es-ES" dirty="0" err="1"/>
              <a:t>motivations</a:t>
            </a:r>
            <a:r>
              <a:rPr lang="es-ES" dirty="0"/>
              <a:t>.</a:t>
            </a:r>
            <a:endParaRPr lang="en-GB" dirty="0"/>
          </a:p>
        </p:txBody>
      </p:sp>
      <p:sp>
        <p:nvSpPr>
          <p:cNvPr id="4" name="Espace réservé du numéro de diapositive 3"/>
          <p:cNvSpPr>
            <a:spLocks noGrp="1"/>
          </p:cNvSpPr>
          <p:nvPr>
            <p:ph type="sldNum" sz="quarter" idx="5"/>
          </p:nvPr>
        </p:nvSpPr>
        <p:spPr/>
        <p:txBody>
          <a:bodyPr/>
          <a:lstStyle/>
          <a:p>
            <a:pPr rtl="0"/>
            <a:fld id="{68322CDD-9D6C-4F63-9EC2-648226624108}" type="slidenum">
              <a:rPr lang="fr-FR" noProof="0" smtClean="0"/>
              <a:t>2</a:t>
            </a:fld>
            <a:endParaRPr lang="fr-FR" noProof="0" dirty="0"/>
          </a:p>
        </p:txBody>
      </p:sp>
    </p:spTree>
    <p:extLst>
      <p:ext uri="{BB962C8B-B14F-4D97-AF65-F5344CB8AC3E}">
        <p14:creationId xmlns:p14="http://schemas.microsoft.com/office/powerpoint/2010/main" val="2222811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What we find is the</a:t>
            </a:r>
            <a:r>
              <a:rPr lang="en-US" baseline="0" dirty="0"/>
              <a:t> following: the usual slow-roll dynamics from the classical force derived from the potential V… but then you add corrections coming from the UV sector !</a:t>
            </a:r>
            <a:endParaRPr lang="en-US"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smtClean="0"/>
              <a:t>20</a:t>
            </a:fld>
            <a:endParaRPr lang="fr-FR" dirty="0"/>
          </a:p>
        </p:txBody>
      </p:sp>
    </p:spTree>
    <p:extLst>
      <p:ext uri="{BB962C8B-B14F-4D97-AF65-F5344CB8AC3E}">
        <p14:creationId xmlns:p14="http://schemas.microsoft.com/office/powerpoint/2010/main" val="984096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This makes sense!</a:t>
            </a:r>
            <a:r>
              <a:rPr lang="en-US" baseline="0" dirty="0"/>
              <a:t> At a time N, the only effect of the UV modes of the IR ones is that the UV mode with wavenumber </a:t>
            </a:r>
            <a:r>
              <a:rPr lang="en-US" baseline="0" dirty="0" err="1"/>
              <a:t>ksigma</a:t>
            </a:r>
            <a:r>
              <a:rPr lang="en-US" baseline="0" dirty="0"/>
              <a:t> of that time, crosses the cutoff at that time! Although a priori small, these quantum effects may accumulate over time, and the large-scale fluctuations will inherit the statistical properties of the smaller scales.</a:t>
            </a:r>
            <a:endParaRPr lang="en-US"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smtClean="0"/>
              <a:t>21</a:t>
            </a:fld>
            <a:endParaRPr lang="fr-FR" dirty="0"/>
          </a:p>
        </p:txBody>
      </p:sp>
    </p:spTree>
    <p:extLst>
      <p:ext uri="{BB962C8B-B14F-4D97-AF65-F5344CB8AC3E}">
        <p14:creationId xmlns:p14="http://schemas.microsoft.com/office/powerpoint/2010/main" val="3214187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This makes sense!</a:t>
            </a:r>
            <a:r>
              <a:rPr lang="en-US" baseline="0" dirty="0"/>
              <a:t> At a time N, the only effect of the UV modes of the IR ones is that the UV mode with wavenumber </a:t>
            </a:r>
            <a:r>
              <a:rPr lang="en-US" baseline="0" dirty="0" err="1"/>
              <a:t>ksigma</a:t>
            </a:r>
            <a:r>
              <a:rPr lang="en-US" baseline="0" dirty="0"/>
              <a:t> of that time, crosses the cutoff at that time! Although a priori small, these quantum effects may accumulate over time, and the large-scale fluctuations will inherit the statistical properties of the smaller scales.</a:t>
            </a:r>
            <a:endParaRPr lang="en-US"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smtClean="0"/>
              <a:t>22</a:t>
            </a:fld>
            <a:endParaRPr lang="fr-FR" dirty="0"/>
          </a:p>
        </p:txBody>
      </p:sp>
    </p:spTree>
    <p:extLst>
      <p:ext uri="{BB962C8B-B14F-4D97-AF65-F5344CB8AC3E}">
        <p14:creationId xmlns:p14="http://schemas.microsoft.com/office/powerpoint/2010/main" val="2740861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This makes sense!</a:t>
            </a:r>
            <a:r>
              <a:rPr lang="en-US" baseline="0" dirty="0"/>
              <a:t> At a time N, the only effect of the UV modes of the IR ones is that the UV mode with wavenumber </a:t>
            </a:r>
            <a:r>
              <a:rPr lang="en-US" baseline="0" dirty="0" err="1"/>
              <a:t>ksigma</a:t>
            </a:r>
            <a:r>
              <a:rPr lang="en-US" baseline="0" dirty="0"/>
              <a:t> of that time, crosses the cutoff at that time! Although a priori small, these quantum effects may accumulate over time, and the large-scale fluctuations will inherit the statistical properties of the smaller scales.</a:t>
            </a:r>
            <a:endParaRPr lang="en-US"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smtClean="0"/>
              <a:t>23</a:t>
            </a:fld>
            <a:endParaRPr lang="fr-FR" dirty="0"/>
          </a:p>
        </p:txBody>
      </p:sp>
    </p:spTree>
    <p:extLst>
      <p:ext uri="{BB962C8B-B14F-4D97-AF65-F5344CB8AC3E}">
        <p14:creationId xmlns:p14="http://schemas.microsoft.com/office/powerpoint/2010/main" val="2002177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So in one patch, </a:t>
            </a:r>
            <a:r>
              <a:rPr lang="fr-FR" dirty="0" err="1"/>
              <a:t>assuming</a:t>
            </a:r>
            <a:r>
              <a:rPr lang="fr-FR" dirty="0"/>
              <a:t> a </a:t>
            </a:r>
            <a:r>
              <a:rPr lang="fr-FR" dirty="0" err="1"/>
              <a:t>markovian</a:t>
            </a:r>
            <a:r>
              <a:rPr lang="fr-FR" baseline="0" dirty="0"/>
              <a:t> </a:t>
            </a:r>
            <a:r>
              <a:rPr lang="fr-FR" baseline="0" dirty="0" err="1"/>
              <a:t>process</a:t>
            </a:r>
            <a:r>
              <a:rPr lang="fr-FR" baseline="0" dirty="0"/>
              <a:t>, the Langevin </a:t>
            </a:r>
            <a:r>
              <a:rPr lang="fr-FR" baseline="0" dirty="0" err="1"/>
              <a:t>equation</a:t>
            </a:r>
            <a:r>
              <a:rPr lang="fr-FR" baseline="0" dirty="0"/>
              <a:t> </a:t>
            </a:r>
            <a:r>
              <a:rPr lang="fr-FR" baseline="0" dirty="0" err="1"/>
              <a:t>takes</a:t>
            </a:r>
            <a:r>
              <a:rPr lang="fr-FR" baseline="0" dirty="0"/>
              <a:t> </a:t>
            </a:r>
            <a:r>
              <a:rPr lang="fr-FR" baseline="0" dirty="0" err="1"/>
              <a:t>this</a:t>
            </a:r>
            <a:r>
              <a:rPr lang="fr-FR" baseline="0" dirty="0"/>
              <a:t> </a:t>
            </a:r>
            <a:r>
              <a:rPr lang="fr-FR" baseline="0" dirty="0" err="1"/>
              <a:t>form</a:t>
            </a:r>
            <a:r>
              <a:rPr lang="fr-FR" baseline="0" dirty="0"/>
              <a:t>, </a:t>
            </a:r>
            <a:r>
              <a:rPr lang="fr-FR" baseline="0" dirty="0" err="1"/>
              <a:t>where</a:t>
            </a:r>
            <a:r>
              <a:rPr lang="fr-FR" baseline="0" dirty="0"/>
              <a:t> </a:t>
            </a:r>
            <a:r>
              <a:rPr lang="fr-FR" baseline="0" dirty="0" err="1"/>
              <a:t>we</a:t>
            </a:r>
            <a:r>
              <a:rPr lang="fr-FR" baseline="0" dirty="0"/>
              <a:t> </a:t>
            </a:r>
            <a:r>
              <a:rPr lang="fr-FR" baseline="0" dirty="0" err="1"/>
              <a:t>took</a:t>
            </a:r>
            <a:r>
              <a:rPr lang="fr-FR" baseline="0" dirty="0"/>
              <a:t> out the square </a:t>
            </a:r>
            <a:r>
              <a:rPr lang="fr-FR" baseline="0" dirty="0" err="1"/>
              <a:t>root</a:t>
            </a:r>
            <a:r>
              <a:rPr lang="fr-FR" baseline="0" dirty="0"/>
              <a:t> of the noise amplitude and </a:t>
            </a:r>
            <a:r>
              <a:rPr lang="fr-FR" baseline="0" dirty="0" err="1"/>
              <a:t>defined</a:t>
            </a:r>
            <a:r>
              <a:rPr lang="fr-FR" baseline="0" dirty="0"/>
              <a:t> xi the </a:t>
            </a:r>
            <a:r>
              <a:rPr lang="fr-FR" baseline="0" dirty="0" err="1"/>
              <a:t>normalised</a:t>
            </a:r>
            <a:r>
              <a:rPr lang="fr-FR" baseline="0" dirty="0"/>
              <a:t> </a:t>
            </a:r>
            <a:r>
              <a:rPr lang="fr-FR" baseline="0" dirty="0" err="1"/>
              <a:t>gaussian</a:t>
            </a:r>
            <a:r>
              <a:rPr lang="fr-FR" baseline="0" dirty="0"/>
              <a:t> variable.</a:t>
            </a:r>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t>24</a:t>
            </a:fld>
            <a:endParaRPr lang="fr-FR" noProof="0" dirty="0"/>
          </a:p>
        </p:txBody>
      </p:sp>
    </p:spTree>
    <p:extLst>
      <p:ext uri="{BB962C8B-B14F-4D97-AF65-F5344CB8AC3E}">
        <p14:creationId xmlns:p14="http://schemas.microsoft.com/office/powerpoint/2010/main" val="850842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Once in </a:t>
            </a:r>
            <a:r>
              <a:rPr lang="fr-FR" dirty="0" err="1"/>
              <a:t>this</a:t>
            </a:r>
            <a:r>
              <a:rPr lang="fr-FR" dirty="0"/>
              <a:t> </a:t>
            </a:r>
            <a:r>
              <a:rPr lang="fr-FR" dirty="0" err="1"/>
              <a:t>form</a:t>
            </a:r>
            <a:r>
              <a:rPr lang="fr-FR" dirty="0"/>
              <a:t>, the Langevin </a:t>
            </a:r>
            <a:r>
              <a:rPr lang="fr-FR" dirty="0" err="1"/>
              <a:t>equation</a:t>
            </a:r>
            <a:r>
              <a:rPr lang="fr-FR" dirty="0"/>
              <a:t> </a:t>
            </a:r>
            <a:r>
              <a:rPr lang="fr-FR" dirty="0" err="1"/>
              <a:t>can</a:t>
            </a:r>
            <a:r>
              <a:rPr lang="fr-FR" dirty="0"/>
              <a:t> </a:t>
            </a:r>
            <a:r>
              <a:rPr lang="fr-FR" dirty="0" err="1"/>
              <a:t>be</a:t>
            </a:r>
            <a:r>
              <a:rPr lang="fr-FR" dirty="0"/>
              <a:t> </a:t>
            </a:r>
            <a:r>
              <a:rPr lang="fr-FR" dirty="0" err="1"/>
              <a:t>translated</a:t>
            </a:r>
            <a:r>
              <a:rPr lang="fr-FR" dirty="0"/>
              <a:t> </a:t>
            </a:r>
            <a:r>
              <a:rPr lang="fr-FR" dirty="0" err="1"/>
              <a:t>into</a:t>
            </a:r>
            <a:r>
              <a:rPr lang="fr-FR" dirty="0"/>
              <a:t> the </a:t>
            </a:r>
            <a:r>
              <a:rPr lang="fr-FR" dirty="0" err="1"/>
              <a:t>so-called</a:t>
            </a:r>
            <a:r>
              <a:rPr lang="fr-FR" dirty="0"/>
              <a:t> Fokker-Planck </a:t>
            </a:r>
            <a:r>
              <a:rPr lang="fr-FR" dirty="0" err="1"/>
              <a:t>equation</a:t>
            </a:r>
            <a:r>
              <a:rPr lang="fr-FR" dirty="0"/>
              <a:t> for the </a:t>
            </a:r>
            <a:r>
              <a:rPr lang="fr-FR" dirty="0" err="1"/>
              <a:t>probability</a:t>
            </a:r>
            <a:r>
              <a:rPr lang="fr-FR" baseline="0" dirty="0"/>
              <a:t> DENSITY </a:t>
            </a:r>
            <a:r>
              <a:rPr lang="fr-FR" baseline="0" dirty="0" err="1"/>
              <a:t>function</a:t>
            </a:r>
            <a:r>
              <a:rPr lang="fr-FR" baseline="0" dirty="0"/>
              <a:t> of </a:t>
            </a:r>
            <a:r>
              <a:rPr lang="fr-FR" baseline="0" dirty="0" err="1"/>
              <a:t>phi_IR</a:t>
            </a:r>
            <a:r>
              <a:rPr lang="fr-FR" baseline="0" dirty="0"/>
              <a:t>, </a:t>
            </a:r>
            <a:r>
              <a:rPr lang="fr-FR" baseline="0" dirty="0" err="1"/>
              <a:t>which</a:t>
            </a:r>
            <a:r>
              <a:rPr lang="fr-FR" baseline="0" dirty="0"/>
              <a:t> </a:t>
            </a:r>
            <a:r>
              <a:rPr lang="fr-FR" baseline="0" dirty="0" err="1"/>
              <a:t>is</a:t>
            </a:r>
            <a:r>
              <a:rPr lang="fr-FR" baseline="0" dirty="0"/>
              <a:t> a </a:t>
            </a:r>
            <a:r>
              <a:rPr lang="fr-FR" baseline="0" dirty="0" err="1"/>
              <a:t>deterministic</a:t>
            </a:r>
            <a:r>
              <a:rPr lang="fr-FR" baseline="0" dirty="0"/>
              <a:t> PDE.</a:t>
            </a:r>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t>25</a:t>
            </a:fld>
            <a:endParaRPr lang="fr-FR" noProof="0" dirty="0"/>
          </a:p>
        </p:txBody>
      </p:sp>
    </p:spTree>
    <p:extLst>
      <p:ext uri="{BB962C8B-B14F-4D97-AF65-F5344CB8AC3E}">
        <p14:creationId xmlns:p14="http://schemas.microsoft.com/office/powerpoint/2010/main" val="13996166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So </a:t>
            </a:r>
            <a:r>
              <a:rPr lang="fr-FR" dirty="0" err="1"/>
              <a:t>this</a:t>
            </a:r>
            <a:r>
              <a:rPr lang="fr-FR" dirty="0"/>
              <a:t> </a:t>
            </a:r>
            <a:r>
              <a:rPr lang="fr-FR" dirty="0" err="1"/>
              <a:t>is</a:t>
            </a:r>
            <a:r>
              <a:rPr lang="fr-FR" dirty="0"/>
              <a:t> </a:t>
            </a:r>
            <a:r>
              <a:rPr lang="fr-FR" dirty="0" err="1"/>
              <a:t>really</a:t>
            </a:r>
            <a:r>
              <a:rPr lang="fr-FR" dirty="0"/>
              <a:t> a convection-diffusion </a:t>
            </a:r>
            <a:r>
              <a:rPr lang="fr-FR" dirty="0" err="1"/>
              <a:t>equation</a:t>
            </a:r>
            <a:r>
              <a:rPr lang="fr-FR" dirty="0"/>
              <a:t> for the PDF of </a:t>
            </a:r>
            <a:r>
              <a:rPr lang="fr-FR" dirty="0" err="1"/>
              <a:t>your</a:t>
            </a:r>
            <a:r>
              <a:rPr lang="fr-FR" dirty="0"/>
              <a:t> IR</a:t>
            </a:r>
            <a:r>
              <a:rPr lang="fr-FR" baseline="0" dirty="0"/>
              <a:t> </a:t>
            </a:r>
            <a:r>
              <a:rPr lang="fr-FR" baseline="0" dirty="0" err="1"/>
              <a:t>field</a:t>
            </a:r>
            <a:r>
              <a:rPr lang="fr-FR" baseline="0" dirty="0"/>
              <a:t> </a:t>
            </a:r>
            <a:r>
              <a:rPr lang="fr-FR" baseline="0" dirty="0" err="1"/>
              <a:t>inside</a:t>
            </a:r>
            <a:r>
              <a:rPr lang="fr-FR" baseline="0" dirty="0"/>
              <a:t> </a:t>
            </a:r>
            <a:r>
              <a:rPr lang="fr-FR" baseline="0" dirty="0" err="1"/>
              <a:t>your</a:t>
            </a:r>
            <a:r>
              <a:rPr lang="fr-FR" baseline="0" dirty="0"/>
              <a:t> patch. There </a:t>
            </a:r>
            <a:r>
              <a:rPr lang="fr-FR" baseline="0" dirty="0" err="1"/>
              <a:t>is</a:t>
            </a:r>
            <a:r>
              <a:rPr lang="fr-FR" baseline="0" dirty="0"/>
              <a:t> a drift, </a:t>
            </a:r>
            <a:r>
              <a:rPr lang="fr-FR" baseline="0" dirty="0" err="1"/>
              <a:t>both</a:t>
            </a:r>
            <a:r>
              <a:rPr lang="fr-FR" baseline="0" dirty="0"/>
              <a:t> </a:t>
            </a:r>
            <a:r>
              <a:rPr lang="fr-FR" baseline="0" dirty="0" err="1"/>
              <a:t>from</a:t>
            </a:r>
            <a:r>
              <a:rPr lang="fr-FR" baseline="0" dirty="0"/>
              <a:t> the </a:t>
            </a:r>
            <a:r>
              <a:rPr lang="fr-FR" baseline="0" dirty="0" err="1"/>
              <a:t>classical</a:t>
            </a:r>
            <a:r>
              <a:rPr lang="fr-FR" baseline="0" dirty="0"/>
              <a:t> </a:t>
            </a:r>
            <a:r>
              <a:rPr lang="fr-FR" baseline="0" dirty="0" err="1"/>
              <a:t>potential</a:t>
            </a:r>
            <a:r>
              <a:rPr lang="fr-FR" baseline="0" dirty="0"/>
              <a:t>, and </a:t>
            </a:r>
            <a:r>
              <a:rPr lang="fr-FR" baseline="0" dirty="0" err="1"/>
              <a:t>induced</a:t>
            </a:r>
            <a:r>
              <a:rPr lang="fr-FR" baseline="0" dirty="0"/>
              <a:t> </a:t>
            </a:r>
            <a:r>
              <a:rPr lang="fr-FR" baseline="0" dirty="0" err="1"/>
              <a:t>from</a:t>
            </a:r>
            <a:r>
              <a:rPr lang="fr-FR" baseline="0" dirty="0"/>
              <a:t> the noise: </a:t>
            </a:r>
            <a:r>
              <a:rPr lang="fr-FR" baseline="0" dirty="0" err="1"/>
              <a:t>we</a:t>
            </a:r>
            <a:r>
              <a:rPr lang="fr-FR" baseline="0" dirty="0"/>
              <a:t> </a:t>
            </a:r>
            <a:r>
              <a:rPr lang="fr-FR" baseline="0" dirty="0" err="1"/>
              <a:t>will</a:t>
            </a:r>
            <a:r>
              <a:rPr lang="fr-FR" baseline="0" dirty="0"/>
              <a:t> </a:t>
            </a:r>
            <a:r>
              <a:rPr lang="fr-FR" baseline="0" dirty="0" err="1"/>
              <a:t>discuss</a:t>
            </a:r>
            <a:r>
              <a:rPr lang="fr-FR" baseline="0" dirty="0"/>
              <a:t> </a:t>
            </a:r>
            <a:r>
              <a:rPr lang="fr-FR" baseline="0" dirty="0" err="1"/>
              <a:t>it</a:t>
            </a:r>
            <a:r>
              <a:rPr lang="fr-FR" baseline="0" dirty="0"/>
              <a:t> at </a:t>
            </a:r>
            <a:r>
              <a:rPr lang="fr-FR" baseline="0" dirty="0" err="1"/>
              <a:t>length</a:t>
            </a:r>
            <a:r>
              <a:rPr lang="fr-FR" baseline="0" dirty="0"/>
              <a:t> in a minute. There </a:t>
            </a:r>
            <a:r>
              <a:rPr lang="fr-FR" baseline="0" dirty="0" err="1"/>
              <a:t>is</a:t>
            </a:r>
            <a:r>
              <a:rPr lang="fr-FR" baseline="0" dirty="0"/>
              <a:t> </a:t>
            </a:r>
            <a:r>
              <a:rPr lang="fr-FR" baseline="0" dirty="0" err="1"/>
              <a:t>also</a:t>
            </a:r>
            <a:r>
              <a:rPr lang="fr-FR" baseline="0" dirty="0"/>
              <a:t> a diffusion </a:t>
            </a:r>
            <a:r>
              <a:rPr lang="fr-FR" baseline="0" dirty="0" err="1"/>
              <a:t>term</a:t>
            </a:r>
            <a:r>
              <a:rPr lang="fr-FR" baseline="0" dirty="0"/>
              <a:t> </a:t>
            </a:r>
            <a:r>
              <a:rPr lang="fr-FR" baseline="0" dirty="0" err="1"/>
              <a:t>that</a:t>
            </a:r>
            <a:r>
              <a:rPr lang="fr-FR" baseline="0" dirty="0"/>
              <a:t> </a:t>
            </a:r>
            <a:r>
              <a:rPr lang="fr-FR" baseline="0" dirty="0" err="1"/>
              <a:t>is</a:t>
            </a:r>
            <a:r>
              <a:rPr lang="fr-FR" baseline="0" dirty="0"/>
              <a:t> </a:t>
            </a:r>
            <a:r>
              <a:rPr lang="fr-FR" baseline="0" dirty="0" err="1"/>
              <a:t>directly</a:t>
            </a:r>
            <a:r>
              <a:rPr lang="fr-FR" baseline="0" dirty="0"/>
              <a:t> </a:t>
            </a:r>
            <a:r>
              <a:rPr lang="fr-FR" baseline="0" dirty="0" err="1"/>
              <a:t>proportional</a:t>
            </a:r>
            <a:r>
              <a:rPr lang="fr-FR" baseline="0" dirty="0"/>
              <a:t> to the noise amplitude.</a:t>
            </a:r>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t>26</a:t>
            </a:fld>
            <a:endParaRPr lang="fr-FR" noProof="0" dirty="0"/>
          </a:p>
        </p:txBody>
      </p:sp>
    </p:spTree>
    <p:extLst>
      <p:ext uri="{BB962C8B-B14F-4D97-AF65-F5344CB8AC3E}">
        <p14:creationId xmlns:p14="http://schemas.microsoft.com/office/powerpoint/2010/main" val="3776070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Just an</a:t>
            </a:r>
            <a:r>
              <a:rPr lang="fr-FR" baseline="0" dirty="0"/>
              <a:t> animation to </a:t>
            </a:r>
            <a:r>
              <a:rPr lang="fr-FR" baseline="0" dirty="0" err="1"/>
              <a:t>remind</a:t>
            </a:r>
            <a:r>
              <a:rPr lang="fr-FR" baseline="0" dirty="0"/>
              <a:t> </a:t>
            </a:r>
            <a:r>
              <a:rPr lang="fr-FR" baseline="0" dirty="0" err="1"/>
              <a:t>you</a:t>
            </a:r>
            <a:r>
              <a:rPr lang="fr-FR" baseline="0" dirty="0"/>
              <a:t> the </a:t>
            </a:r>
            <a:r>
              <a:rPr lang="fr-FR" baseline="0" dirty="0" err="1"/>
              <a:t>effects</a:t>
            </a:r>
            <a:r>
              <a:rPr lang="fr-FR" baseline="0" dirty="0"/>
              <a:t> of convection and diffusion on an initial distribution </a:t>
            </a:r>
            <a:r>
              <a:rPr lang="fr-FR" baseline="0" dirty="0" err="1"/>
              <a:t>function</a:t>
            </a:r>
            <a:r>
              <a:rPr lang="fr-FR" baseline="0" dirty="0"/>
              <a:t>.</a:t>
            </a:r>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t>27</a:t>
            </a:fld>
            <a:endParaRPr lang="fr-FR" noProof="0" dirty="0"/>
          </a:p>
        </p:txBody>
      </p:sp>
    </p:spTree>
    <p:extLst>
      <p:ext uri="{BB962C8B-B14F-4D97-AF65-F5344CB8AC3E}">
        <p14:creationId xmlns:p14="http://schemas.microsoft.com/office/powerpoint/2010/main" val="386315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s-ES" dirty="0"/>
              <a:t>3 min.</a:t>
            </a:r>
            <a:endParaRPr lang="fr-FR" dirty="0"/>
          </a:p>
          <a:p>
            <a:r>
              <a:rPr lang="fr-FR" dirty="0"/>
              <a:t>Second part:</a:t>
            </a:r>
            <a:r>
              <a:rPr lang="fr-FR" baseline="0" dirty="0"/>
              <a:t> single-</a:t>
            </a:r>
            <a:r>
              <a:rPr lang="fr-FR" baseline="0" dirty="0" err="1"/>
              <a:t>field</a:t>
            </a:r>
            <a:r>
              <a:rPr lang="fr-FR" baseline="0" dirty="0"/>
              <a:t> </a:t>
            </a:r>
            <a:r>
              <a:rPr lang="fr-FR" baseline="0" dirty="0" err="1"/>
              <a:t>stochastic</a:t>
            </a:r>
            <a:r>
              <a:rPr lang="fr-FR" baseline="0" dirty="0"/>
              <a:t> inflation</a:t>
            </a:r>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smtClean="0"/>
              <a:t>29</a:t>
            </a:fld>
            <a:endParaRPr lang="fr-FR" dirty="0"/>
          </a:p>
        </p:txBody>
      </p:sp>
    </p:spTree>
    <p:extLst>
      <p:ext uri="{BB962C8B-B14F-4D97-AF65-F5344CB8AC3E}">
        <p14:creationId xmlns:p14="http://schemas.microsoft.com/office/powerpoint/2010/main" val="1776623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Just an</a:t>
            </a:r>
            <a:r>
              <a:rPr lang="fr-FR" baseline="0" dirty="0"/>
              <a:t> animation to </a:t>
            </a:r>
            <a:r>
              <a:rPr lang="fr-FR" baseline="0" dirty="0" err="1"/>
              <a:t>remind</a:t>
            </a:r>
            <a:r>
              <a:rPr lang="fr-FR" baseline="0" dirty="0"/>
              <a:t> </a:t>
            </a:r>
            <a:r>
              <a:rPr lang="fr-FR" baseline="0" dirty="0" err="1"/>
              <a:t>you</a:t>
            </a:r>
            <a:r>
              <a:rPr lang="fr-FR" baseline="0" dirty="0"/>
              <a:t> the </a:t>
            </a:r>
            <a:r>
              <a:rPr lang="fr-FR" baseline="0" dirty="0" err="1"/>
              <a:t>effects</a:t>
            </a:r>
            <a:r>
              <a:rPr lang="fr-FR" baseline="0" dirty="0"/>
              <a:t> of convection and diffusion on an initial distribution </a:t>
            </a:r>
            <a:r>
              <a:rPr lang="fr-FR" baseline="0" dirty="0" err="1"/>
              <a:t>function</a:t>
            </a:r>
            <a:r>
              <a:rPr lang="fr-FR" baseline="0" dirty="0"/>
              <a:t>.</a:t>
            </a:r>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t>30</a:t>
            </a:fld>
            <a:endParaRPr lang="fr-FR" noProof="0" dirty="0"/>
          </a:p>
        </p:txBody>
      </p:sp>
    </p:spTree>
    <p:extLst>
      <p:ext uri="{BB962C8B-B14F-4D97-AF65-F5344CB8AC3E}">
        <p14:creationId xmlns:p14="http://schemas.microsoft.com/office/powerpoint/2010/main" val="1858617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The model </a:t>
            </a:r>
            <a:r>
              <a:rPr lang="fr-FR" dirty="0" err="1"/>
              <a:t>under</a:t>
            </a:r>
            <a:r>
              <a:rPr lang="fr-FR" dirty="0"/>
              <a:t> </a:t>
            </a:r>
            <a:r>
              <a:rPr lang="fr-FR" dirty="0" err="1"/>
              <a:t>study</a:t>
            </a:r>
            <a:r>
              <a:rPr lang="fr-FR" dirty="0"/>
              <a:t> </a:t>
            </a:r>
            <a:r>
              <a:rPr lang="fr-FR" dirty="0" err="1"/>
              <a:t>is</a:t>
            </a:r>
            <a:r>
              <a:rPr lang="fr-FR" dirty="0"/>
              <a:t> the </a:t>
            </a:r>
            <a:r>
              <a:rPr lang="fr-FR" dirty="0" err="1"/>
              <a:t>simplest</a:t>
            </a:r>
            <a:r>
              <a:rPr lang="fr-FR" dirty="0"/>
              <a:t> non-trivial </a:t>
            </a:r>
            <a:r>
              <a:rPr lang="fr-FR" dirty="0" err="1"/>
              <a:t>interacting</a:t>
            </a:r>
            <a:r>
              <a:rPr lang="fr-FR" dirty="0"/>
              <a:t> QFT: lambda phi4 in de Sitter </a:t>
            </a:r>
            <a:r>
              <a:rPr lang="fr-FR" dirty="0" err="1"/>
              <a:t>spacetime</a:t>
            </a:r>
            <a:r>
              <a:rPr lang="fr-FR" dirty="0"/>
              <a:t>, </a:t>
            </a:r>
            <a:r>
              <a:rPr lang="fr-FR" dirty="0" err="1"/>
              <a:t>where</a:t>
            </a:r>
            <a:r>
              <a:rPr lang="fr-FR" dirty="0"/>
              <a:t> phi </a:t>
            </a:r>
            <a:r>
              <a:rPr lang="fr-FR" dirty="0" err="1"/>
              <a:t>is</a:t>
            </a:r>
            <a:r>
              <a:rPr lang="fr-FR" dirty="0"/>
              <a:t> a </a:t>
            </a:r>
            <a:r>
              <a:rPr lang="fr-FR" dirty="0" err="1"/>
              <a:t>spectator</a:t>
            </a:r>
            <a:r>
              <a:rPr lang="fr-FR" dirty="0"/>
              <a:t> </a:t>
            </a:r>
            <a:r>
              <a:rPr lang="fr-FR" dirty="0" err="1"/>
              <a:t>scalar</a:t>
            </a:r>
            <a:r>
              <a:rPr lang="fr-FR" dirty="0"/>
              <a:t> </a:t>
            </a:r>
            <a:r>
              <a:rPr lang="fr-FR" dirty="0" err="1"/>
              <a:t>field</a:t>
            </a:r>
            <a:r>
              <a:rPr lang="fr-FR" dirty="0"/>
              <a:t> and </a:t>
            </a:r>
            <a:r>
              <a:rPr lang="fr-FR" dirty="0" err="1"/>
              <a:t>does</a:t>
            </a:r>
            <a:r>
              <a:rPr lang="fr-FR" dirty="0"/>
              <a:t> not </a:t>
            </a:r>
            <a:r>
              <a:rPr lang="fr-FR" dirty="0" err="1"/>
              <a:t>contribute</a:t>
            </a:r>
            <a:r>
              <a:rPr lang="fr-FR" dirty="0"/>
              <a:t> to the expansion. </a:t>
            </a:r>
            <a:r>
              <a:rPr lang="fr-FR" dirty="0" err="1"/>
              <a:t>What</a:t>
            </a:r>
            <a:r>
              <a:rPr lang="fr-FR" dirty="0"/>
              <a:t> QFT in </a:t>
            </a:r>
            <a:r>
              <a:rPr lang="fr-FR" dirty="0" err="1"/>
              <a:t>curved</a:t>
            </a:r>
            <a:r>
              <a:rPr lang="fr-FR" dirty="0"/>
              <a:t> </a:t>
            </a:r>
            <a:r>
              <a:rPr lang="fr-FR" dirty="0" err="1"/>
              <a:t>spacetime</a:t>
            </a:r>
            <a:r>
              <a:rPr lang="fr-FR" dirty="0"/>
              <a:t> </a:t>
            </a:r>
            <a:r>
              <a:rPr lang="fr-FR" dirty="0" err="1"/>
              <a:t>gives</a:t>
            </a:r>
            <a:r>
              <a:rPr lang="fr-FR" dirty="0"/>
              <a:t> </a:t>
            </a:r>
            <a:r>
              <a:rPr lang="fr-FR" dirty="0" err="1"/>
              <a:t>you</a:t>
            </a:r>
            <a:r>
              <a:rPr lang="fr-FR" dirty="0"/>
              <a:t>, are all the </a:t>
            </a:r>
            <a:r>
              <a:rPr lang="fr-FR" dirty="0" err="1"/>
              <a:t>correlators</a:t>
            </a:r>
            <a:r>
              <a:rPr lang="fr-FR" dirty="0"/>
              <a:t> of the non-</a:t>
            </a:r>
            <a:r>
              <a:rPr lang="fr-FR" dirty="0" err="1"/>
              <a:t>interacting</a:t>
            </a:r>
            <a:r>
              <a:rPr lang="fr-FR" dirty="0"/>
              <a:t> </a:t>
            </a:r>
            <a:r>
              <a:rPr lang="fr-FR" dirty="0" err="1"/>
              <a:t>theory</a:t>
            </a:r>
            <a:r>
              <a:rPr lang="fr-FR" dirty="0"/>
              <a:t> (for lambda = 0) and the first-</a:t>
            </a:r>
            <a:r>
              <a:rPr lang="fr-FR" dirty="0" err="1"/>
              <a:t>order</a:t>
            </a:r>
            <a:r>
              <a:rPr lang="fr-FR" dirty="0"/>
              <a:t> correction to the 2-point </a:t>
            </a:r>
            <a:r>
              <a:rPr lang="fr-FR" dirty="0" err="1"/>
              <a:t>function</a:t>
            </a:r>
            <a:r>
              <a:rPr lang="fr-FR" dirty="0"/>
              <a:t>. </a:t>
            </a:r>
            <a:r>
              <a:rPr lang="fr-FR" dirty="0" err="1"/>
              <a:t>Both</a:t>
            </a:r>
            <a:r>
              <a:rPr lang="fr-FR" dirty="0"/>
              <a:t> the free and the </a:t>
            </a:r>
            <a:r>
              <a:rPr lang="fr-FR" dirty="0" err="1"/>
              <a:t>interacting</a:t>
            </a:r>
            <a:r>
              <a:rPr lang="fr-FR" dirty="0"/>
              <a:t> </a:t>
            </a:r>
            <a:r>
              <a:rPr lang="fr-FR" dirty="0" err="1"/>
              <a:t>theories</a:t>
            </a:r>
            <a:r>
              <a:rPr lang="fr-FR" dirty="0"/>
              <a:t> come </a:t>
            </a:r>
            <a:r>
              <a:rPr lang="fr-FR" dirty="0" err="1"/>
              <a:t>along</a:t>
            </a:r>
            <a:r>
              <a:rPr lang="fr-FR" dirty="0"/>
              <a:t> </a:t>
            </a:r>
            <a:r>
              <a:rPr lang="fr-FR" dirty="0" err="1"/>
              <a:t>with</a:t>
            </a:r>
            <a:r>
              <a:rPr lang="fr-FR" dirty="0"/>
              <a:t> </a:t>
            </a:r>
            <a:r>
              <a:rPr lang="fr-FR" dirty="0" err="1"/>
              <a:t>so-called</a:t>
            </a:r>
            <a:r>
              <a:rPr lang="fr-FR" dirty="0"/>
              <a:t> </a:t>
            </a:r>
            <a:r>
              <a:rPr lang="fr-FR" dirty="0" err="1"/>
              <a:t>secular</a:t>
            </a:r>
            <a:r>
              <a:rPr lang="fr-FR" dirty="0"/>
              <a:t>, or IR, divergences as the </a:t>
            </a:r>
            <a:r>
              <a:rPr lang="fr-FR" dirty="0" err="1"/>
              <a:t>scale</a:t>
            </a:r>
            <a:r>
              <a:rPr lang="fr-FR" dirty="0"/>
              <a:t> factor </a:t>
            </a:r>
            <a:r>
              <a:rPr lang="fr-FR" dirty="0" err="1"/>
              <a:t>grows</a:t>
            </a:r>
            <a:r>
              <a:rPr lang="fr-FR" dirty="0"/>
              <a:t>. </a:t>
            </a:r>
            <a:r>
              <a:rPr lang="fr-FR" dirty="0" err="1"/>
              <a:t>Higher-order</a:t>
            </a:r>
            <a:r>
              <a:rPr lang="fr-FR" dirty="0"/>
              <a:t> corrections or </a:t>
            </a:r>
            <a:r>
              <a:rPr lang="fr-FR" dirty="0" err="1"/>
              <a:t>other</a:t>
            </a:r>
            <a:r>
              <a:rPr lang="fr-FR" dirty="0"/>
              <a:t> </a:t>
            </a:r>
            <a:r>
              <a:rPr lang="fr-FR" dirty="0" err="1"/>
              <a:t>correlation</a:t>
            </a:r>
            <a:r>
              <a:rPr lang="fr-FR" dirty="0"/>
              <a:t> </a:t>
            </a:r>
            <a:r>
              <a:rPr lang="fr-FR" dirty="0" err="1"/>
              <a:t>functions</a:t>
            </a:r>
            <a:r>
              <a:rPr lang="fr-FR" dirty="0"/>
              <a:t> at first non-trivial </a:t>
            </a:r>
            <a:r>
              <a:rPr lang="fr-FR" dirty="0" err="1"/>
              <a:t>order</a:t>
            </a:r>
            <a:r>
              <a:rPr lang="fr-FR" dirty="0"/>
              <a:t> are </a:t>
            </a:r>
            <a:r>
              <a:rPr lang="fr-FR" dirty="0" err="1"/>
              <a:t>too</a:t>
            </a:r>
            <a:r>
              <a:rPr lang="fr-FR" dirty="0"/>
              <a:t> hard to </a:t>
            </a:r>
            <a:r>
              <a:rPr lang="fr-FR" dirty="0" err="1"/>
              <a:t>compute</a:t>
            </a:r>
            <a:r>
              <a:rPr lang="fr-FR" dirty="0"/>
              <a:t>.</a:t>
            </a:r>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t>3</a:t>
            </a:fld>
            <a:endParaRPr lang="fr-FR" noProof="0" dirty="0"/>
          </a:p>
        </p:txBody>
      </p:sp>
    </p:spTree>
    <p:extLst>
      <p:ext uri="{BB962C8B-B14F-4D97-AF65-F5344CB8AC3E}">
        <p14:creationId xmlns:p14="http://schemas.microsoft.com/office/powerpoint/2010/main" val="2671752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Just an</a:t>
            </a:r>
            <a:r>
              <a:rPr lang="fr-FR" baseline="0" dirty="0"/>
              <a:t> animation to </a:t>
            </a:r>
            <a:r>
              <a:rPr lang="fr-FR" baseline="0" dirty="0" err="1"/>
              <a:t>remind</a:t>
            </a:r>
            <a:r>
              <a:rPr lang="fr-FR" baseline="0" dirty="0"/>
              <a:t> </a:t>
            </a:r>
            <a:r>
              <a:rPr lang="fr-FR" baseline="0" dirty="0" err="1"/>
              <a:t>you</a:t>
            </a:r>
            <a:r>
              <a:rPr lang="fr-FR" baseline="0" dirty="0"/>
              <a:t> the </a:t>
            </a:r>
            <a:r>
              <a:rPr lang="fr-FR" baseline="0" dirty="0" err="1"/>
              <a:t>effects</a:t>
            </a:r>
            <a:r>
              <a:rPr lang="fr-FR" baseline="0" dirty="0"/>
              <a:t> of convection and diffusion on an initial distribution </a:t>
            </a:r>
            <a:r>
              <a:rPr lang="fr-FR" baseline="0" dirty="0" err="1"/>
              <a:t>function</a:t>
            </a:r>
            <a:r>
              <a:rPr lang="fr-FR" baseline="0" dirty="0"/>
              <a:t>.</a:t>
            </a:r>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t>31</a:t>
            </a:fld>
            <a:endParaRPr lang="fr-FR" noProof="0" dirty="0"/>
          </a:p>
        </p:txBody>
      </p:sp>
    </p:spTree>
    <p:extLst>
      <p:ext uri="{BB962C8B-B14F-4D97-AF65-F5344CB8AC3E}">
        <p14:creationId xmlns:p14="http://schemas.microsoft.com/office/powerpoint/2010/main" val="6564900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Just an</a:t>
            </a:r>
            <a:r>
              <a:rPr lang="fr-FR" baseline="0" dirty="0"/>
              <a:t> animation to </a:t>
            </a:r>
            <a:r>
              <a:rPr lang="fr-FR" baseline="0" dirty="0" err="1"/>
              <a:t>remind</a:t>
            </a:r>
            <a:r>
              <a:rPr lang="fr-FR" baseline="0" dirty="0"/>
              <a:t> </a:t>
            </a:r>
            <a:r>
              <a:rPr lang="fr-FR" baseline="0" dirty="0" err="1"/>
              <a:t>you</a:t>
            </a:r>
            <a:r>
              <a:rPr lang="fr-FR" baseline="0" dirty="0"/>
              <a:t> the </a:t>
            </a:r>
            <a:r>
              <a:rPr lang="fr-FR" baseline="0" dirty="0" err="1"/>
              <a:t>effects</a:t>
            </a:r>
            <a:r>
              <a:rPr lang="fr-FR" baseline="0" dirty="0"/>
              <a:t> of convection and diffusion on an initial distribution </a:t>
            </a:r>
            <a:r>
              <a:rPr lang="fr-FR" baseline="0" dirty="0" err="1"/>
              <a:t>function</a:t>
            </a:r>
            <a:r>
              <a:rPr lang="fr-FR" baseline="0" dirty="0"/>
              <a:t>.</a:t>
            </a:r>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t>32</a:t>
            </a:fld>
            <a:endParaRPr lang="fr-FR" noProof="0" dirty="0"/>
          </a:p>
        </p:txBody>
      </p:sp>
    </p:spTree>
    <p:extLst>
      <p:ext uri="{BB962C8B-B14F-4D97-AF65-F5344CB8AC3E}">
        <p14:creationId xmlns:p14="http://schemas.microsoft.com/office/powerpoint/2010/main" val="2625716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Just an</a:t>
            </a:r>
            <a:r>
              <a:rPr lang="fr-FR" baseline="0" dirty="0"/>
              <a:t> animation to </a:t>
            </a:r>
            <a:r>
              <a:rPr lang="fr-FR" baseline="0" dirty="0" err="1"/>
              <a:t>remind</a:t>
            </a:r>
            <a:r>
              <a:rPr lang="fr-FR" baseline="0" dirty="0"/>
              <a:t> </a:t>
            </a:r>
            <a:r>
              <a:rPr lang="fr-FR" baseline="0" dirty="0" err="1"/>
              <a:t>you</a:t>
            </a:r>
            <a:r>
              <a:rPr lang="fr-FR" baseline="0" dirty="0"/>
              <a:t> the </a:t>
            </a:r>
            <a:r>
              <a:rPr lang="fr-FR" baseline="0" dirty="0" err="1"/>
              <a:t>effects</a:t>
            </a:r>
            <a:r>
              <a:rPr lang="fr-FR" baseline="0" dirty="0"/>
              <a:t> of convection and diffusion on an initial distribution </a:t>
            </a:r>
            <a:r>
              <a:rPr lang="fr-FR" baseline="0" dirty="0" err="1"/>
              <a:t>function</a:t>
            </a:r>
            <a:r>
              <a:rPr lang="fr-FR" baseline="0" dirty="0"/>
              <a:t>.</a:t>
            </a:r>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t>33</a:t>
            </a:fld>
            <a:endParaRPr lang="fr-FR" noProof="0" dirty="0"/>
          </a:p>
        </p:txBody>
      </p:sp>
    </p:spTree>
    <p:extLst>
      <p:ext uri="{BB962C8B-B14F-4D97-AF65-F5344CB8AC3E}">
        <p14:creationId xmlns:p14="http://schemas.microsoft.com/office/powerpoint/2010/main" val="26898863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Just an</a:t>
            </a:r>
            <a:r>
              <a:rPr lang="fr-FR" baseline="0" dirty="0"/>
              <a:t> animation to </a:t>
            </a:r>
            <a:r>
              <a:rPr lang="fr-FR" baseline="0" dirty="0" err="1"/>
              <a:t>remind</a:t>
            </a:r>
            <a:r>
              <a:rPr lang="fr-FR" baseline="0" dirty="0"/>
              <a:t> </a:t>
            </a:r>
            <a:r>
              <a:rPr lang="fr-FR" baseline="0" dirty="0" err="1"/>
              <a:t>you</a:t>
            </a:r>
            <a:r>
              <a:rPr lang="fr-FR" baseline="0" dirty="0"/>
              <a:t> the </a:t>
            </a:r>
            <a:r>
              <a:rPr lang="fr-FR" baseline="0" dirty="0" err="1"/>
              <a:t>effects</a:t>
            </a:r>
            <a:r>
              <a:rPr lang="fr-FR" baseline="0" dirty="0"/>
              <a:t> of convection and diffusion on an initial distribution </a:t>
            </a:r>
            <a:r>
              <a:rPr lang="fr-FR" baseline="0" dirty="0" err="1"/>
              <a:t>function</a:t>
            </a:r>
            <a:r>
              <a:rPr lang="fr-FR" baseline="0" dirty="0"/>
              <a:t>.</a:t>
            </a:r>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t>34</a:t>
            </a:fld>
            <a:endParaRPr lang="fr-FR" noProof="0" dirty="0"/>
          </a:p>
        </p:txBody>
      </p:sp>
    </p:spTree>
    <p:extLst>
      <p:ext uri="{BB962C8B-B14F-4D97-AF65-F5344CB8AC3E}">
        <p14:creationId xmlns:p14="http://schemas.microsoft.com/office/powerpoint/2010/main" val="41704009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Just an</a:t>
            </a:r>
            <a:r>
              <a:rPr lang="fr-FR" baseline="0" dirty="0"/>
              <a:t> animation to </a:t>
            </a:r>
            <a:r>
              <a:rPr lang="fr-FR" baseline="0" dirty="0" err="1"/>
              <a:t>remind</a:t>
            </a:r>
            <a:r>
              <a:rPr lang="fr-FR" baseline="0" dirty="0"/>
              <a:t> </a:t>
            </a:r>
            <a:r>
              <a:rPr lang="fr-FR" baseline="0" dirty="0" err="1"/>
              <a:t>you</a:t>
            </a:r>
            <a:r>
              <a:rPr lang="fr-FR" baseline="0" dirty="0"/>
              <a:t> the </a:t>
            </a:r>
            <a:r>
              <a:rPr lang="fr-FR" baseline="0" dirty="0" err="1"/>
              <a:t>effects</a:t>
            </a:r>
            <a:r>
              <a:rPr lang="fr-FR" baseline="0" dirty="0"/>
              <a:t> of convection and diffusion on an initial distribution </a:t>
            </a:r>
            <a:r>
              <a:rPr lang="fr-FR" baseline="0" dirty="0" err="1"/>
              <a:t>function</a:t>
            </a:r>
            <a:r>
              <a:rPr lang="fr-FR" baseline="0" dirty="0"/>
              <a:t>.</a:t>
            </a:r>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t>35</a:t>
            </a:fld>
            <a:endParaRPr lang="fr-FR" noProof="0" dirty="0"/>
          </a:p>
        </p:txBody>
      </p:sp>
    </p:spTree>
    <p:extLst>
      <p:ext uri="{BB962C8B-B14F-4D97-AF65-F5344CB8AC3E}">
        <p14:creationId xmlns:p14="http://schemas.microsoft.com/office/powerpoint/2010/main" val="32682188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Just an</a:t>
            </a:r>
            <a:r>
              <a:rPr lang="fr-FR" baseline="0" dirty="0"/>
              <a:t> animation to </a:t>
            </a:r>
            <a:r>
              <a:rPr lang="fr-FR" baseline="0" dirty="0" err="1"/>
              <a:t>remind</a:t>
            </a:r>
            <a:r>
              <a:rPr lang="fr-FR" baseline="0" dirty="0"/>
              <a:t> </a:t>
            </a:r>
            <a:r>
              <a:rPr lang="fr-FR" baseline="0" dirty="0" err="1"/>
              <a:t>you</a:t>
            </a:r>
            <a:r>
              <a:rPr lang="fr-FR" baseline="0" dirty="0"/>
              <a:t> the </a:t>
            </a:r>
            <a:r>
              <a:rPr lang="fr-FR" baseline="0" dirty="0" err="1"/>
              <a:t>effects</a:t>
            </a:r>
            <a:r>
              <a:rPr lang="fr-FR" baseline="0" dirty="0"/>
              <a:t> of convection and diffusion on an initial distribution </a:t>
            </a:r>
            <a:r>
              <a:rPr lang="fr-FR" baseline="0" dirty="0" err="1"/>
              <a:t>function</a:t>
            </a:r>
            <a:r>
              <a:rPr lang="fr-FR" baseline="0" dirty="0"/>
              <a:t>.</a:t>
            </a:r>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t>36</a:t>
            </a:fld>
            <a:endParaRPr lang="fr-FR" noProof="0" dirty="0"/>
          </a:p>
        </p:txBody>
      </p:sp>
    </p:spTree>
    <p:extLst>
      <p:ext uri="{BB962C8B-B14F-4D97-AF65-F5344CB8AC3E}">
        <p14:creationId xmlns:p14="http://schemas.microsoft.com/office/powerpoint/2010/main" val="6704557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Just an</a:t>
            </a:r>
            <a:r>
              <a:rPr lang="fr-FR" baseline="0" dirty="0"/>
              <a:t> animation to </a:t>
            </a:r>
            <a:r>
              <a:rPr lang="fr-FR" baseline="0" dirty="0" err="1"/>
              <a:t>remind</a:t>
            </a:r>
            <a:r>
              <a:rPr lang="fr-FR" baseline="0" dirty="0"/>
              <a:t> </a:t>
            </a:r>
            <a:r>
              <a:rPr lang="fr-FR" baseline="0" dirty="0" err="1"/>
              <a:t>you</a:t>
            </a:r>
            <a:r>
              <a:rPr lang="fr-FR" baseline="0" dirty="0"/>
              <a:t> the </a:t>
            </a:r>
            <a:r>
              <a:rPr lang="fr-FR" baseline="0" dirty="0" err="1"/>
              <a:t>effects</a:t>
            </a:r>
            <a:r>
              <a:rPr lang="fr-FR" baseline="0" dirty="0"/>
              <a:t> of convection and diffusion on an initial distribution </a:t>
            </a:r>
            <a:r>
              <a:rPr lang="fr-FR" baseline="0" dirty="0" err="1"/>
              <a:t>function</a:t>
            </a:r>
            <a:r>
              <a:rPr lang="fr-FR" baseline="0" dirty="0"/>
              <a:t>.</a:t>
            </a:r>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t>38</a:t>
            </a:fld>
            <a:endParaRPr lang="fr-FR" noProof="0" dirty="0"/>
          </a:p>
        </p:txBody>
      </p:sp>
    </p:spTree>
    <p:extLst>
      <p:ext uri="{BB962C8B-B14F-4D97-AF65-F5344CB8AC3E}">
        <p14:creationId xmlns:p14="http://schemas.microsoft.com/office/powerpoint/2010/main" val="28474534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Just an</a:t>
            </a:r>
            <a:r>
              <a:rPr lang="fr-FR" baseline="0" dirty="0"/>
              <a:t> animation to </a:t>
            </a:r>
            <a:r>
              <a:rPr lang="fr-FR" baseline="0" dirty="0" err="1"/>
              <a:t>remind</a:t>
            </a:r>
            <a:r>
              <a:rPr lang="fr-FR" baseline="0" dirty="0"/>
              <a:t> </a:t>
            </a:r>
            <a:r>
              <a:rPr lang="fr-FR" baseline="0" dirty="0" err="1"/>
              <a:t>you</a:t>
            </a:r>
            <a:r>
              <a:rPr lang="fr-FR" baseline="0" dirty="0"/>
              <a:t> the </a:t>
            </a:r>
            <a:r>
              <a:rPr lang="fr-FR" baseline="0" dirty="0" err="1"/>
              <a:t>effects</a:t>
            </a:r>
            <a:r>
              <a:rPr lang="fr-FR" baseline="0" dirty="0"/>
              <a:t> of convection and diffusion on an initial distribution </a:t>
            </a:r>
            <a:r>
              <a:rPr lang="fr-FR" baseline="0" dirty="0" err="1"/>
              <a:t>function</a:t>
            </a:r>
            <a:r>
              <a:rPr lang="fr-FR" baseline="0" dirty="0"/>
              <a:t>.</a:t>
            </a:r>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t>39</a:t>
            </a:fld>
            <a:endParaRPr lang="fr-FR" noProof="0" dirty="0"/>
          </a:p>
        </p:txBody>
      </p:sp>
    </p:spTree>
    <p:extLst>
      <p:ext uri="{BB962C8B-B14F-4D97-AF65-F5344CB8AC3E}">
        <p14:creationId xmlns:p14="http://schemas.microsoft.com/office/powerpoint/2010/main" val="10244247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Following the non-standard </a:t>
            </a:r>
            <a:r>
              <a:rPr lang="fr-FR" dirty="0" err="1"/>
              <a:t>chronology</a:t>
            </a:r>
            <a:r>
              <a:rPr lang="fr-FR" dirty="0"/>
              <a:t>, </a:t>
            </a:r>
            <a:r>
              <a:rPr lang="fr-FR" dirty="0" err="1"/>
              <a:t>this</a:t>
            </a:r>
            <a:r>
              <a:rPr lang="fr-FR" dirty="0"/>
              <a:t> </a:t>
            </a:r>
            <a:r>
              <a:rPr lang="fr-FR" dirty="0" err="1"/>
              <a:t>brings</a:t>
            </a:r>
            <a:r>
              <a:rPr lang="fr-FR" dirty="0"/>
              <a:t> me to the table of contents.</a:t>
            </a:r>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smtClean="0"/>
              <a:t>40</a:t>
            </a:fld>
            <a:endParaRPr lang="fr-FR" dirty="0"/>
          </a:p>
        </p:txBody>
      </p:sp>
    </p:spTree>
    <p:extLst>
      <p:ext uri="{BB962C8B-B14F-4D97-AF65-F5344CB8AC3E}">
        <p14:creationId xmlns:p14="http://schemas.microsoft.com/office/powerpoint/2010/main" val="42707058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s-ES" dirty="0"/>
              <a:t>So </a:t>
            </a:r>
            <a:r>
              <a:rPr lang="es-ES" dirty="0" err="1"/>
              <a:t>why</a:t>
            </a:r>
            <a:r>
              <a:rPr lang="es-ES" dirty="0"/>
              <a:t> </a:t>
            </a:r>
            <a:r>
              <a:rPr lang="es-ES" dirty="0" err="1"/>
              <a:t>should</a:t>
            </a:r>
            <a:r>
              <a:rPr lang="es-ES" dirty="0"/>
              <a:t> </a:t>
            </a:r>
            <a:r>
              <a:rPr lang="es-ES" dirty="0" err="1"/>
              <a:t>we</a:t>
            </a:r>
            <a:r>
              <a:rPr lang="es-ES" dirty="0"/>
              <a:t> </a:t>
            </a:r>
            <a:r>
              <a:rPr lang="es-ES" dirty="0" err="1"/>
              <a:t>care</a:t>
            </a:r>
            <a:r>
              <a:rPr lang="es-ES" dirty="0"/>
              <a:t> </a:t>
            </a:r>
            <a:r>
              <a:rPr lang="es-ES" dirty="0" err="1"/>
              <a:t>about</a:t>
            </a:r>
            <a:r>
              <a:rPr lang="es-ES" dirty="0"/>
              <a:t> </a:t>
            </a:r>
            <a:r>
              <a:rPr lang="es-ES" dirty="0" err="1"/>
              <a:t>all</a:t>
            </a:r>
            <a:r>
              <a:rPr lang="es-ES" dirty="0"/>
              <a:t> </a:t>
            </a:r>
            <a:r>
              <a:rPr lang="es-ES" dirty="0" err="1"/>
              <a:t>this</a:t>
            </a:r>
            <a:r>
              <a:rPr lang="es-ES" dirty="0"/>
              <a:t>? </a:t>
            </a:r>
            <a:r>
              <a:rPr lang="es-ES" dirty="0" err="1"/>
              <a:t>First</a:t>
            </a:r>
            <a:r>
              <a:rPr lang="es-ES" dirty="0"/>
              <a:t> </a:t>
            </a:r>
            <a:r>
              <a:rPr lang="es-ES" dirty="0" err="1"/>
              <a:t>you</a:t>
            </a:r>
            <a:r>
              <a:rPr lang="es-ES" dirty="0"/>
              <a:t> </a:t>
            </a:r>
            <a:r>
              <a:rPr lang="es-ES" dirty="0" err="1"/>
              <a:t>should</a:t>
            </a:r>
            <a:r>
              <a:rPr lang="es-ES" dirty="0"/>
              <a:t> </a:t>
            </a:r>
            <a:r>
              <a:rPr lang="es-ES" dirty="0" err="1"/>
              <a:t>care</a:t>
            </a:r>
            <a:r>
              <a:rPr lang="es-ES" dirty="0"/>
              <a:t> </a:t>
            </a:r>
            <a:r>
              <a:rPr lang="es-ES" dirty="0" err="1"/>
              <a:t>because</a:t>
            </a:r>
            <a:r>
              <a:rPr lang="es-ES" dirty="0"/>
              <a:t> </a:t>
            </a:r>
            <a:r>
              <a:rPr lang="es-ES" dirty="0" err="1"/>
              <a:t>it</a:t>
            </a:r>
            <a:r>
              <a:rPr lang="es-ES" dirty="0"/>
              <a:t> </a:t>
            </a:r>
            <a:r>
              <a:rPr lang="es-ES" dirty="0" err="1"/>
              <a:t>is</a:t>
            </a:r>
            <a:r>
              <a:rPr lang="es-ES" dirty="0"/>
              <a:t> </a:t>
            </a:r>
            <a:r>
              <a:rPr lang="es-ES" dirty="0" err="1"/>
              <a:t>very</a:t>
            </a:r>
            <a:r>
              <a:rPr lang="es-ES" dirty="0"/>
              <a:t> </a:t>
            </a:r>
            <a:r>
              <a:rPr lang="es-ES" dirty="0" err="1"/>
              <a:t>likely</a:t>
            </a:r>
            <a:r>
              <a:rPr lang="es-ES" dirty="0"/>
              <a:t> </a:t>
            </a:r>
            <a:r>
              <a:rPr lang="es-ES" dirty="0" err="1"/>
              <a:t>there</a:t>
            </a:r>
            <a:r>
              <a:rPr lang="es-ES" dirty="0"/>
              <a:t> are </a:t>
            </a:r>
            <a:r>
              <a:rPr lang="es-ES" dirty="0" err="1"/>
              <a:t>other</a:t>
            </a:r>
            <a:r>
              <a:rPr lang="es-ES" dirty="0"/>
              <a:t> </a:t>
            </a:r>
            <a:r>
              <a:rPr lang="es-ES" dirty="0" err="1"/>
              <a:t>scalar</a:t>
            </a:r>
            <a:r>
              <a:rPr lang="es-ES" dirty="0"/>
              <a:t> </a:t>
            </a:r>
            <a:r>
              <a:rPr lang="es-ES" dirty="0" err="1"/>
              <a:t>fields</a:t>
            </a:r>
            <a:r>
              <a:rPr lang="es-ES" dirty="0"/>
              <a:t> </a:t>
            </a:r>
            <a:r>
              <a:rPr lang="es-ES" dirty="0" err="1"/>
              <a:t>than</a:t>
            </a:r>
            <a:r>
              <a:rPr lang="es-ES" dirty="0"/>
              <a:t> </a:t>
            </a:r>
            <a:r>
              <a:rPr lang="es-ES" dirty="0" err="1"/>
              <a:t>the</a:t>
            </a:r>
            <a:r>
              <a:rPr lang="es-ES" dirty="0"/>
              <a:t> </a:t>
            </a:r>
            <a:r>
              <a:rPr lang="es-ES" dirty="0" err="1"/>
              <a:t>inflaton</a:t>
            </a:r>
            <a:r>
              <a:rPr lang="es-ES" dirty="0"/>
              <a:t>, </a:t>
            </a:r>
            <a:r>
              <a:rPr lang="es-ES" dirty="0" err="1"/>
              <a:t>both</a:t>
            </a:r>
            <a:r>
              <a:rPr lang="es-ES" dirty="0"/>
              <a:t> </a:t>
            </a:r>
            <a:r>
              <a:rPr lang="es-ES" dirty="0" err="1"/>
              <a:t>from</a:t>
            </a:r>
            <a:r>
              <a:rPr lang="es-ES" dirty="0"/>
              <a:t> </a:t>
            </a:r>
            <a:r>
              <a:rPr lang="es-ES" dirty="0" err="1"/>
              <a:t>an</a:t>
            </a:r>
            <a:r>
              <a:rPr lang="es-ES" dirty="0"/>
              <a:t> </a:t>
            </a:r>
            <a:r>
              <a:rPr lang="es-ES" dirty="0" err="1"/>
              <a:t>agnostic</a:t>
            </a:r>
            <a:r>
              <a:rPr lang="es-ES" dirty="0"/>
              <a:t> and a top-</a:t>
            </a:r>
            <a:r>
              <a:rPr lang="es-ES" dirty="0" err="1"/>
              <a:t>down</a:t>
            </a:r>
            <a:r>
              <a:rPr lang="es-ES" dirty="0"/>
              <a:t> </a:t>
            </a:r>
            <a:r>
              <a:rPr lang="es-ES" dirty="0" err="1"/>
              <a:t>perspectives</a:t>
            </a:r>
            <a:r>
              <a:rPr lang="es-ES" dirty="0"/>
              <a:t>. </a:t>
            </a:r>
            <a:r>
              <a:rPr lang="es-ES" dirty="0" err="1"/>
              <a:t>Even</a:t>
            </a:r>
            <a:r>
              <a:rPr lang="es-ES" dirty="0"/>
              <a:t> </a:t>
            </a:r>
            <a:r>
              <a:rPr lang="es-ES" dirty="0" err="1"/>
              <a:t>though</a:t>
            </a:r>
            <a:r>
              <a:rPr lang="es-ES" dirty="0"/>
              <a:t> test </a:t>
            </a:r>
            <a:r>
              <a:rPr lang="es-ES" dirty="0" err="1"/>
              <a:t>scalar</a:t>
            </a:r>
            <a:r>
              <a:rPr lang="es-ES" dirty="0"/>
              <a:t> </a:t>
            </a:r>
            <a:r>
              <a:rPr lang="es-ES" dirty="0" err="1"/>
              <a:t>fields</a:t>
            </a:r>
            <a:r>
              <a:rPr lang="es-ES" dirty="0"/>
              <a:t> do </a:t>
            </a:r>
            <a:r>
              <a:rPr lang="es-ES" dirty="0" err="1"/>
              <a:t>not</a:t>
            </a:r>
            <a:r>
              <a:rPr lang="es-ES" dirty="0"/>
              <a:t> drive </a:t>
            </a:r>
            <a:r>
              <a:rPr lang="es-ES" dirty="0" err="1"/>
              <a:t>inflation</a:t>
            </a:r>
            <a:r>
              <a:rPr lang="es-ES" dirty="0"/>
              <a:t>, </a:t>
            </a:r>
            <a:r>
              <a:rPr lang="es-ES" dirty="0" err="1"/>
              <a:t>they</a:t>
            </a:r>
            <a:r>
              <a:rPr lang="es-ES" dirty="0"/>
              <a:t> do </a:t>
            </a:r>
            <a:r>
              <a:rPr lang="es-ES" dirty="0" err="1"/>
              <a:t>fluctuate</a:t>
            </a:r>
            <a:r>
              <a:rPr lang="es-ES" dirty="0"/>
              <a:t> and </a:t>
            </a:r>
            <a:r>
              <a:rPr lang="es-ES" dirty="0" err="1"/>
              <a:t>their</a:t>
            </a:r>
            <a:r>
              <a:rPr lang="es-ES" dirty="0"/>
              <a:t> </a:t>
            </a:r>
            <a:r>
              <a:rPr lang="es-ES" dirty="0" err="1"/>
              <a:t>statistical</a:t>
            </a:r>
            <a:r>
              <a:rPr lang="es-ES" dirty="0"/>
              <a:t> </a:t>
            </a:r>
            <a:r>
              <a:rPr lang="es-ES" dirty="0" err="1"/>
              <a:t>properties</a:t>
            </a:r>
            <a:r>
              <a:rPr lang="es-ES" dirty="0"/>
              <a:t> </a:t>
            </a:r>
            <a:r>
              <a:rPr lang="es-ES" dirty="0" err="1"/>
              <a:t>may</a:t>
            </a:r>
            <a:r>
              <a:rPr lang="es-ES" dirty="0"/>
              <a:t> be </a:t>
            </a:r>
            <a:r>
              <a:rPr lang="es-ES" dirty="0" err="1"/>
              <a:t>relevant</a:t>
            </a:r>
            <a:r>
              <a:rPr lang="es-ES" dirty="0"/>
              <a:t> and </a:t>
            </a:r>
            <a:r>
              <a:rPr lang="es-ES" dirty="0" err="1"/>
              <a:t>observed</a:t>
            </a:r>
            <a:r>
              <a:rPr lang="es-ES" dirty="0"/>
              <a:t> in </a:t>
            </a:r>
            <a:r>
              <a:rPr lang="es-ES" dirty="0" err="1"/>
              <a:t>many</a:t>
            </a:r>
            <a:r>
              <a:rPr lang="es-ES" dirty="0"/>
              <a:t> </a:t>
            </a:r>
            <a:r>
              <a:rPr lang="es-ES" dirty="0" err="1"/>
              <a:t>ways</a:t>
            </a:r>
            <a:r>
              <a:rPr lang="es-ES" dirty="0"/>
              <a:t>. Non-</a:t>
            </a:r>
            <a:r>
              <a:rPr lang="es-ES" dirty="0" err="1"/>
              <a:t>equilibrium</a:t>
            </a:r>
            <a:r>
              <a:rPr lang="es-ES" dirty="0"/>
              <a:t> </a:t>
            </a:r>
            <a:r>
              <a:rPr lang="es-ES" dirty="0" err="1"/>
              <a:t>dynamics</a:t>
            </a:r>
            <a:r>
              <a:rPr lang="es-ES" dirty="0"/>
              <a:t> </a:t>
            </a:r>
            <a:r>
              <a:rPr lang="es-ES" dirty="0" err="1"/>
              <a:t>is</a:t>
            </a:r>
            <a:r>
              <a:rPr lang="es-ES" dirty="0"/>
              <a:t> </a:t>
            </a:r>
            <a:r>
              <a:rPr lang="es-ES" dirty="0" err="1"/>
              <a:t>relevant</a:t>
            </a:r>
            <a:r>
              <a:rPr lang="es-ES" dirty="0"/>
              <a:t> </a:t>
            </a:r>
            <a:r>
              <a:rPr lang="es-ES" dirty="0" err="1"/>
              <a:t>because</a:t>
            </a:r>
            <a:r>
              <a:rPr lang="es-ES" dirty="0"/>
              <a:t> </a:t>
            </a:r>
            <a:r>
              <a:rPr lang="es-ES" dirty="0" err="1"/>
              <a:t>reaching</a:t>
            </a:r>
            <a:r>
              <a:rPr lang="es-ES" dirty="0"/>
              <a:t> </a:t>
            </a:r>
            <a:r>
              <a:rPr lang="es-ES" dirty="0" err="1"/>
              <a:t>equilibrium</a:t>
            </a:r>
            <a:r>
              <a:rPr lang="es-ES" dirty="0"/>
              <a:t> </a:t>
            </a:r>
            <a:r>
              <a:rPr lang="es-ES" dirty="0" err="1"/>
              <a:t>is</a:t>
            </a:r>
            <a:r>
              <a:rPr lang="es-ES" dirty="0"/>
              <a:t> </a:t>
            </a:r>
            <a:r>
              <a:rPr lang="es-ES" dirty="0" err="1"/>
              <a:t>hard</a:t>
            </a:r>
            <a:r>
              <a:rPr lang="es-ES" dirty="0"/>
              <a:t>:… </a:t>
            </a:r>
            <a:r>
              <a:rPr lang="es-ES" dirty="0" err="1"/>
              <a:t>Also</a:t>
            </a:r>
            <a:r>
              <a:rPr lang="es-ES" dirty="0"/>
              <a:t> </a:t>
            </a:r>
            <a:r>
              <a:rPr lang="es-ES" dirty="0" err="1"/>
              <a:t>we</a:t>
            </a:r>
            <a:r>
              <a:rPr lang="es-ES" dirty="0"/>
              <a:t> can </a:t>
            </a:r>
            <a:r>
              <a:rPr lang="es-ES" dirty="0" err="1"/>
              <a:t>extend</a:t>
            </a:r>
            <a:r>
              <a:rPr lang="es-ES" dirty="0"/>
              <a:t> </a:t>
            </a:r>
            <a:r>
              <a:rPr lang="es-ES" dirty="0" err="1"/>
              <a:t>this</a:t>
            </a:r>
            <a:r>
              <a:rPr lang="es-ES" dirty="0"/>
              <a:t> </a:t>
            </a:r>
            <a:r>
              <a:rPr lang="es-ES" dirty="0" err="1"/>
              <a:t>setup</a:t>
            </a:r>
            <a:r>
              <a:rPr lang="es-ES" dirty="0"/>
              <a:t> in </a:t>
            </a:r>
            <a:r>
              <a:rPr lang="es-ES" dirty="0" err="1"/>
              <a:t>many</a:t>
            </a:r>
            <a:r>
              <a:rPr lang="es-ES" dirty="0"/>
              <a:t> </a:t>
            </a:r>
            <a:r>
              <a:rPr lang="es-ES" dirty="0" err="1"/>
              <a:t>directions</a:t>
            </a:r>
            <a:endParaRPr lang="en-GB" dirty="0"/>
          </a:p>
        </p:txBody>
      </p:sp>
      <p:sp>
        <p:nvSpPr>
          <p:cNvPr id="4" name="Espace réservé du numéro de diapositive 3"/>
          <p:cNvSpPr>
            <a:spLocks noGrp="1"/>
          </p:cNvSpPr>
          <p:nvPr>
            <p:ph type="sldNum" sz="quarter" idx="5"/>
          </p:nvPr>
        </p:nvSpPr>
        <p:spPr/>
        <p:txBody>
          <a:bodyPr/>
          <a:lstStyle/>
          <a:p>
            <a:pPr rtl="0"/>
            <a:fld id="{68322CDD-9D6C-4F63-9EC2-648226624108}" type="slidenum">
              <a:rPr lang="fr-FR" noProof="0" smtClean="0"/>
              <a:t>41</a:t>
            </a:fld>
            <a:endParaRPr lang="fr-FR" noProof="0" dirty="0"/>
          </a:p>
        </p:txBody>
      </p:sp>
    </p:spTree>
    <p:extLst>
      <p:ext uri="{BB962C8B-B14F-4D97-AF65-F5344CB8AC3E}">
        <p14:creationId xmlns:p14="http://schemas.microsoft.com/office/powerpoint/2010/main" val="3554401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the </a:t>
            </a:r>
            <a:r>
              <a:rPr lang="fr-FR" dirty="0" err="1"/>
              <a:t>other</a:t>
            </a:r>
            <a:r>
              <a:rPr lang="fr-FR" dirty="0"/>
              <a:t> hand, </a:t>
            </a:r>
            <a:r>
              <a:rPr lang="fr-FR" dirty="0" err="1"/>
              <a:t>stochastic</a:t>
            </a:r>
            <a:r>
              <a:rPr lang="fr-FR" dirty="0"/>
              <a:t> inflation tells </a:t>
            </a:r>
            <a:r>
              <a:rPr lang="fr-FR" dirty="0" err="1"/>
              <a:t>you</a:t>
            </a:r>
            <a:r>
              <a:rPr lang="fr-FR" dirty="0"/>
              <a:t> </a:t>
            </a:r>
            <a:r>
              <a:rPr lang="fr-FR" dirty="0" err="1"/>
              <a:t>that</a:t>
            </a:r>
            <a:r>
              <a:rPr lang="fr-FR" dirty="0"/>
              <a:t> </a:t>
            </a:r>
            <a:r>
              <a:rPr lang="fr-FR" dirty="0" err="1"/>
              <a:t>there</a:t>
            </a:r>
            <a:r>
              <a:rPr lang="fr-FR" dirty="0"/>
              <a:t> must </a:t>
            </a:r>
            <a:r>
              <a:rPr lang="fr-FR" dirty="0" err="1"/>
              <a:t>exist</a:t>
            </a:r>
            <a:r>
              <a:rPr lang="fr-FR" dirty="0"/>
              <a:t> an </a:t>
            </a:r>
            <a:r>
              <a:rPr lang="fr-FR" dirty="0" err="1"/>
              <a:t>equilibrium</a:t>
            </a:r>
            <a:r>
              <a:rPr lang="fr-FR" dirty="0"/>
              <a:t> at </a:t>
            </a:r>
            <a:r>
              <a:rPr lang="fr-FR" dirty="0" err="1"/>
              <a:t>late</a:t>
            </a:r>
            <a:r>
              <a:rPr lang="fr-FR" dirty="0"/>
              <a:t> times, </a:t>
            </a:r>
            <a:r>
              <a:rPr lang="fr-FR" dirty="0" err="1"/>
              <a:t>given</a:t>
            </a:r>
            <a:r>
              <a:rPr lang="fr-FR" dirty="0"/>
              <a:t> by the </a:t>
            </a:r>
            <a:r>
              <a:rPr lang="fr-FR" dirty="0" err="1"/>
              <a:t>following</a:t>
            </a:r>
            <a:r>
              <a:rPr lang="fr-FR" dirty="0"/>
              <a:t> PDF for phi, </a:t>
            </a:r>
            <a:r>
              <a:rPr lang="fr-FR" dirty="0" err="1"/>
              <a:t>from</a:t>
            </a:r>
            <a:r>
              <a:rPr lang="fr-FR" dirty="0"/>
              <a:t> </a:t>
            </a:r>
            <a:r>
              <a:rPr lang="fr-FR" dirty="0" err="1"/>
              <a:t>which</a:t>
            </a:r>
            <a:r>
              <a:rPr lang="fr-FR" dirty="0"/>
              <a:t> </a:t>
            </a:r>
            <a:r>
              <a:rPr lang="fr-FR" dirty="0" err="1"/>
              <a:t>you</a:t>
            </a:r>
            <a:r>
              <a:rPr lang="fr-FR" dirty="0"/>
              <a:t> can </a:t>
            </a:r>
            <a:r>
              <a:rPr lang="fr-FR" dirty="0" err="1"/>
              <a:t>compute</a:t>
            </a:r>
            <a:r>
              <a:rPr lang="fr-FR" dirty="0"/>
              <a:t> all </a:t>
            </a:r>
            <a:r>
              <a:rPr lang="fr-FR" dirty="0" err="1"/>
              <a:t>correlation</a:t>
            </a:r>
            <a:r>
              <a:rPr lang="fr-FR" dirty="0"/>
              <a:t> </a:t>
            </a:r>
            <a:r>
              <a:rPr lang="fr-FR" dirty="0" err="1"/>
              <a:t>functions</a:t>
            </a:r>
            <a:r>
              <a:rPr lang="fr-FR" dirty="0"/>
              <a:t> at </a:t>
            </a:r>
            <a:r>
              <a:rPr lang="fr-FR" dirty="0" err="1"/>
              <a:t>equilibrium</a:t>
            </a:r>
            <a:r>
              <a:rPr lang="fr-FR" dirty="0"/>
              <a:t>. In </a:t>
            </a:r>
            <a:r>
              <a:rPr lang="fr-FR" dirty="0" err="1"/>
              <a:t>particular</a:t>
            </a:r>
            <a:r>
              <a:rPr lang="fr-FR" dirty="0"/>
              <a:t> the </a:t>
            </a:r>
            <a:r>
              <a:rPr lang="fr-FR" dirty="0" err="1"/>
              <a:t>two</a:t>
            </a:r>
            <a:r>
              <a:rPr lang="fr-FR" dirty="0"/>
              <a:t>-point </a:t>
            </a:r>
            <a:r>
              <a:rPr lang="fr-FR" dirty="0" err="1"/>
              <a:t>function</a:t>
            </a:r>
            <a:r>
              <a:rPr lang="fr-FR" dirty="0"/>
              <a:t> </a:t>
            </a:r>
            <a:r>
              <a:rPr lang="fr-FR" dirty="0" err="1"/>
              <a:t>takes</a:t>
            </a:r>
            <a:r>
              <a:rPr lang="fr-FR" dirty="0"/>
              <a:t> the </a:t>
            </a:r>
            <a:r>
              <a:rPr lang="fr-FR" dirty="0" err="1"/>
              <a:t>following</a:t>
            </a:r>
            <a:r>
              <a:rPr lang="fr-FR" dirty="0"/>
              <a:t> </a:t>
            </a:r>
            <a:r>
              <a:rPr lang="fr-FR" dirty="0" err="1"/>
              <a:t>form</a:t>
            </a:r>
            <a:r>
              <a:rPr lang="fr-FR" dirty="0"/>
              <a:t>, </a:t>
            </a:r>
            <a:r>
              <a:rPr lang="fr-FR" dirty="0" err="1"/>
              <a:t>where</a:t>
            </a:r>
            <a:r>
              <a:rPr lang="fr-FR" dirty="0"/>
              <a:t> one can notice the non-</a:t>
            </a:r>
            <a:r>
              <a:rPr lang="fr-FR" dirty="0" err="1"/>
              <a:t>perturbative</a:t>
            </a:r>
            <a:r>
              <a:rPr lang="fr-FR" dirty="0"/>
              <a:t> </a:t>
            </a:r>
            <a:r>
              <a:rPr lang="fr-FR" dirty="0" err="1"/>
              <a:t>dependence</a:t>
            </a:r>
            <a:r>
              <a:rPr lang="fr-FR" dirty="0"/>
              <a:t> on lambda </a:t>
            </a:r>
            <a:r>
              <a:rPr lang="fr-FR" dirty="0" err="1"/>
              <a:t>with</a:t>
            </a:r>
            <a:r>
              <a:rPr lang="fr-FR" dirty="0"/>
              <a:t> the inverse of a square root. All </a:t>
            </a:r>
            <a:r>
              <a:rPr lang="fr-FR" dirty="0" err="1"/>
              <a:t>secular</a:t>
            </a:r>
            <a:r>
              <a:rPr lang="fr-FR" dirty="0"/>
              <a:t> divergences have been </a:t>
            </a:r>
            <a:r>
              <a:rPr lang="fr-FR" dirty="0" err="1"/>
              <a:t>resummed</a:t>
            </a:r>
            <a:r>
              <a:rPr lang="fr-FR" dirty="0"/>
              <a:t>.</a:t>
            </a:r>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t>4</a:t>
            </a:fld>
            <a:endParaRPr lang="fr-FR" noProof="0" dirty="0"/>
          </a:p>
        </p:txBody>
      </p:sp>
    </p:spTree>
    <p:extLst>
      <p:ext uri="{BB962C8B-B14F-4D97-AF65-F5344CB8AC3E}">
        <p14:creationId xmlns:p14="http://schemas.microsoft.com/office/powerpoint/2010/main" val="34315725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Actually</a:t>
            </a:r>
            <a:r>
              <a:rPr lang="fr-FR" dirty="0"/>
              <a:t>, </a:t>
            </a:r>
            <a:r>
              <a:rPr lang="fr-FR" dirty="0" err="1"/>
              <a:t>what</a:t>
            </a:r>
            <a:r>
              <a:rPr lang="fr-FR" baseline="0" dirty="0"/>
              <a:t> </a:t>
            </a:r>
            <a:r>
              <a:rPr lang="fr-FR" baseline="0" dirty="0" err="1"/>
              <a:t>is</a:t>
            </a:r>
            <a:r>
              <a:rPr lang="fr-FR" baseline="0" dirty="0"/>
              <a:t> for me the </a:t>
            </a:r>
            <a:r>
              <a:rPr lang="fr-FR" baseline="0" dirty="0" err="1"/>
              <a:t>most</a:t>
            </a:r>
            <a:r>
              <a:rPr lang="fr-FR" baseline="0" dirty="0"/>
              <a:t> </a:t>
            </a:r>
            <a:r>
              <a:rPr lang="fr-FR" baseline="0" dirty="0" err="1"/>
              <a:t>beautiful</a:t>
            </a:r>
            <a:r>
              <a:rPr lang="fr-FR" baseline="0" dirty="0"/>
              <a:t> </a:t>
            </a:r>
            <a:r>
              <a:rPr lang="fr-FR" baseline="0" dirty="0" err="1"/>
              <a:t>result</a:t>
            </a:r>
            <a:r>
              <a:rPr lang="fr-FR" baseline="0" dirty="0"/>
              <a:t> </a:t>
            </a:r>
            <a:r>
              <a:rPr lang="fr-FR" baseline="0" dirty="0" err="1"/>
              <a:t>is</a:t>
            </a:r>
            <a:r>
              <a:rPr lang="fr-FR" baseline="0" dirty="0"/>
              <a:t> the </a:t>
            </a:r>
            <a:r>
              <a:rPr lang="fr-FR" baseline="0" dirty="0" err="1"/>
              <a:t>very</a:t>
            </a:r>
            <a:r>
              <a:rPr lang="fr-FR" baseline="0" dirty="0"/>
              <a:t> </a:t>
            </a:r>
            <a:r>
              <a:rPr lang="fr-FR" baseline="0" dirty="0" err="1"/>
              <a:t>general</a:t>
            </a:r>
            <a:r>
              <a:rPr lang="fr-FR" baseline="0" dirty="0"/>
              <a:t> </a:t>
            </a:r>
            <a:r>
              <a:rPr lang="fr-FR" baseline="0" dirty="0" err="1"/>
              <a:t>multifield</a:t>
            </a:r>
            <a:r>
              <a:rPr lang="fr-FR" baseline="0" dirty="0"/>
              <a:t>, phase-</a:t>
            </a:r>
            <a:r>
              <a:rPr lang="fr-FR" baseline="0" dirty="0" err="1"/>
              <a:t>space</a:t>
            </a:r>
            <a:r>
              <a:rPr lang="fr-FR" baseline="0" dirty="0"/>
              <a:t> Fokker-Planck </a:t>
            </a:r>
            <a:r>
              <a:rPr lang="fr-FR" baseline="0" dirty="0" err="1"/>
              <a:t>equation</a:t>
            </a:r>
            <a:r>
              <a:rPr lang="fr-FR" baseline="0" dirty="0"/>
              <a:t>, </a:t>
            </a:r>
            <a:r>
              <a:rPr lang="fr-FR" baseline="0" dirty="0" err="1"/>
              <a:t>fuly</a:t>
            </a:r>
            <a:r>
              <a:rPr lang="fr-FR" baseline="0" dirty="0"/>
              <a:t> covariant, </a:t>
            </a:r>
            <a:r>
              <a:rPr lang="fr-FR" baseline="0" dirty="0" err="1"/>
              <a:t>that</a:t>
            </a:r>
            <a:r>
              <a:rPr lang="fr-FR" baseline="0" dirty="0"/>
              <a:t> </a:t>
            </a:r>
            <a:r>
              <a:rPr lang="fr-FR" baseline="0" dirty="0" err="1"/>
              <a:t>we</a:t>
            </a:r>
            <a:r>
              <a:rPr lang="fr-FR" baseline="0" dirty="0"/>
              <a:t> </a:t>
            </a:r>
            <a:r>
              <a:rPr lang="fr-FR" baseline="0" dirty="0" err="1"/>
              <a:t>were</a:t>
            </a:r>
            <a:r>
              <a:rPr lang="fr-FR" baseline="0" dirty="0"/>
              <a:t> able to </a:t>
            </a:r>
            <a:r>
              <a:rPr lang="fr-FR" baseline="0" dirty="0" err="1"/>
              <a:t>derive</a:t>
            </a:r>
            <a:r>
              <a:rPr lang="fr-FR" baseline="0" dirty="0"/>
              <a:t>.</a:t>
            </a:r>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t>45</a:t>
            </a:fld>
            <a:endParaRPr lang="fr-FR" noProof="0" dirty="0"/>
          </a:p>
        </p:txBody>
      </p:sp>
    </p:spTree>
    <p:extLst>
      <p:ext uri="{BB962C8B-B14F-4D97-AF65-F5344CB8AC3E}">
        <p14:creationId xmlns:p14="http://schemas.microsoft.com/office/powerpoint/2010/main" val="1060563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 </a:t>
            </a:r>
            <a:r>
              <a:rPr lang="fr-FR" dirty="0" err="1"/>
              <a:t>order</a:t>
            </a:r>
            <a:r>
              <a:rPr lang="fr-FR" dirty="0"/>
              <a:t> to </a:t>
            </a:r>
            <a:r>
              <a:rPr lang="fr-FR" dirty="0" err="1"/>
              <a:t>derive</a:t>
            </a:r>
            <a:r>
              <a:rPr lang="fr-FR" dirty="0"/>
              <a:t> </a:t>
            </a:r>
            <a:r>
              <a:rPr lang="fr-FR" dirty="0" err="1"/>
              <a:t>physical</a:t>
            </a:r>
            <a:r>
              <a:rPr lang="fr-FR" dirty="0"/>
              <a:t> </a:t>
            </a:r>
            <a:r>
              <a:rPr lang="fr-FR" dirty="0" err="1"/>
              <a:t>predictions</a:t>
            </a:r>
            <a:r>
              <a:rPr lang="fr-FR" dirty="0"/>
              <a:t>, </a:t>
            </a:r>
            <a:r>
              <a:rPr lang="fr-FR" dirty="0" err="1"/>
              <a:t>you</a:t>
            </a:r>
            <a:r>
              <a:rPr lang="fr-FR" dirty="0"/>
              <a:t> </a:t>
            </a:r>
            <a:r>
              <a:rPr lang="fr-FR" dirty="0" err="1"/>
              <a:t>need</a:t>
            </a:r>
            <a:r>
              <a:rPr lang="fr-FR" dirty="0"/>
              <a:t> to </a:t>
            </a:r>
            <a:r>
              <a:rPr lang="fr-FR" dirty="0" err="1"/>
              <a:t>overcome</a:t>
            </a:r>
            <a:r>
              <a:rPr lang="fr-FR" dirty="0"/>
              <a:t> </a:t>
            </a:r>
            <a:r>
              <a:rPr lang="fr-FR" dirty="0" err="1"/>
              <a:t>some</a:t>
            </a:r>
            <a:r>
              <a:rPr lang="fr-FR" dirty="0"/>
              <a:t> </a:t>
            </a:r>
            <a:r>
              <a:rPr lang="fr-FR" dirty="0" err="1"/>
              <a:t>difficulties</a:t>
            </a:r>
            <a:r>
              <a:rPr lang="fr-FR" baseline="0" dirty="0"/>
              <a:t> </a:t>
            </a:r>
            <a:r>
              <a:rPr lang="fr-FR" baseline="0" dirty="0" err="1"/>
              <a:t>though</a:t>
            </a:r>
            <a:r>
              <a:rPr lang="fr-FR" baseline="0" dirty="0"/>
              <a:t>.</a:t>
            </a:r>
          </a:p>
          <a:p>
            <a:r>
              <a:rPr lang="fr-FR" baseline="0" dirty="0"/>
              <a:t>First, </a:t>
            </a:r>
            <a:r>
              <a:rPr lang="fr-FR" baseline="0" dirty="0" err="1"/>
              <a:t>you</a:t>
            </a:r>
            <a:r>
              <a:rPr lang="fr-FR" baseline="0" dirty="0"/>
              <a:t> </a:t>
            </a:r>
            <a:r>
              <a:rPr lang="fr-FR" baseline="0" dirty="0" err="1"/>
              <a:t>should</a:t>
            </a:r>
            <a:r>
              <a:rPr lang="fr-FR" baseline="0" dirty="0"/>
              <a:t> </a:t>
            </a:r>
            <a:r>
              <a:rPr lang="fr-FR" baseline="0" dirty="0" err="1"/>
              <a:t>define</a:t>
            </a:r>
            <a:r>
              <a:rPr lang="fr-FR" baseline="0" dirty="0"/>
              <a:t> </a:t>
            </a:r>
            <a:r>
              <a:rPr lang="fr-FR" baseline="0" dirty="0" err="1"/>
              <a:t>normalized</a:t>
            </a:r>
            <a:r>
              <a:rPr lang="fr-FR" baseline="0" dirty="0"/>
              <a:t> </a:t>
            </a:r>
            <a:r>
              <a:rPr lang="fr-FR" baseline="0" dirty="0" err="1"/>
              <a:t>gaussian</a:t>
            </a:r>
            <a:r>
              <a:rPr lang="fr-FR" baseline="0" dirty="0"/>
              <a:t> noise, and for </a:t>
            </a:r>
            <a:r>
              <a:rPr lang="fr-FR" baseline="0" dirty="0" err="1"/>
              <a:t>this</a:t>
            </a:r>
            <a:r>
              <a:rPr lang="fr-FR" baseline="0" dirty="0"/>
              <a:t> </a:t>
            </a:r>
            <a:r>
              <a:rPr lang="fr-FR" baseline="0" dirty="0" err="1"/>
              <a:t>you</a:t>
            </a:r>
            <a:r>
              <a:rPr lang="fr-FR" baseline="0" dirty="0"/>
              <a:t> </a:t>
            </a:r>
            <a:r>
              <a:rPr lang="fr-FR" baseline="0" dirty="0" err="1"/>
              <a:t>need</a:t>
            </a:r>
            <a:r>
              <a:rPr lang="fr-FR" baseline="0" dirty="0"/>
              <a:t> to </a:t>
            </a:r>
            <a:r>
              <a:rPr lang="fr-FR" baseline="0" dirty="0" err="1"/>
              <a:t>find</a:t>
            </a:r>
            <a:r>
              <a:rPr lang="fr-FR" baseline="0" dirty="0"/>
              <a:t> a square-</a:t>
            </a:r>
            <a:r>
              <a:rPr lang="fr-FR" baseline="0" dirty="0" err="1"/>
              <a:t>root</a:t>
            </a:r>
            <a:r>
              <a:rPr lang="fr-FR" baseline="0" dirty="0"/>
              <a:t> matrix of the noise amplitude. This </a:t>
            </a:r>
            <a:r>
              <a:rPr lang="fr-FR" baseline="0" dirty="0" err="1"/>
              <a:t>is</a:t>
            </a:r>
            <a:r>
              <a:rPr lang="fr-FR" baseline="0" dirty="0"/>
              <a:t> ok, and </a:t>
            </a:r>
            <a:r>
              <a:rPr lang="fr-FR" baseline="0" dirty="0" err="1"/>
              <a:t>actually</a:t>
            </a:r>
            <a:r>
              <a:rPr lang="fr-FR" baseline="0" dirty="0"/>
              <a:t> the </a:t>
            </a:r>
            <a:r>
              <a:rPr lang="fr-FR" baseline="0" dirty="0" err="1"/>
              <a:t>ambiguity</a:t>
            </a:r>
            <a:r>
              <a:rPr lang="fr-FR" baseline="0" dirty="0"/>
              <a:t> </a:t>
            </a:r>
            <a:r>
              <a:rPr lang="fr-FR" baseline="0" dirty="0" err="1"/>
              <a:t>is</a:t>
            </a:r>
            <a:r>
              <a:rPr lang="fr-FR" baseline="0" dirty="0"/>
              <a:t> </a:t>
            </a:r>
            <a:r>
              <a:rPr lang="fr-FR" baseline="0" dirty="0" err="1"/>
              <a:t>that</a:t>
            </a:r>
            <a:r>
              <a:rPr lang="fr-FR" baseline="0" dirty="0"/>
              <a:t> </a:t>
            </a:r>
            <a:r>
              <a:rPr lang="fr-FR" baseline="0" dirty="0" err="1"/>
              <a:t>there</a:t>
            </a:r>
            <a:r>
              <a:rPr lang="fr-FR" baseline="0" dirty="0"/>
              <a:t> </a:t>
            </a:r>
            <a:r>
              <a:rPr lang="fr-FR" baseline="0" dirty="0" err="1"/>
              <a:t>is</a:t>
            </a:r>
            <a:r>
              <a:rPr lang="fr-FR" baseline="0" dirty="0"/>
              <a:t> an </a:t>
            </a:r>
            <a:r>
              <a:rPr lang="fr-FR" baseline="0" dirty="0" err="1"/>
              <a:t>infinite</a:t>
            </a:r>
            <a:r>
              <a:rPr lang="fr-FR" baseline="0" dirty="0"/>
              <a:t> </a:t>
            </a:r>
            <a:r>
              <a:rPr lang="fr-FR" baseline="0" dirty="0" err="1"/>
              <a:t>number</a:t>
            </a:r>
            <a:r>
              <a:rPr lang="fr-FR" baseline="0" dirty="0"/>
              <a:t> of </a:t>
            </a:r>
            <a:r>
              <a:rPr lang="fr-FR" baseline="0" dirty="0" err="1"/>
              <a:t>choices</a:t>
            </a:r>
            <a:r>
              <a:rPr lang="fr-FR" baseline="0" dirty="0"/>
              <a:t> for </a:t>
            </a:r>
            <a:r>
              <a:rPr lang="fr-FR" baseline="0" dirty="0" err="1"/>
              <a:t>such</a:t>
            </a:r>
            <a:r>
              <a:rPr lang="fr-FR" baseline="0" dirty="0"/>
              <a:t> square-</a:t>
            </a:r>
            <a:r>
              <a:rPr lang="fr-FR" baseline="0" dirty="0" err="1"/>
              <a:t>root</a:t>
            </a:r>
            <a:r>
              <a:rPr lang="fr-FR" baseline="0" dirty="0"/>
              <a:t>: </a:t>
            </a:r>
            <a:r>
              <a:rPr lang="fr-FR" baseline="0" dirty="0" err="1"/>
              <a:t>which</a:t>
            </a:r>
            <a:r>
              <a:rPr lang="fr-FR" baseline="0" dirty="0"/>
              <a:t> one </a:t>
            </a:r>
            <a:r>
              <a:rPr lang="fr-FR" baseline="0" dirty="0" err="1"/>
              <a:t>should</a:t>
            </a:r>
            <a:r>
              <a:rPr lang="fr-FR" baseline="0" dirty="0"/>
              <a:t> </a:t>
            </a:r>
            <a:r>
              <a:rPr lang="fr-FR" baseline="0" dirty="0" err="1"/>
              <a:t>we</a:t>
            </a:r>
            <a:r>
              <a:rPr lang="fr-FR" baseline="0" dirty="0"/>
              <a:t> </a:t>
            </a:r>
            <a:r>
              <a:rPr lang="fr-FR" baseline="0" dirty="0" err="1"/>
              <a:t>choose</a:t>
            </a:r>
            <a:r>
              <a:rPr lang="fr-FR" baseline="0" dirty="0"/>
              <a:t>?</a:t>
            </a:r>
          </a:p>
          <a:p>
            <a:r>
              <a:rPr lang="fr-FR" baseline="0" dirty="0"/>
              <a:t>Second, </a:t>
            </a:r>
            <a:r>
              <a:rPr lang="fr-FR" baseline="0" dirty="0" err="1"/>
              <a:t>you</a:t>
            </a:r>
            <a:r>
              <a:rPr lang="fr-FR" baseline="0" dirty="0"/>
              <a:t> </a:t>
            </a:r>
            <a:r>
              <a:rPr lang="fr-FR" baseline="0" dirty="0" err="1"/>
              <a:t>should</a:t>
            </a:r>
            <a:r>
              <a:rPr lang="fr-FR" baseline="0" dirty="0"/>
              <a:t> </a:t>
            </a:r>
            <a:r>
              <a:rPr lang="fr-FR" baseline="0" dirty="0" err="1"/>
              <a:t>be</a:t>
            </a:r>
            <a:r>
              <a:rPr lang="fr-FR" baseline="0" dirty="0"/>
              <a:t> </a:t>
            </a:r>
            <a:r>
              <a:rPr lang="fr-FR" baseline="0" dirty="0" err="1"/>
              <a:t>careful</a:t>
            </a:r>
            <a:r>
              <a:rPr lang="fr-FR" baseline="0" dirty="0"/>
              <a:t> </a:t>
            </a:r>
            <a:r>
              <a:rPr lang="fr-FR" baseline="0" dirty="0" err="1"/>
              <a:t>that</a:t>
            </a:r>
            <a:r>
              <a:rPr lang="fr-FR" baseline="0" dirty="0"/>
              <a:t> the </a:t>
            </a:r>
            <a:r>
              <a:rPr lang="fr-FR" baseline="0" dirty="0" err="1"/>
              <a:t>equations</a:t>
            </a:r>
            <a:r>
              <a:rPr lang="fr-FR" baseline="0" dirty="0"/>
              <a:t> are </a:t>
            </a:r>
            <a:r>
              <a:rPr lang="fr-FR" baseline="0" dirty="0" err="1"/>
              <a:t>well</a:t>
            </a:r>
            <a:r>
              <a:rPr lang="fr-FR" baseline="0" dirty="0"/>
              <a:t> covariant </a:t>
            </a:r>
            <a:r>
              <a:rPr lang="fr-FR" baseline="0" dirty="0" err="1"/>
              <a:t>under</a:t>
            </a:r>
            <a:r>
              <a:rPr lang="fr-FR" baseline="0" dirty="0"/>
              <a:t> </a:t>
            </a:r>
            <a:r>
              <a:rPr lang="fr-FR" baseline="0" dirty="0" err="1"/>
              <a:t>field</a:t>
            </a:r>
            <a:r>
              <a:rPr lang="fr-FR" baseline="0" dirty="0"/>
              <a:t> </a:t>
            </a:r>
            <a:r>
              <a:rPr lang="fr-FR" baseline="0" dirty="0" err="1"/>
              <a:t>redefinitions</a:t>
            </a:r>
            <a:r>
              <a:rPr lang="fr-FR" baseline="0" dirty="0"/>
              <a:t>, </a:t>
            </a:r>
            <a:r>
              <a:rPr lang="fr-FR" baseline="0" dirty="0" err="1"/>
              <a:t>just</a:t>
            </a:r>
            <a:r>
              <a:rPr lang="fr-FR" baseline="0" dirty="0"/>
              <a:t> </a:t>
            </a:r>
            <a:r>
              <a:rPr lang="fr-FR" baseline="0" dirty="0" err="1"/>
              <a:t>like</a:t>
            </a:r>
            <a:r>
              <a:rPr lang="fr-FR" baseline="0" dirty="0"/>
              <a:t> GR </a:t>
            </a:r>
            <a:r>
              <a:rPr lang="fr-FR" baseline="0" dirty="0" err="1"/>
              <a:t>is</a:t>
            </a:r>
            <a:r>
              <a:rPr lang="fr-FR" baseline="0" dirty="0"/>
              <a:t> covariant </a:t>
            </a:r>
            <a:r>
              <a:rPr lang="fr-FR" baseline="0" dirty="0" err="1"/>
              <a:t>under</a:t>
            </a:r>
            <a:r>
              <a:rPr lang="fr-FR" baseline="0" dirty="0"/>
              <a:t> </a:t>
            </a:r>
            <a:r>
              <a:rPr lang="fr-FR" baseline="0" dirty="0" err="1"/>
              <a:t>spacetime</a:t>
            </a:r>
            <a:r>
              <a:rPr lang="fr-FR" baseline="0" dirty="0"/>
              <a:t> </a:t>
            </a:r>
            <a:r>
              <a:rPr lang="fr-FR" baseline="0" dirty="0" err="1"/>
              <a:t>reparameterisations</a:t>
            </a:r>
            <a:r>
              <a:rPr lang="fr-FR" baseline="0" dirty="0"/>
              <a:t>, and </a:t>
            </a:r>
            <a:r>
              <a:rPr lang="fr-FR" baseline="0" dirty="0" err="1"/>
              <a:t>this</a:t>
            </a:r>
            <a:r>
              <a:rPr lang="fr-FR" baseline="0" dirty="0"/>
              <a:t> </a:t>
            </a:r>
            <a:r>
              <a:rPr lang="fr-FR" baseline="0" dirty="0" err="1"/>
              <a:t>is</a:t>
            </a:r>
            <a:r>
              <a:rPr lang="fr-FR" baseline="0" dirty="0"/>
              <a:t> not </a:t>
            </a:r>
            <a:r>
              <a:rPr lang="fr-FR" baseline="0" dirty="0" err="1"/>
              <a:t>easy</a:t>
            </a:r>
            <a:r>
              <a:rPr lang="fr-FR" baseline="0" dirty="0"/>
              <a:t> in </a:t>
            </a:r>
            <a:r>
              <a:rPr lang="fr-FR" baseline="0" dirty="0" err="1"/>
              <a:t>stochastic</a:t>
            </a:r>
            <a:r>
              <a:rPr lang="fr-FR" baseline="0" dirty="0"/>
              <a:t> </a:t>
            </a:r>
            <a:r>
              <a:rPr lang="fr-FR" baseline="0" dirty="0" err="1"/>
              <a:t>calculus</a:t>
            </a:r>
            <a:r>
              <a:rPr lang="fr-FR" baseline="0" dirty="0"/>
              <a:t> as </a:t>
            </a:r>
            <a:r>
              <a:rPr lang="fr-FR" baseline="0" dirty="0" err="1"/>
              <a:t>we</a:t>
            </a:r>
            <a:r>
              <a:rPr lang="fr-FR" baseline="0" dirty="0"/>
              <a:t> </a:t>
            </a:r>
            <a:r>
              <a:rPr lang="fr-FR" baseline="0" dirty="0" err="1"/>
              <a:t>will</a:t>
            </a:r>
            <a:r>
              <a:rPr lang="fr-FR" baseline="0" dirty="0"/>
              <a:t> </a:t>
            </a:r>
            <a:r>
              <a:rPr lang="fr-FR" baseline="0" dirty="0" err="1"/>
              <a:t>see</a:t>
            </a:r>
            <a:r>
              <a:rPr lang="fr-FR" baseline="0" dirty="0"/>
              <a:t>.</a:t>
            </a:r>
          </a:p>
          <a:p>
            <a:r>
              <a:rPr lang="fr-FR" baseline="0" dirty="0" err="1"/>
              <a:t>Third</a:t>
            </a:r>
            <a:r>
              <a:rPr lang="fr-FR" baseline="0" dirty="0"/>
              <a:t>, and </a:t>
            </a:r>
            <a:r>
              <a:rPr lang="fr-FR" baseline="0" dirty="0" err="1"/>
              <a:t>it</a:t>
            </a:r>
            <a:r>
              <a:rPr lang="fr-FR" baseline="0" dirty="0"/>
              <a:t> </a:t>
            </a:r>
            <a:r>
              <a:rPr lang="fr-FR" baseline="0" dirty="0" err="1"/>
              <a:t>is</a:t>
            </a:r>
            <a:r>
              <a:rPr lang="fr-FR" baseline="0" dirty="0"/>
              <a:t> </a:t>
            </a:r>
            <a:r>
              <a:rPr lang="fr-FR" baseline="0" dirty="0" err="1"/>
              <a:t>related</a:t>
            </a:r>
            <a:r>
              <a:rPr lang="fr-FR" baseline="0" dirty="0"/>
              <a:t> to the </a:t>
            </a:r>
            <a:r>
              <a:rPr lang="fr-FR" baseline="0" dirty="0" err="1"/>
              <a:t>previous</a:t>
            </a:r>
            <a:r>
              <a:rPr lang="fr-FR" baseline="0" dirty="0"/>
              <a:t> points, </a:t>
            </a:r>
            <a:r>
              <a:rPr lang="fr-FR" baseline="0" dirty="0" err="1"/>
              <a:t>you</a:t>
            </a:r>
            <a:r>
              <a:rPr lang="fr-FR" baseline="0" dirty="0"/>
              <a:t> </a:t>
            </a:r>
            <a:r>
              <a:rPr lang="fr-FR" baseline="0" dirty="0" err="1"/>
              <a:t>should</a:t>
            </a:r>
            <a:r>
              <a:rPr lang="fr-FR" baseline="0" dirty="0"/>
              <a:t> </a:t>
            </a:r>
            <a:r>
              <a:rPr lang="fr-FR" baseline="0" dirty="0" err="1"/>
              <a:t>remember</a:t>
            </a:r>
            <a:r>
              <a:rPr lang="fr-FR" baseline="0" dirty="0"/>
              <a:t> </a:t>
            </a:r>
            <a:r>
              <a:rPr lang="fr-FR" baseline="0" dirty="0" err="1"/>
              <a:t>that</a:t>
            </a:r>
            <a:r>
              <a:rPr lang="fr-FR" baseline="0" dirty="0"/>
              <a:t> the time </a:t>
            </a:r>
            <a:r>
              <a:rPr lang="fr-FR" baseline="0" dirty="0" err="1"/>
              <a:t>discretisation</a:t>
            </a:r>
            <a:r>
              <a:rPr lang="fr-FR" baseline="0" dirty="0"/>
              <a:t> </a:t>
            </a:r>
            <a:r>
              <a:rPr lang="fr-FR" baseline="0" dirty="0" err="1"/>
              <a:t>may</a:t>
            </a:r>
            <a:r>
              <a:rPr lang="fr-FR" baseline="0" dirty="0"/>
              <a:t> </a:t>
            </a:r>
            <a:r>
              <a:rPr lang="fr-FR" baseline="0" dirty="0" err="1"/>
              <a:t>matter</a:t>
            </a:r>
            <a:r>
              <a:rPr lang="fr-FR" baseline="0" dirty="0"/>
              <a:t>: </a:t>
            </a:r>
            <a:r>
              <a:rPr lang="fr-FR" baseline="0" dirty="0" err="1"/>
              <a:t>choice</a:t>
            </a:r>
            <a:r>
              <a:rPr lang="fr-FR" baseline="0" dirty="0"/>
              <a:t> of alpha.</a:t>
            </a:r>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t>47</a:t>
            </a:fld>
            <a:endParaRPr lang="fr-FR" noProof="0" dirty="0"/>
          </a:p>
        </p:txBody>
      </p:sp>
    </p:spTree>
    <p:extLst>
      <p:ext uri="{BB962C8B-B14F-4D97-AF65-F5344CB8AC3E}">
        <p14:creationId xmlns:p14="http://schemas.microsoft.com/office/powerpoint/2010/main" val="28610686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This </a:t>
            </a:r>
            <a:r>
              <a:rPr lang="fr-FR" dirty="0" err="1"/>
              <a:t>is</a:t>
            </a:r>
            <a:r>
              <a:rPr lang="fr-FR" dirty="0"/>
              <a:t> </a:t>
            </a:r>
            <a:r>
              <a:rPr lang="fr-FR" dirty="0" err="1"/>
              <a:t>nothing</a:t>
            </a:r>
            <a:r>
              <a:rPr lang="fr-FR" dirty="0"/>
              <a:t> but</a:t>
            </a:r>
            <a:r>
              <a:rPr lang="fr-FR" baseline="0" dirty="0"/>
              <a:t> a multi-</a:t>
            </a:r>
            <a:r>
              <a:rPr lang="fr-FR" baseline="0" dirty="0" err="1"/>
              <a:t>dim</a:t>
            </a:r>
            <a:r>
              <a:rPr lang="fr-FR" baseline="0" dirty="0"/>
              <a:t>, </a:t>
            </a:r>
            <a:r>
              <a:rPr lang="fr-FR" baseline="0" dirty="0" err="1"/>
              <a:t>anisotropic</a:t>
            </a:r>
            <a:r>
              <a:rPr lang="fr-FR" baseline="0" dirty="0"/>
              <a:t>, convection-diffusion </a:t>
            </a:r>
            <a:r>
              <a:rPr lang="fr-FR" baseline="0" dirty="0" err="1"/>
              <a:t>equation</a:t>
            </a:r>
            <a:r>
              <a:rPr lang="fr-FR" baseline="0" dirty="0"/>
              <a:t> for the PDF P. Let us a note a few </a:t>
            </a:r>
            <a:r>
              <a:rPr lang="fr-FR" baseline="0" dirty="0" err="1"/>
              <a:t>features</a:t>
            </a:r>
            <a:r>
              <a:rPr lang="fr-FR" baseline="0" dirty="0"/>
              <a:t> of </a:t>
            </a:r>
            <a:r>
              <a:rPr lang="fr-FR" baseline="0" dirty="0" err="1"/>
              <a:t>this</a:t>
            </a:r>
            <a:r>
              <a:rPr lang="fr-FR" baseline="0" dirty="0"/>
              <a:t> </a:t>
            </a:r>
            <a:r>
              <a:rPr lang="fr-FR" baseline="0" dirty="0" err="1"/>
              <a:t>equation</a:t>
            </a:r>
            <a:r>
              <a:rPr lang="fr-FR" baseline="0" dirty="0"/>
              <a:t>.</a:t>
            </a:r>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t>48</a:t>
            </a:fld>
            <a:endParaRPr lang="fr-FR" noProof="0" dirty="0"/>
          </a:p>
        </p:txBody>
      </p:sp>
    </p:spTree>
    <p:extLst>
      <p:ext uri="{BB962C8B-B14F-4D97-AF65-F5344CB8AC3E}">
        <p14:creationId xmlns:p14="http://schemas.microsoft.com/office/powerpoint/2010/main" val="40250091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First </a:t>
            </a:r>
            <a:r>
              <a:rPr lang="fr-FR" dirty="0" err="1"/>
              <a:t>you</a:t>
            </a:r>
            <a:r>
              <a:rPr lang="fr-FR" dirty="0"/>
              <a:t> </a:t>
            </a:r>
            <a:r>
              <a:rPr lang="fr-FR" dirty="0" err="1"/>
              <a:t>see</a:t>
            </a:r>
            <a:r>
              <a:rPr lang="fr-FR" dirty="0"/>
              <a:t> </a:t>
            </a:r>
            <a:r>
              <a:rPr lang="fr-FR" dirty="0" err="1"/>
              <a:t>that</a:t>
            </a:r>
            <a:r>
              <a:rPr lang="fr-FR" dirty="0"/>
              <a:t> the </a:t>
            </a:r>
            <a:r>
              <a:rPr lang="fr-FR" dirty="0" err="1"/>
              <a:t>vielbein</a:t>
            </a:r>
            <a:r>
              <a:rPr lang="fr-FR" dirty="0"/>
              <a:t> g </a:t>
            </a:r>
            <a:r>
              <a:rPr lang="fr-FR" dirty="0" err="1"/>
              <a:t>appears</a:t>
            </a:r>
            <a:r>
              <a:rPr lang="fr-FR" dirty="0"/>
              <a:t> </a:t>
            </a:r>
            <a:r>
              <a:rPr lang="fr-FR" dirty="0" err="1"/>
              <a:t>explicitly</a:t>
            </a:r>
            <a:r>
              <a:rPr lang="fr-FR" dirty="0"/>
              <a:t>: </a:t>
            </a:r>
            <a:r>
              <a:rPr lang="fr-FR" dirty="0" err="1"/>
              <a:t>it</a:t>
            </a:r>
            <a:r>
              <a:rPr lang="fr-FR" dirty="0"/>
              <a:t> </a:t>
            </a:r>
            <a:r>
              <a:rPr lang="fr-FR" dirty="0" err="1"/>
              <a:t>seems</a:t>
            </a:r>
            <a:r>
              <a:rPr lang="fr-FR" dirty="0"/>
              <a:t> </a:t>
            </a:r>
            <a:r>
              <a:rPr lang="fr-FR" dirty="0" err="1"/>
              <a:t>that</a:t>
            </a:r>
            <a:r>
              <a:rPr lang="fr-FR" dirty="0"/>
              <a:t> the </a:t>
            </a:r>
            <a:r>
              <a:rPr lang="fr-FR" dirty="0" err="1"/>
              <a:t>arbitrary</a:t>
            </a:r>
            <a:r>
              <a:rPr lang="fr-FR" dirty="0"/>
              <a:t> </a:t>
            </a:r>
            <a:r>
              <a:rPr lang="fr-FR" dirty="0" err="1"/>
              <a:t>choice</a:t>
            </a:r>
            <a:r>
              <a:rPr lang="fr-FR" dirty="0"/>
              <a:t> of a</a:t>
            </a:r>
            <a:r>
              <a:rPr lang="fr-FR" baseline="0" dirty="0"/>
              <a:t> square-</a:t>
            </a:r>
            <a:r>
              <a:rPr lang="fr-FR" baseline="0" dirty="0" err="1"/>
              <a:t>root</a:t>
            </a:r>
            <a:r>
              <a:rPr lang="fr-FR" baseline="0" dirty="0"/>
              <a:t> matrix </a:t>
            </a:r>
            <a:r>
              <a:rPr lang="fr-FR" baseline="0" dirty="0" err="1"/>
              <a:t>matters</a:t>
            </a:r>
            <a:r>
              <a:rPr lang="fr-FR" baseline="0" dirty="0"/>
              <a:t> at the end… </a:t>
            </a:r>
            <a:r>
              <a:rPr lang="fr-FR" baseline="0" dirty="0" err="1"/>
              <a:t>weird</a:t>
            </a:r>
            <a:r>
              <a:rPr lang="fr-FR" baseline="0" dirty="0"/>
              <a:t>!</a:t>
            </a:r>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t>49</a:t>
            </a:fld>
            <a:endParaRPr lang="fr-FR" noProof="0" dirty="0"/>
          </a:p>
        </p:txBody>
      </p:sp>
    </p:spTree>
    <p:extLst>
      <p:ext uri="{BB962C8B-B14F-4D97-AF65-F5344CB8AC3E}">
        <p14:creationId xmlns:p14="http://schemas.microsoft.com/office/powerpoint/2010/main" val="16192649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Second, </a:t>
            </a:r>
            <a:r>
              <a:rPr lang="fr-FR" dirty="0" err="1"/>
              <a:t>you</a:t>
            </a:r>
            <a:r>
              <a:rPr lang="fr-FR" dirty="0"/>
              <a:t> have </a:t>
            </a:r>
            <a:r>
              <a:rPr lang="fr-FR" dirty="0" err="1"/>
              <a:t>both</a:t>
            </a:r>
            <a:r>
              <a:rPr lang="fr-FR" dirty="0"/>
              <a:t> </a:t>
            </a:r>
            <a:r>
              <a:rPr lang="fr-FR" dirty="0" err="1"/>
              <a:t>field-space</a:t>
            </a:r>
            <a:r>
              <a:rPr lang="fr-FR" baseline="0" dirty="0"/>
              <a:t> covariant </a:t>
            </a:r>
            <a:r>
              <a:rPr lang="fr-FR" baseline="0" dirty="0" err="1"/>
              <a:t>derivatives</a:t>
            </a:r>
            <a:r>
              <a:rPr lang="fr-FR" baseline="0" dirty="0"/>
              <a:t>, in green, </a:t>
            </a:r>
            <a:r>
              <a:rPr lang="fr-FR" baseline="0" dirty="0" err="1"/>
              <a:t>constructed</a:t>
            </a:r>
            <a:r>
              <a:rPr lang="fr-FR" baseline="0" dirty="0"/>
              <a:t> out of the non-covariant </a:t>
            </a:r>
            <a:r>
              <a:rPr lang="fr-FR" baseline="0" dirty="0" err="1"/>
              <a:t>derivatives</a:t>
            </a:r>
            <a:r>
              <a:rPr lang="fr-FR" baseline="0" dirty="0"/>
              <a:t> in </a:t>
            </a:r>
            <a:r>
              <a:rPr lang="fr-FR" baseline="0" dirty="0" err="1"/>
              <a:t>red</a:t>
            </a:r>
            <a:r>
              <a:rPr lang="fr-FR" baseline="0" dirty="0"/>
              <a:t> and the connections of the </a:t>
            </a:r>
            <a:r>
              <a:rPr lang="fr-FR" baseline="0" dirty="0" err="1"/>
              <a:t>field-space</a:t>
            </a:r>
            <a:r>
              <a:rPr lang="fr-FR" baseline="0" dirty="0"/>
              <a:t> </a:t>
            </a:r>
            <a:r>
              <a:rPr lang="fr-FR" baseline="0" dirty="0" err="1"/>
              <a:t>metric</a:t>
            </a:r>
            <a:r>
              <a:rPr lang="fr-FR" baseline="0" dirty="0"/>
              <a:t> Gamma. </a:t>
            </a:r>
            <a:r>
              <a:rPr lang="fr-FR" baseline="0" dirty="0" err="1"/>
              <a:t>Because</a:t>
            </a:r>
            <a:r>
              <a:rPr lang="fr-FR" baseline="0" dirty="0"/>
              <a:t> of </a:t>
            </a:r>
            <a:r>
              <a:rPr lang="fr-FR" baseline="0" dirty="0" err="1"/>
              <a:t>these</a:t>
            </a:r>
            <a:r>
              <a:rPr lang="fr-FR" baseline="0" dirty="0"/>
              <a:t> </a:t>
            </a:r>
            <a:r>
              <a:rPr lang="fr-FR" baseline="0" dirty="0" err="1"/>
              <a:t>red</a:t>
            </a:r>
            <a:r>
              <a:rPr lang="fr-FR" baseline="0" dirty="0"/>
              <a:t> </a:t>
            </a:r>
            <a:r>
              <a:rPr lang="fr-FR" baseline="0" dirty="0" err="1"/>
              <a:t>derivatives</a:t>
            </a:r>
            <a:r>
              <a:rPr lang="fr-FR" baseline="0" dirty="0"/>
              <a:t>, the FP </a:t>
            </a:r>
            <a:r>
              <a:rPr lang="fr-FR" baseline="0" dirty="0" err="1"/>
              <a:t>equation</a:t>
            </a:r>
            <a:r>
              <a:rPr lang="fr-FR" baseline="0" dirty="0"/>
              <a:t> </a:t>
            </a:r>
            <a:r>
              <a:rPr lang="fr-FR" baseline="0" dirty="0" err="1"/>
              <a:t>is</a:t>
            </a:r>
            <a:r>
              <a:rPr lang="fr-FR" baseline="0" dirty="0"/>
              <a:t> NOT covariant </a:t>
            </a:r>
            <a:r>
              <a:rPr lang="fr-FR" baseline="0" dirty="0" err="1"/>
              <a:t>under</a:t>
            </a:r>
            <a:r>
              <a:rPr lang="fr-FR" baseline="0" dirty="0"/>
              <a:t> </a:t>
            </a:r>
            <a:r>
              <a:rPr lang="fr-FR" baseline="0" dirty="0" err="1"/>
              <a:t>field</a:t>
            </a:r>
            <a:r>
              <a:rPr lang="fr-FR" baseline="0" dirty="0"/>
              <a:t> </a:t>
            </a:r>
            <a:r>
              <a:rPr lang="fr-FR" baseline="0" dirty="0" err="1"/>
              <a:t>refinitions</a:t>
            </a:r>
            <a:r>
              <a:rPr lang="fr-FR" baseline="0" dirty="0"/>
              <a:t>. This </a:t>
            </a:r>
            <a:r>
              <a:rPr lang="fr-FR" baseline="0" dirty="0" err="1"/>
              <a:t>is</a:t>
            </a:r>
            <a:r>
              <a:rPr lang="fr-FR" baseline="0" dirty="0"/>
              <a:t> </a:t>
            </a:r>
            <a:r>
              <a:rPr lang="fr-FR" baseline="0" dirty="0" err="1"/>
              <a:t>bad</a:t>
            </a:r>
            <a:r>
              <a:rPr lang="fr-FR" baseline="0" dirty="0"/>
              <a:t>…</a:t>
            </a:r>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t>50</a:t>
            </a:fld>
            <a:endParaRPr lang="fr-FR" noProof="0" dirty="0"/>
          </a:p>
        </p:txBody>
      </p:sp>
    </p:spTree>
    <p:extLst>
      <p:ext uri="{BB962C8B-B14F-4D97-AF65-F5344CB8AC3E}">
        <p14:creationId xmlns:p14="http://schemas.microsoft.com/office/powerpoint/2010/main" val="7438314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Third</a:t>
            </a:r>
            <a:r>
              <a:rPr lang="fr-FR" dirty="0"/>
              <a:t>,</a:t>
            </a:r>
            <a:r>
              <a:rPr lang="fr-FR" baseline="0" dirty="0"/>
              <a:t> alpha the </a:t>
            </a:r>
            <a:r>
              <a:rPr lang="fr-FR" baseline="0" dirty="0" err="1"/>
              <a:t>discretisation</a:t>
            </a:r>
            <a:r>
              <a:rPr lang="fr-FR" baseline="0" dirty="0"/>
              <a:t> </a:t>
            </a:r>
            <a:r>
              <a:rPr lang="fr-FR" baseline="0" dirty="0" err="1"/>
              <a:t>parameter</a:t>
            </a:r>
            <a:r>
              <a:rPr lang="fr-FR" baseline="0" dirty="0"/>
              <a:t>, </a:t>
            </a:r>
            <a:r>
              <a:rPr lang="fr-FR" baseline="0" dirty="0" err="1"/>
              <a:t>appears</a:t>
            </a:r>
            <a:r>
              <a:rPr lang="fr-FR" baseline="0" dirty="0"/>
              <a:t> </a:t>
            </a:r>
            <a:r>
              <a:rPr lang="fr-FR" baseline="0" dirty="0" err="1"/>
              <a:t>explicitly</a:t>
            </a:r>
            <a:r>
              <a:rPr lang="fr-FR" baseline="0" dirty="0"/>
              <a:t> in the </a:t>
            </a:r>
            <a:r>
              <a:rPr lang="fr-FR" baseline="0" dirty="0" err="1"/>
              <a:t>result</a:t>
            </a:r>
            <a:r>
              <a:rPr lang="fr-FR" baseline="0" dirty="0"/>
              <a:t>, and </a:t>
            </a:r>
            <a:r>
              <a:rPr lang="fr-FR" baseline="0" dirty="0" err="1"/>
              <a:t>it</a:t>
            </a:r>
            <a:r>
              <a:rPr lang="fr-FR" baseline="0" dirty="0"/>
              <a:t> </a:t>
            </a:r>
            <a:r>
              <a:rPr lang="fr-FR" baseline="0" dirty="0" err="1"/>
              <a:t>seems</a:t>
            </a:r>
            <a:r>
              <a:rPr lang="fr-FR" baseline="0" dirty="0"/>
              <a:t> </a:t>
            </a:r>
            <a:r>
              <a:rPr lang="fr-FR" baseline="0" dirty="0" err="1"/>
              <a:t>that</a:t>
            </a:r>
            <a:r>
              <a:rPr lang="fr-FR" baseline="0" dirty="0"/>
              <a:t> </a:t>
            </a:r>
            <a:r>
              <a:rPr lang="fr-FR" baseline="0" dirty="0" err="1"/>
              <a:t>two</a:t>
            </a:r>
            <a:r>
              <a:rPr lang="fr-FR" baseline="0" dirty="0"/>
              <a:t> </a:t>
            </a:r>
            <a:r>
              <a:rPr lang="fr-FR" baseline="0" dirty="0" err="1"/>
              <a:t>choices</a:t>
            </a:r>
            <a:r>
              <a:rPr lang="fr-FR" baseline="0" dirty="0"/>
              <a:t> are </a:t>
            </a:r>
            <a:r>
              <a:rPr lang="fr-FR" baseline="0" dirty="0" err="1"/>
              <a:t>particular</a:t>
            </a:r>
            <a:r>
              <a:rPr lang="fr-FR" baseline="0" dirty="0"/>
              <a:t>: alpha=0 for </a:t>
            </a:r>
            <a:r>
              <a:rPr lang="fr-FR" baseline="0" dirty="0" err="1"/>
              <a:t>which</a:t>
            </a:r>
            <a:r>
              <a:rPr lang="fr-FR" baseline="0" dirty="0"/>
              <a:t> the second </a:t>
            </a:r>
            <a:r>
              <a:rPr lang="fr-FR" baseline="0" dirty="0" err="1"/>
              <a:t>term</a:t>
            </a:r>
            <a:r>
              <a:rPr lang="fr-FR" baseline="0" dirty="0"/>
              <a:t> </a:t>
            </a:r>
            <a:r>
              <a:rPr lang="fr-FR" baseline="0" dirty="0" err="1"/>
              <a:t>vanishes</a:t>
            </a:r>
            <a:r>
              <a:rPr lang="fr-FR" baseline="0" dirty="0"/>
              <a:t>, and alpha=1/2 for </a:t>
            </a:r>
            <a:r>
              <a:rPr lang="fr-FR" baseline="0" dirty="0" err="1"/>
              <a:t>which</a:t>
            </a:r>
            <a:r>
              <a:rPr lang="fr-FR" baseline="0" dirty="0"/>
              <a:t> </a:t>
            </a:r>
            <a:r>
              <a:rPr lang="fr-FR" baseline="0" dirty="0" err="1"/>
              <a:t>it</a:t>
            </a:r>
            <a:r>
              <a:rPr lang="fr-FR" baseline="0" dirty="0"/>
              <a:t> </a:t>
            </a:r>
            <a:r>
              <a:rPr lang="fr-FR" baseline="0" dirty="0" err="1"/>
              <a:t>is</a:t>
            </a:r>
            <a:r>
              <a:rPr lang="fr-FR" baseline="0" dirty="0"/>
              <a:t> the </a:t>
            </a:r>
            <a:r>
              <a:rPr lang="fr-FR" baseline="0" dirty="0" err="1"/>
              <a:t>third</a:t>
            </a:r>
            <a:r>
              <a:rPr lang="fr-FR" baseline="0" dirty="0"/>
              <a:t> </a:t>
            </a:r>
            <a:r>
              <a:rPr lang="fr-FR" baseline="0" dirty="0" err="1"/>
              <a:t>term</a:t>
            </a:r>
            <a:r>
              <a:rPr lang="fr-FR" baseline="0" dirty="0"/>
              <a:t> </a:t>
            </a:r>
            <a:r>
              <a:rPr lang="fr-FR" baseline="0" dirty="0" err="1"/>
              <a:t>that</a:t>
            </a:r>
            <a:r>
              <a:rPr lang="fr-FR" baseline="0" dirty="0"/>
              <a:t> </a:t>
            </a:r>
            <a:r>
              <a:rPr lang="fr-FR" baseline="0" dirty="0" err="1"/>
              <a:t>vanishes</a:t>
            </a:r>
            <a:r>
              <a:rPr lang="fr-FR" baseline="0" dirty="0"/>
              <a:t>. This </a:t>
            </a:r>
            <a:r>
              <a:rPr lang="fr-FR" baseline="0" dirty="0" err="1"/>
              <a:t>is</a:t>
            </a:r>
            <a:r>
              <a:rPr lang="fr-FR" baseline="0" dirty="0"/>
              <a:t> </a:t>
            </a:r>
            <a:r>
              <a:rPr lang="fr-FR" baseline="0" dirty="0" err="1"/>
              <a:t>intriguing</a:t>
            </a:r>
            <a:r>
              <a:rPr lang="fr-FR" baseline="0" dirty="0"/>
              <a:t>… </a:t>
            </a:r>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t>51</a:t>
            </a:fld>
            <a:endParaRPr lang="fr-FR" noProof="0" dirty="0"/>
          </a:p>
        </p:txBody>
      </p:sp>
    </p:spTree>
    <p:extLst>
      <p:ext uri="{BB962C8B-B14F-4D97-AF65-F5344CB8AC3E}">
        <p14:creationId xmlns:p14="http://schemas.microsoft.com/office/powerpoint/2010/main" val="21216944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So let us explore </a:t>
            </a:r>
            <a:r>
              <a:rPr lang="fr-FR" dirty="0" err="1"/>
              <a:t>these</a:t>
            </a:r>
            <a:r>
              <a:rPr lang="fr-FR" dirty="0"/>
              <a:t> </a:t>
            </a:r>
            <a:r>
              <a:rPr lang="fr-FR" dirty="0" err="1"/>
              <a:t>two</a:t>
            </a:r>
            <a:r>
              <a:rPr lang="fr-FR" dirty="0"/>
              <a:t> </a:t>
            </a:r>
            <a:r>
              <a:rPr lang="fr-FR" dirty="0" err="1"/>
              <a:t>particular</a:t>
            </a:r>
            <a:r>
              <a:rPr lang="fr-FR" dirty="0"/>
              <a:t> cases. The first point alpha=0 </a:t>
            </a:r>
            <a:r>
              <a:rPr lang="fr-FR" dirty="0" err="1"/>
              <a:t>is</a:t>
            </a:r>
            <a:r>
              <a:rPr lang="fr-FR" dirty="0"/>
              <a:t> </a:t>
            </a:r>
            <a:r>
              <a:rPr lang="fr-FR" dirty="0" err="1"/>
              <a:t>called</a:t>
            </a:r>
            <a:r>
              <a:rPr lang="fr-FR" dirty="0"/>
              <a:t> </a:t>
            </a:r>
            <a:r>
              <a:rPr lang="fr-FR" dirty="0" err="1"/>
              <a:t>pre</a:t>
            </a:r>
            <a:r>
              <a:rPr lang="fr-FR" dirty="0"/>
              <a:t>-point, or </a:t>
            </a:r>
            <a:r>
              <a:rPr lang="fr-FR" dirty="0" err="1"/>
              <a:t>Ito</a:t>
            </a:r>
            <a:r>
              <a:rPr lang="fr-FR" dirty="0"/>
              <a:t>.</a:t>
            </a:r>
            <a:r>
              <a:rPr lang="fr-FR" baseline="0" dirty="0"/>
              <a:t> The second one, alpha=1/2 </a:t>
            </a:r>
            <a:r>
              <a:rPr lang="fr-FR" baseline="0" dirty="0" err="1"/>
              <a:t>is</a:t>
            </a:r>
            <a:r>
              <a:rPr lang="fr-FR" baseline="0" dirty="0"/>
              <a:t> </a:t>
            </a:r>
            <a:r>
              <a:rPr lang="fr-FR" baseline="0" dirty="0" err="1"/>
              <a:t>called</a:t>
            </a:r>
            <a:r>
              <a:rPr lang="fr-FR" baseline="0" dirty="0"/>
              <a:t> </a:t>
            </a:r>
            <a:r>
              <a:rPr lang="fr-FR" baseline="0" dirty="0" err="1"/>
              <a:t>mid</a:t>
            </a:r>
            <a:r>
              <a:rPr lang="fr-FR" baseline="0" dirty="0"/>
              <a:t>-point, or </a:t>
            </a:r>
            <a:r>
              <a:rPr lang="fr-FR" baseline="0" dirty="0" err="1"/>
              <a:t>Stratonovich</a:t>
            </a:r>
            <a:r>
              <a:rPr lang="fr-FR" baseline="0" dirty="0"/>
              <a:t>.</a:t>
            </a:r>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t>52</a:t>
            </a:fld>
            <a:endParaRPr lang="fr-FR" noProof="0" dirty="0"/>
          </a:p>
        </p:txBody>
      </p:sp>
    </p:spTree>
    <p:extLst>
      <p:ext uri="{BB962C8B-B14F-4D97-AF65-F5344CB8AC3E}">
        <p14:creationId xmlns:p14="http://schemas.microsoft.com/office/powerpoint/2010/main" val="5721328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&lt; 50 MIN ???</a:t>
            </a:r>
          </a:p>
          <a:p>
            <a:endParaRPr lang="fr-FR" dirty="0"/>
          </a:p>
          <a:p>
            <a:r>
              <a:rPr lang="fr-FR" dirty="0"/>
              <a:t>In the </a:t>
            </a:r>
            <a:r>
              <a:rPr lang="fr-FR" dirty="0" err="1"/>
              <a:t>Ito</a:t>
            </a:r>
            <a:r>
              <a:rPr lang="fr-FR" dirty="0"/>
              <a:t> case,</a:t>
            </a:r>
            <a:r>
              <a:rPr lang="fr-FR" baseline="0" dirty="0"/>
              <a:t> the FP </a:t>
            </a:r>
            <a:r>
              <a:rPr lang="fr-FR" baseline="0" dirty="0" err="1"/>
              <a:t>equation</a:t>
            </a:r>
            <a:r>
              <a:rPr lang="fr-FR" baseline="0" dirty="0"/>
              <a:t> </a:t>
            </a:r>
            <a:r>
              <a:rPr lang="fr-FR" baseline="0" dirty="0" err="1"/>
              <a:t>is</a:t>
            </a:r>
            <a:r>
              <a:rPr lang="fr-FR" baseline="0" dirty="0"/>
              <a:t> NOT covariant, </a:t>
            </a:r>
            <a:r>
              <a:rPr lang="fr-FR" baseline="0" dirty="0" err="1"/>
              <a:t>which</a:t>
            </a:r>
            <a:r>
              <a:rPr lang="fr-FR" baseline="0" dirty="0"/>
              <a:t> </a:t>
            </a:r>
            <a:r>
              <a:rPr lang="fr-FR" baseline="0" dirty="0" err="1"/>
              <a:t>is</a:t>
            </a:r>
            <a:r>
              <a:rPr lang="fr-FR" baseline="0" dirty="0"/>
              <a:t> </a:t>
            </a:r>
            <a:r>
              <a:rPr lang="fr-FR" baseline="0" dirty="0" err="1"/>
              <a:t>bad</a:t>
            </a:r>
            <a:r>
              <a:rPr lang="fr-FR" baseline="0" dirty="0"/>
              <a:t>. But the </a:t>
            </a:r>
            <a:r>
              <a:rPr lang="fr-FR" baseline="0" dirty="0" err="1"/>
              <a:t>choice</a:t>
            </a:r>
            <a:r>
              <a:rPr lang="fr-FR" baseline="0" dirty="0"/>
              <a:t> of </a:t>
            </a:r>
            <a:r>
              <a:rPr lang="fr-FR" baseline="0" dirty="0" err="1"/>
              <a:t>veilbeins</a:t>
            </a:r>
            <a:r>
              <a:rPr lang="fr-FR" baseline="0" dirty="0"/>
              <a:t> </a:t>
            </a:r>
            <a:r>
              <a:rPr lang="fr-FR" baseline="0" dirty="0" err="1"/>
              <a:t>becomes</a:t>
            </a:r>
            <a:r>
              <a:rPr lang="fr-FR" baseline="0" dirty="0"/>
              <a:t> </a:t>
            </a:r>
            <a:r>
              <a:rPr lang="fr-FR" baseline="0" dirty="0" err="1"/>
              <a:t>irrelevant</a:t>
            </a:r>
            <a:r>
              <a:rPr lang="fr-FR" baseline="0" dirty="0"/>
              <a:t> </a:t>
            </a:r>
            <a:r>
              <a:rPr lang="fr-FR" baseline="0" dirty="0" err="1"/>
              <a:t>becasue</a:t>
            </a:r>
            <a:r>
              <a:rPr lang="fr-FR" baseline="0" dirty="0"/>
              <a:t> </a:t>
            </a:r>
            <a:r>
              <a:rPr lang="fr-FR" baseline="0" dirty="0" err="1"/>
              <a:t>they</a:t>
            </a:r>
            <a:r>
              <a:rPr lang="fr-FR" baseline="0" dirty="0"/>
              <a:t> </a:t>
            </a:r>
            <a:r>
              <a:rPr lang="fr-FR" baseline="0" dirty="0" err="1"/>
              <a:t>only</a:t>
            </a:r>
            <a:r>
              <a:rPr lang="fr-FR" baseline="0" dirty="0"/>
              <a:t> </a:t>
            </a:r>
            <a:r>
              <a:rPr lang="fr-FR" baseline="0" dirty="0" err="1"/>
              <a:t>appear</a:t>
            </a:r>
            <a:r>
              <a:rPr lang="fr-FR" baseline="0" dirty="0"/>
              <a:t> in the </a:t>
            </a:r>
            <a:r>
              <a:rPr lang="fr-FR" baseline="0" dirty="0" err="1"/>
              <a:t>combination</a:t>
            </a:r>
            <a:r>
              <a:rPr lang="fr-FR" baseline="0" dirty="0"/>
              <a:t> </a:t>
            </a:r>
            <a:r>
              <a:rPr lang="fr-FR" baseline="0" dirty="0" err="1"/>
              <a:t>that</a:t>
            </a:r>
            <a:r>
              <a:rPr lang="fr-FR" baseline="0" dirty="0"/>
              <a:t> </a:t>
            </a:r>
            <a:r>
              <a:rPr lang="fr-FR" baseline="0" dirty="0" err="1"/>
              <a:t>makes</a:t>
            </a:r>
            <a:r>
              <a:rPr lang="fr-FR" baseline="0" dirty="0"/>
              <a:t> the </a:t>
            </a:r>
            <a:r>
              <a:rPr lang="fr-FR" baseline="0" dirty="0" err="1"/>
              <a:t>field-space</a:t>
            </a:r>
            <a:r>
              <a:rPr lang="fr-FR" baseline="0" dirty="0"/>
              <a:t> </a:t>
            </a:r>
            <a:r>
              <a:rPr lang="fr-FR" baseline="0" dirty="0" err="1"/>
              <a:t>metric</a:t>
            </a:r>
            <a:r>
              <a:rPr lang="fr-FR" baseline="0" dirty="0"/>
              <a:t>.</a:t>
            </a:r>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t>53</a:t>
            </a:fld>
            <a:endParaRPr lang="fr-FR" noProof="0" dirty="0"/>
          </a:p>
        </p:txBody>
      </p:sp>
    </p:spTree>
    <p:extLst>
      <p:ext uri="{BB962C8B-B14F-4D97-AF65-F5344CB8AC3E}">
        <p14:creationId xmlns:p14="http://schemas.microsoft.com/office/powerpoint/2010/main" val="27539423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 the </a:t>
            </a:r>
            <a:r>
              <a:rPr lang="fr-FR" dirty="0" err="1"/>
              <a:t>Strato</a:t>
            </a:r>
            <a:r>
              <a:rPr lang="fr-FR" dirty="0"/>
              <a:t> case, the FP </a:t>
            </a:r>
            <a:r>
              <a:rPr lang="fr-FR" dirty="0" err="1"/>
              <a:t>equation</a:t>
            </a:r>
            <a:r>
              <a:rPr lang="fr-FR" dirty="0"/>
              <a:t> </a:t>
            </a:r>
            <a:r>
              <a:rPr lang="fr-FR" dirty="0" err="1"/>
              <a:t>is</a:t>
            </a:r>
            <a:r>
              <a:rPr lang="fr-FR" dirty="0"/>
              <a:t> </a:t>
            </a:r>
            <a:r>
              <a:rPr lang="fr-FR" dirty="0" err="1"/>
              <a:t>well</a:t>
            </a:r>
            <a:r>
              <a:rPr lang="fr-FR" dirty="0"/>
              <a:t> covariant, </a:t>
            </a:r>
            <a:r>
              <a:rPr lang="fr-FR" dirty="0" err="1"/>
              <a:t>which</a:t>
            </a:r>
            <a:r>
              <a:rPr lang="fr-FR" dirty="0"/>
              <a:t> </a:t>
            </a:r>
            <a:r>
              <a:rPr lang="fr-FR" dirty="0" err="1"/>
              <a:t>is</a:t>
            </a:r>
            <a:r>
              <a:rPr lang="fr-FR" dirty="0"/>
              <a:t> </a:t>
            </a:r>
            <a:r>
              <a:rPr lang="fr-FR" dirty="0" err="1"/>
              <a:t>what</a:t>
            </a:r>
            <a:r>
              <a:rPr lang="fr-FR" dirty="0"/>
              <a:t> </a:t>
            </a:r>
            <a:r>
              <a:rPr lang="fr-FR" dirty="0" err="1"/>
              <a:t>we</a:t>
            </a:r>
            <a:r>
              <a:rPr lang="fr-FR" baseline="0" dirty="0"/>
              <a:t> </a:t>
            </a:r>
            <a:r>
              <a:rPr lang="fr-FR" baseline="0" dirty="0" err="1"/>
              <a:t>should</a:t>
            </a:r>
            <a:r>
              <a:rPr lang="fr-FR" baseline="0" dirty="0"/>
              <a:t> </a:t>
            </a:r>
            <a:r>
              <a:rPr lang="fr-FR" baseline="0" dirty="0" err="1"/>
              <a:t>require</a:t>
            </a:r>
            <a:r>
              <a:rPr lang="fr-FR" baseline="0" dirty="0"/>
              <a:t>, BUT the </a:t>
            </a:r>
            <a:r>
              <a:rPr lang="fr-FR" baseline="0" dirty="0" err="1"/>
              <a:t>physical</a:t>
            </a:r>
            <a:r>
              <a:rPr lang="fr-FR" baseline="0" dirty="0"/>
              <a:t> </a:t>
            </a:r>
            <a:r>
              <a:rPr lang="fr-FR" baseline="0" dirty="0" err="1"/>
              <a:t>result</a:t>
            </a:r>
            <a:r>
              <a:rPr lang="fr-FR" baseline="0" dirty="0"/>
              <a:t> </a:t>
            </a:r>
            <a:r>
              <a:rPr lang="fr-FR" baseline="0" dirty="0" err="1"/>
              <a:t>does</a:t>
            </a:r>
            <a:r>
              <a:rPr lang="fr-FR" baseline="0" dirty="0"/>
              <a:t> </a:t>
            </a:r>
            <a:r>
              <a:rPr lang="fr-FR" baseline="0" dirty="0" err="1"/>
              <a:t>depend</a:t>
            </a:r>
            <a:r>
              <a:rPr lang="fr-FR" baseline="0" dirty="0"/>
              <a:t> on the </a:t>
            </a:r>
            <a:r>
              <a:rPr lang="fr-FR" baseline="0" dirty="0" err="1"/>
              <a:t>choice</a:t>
            </a:r>
            <a:r>
              <a:rPr lang="fr-FR" baseline="0" dirty="0"/>
              <a:t> of </a:t>
            </a:r>
            <a:r>
              <a:rPr lang="fr-FR" baseline="0" dirty="0" err="1"/>
              <a:t>vielbeins</a:t>
            </a:r>
            <a:r>
              <a:rPr lang="fr-FR" baseline="0" dirty="0"/>
              <a:t> g…</a:t>
            </a:r>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t>54</a:t>
            </a:fld>
            <a:endParaRPr lang="fr-FR" noProof="0" dirty="0"/>
          </a:p>
        </p:txBody>
      </p:sp>
    </p:spTree>
    <p:extLst>
      <p:ext uri="{BB962C8B-B14F-4D97-AF65-F5344CB8AC3E}">
        <p14:creationId xmlns:p14="http://schemas.microsoft.com/office/powerpoint/2010/main" val="38355469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So no </a:t>
            </a:r>
            <a:r>
              <a:rPr lang="fr-FR" dirty="0" err="1"/>
              <a:t>choice</a:t>
            </a:r>
            <a:r>
              <a:rPr lang="fr-FR" dirty="0"/>
              <a:t> </a:t>
            </a:r>
            <a:r>
              <a:rPr lang="fr-FR" dirty="0" err="1"/>
              <a:t>seems</a:t>
            </a:r>
            <a:r>
              <a:rPr lang="fr-FR" dirty="0"/>
              <a:t> good… and</a:t>
            </a:r>
            <a:r>
              <a:rPr lang="fr-FR" baseline="0" dirty="0"/>
              <a:t> </a:t>
            </a:r>
            <a:r>
              <a:rPr lang="fr-FR" baseline="0" dirty="0" err="1"/>
              <a:t>remember</a:t>
            </a:r>
            <a:r>
              <a:rPr lang="fr-FR" baseline="0" dirty="0"/>
              <a:t> </a:t>
            </a:r>
            <a:r>
              <a:rPr lang="fr-FR" baseline="0" dirty="0" err="1"/>
              <a:t>we</a:t>
            </a:r>
            <a:r>
              <a:rPr lang="fr-FR" baseline="0" dirty="0"/>
              <a:t> have no </a:t>
            </a:r>
            <a:r>
              <a:rPr lang="fr-FR" baseline="0" dirty="0" err="1"/>
              <a:t>hint</a:t>
            </a:r>
            <a:r>
              <a:rPr lang="fr-FR" baseline="0" dirty="0"/>
              <a:t> </a:t>
            </a:r>
            <a:r>
              <a:rPr lang="fr-FR" baseline="0" dirty="0" err="1"/>
              <a:t>from</a:t>
            </a:r>
            <a:r>
              <a:rPr lang="fr-FR" baseline="0" dirty="0"/>
              <a:t> the </a:t>
            </a:r>
            <a:r>
              <a:rPr lang="fr-FR" baseline="0" dirty="0" err="1"/>
              <a:t>derivation</a:t>
            </a:r>
            <a:r>
              <a:rPr lang="fr-FR" baseline="0" dirty="0"/>
              <a:t> </a:t>
            </a:r>
            <a:r>
              <a:rPr lang="fr-FR" baseline="0" dirty="0" err="1"/>
              <a:t>which</a:t>
            </a:r>
            <a:r>
              <a:rPr lang="fr-FR" baseline="0" dirty="0"/>
              <a:t> prescription </a:t>
            </a:r>
            <a:r>
              <a:rPr lang="fr-FR" baseline="0" dirty="0" err="1"/>
              <a:t>should</a:t>
            </a:r>
            <a:r>
              <a:rPr lang="fr-FR" baseline="0" dirty="0"/>
              <a:t> </a:t>
            </a:r>
            <a:r>
              <a:rPr lang="fr-FR" baseline="0" dirty="0" err="1"/>
              <a:t>be</a:t>
            </a:r>
            <a:r>
              <a:rPr lang="fr-FR" baseline="0" dirty="0"/>
              <a:t> </a:t>
            </a:r>
            <a:r>
              <a:rPr lang="fr-FR" baseline="0" dirty="0" err="1"/>
              <a:t>used</a:t>
            </a:r>
            <a:r>
              <a:rPr lang="fr-FR" baseline="0" dirty="0"/>
              <a:t>…</a:t>
            </a:r>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t>55</a:t>
            </a:fld>
            <a:endParaRPr lang="fr-FR" noProof="0" dirty="0"/>
          </a:p>
        </p:txBody>
      </p:sp>
    </p:spTree>
    <p:extLst>
      <p:ext uri="{BB962C8B-B14F-4D97-AF65-F5344CB8AC3E}">
        <p14:creationId xmlns:p14="http://schemas.microsoft.com/office/powerpoint/2010/main" val="3612346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But </a:t>
            </a:r>
            <a:r>
              <a:rPr lang="fr-FR" dirty="0" err="1"/>
              <a:t>stochastic</a:t>
            </a:r>
            <a:r>
              <a:rPr lang="fr-FR" dirty="0"/>
              <a:t> inflation </a:t>
            </a:r>
            <a:r>
              <a:rPr lang="fr-FR" dirty="0" err="1"/>
              <a:t>also</a:t>
            </a:r>
            <a:r>
              <a:rPr lang="fr-FR" dirty="0"/>
              <a:t> tells </a:t>
            </a:r>
            <a:r>
              <a:rPr lang="fr-FR" dirty="0" err="1"/>
              <a:t>you</a:t>
            </a:r>
            <a:r>
              <a:rPr lang="fr-FR" dirty="0"/>
              <a:t> the </a:t>
            </a:r>
            <a:r>
              <a:rPr lang="fr-FR" dirty="0" err="1"/>
              <a:t>early</a:t>
            </a:r>
            <a:r>
              <a:rPr lang="fr-FR" dirty="0"/>
              <a:t>-time expansion of all </a:t>
            </a:r>
            <a:r>
              <a:rPr lang="fr-FR" dirty="0" err="1"/>
              <a:t>correlation</a:t>
            </a:r>
            <a:r>
              <a:rPr lang="fr-FR" dirty="0"/>
              <a:t> </a:t>
            </a:r>
            <a:r>
              <a:rPr lang="fr-FR" dirty="0" err="1"/>
              <a:t>functions</a:t>
            </a:r>
            <a:r>
              <a:rPr lang="fr-FR" dirty="0"/>
              <a:t> at </a:t>
            </a:r>
            <a:r>
              <a:rPr lang="fr-FR" dirty="0" err="1"/>
              <a:t>any</a:t>
            </a:r>
            <a:r>
              <a:rPr lang="fr-FR" dirty="0"/>
              <a:t> </a:t>
            </a:r>
            <a:r>
              <a:rPr lang="fr-FR" dirty="0" err="1"/>
              <a:t>arbitrary</a:t>
            </a:r>
            <a:r>
              <a:rPr lang="fr-FR" dirty="0"/>
              <a:t> </a:t>
            </a:r>
            <a:r>
              <a:rPr lang="fr-FR" dirty="0" err="1"/>
              <a:t>order</a:t>
            </a:r>
            <a:r>
              <a:rPr lang="fr-FR" dirty="0"/>
              <a:t>! Of course, the first </a:t>
            </a:r>
            <a:r>
              <a:rPr lang="fr-FR" dirty="0" err="1"/>
              <a:t>order</a:t>
            </a:r>
            <a:r>
              <a:rPr lang="fr-FR" dirty="0"/>
              <a:t> of the 2pt </a:t>
            </a:r>
            <a:r>
              <a:rPr lang="fr-FR" dirty="0" err="1"/>
              <a:t>function</a:t>
            </a:r>
            <a:r>
              <a:rPr lang="fr-FR" dirty="0"/>
              <a:t> </a:t>
            </a:r>
            <a:r>
              <a:rPr lang="fr-FR" dirty="0" err="1"/>
              <a:t>exactly</a:t>
            </a:r>
            <a:r>
              <a:rPr lang="fr-FR" dirty="0"/>
              <a:t> </a:t>
            </a:r>
            <a:r>
              <a:rPr lang="fr-FR" dirty="0" err="1"/>
              <a:t>agrees</a:t>
            </a:r>
            <a:r>
              <a:rPr lang="fr-FR" dirty="0"/>
              <a:t> </a:t>
            </a:r>
            <a:r>
              <a:rPr lang="fr-FR" dirty="0" err="1"/>
              <a:t>with</a:t>
            </a:r>
            <a:r>
              <a:rPr lang="fr-FR" dirty="0"/>
              <a:t> QFT </a:t>
            </a:r>
            <a:r>
              <a:rPr lang="fr-FR" dirty="0" err="1"/>
              <a:t>calculations</a:t>
            </a:r>
            <a:r>
              <a:rPr lang="fr-FR" dirty="0"/>
              <a:t>, but </a:t>
            </a:r>
            <a:r>
              <a:rPr lang="fr-FR" dirty="0" err="1"/>
              <a:t>you</a:t>
            </a:r>
            <a:r>
              <a:rPr lang="fr-FR" dirty="0"/>
              <a:t> </a:t>
            </a:r>
            <a:r>
              <a:rPr lang="fr-FR" dirty="0" err="1"/>
              <a:t>get</a:t>
            </a:r>
            <a:r>
              <a:rPr lang="fr-FR" dirty="0"/>
              <a:t> </a:t>
            </a:r>
            <a:r>
              <a:rPr lang="fr-FR" dirty="0" err="1"/>
              <a:t>much</a:t>
            </a:r>
            <a:r>
              <a:rPr lang="fr-FR" dirty="0"/>
              <a:t> more. </a:t>
            </a:r>
            <a:r>
              <a:rPr lang="fr-FR" dirty="0" err="1"/>
              <a:t>Still</a:t>
            </a:r>
            <a:r>
              <a:rPr lang="fr-FR" dirty="0"/>
              <a:t>, </a:t>
            </a:r>
            <a:r>
              <a:rPr lang="fr-FR" dirty="0" err="1"/>
              <a:t>this</a:t>
            </a:r>
            <a:r>
              <a:rPr lang="fr-FR" dirty="0"/>
              <a:t> </a:t>
            </a:r>
            <a:r>
              <a:rPr lang="fr-FR" dirty="0" err="1"/>
              <a:t>is</a:t>
            </a:r>
            <a:r>
              <a:rPr lang="fr-FR" dirty="0"/>
              <a:t> </a:t>
            </a:r>
            <a:r>
              <a:rPr lang="fr-FR" dirty="0" err="1"/>
              <a:t>valid</a:t>
            </a:r>
            <a:r>
              <a:rPr lang="fr-FR" dirty="0"/>
              <a:t> in the </a:t>
            </a:r>
            <a:r>
              <a:rPr lang="fr-FR" dirty="0" err="1"/>
              <a:t>limit</a:t>
            </a:r>
            <a:r>
              <a:rPr lang="fr-FR" dirty="0"/>
              <a:t> of lambda log(a)^2 &lt;&lt; 1. </a:t>
            </a:r>
            <a:r>
              <a:rPr lang="fr-FR" dirty="0" err="1"/>
              <a:t>Therefore</a:t>
            </a:r>
            <a:r>
              <a:rPr lang="fr-FR" dirty="0"/>
              <a:t> </a:t>
            </a:r>
            <a:r>
              <a:rPr lang="fr-FR" dirty="0" err="1"/>
              <a:t>stochastic</a:t>
            </a:r>
            <a:r>
              <a:rPr lang="fr-FR" dirty="0"/>
              <a:t> inflation </a:t>
            </a:r>
            <a:r>
              <a:rPr lang="fr-FR" dirty="0" err="1"/>
              <a:t>predicts</a:t>
            </a:r>
            <a:r>
              <a:rPr lang="fr-FR" dirty="0"/>
              <a:t> </a:t>
            </a:r>
            <a:r>
              <a:rPr lang="fr-FR" dirty="0" err="1"/>
              <a:t>both</a:t>
            </a:r>
            <a:r>
              <a:rPr lang="fr-FR" dirty="0"/>
              <a:t> </a:t>
            </a:r>
            <a:r>
              <a:rPr lang="fr-FR" dirty="0" err="1"/>
              <a:t>early</a:t>
            </a:r>
            <a:r>
              <a:rPr lang="fr-FR" dirty="0"/>
              <a:t> time and </a:t>
            </a:r>
            <a:r>
              <a:rPr lang="fr-FR" dirty="0" err="1"/>
              <a:t>equilibrium</a:t>
            </a:r>
            <a:r>
              <a:rPr lang="fr-FR" dirty="0"/>
              <a:t> </a:t>
            </a:r>
            <a:r>
              <a:rPr lang="fr-FR" dirty="0" err="1"/>
              <a:t>limits</a:t>
            </a:r>
            <a:r>
              <a:rPr lang="fr-FR" dirty="0"/>
              <a:t>, but </a:t>
            </a:r>
            <a:r>
              <a:rPr lang="fr-FR" dirty="0" err="1"/>
              <a:t>is</a:t>
            </a:r>
            <a:r>
              <a:rPr lang="fr-FR" dirty="0"/>
              <a:t> </a:t>
            </a:r>
            <a:r>
              <a:rPr lang="fr-FR" dirty="0" err="1"/>
              <a:t>missing</a:t>
            </a:r>
            <a:r>
              <a:rPr lang="fr-FR" dirty="0"/>
              <a:t> the transition </a:t>
            </a:r>
            <a:r>
              <a:rPr lang="fr-FR" dirty="0" err="1"/>
              <a:t>regime</a:t>
            </a:r>
            <a:r>
              <a:rPr lang="fr-FR" dirty="0"/>
              <a:t>.</a:t>
            </a:r>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t>5</a:t>
            </a:fld>
            <a:endParaRPr lang="fr-FR" noProof="0" dirty="0"/>
          </a:p>
        </p:txBody>
      </p:sp>
    </p:spTree>
    <p:extLst>
      <p:ext uri="{BB962C8B-B14F-4D97-AF65-F5344CB8AC3E}">
        <p14:creationId xmlns:p14="http://schemas.microsoft.com/office/powerpoint/2010/main" val="36600308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This </a:t>
            </a:r>
            <a:r>
              <a:rPr lang="fr-FR" dirty="0" err="1"/>
              <a:t>was</a:t>
            </a:r>
            <a:r>
              <a:rPr lang="fr-FR" dirty="0"/>
              <a:t> the </a:t>
            </a:r>
            <a:r>
              <a:rPr lang="fr-FR" dirty="0" err="1"/>
              <a:t>depressing</a:t>
            </a:r>
            <a:r>
              <a:rPr lang="fr-FR" dirty="0"/>
              <a:t> state in </a:t>
            </a:r>
            <a:r>
              <a:rPr lang="fr-FR" dirty="0" err="1"/>
              <a:t>which</a:t>
            </a:r>
            <a:r>
              <a:rPr lang="fr-FR" dirty="0"/>
              <a:t> </a:t>
            </a:r>
            <a:r>
              <a:rPr lang="fr-FR" dirty="0" err="1"/>
              <a:t>we</a:t>
            </a:r>
            <a:r>
              <a:rPr lang="fr-FR" dirty="0"/>
              <a:t> </a:t>
            </a:r>
            <a:r>
              <a:rPr lang="fr-FR" dirty="0" err="1"/>
              <a:t>were</a:t>
            </a:r>
            <a:r>
              <a:rPr lang="fr-FR" dirty="0"/>
              <a:t> at the end of </a:t>
            </a:r>
            <a:r>
              <a:rPr lang="fr-FR" dirty="0" err="1"/>
              <a:t>our</a:t>
            </a:r>
            <a:r>
              <a:rPr lang="fr-FR" dirty="0"/>
              <a:t> first </a:t>
            </a:r>
            <a:r>
              <a:rPr lang="fr-FR" dirty="0" err="1"/>
              <a:t>paper</a:t>
            </a:r>
            <a:r>
              <a:rPr lang="fr-FR" dirty="0"/>
              <a:t> on the topic.</a:t>
            </a:r>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t>56</a:t>
            </a:fld>
            <a:endParaRPr lang="fr-FR" noProof="0" dirty="0"/>
          </a:p>
        </p:txBody>
      </p:sp>
    </p:spTree>
    <p:extLst>
      <p:ext uri="{BB962C8B-B14F-4D97-AF65-F5344CB8AC3E}">
        <p14:creationId xmlns:p14="http://schemas.microsoft.com/office/powerpoint/2010/main" val="40976347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It </a:t>
            </a:r>
            <a:r>
              <a:rPr lang="fr-FR" dirty="0" err="1"/>
              <a:t>is</a:t>
            </a:r>
            <a:r>
              <a:rPr lang="fr-FR" dirty="0"/>
              <a:t> </a:t>
            </a:r>
            <a:r>
              <a:rPr lang="fr-FR" dirty="0" err="1"/>
              <a:t>only</a:t>
            </a:r>
            <a:r>
              <a:rPr lang="fr-FR" dirty="0"/>
              <a:t> latter </a:t>
            </a:r>
            <a:r>
              <a:rPr lang="fr-FR" dirty="0" err="1"/>
              <a:t>that</a:t>
            </a:r>
            <a:r>
              <a:rPr lang="fr-FR" dirty="0"/>
              <a:t> </a:t>
            </a:r>
            <a:r>
              <a:rPr lang="fr-FR" dirty="0" err="1"/>
              <a:t>we</a:t>
            </a:r>
            <a:r>
              <a:rPr lang="fr-FR" dirty="0"/>
              <a:t> </a:t>
            </a:r>
            <a:r>
              <a:rPr lang="fr-FR" dirty="0" err="1"/>
              <a:t>understood</a:t>
            </a:r>
            <a:r>
              <a:rPr lang="fr-FR" dirty="0"/>
              <a:t>… </a:t>
            </a:r>
            <a:r>
              <a:rPr lang="fr-FR" dirty="0" err="1"/>
              <a:t>that</a:t>
            </a:r>
            <a:r>
              <a:rPr lang="fr-FR" dirty="0"/>
              <a:t> </a:t>
            </a:r>
            <a:r>
              <a:rPr lang="fr-FR" dirty="0" err="1"/>
              <a:t>actually</a:t>
            </a:r>
            <a:r>
              <a:rPr lang="fr-FR" dirty="0"/>
              <a:t> </a:t>
            </a:r>
            <a:r>
              <a:rPr lang="fr-FR" dirty="0" err="1"/>
              <a:t>even</a:t>
            </a:r>
            <a:r>
              <a:rPr lang="fr-FR" baseline="0" dirty="0"/>
              <a:t> to </a:t>
            </a:r>
            <a:r>
              <a:rPr lang="fr-FR" baseline="0" dirty="0" err="1"/>
              <a:t>compute</a:t>
            </a:r>
            <a:r>
              <a:rPr lang="fr-FR" baseline="0" dirty="0"/>
              <a:t> the noise amplitude, </a:t>
            </a:r>
            <a:r>
              <a:rPr lang="fr-FR" baseline="0" dirty="0" err="1"/>
              <a:t>you</a:t>
            </a:r>
            <a:r>
              <a:rPr lang="fr-FR" baseline="0" dirty="0"/>
              <a:t> </a:t>
            </a:r>
            <a:r>
              <a:rPr lang="fr-FR" baseline="0" dirty="0" err="1"/>
              <a:t>need</a:t>
            </a:r>
            <a:r>
              <a:rPr lang="fr-FR" baseline="0" dirty="0"/>
              <a:t> </a:t>
            </a:r>
            <a:r>
              <a:rPr lang="fr-FR" baseline="0" dirty="0" err="1"/>
              <a:t>beforehand</a:t>
            </a:r>
            <a:r>
              <a:rPr lang="fr-FR" baseline="0" dirty="0"/>
              <a:t> to </a:t>
            </a:r>
            <a:r>
              <a:rPr lang="fr-FR" baseline="0" dirty="0" err="1"/>
              <a:t>define</a:t>
            </a:r>
            <a:r>
              <a:rPr lang="fr-FR" baseline="0" dirty="0"/>
              <a:t> </a:t>
            </a:r>
            <a:r>
              <a:rPr lang="fr-FR" baseline="0" dirty="0" err="1"/>
              <a:t>those</a:t>
            </a:r>
            <a:r>
              <a:rPr lang="fr-FR" baseline="0" dirty="0"/>
              <a:t> </a:t>
            </a:r>
            <a:r>
              <a:rPr lang="fr-FR" baseline="0" dirty="0" err="1"/>
              <a:t>vielbeins</a:t>
            </a:r>
            <a:r>
              <a:rPr lang="fr-FR" baseline="0" dirty="0"/>
              <a:t>… </a:t>
            </a:r>
          </a:p>
          <a:p>
            <a:r>
              <a:rPr lang="fr-FR" baseline="0" dirty="0" err="1"/>
              <a:t>Indeed</a:t>
            </a:r>
            <a:r>
              <a:rPr lang="fr-FR" baseline="0" dirty="0"/>
              <a:t>, the </a:t>
            </a:r>
            <a:r>
              <a:rPr lang="fr-FR" baseline="0" dirty="0" err="1"/>
              <a:t>scalar</a:t>
            </a:r>
            <a:r>
              <a:rPr lang="fr-FR" baseline="0" dirty="0"/>
              <a:t> </a:t>
            </a:r>
            <a:r>
              <a:rPr lang="fr-FR" baseline="0" dirty="0" err="1"/>
              <a:t>fields</a:t>
            </a:r>
            <a:r>
              <a:rPr lang="fr-FR" baseline="0" dirty="0"/>
              <a:t> must </a:t>
            </a:r>
            <a:r>
              <a:rPr lang="fr-FR" baseline="0" dirty="0" err="1"/>
              <a:t>be</a:t>
            </a:r>
            <a:r>
              <a:rPr lang="fr-FR" baseline="0" dirty="0"/>
              <a:t> </a:t>
            </a:r>
            <a:r>
              <a:rPr lang="fr-FR" baseline="0" dirty="0" err="1"/>
              <a:t>quantised</a:t>
            </a:r>
            <a:r>
              <a:rPr lang="fr-FR" baseline="0" dirty="0"/>
              <a:t>, and </a:t>
            </a:r>
            <a:r>
              <a:rPr lang="fr-FR" baseline="0" dirty="0" err="1"/>
              <a:t>decomposed</a:t>
            </a:r>
            <a:r>
              <a:rPr lang="fr-FR" baseline="0" dirty="0"/>
              <a:t> </a:t>
            </a:r>
            <a:r>
              <a:rPr lang="fr-FR" baseline="0" dirty="0" err="1"/>
              <a:t>into</a:t>
            </a:r>
            <a:r>
              <a:rPr lang="fr-FR" baseline="0" dirty="0"/>
              <a:t> a basis of </a:t>
            </a:r>
            <a:r>
              <a:rPr lang="fr-FR" baseline="0" dirty="0" err="1"/>
              <a:t>creation</a:t>
            </a:r>
            <a:r>
              <a:rPr lang="fr-FR" baseline="0" dirty="0"/>
              <a:t>-annihilation </a:t>
            </a:r>
            <a:r>
              <a:rPr lang="fr-FR" baseline="0" dirty="0" err="1"/>
              <a:t>operators</a:t>
            </a:r>
            <a:r>
              <a:rPr lang="fr-FR" baseline="0" dirty="0"/>
              <a:t> </a:t>
            </a:r>
            <a:r>
              <a:rPr lang="fr-FR" baseline="0" dirty="0" err="1"/>
              <a:t>labelled</a:t>
            </a:r>
            <a:r>
              <a:rPr lang="fr-FR" baseline="0" dirty="0"/>
              <a:t> by alpha. Note </a:t>
            </a:r>
            <a:r>
              <a:rPr lang="fr-FR" baseline="0" dirty="0" err="1"/>
              <a:t>that</a:t>
            </a:r>
            <a:r>
              <a:rPr lang="fr-FR" baseline="0" dirty="0"/>
              <a:t> </a:t>
            </a:r>
            <a:r>
              <a:rPr lang="fr-FR" baseline="0" dirty="0" err="1"/>
              <a:t>this</a:t>
            </a:r>
            <a:r>
              <a:rPr lang="fr-FR" baseline="0" dirty="0"/>
              <a:t> basis </a:t>
            </a:r>
            <a:r>
              <a:rPr lang="fr-FR" baseline="0" dirty="0" err="1"/>
              <a:t>needs</a:t>
            </a:r>
            <a:r>
              <a:rPr lang="fr-FR" baseline="0" dirty="0"/>
              <a:t> not </a:t>
            </a:r>
            <a:r>
              <a:rPr lang="fr-FR" baseline="0" dirty="0" err="1"/>
              <a:t>be</a:t>
            </a:r>
            <a:r>
              <a:rPr lang="fr-FR" baseline="0" dirty="0"/>
              <a:t> </a:t>
            </a:r>
            <a:r>
              <a:rPr lang="fr-FR" baseline="0" dirty="0" err="1"/>
              <a:t>aligned</a:t>
            </a:r>
            <a:r>
              <a:rPr lang="fr-FR" baseline="0" dirty="0"/>
              <a:t> </a:t>
            </a:r>
            <a:r>
              <a:rPr lang="fr-FR" baseline="0" dirty="0" err="1"/>
              <a:t>with</a:t>
            </a:r>
            <a:r>
              <a:rPr lang="fr-FR" baseline="0" dirty="0"/>
              <a:t> the </a:t>
            </a:r>
            <a:r>
              <a:rPr lang="fr-FR" baseline="0" dirty="0" err="1"/>
              <a:t>field-space</a:t>
            </a:r>
            <a:r>
              <a:rPr lang="fr-FR" baseline="0" dirty="0"/>
              <a:t> basis. </a:t>
            </a:r>
            <a:r>
              <a:rPr lang="fr-FR" baseline="0" dirty="0" err="1"/>
              <a:t>Doing</a:t>
            </a:r>
            <a:r>
              <a:rPr lang="fr-FR" baseline="0" dirty="0"/>
              <a:t> </a:t>
            </a:r>
            <a:r>
              <a:rPr lang="fr-FR" baseline="0" dirty="0" err="1"/>
              <a:t>this</a:t>
            </a:r>
            <a:r>
              <a:rPr lang="fr-FR" baseline="0" dirty="0"/>
              <a:t> </a:t>
            </a:r>
            <a:r>
              <a:rPr lang="fr-FR" baseline="0" dirty="0" err="1"/>
              <a:t>we</a:t>
            </a:r>
            <a:r>
              <a:rPr lang="fr-FR" baseline="0" dirty="0"/>
              <a:t> </a:t>
            </a:r>
            <a:r>
              <a:rPr lang="fr-FR" baseline="0" dirty="0" err="1"/>
              <a:t>define</a:t>
            </a:r>
            <a:r>
              <a:rPr lang="fr-FR" baseline="0" dirty="0"/>
              <a:t> mode </a:t>
            </a:r>
            <a:r>
              <a:rPr lang="fr-FR" baseline="0" dirty="0" err="1"/>
              <a:t>functions</a:t>
            </a:r>
            <a:r>
              <a:rPr lang="fr-FR" baseline="0" dirty="0"/>
              <a:t> </a:t>
            </a:r>
            <a:r>
              <a:rPr lang="fr-FR" baseline="0" dirty="0" err="1"/>
              <a:t>phi^I_alpha</a:t>
            </a:r>
            <a:r>
              <a:rPr lang="fr-FR" baseline="0" dirty="0"/>
              <a:t>.</a:t>
            </a:r>
          </a:p>
        </p:txBody>
      </p:sp>
      <p:sp>
        <p:nvSpPr>
          <p:cNvPr id="4" name="Espace réservé du numéro de diapositive 3"/>
          <p:cNvSpPr>
            <a:spLocks noGrp="1"/>
          </p:cNvSpPr>
          <p:nvPr>
            <p:ph type="sldNum" sz="quarter" idx="5"/>
          </p:nvPr>
        </p:nvSpPr>
        <p:spPr/>
        <p:txBody>
          <a:bodyPr/>
          <a:lstStyle/>
          <a:p>
            <a:pPr rtl="0"/>
            <a:fld id="{68322CDD-9D6C-4F63-9EC2-648226624108}" type="slidenum">
              <a:rPr lang="fr-FR" noProof="0" smtClean="0"/>
              <a:t>57</a:t>
            </a:fld>
            <a:endParaRPr lang="fr-FR" noProof="0" dirty="0"/>
          </a:p>
        </p:txBody>
      </p:sp>
    </p:spTree>
    <p:extLst>
      <p:ext uri="{BB962C8B-B14F-4D97-AF65-F5344CB8AC3E}">
        <p14:creationId xmlns:p14="http://schemas.microsoft.com/office/powerpoint/2010/main" val="9514565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Then</a:t>
            </a:r>
            <a:r>
              <a:rPr lang="fr-FR" baseline="0" dirty="0"/>
              <a:t> the noise </a:t>
            </a:r>
            <a:r>
              <a:rPr lang="fr-FR" baseline="0" dirty="0" err="1"/>
              <a:t>is</a:t>
            </a:r>
            <a:r>
              <a:rPr lang="fr-FR" baseline="0" dirty="0"/>
              <a:t> </a:t>
            </a:r>
            <a:r>
              <a:rPr lang="fr-FR" baseline="0" dirty="0" err="1"/>
              <a:t>calculated</a:t>
            </a:r>
            <a:r>
              <a:rPr lang="fr-FR" baseline="0" dirty="0"/>
              <a:t> and </a:t>
            </a:r>
            <a:r>
              <a:rPr lang="fr-FR" baseline="0" dirty="0" err="1"/>
              <a:t>can</a:t>
            </a:r>
            <a:r>
              <a:rPr lang="fr-FR" baseline="0" dirty="0"/>
              <a:t> </a:t>
            </a:r>
            <a:r>
              <a:rPr lang="fr-FR" baseline="0" dirty="0" err="1"/>
              <a:t>only</a:t>
            </a:r>
            <a:r>
              <a:rPr lang="fr-FR" baseline="0" dirty="0"/>
              <a:t> </a:t>
            </a:r>
            <a:r>
              <a:rPr lang="fr-FR" baseline="0" dirty="0" err="1"/>
              <a:t>be</a:t>
            </a:r>
            <a:r>
              <a:rPr lang="fr-FR" baseline="0" dirty="0"/>
              <a:t> </a:t>
            </a:r>
            <a:r>
              <a:rPr lang="fr-FR" baseline="0" dirty="0" err="1"/>
              <a:t>expressed</a:t>
            </a:r>
            <a:r>
              <a:rPr lang="fr-FR" baseline="0" dirty="0"/>
              <a:t> in </a:t>
            </a:r>
            <a:r>
              <a:rPr lang="fr-FR" baseline="0" dirty="0" err="1"/>
              <a:t>terms</a:t>
            </a:r>
            <a:r>
              <a:rPr lang="fr-FR" baseline="0" dirty="0"/>
              <a:t> of </a:t>
            </a:r>
            <a:r>
              <a:rPr lang="fr-FR" baseline="0" dirty="0" err="1"/>
              <a:t>these</a:t>
            </a:r>
            <a:r>
              <a:rPr lang="fr-FR" baseline="0" dirty="0"/>
              <a:t> mode </a:t>
            </a:r>
            <a:r>
              <a:rPr lang="fr-FR" baseline="0" dirty="0" err="1"/>
              <a:t>functions</a:t>
            </a:r>
            <a:r>
              <a:rPr lang="fr-FR" baseline="0" dirty="0"/>
              <a:t>, </a:t>
            </a:r>
            <a:r>
              <a:rPr lang="fr-FR" baseline="0" dirty="0" err="1"/>
              <a:t>which</a:t>
            </a:r>
            <a:r>
              <a:rPr lang="fr-FR" baseline="0" dirty="0"/>
              <a:t> converge to real values for the super-horizon </a:t>
            </a:r>
            <a:r>
              <a:rPr lang="fr-FR" baseline="0" dirty="0" err="1"/>
              <a:t>scales</a:t>
            </a:r>
            <a:r>
              <a:rPr lang="fr-FR" baseline="0" dirty="0"/>
              <a:t> relevant at the </a:t>
            </a:r>
            <a:r>
              <a:rPr lang="fr-FR" baseline="0" dirty="0" err="1"/>
              <a:t>cut</a:t>
            </a:r>
            <a:r>
              <a:rPr lang="fr-FR" baseline="0" dirty="0"/>
              <a:t>-off </a:t>
            </a:r>
            <a:r>
              <a:rPr lang="fr-FR" baseline="0" dirty="0" err="1"/>
              <a:t>scale</a:t>
            </a:r>
            <a:r>
              <a:rPr lang="fr-FR" baseline="0" dirty="0"/>
              <a:t> </a:t>
            </a:r>
            <a:r>
              <a:rPr lang="fr-FR" baseline="0" dirty="0" err="1"/>
              <a:t>k_sigma</a:t>
            </a:r>
            <a:r>
              <a:rPr lang="fr-FR" baseline="0" dirty="0"/>
              <a:t> </a:t>
            </a:r>
            <a:r>
              <a:rPr lang="fr-FR" baseline="0" dirty="0" err="1"/>
              <a:t>that</a:t>
            </a:r>
            <a:r>
              <a:rPr lang="fr-FR" baseline="0" dirty="0"/>
              <a:t> </a:t>
            </a:r>
            <a:r>
              <a:rPr lang="fr-FR" baseline="0" dirty="0" err="1"/>
              <a:t>appears</a:t>
            </a:r>
            <a:r>
              <a:rPr lang="fr-FR" baseline="0" dirty="0"/>
              <a:t> in the noise amplitude.</a:t>
            </a:r>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t>58</a:t>
            </a:fld>
            <a:endParaRPr lang="fr-FR" noProof="0" dirty="0"/>
          </a:p>
        </p:txBody>
      </p:sp>
    </p:spTree>
    <p:extLst>
      <p:ext uri="{BB962C8B-B14F-4D97-AF65-F5344CB8AC3E}">
        <p14:creationId xmlns:p14="http://schemas.microsoft.com/office/powerpoint/2010/main" val="28165617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Therefore</a:t>
            </a:r>
            <a:r>
              <a:rPr lang="fr-FR" dirty="0"/>
              <a:t> </a:t>
            </a:r>
            <a:r>
              <a:rPr lang="fr-FR" dirty="0" err="1"/>
              <a:t>you</a:t>
            </a:r>
            <a:r>
              <a:rPr lang="fr-FR" dirty="0"/>
              <a:t> </a:t>
            </a:r>
            <a:r>
              <a:rPr lang="fr-FR" dirty="0" err="1"/>
              <a:t>actually</a:t>
            </a:r>
            <a:r>
              <a:rPr lang="fr-FR" dirty="0"/>
              <a:t> have no </a:t>
            </a:r>
            <a:r>
              <a:rPr lang="fr-FR" dirty="0" err="1"/>
              <a:t>choice</a:t>
            </a:r>
            <a:r>
              <a:rPr lang="fr-FR" dirty="0"/>
              <a:t>:</a:t>
            </a:r>
            <a:r>
              <a:rPr lang="fr-FR" baseline="0" dirty="0"/>
              <a:t> </a:t>
            </a:r>
            <a:r>
              <a:rPr lang="fr-FR" baseline="0" dirty="0" err="1"/>
              <a:t>these</a:t>
            </a:r>
            <a:r>
              <a:rPr lang="fr-FR" baseline="0" dirty="0"/>
              <a:t> mode </a:t>
            </a:r>
            <a:r>
              <a:rPr lang="fr-FR" baseline="0" dirty="0" err="1"/>
              <a:t>functions</a:t>
            </a:r>
            <a:r>
              <a:rPr lang="fr-FR" baseline="0" dirty="0"/>
              <a:t> are the </a:t>
            </a:r>
            <a:r>
              <a:rPr lang="fr-FR" baseline="0" dirty="0" err="1"/>
              <a:t>vielbeins</a:t>
            </a:r>
            <a:r>
              <a:rPr lang="fr-FR" baseline="0" dirty="0"/>
              <a:t>! And the noise </a:t>
            </a:r>
            <a:r>
              <a:rPr lang="fr-FR" baseline="0" dirty="0" err="1"/>
              <a:t>terms</a:t>
            </a:r>
            <a:r>
              <a:rPr lang="fr-FR" baseline="0" dirty="0"/>
              <a:t> </a:t>
            </a:r>
            <a:r>
              <a:rPr lang="fr-FR" baseline="0" dirty="0" err="1"/>
              <a:t>is</a:t>
            </a:r>
            <a:r>
              <a:rPr lang="fr-FR" baseline="0" dirty="0"/>
              <a:t> </a:t>
            </a:r>
            <a:r>
              <a:rPr lang="fr-FR" baseline="0" dirty="0" err="1"/>
              <a:t>just</a:t>
            </a:r>
            <a:r>
              <a:rPr lang="fr-FR" baseline="0" dirty="0"/>
              <a:t> </a:t>
            </a:r>
            <a:r>
              <a:rPr lang="fr-FR" baseline="0" dirty="0" err="1"/>
              <a:t>proportional</a:t>
            </a:r>
            <a:r>
              <a:rPr lang="fr-FR" baseline="0" dirty="0"/>
              <a:t> </a:t>
            </a:r>
            <a:r>
              <a:rPr lang="fr-FR" baseline="0" dirty="0" err="1"/>
              <a:t>it</a:t>
            </a:r>
            <a:r>
              <a:rPr lang="fr-FR" baseline="0" dirty="0"/>
              <a:t> times a </a:t>
            </a:r>
            <a:r>
              <a:rPr lang="fr-FR" baseline="0" dirty="0" err="1"/>
              <a:t>gaussian</a:t>
            </a:r>
            <a:r>
              <a:rPr lang="fr-FR" baseline="0" dirty="0"/>
              <a:t> </a:t>
            </a:r>
            <a:r>
              <a:rPr lang="fr-FR" baseline="0" dirty="0" err="1"/>
              <a:t>normalised</a:t>
            </a:r>
            <a:r>
              <a:rPr lang="fr-FR" baseline="0" dirty="0"/>
              <a:t> noise </a:t>
            </a:r>
            <a:r>
              <a:rPr lang="fr-FR" baseline="0" dirty="0" err="1"/>
              <a:t>xi^alpha</a:t>
            </a:r>
            <a:r>
              <a:rPr lang="fr-FR" baseline="0" dirty="0"/>
              <a:t>.</a:t>
            </a:r>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t>59</a:t>
            </a:fld>
            <a:endParaRPr lang="fr-FR" noProof="0" dirty="0"/>
          </a:p>
        </p:txBody>
      </p:sp>
    </p:spTree>
    <p:extLst>
      <p:ext uri="{BB962C8B-B14F-4D97-AF65-F5344CB8AC3E}">
        <p14:creationId xmlns:p14="http://schemas.microsoft.com/office/powerpoint/2010/main" val="30550415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The</a:t>
            </a:r>
            <a:r>
              <a:rPr lang="fr-FR" baseline="0" dirty="0"/>
              <a:t> important conclusion </a:t>
            </a:r>
            <a:r>
              <a:rPr lang="fr-FR" baseline="0" dirty="0" err="1"/>
              <a:t>is</a:t>
            </a:r>
            <a:r>
              <a:rPr lang="fr-FR" baseline="0" dirty="0"/>
              <a:t> </a:t>
            </a:r>
            <a:r>
              <a:rPr lang="fr-FR" baseline="0" dirty="0" err="1"/>
              <a:t>that</a:t>
            </a:r>
            <a:r>
              <a:rPr lang="fr-FR" baseline="0" dirty="0"/>
              <a:t> the </a:t>
            </a:r>
            <a:r>
              <a:rPr lang="fr-FR" baseline="0" dirty="0" err="1"/>
              <a:t>Stratonovich</a:t>
            </a:r>
            <a:r>
              <a:rPr lang="fr-FR" baseline="0" dirty="0"/>
              <a:t> </a:t>
            </a:r>
            <a:r>
              <a:rPr lang="fr-FR" baseline="0" dirty="0" err="1"/>
              <a:t>picture</a:t>
            </a:r>
            <a:r>
              <a:rPr lang="fr-FR" baseline="0" dirty="0"/>
              <a:t> has no more </a:t>
            </a:r>
            <a:r>
              <a:rPr lang="fr-FR" baseline="0" dirty="0" err="1"/>
              <a:t>ambiguity</a:t>
            </a:r>
            <a:r>
              <a:rPr lang="fr-FR" baseline="0" dirty="0"/>
              <a:t>, and </a:t>
            </a:r>
            <a:r>
              <a:rPr lang="fr-FR" baseline="0" dirty="0" err="1"/>
              <a:t>is</a:t>
            </a:r>
            <a:r>
              <a:rPr lang="fr-FR" baseline="0" dirty="0"/>
              <a:t> </a:t>
            </a:r>
            <a:r>
              <a:rPr lang="fr-FR" baseline="0" dirty="0" err="1"/>
              <a:t>well</a:t>
            </a:r>
            <a:r>
              <a:rPr lang="fr-FR" baseline="0" dirty="0"/>
              <a:t> covariant </a:t>
            </a:r>
            <a:r>
              <a:rPr lang="fr-FR" baseline="0" dirty="0" err="1"/>
              <a:t>under</a:t>
            </a:r>
            <a:r>
              <a:rPr lang="fr-FR" baseline="0" dirty="0"/>
              <a:t> </a:t>
            </a:r>
            <a:r>
              <a:rPr lang="fr-FR" baseline="0" dirty="0" err="1"/>
              <a:t>field</a:t>
            </a:r>
            <a:r>
              <a:rPr lang="fr-FR" baseline="0" dirty="0"/>
              <a:t> </a:t>
            </a:r>
            <a:r>
              <a:rPr lang="fr-FR" baseline="0" dirty="0" err="1"/>
              <a:t>redefinitions</a:t>
            </a:r>
            <a:r>
              <a:rPr lang="fr-FR" baseline="0" dirty="0"/>
              <a:t>! </a:t>
            </a:r>
            <a:r>
              <a:rPr lang="fr-FR" baseline="0" dirty="0" err="1"/>
              <a:t>Let’s</a:t>
            </a:r>
            <a:r>
              <a:rPr lang="fr-FR" baseline="0" dirty="0"/>
              <a:t> use </a:t>
            </a:r>
            <a:r>
              <a:rPr lang="fr-FR" baseline="0" dirty="0" err="1"/>
              <a:t>it!</a:t>
            </a:r>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t>60</a:t>
            </a:fld>
            <a:endParaRPr lang="fr-FR" noProof="0" dirty="0"/>
          </a:p>
        </p:txBody>
      </p:sp>
    </p:spTree>
    <p:extLst>
      <p:ext uri="{BB962C8B-B14F-4D97-AF65-F5344CB8AC3E}">
        <p14:creationId xmlns:p14="http://schemas.microsoft.com/office/powerpoint/2010/main" val="42079340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So </a:t>
            </a:r>
            <a:r>
              <a:rPr lang="fr-FR" dirty="0" err="1"/>
              <a:t>there</a:t>
            </a:r>
            <a:r>
              <a:rPr lang="fr-FR" dirty="0"/>
              <a:t> </a:t>
            </a:r>
            <a:r>
              <a:rPr lang="fr-FR" dirty="0" err="1"/>
              <a:t>is</a:t>
            </a:r>
            <a:r>
              <a:rPr lang="fr-FR" dirty="0"/>
              <a:t> no more </a:t>
            </a:r>
            <a:r>
              <a:rPr lang="fr-FR" dirty="0" err="1"/>
              <a:t>anomaly</a:t>
            </a:r>
            <a:r>
              <a:rPr lang="fr-FR" dirty="0"/>
              <a:t>. The Langevin </a:t>
            </a:r>
            <a:r>
              <a:rPr lang="fr-FR" dirty="0" err="1"/>
              <a:t>equation</a:t>
            </a:r>
            <a:r>
              <a:rPr lang="fr-FR" baseline="0" dirty="0"/>
              <a:t> in the </a:t>
            </a:r>
            <a:r>
              <a:rPr lang="fr-FR" baseline="0" dirty="0" err="1"/>
              <a:t>Stratonovich</a:t>
            </a:r>
            <a:r>
              <a:rPr lang="fr-FR" baseline="0" dirty="0"/>
              <a:t> </a:t>
            </a:r>
            <a:r>
              <a:rPr lang="fr-FR" baseline="0" dirty="0" err="1"/>
              <a:t>pictures</a:t>
            </a:r>
            <a:r>
              <a:rPr lang="fr-FR" baseline="0" dirty="0"/>
              <a:t> </a:t>
            </a:r>
            <a:r>
              <a:rPr lang="fr-FR" baseline="0" dirty="0" err="1"/>
              <a:t>is</a:t>
            </a:r>
            <a:r>
              <a:rPr lang="fr-FR" baseline="0" dirty="0"/>
              <a:t> </a:t>
            </a:r>
            <a:r>
              <a:rPr lang="fr-FR" baseline="0" dirty="0" err="1"/>
              <a:t>well</a:t>
            </a:r>
            <a:r>
              <a:rPr lang="fr-FR" baseline="0" dirty="0"/>
              <a:t> covariant and </a:t>
            </a:r>
            <a:r>
              <a:rPr lang="fr-FR" baseline="0" dirty="0" err="1"/>
              <a:t>reads</a:t>
            </a:r>
            <a:r>
              <a:rPr lang="fr-FR" baseline="0" dirty="0"/>
              <a:t> </a:t>
            </a:r>
            <a:r>
              <a:rPr lang="fr-FR" baseline="0" dirty="0" err="1"/>
              <a:t>like</a:t>
            </a:r>
            <a:r>
              <a:rPr lang="fr-FR" baseline="0" dirty="0"/>
              <a:t> </a:t>
            </a:r>
            <a:r>
              <a:rPr lang="fr-FR" baseline="0" dirty="0" err="1"/>
              <a:t>this</a:t>
            </a:r>
            <a:r>
              <a:rPr lang="fr-FR" baseline="0" dirty="0"/>
              <a:t>, </a:t>
            </a:r>
            <a:r>
              <a:rPr lang="fr-FR" baseline="0" dirty="0" err="1"/>
              <a:t>where</a:t>
            </a:r>
            <a:r>
              <a:rPr lang="fr-FR" baseline="0" dirty="0"/>
              <a:t> </a:t>
            </a:r>
            <a:r>
              <a:rPr lang="fr-FR" baseline="0" dirty="0" err="1"/>
              <a:t>we</a:t>
            </a:r>
            <a:r>
              <a:rPr lang="fr-FR" baseline="0" dirty="0"/>
              <a:t> use a </a:t>
            </a:r>
            <a:r>
              <a:rPr lang="fr-FR" baseline="0" dirty="0" err="1"/>
              <a:t>circle</a:t>
            </a:r>
            <a:r>
              <a:rPr lang="fr-FR" baseline="0" dirty="0"/>
              <a:t> to </a:t>
            </a:r>
            <a:r>
              <a:rPr lang="fr-FR" baseline="0" dirty="0" err="1"/>
              <a:t>denote</a:t>
            </a:r>
            <a:r>
              <a:rPr lang="fr-FR" baseline="0" dirty="0"/>
              <a:t> </a:t>
            </a:r>
            <a:r>
              <a:rPr lang="fr-FR" baseline="0" dirty="0" err="1"/>
              <a:t>expicitly</a:t>
            </a:r>
            <a:r>
              <a:rPr lang="fr-FR" baseline="0" dirty="0"/>
              <a:t> the time </a:t>
            </a:r>
            <a:r>
              <a:rPr lang="fr-FR" baseline="0" dirty="0" err="1"/>
              <a:t>discretisation</a:t>
            </a:r>
            <a:r>
              <a:rPr lang="fr-FR" baseline="0" dirty="0"/>
              <a:t> </a:t>
            </a:r>
            <a:r>
              <a:rPr lang="fr-FR" baseline="0" dirty="0" err="1"/>
              <a:t>scheme</a:t>
            </a:r>
            <a:r>
              <a:rPr lang="fr-FR" baseline="0" dirty="0"/>
              <a:t>. </a:t>
            </a:r>
            <a:r>
              <a:rPr lang="fr-FR" baseline="0" dirty="0" err="1"/>
              <a:t>Now</a:t>
            </a:r>
            <a:r>
              <a:rPr lang="fr-FR" baseline="0" dirty="0"/>
              <a:t>, </a:t>
            </a:r>
            <a:r>
              <a:rPr lang="fr-FR" baseline="0" dirty="0" err="1"/>
              <a:t>given</a:t>
            </a:r>
            <a:r>
              <a:rPr lang="fr-FR" baseline="0" dirty="0"/>
              <a:t> a </a:t>
            </a:r>
            <a:r>
              <a:rPr lang="fr-FR" baseline="0" dirty="0" err="1"/>
              <a:t>fixed</a:t>
            </a:r>
            <a:r>
              <a:rPr lang="fr-FR" baseline="0" dirty="0"/>
              <a:t> prescription, </a:t>
            </a:r>
            <a:r>
              <a:rPr lang="fr-FR" baseline="0" dirty="0" err="1"/>
              <a:t>you</a:t>
            </a:r>
            <a:r>
              <a:rPr lang="fr-FR" baseline="0" dirty="0"/>
              <a:t> </a:t>
            </a:r>
            <a:r>
              <a:rPr lang="fr-FR" baseline="0" dirty="0" err="1"/>
              <a:t>can</a:t>
            </a:r>
            <a:r>
              <a:rPr lang="fr-FR" baseline="0" dirty="0"/>
              <a:t> move to </a:t>
            </a:r>
            <a:r>
              <a:rPr lang="fr-FR" baseline="0" dirty="0" err="1"/>
              <a:t>another</a:t>
            </a:r>
            <a:r>
              <a:rPr lang="fr-FR" baseline="0" dirty="0"/>
              <a:t> by </a:t>
            </a:r>
            <a:r>
              <a:rPr lang="fr-FR" baseline="0" dirty="0" err="1"/>
              <a:t>adding</a:t>
            </a:r>
            <a:r>
              <a:rPr lang="fr-FR" baseline="0" dirty="0"/>
              <a:t> to the </a:t>
            </a:r>
            <a:r>
              <a:rPr lang="fr-FR" baseline="0" dirty="0" err="1"/>
              <a:t>equation</a:t>
            </a:r>
            <a:r>
              <a:rPr lang="fr-FR" baseline="0" dirty="0"/>
              <a:t> the </a:t>
            </a:r>
            <a:r>
              <a:rPr lang="fr-FR" baseline="0" dirty="0" err="1"/>
              <a:t>suitable</a:t>
            </a:r>
            <a:r>
              <a:rPr lang="fr-FR" baseline="0" dirty="0"/>
              <a:t> noise-</a:t>
            </a:r>
            <a:r>
              <a:rPr lang="fr-FR" baseline="0" dirty="0" err="1"/>
              <a:t>induced</a:t>
            </a:r>
            <a:r>
              <a:rPr lang="fr-FR" baseline="0" dirty="0"/>
              <a:t> </a:t>
            </a:r>
            <a:r>
              <a:rPr lang="fr-FR" baseline="0" dirty="0" err="1"/>
              <a:t>term</a:t>
            </a:r>
            <a:r>
              <a:rPr lang="fr-FR" baseline="0" dirty="0"/>
              <a:t>. If </a:t>
            </a:r>
            <a:r>
              <a:rPr lang="fr-FR" baseline="0" dirty="0" err="1"/>
              <a:t>we</a:t>
            </a:r>
            <a:r>
              <a:rPr lang="fr-FR" baseline="0" dirty="0"/>
              <a:t> do </a:t>
            </a:r>
            <a:r>
              <a:rPr lang="fr-FR" baseline="0" dirty="0" err="1"/>
              <a:t>this</a:t>
            </a:r>
            <a:r>
              <a:rPr lang="fr-FR" baseline="0" dirty="0"/>
              <a:t>, </a:t>
            </a:r>
            <a:r>
              <a:rPr lang="fr-FR" baseline="0" dirty="0" err="1"/>
              <a:t>we</a:t>
            </a:r>
            <a:r>
              <a:rPr lang="fr-FR" baseline="0" dirty="0"/>
              <a:t> </a:t>
            </a:r>
            <a:r>
              <a:rPr lang="fr-FR" baseline="0" dirty="0" err="1"/>
              <a:t>can</a:t>
            </a:r>
            <a:r>
              <a:rPr lang="fr-FR" baseline="0" dirty="0"/>
              <a:t> go to </a:t>
            </a:r>
            <a:r>
              <a:rPr lang="fr-FR" baseline="0" dirty="0" err="1"/>
              <a:t>Itô</a:t>
            </a:r>
            <a:r>
              <a:rPr lang="fr-FR" baseline="0" dirty="0"/>
              <a:t>:</a:t>
            </a:r>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t>61</a:t>
            </a:fld>
            <a:endParaRPr lang="fr-FR" noProof="0" dirty="0"/>
          </a:p>
        </p:txBody>
      </p:sp>
    </p:spTree>
    <p:extLst>
      <p:ext uri="{BB962C8B-B14F-4D97-AF65-F5344CB8AC3E}">
        <p14:creationId xmlns:p14="http://schemas.microsoft.com/office/powerpoint/2010/main" val="8897934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Here</a:t>
            </a:r>
            <a:r>
              <a:rPr lang="fr-FR" dirty="0"/>
              <a:t>, </a:t>
            </a:r>
            <a:r>
              <a:rPr lang="fr-FR" dirty="0" err="1"/>
              <a:t>we</a:t>
            </a:r>
            <a:r>
              <a:rPr lang="fr-FR" dirty="0"/>
              <a:t> </a:t>
            </a:r>
            <a:r>
              <a:rPr lang="fr-FR" dirty="0" err="1"/>
              <a:t>added</a:t>
            </a:r>
            <a:r>
              <a:rPr lang="fr-FR" dirty="0"/>
              <a:t> the noise-</a:t>
            </a:r>
            <a:r>
              <a:rPr lang="fr-FR" dirty="0" err="1"/>
              <a:t>induced</a:t>
            </a:r>
            <a:r>
              <a:rPr lang="fr-FR" dirty="0"/>
              <a:t> </a:t>
            </a:r>
            <a:r>
              <a:rPr lang="fr-FR" dirty="0" err="1"/>
              <a:t>term</a:t>
            </a:r>
            <a:r>
              <a:rPr lang="fr-FR" dirty="0"/>
              <a:t> in the</a:t>
            </a:r>
            <a:r>
              <a:rPr lang="fr-FR" baseline="0" dirty="0"/>
              <a:t> LHS by </a:t>
            </a:r>
            <a:r>
              <a:rPr lang="fr-FR" baseline="0" dirty="0" err="1"/>
              <a:t>defining</a:t>
            </a:r>
            <a:r>
              <a:rPr lang="fr-FR" baseline="0" dirty="0"/>
              <a:t> a new </a:t>
            </a:r>
            <a:r>
              <a:rPr lang="fr-FR" baseline="0" dirty="0" err="1"/>
              <a:t>derivative</a:t>
            </a:r>
            <a:r>
              <a:rPr lang="fr-FR" baseline="0" dirty="0"/>
              <a:t> </a:t>
            </a:r>
            <a:r>
              <a:rPr lang="fr-FR" baseline="0" dirty="0" err="1"/>
              <a:t>calD</a:t>
            </a:r>
            <a:r>
              <a:rPr lang="fr-FR" baseline="0" dirty="0"/>
              <a:t> </a:t>
            </a:r>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t>62</a:t>
            </a:fld>
            <a:endParaRPr lang="fr-FR" noProof="0" dirty="0"/>
          </a:p>
        </p:txBody>
      </p:sp>
    </p:spTree>
    <p:extLst>
      <p:ext uri="{BB962C8B-B14F-4D97-AF65-F5344CB8AC3E}">
        <p14:creationId xmlns:p14="http://schemas.microsoft.com/office/powerpoint/2010/main" val="5954172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Actually</a:t>
            </a:r>
            <a:r>
              <a:rPr lang="fr-FR" dirty="0"/>
              <a:t> </a:t>
            </a:r>
            <a:r>
              <a:rPr lang="fr-FR" dirty="0" err="1"/>
              <a:t>this</a:t>
            </a:r>
            <a:r>
              <a:rPr lang="fr-FR" dirty="0"/>
              <a:t> </a:t>
            </a:r>
            <a:r>
              <a:rPr lang="fr-FR" dirty="0" err="1"/>
              <a:t>calD</a:t>
            </a:r>
            <a:r>
              <a:rPr lang="fr-FR" dirty="0"/>
              <a:t> </a:t>
            </a:r>
            <a:r>
              <a:rPr lang="fr-FR" dirty="0" err="1"/>
              <a:t>that</a:t>
            </a:r>
            <a:r>
              <a:rPr lang="fr-FR" dirty="0"/>
              <a:t> </a:t>
            </a:r>
            <a:r>
              <a:rPr lang="fr-FR" dirty="0" err="1"/>
              <a:t>we</a:t>
            </a:r>
            <a:r>
              <a:rPr lang="fr-FR" dirty="0"/>
              <a:t> </a:t>
            </a:r>
            <a:r>
              <a:rPr lang="fr-FR" dirty="0" err="1"/>
              <a:t>defined</a:t>
            </a:r>
            <a:r>
              <a:rPr lang="fr-FR" dirty="0"/>
              <a:t> </a:t>
            </a:r>
            <a:r>
              <a:rPr lang="fr-FR" dirty="0" err="1"/>
              <a:t>was</a:t>
            </a:r>
            <a:r>
              <a:rPr lang="fr-FR" dirty="0"/>
              <a:t> </a:t>
            </a:r>
            <a:r>
              <a:rPr lang="fr-FR" dirty="0" err="1"/>
              <a:t>already</a:t>
            </a:r>
            <a:r>
              <a:rPr lang="fr-FR" dirty="0"/>
              <a:t> </a:t>
            </a:r>
            <a:r>
              <a:rPr lang="fr-FR" dirty="0" err="1"/>
              <a:t>known</a:t>
            </a:r>
            <a:r>
              <a:rPr lang="fr-FR" dirty="0"/>
              <a:t> in the </a:t>
            </a:r>
            <a:r>
              <a:rPr lang="fr-FR" dirty="0" err="1"/>
              <a:t>literature</a:t>
            </a:r>
            <a:r>
              <a:rPr lang="fr-FR" dirty="0"/>
              <a:t>, </a:t>
            </a:r>
            <a:r>
              <a:rPr lang="fr-FR" dirty="0" err="1"/>
              <a:t>it</a:t>
            </a:r>
            <a:r>
              <a:rPr lang="fr-FR" dirty="0"/>
              <a:t> </a:t>
            </a:r>
            <a:r>
              <a:rPr lang="fr-FR" dirty="0" err="1"/>
              <a:t>is</a:t>
            </a:r>
            <a:r>
              <a:rPr lang="fr-FR" dirty="0"/>
              <a:t> </a:t>
            </a:r>
            <a:r>
              <a:rPr lang="fr-FR" dirty="0" err="1"/>
              <a:t>called</a:t>
            </a:r>
            <a:r>
              <a:rPr lang="fr-FR" dirty="0"/>
              <a:t> the Graham </a:t>
            </a:r>
            <a:r>
              <a:rPr lang="fr-FR" dirty="0" err="1"/>
              <a:t>derivative</a:t>
            </a:r>
            <a:r>
              <a:rPr lang="fr-FR" dirty="0"/>
              <a:t> and </a:t>
            </a:r>
            <a:r>
              <a:rPr lang="fr-FR" dirty="0" err="1"/>
              <a:t>was</a:t>
            </a:r>
            <a:r>
              <a:rPr lang="fr-FR" baseline="0" dirty="0"/>
              <a:t> </a:t>
            </a:r>
            <a:r>
              <a:rPr lang="fr-FR" baseline="0" dirty="0" err="1"/>
              <a:t>exactly</a:t>
            </a:r>
            <a:r>
              <a:rPr lang="fr-FR" baseline="0" dirty="0"/>
              <a:t> </a:t>
            </a:r>
            <a:r>
              <a:rPr lang="fr-FR" baseline="0" dirty="0" err="1"/>
              <a:t>defined</a:t>
            </a:r>
            <a:r>
              <a:rPr lang="fr-FR" baseline="0" dirty="0"/>
              <a:t> in </a:t>
            </a:r>
            <a:r>
              <a:rPr lang="fr-FR" baseline="0" dirty="0" err="1"/>
              <a:t>order</a:t>
            </a:r>
            <a:r>
              <a:rPr lang="fr-FR" baseline="0" dirty="0"/>
              <a:t> to </a:t>
            </a:r>
            <a:r>
              <a:rPr lang="fr-FR" baseline="0" dirty="0" err="1"/>
              <a:t>define</a:t>
            </a:r>
            <a:r>
              <a:rPr lang="fr-FR" baseline="0" dirty="0"/>
              <a:t> covariant </a:t>
            </a:r>
            <a:r>
              <a:rPr lang="fr-FR" baseline="0" dirty="0" err="1"/>
              <a:t>derivatives</a:t>
            </a:r>
            <a:r>
              <a:rPr lang="fr-FR" baseline="0" dirty="0"/>
              <a:t> compatible </a:t>
            </a:r>
            <a:r>
              <a:rPr lang="fr-FR" baseline="0" dirty="0" err="1"/>
              <a:t>with</a:t>
            </a:r>
            <a:r>
              <a:rPr lang="fr-FR" baseline="0" dirty="0"/>
              <a:t> </a:t>
            </a:r>
            <a:r>
              <a:rPr lang="fr-FR" baseline="0" dirty="0" err="1"/>
              <a:t>Itô</a:t>
            </a:r>
            <a:r>
              <a:rPr lang="fr-FR" baseline="0" dirty="0"/>
              <a:t> </a:t>
            </a:r>
            <a:r>
              <a:rPr lang="fr-FR" baseline="0" dirty="0" err="1"/>
              <a:t>calculus</a:t>
            </a:r>
            <a:r>
              <a:rPr lang="fr-FR" baseline="0" dirty="0"/>
              <a:t> and </a:t>
            </a:r>
            <a:r>
              <a:rPr lang="fr-FR" baseline="0" dirty="0" err="1"/>
              <a:t>its</a:t>
            </a:r>
            <a:r>
              <a:rPr lang="fr-FR" baseline="0" dirty="0"/>
              <a:t> </a:t>
            </a:r>
            <a:r>
              <a:rPr lang="fr-FR" baseline="0" dirty="0" err="1"/>
              <a:t>weird</a:t>
            </a:r>
            <a:r>
              <a:rPr lang="fr-FR" baseline="0" dirty="0"/>
              <a:t> </a:t>
            </a:r>
            <a:r>
              <a:rPr lang="fr-FR" baseline="0" dirty="0" err="1"/>
              <a:t>chain</a:t>
            </a:r>
            <a:r>
              <a:rPr lang="fr-FR" baseline="0" dirty="0"/>
              <a:t> </a:t>
            </a:r>
            <a:r>
              <a:rPr lang="fr-FR" baseline="0" dirty="0" err="1"/>
              <a:t>rule</a:t>
            </a:r>
            <a:r>
              <a:rPr lang="fr-FR" baseline="0" dirty="0"/>
              <a:t>. </a:t>
            </a:r>
            <a:r>
              <a:rPr lang="fr-FR" baseline="0" dirty="0" err="1"/>
              <a:t>Therefore</a:t>
            </a:r>
            <a:r>
              <a:rPr lang="fr-FR" baseline="0" dirty="0"/>
              <a:t>, </a:t>
            </a:r>
            <a:r>
              <a:rPr lang="fr-FR" baseline="0" dirty="0" err="1"/>
              <a:t>we</a:t>
            </a:r>
            <a:r>
              <a:rPr lang="fr-FR" baseline="0" dirty="0"/>
              <a:t> </a:t>
            </a:r>
            <a:r>
              <a:rPr lang="fr-FR" baseline="0" dirty="0" err="1"/>
              <a:t>also</a:t>
            </a:r>
            <a:r>
              <a:rPr lang="fr-FR" baseline="0" dirty="0"/>
              <a:t> </a:t>
            </a:r>
            <a:r>
              <a:rPr lang="fr-FR" baseline="0" dirty="0" err="1"/>
              <a:t>now</a:t>
            </a:r>
            <a:r>
              <a:rPr lang="fr-FR" baseline="0" dirty="0"/>
              <a:t> have an </a:t>
            </a:r>
            <a:r>
              <a:rPr lang="fr-FR" baseline="0" dirty="0" err="1"/>
              <a:t>Itô</a:t>
            </a:r>
            <a:r>
              <a:rPr lang="fr-FR" baseline="0" dirty="0"/>
              <a:t> description </a:t>
            </a:r>
            <a:r>
              <a:rPr lang="fr-FR" baseline="0" dirty="0" err="1"/>
              <a:t>which</a:t>
            </a:r>
            <a:r>
              <a:rPr lang="fr-FR" baseline="0" dirty="0"/>
              <a:t> </a:t>
            </a:r>
            <a:r>
              <a:rPr lang="fr-FR" baseline="0" dirty="0" err="1"/>
              <a:t>is</a:t>
            </a:r>
            <a:r>
              <a:rPr lang="fr-FR" baseline="0" dirty="0"/>
              <a:t> covariant, </a:t>
            </a:r>
            <a:r>
              <a:rPr lang="fr-FR" baseline="0" dirty="0" err="1"/>
              <a:t>because</a:t>
            </a:r>
            <a:r>
              <a:rPr lang="fr-FR" baseline="0" dirty="0"/>
              <a:t> </a:t>
            </a:r>
            <a:r>
              <a:rPr lang="fr-FR" baseline="0" dirty="0" err="1"/>
              <a:t>we</a:t>
            </a:r>
            <a:r>
              <a:rPr lang="fr-FR" baseline="0" dirty="0"/>
              <a:t> </a:t>
            </a:r>
            <a:r>
              <a:rPr lang="fr-FR" baseline="0" dirty="0" err="1"/>
              <a:t>started</a:t>
            </a:r>
            <a:r>
              <a:rPr lang="fr-FR" baseline="0" dirty="0"/>
              <a:t> </a:t>
            </a:r>
            <a:r>
              <a:rPr lang="fr-FR" baseline="0" dirty="0" err="1"/>
              <a:t>from</a:t>
            </a:r>
            <a:r>
              <a:rPr lang="fr-FR" baseline="0" dirty="0"/>
              <a:t> </a:t>
            </a:r>
            <a:r>
              <a:rPr lang="fr-FR" baseline="0" dirty="0" err="1"/>
              <a:t>Strato</a:t>
            </a:r>
            <a:r>
              <a:rPr lang="fr-FR" baseline="0" dirty="0"/>
              <a:t> and </a:t>
            </a:r>
            <a:r>
              <a:rPr lang="fr-FR" baseline="0" dirty="0" err="1"/>
              <a:t>derived</a:t>
            </a:r>
            <a:r>
              <a:rPr lang="fr-FR" baseline="0" dirty="0"/>
              <a:t> the noise-</a:t>
            </a:r>
            <a:r>
              <a:rPr lang="fr-FR" baseline="0" dirty="0" err="1"/>
              <a:t>induced</a:t>
            </a:r>
            <a:r>
              <a:rPr lang="fr-FR" baseline="0" dirty="0"/>
              <a:t> </a:t>
            </a:r>
            <a:r>
              <a:rPr lang="fr-FR" baseline="0" dirty="0" err="1"/>
              <a:t>term</a:t>
            </a:r>
            <a:r>
              <a:rPr lang="fr-FR" baseline="0" dirty="0"/>
              <a:t> </a:t>
            </a:r>
            <a:r>
              <a:rPr lang="fr-FR" baseline="0" dirty="0" err="1"/>
              <a:t>that</a:t>
            </a:r>
            <a:r>
              <a:rPr lang="fr-FR" baseline="0" dirty="0"/>
              <a:t> </a:t>
            </a:r>
            <a:r>
              <a:rPr lang="fr-FR" baseline="0" dirty="0" err="1"/>
              <a:t>makes</a:t>
            </a:r>
            <a:r>
              <a:rPr lang="fr-FR" baseline="0" dirty="0"/>
              <a:t> </a:t>
            </a:r>
            <a:r>
              <a:rPr lang="fr-FR" baseline="0" dirty="0" err="1"/>
              <a:t>Itô</a:t>
            </a:r>
            <a:r>
              <a:rPr lang="fr-FR" baseline="0" dirty="0"/>
              <a:t> </a:t>
            </a:r>
            <a:r>
              <a:rPr lang="fr-FR" baseline="0" dirty="0" err="1"/>
              <a:t>becoming</a:t>
            </a:r>
            <a:r>
              <a:rPr lang="fr-FR" baseline="0" dirty="0"/>
              <a:t> covariant!</a:t>
            </a:r>
          </a:p>
          <a:p>
            <a:r>
              <a:rPr lang="fr-FR" baseline="0" dirty="0"/>
              <a:t>This </a:t>
            </a:r>
            <a:r>
              <a:rPr lang="fr-FR" baseline="0" dirty="0" err="1"/>
              <a:t>enables</a:t>
            </a:r>
            <a:r>
              <a:rPr lang="fr-FR" baseline="0" dirty="0"/>
              <a:t> to </a:t>
            </a:r>
            <a:r>
              <a:rPr lang="fr-FR" baseline="0" dirty="0" err="1"/>
              <a:t>find</a:t>
            </a:r>
            <a:r>
              <a:rPr lang="fr-FR" baseline="0" dirty="0"/>
              <a:t> the </a:t>
            </a:r>
            <a:r>
              <a:rPr lang="fr-FR" baseline="0" dirty="0" err="1"/>
              <a:t>multifield</a:t>
            </a:r>
            <a:r>
              <a:rPr lang="fr-FR" baseline="0" dirty="0"/>
              <a:t> Fokker-Planck </a:t>
            </a:r>
            <a:r>
              <a:rPr lang="fr-FR" baseline="0" dirty="0" err="1"/>
              <a:t>equation</a:t>
            </a:r>
            <a:r>
              <a:rPr lang="fr-FR" baseline="0" dirty="0"/>
              <a:t> </a:t>
            </a:r>
            <a:r>
              <a:rPr lang="fr-FR" baseline="0" dirty="0" err="1"/>
              <a:t>from</a:t>
            </a:r>
            <a:r>
              <a:rPr lang="fr-FR" baseline="0" dirty="0"/>
              <a:t> </a:t>
            </a:r>
            <a:r>
              <a:rPr lang="fr-FR" baseline="0" dirty="0" err="1"/>
              <a:t>which</a:t>
            </a:r>
            <a:r>
              <a:rPr lang="fr-FR" baseline="0" dirty="0"/>
              <a:t> </a:t>
            </a:r>
            <a:r>
              <a:rPr lang="fr-FR" baseline="0" dirty="0" err="1"/>
              <a:t>we</a:t>
            </a:r>
            <a:r>
              <a:rPr lang="fr-FR" baseline="0" dirty="0"/>
              <a:t> </a:t>
            </a:r>
            <a:r>
              <a:rPr lang="fr-FR" baseline="0" dirty="0" err="1"/>
              <a:t>can</a:t>
            </a:r>
            <a:r>
              <a:rPr lang="fr-FR" baseline="0" dirty="0"/>
              <a:t> </a:t>
            </a:r>
            <a:r>
              <a:rPr lang="fr-FR" baseline="0" dirty="0" err="1"/>
              <a:t>compute</a:t>
            </a:r>
            <a:r>
              <a:rPr lang="fr-FR" baseline="0" dirty="0"/>
              <a:t>, in the case of a non-trivial </a:t>
            </a:r>
            <a:r>
              <a:rPr lang="fr-FR" baseline="0" dirty="0" err="1"/>
              <a:t>field-space</a:t>
            </a:r>
            <a:r>
              <a:rPr lang="fr-FR" baseline="0" dirty="0"/>
              <a:t> </a:t>
            </a:r>
            <a:r>
              <a:rPr lang="fr-FR" baseline="0" dirty="0" err="1"/>
              <a:t>metric</a:t>
            </a:r>
            <a:r>
              <a:rPr lang="fr-FR" baseline="0" dirty="0"/>
              <a:t>, the </a:t>
            </a:r>
            <a:r>
              <a:rPr lang="fr-FR" baseline="0" dirty="0" err="1"/>
              <a:t>statistics</a:t>
            </a:r>
            <a:r>
              <a:rPr lang="fr-FR" baseline="0" dirty="0"/>
              <a:t> of the </a:t>
            </a:r>
            <a:r>
              <a:rPr lang="fr-FR" baseline="0" dirty="0" err="1"/>
              <a:t>scalar</a:t>
            </a:r>
            <a:r>
              <a:rPr lang="fr-FR" baseline="0" dirty="0"/>
              <a:t> </a:t>
            </a:r>
            <a:r>
              <a:rPr lang="fr-FR" baseline="0" dirty="0" err="1"/>
              <a:t>fields</a:t>
            </a:r>
            <a:r>
              <a:rPr lang="fr-FR" baseline="0" dirty="0"/>
              <a:t>, </a:t>
            </a:r>
            <a:r>
              <a:rPr lang="fr-FR" baseline="0" dirty="0" err="1"/>
              <a:t>like</a:t>
            </a:r>
            <a:r>
              <a:rPr lang="fr-FR" baseline="0" dirty="0"/>
              <a:t> </a:t>
            </a:r>
            <a:r>
              <a:rPr lang="fr-FR" baseline="0" dirty="0" err="1"/>
              <a:t>here</a:t>
            </a:r>
            <a:r>
              <a:rPr lang="fr-FR" baseline="0" dirty="0"/>
              <a:t> </a:t>
            </a:r>
            <a:r>
              <a:rPr lang="fr-FR" baseline="0" dirty="0" err="1"/>
              <a:t>where</a:t>
            </a:r>
            <a:r>
              <a:rPr lang="fr-FR" baseline="0" dirty="0"/>
              <a:t> </a:t>
            </a:r>
            <a:r>
              <a:rPr lang="fr-FR" baseline="0" dirty="0" err="1"/>
              <a:t>we</a:t>
            </a:r>
            <a:r>
              <a:rPr lang="fr-FR" baseline="0" dirty="0"/>
              <a:t> </a:t>
            </a:r>
            <a:r>
              <a:rPr lang="fr-FR" baseline="0" dirty="0" err="1"/>
              <a:t>generalized</a:t>
            </a:r>
            <a:r>
              <a:rPr lang="fr-FR" baseline="0" dirty="0"/>
              <a:t> the single-</a:t>
            </a:r>
            <a:r>
              <a:rPr lang="fr-FR" baseline="0" dirty="0" err="1"/>
              <a:t>field</a:t>
            </a:r>
            <a:r>
              <a:rPr lang="fr-FR" baseline="0" dirty="0"/>
              <a:t> </a:t>
            </a:r>
            <a:r>
              <a:rPr lang="fr-FR" baseline="0" dirty="0" err="1"/>
              <a:t>resut</a:t>
            </a:r>
            <a:r>
              <a:rPr lang="fr-FR" baseline="0" dirty="0"/>
              <a:t>. Note </a:t>
            </a:r>
            <a:r>
              <a:rPr lang="fr-FR" baseline="0" dirty="0" err="1"/>
              <a:t>that</a:t>
            </a:r>
            <a:r>
              <a:rPr lang="fr-FR" baseline="0" dirty="0"/>
              <a:t> the 1-loop QFT computation has </a:t>
            </a:r>
            <a:r>
              <a:rPr lang="fr-FR" baseline="0" dirty="0" err="1"/>
              <a:t>never</a:t>
            </a:r>
            <a:r>
              <a:rPr lang="fr-FR" baseline="0" dirty="0"/>
              <a:t> been </a:t>
            </a:r>
            <a:r>
              <a:rPr lang="fr-FR" baseline="0" dirty="0" err="1"/>
              <a:t>done</a:t>
            </a:r>
            <a:r>
              <a:rPr lang="fr-FR" baseline="0" dirty="0"/>
              <a:t>.</a:t>
            </a:r>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t>63</a:t>
            </a:fld>
            <a:endParaRPr lang="fr-FR" noProof="0" dirty="0"/>
          </a:p>
        </p:txBody>
      </p:sp>
    </p:spTree>
    <p:extLst>
      <p:ext uri="{BB962C8B-B14F-4D97-AF65-F5344CB8AC3E}">
        <p14:creationId xmlns:p14="http://schemas.microsoft.com/office/powerpoint/2010/main" val="40781880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But</a:t>
            </a:r>
            <a:r>
              <a:rPr lang="fr-FR" baseline="0" dirty="0"/>
              <a:t> </a:t>
            </a:r>
            <a:r>
              <a:rPr lang="fr-FR" baseline="0" dirty="0" err="1"/>
              <a:t>we</a:t>
            </a:r>
            <a:r>
              <a:rPr lang="fr-FR" baseline="0" dirty="0"/>
              <a:t> </a:t>
            </a:r>
            <a:r>
              <a:rPr lang="fr-FR" baseline="0" dirty="0" err="1"/>
              <a:t>went</a:t>
            </a:r>
            <a:r>
              <a:rPr lang="fr-FR" baseline="0" dirty="0"/>
              <a:t> </a:t>
            </a:r>
            <a:r>
              <a:rPr lang="fr-FR" baseline="0" dirty="0" err="1"/>
              <a:t>further</a:t>
            </a:r>
            <a:r>
              <a:rPr lang="fr-FR" baseline="0" dirty="0"/>
              <a:t>, and </a:t>
            </a:r>
            <a:r>
              <a:rPr lang="fr-FR" baseline="0" dirty="0" err="1"/>
              <a:t>were</a:t>
            </a:r>
            <a:r>
              <a:rPr lang="fr-FR" baseline="0" dirty="0"/>
              <a:t> </a:t>
            </a:r>
            <a:r>
              <a:rPr lang="fr-FR" baseline="0" dirty="0" err="1"/>
              <a:t>actually</a:t>
            </a:r>
            <a:r>
              <a:rPr lang="fr-FR" baseline="0" dirty="0"/>
              <a:t> able to </a:t>
            </a:r>
            <a:r>
              <a:rPr lang="fr-FR" baseline="0" dirty="0" err="1"/>
              <a:t>derive</a:t>
            </a:r>
            <a:r>
              <a:rPr lang="fr-FR" baseline="0" dirty="0"/>
              <a:t> the full phase-</a:t>
            </a:r>
            <a:r>
              <a:rPr lang="fr-FR" baseline="0" dirty="0" err="1"/>
              <a:t>space</a:t>
            </a:r>
            <a:r>
              <a:rPr lang="fr-FR" baseline="0" dirty="0"/>
              <a:t> </a:t>
            </a:r>
            <a:r>
              <a:rPr lang="fr-FR" baseline="0" dirty="0" err="1"/>
              <a:t>dynamics</a:t>
            </a:r>
            <a:r>
              <a:rPr lang="fr-FR" baseline="0" dirty="0"/>
              <a:t> of </a:t>
            </a:r>
            <a:r>
              <a:rPr lang="fr-FR" baseline="0" dirty="0" err="1"/>
              <a:t>multifield</a:t>
            </a:r>
            <a:r>
              <a:rPr lang="fr-FR" baseline="0" dirty="0"/>
              <a:t> </a:t>
            </a:r>
            <a:r>
              <a:rPr lang="fr-FR" baseline="0" dirty="0" err="1"/>
              <a:t>stochastic</a:t>
            </a:r>
            <a:r>
              <a:rPr lang="fr-FR" baseline="0" dirty="0"/>
              <a:t> inflation, </a:t>
            </a:r>
            <a:r>
              <a:rPr lang="fr-FR" baseline="0" dirty="0" err="1"/>
              <a:t>beyond</a:t>
            </a:r>
            <a:r>
              <a:rPr lang="fr-FR" baseline="0" dirty="0"/>
              <a:t> the </a:t>
            </a:r>
            <a:r>
              <a:rPr lang="fr-FR" baseline="0" dirty="0" err="1"/>
              <a:t>usual</a:t>
            </a:r>
            <a:r>
              <a:rPr lang="fr-FR" baseline="0" dirty="0"/>
              <a:t> approximations, </a:t>
            </a:r>
            <a:r>
              <a:rPr lang="fr-FR" baseline="0" dirty="0" err="1"/>
              <a:t>ie</a:t>
            </a:r>
            <a:r>
              <a:rPr lang="fr-FR" baseline="0" dirty="0"/>
              <a:t> </a:t>
            </a:r>
            <a:r>
              <a:rPr lang="fr-FR" baseline="0" dirty="0" err="1"/>
              <a:t>taking</a:t>
            </a:r>
            <a:r>
              <a:rPr lang="fr-FR" baseline="0" dirty="0"/>
              <a:t> </a:t>
            </a:r>
            <a:r>
              <a:rPr lang="fr-FR" baseline="0" dirty="0" err="1"/>
              <a:t>into</a:t>
            </a:r>
            <a:r>
              <a:rPr lang="fr-FR" baseline="0" dirty="0"/>
              <a:t> </a:t>
            </a:r>
            <a:r>
              <a:rPr lang="fr-FR" baseline="0" dirty="0" err="1"/>
              <a:t>account</a:t>
            </a:r>
            <a:r>
              <a:rPr lang="fr-FR" baseline="0" dirty="0"/>
              <a:t> the non-trivial </a:t>
            </a:r>
            <a:r>
              <a:rPr lang="fr-FR" baseline="0" dirty="0" err="1"/>
              <a:t>dynamics</a:t>
            </a:r>
            <a:r>
              <a:rPr lang="fr-FR" baseline="0" dirty="0"/>
              <a:t> of the </a:t>
            </a:r>
            <a:r>
              <a:rPr lang="fr-FR" baseline="0" dirty="0" err="1"/>
              <a:t>momenta</a:t>
            </a:r>
            <a:r>
              <a:rPr lang="fr-FR" baseline="0" dirty="0"/>
              <a:t> of the IR </a:t>
            </a:r>
            <a:r>
              <a:rPr lang="fr-FR" baseline="0" dirty="0" err="1"/>
              <a:t>fields</a:t>
            </a:r>
            <a:r>
              <a:rPr lang="fr-FR" baseline="0" dirty="0"/>
              <a:t>. The Langevin </a:t>
            </a:r>
            <a:r>
              <a:rPr lang="fr-FR" baseline="0" dirty="0" err="1"/>
              <a:t>equations</a:t>
            </a:r>
            <a:r>
              <a:rPr lang="fr-FR" baseline="0" dirty="0"/>
              <a:t> are </a:t>
            </a:r>
            <a:r>
              <a:rPr lang="fr-FR" baseline="0" dirty="0" err="1"/>
              <a:t>then</a:t>
            </a:r>
            <a:r>
              <a:rPr lang="fr-FR" baseline="0" dirty="0"/>
              <a:t> the </a:t>
            </a:r>
            <a:r>
              <a:rPr lang="fr-FR" baseline="0" dirty="0" err="1"/>
              <a:t>following</a:t>
            </a:r>
            <a:r>
              <a:rPr lang="fr-FR" baseline="0" dirty="0"/>
              <a:t> </a:t>
            </a:r>
            <a:r>
              <a:rPr lang="fr-FR" baseline="0" dirty="0" err="1"/>
              <a:t>ones</a:t>
            </a:r>
            <a:r>
              <a:rPr lang="fr-FR" baseline="0" dirty="0"/>
              <a:t>, </a:t>
            </a:r>
            <a:r>
              <a:rPr lang="fr-FR" baseline="0" dirty="0" err="1"/>
              <a:t>here</a:t>
            </a:r>
            <a:r>
              <a:rPr lang="fr-FR" baseline="0" dirty="0"/>
              <a:t> </a:t>
            </a:r>
            <a:r>
              <a:rPr lang="fr-FR" baseline="0" dirty="0" err="1"/>
              <a:t>written</a:t>
            </a:r>
            <a:r>
              <a:rPr lang="fr-FR" baseline="0" dirty="0"/>
              <a:t> in </a:t>
            </a:r>
            <a:r>
              <a:rPr lang="fr-FR" baseline="0" dirty="0" err="1"/>
              <a:t>Itô</a:t>
            </a:r>
            <a:r>
              <a:rPr lang="fr-FR" baseline="0" dirty="0"/>
              <a:t> </a:t>
            </a:r>
            <a:r>
              <a:rPr lang="fr-FR" baseline="0" dirty="0" err="1"/>
              <a:t>too</a:t>
            </a:r>
            <a:r>
              <a:rPr lang="fr-FR" baseline="0" dirty="0"/>
              <a:t>, </a:t>
            </a:r>
            <a:r>
              <a:rPr lang="fr-FR" baseline="0" dirty="0" err="1"/>
              <a:t>with</a:t>
            </a:r>
            <a:r>
              <a:rPr lang="fr-FR" baseline="0" dirty="0"/>
              <a:t> noise amplitude </a:t>
            </a:r>
            <a:r>
              <a:rPr lang="fr-FR" baseline="0" dirty="0" err="1"/>
              <a:t>given</a:t>
            </a:r>
            <a:r>
              <a:rPr lang="fr-FR" baseline="0" dirty="0"/>
              <a:t> by the </a:t>
            </a:r>
            <a:r>
              <a:rPr lang="fr-FR" baseline="0" dirty="0" err="1"/>
              <a:t>spectra</a:t>
            </a:r>
            <a:r>
              <a:rPr lang="fr-FR" baseline="0" dirty="0"/>
              <a:t> and cross-power </a:t>
            </a:r>
            <a:r>
              <a:rPr lang="fr-FR" baseline="0" dirty="0" err="1"/>
              <a:t>spectra</a:t>
            </a:r>
            <a:r>
              <a:rPr lang="fr-FR" baseline="0" dirty="0"/>
              <a:t> of the UV </a:t>
            </a:r>
            <a:r>
              <a:rPr lang="fr-FR" baseline="0" dirty="0" err="1"/>
              <a:t>fields</a:t>
            </a:r>
            <a:r>
              <a:rPr lang="fr-FR" baseline="0" dirty="0"/>
              <a:t> and </a:t>
            </a:r>
            <a:r>
              <a:rPr lang="fr-FR" baseline="0" dirty="0" err="1"/>
              <a:t>momenta</a:t>
            </a:r>
            <a:r>
              <a:rPr lang="fr-FR" baseline="0" dirty="0"/>
              <a:t>.</a:t>
            </a:r>
          </a:p>
          <a:p>
            <a:r>
              <a:rPr lang="fr-FR" baseline="0" dirty="0"/>
              <a:t>For </a:t>
            </a:r>
            <a:r>
              <a:rPr lang="fr-FR" baseline="0" dirty="0" err="1"/>
              <a:t>this</a:t>
            </a:r>
            <a:r>
              <a:rPr lang="fr-FR" baseline="0" dirty="0"/>
              <a:t>, </a:t>
            </a:r>
            <a:r>
              <a:rPr lang="fr-FR" baseline="0" dirty="0" err="1"/>
              <a:t>we</a:t>
            </a:r>
            <a:r>
              <a:rPr lang="fr-FR" baseline="0" dirty="0"/>
              <a:t> </a:t>
            </a:r>
            <a:r>
              <a:rPr lang="fr-FR" baseline="0" dirty="0" err="1"/>
              <a:t>also</a:t>
            </a:r>
            <a:r>
              <a:rPr lang="fr-FR" baseline="0" dirty="0"/>
              <a:t> first </a:t>
            </a:r>
            <a:r>
              <a:rPr lang="fr-FR" baseline="0" dirty="0" err="1"/>
              <a:t>began</a:t>
            </a:r>
            <a:r>
              <a:rPr lang="fr-FR" baseline="0" dirty="0"/>
              <a:t> in </a:t>
            </a:r>
            <a:r>
              <a:rPr lang="fr-FR" baseline="0" dirty="0" err="1"/>
              <a:t>Strato</a:t>
            </a:r>
            <a:r>
              <a:rPr lang="fr-FR" baseline="0" dirty="0"/>
              <a:t> and </a:t>
            </a:r>
            <a:r>
              <a:rPr lang="fr-FR" baseline="0" dirty="0" err="1"/>
              <a:t>derived</a:t>
            </a:r>
            <a:r>
              <a:rPr lang="fr-FR" baseline="0" dirty="0"/>
              <a:t> the noise-</a:t>
            </a:r>
            <a:r>
              <a:rPr lang="fr-FR" baseline="0" dirty="0" err="1"/>
              <a:t>induced</a:t>
            </a:r>
            <a:r>
              <a:rPr lang="fr-FR" baseline="0" dirty="0"/>
              <a:t> </a:t>
            </a:r>
            <a:r>
              <a:rPr lang="fr-FR" baseline="0" dirty="0" err="1"/>
              <a:t>term</a:t>
            </a:r>
            <a:r>
              <a:rPr lang="fr-FR" baseline="0" dirty="0"/>
              <a:t>, </a:t>
            </a:r>
            <a:r>
              <a:rPr lang="fr-FR" baseline="0" dirty="0" err="1"/>
              <a:t>which</a:t>
            </a:r>
            <a:r>
              <a:rPr lang="fr-FR" baseline="0" dirty="0"/>
              <a:t> </a:t>
            </a:r>
            <a:r>
              <a:rPr lang="fr-FR" baseline="0" dirty="0" err="1"/>
              <a:t>again</a:t>
            </a:r>
            <a:r>
              <a:rPr lang="fr-FR" baseline="0" dirty="0"/>
              <a:t>, </a:t>
            </a:r>
            <a:r>
              <a:rPr lang="fr-FR" baseline="0" dirty="0" err="1"/>
              <a:t>defined</a:t>
            </a:r>
            <a:r>
              <a:rPr lang="fr-FR" baseline="0" dirty="0"/>
              <a:t> a covariant </a:t>
            </a:r>
            <a:r>
              <a:rPr lang="fr-FR" baseline="0" dirty="0" err="1"/>
              <a:t>derivative</a:t>
            </a:r>
            <a:r>
              <a:rPr lang="fr-FR" baseline="0" dirty="0"/>
              <a:t>, compatible </a:t>
            </a:r>
            <a:r>
              <a:rPr lang="fr-FR" baseline="0" dirty="0" err="1"/>
              <a:t>this</a:t>
            </a:r>
            <a:r>
              <a:rPr lang="fr-FR" baseline="0" dirty="0"/>
              <a:t> time </a:t>
            </a:r>
            <a:r>
              <a:rPr lang="fr-FR" baseline="0" dirty="0" err="1"/>
              <a:t>with</a:t>
            </a:r>
            <a:r>
              <a:rPr lang="fr-FR" baseline="0" dirty="0"/>
              <a:t> </a:t>
            </a:r>
            <a:r>
              <a:rPr lang="fr-FR" baseline="0" dirty="0" err="1"/>
              <a:t>Itô</a:t>
            </a:r>
            <a:r>
              <a:rPr lang="fr-FR" baseline="0" dirty="0"/>
              <a:t> </a:t>
            </a:r>
            <a:r>
              <a:rPr lang="fr-FR" baseline="0" dirty="0" err="1"/>
              <a:t>calculus</a:t>
            </a:r>
            <a:r>
              <a:rPr lang="fr-FR" baseline="0" dirty="0"/>
              <a:t> in phase </a:t>
            </a:r>
            <a:r>
              <a:rPr lang="fr-FR" baseline="0" dirty="0" err="1"/>
              <a:t>space</a:t>
            </a:r>
            <a:r>
              <a:rPr lang="fr-FR" baseline="0" dirty="0"/>
              <a:t>. That </a:t>
            </a:r>
            <a:r>
              <a:rPr lang="fr-FR" baseline="0" dirty="0" err="1"/>
              <a:t>was</a:t>
            </a:r>
            <a:r>
              <a:rPr lang="fr-FR" baseline="0" dirty="0"/>
              <a:t> </a:t>
            </a:r>
            <a:r>
              <a:rPr lang="fr-FR" baseline="0" dirty="0" err="1"/>
              <a:t>never</a:t>
            </a:r>
            <a:r>
              <a:rPr lang="fr-FR" baseline="0" dirty="0"/>
              <a:t> </a:t>
            </a:r>
            <a:r>
              <a:rPr lang="fr-FR" baseline="0" dirty="0" err="1"/>
              <a:t>defined</a:t>
            </a:r>
            <a:r>
              <a:rPr lang="fr-FR" baseline="0" dirty="0"/>
              <a:t> </a:t>
            </a:r>
            <a:r>
              <a:rPr lang="fr-FR" baseline="0" dirty="0" err="1"/>
              <a:t>before</a:t>
            </a:r>
            <a:r>
              <a:rPr lang="fr-FR" baseline="0" dirty="0"/>
              <a:t>!</a:t>
            </a:r>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t>64</a:t>
            </a:fld>
            <a:endParaRPr lang="fr-FR" noProof="0" dirty="0"/>
          </a:p>
        </p:txBody>
      </p:sp>
    </p:spTree>
    <p:extLst>
      <p:ext uri="{BB962C8B-B14F-4D97-AF65-F5344CB8AC3E}">
        <p14:creationId xmlns:p14="http://schemas.microsoft.com/office/powerpoint/2010/main" val="33854804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Actually</a:t>
            </a:r>
            <a:r>
              <a:rPr lang="fr-FR" dirty="0"/>
              <a:t>, </a:t>
            </a:r>
            <a:r>
              <a:rPr lang="fr-FR" dirty="0" err="1"/>
              <a:t>what</a:t>
            </a:r>
            <a:r>
              <a:rPr lang="fr-FR" baseline="0" dirty="0"/>
              <a:t> </a:t>
            </a:r>
            <a:r>
              <a:rPr lang="fr-FR" baseline="0" dirty="0" err="1"/>
              <a:t>is</a:t>
            </a:r>
            <a:r>
              <a:rPr lang="fr-FR" baseline="0" dirty="0"/>
              <a:t> for me the </a:t>
            </a:r>
            <a:r>
              <a:rPr lang="fr-FR" baseline="0" dirty="0" err="1"/>
              <a:t>most</a:t>
            </a:r>
            <a:r>
              <a:rPr lang="fr-FR" baseline="0" dirty="0"/>
              <a:t> </a:t>
            </a:r>
            <a:r>
              <a:rPr lang="fr-FR" baseline="0" dirty="0" err="1"/>
              <a:t>beautiful</a:t>
            </a:r>
            <a:r>
              <a:rPr lang="fr-FR" baseline="0" dirty="0"/>
              <a:t> </a:t>
            </a:r>
            <a:r>
              <a:rPr lang="fr-FR" baseline="0" dirty="0" err="1"/>
              <a:t>result</a:t>
            </a:r>
            <a:r>
              <a:rPr lang="fr-FR" baseline="0" dirty="0"/>
              <a:t> </a:t>
            </a:r>
            <a:r>
              <a:rPr lang="fr-FR" baseline="0" dirty="0" err="1"/>
              <a:t>is</a:t>
            </a:r>
            <a:r>
              <a:rPr lang="fr-FR" baseline="0" dirty="0"/>
              <a:t> the </a:t>
            </a:r>
            <a:r>
              <a:rPr lang="fr-FR" baseline="0" dirty="0" err="1"/>
              <a:t>very</a:t>
            </a:r>
            <a:r>
              <a:rPr lang="fr-FR" baseline="0" dirty="0"/>
              <a:t> </a:t>
            </a:r>
            <a:r>
              <a:rPr lang="fr-FR" baseline="0" dirty="0" err="1"/>
              <a:t>general</a:t>
            </a:r>
            <a:r>
              <a:rPr lang="fr-FR" baseline="0" dirty="0"/>
              <a:t> </a:t>
            </a:r>
            <a:r>
              <a:rPr lang="fr-FR" baseline="0" dirty="0" err="1"/>
              <a:t>multifield</a:t>
            </a:r>
            <a:r>
              <a:rPr lang="fr-FR" baseline="0" dirty="0"/>
              <a:t>, phase-</a:t>
            </a:r>
            <a:r>
              <a:rPr lang="fr-FR" baseline="0" dirty="0" err="1"/>
              <a:t>space</a:t>
            </a:r>
            <a:r>
              <a:rPr lang="fr-FR" baseline="0" dirty="0"/>
              <a:t> Fokker-Planck </a:t>
            </a:r>
            <a:r>
              <a:rPr lang="fr-FR" baseline="0" dirty="0" err="1"/>
              <a:t>equation</a:t>
            </a:r>
            <a:r>
              <a:rPr lang="fr-FR" baseline="0" dirty="0"/>
              <a:t>, </a:t>
            </a:r>
            <a:r>
              <a:rPr lang="fr-FR" baseline="0" dirty="0" err="1"/>
              <a:t>fuly</a:t>
            </a:r>
            <a:r>
              <a:rPr lang="fr-FR" baseline="0" dirty="0"/>
              <a:t> covariant, </a:t>
            </a:r>
            <a:r>
              <a:rPr lang="fr-FR" baseline="0" dirty="0" err="1"/>
              <a:t>that</a:t>
            </a:r>
            <a:r>
              <a:rPr lang="fr-FR" baseline="0" dirty="0"/>
              <a:t> </a:t>
            </a:r>
            <a:r>
              <a:rPr lang="fr-FR" baseline="0" dirty="0" err="1"/>
              <a:t>we</a:t>
            </a:r>
            <a:r>
              <a:rPr lang="fr-FR" baseline="0" dirty="0"/>
              <a:t> </a:t>
            </a:r>
            <a:r>
              <a:rPr lang="fr-FR" baseline="0" dirty="0" err="1"/>
              <a:t>were</a:t>
            </a:r>
            <a:r>
              <a:rPr lang="fr-FR" baseline="0" dirty="0"/>
              <a:t> able to </a:t>
            </a:r>
            <a:r>
              <a:rPr lang="fr-FR" baseline="0" dirty="0" err="1"/>
              <a:t>derive</a:t>
            </a:r>
            <a:r>
              <a:rPr lang="fr-FR" baseline="0" dirty="0"/>
              <a:t>.</a:t>
            </a:r>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t>65</a:t>
            </a:fld>
            <a:endParaRPr lang="fr-FR" noProof="0" dirty="0"/>
          </a:p>
        </p:txBody>
      </p:sp>
    </p:spTree>
    <p:extLst>
      <p:ext uri="{BB962C8B-B14F-4D97-AF65-F5344CB8AC3E}">
        <p14:creationId xmlns:p14="http://schemas.microsoft.com/office/powerpoint/2010/main" val="355959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Until</a:t>
            </a:r>
            <a:r>
              <a:rPr lang="fr-FR" dirty="0"/>
              <a:t> a few </a:t>
            </a:r>
            <a:r>
              <a:rPr lang="fr-FR" dirty="0" err="1"/>
              <a:t>months</a:t>
            </a:r>
            <a:r>
              <a:rPr lang="fr-FR" dirty="0"/>
              <a:t> </a:t>
            </a:r>
            <a:r>
              <a:rPr lang="fr-FR" dirty="0" err="1"/>
              <a:t>ago</a:t>
            </a:r>
            <a:r>
              <a:rPr lang="fr-FR" dirty="0"/>
              <a:t>, and as </a:t>
            </a:r>
            <a:r>
              <a:rPr lang="fr-FR" dirty="0" err="1"/>
              <a:t>you</a:t>
            </a:r>
            <a:r>
              <a:rPr lang="fr-FR" dirty="0"/>
              <a:t> </a:t>
            </a:r>
            <a:r>
              <a:rPr lang="fr-FR" dirty="0" err="1"/>
              <a:t>will</a:t>
            </a:r>
            <a:r>
              <a:rPr lang="fr-FR" dirty="0"/>
              <a:t> </a:t>
            </a:r>
            <a:r>
              <a:rPr lang="fr-FR" dirty="0" err="1"/>
              <a:t>see</a:t>
            </a:r>
            <a:r>
              <a:rPr lang="fr-FR" dirty="0"/>
              <a:t> in </a:t>
            </a:r>
            <a:r>
              <a:rPr lang="fr-FR" dirty="0" err="1"/>
              <a:t>this</a:t>
            </a:r>
            <a:r>
              <a:rPr lang="fr-FR" dirty="0"/>
              <a:t> </a:t>
            </a:r>
            <a:r>
              <a:rPr lang="fr-FR" dirty="0" err="1"/>
              <a:t>presentation</a:t>
            </a:r>
            <a:r>
              <a:rPr lang="fr-FR" dirty="0"/>
              <a:t>! I </a:t>
            </a:r>
            <a:r>
              <a:rPr lang="fr-FR" dirty="0" err="1"/>
              <a:t>will</a:t>
            </a:r>
            <a:r>
              <a:rPr lang="fr-FR" dirty="0"/>
              <a:t> </a:t>
            </a:r>
            <a:r>
              <a:rPr lang="fr-FR" dirty="0" err="1"/>
              <a:t>explain</a:t>
            </a:r>
            <a:r>
              <a:rPr lang="fr-FR" dirty="0"/>
              <a:t>  how </a:t>
            </a:r>
            <a:r>
              <a:rPr lang="fr-FR" dirty="0" err="1"/>
              <a:t>we</a:t>
            </a:r>
            <a:r>
              <a:rPr lang="fr-FR" dirty="0"/>
              <a:t> </a:t>
            </a:r>
            <a:r>
              <a:rPr lang="fr-FR" dirty="0" err="1"/>
              <a:t>were</a:t>
            </a:r>
            <a:r>
              <a:rPr lang="fr-FR" dirty="0"/>
              <a:t> able to </a:t>
            </a:r>
            <a:r>
              <a:rPr lang="fr-FR" dirty="0" err="1"/>
              <a:t>resum</a:t>
            </a:r>
            <a:r>
              <a:rPr lang="fr-FR" dirty="0"/>
              <a:t> </a:t>
            </a:r>
            <a:r>
              <a:rPr lang="fr-FR" dirty="0" err="1"/>
              <a:t>these</a:t>
            </a:r>
            <a:r>
              <a:rPr lang="fr-FR" dirty="0"/>
              <a:t> </a:t>
            </a:r>
            <a:r>
              <a:rPr lang="fr-FR" dirty="0" err="1"/>
              <a:t>series</a:t>
            </a:r>
            <a:r>
              <a:rPr lang="fr-FR" dirty="0"/>
              <a:t> expansion.</a:t>
            </a:r>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t>6</a:t>
            </a:fld>
            <a:endParaRPr lang="fr-FR" noProof="0" dirty="0"/>
          </a:p>
        </p:txBody>
      </p:sp>
    </p:spTree>
    <p:extLst>
      <p:ext uri="{BB962C8B-B14F-4D97-AF65-F5344CB8AC3E}">
        <p14:creationId xmlns:p14="http://schemas.microsoft.com/office/powerpoint/2010/main" val="3822501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This leads me to the conclusion of </a:t>
            </a:r>
            <a:r>
              <a:rPr lang="fr-FR" dirty="0" err="1"/>
              <a:t>my</a:t>
            </a:r>
            <a:r>
              <a:rPr lang="fr-FR" dirty="0"/>
              <a:t> </a:t>
            </a:r>
            <a:r>
              <a:rPr lang="fr-FR" dirty="0" err="1"/>
              <a:t>presentation</a:t>
            </a:r>
            <a:r>
              <a:rPr lang="fr-FR" dirty="0"/>
              <a:t>, </a:t>
            </a:r>
            <a:r>
              <a:rPr lang="fr-FR" dirty="0" err="1"/>
              <a:t>already</a:t>
            </a:r>
            <a:r>
              <a:rPr lang="fr-FR" dirty="0"/>
              <a:t>. </a:t>
            </a:r>
            <a:r>
              <a:rPr lang="fr-FR" dirty="0" err="1"/>
              <a:t>Those</a:t>
            </a:r>
            <a:r>
              <a:rPr lang="fr-FR" dirty="0"/>
              <a:t> are the 2 and 4 pt </a:t>
            </a:r>
            <a:r>
              <a:rPr lang="fr-FR" dirty="0" err="1"/>
              <a:t>functions</a:t>
            </a:r>
            <a:r>
              <a:rPr lang="fr-FR" dirty="0"/>
              <a:t> of the </a:t>
            </a:r>
            <a:r>
              <a:rPr lang="fr-FR" dirty="0" err="1"/>
              <a:t>scalar</a:t>
            </a:r>
            <a:r>
              <a:rPr lang="fr-FR" dirty="0"/>
              <a:t> </a:t>
            </a:r>
            <a:r>
              <a:rPr lang="fr-FR" dirty="0" err="1"/>
              <a:t>field</a:t>
            </a:r>
            <a:r>
              <a:rPr lang="fr-FR" dirty="0"/>
              <a:t> as a </a:t>
            </a:r>
            <a:r>
              <a:rPr lang="fr-FR" dirty="0" err="1"/>
              <a:t>function</a:t>
            </a:r>
            <a:r>
              <a:rPr lang="fr-FR" dirty="0"/>
              <a:t> of (</a:t>
            </a:r>
            <a:r>
              <a:rPr lang="fr-FR" dirty="0" err="1"/>
              <a:t>rescaled</a:t>
            </a:r>
            <a:r>
              <a:rPr lang="fr-FR" dirty="0"/>
              <a:t>) e-</a:t>
            </a:r>
            <a:r>
              <a:rPr lang="fr-FR" dirty="0" err="1"/>
              <a:t>fold</a:t>
            </a:r>
            <a:r>
              <a:rPr lang="fr-FR" dirty="0"/>
              <a:t> </a:t>
            </a:r>
            <a:r>
              <a:rPr lang="fr-FR" dirty="0" err="1"/>
              <a:t>number</a:t>
            </a:r>
            <a:r>
              <a:rPr lang="fr-FR" dirty="0"/>
              <a:t>, black </a:t>
            </a:r>
            <a:r>
              <a:rPr lang="fr-FR" dirty="0" err="1"/>
              <a:t>is</a:t>
            </a:r>
            <a:r>
              <a:rPr lang="fr-FR" dirty="0"/>
              <a:t> the exact </a:t>
            </a:r>
            <a:r>
              <a:rPr lang="fr-FR" dirty="0" err="1"/>
              <a:t>numerical</a:t>
            </a:r>
            <a:r>
              <a:rPr lang="fr-FR" dirty="0"/>
              <a:t> </a:t>
            </a:r>
            <a:r>
              <a:rPr lang="fr-FR" dirty="0" err="1"/>
              <a:t>result</a:t>
            </a:r>
            <a:r>
              <a:rPr lang="fr-FR" dirty="0"/>
              <a:t>, and the </a:t>
            </a:r>
            <a:r>
              <a:rPr lang="fr-FR" dirty="0" err="1"/>
              <a:t>colored</a:t>
            </a:r>
            <a:r>
              <a:rPr lang="fr-FR" dirty="0"/>
              <a:t> </a:t>
            </a:r>
            <a:r>
              <a:rPr lang="fr-FR" dirty="0" err="1"/>
              <a:t>lines</a:t>
            </a:r>
            <a:r>
              <a:rPr lang="fr-FR" dirty="0"/>
              <a:t> </a:t>
            </a:r>
            <a:r>
              <a:rPr lang="fr-FR" dirty="0" err="1"/>
              <a:t>from</a:t>
            </a:r>
            <a:r>
              <a:rPr lang="fr-FR" dirty="0"/>
              <a:t> </a:t>
            </a:r>
            <a:r>
              <a:rPr lang="fr-FR" dirty="0" err="1"/>
              <a:t>blue</a:t>
            </a:r>
            <a:r>
              <a:rPr lang="fr-FR" dirty="0"/>
              <a:t> to </a:t>
            </a:r>
            <a:r>
              <a:rPr lang="fr-FR" dirty="0" err="1"/>
              <a:t>red</a:t>
            </a:r>
            <a:r>
              <a:rPr lang="fr-FR" dirty="0"/>
              <a:t> are </a:t>
            </a:r>
            <a:r>
              <a:rPr lang="fr-FR" dirty="0" err="1"/>
              <a:t>our</a:t>
            </a:r>
            <a:r>
              <a:rPr lang="fr-FR" dirty="0"/>
              <a:t> </a:t>
            </a:r>
            <a:r>
              <a:rPr lang="fr-FR" dirty="0" err="1"/>
              <a:t>analytical</a:t>
            </a:r>
            <a:r>
              <a:rPr lang="fr-FR" dirty="0"/>
              <a:t> approximations </a:t>
            </a:r>
            <a:r>
              <a:rPr lang="fr-FR" dirty="0" err="1"/>
              <a:t>with</a:t>
            </a:r>
            <a:r>
              <a:rPr lang="fr-FR" dirty="0"/>
              <a:t> </a:t>
            </a:r>
            <a:r>
              <a:rPr lang="fr-FR" dirty="0" err="1"/>
              <a:t>increasing</a:t>
            </a:r>
            <a:r>
              <a:rPr lang="fr-FR" dirty="0"/>
              <a:t> </a:t>
            </a:r>
            <a:r>
              <a:rPr lang="fr-FR" dirty="0" err="1"/>
              <a:t>order</a:t>
            </a:r>
            <a:r>
              <a:rPr lang="fr-FR" dirty="0"/>
              <a:t> of </a:t>
            </a:r>
            <a:r>
              <a:rPr lang="fr-FR" dirty="0" err="1"/>
              <a:t>precision</a:t>
            </a:r>
            <a:r>
              <a:rPr lang="fr-FR" dirty="0"/>
              <a:t>. As </a:t>
            </a:r>
            <a:r>
              <a:rPr lang="fr-FR" dirty="0" err="1"/>
              <a:t>you</a:t>
            </a:r>
            <a:r>
              <a:rPr lang="fr-FR" dirty="0"/>
              <a:t> can </a:t>
            </a:r>
            <a:r>
              <a:rPr lang="fr-FR" dirty="0" err="1"/>
              <a:t>see</a:t>
            </a:r>
            <a:r>
              <a:rPr lang="fr-FR" dirty="0"/>
              <a:t> </a:t>
            </a:r>
            <a:r>
              <a:rPr lang="fr-FR" dirty="0" err="1"/>
              <a:t>we</a:t>
            </a:r>
            <a:r>
              <a:rPr lang="fr-FR" dirty="0"/>
              <a:t> are able to </a:t>
            </a:r>
            <a:r>
              <a:rPr lang="fr-FR" dirty="0" err="1"/>
              <a:t>correctly</a:t>
            </a:r>
            <a:r>
              <a:rPr lang="fr-FR" dirty="0"/>
              <a:t> </a:t>
            </a:r>
            <a:r>
              <a:rPr lang="fr-FR" dirty="0" err="1"/>
              <a:t>infer</a:t>
            </a:r>
            <a:r>
              <a:rPr lang="fr-FR" dirty="0"/>
              <a:t> the transition </a:t>
            </a:r>
            <a:r>
              <a:rPr lang="fr-FR" dirty="0" err="1"/>
              <a:t>regime</a:t>
            </a:r>
            <a:r>
              <a:rPr lang="fr-FR" dirty="0"/>
              <a:t>, and </a:t>
            </a:r>
            <a:r>
              <a:rPr lang="fr-FR" dirty="0" err="1"/>
              <a:t>connect</a:t>
            </a:r>
            <a:r>
              <a:rPr lang="fr-FR" dirty="0"/>
              <a:t> </a:t>
            </a:r>
            <a:r>
              <a:rPr lang="fr-FR" dirty="0" err="1"/>
              <a:t>early</a:t>
            </a:r>
            <a:r>
              <a:rPr lang="fr-FR" dirty="0"/>
              <a:t> times </a:t>
            </a:r>
            <a:r>
              <a:rPr lang="fr-FR" dirty="0" err="1"/>
              <a:t>with</a:t>
            </a:r>
            <a:r>
              <a:rPr lang="fr-FR" dirty="0"/>
              <a:t> </a:t>
            </a:r>
            <a:r>
              <a:rPr lang="fr-FR" dirty="0" err="1"/>
              <a:t>equilibrium</a:t>
            </a:r>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noProof="0" smtClean="0"/>
              <a:t>7</a:t>
            </a:fld>
            <a:endParaRPr lang="fr-FR" noProof="0" dirty="0"/>
          </a:p>
        </p:txBody>
      </p:sp>
    </p:spTree>
    <p:extLst>
      <p:ext uri="{BB962C8B-B14F-4D97-AF65-F5344CB8AC3E}">
        <p14:creationId xmlns:p14="http://schemas.microsoft.com/office/powerpoint/2010/main" val="3088021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First part: </a:t>
            </a:r>
            <a:r>
              <a:rPr lang="fr-FR" dirty="0" err="1"/>
              <a:t>usual</a:t>
            </a:r>
            <a:r>
              <a:rPr lang="fr-FR" baseline="0" dirty="0"/>
              <a:t> </a:t>
            </a:r>
            <a:r>
              <a:rPr lang="fr-FR" baseline="0" dirty="0" err="1"/>
              <a:t>picture</a:t>
            </a:r>
            <a:endParaRPr lang="fr-FR" dirty="0"/>
          </a:p>
        </p:txBody>
      </p:sp>
      <p:sp>
        <p:nvSpPr>
          <p:cNvPr id="4" name="Espace réservé du numéro de diapositive 3"/>
          <p:cNvSpPr>
            <a:spLocks noGrp="1"/>
          </p:cNvSpPr>
          <p:nvPr>
            <p:ph type="sldNum" sz="quarter" idx="10"/>
          </p:nvPr>
        </p:nvSpPr>
        <p:spPr/>
        <p:txBody>
          <a:bodyPr/>
          <a:lstStyle/>
          <a:p>
            <a:pPr rtl="0"/>
            <a:fld id="{68322CDD-9D6C-4F63-9EC2-648226624108}" type="slidenum">
              <a:rPr lang="fr-FR" smtClean="0"/>
              <a:t>8</a:t>
            </a:fld>
            <a:endParaRPr lang="fr-FR" dirty="0"/>
          </a:p>
        </p:txBody>
      </p:sp>
    </p:spTree>
    <p:extLst>
      <p:ext uri="{BB962C8B-B14F-4D97-AF65-F5344CB8AC3E}">
        <p14:creationId xmlns:p14="http://schemas.microsoft.com/office/powerpoint/2010/main" val="2572800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s-ES" baseline="0" dirty="0"/>
              <a:t>1 min.</a:t>
            </a:r>
          </a:p>
          <a:p>
            <a:r>
              <a:rPr lang="es-ES" baseline="0" dirty="0" err="1"/>
              <a:t>The</a:t>
            </a:r>
            <a:r>
              <a:rPr lang="es-ES" baseline="0" dirty="0"/>
              <a:t> </a:t>
            </a:r>
            <a:r>
              <a:rPr lang="es-ES" baseline="0" dirty="0" err="1"/>
              <a:t>point</a:t>
            </a:r>
            <a:r>
              <a:rPr lang="es-ES" baseline="0" dirty="0"/>
              <a:t> </a:t>
            </a:r>
            <a:r>
              <a:rPr lang="es-ES" baseline="0" dirty="0" err="1"/>
              <a:t>of</a:t>
            </a:r>
            <a:r>
              <a:rPr lang="es-ES" baseline="0" dirty="0"/>
              <a:t> </a:t>
            </a:r>
            <a:r>
              <a:rPr lang="es-ES" baseline="0" dirty="0" err="1"/>
              <a:t>inflation</a:t>
            </a:r>
            <a:r>
              <a:rPr lang="es-ES" baseline="0" dirty="0"/>
              <a:t> </a:t>
            </a:r>
            <a:r>
              <a:rPr lang="es-ES" baseline="0" dirty="0" err="1"/>
              <a:t>is</a:t>
            </a:r>
            <a:r>
              <a:rPr lang="es-ES" baseline="0" dirty="0"/>
              <a:t> </a:t>
            </a:r>
            <a:r>
              <a:rPr lang="es-ES" baseline="0" dirty="0" err="1"/>
              <a:t>this</a:t>
            </a:r>
            <a:r>
              <a:rPr lang="es-ES" baseline="0" dirty="0"/>
              <a:t> </a:t>
            </a:r>
            <a:r>
              <a:rPr lang="es-ES" baseline="0" dirty="0" err="1"/>
              <a:t>decreasing</a:t>
            </a:r>
            <a:r>
              <a:rPr lang="es-ES" baseline="0" dirty="0"/>
              <a:t> </a:t>
            </a:r>
            <a:r>
              <a:rPr lang="es-ES" baseline="0" dirty="0" err="1"/>
              <a:t>comoving</a:t>
            </a:r>
            <a:r>
              <a:rPr lang="es-ES" baseline="0" dirty="0"/>
              <a:t> Hubble </a:t>
            </a:r>
            <a:r>
              <a:rPr lang="es-ES" baseline="0" dirty="0" err="1"/>
              <a:t>radius</a:t>
            </a:r>
            <a:r>
              <a:rPr lang="es-ES" baseline="0" dirty="0"/>
              <a:t>.</a:t>
            </a:r>
            <a:endParaRPr lang="fr-FR" baseline="0" dirty="0"/>
          </a:p>
          <a:p>
            <a:r>
              <a:rPr lang="fr-FR" baseline="0" dirty="0"/>
              <a:t>Fluctuations </a:t>
            </a:r>
            <a:r>
              <a:rPr lang="fr-FR" baseline="0" dirty="0" err="1"/>
              <a:t>that</a:t>
            </a:r>
            <a:r>
              <a:rPr lang="fr-FR" baseline="0" dirty="0"/>
              <a:t> </a:t>
            </a:r>
            <a:r>
              <a:rPr lang="fr-FR" baseline="0" dirty="0" err="1"/>
              <a:t>we</a:t>
            </a:r>
            <a:r>
              <a:rPr lang="fr-FR" baseline="0" dirty="0"/>
              <a:t> </a:t>
            </a:r>
            <a:r>
              <a:rPr lang="fr-FR" baseline="0" dirty="0" err="1"/>
              <a:t>see</a:t>
            </a:r>
            <a:r>
              <a:rPr lang="fr-FR" baseline="0" dirty="0"/>
              <a:t> in the CMB </a:t>
            </a:r>
            <a:r>
              <a:rPr lang="fr-FR" baseline="0" dirty="0" err="1"/>
              <a:t>were</a:t>
            </a:r>
            <a:r>
              <a:rPr lang="fr-FR" baseline="0" dirty="0"/>
              <a:t> once </a:t>
            </a:r>
            <a:r>
              <a:rPr lang="fr-FR" baseline="0" dirty="0" err="1"/>
              <a:t>outside</a:t>
            </a:r>
            <a:r>
              <a:rPr lang="fr-FR" baseline="0" dirty="0"/>
              <a:t> </a:t>
            </a:r>
            <a:r>
              <a:rPr lang="fr-FR" baseline="0" dirty="0" err="1"/>
              <a:t>our</a:t>
            </a:r>
            <a:r>
              <a:rPr lang="fr-FR" baseline="0" dirty="0"/>
              <a:t> observable </a:t>
            </a:r>
            <a:r>
              <a:rPr lang="fr-FR" baseline="0" dirty="0" err="1"/>
              <a:t>Universe</a:t>
            </a:r>
            <a:r>
              <a:rPr lang="fr-FR" baseline="0" dirty="0"/>
              <a:t>, on </a:t>
            </a:r>
            <a:r>
              <a:rPr lang="fr-FR" baseline="0" dirty="0" err="1"/>
              <a:t>superhorizon</a:t>
            </a:r>
            <a:r>
              <a:rPr lang="fr-FR" baseline="0" dirty="0"/>
              <a:t> </a:t>
            </a:r>
            <a:r>
              <a:rPr lang="fr-FR" baseline="0" dirty="0" err="1"/>
              <a:t>scales</a:t>
            </a:r>
            <a:r>
              <a:rPr lang="fr-FR" baseline="0" dirty="0"/>
              <a:t>, but </a:t>
            </a:r>
            <a:r>
              <a:rPr lang="fr-FR" baseline="0" dirty="0" err="1"/>
              <a:t>they</a:t>
            </a:r>
            <a:r>
              <a:rPr lang="fr-FR" baseline="0" dirty="0"/>
              <a:t> </a:t>
            </a:r>
            <a:r>
              <a:rPr lang="fr-FR" baseline="0" dirty="0" err="1"/>
              <a:t>were</a:t>
            </a:r>
            <a:r>
              <a:rPr lang="fr-FR" baseline="0" dirty="0"/>
              <a:t> </a:t>
            </a:r>
            <a:r>
              <a:rPr lang="fr-FR" baseline="0" dirty="0" err="1"/>
              <a:t>stretched</a:t>
            </a:r>
            <a:r>
              <a:rPr lang="fr-FR" baseline="0" dirty="0"/>
              <a:t> </a:t>
            </a:r>
            <a:r>
              <a:rPr lang="fr-FR" baseline="0" dirty="0" err="1"/>
              <a:t>during</a:t>
            </a:r>
            <a:r>
              <a:rPr lang="fr-FR" baseline="0" dirty="0"/>
              <a:t> inflation </a:t>
            </a:r>
            <a:r>
              <a:rPr lang="fr-FR" baseline="0" dirty="0" err="1"/>
              <a:t>from</a:t>
            </a:r>
            <a:r>
              <a:rPr lang="fr-FR" baseline="0" dirty="0"/>
              <a:t> the </a:t>
            </a:r>
            <a:r>
              <a:rPr lang="fr-FR" baseline="0" dirty="0" err="1"/>
              <a:t>microphysical</a:t>
            </a:r>
            <a:r>
              <a:rPr lang="fr-FR" baseline="0" dirty="0"/>
              <a:t> </a:t>
            </a:r>
            <a:r>
              <a:rPr lang="fr-FR" baseline="0" dirty="0" err="1"/>
              <a:t>scales</a:t>
            </a:r>
            <a:r>
              <a:rPr lang="fr-FR" baseline="0" dirty="0"/>
              <a:t> at </a:t>
            </a:r>
            <a:r>
              <a:rPr lang="fr-FR" baseline="0" dirty="0" err="1"/>
              <a:t>which</a:t>
            </a:r>
            <a:r>
              <a:rPr lang="fr-FR" baseline="0" dirty="0"/>
              <a:t> </a:t>
            </a:r>
            <a:r>
              <a:rPr lang="fr-FR" baseline="0" dirty="0" err="1"/>
              <a:t>they</a:t>
            </a:r>
            <a:r>
              <a:rPr lang="fr-FR" baseline="0" dirty="0"/>
              <a:t> must have </a:t>
            </a:r>
            <a:r>
              <a:rPr lang="fr-FR" baseline="0" dirty="0" err="1"/>
              <a:t>behaved</a:t>
            </a:r>
            <a:r>
              <a:rPr lang="fr-FR" baseline="0" dirty="0"/>
              <a:t> quantum </a:t>
            </a:r>
            <a:r>
              <a:rPr lang="fr-FR" baseline="0" dirty="0" err="1"/>
              <a:t>mechanically</a:t>
            </a:r>
            <a:r>
              <a:rPr lang="fr-FR" baseline="0" dirty="0"/>
              <a:t>.</a:t>
            </a:r>
          </a:p>
          <a:p>
            <a:r>
              <a:rPr lang="fr-FR" baseline="0" dirty="0"/>
              <a:t>Inflation </a:t>
            </a:r>
            <a:r>
              <a:rPr lang="fr-FR" baseline="0" dirty="0" err="1"/>
              <a:t>is</a:t>
            </a:r>
            <a:r>
              <a:rPr lang="fr-FR" baseline="0" dirty="0"/>
              <a:t> a unique </a:t>
            </a:r>
            <a:r>
              <a:rPr lang="fr-FR" baseline="0" dirty="0" err="1"/>
              <a:t>theory</a:t>
            </a:r>
            <a:r>
              <a:rPr lang="fr-FR" baseline="0" dirty="0"/>
              <a:t> in the </a:t>
            </a:r>
            <a:r>
              <a:rPr lang="fr-FR" baseline="0" dirty="0" err="1"/>
              <a:t>sense</a:t>
            </a:r>
            <a:r>
              <a:rPr lang="fr-FR" baseline="0" dirty="0"/>
              <a:t> </a:t>
            </a:r>
            <a:r>
              <a:rPr lang="fr-FR" baseline="0" dirty="0" err="1"/>
              <a:t>that</a:t>
            </a:r>
            <a:r>
              <a:rPr lang="fr-FR" baseline="0" dirty="0"/>
              <a:t> </a:t>
            </a:r>
            <a:r>
              <a:rPr lang="fr-FR" baseline="0" dirty="0" err="1"/>
              <a:t>it</a:t>
            </a:r>
            <a:r>
              <a:rPr lang="fr-FR" baseline="0" dirty="0"/>
              <a:t> </a:t>
            </a:r>
            <a:r>
              <a:rPr lang="fr-FR" baseline="0" dirty="0" err="1"/>
              <a:t>needs</a:t>
            </a:r>
            <a:r>
              <a:rPr lang="fr-FR" baseline="0" dirty="0"/>
              <a:t> the canonical </a:t>
            </a:r>
            <a:r>
              <a:rPr lang="fr-FR" baseline="0" dirty="0" err="1"/>
              <a:t>quantisation</a:t>
            </a:r>
            <a:r>
              <a:rPr lang="fr-FR" baseline="0" dirty="0"/>
              <a:t> of the </a:t>
            </a:r>
            <a:r>
              <a:rPr lang="fr-FR" baseline="0" dirty="0" err="1"/>
              <a:t>smallest</a:t>
            </a:r>
            <a:r>
              <a:rPr lang="fr-FR" baseline="0" dirty="0"/>
              <a:t> </a:t>
            </a:r>
            <a:r>
              <a:rPr lang="fr-FR" baseline="0" dirty="0" err="1"/>
              <a:t>scales</a:t>
            </a:r>
            <a:r>
              <a:rPr lang="fr-FR" baseline="0" dirty="0"/>
              <a:t>, </a:t>
            </a:r>
            <a:r>
              <a:rPr lang="fr-FR" baseline="0" dirty="0" err="1"/>
              <a:t>together</a:t>
            </a:r>
            <a:r>
              <a:rPr lang="fr-FR" baseline="0" dirty="0"/>
              <a:t> </a:t>
            </a:r>
            <a:r>
              <a:rPr lang="fr-FR" baseline="0" dirty="0" err="1"/>
              <a:t>with</a:t>
            </a:r>
            <a:r>
              <a:rPr lang="fr-FR" baseline="0" dirty="0"/>
              <a:t> the use of </a:t>
            </a:r>
            <a:r>
              <a:rPr lang="fr-FR" baseline="0" dirty="0" err="1"/>
              <a:t>general</a:t>
            </a:r>
            <a:r>
              <a:rPr lang="fr-FR" baseline="0" dirty="0"/>
              <a:t> </a:t>
            </a:r>
            <a:r>
              <a:rPr lang="fr-FR" baseline="0" dirty="0" err="1"/>
              <a:t>relativity</a:t>
            </a:r>
            <a:r>
              <a:rPr lang="fr-FR" baseline="0" dirty="0"/>
              <a:t>, in </a:t>
            </a:r>
            <a:r>
              <a:rPr lang="fr-FR" baseline="0" dirty="0" err="1"/>
              <a:t>order</a:t>
            </a:r>
            <a:r>
              <a:rPr lang="fr-FR" baseline="0" dirty="0"/>
              <a:t> to </a:t>
            </a:r>
            <a:r>
              <a:rPr lang="fr-FR" baseline="0" dirty="0" err="1"/>
              <a:t>predict</a:t>
            </a:r>
            <a:r>
              <a:rPr lang="fr-FR" baseline="0" dirty="0"/>
              <a:t> the CMB anisotropies.</a:t>
            </a:r>
            <a:endParaRPr lang="fr-FR" dirty="0"/>
          </a:p>
        </p:txBody>
      </p:sp>
      <p:sp>
        <p:nvSpPr>
          <p:cNvPr id="5" name="Espace réservé du numéro de diapositive 4"/>
          <p:cNvSpPr>
            <a:spLocks noGrp="1"/>
          </p:cNvSpPr>
          <p:nvPr>
            <p:ph type="sldNum" sz="quarter" idx="11"/>
          </p:nvPr>
        </p:nvSpPr>
        <p:spPr/>
        <p:txBody>
          <a:bodyPr/>
          <a:lstStyle/>
          <a:p>
            <a:pPr rtl="0"/>
            <a:fld id="{68322CDD-9D6C-4F63-9EC2-648226624108}" type="slidenum">
              <a:rPr lang="fr-FR" noProof="0" smtClean="0"/>
              <a:t>9</a:t>
            </a:fld>
            <a:endParaRPr lang="fr-FR" noProof="0" dirty="0"/>
          </a:p>
        </p:txBody>
      </p:sp>
    </p:spTree>
    <p:extLst>
      <p:ext uri="{BB962C8B-B14F-4D97-AF65-F5344CB8AC3E}">
        <p14:creationId xmlns:p14="http://schemas.microsoft.com/office/powerpoint/2010/main" val="3430578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066800" y="2606040"/>
            <a:ext cx="10058400" cy="2743200"/>
          </a:xfrm>
        </p:spPr>
        <p:txBody>
          <a:bodyPr rtlCol="0"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pPr rtl="0"/>
            <a:r>
              <a:rPr lang="fr-FR" noProof="0"/>
              <a:t>Modifiez le style du titre</a:t>
            </a:r>
            <a:endParaRPr lang="fr-FR" noProof="0" dirty="0"/>
          </a:p>
        </p:txBody>
      </p:sp>
      <p:sp>
        <p:nvSpPr>
          <p:cNvPr id="3" name="Sous-titre 2"/>
          <p:cNvSpPr>
            <a:spLocks noGrp="1"/>
          </p:cNvSpPr>
          <p:nvPr>
            <p:ph type="subTitle" idx="1"/>
          </p:nvPr>
        </p:nvSpPr>
        <p:spPr>
          <a:xfrm>
            <a:off x="1066800" y="5360437"/>
            <a:ext cx="10058400" cy="365760"/>
          </a:xfrm>
        </p:spPr>
        <p:txBody>
          <a:bodyPr rtlCol="0">
            <a:normAutofit/>
          </a:bodyPr>
          <a:lstStyle>
            <a:lvl1pPr marL="0" indent="0" algn="l">
              <a:spcBef>
                <a:spcPts val="0"/>
              </a:spcBef>
              <a:buNone/>
              <a:defRPr sz="2000" b="1" cap="all"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Modifier le style des sous-titres du masque</a:t>
            </a:r>
            <a:endParaRPr lang="fr-FR" noProof="0" dirty="0"/>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p:txBody>
          <a:bodyPr vert="eaVert"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pied de page 4"/>
          <p:cNvSpPr>
            <a:spLocks noGrp="1"/>
          </p:cNvSpPr>
          <p:nvPr>
            <p:ph type="ftr" sz="quarter" idx="11"/>
          </p:nvPr>
        </p:nvSpPr>
        <p:spPr/>
        <p:txBody>
          <a:bodyPr rtlCol="0"/>
          <a:lstStyle/>
          <a:p>
            <a:pPr rtl="0"/>
            <a:r>
              <a:rPr lang="en-GB" noProof="0"/>
              <a:t>Borel resummation of secular divergences with the stochastic inflation formalism                 2023 TUG Meeting, ENS, October 12th     ---    Lucas Pinol </a:t>
            </a:r>
            <a:endParaRPr lang="fr-FR" noProof="0" dirty="0"/>
          </a:p>
        </p:txBody>
      </p:sp>
      <p:sp>
        <p:nvSpPr>
          <p:cNvPr id="4" name="Espace réservé de la date 3"/>
          <p:cNvSpPr>
            <a:spLocks noGrp="1"/>
          </p:cNvSpPr>
          <p:nvPr>
            <p:ph type="dt" sz="half" idx="10"/>
          </p:nvPr>
        </p:nvSpPr>
        <p:spPr/>
        <p:txBody>
          <a:bodyPr rtlCol="0"/>
          <a:lstStyle>
            <a:lvl1pPr>
              <a:defRPr/>
            </a:lvl1pPr>
          </a:lstStyle>
          <a:p>
            <a:endParaRPr lang="fr-FR" noProof="0" dirty="0"/>
          </a:p>
        </p:txBody>
      </p:sp>
      <p:sp>
        <p:nvSpPr>
          <p:cNvPr id="6" name="Espace réservé du numéro de diapositive 5"/>
          <p:cNvSpPr>
            <a:spLocks noGrp="1"/>
          </p:cNvSpPr>
          <p:nvPr>
            <p:ph type="sldNum" sz="quarter" idx="12"/>
          </p:nvPr>
        </p:nvSpPr>
        <p:spPr/>
        <p:txBody>
          <a:bodyPr rtlCol="0"/>
          <a:lstStyle/>
          <a:p>
            <a:pPr rtl="0"/>
            <a:fld id="{E31375A4-56A4-47D6-9801-1991572033F7}" type="slidenum">
              <a:rPr lang="fr-FR" noProof="0" smtClean="0"/>
              <a:t>‹N°›</a:t>
            </a:fld>
            <a:endParaRPr lang="fr-FR" noProof="0"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525000" y="382230"/>
            <a:ext cx="1371600" cy="5561369"/>
          </a:xfrm>
        </p:spPr>
        <p:txBody>
          <a:bodyPr vert="eaVert" rtlCol="0"/>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a:xfrm>
            <a:off x="1295400" y="382230"/>
            <a:ext cx="7863840" cy="5561370"/>
          </a:xfrm>
        </p:spPr>
        <p:txBody>
          <a:bodyPr vert="eaVert"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pied de page 4"/>
          <p:cNvSpPr>
            <a:spLocks noGrp="1"/>
          </p:cNvSpPr>
          <p:nvPr>
            <p:ph type="ftr" sz="quarter" idx="11"/>
          </p:nvPr>
        </p:nvSpPr>
        <p:spPr/>
        <p:txBody>
          <a:bodyPr rtlCol="0"/>
          <a:lstStyle/>
          <a:p>
            <a:pPr rtl="0"/>
            <a:r>
              <a:rPr lang="en-GB" noProof="0"/>
              <a:t>Borel resummation of secular divergences with the stochastic inflation formalism                 2023 TUG Meeting, ENS, October 12th     ---    Lucas Pinol </a:t>
            </a:r>
            <a:endParaRPr lang="fr-FR" noProof="0" dirty="0"/>
          </a:p>
        </p:txBody>
      </p:sp>
      <p:sp>
        <p:nvSpPr>
          <p:cNvPr id="4" name="Espace réservé de la date 3"/>
          <p:cNvSpPr>
            <a:spLocks noGrp="1"/>
          </p:cNvSpPr>
          <p:nvPr>
            <p:ph type="dt" sz="half" idx="10"/>
          </p:nvPr>
        </p:nvSpPr>
        <p:spPr/>
        <p:txBody>
          <a:bodyPr rtlCol="0"/>
          <a:lstStyle>
            <a:lvl1pPr>
              <a:defRPr/>
            </a:lvl1pPr>
          </a:lstStyle>
          <a:p>
            <a:endParaRPr lang="fr-FR" noProof="0" dirty="0"/>
          </a:p>
        </p:txBody>
      </p:sp>
      <p:sp>
        <p:nvSpPr>
          <p:cNvPr id="6" name="Espace réservé du numéro de diapositive 5"/>
          <p:cNvSpPr>
            <a:spLocks noGrp="1"/>
          </p:cNvSpPr>
          <p:nvPr>
            <p:ph type="sldNum" sz="quarter" idx="12"/>
          </p:nvPr>
        </p:nvSpPr>
        <p:spPr/>
        <p:txBody>
          <a:bodyPr rtlCol="0"/>
          <a:lstStyle/>
          <a:p>
            <a:pPr rtl="0"/>
            <a:fld id="{E31375A4-56A4-47D6-9801-1991572033F7}" type="slidenum">
              <a:rPr lang="fr-FR" noProof="0" smtClean="0"/>
              <a:t>‹N°›</a:t>
            </a:fld>
            <a:endParaRPr lang="fr-FR" noProof="0"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p:cNvSpPr>
            <a:spLocks noGrp="1"/>
          </p:cNvSpPr>
          <p:nvPr>
            <p:ph idx="1"/>
          </p:nvPr>
        </p:nvSpPr>
        <p:spPr/>
        <p:txBody>
          <a:bodyPr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pied de page 4"/>
          <p:cNvSpPr>
            <a:spLocks noGrp="1"/>
          </p:cNvSpPr>
          <p:nvPr>
            <p:ph type="ftr" sz="quarter" idx="11"/>
          </p:nvPr>
        </p:nvSpPr>
        <p:spPr/>
        <p:txBody>
          <a:bodyPr rtlCol="0"/>
          <a:lstStyle/>
          <a:p>
            <a:pPr rtl="0"/>
            <a:r>
              <a:rPr lang="en-GB" noProof="0"/>
              <a:t>Borel resummation of secular divergences with the stochastic inflation formalism                 2023 TUG Meeting, ENS, October 12th     ---    Lucas Pinol </a:t>
            </a:r>
            <a:endParaRPr lang="fr-FR" noProof="0" dirty="0"/>
          </a:p>
        </p:txBody>
      </p:sp>
      <p:sp>
        <p:nvSpPr>
          <p:cNvPr id="4" name="Espace réservé de la date 3"/>
          <p:cNvSpPr>
            <a:spLocks noGrp="1"/>
          </p:cNvSpPr>
          <p:nvPr>
            <p:ph type="dt" sz="half" idx="10"/>
          </p:nvPr>
        </p:nvSpPr>
        <p:spPr/>
        <p:txBody>
          <a:bodyPr rtlCol="0"/>
          <a:lstStyle>
            <a:lvl1pPr>
              <a:defRPr/>
            </a:lvl1pPr>
          </a:lstStyle>
          <a:p>
            <a:endParaRPr lang="fr-FR" noProof="0" dirty="0"/>
          </a:p>
        </p:txBody>
      </p:sp>
      <p:sp>
        <p:nvSpPr>
          <p:cNvPr id="6" name="Espace réservé du numéro de diapositive 5"/>
          <p:cNvSpPr>
            <a:spLocks noGrp="1"/>
          </p:cNvSpPr>
          <p:nvPr>
            <p:ph type="sldNum" sz="quarter" idx="12"/>
          </p:nvPr>
        </p:nvSpPr>
        <p:spPr/>
        <p:txBody>
          <a:bodyPr rtlCol="0"/>
          <a:lstStyle/>
          <a:p>
            <a:pPr rtl="0"/>
            <a:fld id="{E31375A4-56A4-47D6-9801-1991572033F7}" type="slidenum">
              <a:rPr lang="fr-FR" noProof="0" smtClean="0"/>
              <a:t>‹N°›</a:t>
            </a:fld>
            <a:endParaRPr lang="fr-FR" noProof="0"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066800" y="1565829"/>
            <a:ext cx="5943600" cy="4114800"/>
          </a:xfrm>
        </p:spPr>
        <p:txBody>
          <a:bodyPr rtlCol="0" anchor="b">
            <a:normAutofit/>
          </a:bodyPr>
          <a:lstStyle>
            <a:lvl1pPr>
              <a:lnSpc>
                <a:spcPct val="80000"/>
              </a:lnSpc>
              <a:defRPr sz="5400">
                <a:effectLst>
                  <a:outerShdw blurRad="38100" dist="25400" dir="18900000" algn="bl" rotWithShape="0">
                    <a:schemeClr val="bg1">
                      <a:alpha val="80000"/>
                    </a:schemeClr>
                  </a:outerShdw>
                </a:effectLst>
              </a:defRPr>
            </a:lvl1pPr>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1066801" y="5682343"/>
            <a:ext cx="5943600" cy="410547"/>
          </a:xfrm>
        </p:spPr>
        <p:txBody>
          <a:bodyPr rtlCol="0">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fr-FR" noProof="0"/>
              <a:t>Modifier les styles du texte du masque</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pic>
        <p:nvPicPr>
          <p:cNvPr id="8" name="Imag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p:cNvSpPr>
            <a:spLocks noGrp="1"/>
          </p:cNvSpPr>
          <p:nvPr>
            <p:ph sz="half" idx="1"/>
          </p:nvPr>
        </p:nvSpPr>
        <p:spPr>
          <a:xfrm>
            <a:off x="1295400" y="1825625"/>
            <a:ext cx="4724400" cy="4117975"/>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contenu 3"/>
          <p:cNvSpPr>
            <a:spLocks noGrp="1"/>
          </p:cNvSpPr>
          <p:nvPr>
            <p:ph sz="half" idx="2"/>
          </p:nvPr>
        </p:nvSpPr>
        <p:spPr>
          <a:xfrm>
            <a:off x="6172199" y="1825625"/>
            <a:ext cx="4724400" cy="4117975"/>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6" name="Espace réservé du pied de page 5"/>
          <p:cNvSpPr>
            <a:spLocks noGrp="1"/>
          </p:cNvSpPr>
          <p:nvPr>
            <p:ph type="ftr" sz="quarter" idx="11"/>
          </p:nvPr>
        </p:nvSpPr>
        <p:spPr/>
        <p:txBody>
          <a:bodyPr rtlCol="0"/>
          <a:lstStyle/>
          <a:p>
            <a:pPr rtl="0"/>
            <a:r>
              <a:rPr lang="en-GB" noProof="0"/>
              <a:t>Borel resummation of secular divergences with the stochastic inflation formalism                 2023 TUG Meeting, ENS, October 12th     ---    Lucas Pinol </a:t>
            </a:r>
            <a:endParaRPr lang="fr-FR" noProof="0" dirty="0"/>
          </a:p>
        </p:txBody>
      </p:sp>
      <p:sp>
        <p:nvSpPr>
          <p:cNvPr id="5" name="Espace réservé de la date 4"/>
          <p:cNvSpPr>
            <a:spLocks noGrp="1"/>
          </p:cNvSpPr>
          <p:nvPr>
            <p:ph type="dt" sz="half" idx="10"/>
          </p:nvPr>
        </p:nvSpPr>
        <p:spPr/>
        <p:txBody>
          <a:bodyPr rtlCol="0"/>
          <a:lstStyle>
            <a:lvl1pPr>
              <a:defRPr/>
            </a:lvl1pPr>
          </a:lstStyle>
          <a:p>
            <a:endParaRPr lang="fr-FR" noProof="0" dirty="0"/>
          </a:p>
        </p:txBody>
      </p:sp>
      <p:sp>
        <p:nvSpPr>
          <p:cNvPr id="7" name="Espace réservé du numéro de diapositive 6"/>
          <p:cNvSpPr>
            <a:spLocks noGrp="1"/>
          </p:cNvSpPr>
          <p:nvPr>
            <p:ph type="sldNum" sz="quarter" idx="12"/>
          </p:nvPr>
        </p:nvSpPr>
        <p:spPr/>
        <p:txBody>
          <a:bodyPr rtlCol="0"/>
          <a:lstStyle/>
          <a:p>
            <a:pPr rtl="0"/>
            <a:fld id="{E31375A4-56A4-47D6-9801-1991572033F7}" type="slidenum">
              <a:rPr lang="fr-FR" noProof="0" smtClean="0"/>
              <a:t>‹N°›</a:t>
            </a:fld>
            <a:endParaRPr lang="fr-FR" noProof="0"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1295400" y="1828800"/>
            <a:ext cx="4727448" cy="641350"/>
          </a:xfrm>
        </p:spPr>
        <p:txBody>
          <a:bodyPr rtlCol="0"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Modifier les styles du texte du masque</a:t>
            </a:r>
          </a:p>
        </p:txBody>
      </p:sp>
      <p:sp>
        <p:nvSpPr>
          <p:cNvPr id="4" name="Espace réservé du contenu 3"/>
          <p:cNvSpPr>
            <a:spLocks noGrp="1"/>
          </p:cNvSpPr>
          <p:nvPr>
            <p:ph sz="half" idx="2"/>
          </p:nvPr>
        </p:nvSpPr>
        <p:spPr>
          <a:xfrm>
            <a:off x="1295400" y="2470151"/>
            <a:ext cx="4727448" cy="3473450"/>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texte 4"/>
          <p:cNvSpPr>
            <a:spLocks noGrp="1"/>
          </p:cNvSpPr>
          <p:nvPr>
            <p:ph type="body" sz="quarter" idx="3"/>
          </p:nvPr>
        </p:nvSpPr>
        <p:spPr>
          <a:xfrm>
            <a:off x="6167628" y="1828800"/>
            <a:ext cx="4727448" cy="641350"/>
          </a:xfrm>
        </p:spPr>
        <p:txBody>
          <a:bodyPr rtlCol="0"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Modifier les styles du texte du masque</a:t>
            </a:r>
          </a:p>
        </p:txBody>
      </p:sp>
      <p:sp>
        <p:nvSpPr>
          <p:cNvPr id="6" name="Espace réservé du contenu 5"/>
          <p:cNvSpPr>
            <a:spLocks noGrp="1"/>
          </p:cNvSpPr>
          <p:nvPr>
            <p:ph sz="quarter" idx="4"/>
          </p:nvPr>
        </p:nvSpPr>
        <p:spPr>
          <a:xfrm>
            <a:off x="6169152" y="2470151"/>
            <a:ext cx="4727448" cy="3473450"/>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8" name="Espace réservé du pied de page 7"/>
          <p:cNvSpPr>
            <a:spLocks noGrp="1"/>
          </p:cNvSpPr>
          <p:nvPr>
            <p:ph type="ftr" sz="quarter" idx="11"/>
          </p:nvPr>
        </p:nvSpPr>
        <p:spPr/>
        <p:txBody>
          <a:bodyPr rtlCol="0"/>
          <a:lstStyle/>
          <a:p>
            <a:pPr rtl="0"/>
            <a:r>
              <a:rPr lang="en-GB" noProof="0"/>
              <a:t>Borel resummation of secular divergences with the stochastic inflation formalism                 2023 TUG Meeting, ENS, October 12th     ---    Lucas Pinol </a:t>
            </a:r>
            <a:endParaRPr lang="fr-FR" noProof="0" dirty="0"/>
          </a:p>
        </p:txBody>
      </p:sp>
      <p:sp>
        <p:nvSpPr>
          <p:cNvPr id="7" name="Espace réservé de la date 6"/>
          <p:cNvSpPr>
            <a:spLocks noGrp="1"/>
          </p:cNvSpPr>
          <p:nvPr>
            <p:ph type="dt" sz="half" idx="10"/>
          </p:nvPr>
        </p:nvSpPr>
        <p:spPr/>
        <p:txBody>
          <a:bodyPr rtlCol="0"/>
          <a:lstStyle>
            <a:lvl1pPr>
              <a:defRPr/>
            </a:lvl1pPr>
          </a:lstStyle>
          <a:p>
            <a:endParaRPr lang="fr-FR" noProof="0" dirty="0"/>
          </a:p>
        </p:txBody>
      </p:sp>
      <p:sp>
        <p:nvSpPr>
          <p:cNvPr id="9" name="Espace réservé du numéro de diapositive 8"/>
          <p:cNvSpPr>
            <a:spLocks noGrp="1"/>
          </p:cNvSpPr>
          <p:nvPr>
            <p:ph type="sldNum" sz="quarter" idx="12"/>
          </p:nvPr>
        </p:nvSpPr>
        <p:spPr/>
        <p:txBody>
          <a:bodyPr rtlCol="0"/>
          <a:lstStyle/>
          <a:p>
            <a:pPr rtl="0"/>
            <a:fld id="{E31375A4-56A4-47D6-9801-1991572033F7}" type="slidenum">
              <a:rPr lang="fr-FR" noProof="0" smtClean="0"/>
              <a:t>‹N°›</a:t>
            </a:fld>
            <a:endParaRPr lang="fr-FR" noProof="0"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4" name="Espace réservé du pied de page 3"/>
          <p:cNvSpPr>
            <a:spLocks noGrp="1"/>
          </p:cNvSpPr>
          <p:nvPr>
            <p:ph type="ftr" sz="quarter" idx="11"/>
          </p:nvPr>
        </p:nvSpPr>
        <p:spPr/>
        <p:txBody>
          <a:bodyPr rtlCol="0"/>
          <a:lstStyle/>
          <a:p>
            <a:pPr rtl="0"/>
            <a:r>
              <a:rPr lang="en-GB" noProof="0"/>
              <a:t>Borel resummation of secular divergences with the stochastic inflation formalism                 2023 TUG Meeting, ENS, October 12th     ---    Lucas Pinol </a:t>
            </a:r>
            <a:endParaRPr lang="fr-FR" noProof="0" dirty="0"/>
          </a:p>
        </p:txBody>
      </p:sp>
      <p:sp>
        <p:nvSpPr>
          <p:cNvPr id="3" name="Espace réservé de la date 2"/>
          <p:cNvSpPr>
            <a:spLocks noGrp="1"/>
          </p:cNvSpPr>
          <p:nvPr>
            <p:ph type="dt" sz="half" idx="10"/>
          </p:nvPr>
        </p:nvSpPr>
        <p:spPr/>
        <p:txBody>
          <a:bodyPr rtlCol="0"/>
          <a:lstStyle>
            <a:lvl1pPr>
              <a:defRPr/>
            </a:lvl1pPr>
          </a:lstStyle>
          <a:p>
            <a:endParaRPr lang="fr-FR" noProof="0" dirty="0"/>
          </a:p>
        </p:txBody>
      </p:sp>
      <p:sp>
        <p:nvSpPr>
          <p:cNvPr id="5" name="Espace réservé du numéro de diapositive 4"/>
          <p:cNvSpPr>
            <a:spLocks noGrp="1"/>
          </p:cNvSpPr>
          <p:nvPr>
            <p:ph type="sldNum" sz="quarter" idx="12"/>
          </p:nvPr>
        </p:nvSpPr>
        <p:spPr/>
        <p:txBody>
          <a:bodyPr rtlCol="0"/>
          <a:lstStyle/>
          <a:p>
            <a:pPr rtl="0"/>
            <a:fld id="{E31375A4-56A4-47D6-9801-1991572033F7}" type="slidenum">
              <a:rPr lang="fr-FR" noProof="0" smtClean="0"/>
              <a:t>‹N°›</a:t>
            </a:fld>
            <a:endParaRPr lang="fr-FR" noProof="0"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rtlCol="0"/>
          <a:lstStyle/>
          <a:p>
            <a:pPr rtl="0"/>
            <a:r>
              <a:rPr lang="en-GB" noProof="0"/>
              <a:t>Borel resummation of secular divergences with the stochastic inflation formalism                 2023 TUG Meeting, ENS, October 12th     ---    Lucas Pinol </a:t>
            </a:r>
            <a:endParaRPr lang="fr-FR" noProof="0" dirty="0"/>
          </a:p>
        </p:txBody>
      </p:sp>
      <p:sp>
        <p:nvSpPr>
          <p:cNvPr id="2" name="Espace réservé de la date 1"/>
          <p:cNvSpPr>
            <a:spLocks noGrp="1"/>
          </p:cNvSpPr>
          <p:nvPr>
            <p:ph type="dt" sz="half" idx="10"/>
          </p:nvPr>
        </p:nvSpPr>
        <p:spPr/>
        <p:txBody>
          <a:bodyPr rtlCol="0"/>
          <a:lstStyle>
            <a:lvl1pPr>
              <a:defRPr/>
            </a:lvl1pPr>
          </a:lstStyle>
          <a:p>
            <a:endParaRPr lang="fr-FR" noProof="0" dirty="0"/>
          </a:p>
        </p:txBody>
      </p:sp>
      <p:sp>
        <p:nvSpPr>
          <p:cNvPr id="4" name="Espace réservé du numéro de diapositive 3"/>
          <p:cNvSpPr>
            <a:spLocks noGrp="1"/>
          </p:cNvSpPr>
          <p:nvPr>
            <p:ph type="sldNum" sz="quarter" idx="12"/>
          </p:nvPr>
        </p:nvSpPr>
        <p:spPr/>
        <p:txBody>
          <a:bodyPr rtlCol="0"/>
          <a:lstStyle/>
          <a:p>
            <a:pPr rtl="0"/>
            <a:fld id="{E31375A4-56A4-47D6-9801-1991572033F7}" type="slidenum">
              <a:rPr lang="fr-FR" noProof="0" smtClean="0"/>
              <a:t>‹N°›</a:t>
            </a:fld>
            <a:endParaRPr lang="fr-FR" noProof="0"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pic>
        <p:nvPicPr>
          <p:cNvPr id="9" name="Imag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re 1"/>
          <p:cNvSpPr>
            <a:spLocks noGrp="1"/>
          </p:cNvSpPr>
          <p:nvPr>
            <p:ph type="title"/>
          </p:nvPr>
        </p:nvSpPr>
        <p:spPr>
          <a:xfrm>
            <a:off x="8229601" y="2514600"/>
            <a:ext cx="3474720" cy="1600200"/>
          </a:xfrm>
        </p:spPr>
        <p:txBody>
          <a:bodyPr rtlCol="0" anchor="b"/>
          <a:lstStyle>
            <a:lvl1pPr>
              <a:defRPr sz="3200">
                <a:solidFill>
                  <a:schemeClr val="accent1">
                    <a:lumMod val="75000"/>
                  </a:schemeClr>
                </a:solidFill>
              </a:defRPr>
            </a:lvl1pPr>
          </a:lstStyle>
          <a:p>
            <a:pPr rtl="0"/>
            <a:r>
              <a:rPr lang="fr-FR" noProof="0"/>
              <a:t>Modifiez le style du titre</a:t>
            </a:r>
            <a:endParaRPr lang="fr-FR" noProof="0" dirty="0"/>
          </a:p>
        </p:txBody>
      </p:sp>
      <p:sp>
        <p:nvSpPr>
          <p:cNvPr id="3" name="Espace réservé du contenu 2"/>
          <p:cNvSpPr>
            <a:spLocks noGrp="1"/>
          </p:cNvSpPr>
          <p:nvPr>
            <p:ph idx="1"/>
          </p:nvPr>
        </p:nvSpPr>
        <p:spPr>
          <a:xfrm>
            <a:off x="790302" y="685800"/>
            <a:ext cx="6126480" cy="5486400"/>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texte 3"/>
          <p:cNvSpPr>
            <a:spLocks noGrp="1"/>
          </p:cNvSpPr>
          <p:nvPr>
            <p:ph type="body" sz="half" idx="2"/>
          </p:nvPr>
        </p:nvSpPr>
        <p:spPr>
          <a:xfrm>
            <a:off x="8229600" y="4343400"/>
            <a:ext cx="3474720" cy="1188720"/>
          </a:xfrm>
        </p:spPr>
        <p:txBody>
          <a:bodyPr rtlCol="0">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Modifier les styles du texte du masque</a:t>
            </a:r>
          </a:p>
        </p:txBody>
      </p:sp>
      <p:sp>
        <p:nvSpPr>
          <p:cNvPr id="10" name="Rectangle 9"/>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 name="Espace réservé du pied de page 5"/>
          <p:cNvSpPr>
            <a:spLocks noGrp="1"/>
          </p:cNvSpPr>
          <p:nvPr>
            <p:ph type="ftr" sz="quarter" idx="11"/>
          </p:nvPr>
        </p:nvSpPr>
        <p:spPr/>
        <p:txBody>
          <a:bodyPr rtlCol="0"/>
          <a:lstStyle/>
          <a:p>
            <a:pPr rtl="0"/>
            <a:r>
              <a:rPr lang="en-GB" noProof="0"/>
              <a:t>Borel resummation of secular divergences with the stochastic inflation formalism                 2023 TUG Meeting, ENS, October 12th     ---    Lucas Pinol </a:t>
            </a:r>
            <a:endParaRPr lang="fr-FR" noProof="0" dirty="0"/>
          </a:p>
        </p:txBody>
      </p:sp>
      <p:sp>
        <p:nvSpPr>
          <p:cNvPr id="5" name="Espace réservé de la date 4"/>
          <p:cNvSpPr>
            <a:spLocks noGrp="1"/>
          </p:cNvSpPr>
          <p:nvPr>
            <p:ph type="dt" sz="half" idx="10"/>
          </p:nvPr>
        </p:nvSpPr>
        <p:spPr/>
        <p:txBody>
          <a:bodyPr rtlCol="0"/>
          <a:lstStyle>
            <a:lvl1pPr>
              <a:defRPr/>
            </a:lvl1pPr>
          </a:lstStyle>
          <a:p>
            <a:endParaRPr lang="fr-FR" noProof="0" dirty="0"/>
          </a:p>
        </p:txBody>
      </p:sp>
      <p:sp>
        <p:nvSpPr>
          <p:cNvPr id="7" name="Espace réservé du numéro de diapositive 6"/>
          <p:cNvSpPr>
            <a:spLocks noGrp="1"/>
          </p:cNvSpPr>
          <p:nvPr>
            <p:ph type="sldNum" sz="quarter" idx="12"/>
          </p:nvPr>
        </p:nvSpPr>
        <p:spPr/>
        <p:txBody>
          <a:bodyPr rtlCol="0"/>
          <a:lstStyle/>
          <a:p>
            <a:pPr rtl="0"/>
            <a:fld id="{E31375A4-56A4-47D6-9801-1991572033F7}" type="slidenum">
              <a:rPr lang="fr-FR" noProof="0" smtClean="0"/>
              <a:t>‹N°›</a:t>
            </a:fld>
            <a:endParaRPr lang="fr-FR" noProof="0"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re 1"/>
          <p:cNvSpPr>
            <a:spLocks noGrp="1"/>
          </p:cNvSpPr>
          <p:nvPr>
            <p:ph type="title"/>
          </p:nvPr>
        </p:nvSpPr>
        <p:spPr>
          <a:xfrm>
            <a:off x="8229600" y="2514600"/>
            <a:ext cx="3474720" cy="1600200"/>
          </a:xfrm>
        </p:spPr>
        <p:txBody>
          <a:bodyPr rtlCol="0" anchor="b"/>
          <a:lstStyle>
            <a:lvl1pPr>
              <a:defRPr sz="3200">
                <a:solidFill>
                  <a:schemeClr val="accent1">
                    <a:lumMod val="75000"/>
                  </a:schemeClr>
                </a:solidFill>
              </a:defRPr>
            </a:lvl1pPr>
          </a:lstStyle>
          <a:p>
            <a:pPr rtl="0"/>
            <a:r>
              <a:rPr lang="fr-FR" noProof="0"/>
              <a:t>Modifiez le style du titre</a:t>
            </a:r>
            <a:endParaRPr lang="fr-FR" noProof="0" dirty="0"/>
          </a:p>
        </p:txBody>
      </p:sp>
      <p:sp>
        <p:nvSpPr>
          <p:cNvPr id="3" name="Espace réservé d’image 2" descr="Espace réservé vide pour ajouter une image. Cliquez sur l’espace réservé et sélectionnez l’image à ajouter"/>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endParaRPr lang="fr-FR" noProof="0" dirty="0"/>
          </a:p>
        </p:txBody>
      </p:sp>
      <p:sp>
        <p:nvSpPr>
          <p:cNvPr id="4" name="Espace réservé du texte 3"/>
          <p:cNvSpPr>
            <a:spLocks noGrp="1"/>
          </p:cNvSpPr>
          <p:nvPr>
            <p:ph type="body" sz="half" idx="2"/>
          </p:nvPr>
        </p:nvSpPr>
        <p:spPr>
          <a:xfrm>
            <a:off x="8229600" y="4343400"/>
            <a:ext cx="3474720" cy="1188720"/>
          </a:xfrm>
        </p:spPr>
        <p:txBody>
          <a:bodyPr rtlCol="0">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Modifier les styles du texte du masque</a:t>
            </a:r>
          </a:p>
        </p:txBody>
      </p:sp>
      <p:sp>
        <p:nvSpPr>
          <p:cNvPr id="6" name="Espace réservé du pied de page 5"/>
          <p:cNvSpPr>
            <a:spLocks noGrp="1"/>
          </p:cNvSpPr>
          <p:nvPr>
            <p:ph type="ftr" sz="quarter" idx="11"/>
          </p:nvPr>
        </p:nvSpPr>
        <p:spPr/>
        <p:txBody>
          <a:bodyPr rtlCol="0"/>
          <a:lstStyle/>
          <a:p>
            <a:pPr rtl="0"/>
            <a:r>
              <a:rPr lang="en-GB" noProof="0"/>
              <a:t>Borel resummation of secular divergences with the stochastic inflation formalism                 2023 TUG Meeting, ENS, October 12th     ---    Lucas Pinol </a:t>
            </a:r>
            <a:endParaRPr lang="fr-FR" noProof="0" dirty="0"/>
          </a:p>
        </p:txBody>
      </p:sp>
      <p:sp>
        <p:nvSpPr>
          <p:cNvPr id="5" name="Espace réservé de la date 4"/>
          <p:cNvSpPr>
            <a:spLocks noGrp="1"/>
          </p:cNvSpPr>
          <p:nvPr>
            <p:ph type="dt" sz="half" idx="10"/>
          </p:nvPr>
        </p:nvSpPr>
        <p:spPr/>
        <p:txBody>
          <a:bodyPr rtlCol="0"/>
          <a:lstStyle>
            <a:lvl1pPr>
              <a:defRPr/>
            </a:lvl1pPr>
          </a:lstStyle>
          <a:p>
            <a:endParaRPr lang="fr-FR" noProof="0" dirty="0"/>
          </a:p>
        </p:txBody>
      </p:sp>
      <p:sp>
        <p:nvSpPr>
          <p:cNvPr id="7" name="Espace réservé du numéro de diapositive 6"/>
          <p:cNvSpPr>
            <a:spLocks noGrp="1"/>
          </p:cNvSpPr>
          <p:nvPr>
            <p:ph type="sldNum" sz="quarter" idx="12"/>
          </p:nvPr>
        </p:nvSpPr>
        <p:spPr/>
        <p:txBody>
          <a:bodyPr rtlCol="0"/>
          <a:lstStyle/>
          <a:p>
            <a:pPr rtl="0"/>
            <a:fld id="{E31375A4-56A4-47D6-9801-1991572033F7}" type="slidenum">
              <a:rPr lang="fr-FR" noProof="0" smtClean="0"/>
              <a:t>‹N°›</a:t>
            </a:fld>
            <a:endParaRPr lang="fr-FR" noProof="0" dirty="0"/>
          </a:p>
        </p:txBody>
      </p:sp>
      <p:sp>
        <p:nvSpPr>
          <p:cNvPr id="11" name="Rectangle 10"/>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pPr rtl="0"/>
            <a:r>
              <a:rPr lang="fr-FR" noProof="0" dirty="0"/>
              <a:t>Modifiez le style du titre</a:t>
            </a:r>
          </a:p>
        </p:txBody>
      </p:sp>
      <p:sp>
        <p:nvSpPr>
          <p:cNvPr id="3" name="Espace réservé du texte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5" name="Espace réservé du pied de page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100">
                <a:solidFill>
                  <a:schemeClr val="tx1"/>
                </a:solidFill>
              </a:defRPr>
            </a:lvl1pPr>
          </a:lstStyle>
          <a:p>
            <a:pPr rtl="0"/>
            <a:r>
              <a:rPr lang="en-GB" noProof="0"/>
              <a:t>Borel resummation of secular divergences with the stochastic inflation formalism                 2023 TUG Meeting, ENS, October 12th     ---    Lucas Pinol </a:t>
            </a:r>
            <a:endParaRPr lang="fr-FR" noProof="0" dirty="0"/>
          </a:p>
        </p:txBody>
      </p:sp>
      <p:sp>
        <p:nvSpPr>
          <p:cNvPr id="4" name="Espace réservé de la date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100">
                <a:solidFill>
                  <a:schemeClr val="tx1"/>
                </a:solidFill>
              </a:defRPr>
            </a:lvl1pPr>
          </a:lstStyle>
          <a:p>
            <a:endParaRPr lang="fr-FR" noProof="0" dirty="0"/>
          </a:p>
        </p:txBody>
      </p:sp>
      <p:sp>
        <p:nvSpPr>
          <p:cNvPr id="6" name="Espace réservé du numéro de diapositive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100">
                <a:solidFill>
                  <a:schemeClr val="tx1"/>
                </a:solidFill>
              </a:defRPr>
            </a:lvl1pPr>
          </a:lstStyle>
          <a:p>
            <a:pPr rtl="0"/>
            <a:fld id="{E31375A4-56A4-47D6-9801-1991572033F7}" type="slidenum">
              <a:rPr lang="fr-FR" noProof="0" smtClean="0"/>
              <a:pPr rtl="0"/>
              <a:t>‹N°›</a:t>
            </a:fld>
            <a:endParaRPr lang="fr-FR" noProof="0" dirty="0"/>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4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210.png"/><Relationship Id="rId5" Type="http://schemas.openxmlformats.org/officeDocument/2006/relationships/image" Target="../media/image1110.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1210.png"/><Relationship Id="rId3" Type="http://schemas.openxmlformats.org/officeDocument/2006/relationships/image" Target="../media/image251.png"/><Relationship Id="rId7" Type="http://schemas.openxmlformats.org/officeDocument/2006/relationships/image" Target="../media/image111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1410.png"/><Relationship Id="rId9" Type="http://schemas.openxmlformats.org/officeDocument/2006/relationships/image" Target="../media/image1510.png"/></Relationships>
</file>

<file path=ppt/slides/_rels/slide12.xml.rels><?xml version="1.0" encoding="UTF-8" standalone="yes"?>
<Relationships xmlns="http://schemas.openxmlformats.org/package/2006/relationships"><Relationship Id="rId8" Type="http://schemas.openxmlformats.org/officeDocument/2006/relationships/image" Target="../media/image1410.png"/><Relationship Id="rId3" Type="http://schemas.openxmlformats.org/officeDocument/2006/relationships/image" Target="../media/image27.png"/><Relationship Id="rId7" Type="http://schemas.openxmlformats.org/officeDocument/2006/relationships/image" Target="../media/image26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210.png"/><Relationship Id="rId5" Type="http://schemas.openxmlformats.org/officeDocument/2006/relationships/image" Target="../media/image1110.png"/><Relationship Id="rId4" Type="http://schemas.microsoft.com/office/2007/relationships/hdphoto" Target="../media/hdphoto1.wdp"/><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1310.png"/><Relationship Id="rId3" Type="http://schemas.openxmlformats.org/officeDocument/2006/relationships/image" Target="../media/image27.png"/><Relationship Id="rId7" Type="http://schemas.openxmlformats.org/officeDocument/2006/relationships/image" Target="../media/image1210.png"/><Relationship Id="rId12"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110.png"/><Relationship Id="rId11" Type="http://schemas.openxmlformats.org/officeDocument/2006/relationships/image" Target="../media/image208.png"/><Relationship Id="rId10" Type="http://schemas.openxmlformats.org/officeDocument/2006/relationships/image" Target="../media/image1910.png"/><Relationship Id="rId4" Type="http://schemas.microsoft.com/office/2007/relationships/hdphoto" Target="../media/hdphoto1.wdp"/><Relationship Id="rId9" Type="http://schemas.openxmlformats.org/officeDocument/2006/relationships/image" Target="../media/image171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10.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50.png"/><Relationship Id="rId4" Type="http://schemas.openxmlformats.org/officeDocument/2006/relationships/image" Target="../media/image12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10.png"/><Relationship Id="rId7" Type="http://schemas.openxmlformats.org/officeDocument/2006/relationships/image" Target="../media/image270.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60.png"/><Relationship Id="rId5" Type="http://schemas.openxmlformats.org/officeDocument/2006/relationships/image" Target="../media/image250.png"/><Relationship Id="rId4" Type="http://schemas.openxmlformats.org/officeDocument/2006/relationships/image" Target="../media/image1210.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3" Type="http://schemas.openxmlformats.org/officeDocument/2006/relationships/image" Target="../media/image280.png"/><Relationship Id="rId7" Type="http://schemas.openxmlformats.org/officeDocument/2006/relationships/image" Target="../media/image310.png"/><Relationship Id="rId12"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00.png"/><Relationship Id="rId11" Type="http://schemas.openxmlformats.org/officeDocument/2006/relationships/image" Target="../media/image34.png"/><Relationship Id="rId5" Type="http://schemas.openxmlformats.org/officeDocument/2006/relationships/image" Target="../media/image250.png"/><Relationship Id="rId10" Type="http://schemas.openxmlformats.org/officeDocument/2006/relationships/image" Target="../media/image33.png"/><Relationship Id="rId4" Type="http://schemas.openxmlformats.org/officeDocument/2006/relationships/image" Target="../media/image290.png"/><Relationship Id="rId9" Type="http://schemas.openxmlformats.org/officeDocument/2006/relationships/image" Target="../media/image281.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81.png"/><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391.png"/></Relationships>
</file>

<file path=ppt/slides/_rels/slide1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390.png"/><Relationship Id="rId7"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57.png"/><Relationship Id="rId11" Type="http://schemas.openxmlformats.org/officeDocument/2006/relationships/image" Target="../media/image58.png"/><Relationship Id="rId5" Type="http://schemas.openxmlformats.org/officeDocument/2006/relationships/image" Target="../media/image55.png"/><Relationship Id="rId10" Type="http://schemas.openxmlformats.org/officeDocument/2006/relationships/image" Target="../media/image56.png"/><Relationship Id="rId4" Type="http://schemas.openxmlformats.org/officeDocument/2006/relationships/image" Target="../media/image54.png"/><Relationship Id="rId9" Type="http://schemas.openxmlformats.org/officeDocument/2006/relationships/image" Target="../media/image63.png"/></Relationships>
</file>

<file path=ppt/slides/_rels/slide21.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7.png"/><Relationship Id="rId18" Type="http://schemas.openxmlformats.org/officeDocument/2006/relationships/image" Target="../media/image112.png"/><Relationship Id="rId3" Type="http://schemas.openxmlformats.org/officeDocument/2006/relationships/image" Target="../media/image390.png"/><Relationship Id="rId7" Type="http://schemas.openxmlformats.org/officeDocument/2006/relationships/image" Target="../media/image59.png"/><Relationship Id="rId12" Type="http://schemas.openxmlformats.org/officeDocument/2006/relationships/image" Target="../media/image58.png"/><Relationship Id="rId17" Type="http://schemas.openxmlformats.org/officeDocument/2006/relationships/image" Target="../media/image111.png"/><Relationship Id="rId2" Type="http://schemas.openxmlformats.org/officeDocument/2006/relationships/notesSlide" Target="../notesSlides/notesSlide21.xml"/><Relationship Id="rId16" Type="http://schemas.openxmlformats.org/officeDocument/2006/relationships/image" Target="../media/image110.png"/><Relationship Id="rId1" Type="http://schemas.openxmlformats.org/officeDocument/2006/relationships/slideLayout" Target="../slideLayouts/slideLayout4.xml"/><Relationship Id="rId6" Type="http://schemas.openxmlformats.org/officeDocument/2006/relationships/image" Target="../media/image57.png"/><Relationship Id="rId11" Type="http://schemas.openxmlformats.org/officeDocument/2006/relationships/image" Target="../media/image56.png"/><Relationship Id="rId5" Type="http://schemas.openxmlformats.org/officeDocument/2006/relationships/image" Target="../media/image55.png"/><Relationship Id="rId15" Type="http://schemas.openxmlformats.org/officeDocument/2006/relationships/image" Target="../media/image40.png"/><Relationship Id="rId4" Type="http://schemas.openxmlformats.org/officeDocument/2006/relationships/image" Target="../media/image54.png"/><Relationship Id="rId9" Type="http://schemas.openxmlformats.org/officeDocument/2006/relationships/image" Target="../media/image65.png"/><Relationship Id="rId14" Type="http://schemas.openxmlformats.org/officeDocument/2006/relationships/image" Target="../media/image108.png"/></Relationships>
</file>

<file path=ppt/slides/_rels/slide22.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7.png"/><Relationship Id="rId18" Type="http://schemas.openxmlformats.org/officeDocument/2006/relationships/image" Target="../media/image112.png"/><Relationship Id="rId3" Type="http://schemas.openxmlformats.org/officeDocument/2006/relationships/image" Target="../media/image390.png"/><Relationship Id="rId7" Type="http://schemas.openxmlformats.org/officeDocument/2006/relationships/image" Target="../media/image59.png"/><Relationship Id="rId12" Type="http://schemas.openxmlformats.org/officeDocument/2006/relationships/image" Target="../media/image58.png"/><Relationship Id="rId17" Type="http://schemas.openxmlformats.org/officeDocument/2006/relationships/image" Target="../media/image111.png"/><Relationship Id="rId2" Type="http://schemas.openxmlformats.org/officeDocument/2006/relationships/notesSlide" Target="../notesSlides/notesSlide22.xml"/><Relationship Id="rId16" Type="http://schemas.openxmlformats.org/officeDocument/2006/relationships/image" Target="../media/image110.png"/><Relationship Id="rId1" Type="http://schemas.openxmlformats.org/officeDocument/2006/relationships/slideLayout" Target="../slideLayouts/slideLayout4.xml"/><Relationship Id="rId6" Type="http://schemas.openxmlformats.org/officeDocument/2006/relationships/image" Target="../media/image57.png"/><Relationship Id="rId11" Type="http://schemas.openxmlformats.org/officeDocument/2006/relationships/image" Target="../media/image56.png"/><Relationship Id="rId5" Type="http://schemas.openxmlformats.org/officeDocument/2006/relationships/image" Target="../media/image55.png"/><Relationship Id="rId15" Type="http://schemas.openxmlformats.org/officeDocument/2006/relationships/image" Target="../media/image40.png"/><Relationship Id="rId19" Type="http://schemas.openxmlformats.org/officeDocument/2006/relationships/image" Target="../media/image41.png"/><Relationship Id="rId4" Type="http://schemas.openxmlformats.org/officeDocument/2006/relationships/image" Target="../media/image54.png"/><Relationship Id="rId9" Type="http://schemas.openxmlformats.org/officeDocument/2006/relationships/image" Target="../media/image65.png"/><Relationship Id="rId14" Type="http://schemas.openxmlformats.org/officeDocument/2006/relationships/image" Target="../media/image108.png"/></Relationships>
</file>

<file path=ppt/slides/_rels/slide23.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43.png"/><Relationship Id="rId3" Type="http://schemas.openxmlformats.org/officeDocument/2006/relationships/image" Target="../media/image42.png"/><Relationship Id="rId7" Type="http://schemas.openxmlformats.org/officeDocument/2006/relationships/image" Target="../media/image59.png"/><Relationship Id="rId12" Type="http://schemas.openxmlformats.org/officeDocument/2006/relationships/image" Target="../media/image58.png"/><Relationship Id="rId2" Type="http://schemas.openxmlformats.org/officeDocument/2006/relationships/notesSlide" Target="../notesSlides/notesSlide23.xml"/><Relationship Id="rId16"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image" Target="../media/image57.png"/><Relationship Id="rId11" Type="http://schemas.openxmlformats.org/officeDocument/2006/relationships/image" Target="../media/image56.png"/><Relationship Id="rId5" Type="http://schemas.openxmlformats.org/officeDocument/2006/relationships/image" Target="../media/image55.png"/><Relationship Id="rId15" Type="http://schemas.openxmlformats.org/officeDocument/2006/relationships/image" Target="../media/image45.png"/><Relationship Id="rId4" Type="http://schemas.openxmlformats.org/officeDocument/2006/relationships/image" Target="../media/image54.png"/><Relationship Id="rId1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135.png"/><Relationship Id="rId4" Type="http://schemas.openxmlformats.org/officeDocument/2006/relationships/image" Target="../media/image98.png"/></Relationships>
</file>

<file path=ppt/slides/_rels/slide25.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35.png"/><Relationship Id="rId4" Type="http://schemas.openxmlformats.org/officeDocument/2006/relationships/image" Target="../media/image109.png"/></Relationships>
</file>

<file path=ppt/slides/_rels/slide26.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113.png"/><Relationship Id="rId7" Type="http://schemas.openxmlformats.org/officeDocument/2006/relationships/image" Target="../media/image13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32.png"/><Relationship Id="rId4" Type="http://schemas.openxmlformats.org/officeDocument/2006/relationships/image" Target="../media/image114.png"/></Relationships>
</file>

<file path=ppt/slides/_rels/slide27.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37.png"/><Relationship Id="rId7" Type="http://schemas.openxmlformats.org/officeDocument/2006/relationships/image" Target="../media/image14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39.png"/><Relationship Id="rId10" Type="http://schemas.openxmlformats.org/officeDocument/2006/relationships/image" Target="../media/image134.png"/><Relationship Id="rId4" Type="http://schemas.openxmlformats.org/officeDocument/2006/relationships/image" Target="../media/image114.png"/><Relationship Id="rId9" Type="http://schemas.openxmlformats.org/officeDocument/2006/relationships/image" Target="../media/image135.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10.png"/><Relationship Id="rId2" Type="http://schemas.openxmlformats.org/officeDocument/2006/relationships/notesSlide" Target="../notesSlides/notesSlide3.xml"/><Relationship Id="rId16" Type="http://schemas.openxmlformats.org/officeDocument/2006/relationships/image" Target="../media/image9.png"/><Relationship Id="rId1" Type="http://schemas.openxmlformats.org/officeDocument/2006/relationships/slideLayout" Target="../slideLayouts/slideLayout2.xml"/><Relationship Id="rId15" Type="http://schemas.openxmlformats.org/officeDocument/2006/relationships/image" Target="../media/image1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4.png"/><Relationship Id="rId4" Type="http://schemas.openxmlformats.org/officeDocument/2006/relationships/image" Target="../media/image620.png"/></Relationships>
</file>

<file path=ppt/slides/_rels/slide31.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3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81.png"/></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81.png"/></Relationships>
</file>

<file path=ppt/slides/_rels/slide3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5.xml"/><Relationship Id="rId5" Type="http://schemas.openxmlformats.org/officeDocument/2006/relationships/image" Target="../media/image85.png"/><Relationship Id="rId4" Type="http://schemas.openxmlformats.org/officeDocument/2006/relationships/image" Target="../media/image84.png"/></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6.png"/><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68.png"/><Relationship Id="rId7" Type="http://schemas.openxmlformats.org/officeDocument/2006/relationships/image" Target="../media/image90.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6.png"/><Relationship Id="rId9" Type="http://schemas.openxmlformats.org/officeDocument/2006/relationships/image" Target="../media/image92.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4.png"/><Relationship Id="rId2" Type="http://schemas.openxmlformats.org/officeDocument/2006/relationships/notesSlide" Target="../notesSlides/notesSlide4.xml"/><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11.png"/><Relationship Id="rId15" Type="http://schemas.openxmlformats.org/officeDocument/2006/relationships/image" Target="../media/image19.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jp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99.png"/><Relationship Id="rId7" Type="http://schemas.openxmlformats.org/officeDocument/2006/relationships/image" Target="../media/image104.png"/><Relationship Id="rId2" Type="http://schemas.openxmlformats.org/officeDocument/2006/relationships/image" Target="../media/image97.png"/><Relationship Id="rId1" Type="http://schemas.openxmlformats.org/officeDocument/2006/relationships/slideLayout" Target="../slideLayouts/slideLayout5.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45.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2230.png"/><Relationship Id="rId7" Type="http://schemas.openxmlformats.org/officeDocument/2006/relationships/image" Target="../media/image106.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226.png"/><Relationship Id="rId5" Type="http://schemas.openxmlformats.org/officeDocument/2006/relationships/image" Target="../media/image225.png"/><Relationship Id="rId4" Type="http://schemas.openxmlformats.org/officeDocument/2006/relationships/image" Target="../media/image2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8" Type="http://schemas.openxmlformats.org/officeDocument/2006/relationships/image" Target="../media/image179.png"/><Relationship Id="rId3" Type="http://schemas.openxmlformats.org/officeDocument/2006/relationships/image" Target="../media/image184.png"/><Relationship Id="rId7" Type="http://schemas.openxmlformats.org/officeDocument/2006/relationships/image" Target="../media/image185.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183.png"/><Relationship Id="rId4" Type="http://schemas.openxmlformats.org/officeDocument/2006/relationships/image" Target="../media/image181.png"/></Relationships>
</file>

<file path=ppt/slides/_rels/slide48.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186.png"/><Relationship Id="rId7" Type="http://schemas.openxmlformats.org/officeDocument/2006/relationships/image" Target="../media/image180.png"/><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189.png"/><Relationship Id="rId5" Type="http://schemas.openxmlformats.org/officeDocument/2006/relationships/image" Target="../media/image188.png"/></Relationships>
</file>

<file path=ppt/slides/_rels/slide49.xml.rels><?xml version="1.0" encoding="UTF-8" standalone="yes"?>
<Relationships xmlns="http://schemas.openxmlformats.org/package/2006/relationships"><Relationship Id="rId3" Type="http://schemas.openxmlformats.org/officeDocument/2006/relationships/image" Target="../media/image186.png"/><Relationship Id="rId7" Type="http://schemas.openxmlformats.org/officeDocument/2006/relationships/image" Target="../media/image180.pn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191.png"/><Relationship Id="rId5" Type="http://schemas.openxmlformats.org/officeDocument/2006/relationships/image" Target="../media/image1900.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00.png"/><Relationship Id="rId12" Type="http://schemas.openxmlformats.org/officeDocument/2006/relationships/image" Target="../media/image16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7.png"/><Relationship Id="rId11" Type="http://schemas.openxmlformats.org/officeDocument/2006/relationships/image" Target="../media/image16.png"/><Relationship Id="rId5" Type="http://schemas.openxmlformats.org/officeDocument/2006/relationships/image" Target="../media/image11.png"/><Relationship Id="rId15" Type="http://schemas.openxmlformats.org/officeDocument/2006/relationships/image" Target="../media/image19.png"/><Relationship Id="rId10" Type="http://schemas.openxmlformats.org/officeDocument/2006/relationships/image" Target="../media/image143.png"/><Relationship Id="rId4" Type="http://schemas.openxmlformats.org/officeDocument/2006/relationships/image" Target="../media/image15.png"/><Relationship Id="rId9" Type="http://schemas.openxmlformats.org/officeDocument/2006/relationships/image" Target="../media/image131.png"/></Relationships>
</file>

<file path=ppt/slides/_rels/slide50.xml.rels><?xml version="1.0" encoding="UTF-8" standalone="yes"?>
<Relationships xmlns="http://schemas.openxmlformats.org/package/2006/relationships"><Relationship Id="rId3" Type="http://schemas.openxmlformats.org/officeDocument/2006/relationships/image" Target="../media/image186.png"/><Relationship Id="rId7" Type="http://schemas.openxmlformats.org/officeDocument/2006/relationships/image" Target="../media/image180.pn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193.png"/><Relationship Id="rId5" Type="http://schemas.openxmlformats.org/officeDocument/2006/relationships/image" Target="../media/image192.png"/></Relationships>
</file>

<file path=ppt/slides/_rels/slide51.xml.rels><?xml version="1.0" encoding="UTF-8" standalone="yes"?>
<Relationships xmlns="http://schemas.openxmlformats.org/package/2006/relationships"><Relationship Id="rId3" Type="http://schemas.openxmlformats.org/officeDocument/2006/relationships/image" Target="../media/image186.png"/><Relationship Id="rId7" Type="http://schemas.openxmlformats.org/officeDocument/2006/relationships/image" Target="../media/image180.pn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195.png"/><Relationship Id="rId5" Type="http://schemas.openxmlformats.org/officeDocument/2006/relationships/image" Target="../media/image194.png"/></Relationships>
</file>

<file path=ppt/slides/_rels/slide52.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image" Target="../media/image200.png"/><Relationship Id="rId5" Type="http://schemas.openxmlformats.org/officeDocument/2006/relationships/image" Target="../media/image199.png"/><Relationship Id="rId4" Type="http://schemas.openxmlformats.org/officeDocument/2006/relationships/image" Target="../media/image198.png"/></Relationships>
</file>

<file path=ppt/slides/_rels/slide53.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image" Target="../media/image196.png"/><Relationship Id="rId5" Type="http://schemas.openxmlformats.org/officeDocument/2006/relationships/image" Target="../media/image204.png"/><Relationship Id="rId4" Type="http://schemas.openxmlformats.org/officeDocument/2006/relationships/image" Target="../media/image202.png"/></Relationships>
</file>

<file path=ppt/slides/_rels/slide54.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206.png"/></Relationships>
</file>

<file path=ppt/slides/_rels/slide55.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image" Target="../media/image202.png"/><Relationship Id="rId5" Type="http://schemas.openxmlformats.org/officeDocument/2006/relationships/image" Target="../media/image201.png"/><Relationship Id="rId4" Type="http://schemas.openxmlformats.org/officeDocument/2006/relationships/image" Target="../media/image206.png"/></Relationships>
</file>

<file path=ppt/slides/_rels/slide56.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notesSlide" Target="../notesSlides/notesSlide50.xml"/><Relationship Id="rId1" Type="http://schemas.openxmlformats.org/officeDocument/2006/relationships/slideLayout" Target="../slideLayouts/slideLayout6.xml"/><Relationship Id="rId6" Type="http://schemas.openxmlformats.org/officeDocument/2006/relationships/image" Target="../media/image202.png"/><Relationship Id="rId5" Type="http://schemas.openxmlformats.org/officeDocument/2006/relationships/image" Target="../media/image201.png"/><Relationship Id="rId4" Type="http://schemas.openxmlformats.org/officeDocument/2006/relationships/image" Target="../media/image206.png"/></Relationships>
</file>

<file path=ppt/slides/_rels/slide57.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notesSlide" Target="../notesSlides/notesSlide51.xml"/><Relationship Id="rId1" Type="http://schemas.openxmlformats.org/officeDocument/2006/relationships/slideLayout" Target="../slideLayouts/slideLayout6.xml"/><Relationship Id="rId5" Type="http://schemas.openxmlformats.org/officeDocument/2006/relationships/image" Target="../media/image209.png"/><Relationship Id="rId4" Type="http://schemas.openxmlformats.org/officeDocument/2006/relationships/image" Target="../media/image207.png"/></Relationships>
</file>

<file path=ppt/slides/_rels/slide58.xml.rels><?xml version="1.0" encoding="UTF-8" standalone="yes"?>
<Relationships xmlns="http://schemas.openxmlformats.org/package/2006/relationships"><Relationship Id="rId3" Type="http://schemas.openxmlformats.org/officeDocument/2006/relationships/image" Target="../media/image203.png"/><Relationship Id="rId7" Type="http://schemas.openxmlformats.org/officeDocument/2006/relationships/image" Target="../media/image211.png"/><Relationship Id="rId2" Type="http://schemas.openxmlformats.org/officeDocument/2006/relationships/notesSlide" Target="../notesSlides/notesSlide52.xml"/><Relationship Id="rId1" Type="http://schemas.openxmlformats.org/officeDocument/2006/relationships/slideLayout" Target="../slideLayouts/slideLayout6.xml"/><Relationship Id="rId6" Type="http://schemas.openxmlformats.org/officeDocument/2006/relationships/image" Target="../media/image210.png"/><Relationship Id="rId5" Type="http://schemas.openxmlformats.org/officeDocument/2006/relationships/image" Target="../media/image209.png"/><Relationship Id="rId4" Type="http://schemas.openxmlformats.org/officeDocument/2006/relationships/image" Target="../media/image207.png"/></Relationships>
</file>

<file path=ppt/slides/_rels/slide59.xml.rels><?xml version="1.0" encoding="UTF-8" standalone="yes"?>
<Relationships xmlns="http://schemas.openxmlformats.org/package/2006/relationships"><Relationship Id="rId8" Type="http://schemas.openxmlformats.org/officeDocument/2006/relationships/image" Target="../media/image212.png"/><Relationship Id="rId3" Type="http://schemas.openxmlformats.org/officeDocument/2006/relationships/image" Target="../media/image203.png"/><Relationship Id="rId7" Type="http://schemas.openxmlformats.org/officeDocument/2006/relationships/image" Target="../media/image211.png"/><Relationship Id="rId2" Type="http://schemas.openxmlformats.org/officeDocument/2006/relationships/notesSlide" Target="../notesSlides/notesSlide53.xml"/><Relationship Id="rId1" Type="http://schemas.openxmlformats.org/officeDocument/2006/relationships/slideLayout" Target="../slideLayouts/slideLayout6.xml"/><Relationship Id="rId6" Type="http://schemas.openxmlformats.org/officeDocument/2006/relationships/image" Target="../media/image210.png"/><Relationship Id="rId5" Type="http://schemas.openxmlformats.org/officeDocument/2006/relationships/image" Target="../media/image209.png"/><Relationship Id="rId4" Type="http://schemas.openxmlformats.org/officeDocument/2006/relationships/image" Target="../media/image207.png"/><Relationship Id="rId9" Type="http://schemas.openxmlformats.org/officeDocument/2006/relationships/image" Target="../media/image213.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00.png"/><Relationship Id="rId12" Type="http://schemas.openxmlformats.org/officeDocument/2006/relationships/image" Target="../media/image16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7.png"/><Relationship Id="rId11" Type="http://schemas.openxmlformats.org/officeDocument/2006/relationships/image" Target="../media/image150.png"/><Relationship Id="rId5" Type="http://schemas.openxmlformats.org/officeDocument/2006/relationships/image" Target="../media/image18.png"/><Relationship Id="rId15" Type="http://schemas.openxmlformats.org/officeDocument/2006/relationships/image" Target="../media/image19.png"/><Relationship Id="rId10" Type="http://schemas.openxmlformats.org/officeDocument/2006/relationships/image" Target="../media/image143.png"/><Relationship Id="rId4" Type="http://schemas.openxmlformats.org/officeDocument/2006/relationships/image" Target="../media/image15.png"/><Relationship Id="rId9" Type="http://schemas.openxmlformats.org/officeDocument/2006/relationships/image" Target="../media/image131.png"/><Relationship Id="rId14" Type="http://schemas.openxmlformats.org/officeDocument/2006/relationships/image" Target="../media/image20.png"/></Relationships>
</file>

<file path=ppt/slides/_rels/slide60.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214.png"/></Relationships>
</file>

<file path=ppt/slides/_rels/slide61.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notesSlide" Target="../notesSlides/notesSlide55.xml"/><Relationship Id="rId1" Type="http://schemas.openxmlformats.org/officeDocument/2006/relationships/slideLayout" Target="../slideLayouts/slideLayout6.xml"/><Relationship Id="rId5" Type="http://schemas.openxmlformats.org/officeDocument/2006/relationships/image" Target="../media/image217.png"/><Relationship Id="rId4" Type="http://schemas.openxmlformats.org/officeDocument/2006/relationships/image" Target="../media/image216.png"/></Relationships>
</file>

<file path=ppt/slides/_rels/slide62.xml.rels><?xml version="1.0" encoding="UTF-8" standalone="yes"?>
<Relationships xmlns="http://schemas.openxmlformats.org/package/2006/relationships"><Relationship Id="rId3" Type="http://schemas.openxmlformats.org/officeDocument/2006/relationships/image" Target="../media/image215.png"/><Relationship Id="rId7" Type="http://schemas.openxmlformats.org/officeDocument/2006/relationships/image" Target="../media/image219.png"/><Relationship Id="rId2" Type="http://schemas.openxmlformats.org/officeDocument/2006/relationships/notesSlide" Target="../notesSlides/notesSlide56.xml"/><Relationship Id="rId1" Type="http://schemas.openxmlformats.org/officeDocument/2006/relationships/slideLayout" Target="../slideLayouts/slideLayout6.xml"/><Relationship Id="rId6" Type="http://schemas.openxmlformats.org/officeDocument/2006/relationships/image" Target="../media/image218.png"/><Relationship Id="rId5" Type="http://schemas.openxmlformats.org/officeDocument/2006/relationships/image" Target="../media/image217.png"/><Relationship Id="rId4" Type="http://schemas.openxmlformats.org/officeDocument/2006/relationships/image" Target="../media/image216.png"/></Relationships>
</file>

<file path=ppt/slides/_rels/slide63.xml.rels><?xml version="1.0" encoding="UTF-8" standalone="yes"?>
<Relationships xmlns="http://schemas.openxmlformats.org/package/2006/relationships"><Relationship Id="rId8" Type="http://schemas.openxmlformats.org/officeDocument/2006/relationships/image" Target="../media/image222.png"/><Relationship Id="rId3" Type="http://schemas.openxmlformats.org/officeDocument/2006/relationships/image" Target="../media/image215.png"/><Relationship Id="rId7" Type="http://schemas.openxmlformats.org/officeDocument/2006/relationships/image" Target="../media/image221.png"/><Relationship Id="rId2" Type="http://schemas.openxmlformats.org/officeDocument/2006/relationships/notesSlide" Target="../notesSlides/notesSlide57.xml"/><Relationship Id="rId1" Type="http://schemas.openxmlformats.org/officeDocument/2006/relationships/slideLayout" Target="../slideLayouts/slideLayout6.xml"/><Relationship Id="rId6" Type="http://schemas.openxmlformats.org/officeDocument/2006/relationships/image" Target="../media/image218.png"/><Relationship Id="rId5" Type="http://schemas.openxmlformats.org/officeDocument/2006/relationships/image" Target="../media/image217.png"/><Relationship Id="rId10" Type="http://schemas.openxmlformats.org/officeDocument/2006/relationships/image" Target="../media/image470.png"/><Relationship Id="rId4" Type="http://schemas.openxmlformats.org/officeDocument/2006/relationships/image" Target="../media/image216.png"/><Relationship Id="rId9" Type="http://schemas.openxmlformats.org/officeDocument/2006/relationships/image" Target="../media/image219.png"/></Relationships>
</file>

<file path=ppt/slides/_rels/slide64.xml.rels><?xml version="1.0" encoding="UTF-8" standalone="yes"?>
<Relationships xmlns="http://schemas.openxmlformats.org/package/2006/relationships"><Relationship Id="rId3" Type="http://schemas.openxmlformats.org/officeDocument/2006/relationships/image" Target="../media/image2230.png"/><Relationship Id="rId7" Type="http://schemas.openxmlformats.org/officeDocument/2006/relationships/image" Target="../media/image227.png"/><Relationship Id="rId2" Type="http://schemas.openxmlformats.org/officeDocument/2006/relationships/notesSlide" Target="../notesSlides/notesSlide58.xml"/><Relationship Id="rId1" Type="http://schemas.openxmlformats.org/officeDocument/2006/relationships/slideLayout" Target="../slideLayouts/slideLayout6.xml"/><Relationship Id="rId6" Type="http://schemas.openxmlformats.org/officeDocument/2006/relationships/image" Target="../media/image226.png"/><Relationship Id="rId5" Type="http://schemas.openxmlformats.org/officeDocument/2006/relationships/image" Target="../media/image225.png"/><Relationship Id="rId4" Type="http://schemas.openxmlformats.org/officeDocument/2006/relationships/image" Target="../media/image224.png"/></Relationships>
</file>

<file path=ppt/slides/_rels/slide65.xml.rels><?xml version="1.0" encoding="UTF-8" standalone="yes"?>
<Relationships xmlns="http://schemas.openxmlformats.org/package/2006/relationships"><Relationship Id="rId3" Type="http://schemas.openxmlformats.org/officeDocument/2006/relationships/image" Target="../media/image2230.png"/><Relationship Id="rId7" Type="http://schemas.openxmlformats.org/officeDocument/2006/relationships/image" Target="../media/image106.png"/><Relationship Id="rId2" Type="http://schemas.openxmlformats.org/officeDocument/2006/relationships/notesSlide" Target="../notesSlides/notesSlide59.xml"/><Relationship Id="rId1" Type="http://schemas.openxmlformats.org/officeDocument/2006/relationships/slideLayout" Target="../slideLayouts/slideLayout6.xml"/><Relationship Id="rId6" Type="http://schemas.openxmlformats.org/officeDocument/2006/relationships/image" Target="../media/image226.png"/><Relationship Id="rId5" Type="http://schemas.openxmlformats.org/officeDocument/2006/relationships/image" Target="../media/image225.png"/><Relationship Id="rId4" Type="http://schemas.openxmlformats.org/officeDocument/2006/relationships/image" Target="../media/image224.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20.png"/><Relationship Id="rId5" Type="http://schemas.openxmlformats.org/officeDocument/2006/relationships/image" Target="../media/image2110.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1.png"/><Relationship Id="rId4" Type="http://schemas.openxmlformats.org/officeDocument/2006/relationships/image" Target="../media/image10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8145" y="2460949"/>
            <a:ext cx="11769930" cy="823713"/>
          </a:xfrm>
        </p:spPr>
        <p:txBody>
          <a:bodyPr rtlCol="0">
            <a:normAutofit/>
          </a:bodyPr>
          <a:lstStyle/>
          <a:p>
            <a:r>
              <a:rPr lang="en-GB" sz="3600" dirty="0" err="1">
                <a:effectLst/>
              </a:rPr>
              <a:t>Borel</a:t>
            </a:r>
            <a:r>
              <a:rPr lang="en-GB" sz="3600" dirty="0">
                <a:effectLst/>
              </a:rPr>
              <a:t> </a:t>
            </a:r>
            <a:r>
              <a:rPr lang="en-GB" sz="3600" dirty="0" err="1">
                <a:effectLst/>
              </a:rPr>
              <a:t>resummation</a:t>
            </a:r>
            <a:r>
              <a:rPr lang="en-GB" sz="3600" dirty="0">
                <a:effectLst/>
              </a:rPr>
              <a:t> of secular divergences</a:t>
            </a:r>
            <a:endParaRPr lang="fr-FR" sz="3600" dirty="0"/>
          </a:p>
        </p:txBody>
      </p:sp>
      <p:sp>
        <p:nvSpPr>
          <p:cNvPr id="3" name="Sous-titre 2"/>
          <p:cNvSpPr>
            <a:spLocks noGrp="1"/>
          </p:cNvSpPr>
          <p:nvPr>
            <p:ph type="subTitle" idx="1"/>
          </p:nvPr>
        </p:nvSpPr>
        <p:spPr>
          <a:xfrm>
            <a:off x="374497" y="3273978"/>
            <a:ext cx="9970135" cy="400317"/>
          </a:xfrm>
        </p:spPr>
        <p:txBody>
          <a:bodyPr rtlCol="0">
            <a:normAutofit/>
          </a:bodyPr>
          <a:lstStyle/>
          <a:p>
            <a:r>
              <a:rPr lang="fr-FR" dirty="0" err="1"/>
              <a:t>With</a:t>
            </a:r>
            <a:r>
              <a:rPr lang="fr-FR" dirty="0"/>
              <a:t> the </a:t>
            </a:r>
            <a:r>
              <a:rPr lang="fr-FR" dirty="0" err="1"/>
              <a:t>stochastic</a:t>
            </a:r>
            <a:r>
              <a:rPr lang="fr-FR" dirty="0"/>
              <a:t> inflation </a:t>
            </a:r>
            <a:r>
              <a:rPr lang="fr-FR" dirty="0" err="1"/>
              <a:t>formalism</a:t>
            </a:r>
            <a:endParaRPr lang="fr-FR" dirty="0"/>
          </a:p>
        </p:txBody>
      </p:sp>
      <p:sp>
        <p:nvSpPr>
          <p:cNvPr id="8" name="Rectangle 7"/>
          <p:cNvSpPr/>
          <p:nvPr/>
        </p:nvSpPr>
        <p:spPr>
          <a:xfrm>
            <a:off x="5971607" y="3244334"/>
            <a:ext cx="248786" cy="369332"/>
          </a:xfrm>
          <a:prstGeom prst="rect">
            <a:avLst/>
          </a:prstGeom>
        </p:spPr>
        <p:txBody>
          <a:bodyPr wrap="none">
            <a:spAutoFit/>
          </a:bodyPr>
          <a:lstStyle/>
          <a:p>
            <a:r>
              <a:rPr lang="fr-FR" dirty="0">
                <a:latin typeface="Inherited"/>
              </a:rPr>
              <a:t> </a:t>
            </a:r>
            <a:endParaRPr lang="fr-FR" dirty="0"/>
          </a:p>
        </p:txBody>
      </p:sp>
      <p:sp>
        <p:nvSpPr>
          <p:cNvPr id="6" name="Rectangle 5"/>
          <p:cNvSpPr/>
          <p:nvPr/>
        </p:nvSpPr>
        <p:spPr>
          <a:xfrm>
            <a:off x="6297311" y="830875"/>
            <a:ext cx="5655486" cy="677108"/>
          </a:xfrm>
          <a:prstGeom prst="rect">
            <a:avLst/>
          </a:prstGeom>
        </p:spPr>
        <p:txBody>
          <a:bodyPr wrap="square">
            <a:spAutoFit/>
          </a:bodyPr>
          <a:lstStyle/>
          <a:p>
            <a:r>
              <a:rPr lang="fr-FR" sz="2000" b="1" dirty="0">
                <a:solidFill>
                  <a:srgbClr val="00B050"/>
                </a:solidFill>
              </a:rPr>
              <a:t>[M. Honda, R. </a:t>
            </a:r>
            <a:r>
              <a:rPr lang="fr-FR" sz="2000" b="1" dirty="0" err="1">
                <a:solidFill>
                  <a:srgbClr val="00B050"/>
                </a:solidFill>
              </a:rPr>
              <a:t>Jinno</a:t>
            </a:r>
            <a:r>
              <a:rPr lang="fr-FR" sz="2000" b="1" dirty="0">
                <a:solidFill>
                  <a:srgbClr val="00B050"/>
                </a:solidFill>
              </a:rPr>
              <a:t>, L. Pinol, K. </a:t>
            </a:r>
            <a:r>
              <a:rPr lang="fr-FR" sz="2000" b="1" dirty="0" err="1">
                <a:solidFill>
                  <a:srgbClr val="00B050"/>
                </a:solidFill>
              </a:rPr>
              <a:t>Tokeshi</a:t>
            </a:r>
            <a:r>
              <a:rPr lang="fr-FR" sz="2000" b="1" dirty="0">
                <a:solidFill>
                  <a:srgbClr val="00B050"/>
                </a:solidFill>
              </a:rPr>
              <a:t> 2023]</a:t>
            </a:r>
          </a:p>
          <a:p>
            <a:r>
              <a:rPr lang="fr-FR" i="1" dirty="0"/>
              <a:t>Journal of High-Energy </a:t>
            </a:r>
            <a:r>
              <a:rPr lang="fr-FR" i="1" dirty="0" err="1"/>
              <a:t>Physics</a:t>
            </a:r>
            <a:r>
              <a:rPr lang="fr-FR" i="1" dirty="0"/>
              <a:t> (JHEP)</a:t>
            </a:r>
          </a:p>
        </p:txBody>
      </p:sp>
      <p:sp>
        <p:nvSpPr>
          <p:cNvPr id="12" name="ZoneTexte 11"/>
          <p:cNvSpPr txBox="1"/>
          <p:nvPr/>
        </p:nvSpPr>
        <p:spPr>
          <a:xfrm>
            <a:off x="374900" y="439259"/>
            <a:ext cx="4324645" cy="1815882"/>
          </a:xfrm>
          <a:prstGeom prst="rect">
            <a:avLst/>
          </a:prstGeom>
          <a:noFill/>
        </p:spPr>
        <p:txBody>
          <a:bodyPr wrap="none" rtlCol="0">
            <a:spAutoFit/>
          </a:bodyPr>
          <a:lstStyle/>
          <a:p>
            <a:r>
              <a:rPr lang="en-US" sz="2200" b="1" dirty="0"/>
              <a:t>2023 TUG Meeting (ENS, Paris)</a:t>
            </a:r>
            <a:endParaRPr lang="en-US" sz="2200" i="1" dirty="0"/>
          </a:p>
          <a:p>
            <a:r>
              <a:rPr lang="en-US" sz="2200" dirty="0"/>
              <a:t>October 2023, 12</a:t>
            </a:r>
            <a:r>
              <a:rPr lang="en-US" sz="2200" baseline="30000" dirty="0"/>
              <a:t>th</a:t>
            </a:r>
            <a:endParaRPr lang="en-US" sz="2400" dirty="0"/>
          </a:p>
          <a:p>
            <a:endParaRPr lang="en-US" sz="2400" dirty="0"/>
          </a:p>
          <a:p>
            <a:r>
              <a:rPr lang="en-US" sz="2400" b="1" dirty="0"/>
              <a:t>	    	        Lucas Pinol</a:t>
            </a:r>
            <a:endParaRPr lang="en-US" sz="2000" dirty="0"/>
          </a:p>
          <a:p>
            <a:r>
              <a:rPr lang="fr-FR" sz="2000" i="1" dirty="0"/>
              <a:t>	     	          LPENS, Paris</a:t>
            </a:r>
          </a:p>
        </p:txBody>
      </p:sp>
      <p:sp>
        <p:nvSpPr>
          <p:cNvPr id="15" name="Rectangle 14"/>
          <p:cNvSpPr/>
          <p:nvPr/>
        </p:nvSpPr>
        <p:spPr>
          <a:xfrm>
            <a:off x="6301026" y="430765"/>
            <a:ext cx="1247457" cy="400110"/>
          </a:xfrm>
          <a:prstGeom prst="rect">
            <a:avLst/>
          </a:prstGeom>
        </p:spPr>
        <p:txBody>
          <a:bodyPr wrap="none">
            <a:spAutoFit/>
          </a:bodyPr>
          <a:lstStyle/>
          <a:p>
            <a:r>
              <a:rPr lang="en-US" sz="2000" u="sng" dirty="0"/>
              <a:t>Based on:</a:t>
            </a:r>
            <a:endParaRPr lang="fr-FR" sz="2000" u="sng" dirty="0"/>
          </a:p>
        </p:txBody>
      </p:sp>
      <p:sp>
        <p:nvSpPr>
          <p:cNvPr id="16" name="Forme libre 15"/>
          <p:cNvSpPr/>
          <p:nvPr/>
        </p:nvSpPr>
        <p:spPr>
          <a:xfrm>
            <a:off x="7072335" y="4316338"/>
            <a:ext cx="1359017" cy="549583"/>
          </a:xfrm>
          <a:custGeom>
            <a:avLst/>
            <a:gdLst>
              <a:gd name="connsiteX0" fmla="*/ 0 w 1359017"/>
              <a:gd name="connsiteY0" fmla="*/ 545288 h 549583"/>
              <a:gd name="connsiteX1" fmla="*/ 461395 w 1359017"/>
              <a:gd name="connsiteY1" fmla="*/ 469787 h 549583"/>
              <a:gd name="connsiteX2" fmla="*/ 738231 w 1359017"/>
              <a:gd name="connsiteY2" fmla="*/ 3 h 549583"/>
              <a:gd name="connsiteX3" fmla="*/ 947956 w 1359017"/>
              <a:gd name="connsiteY3" fmla="*/ 478176 h 549583"/>
              <a:gd name="connsiteX4" fmla="*/ 1359017 w 1359017"/>
              <a:gd name="connsiteY4" fmla="*/ 520121 h 549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9017" h="549583">
                <a:moveTo>
                  <a:pt x="0" y="545288"/>
                </a:moveTo>
                <a:cubicBezTo>
                  <a:pt x="169178" y="552978"/>
                  <a:pt x="338357" y="560668"/>
                  <a:pt x="461395" y="469787"/>
                </a:cubicBezTo>
                <a:cubicBezTo>
                  <a:pt x="584433" y="378906"/>
                  <a:pt x="657138" y="-1395"/>
                  <a:pt x="738231" y="3"/>
                </a:cubicBezTo>
                <a:cubicBezTo>
                  <a:pt x="819324" y="1401"/>
                  <a:pt x="844492" y="391490"/>
                  <a:pt x="947956" y="478176"/>
                </a:cubicBezTo>
                <a:cubicBezTo>
                  <a:pt x="1051420" y="564862"/>
                  <a:pt x="1205218" y="542491"/>
                  <a:pt x="1359017" y="520121"/>
                </a:cubicBez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orme libre 16"/>
          <p:cNvSpPr/>
          <p:nvPr/>
        </p:nvSpPr>
        <p:spPr>
          <a:xfrm>
            <a:off x="6936398" y="4294749"/>
            <a:ext cx="5243119" cy="1384200"/>
          </a:xfrm>
          <a:custGeom>
            <a:avLst/>
            <a:gdLst>
              <a:gd name="connsiteX0" fmla="*/ 0 w 5243119"/>
              <a:gd name="connsiteY0" fmla="*/ 0 h 1384200"/>
              <a:gd name="connsiteX1" fmla="*/ 1828800 w 5243119"/>
              <a:gd name="connsiteY1" fmla="*/ 805344 h 1384200"/>
              <a:gd name="connsiteX2" fmla="*/ 3766657 w 5243119"/>
              <a:gd name="connsiteY2" fmla="*/ 1384184 h 1384200"/>
              <a:gd name="connsiteX3" fmla="*/ 5243119 w 5243119"/>
              <a:gd name="connsiteY3" fmla="*/ 788566 h 1384200"/>
            </a:gdLst>
            <a:ahLst/>
            <a:cxnLst>
              <a:cxn ang="0">
                <a:pos x="connsiteX0" y="connsiteY0"/>
              </a:cxn>
              <a:cxn ang="0">
                <a:pos x="connsiteX1" y="connsiteY1"/>
              </a:cxn>
              <a:cxn ang="0">
                <a:pos x="connsiteX2" y="connsiteY2"/>
              </a:cxn>
              <a:cxn ang="0">
                <a:pos x="connsiteX3" y="connsiteY3"/>
              </a:cxn>
            </a:cxnLst>
            <a:rect l="l" t="t" r="r" b="b"/>
            <a:pathLst>
              <a:path w="5243119" h="1384200">
                <a:moveTo>
                  <a:pt x="0" y="0"/>
                </a:moveTo>
                <a:cubicBezTo>
                  <a:pt x="600512" y="287323"/>
                  <a:pt x="1201024" y="574647"/>
                  <a:pt x="1828800" y="805344"/>
                </a:cubicBezTo>
                <a:cubicBezTo>
                  <a:pt x="2456576" y="1036041"/>
                  <a:pt x="3197604" y="1386980"/>
                  <a:pt x="3766657" y="1384184"/>
                </a:cubicBezTo>
                <a:cubicBezTo>
                  <a:pt x="4335710" y="1381388"/>
                  <a:pt x="4789414" y="1084977"/>
                  <a:pt x="5243119" y="788566"/>
                </a:cubicBezTo>
              </a:path>
            </a:pathLst>
          </a:custGeom>
          <a:noFill/>
          <a:ln w="28575">
            <a:solidFill>
              <a:srgbClr val="FF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droite 17"/>
          <p:cNvSpPr/>
          <p:nvPr/>
        </p:nvSpPr>
        <p:spPr>
          <a:xfrm rot="16200000">
            <a:off x="9765114" y="4936063"/>
            <a:ext cx="1934840" cy="118407"/>
          </a:xfrm>
          <a:prstGeom prst="rightArrow">
            <a:avLst>
              <a:gd name="adj1" fmla="val 26038"/>
              <a:gd name="adj2" fmla="val 170013"/>
            </a:avLst>
          </a:prstGeom>
          <a:solidFill>
            <a:srgbClr val="FF8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9" name="ZoneTexte 18"/>
              <p:cNvSpPr txBox="1"/>
              <p:nvPr/>
            </p:nvSpPr>
            <p:spPr>
              <a:xfrm>
                <a:off x="10347845" y="3665447"/>
                <a:ext cx="7693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8D37"/>
                          </a:solidFill>
                          <a:latin typeface="Cambria Math" panose="02040503050406030204" pitchFamily="18" charset="0"/>
                        </a:rPr>
                        <m:t>𝑽</m:t>
                      </m:r>
                      <m:d>
                        <m:dPr>
                          <m:ctrlPr>
                            <a:rPr lang="fr-FR" b="1" i="1" smtClean="0">
                              <a:solidFill>
                                <a:srgbClr val="FF8D37"/>
                              </a:solidFill>
                              <a:latin typeface="Cambria Math" panose="02040503050406030204" pitchFamily="18" charset="0"/>
                            </a:rPr>
                          </m:ctrlPr>
                        </m:dPr>
                        <m:e>
                          <m:sSub>
                            <m:sSubPr>
                              <m:ctrlPr>
                                <a:rPr lang="fr-FR" b="1" i="1" smtClean="0">
                                  <a:solidFill>
                                    <a:srgbClr val="FF8D37"/>
                                  </a:solidFill>
                                  <a:latin typeface="Cambria Math" panose="02040503050406030204" pitchFamily="18" charset="0"/>
                                </a:rPr>
                              </m:ctrlPr>
                            </m:sSubPr>
                            <m:e>
                              <m:r>
                                <a:rPr lang="fr-FR" b="1" i="1" smtClean="0">
                                  <a:solidFill>
                                    <a:srgbClr val="FF8D37"/>
                                  </a:solidFill>
                                  <a:latin typeface="Cambria Math" panose="02040503050406030204" pitchFamily="18" charset="0"/>
                                </a:rPr>
                                <m:t>𝝓</m:t>
                              </m:r>
                            </m:e>
                            <m:sub>
                              <m:r>
                                <a:rPr lang="fr-FR" b="1" i="1" smtClean="0">
                                  <a:solidFill>
                                    <a:srgbClr val="FF8D37"/>
                                  </a:solidFill>
                                  <a:latin typeface="Cambria Math" panose="02040503050406030204" pitchFamily="18" charset="0"/>
                                </a:rPr>
                                <m:t>𝑰𝑹</m:t>
                              </m:r>
                            </m:sub>
                          </m:sSub>
                        </m:e>
                      </m:d>
                    </m:oMath>
                  </m:oMathPara>
                </a14:m>
                <a:endParaRPr lang="fr-FR" b="1" dirty="0">
                  <a:solidFill>
                    <a:srgbClr val="FF8D37"/>
                  </a:solidFill>
                </a:endParaRPr>
              </a:p>
            </p:txBody>
          </p:sp>
        </mc:Choice>
        <mc:Fallback xmlns="">
          <p:sp>
            <p:nvSpPr>
              <p:cNvPr id="19" name="ZoneTexte 18"/>
              <p:cNvSpPr txBox="1">
                <a:spLocks noRot="1" noChangeAspect="1" noMove="1" noResize="1" noEditPoints="1" noAdjustHandles="1" noChangeArrowheads="1" noChangeShapeType="1" noTextEdit="1"/>
              </p:cNvSpPr>
              <p:nvPr/>
            </p:nvSpPr>
            <p:spPr>
              <a:xfrm>
                <a:off x="10347845" y="3665447"/>
                <a:ext cx="769378" cy="276999"/>
              </a:xfrm>
              <a:prstGeom prst="rect">
                <a:avLst/>
              </a:prstGeom>
              <a:blipFill>
                <a:blip r:embed="rId4"/>
                <a:stretch>
                  <a:fillRect l="-6299" b="-3478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0" name="ZoneTexte 19"/>
              <p:cNvSpPr txBox="1"/>
              <p:nvPr/>
            </p:nvSpPr>
            <p:spPr>
              <a:xfrm>
                <a:off x="5038283" y="4318158"/>
                <a:ext cx="1476366" cy="677108"/>
              </a:xfrm>
              <a:prstGeom prst="rect">
                <a:avLst/>
              </a:prstGeom>
              <a:noFill/>
            </p:spPr>
            <p:txBody>
              <a:bodyPr wrap="none" lIns="0" tIns="0" rIns="0" bIns="0" rtlCol="0">
                <a:spAutoFit/>
              </a:bodyPr>
              <a:lstStyle/>
              <a:p>
                <a:r>
                  <a:rPr lang="fr-FR" b="0" dirty="0"/>
                  <a:t>Convection: </a:t>
                </a:r>
                <a14:m>
                  <m:oMath xmlns:m="http://schemas.openxmlformats.org/officeDocument/2006/math">
                    <m:r>
                      <a:rPr lang="fr-FR" sz="2200" b="0" i="1" smtClean="0">
                        <a:latin typeface="Cambria Math" panose="02040503050406030204" pitchFamily="18" charset="0"/>
                      </a:rPr>
                      <m:t>→</m:t>
                    </m:r>
                  </m:oMath>
                </a14:m>
                <a:endParaRPr lang="fr-FR" sz="2200" b="0" dirty="0"/>
              </a:p>
              <a:p>
                <a:r>
                  <a:rPr lang="fr-FR" b="0" dirty="0"/>
                  <a:t>Diffusion:     </a:t>
                </a:r>
                <a14:m>
                  <m:oMath xmlns:m="http://schemas.openxmlformats.org/officeDocument/2006/math">
                    <m:r>
                      <a:rPr lang="fr-FR" sz="2200" b="0" i="1" smtClean="0">
                        <a:latin typeface="Cambria Math" panose="02040503050406030204" pitchFamily="18" charset="0"/>
                      </a:rPr>
                      <m:t>↔</m:t>
                    </m:r>
                  </m:oMath>
                </a14:m>
                <a:endParaRPr lang="fr-FR" sz="2200" dirty="0"/>
              </a:p>
            </p:txBody>
          </p:sp>
        </mc:Choice>
        <mc:Fallback xmlns="">
          <p:sp>
            <p:nvSpPr>
              <p:cNvPr id="20" name="ZoneTexte 19"/>
              <p:cNvSpPr txBox="1">
                <a:spLocks noRot="1" noChangeAspect="1" noMove="1" noResize="1" noEditPoints="1" noAdjustHandles="1" noChangeArrowheads="1" noChangeShapeType="1" noTextEdit="1"/>
              </p:cNvSpPr>
              <p:nvPr/>
            </p:nvSpPr>
            <p:spPr>
              <a:xfrm>
                <a:off x="5038283" y="4318158"/>
                <a:ext cx="1476366" cy="677108"/>
              </a:xfrm>
              <a:prstGeom prst="rect">
                <a:avLst/>
              </a:prstGeom>
              <a:blipFill>
                <a:blip r:embed="rId5"/>
                <a:stretch>
                  <a:fillRect l="-9465" t="-4505" r="-3704" b="-18919"/>
                </a:stretch>
              </a:blipFill>
            </p:spPr>
            <p:txBody>
              <a:bodyPr/>
              <a:lstStyle/>
              <a:p>
                <a:r>
                  <a:rPr lang="fr-FR">
                    <a:noFill/>
                  </a:rPr>
                  <a:t> </a:t>
                </a:r>
              </a:p>
            </p:txBody>
          </p:sp>
        </mc:Fallback>
      </mc:AlternateContent>
      <p:sp>
        <p:nvSpPr>
          <p:cNvPr id="4" name="ZoneTexte 3">
            <a:extLst>
              <a:ext uri="{FF2B5EF4-FFF2-40B4-BE49-F238E27FC236}">
                <a16:creationId xmlns:a16="http://schemas.microsoft.com/office/drawing/2014/main" id="{D59EB840-05C8-4C58-B533-A02A5B993CAA}"/>
              </a:ext>
            </a:extLst>
          </p:cNvPr>
          <p:cNvSpPr txBox="1"/>
          <p:nvPr/>
        </p:nvSpPr>
        <p:spPr>
          <a:xfrm>
            <a:off x="505126" y="6215742"/>
            <a:ext cx="11229674" cy="338554"/>
          </a:xfrm>
          <a:prstGeom prst="rect">
            <a:avLst/>
          </a:prstGeom>
          <a:noFill/>
        </p:spPr>
        <p:txBody>
          <a:bodyPr wrap="square" rtlCol="0">
            <a:spAutoFit/>
          </a:bodyPr>
          <a:lstStyle/>
          <a:p>
            <a:r>
              <a:rPr lang="es-ES" sz="1600" dirty="0"/>
              <a:t>Full </a:t>
            </a:r>
            <a:r>
              <a:rPr lang="es-ES" sz="1600" dirty="0" err="1"/>
              <a:t>one-hour</a:t>
            </a:r>
            <a:r>
              <a:rPr lang="es-ES" sz="1600" dirty="0"/>
              <a:t> </a:t>
            </a:r>
            <a:r>
              <a:rPr lang="es-ES" sz="1600" dirty="0" err="1"/>
              <a:t>seminar</a:t>
            </a:r>
            <a:r>
              <a:rPr lang="es-ES" sz="1600" dirty="0"/>
              <a:t> </a:t>
            </a:r>
            <a:r>
              <a:rPr lang="es-ES" sz="1600" dirty="0" err="1"/>
              <a:t>on</a:t>
            </a:r>
            <a:r>
              <a:rPr lang="es-ES" sz="1600" dirty="0"/>
              <a:t> </a:t>
            </a:r>
            <a:r>
              <a:rPr lang="es-ES" sz="1600" dirty="0" err="1"/>
              <a:t>the</a:t>
            </a:r>
            <a:r>
              <a:rPr lang="es-ES" sz="1600" dirty="0"/>
              <a:t> </a:t>
            </a:r>
            <a:r>
              <a:rPr lang="es-ES" sz="1600" dirty="0" err="1"/>
              <a:t>stochastic</a:t>
            </a:r>
            <a:r>
              <a:rPr lang="es-ES" sz="1600" dirty="0"/>
              <a:t> </a:t>
            </a:r>
            <a:r>
              <a:rPr lang="es-ES" sz="1600" dirty="0" err="1"/>
              <a:t>formalism</a:t>
            </a:r>
            <a:r>
              <a:rPr lang="es-ES" sz="1600" dirty="0"/>
              <a:t> </a:t>
            </a:r>
            <a:r>
              <a:rPr lang="es-ES" sz="1600" dirty="0" err="1"/>
              <a:t>on</a:t>
            </a:r>
            <a:r>
              <a:rPr lang="es-ES" sz="1600" dirty="0"/>
              <a:t> </a:t>
            </a:r>
            <a:r>
              <a:rPr lang="es-ES" sz="1600" dirty="0" err="1"/>
              <a:t>Youtube</a:t>
            </a:r>
            <a:r>
              <a:rPr lang="es-ES" sz="1600" dirty="0"/>
              <a:t>: </a:t>
            </a:r>
            <a:r>
              <a:rPr lang="es-ES" sz="1600" dirty="0" err="1"/>
              <a:t>search</a:t>
            </a:r>
            <a:r>
              <a:rPr lang="es-ES" sz="1600" dirty="0"/>
              <a:t> “Lucas Pinol </a:t>
            </a:r>
            <a:r>
              <a:rPr lang="es-ES" sz="1600" dirty="0" err="1"/>
              <a:t>geometrical</a:t>
            </a:r>
            <a:r>
              <a:rPr lang="es-ES" sz="1600" dirty="0"/>
              <a:t> </a:t>
            </a:r>
            <a:r>
              <a:rPr lang="es-ES" sz="1600" dirty="0" err="1"/>
              <a:t>aspects</a:t>
            </a:r>
            <a:r>
              <a:rPr lang="es-ES" sz="1600" dirty="0"/>
              <a:t> </a:t>
            </a:r>
            <a:r>
              <a:rPr lang="es-ES" sz="1600" dirty="0" err="1"/>
              <a:t>of</a:t>
            </a:r>
            <a:r>
              <a:rPr lang="es-ES" sz="1600" dirty="0"/>
              <a:t> </a:t>
            </a:r>
            <a:r>
              <a:rPr lang="es-ES" sz="1600" dirty="0" err="1"/>
              <a:t>stochastic</a:t>
            </a:r>
            <a:r>
              <a:rPr lang="es-ES" sz="1600" dirty="0"/>
              <a:t> </a:t>
            </a:r>
            <a:r>
              <a:rPr lang="es-ES" sz="1600" dirty="0" err="1"/>
              <a:t>inflation</a:t>
            </a:r>
            <a:r>
              <a:rPr lang="es-ES" sz="1600" dirty="0"/>
              <a:t>” </a:t>
            </a:r>
          </a:p>
        </p:txBody>
      </p:sp>
      <p:pic>
        <p:nvPicPr>
          <p:cNvPr id="9" name="Image 8">
            <a:extLst>
              <a:ext uri="{FF2B5EF4-FFF2-40B4-BE49-F238E27FC236}">
                <a16:creationId xmlns:a16="http://schemas.microsoft.com/office/drawing/2014/main" id="{E2645484-E064-4D32-97B2-870A50DA37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3355" y="1365314"/>
            <a:ext cx="2133600" cy="1080340"/>
          </a:xfrm>
          <a:prstGeom prst="rect">
            <a:avLst/>
          </a:prstGeom>
        </p:spPr>
      </p:pic>
    </p:spTree>
    <p:extLst>
      <p:ext uri="{BB962C8B-B14F-4D97-AF65-F5344CB8AC3E}">
        <p14:creationId xmlns:p14="http://schemas.microsoft.com/office/powerpoint/2010/main" val="264535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2.70833E-6 -4.44444E-6 L 0.23047 0.10787 " pathEditMode="relative" rAng="0" ptsTypes="AA">
                                      <p:cBhvr>
                                        <p:cTn id="6" dur="3000" fill="hold"/>
                                        <p:tgtEl>
                                          <p:spTgt spid="16"/>
                                        </p:tgtEl>
                                        <p:attrNameLst>
                                          <p:attrName>ppt_x</p:attrName>
                                          <p:attrName>ppt_y</p:attrName>
                                        </p:attrNameLst>
                                      </p:cBhvr>
                                      <p:rCtr x="11523" y="5394"/>
                                    </p:animMotion>
                                  </p:childTnLst>
                                </p:cTn>
                              </p:par>
                              <p:par>
                                <p:cTn id="7" presetID="6" presetClass="emph" presetSubtype="0" fill="hold" grpId="1" nodeType="withEffect">
                                  <p:stCondLst>
                                    <p:cond delay="0"/>
                                  </p:stCondLst>
                                  <p:childTnLst>
                                    <p:animScale>
                                      <p:cBhvr>
                                        <p:cTn id="8" dur="5000" fill="hold"/>
                                        <p:tgtEl>
                                          <p:spTgt spid="16"/>
                                        </p:tgtEl>
                                      </p:cBhvr>
                                      <p:by x="4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6274" y="282930"/>
            <a:ext cx="9601200" cy="594360"/>
          </a:xfrm>
        </p:spPr>
        <p:txBody>
          <a:bodyPr rtlCol="0"/>
          <a:lstStyle/>
          <a:p>
            <a:pPr rtl="0"/>
            <a:r>
              <a:rPr lang="fr-FR" dirty="0" err="1"/>
              <a:t>Mechanics</a:t>
            </a:r>
            <a:r>
              <a:rPr lang="fr-FR" dirty="0"/>
              <a:t> of inflation: </a:t>
            </a:r>
            <a:r>
              <a:rPr lang="fr-FR" dirty="0" err="1"/>
              <a:t>current</a:t>
            </a:r>
            <a:r>
              <a:rPr lang="fr-FR" dirty="0"/>
              <a:t> </a:t>
            </a:r>
            <a:r>
              <a:rPr lang="fr-FR" dirty="0" err="1"/>
              <a:t>paradigm</a:t>
            </a:r>
            <a:endParaRPr lang="fr-FR" dirty="0"/>
          </a:p>
        </p:txBody>
      </p:sp>
      <p:sp>
        <p:nvSpPr>
          <p:cNvPr id="4" name="Espace réservé du pied de page 3"/>
          <p:cNvSpPr>
            <a:spLocks noGrp="1"/>
          </p:cNvSpPr>
          <p:nvPr>
            <p:ph type="ftr" sz="quarter" idx="11"/>
          </p:nvPr>
        </p:nvSpPr>
        <p:spPr/>
        <p:txBody>
          <a:bodyPr/>
          <a:lstStyle/>
          <a:p>
            <a:pPr rtl="0"/>
            <a:r>
              <a:rPr lang="en-GB" noProof="0"/>
              <a:t>Borel resummation of secular divergences with the stochastic inflation formalism                 2023 TUG Meeting, ENS, October 12th     ---    Lucas Pinol </a:t>
            </a:r>
            <a:endParaRPr lang="fr-FR" noProof="0" dirty="0"/>
          </a:p>
        </p:txBody>
      </p:sp>
      <p:pic>
        <p:nvPicPr>
          <p:cNvPr id="37" name="Image 36"/>
          <p:cNvPicPr>
            <a:picLocks noChangeAspect="1"/>
          </p:cNvPicPr>
          <p:nvPr/>
        </p:nvPicPr>
        <p:blipFill>
          <a:blip r:embed="rId3">
            <a:extLst>
              <a:ext uri="{BEBA8EAE-BF5A-486C-A8C5-ECC9F3942E4B}">
                <a14:imgProps xmlns:a14="http://schemas.microsoft.com/office/drawing/2010/main">
                  <a14:imgLayer r:embed="rId4">
                    <a14:imgEffect>
                      <a14:backgroundRemoval t="3371" b="98034" l="694" r="99132"/>
                    </a14:imgEffect>
                  </a14:imgLayer>
                </a14:imgProps>
              </a:ext>
              <a:ext uri="{28A0092B-C50C-407E-A947-70E740481C1C}">
                <a14:useLocalDpi xmlns:a14="http://schemas.microsoft.com/office/drawing/2010/main" val="0"/>
              </a:ext>
            </a:extLst>
          </a:blip>
          <a:stretch>
            <a:fillRect/>
          </a:stretch>
        </p:blipFill>
        <p:spPr>
          <a:xfrm>
            <a:off x="8519167" y="2263834"/>
            <a:ext cx="2473379" cy="1528686"/>
          </a:xfrm>
          <a:prstGeom prst="rect">
            <a:avLst/>
          </a:prstGeom>
        </p:spPr>
      </p:pic>
      <p:sp>
        <p:nvSpPr>
          <p:cNvPr id="38" name="Flèche droite 37"/>
          <p:cNvSpPr/>
          <p:nvPr/>
        </p:nvSpPr>
        <p:spPr>
          <a:xfrm>
            <a:off x="8355608" y="3898011"/>
            <a:ext cx="3083186" cy="99161"/>
          </a:xfrm>
          <a:prstGeom prst="rightArrow">
            <a:avLst>
              <a:gd name="adj1" fmla="val 26038"/>
              <a:gd name="adj2" fmla="val 170013"/>
            </a:avLst>
          </a:prstGeom>
          <a:solidFill>
            <a:srgbClr val="FF8D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Flèche droite 38"/>
          <p:cNvSpPr/>
          <p:nvPr/>
        </p:nvSpPr>
        <p:spPr>
          <a:xfrm rot="16200000">
            <a:off x="7294090" y="2857274"/>
            <a:ext cx="2301240" cy="100474"/>
          </a:xfrm>
          <a:prstGeom prst="rightArrow">
            <a:avLst>
              <a:gd name="adj1" fmla="val 26038"/>
              <a:gd name="adj2" fmla="val 170013"/>
            </a:avLst>
          </a:prstGeom>
          <a:solidFill>
            <a:srgbClr val="FF8D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40" name="ZoneTexte 39"/>
              <p:cNvSpPr txBox="1"/>
              <p:nvPr/>
            </p:nvSpPr>
            <p:spPr>
              <a:xfrm>
                <a:off x="11511376" y="3792520"/>
                <a:ext cx="395108" cy="5580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solidFill>
                                <a:srgbClr val="FF8D37"/>
                              </a:solidFill>
                              <a:latin typeface="Cambria Math" panose="02040503050406030204" pitchFamily="18" charset="0"/>
                            </a:rPr>
                          </m:ctrlPr>
                        </m:accPr>
                        <m:e>
                          <m:r>
                            <a:rPr lang="fr-FR" b="1" i="1" smtClean="0">
                              <a:solidFill>
                                <a:srgbClr val="FF8D37"/>
                              </a:solidFill>
                              <a:latin typeface="Cambria Math" panose="02040503050406030204" pitchFamily="18" charset="0"/>
                            </a:rPr>
                            <m:t>𝝓</m:t>
                          </m:r>
                        </m:e>
                      </m:acc>
                    </m:oMath>
                  </m:oMathPara>
                </a14:m>
                <a:endParaRPr lang="fr-FR" b="0" dirty="0">
                  <a:solidFill>
                    <a:srgbClr val="FF8D37"/>
                  </a:solidFill>
                </a:endParaRPr>
              </a:p>
              <a:p>
                <a:endParaRPr lang="fr-FR" dirty="0">
                  <a:solidFill>
                    <a:srgbClr val="FF8D37"/>
                  </a:solidFill>
                </a:endParaRPr>
              </a:p>
            </p:txBody>
          </p:sp>
        </mc:Choice>
        <mc:Fallback xmlns="">
          <p:sp>
            <p:nvSpPr>
              <p:cNvPr id="40" name="ZoneTexte 39"/>
              <p:cNvSpPr txBox="1">
                <a:spLocks noRot="1" noChangeAspect="1" noMove="1" noResize="1" noEditPoints="1" noAdjustHandles="1" noChangeArrowheads="1" noChangeShapeType="1" noTextEdit="1"/>
              </p:cNvSpPr>
              <p:nvPr/>
            </p:nvSpPr>
            <p:spPr>
              <a:xfrm>
                <a:off x="11511376" y="3792520"/>
                <a:ext cx="395108" cy="558038"/>
              </a:xfrm>
              <a:prstGeom prst="rect">
                <a:avLst/>
              </a:prstGeom>
              <a:blipFill>
                <a:blip r:embed="rId5"/>
                <a:stretch>
                  <a:fillRect t="-1087" r="-4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1" name="ZoneTexte 40"/>
              <p:cNvSpPr txBox="1"/>
              <p:nvPr/>
            </p:nvSpPr>
            <p:spPr>
              <a:xfrm>
                <a:off x="8590740" y="1695933"/>
                <a:ext cx="569067" cy="2810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8D37"/>
                          </a:solidFill>
                          <a:latin typeface="Cambria Math" panose="02040503050406030204" pitchFamily="18" charset="0"/>
                        </a:rPr>
                        <m:t>𝑽</m:t>
                      </m:r>
                      <m:d>
                        <m:dPr>
                          <m:ctrlPr>
                            <a:rPr lang="fr-FR" b="1" i="1" smtClean="0">
                              <a:solidFill>
                                <a:srgbClr val="FF8D37"/>
                              </a:solidFill>
                              <a:latin typeface="Cambria Math" panose="02040503050406030204" pitchFamily="18" charset="0"/>
                            </a:rPr>
                          </m:ctrlPr>
                        </m:dPr>
                        <m:e>
                          <m:acc>
                            <m:accPr>
                              <m:chr m:val="̅"/>
                              <m:ctrlPr>
                                <a:rPr lang="fr-FR" b="1" i="1" smtClean="0">
                                  <a:solidFill>
                                    <a:srgbClr val="FF8D37"/>
                                  </a:solidFill>
                                  <a:latin typeface="Cambria Math" panose="02040503050406030204" pitchFamily="18" charset="0"/>
                                </a:rPr>
                              </m:ctrlPr>
                            </m:accPr>
                            <m:e>
                              <m:r>
                                <a:rPr lang="fr-FR" b="1" i="1" smtClean="0">
                                  <a:solidFill>
                                    <a:srgbClr val="FF8D37"/>
                                  </a:solidFill>
                                  <a:latin typeface="Cambria Math" panose="02040503050406030204" pitchFamily="18" charset="0"/>
                                </a:rPr>
                                <m:t>𝝓</m:t>
                              </m:r>
                            </m:e>
                          </m:acc>
                        </m:e>
                      </m:d>
                    </m:oMath>
                  </m:oMathPara>
                </a14:m>
                <a:endParaRPr lang="fr-FR" b="1" dirty="0">
                  <a:solidFill>
                    <a:srgbClr val="FF8D37"/>
                  </a:solidFill>
                </a:endParaRPr>
              </a:p>
            </p:txBody>
          </p:sp>
        </mc:Choice>
        <mc:Fallback xmlns="">
          <p:sp>
            <p:nvSpPr>
              <p:cNvPr id="41" name="ZoneTexte 40"/>
              <p:cNvSpPr txBox="1">
                <a:spLocks noRot="1" noChangeAspect="1" noMove="1" noResize="1" noEditPoints="1" noAdjustHandles="1" noChangeArrowheads="1" noChangeShapeType="1" noTextEdit="1"/>
              </p:cNvSpPr>
              <p:nvPr/>
            </p:nvSpPr>
            <p:spPr>
              <a:xfrm>
                <a:off x="8590740" y="1695933"/>
                <a:ext cx="569067" cy="281039"/>
              </a:xfrm>
              <a:prstGeom prst="rect">
                <a:avLst/>
              </a:prstGeom>
              <a:blipFill>
                <a:blip r:embed="rId6"/>
                <a:stretch>
                  <a:fillRect l="-8511" t="-2174" r="-50000" b="-36957"/>
                </a:stretch>
              </a:blipFill>
            </p:spPr>
            <p:txBody>
              <a:bodyPr/>
              <a:lstStyle/>
              <a:p>
                <a:r>
                  <a:rPr lang="fr-FR">
                    <a:noFill/>
                  </a:rPr>
                  <a:t> </a:t>
                </a:r>
              </a:p>
            </p:txBody>
          </p:sp>
        </mc:Fallback>
      </mc:AlternateContent>
      <p:sp>
        <p:nvSpPr>
          <p:cNvPr id="42" name="Émoticône 41"/>
          <p:cNvSpPr/>
          <p:nvPr/>
        </p:nvSpPr>
        <p:spPr>
          <a:xfrm>
            <a:off x="8573227" y="2171906"/>
            <a:ext cx="183192" cy="203831"/>
          </a:xfrm>
          <a:prstGeom prst="smileyFac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fr-FR"/>
          </a:p>
        </p:txBody>
      </p:sp>
      <p:sp>
        <p:nvSpPr>
          <p:cNvPr id="15" name="Espace réservé du contenu 2"/>
          <p:cNvSpPr>
            <a:spLocks noGrp="1"/>
          </p:cNvSpPr>
          <p:nvPr>
            <p:ph sz="half" idx="1"/>
          </p:nvPr>
        </p:nvSpPr>
        <p:spPr>
          <a:xfrm>
            <a:off x="446661" y="1310420"/>
            <a:ext cx="6919133" cy="3479889"/>
          </a:xfrm>
        </p:spPr>
        <p:txBody>
          <a:bodyPr rtlCol="0">
            <a:normAutofit/>
          </a:bodyPr>
          <a:lstStyle/>
          <a:p>
            <a:pPr marL="45720" indent="0">
              <a:buNone/>
            </a:pPr>
            <a:r>
              <a:rPr lang="fr-FR" dirty="0"/>
              <a:t>A single </a:t>
            </a:r>
            <a:r>
              <a:rPr lang="fr-FR" b="1" dirty="0" err="1">
                <a:solidFill>
                  <a:srgbClr val="00B050"/>
                </a:solidFill>
              </a:rPr>
              <a:t>scalar</a:t>
            </a:r>
            <a:r>
              <a:rPr lang="fr-FR" b="1" dirty="0">
                <a:solidFill>
                  <a:srgbClr val="00B050"/>
                </a:solidFill>
              </a:rPr>
              <a:t> </a:t>
            </a:r>
            <a:r>
              <a:rPr lang="fr-FR" b="1" dirty="0" err="1">
                <a:solidFill>
                  <a:srgbClr val="00B050"/>
                </a:solidFill>
              </a:rPr>
              <a:t>field</a:t>
            </a:r>
            <a:r>
              <a:rPr lang="fr-FR" b="1" dirty="0">
                <a:solidFill>
                  <a:srgbClr val="00B050"/>
                </a:solidFill>
              </a:rPr>
              <a:t> </a:t>
            </a:r>
            <a:r>
              <a:rPr lang="fr-FR" dirty="0"/>
              <a:t>in slow roll </a:t>
            </a:r>
            <a:r>
              <a:rPr lang="fr-FR" dirty="0" err="1"/>
              <a:t>does</a:t>
            </a:r>
            <a:r>
              <a:rPr lang="fr-FR" dirty="0"/>
              <a:t> the job for </a:t>
            </a:r>
            <a:r>
              <a:rPr lang="fr-FR" dirty="0" err="1"/>
              <a:t>both</a:t>
            </a:r>
            <a:r>
              <a:rPr lang="fr-FR" dirty="0"/>
              <a:t>:</a:t>
            </a:r>
          </a:p>
          <a:p>
            <a:r>
              <a:rPr lang="fr-FR" dirty="0"/>
              <a:t>The </a:t>
            </a:r>
            <a:r>
              <a:rPr lang="fr-FR" dirty="0" err="1"/>
              <a:t>classical</a:t>
            </a:r>
            <a:r>
              <a:rPr lang="fr-FR" dirty="0"/>
              <a:t> </a:t>
            </a:r>
            <a:r>
              <a:rPr lang="fr-FR" b="1" dirty="0">
                <a:solidFill>
                  <a:srgbClr val="7030A0"/>
                </a:solidFill>
              </a:rPr>
              <a:t>background</a:t>
            </a:r>
            <a:r>
              <a:rPr lang="fr-FR" dirty="0"/>
              <a:t>…</a:t>
            </a:r>
            <a:endParaRPr lang="fr-FR" sz="1000" dirty="0"/>
          </a:p>
          <a:p>
            <a:pPr marL="45720" indent="0">
              <a:buNone/>
            </a:pPr>
            <a:r>
              <a:rPr lang="fr-FR" dirty="0"/>
              <a:t>  </a:t>
            </a:r>
            <a:br>
              <a:rPr lang="fr-FR" dirty="0"/>
            </a:br>
            <a:endParaRPr lang="fr-FR" dirty="0"/>
          </a:p>
          <a:p>
            <a:r>
              <a:rPr lang="fr-FR" dirty="0"/>
              <a:t>The quantum </a:t>
            </a:r>
            <a:r>
              <a:rPr lang="fr-FR" b="1" dirty="0">
                <a:solidFill>
                  <a:srgbClr val="FF0000"/>
                </a:solidFill>
              </a:rPr>
              <a:t>fluctuations</a:t>
            </a:r>
            <a:r>
              <a:rPr lang="fr-FR" dirty="0"/>
              <a:t>…</a:t>
            </a:r>
          </a:p>
        </p:txBody>
      </p:sp>
      <mc:AlternateContent xmlns:mc="http://schemas.openxmlformats.org/markup-compatibility/2006" xmlns:a14="http://schemas.microsoft.com/office/drawing/2010/main">
        <mc:Choice Requires="a14">
          <p:sp>
            <p:nvSpPr>
              <p:cNvPr id="11" name="ZoneTexte 10"/>
              <p:cNvSpPr txBox="1"/>
              <p:nvPr/>
            </p:nvSpPr>
            <p:spPr>
              <a:xfrm>
                <a:off x="676274" y="4504115"/>
                <a:ext cx="3282758" cy="6192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2200" b="1" i="1" smtClean="0">
                          <a:solidFill>
                            <a:srgbClr val="00B050"/>
                          </a:solidFill>
                          <a:latin typeface="Cambria Math" panose="02040503050406030204" pitchFamily="18" charset="0"/>
                        </a:rPr>
                        <m:t>𝝓</m:t>
                      </m:r>
                      <m:d>
                        <m:dPr>
                          <m:ctrlPr>
                            <a:rPr lang="fr-FR" sz="2200" b="1" i="1" smtClean="0">
                              <a:solidFill>
                                <a:srgbClr val="00B050"/>
                              </a:solidFill>
                              <a:latin typeface="Cambria Math" panose="02040503050406030204" pitchFamily="18" charset="0"/>
                            </a:rPr>
                          </m:ctrlPr>
                        </m:dPr>
                        <m:e>
                          <m:acc>
                            <m:accPr>
                              <m:chr m:val="⃗"/>
                              <m:ctrlPr>
                                <a:rPr lang="fr-FR" sz="2200" b="1" i="1" smtClean="0">
                                  <a:solidFill>
                                    <a:srgbClr val="00B050"/>
                                  </a:solidFill>
                                  <a:latin typeface="Cambria Math" panose="02040503050406030204" pitchFamily="18" charset="0"/>
                                </a:rPr>
                              </m:ctrlPr>
                            </m:accPr>
                            <m:e>
                              <m:r>
                                <a:rPr lang="fr-FR" sz="2200" b="1" i="1" smtClean="0">
                                  <a:solidFill>
                                    <a:srgbClr val="00B050"/>
                                  </a:solidFill>
                                  <a:latin typeface="Cambria Math" panose="02040503050406030204" pitchFamily="18" charset="0"/>
                                </a:rPr>
                                <m:t>𝒙</m:t>
                              </m:r>
                            </m:e>
                          </m:acc>
                          <m:r>
                            <a:rPr lang="fr-FR" sz="2200" b="1" i="1" smtClean="0">
                              <a:solidFill>
                                <a:srgbClr val="00B050"/>
                              </a:solidFill>
                              <a:latin typeface="Cambria Math" panose="02040503050406030204" pitchFamily="18" charset="0"/>
                            </a:rPr>
                            <m:t>,</m:t>
                          </m:r>
                          <m:r>
                            <a:rPr lang="fr-FR" sz="2200" b="1" i="1" smtClean="0">
                              <a:solidFill>
                                <a:srgbClr val="00B050"/>
                              </a:solidFill>
                              <a:latin typeface="Cambria Math" panose="02040503050406030204" pitchFamily="18" charset="0"/>
                            </a:rPr>
                            <m:t>𝒕</m:t>
                          </m:r>
                        </m:e>
                      </m:d>
                      <m:r>
                        <a:rPr lang="fr-FR" sz="2200" b="0" i="1" smtClean="0">
                          <a:latin typeface="Cambria Math" panose="02040503050406030204" pitchFamily="18" charset="0"/>
                        </a:rPr>
                        <m:t>=</m:t>
                      </m:r>
                      <m:acc>
                        <m:accPr>
                          <m:chr m:val="̅"/>
                          <m:ctrlPr>
                            <a:rPr lang="fr-FR" sz="2200" b="1" i="1" smtClean="0">
                              <a:solidFill>
                                <a:srgbClr val="7030A0"/>
                              </a:solidFill>
                              <a:latin typeface="Cambria Math" panose="02040503050406030204" pitchFamily="18" charset="0"/>
                            </a:rPr>
                          </m:ctrlPr>
                        </m:accPr>
                        <m:e>
                          <m:r>
                            <a:rPr lang="fr-FR" sz="2200" b="1" i="1" smtClean="0">
                              <a:solidFill>
                                <a:srgbClr val="7030A0"/>
                              </a:solidFill>
                              <a:latin typeface="Cambria Math" panose="02040503050406030204" pitchFamily="18" charset="0"/>
                            </a:rPr>
                            <m:t>𝝓</m:t>
                          </m:r>
                        </m:e>
                      </m:acc>
                      <m:d>
                        <m:dPr>
                          <m:ctrlPr>
                            <a:rPr lang="fr-FR" sz="2200" b="1" i="1" smtClean="0">
                              <a:solidFill>
                                <a:srgbClr val="7030A0"/>
                              </a:solidFill>
                              <a:latin typeface="Cambria Math" panose="02040503050406030204" pitchFamily="18" charset="0"/>
                            </a:rPr>
                          </m:ctrlPr>
                        </m:dPr>
                        <m:e>
                          <m:r>
                            <a:rPr lang="fr-FR" sz="2200" b="1" i="1" smtClean="0">
                              <a:solidFill>
                                <a:srgbClr val="7030A0"/>
                              </a:solidFill>
                              <a:latin typeface="Cambria Math" panose="02040503050406030204" pitchFamily="18" charset="0"/>
                            </a:rPr>
                            <m:t>𝒕</m:t>
                          </m:r>
                        </m:e>
                      </m:d>
                      <m:r>
                        <a:rPr lang="fr-FR" sz="2200" b="0" i="1" smtClean="0">
                          <a:latin typeface="Cambria Math" panose="02040503050406030204" pitchFamily="18" charset="0"/>
                        </a:rPr>
                        <m:t>+</m:t>
                      </m:r>
                      <m:r>
                        <a:rPr lang="fr-FR" sz="2200" b="1" i="1" smtClean="0">
                          <a:solidFill>
                            <a:srgbClr val="FF0000"/>
                          </a:solidFill>
                          <a:latin typeface="Cambria Math" panose="02040503050406030204" pitchFamily="18" charset="0"/>
                        </a:rPr>
                        <m:t>𝑸</m:t>
                      </m:r>
                      <m:d>
                        <m:dPr>
                          <m:ctrlPr>
                            <a:rPr lang="fr-FR" sz="2200" b="1" i="1" smtClean="0">
                              <a:solidFill>
                                <a:srgbClr val="FF0000"/>
                              </a:solidFill>
                              <a:latin typeface="Cambria Math" panose="02040503050406030204" pitchFamily="18" charset="0"/>
                            </a:rPr>
                          </m:ctrlPr>
                        </m:dPr>
                        <m:e>
                          <m:acc>
                            <m:accPr>
                              <m:chr m:val="⃗"/>
                              <m:ctrlPr>
                                <a:rPr lang="fr-FR" sz="2200" b="1" i="1" smtClean="0">
                                  <a:solidFill>
                                    <a:srgbClr val="FF0000"/>
                                  </a:solidFill>
                                  <a:latin typeface="Cambria Math" panose="02040503050406030204" pitchFamily="18" charset="0"/>
                                </a:rPr>
                              </m:ctrlPr>
                            </m:accPr>
                            <m:e>
                              <m:r>
                                <a:rPr lang="fr-FR" sz="2200" b="1" i="1" smtClean="0">
                                  <a:solidFill>
                                    <a:srgbClr val="FF0000"/>
                                  </a:solidFill>
                                  <a:latin typeface="Cambria Math" panose="02040503050406030204" pitchFamily="18" charset="0"/>
                                </a:rPr>
                                <m:t>𝒙</m:t>
                              </m:r>
                            </m:e>
                          </m:acc>
                          <m:r>
                            <a:rPr lang="fr-FR" sz="2200" b="1" i="1" smtClean="0">
                              <a:solidFill>
                                <a:srgbClr val="FF0000"/>
                              </a:solidFill>
                              <a:latin typeface="Cambria Math" panose="02040503050406030204" pitchFamily="18" charset="0"/>
                            </a:rPr>
                            <m:t>,</m:t>
                          </m:r>
                          <m:r>
                            <a:rPr lang="fr-FR" sz="2200" b="1" i="1" smtClean="0">
                              <a:solidFill>
                                <a:srgbClr val="FF0000"/>
                              </a:solidFill>
                              <a:latin typeface="Cambria Math" panose="02040503050406030204" pitchFamily="18" charset="0"/>
                            </a:rPr>
                            <m:t>𝒕</m:t>
                          </m:r>
                        </m:e>
                      </m:d>
                    </m:oMath>
                  </m:oMathPara>
                </a14:m>
                <a:endParaRPr lang="fr-FR" sz="2200" b="1" dirty="0"/>
              </a:p>
              <a:p>
                <a:endParaRPr lang="fr-FR" b="0" dirty="0"/>
              </a:p>
            </p:txBody>
          </p:sp>
        </mc:Choice>
        <mc:Fallback xmlns="">
          <p:sp>
            <p:nvSpPr>
              <p:cNvPr id="11" name="ZoneTexte 10"/>
              <p:cNvSpPr txBox="1">
                <a:spLocks noRot="1" noChangeAspect="1" noMove="1" noResize="1" noEditPoints="1" noAdjustHandles="1" noChangeArrowheads="1" noChangeShapeType="1" noTextEdit="1"/>
              </p:cNvSpPr>
              <p:nvPr/>
            </p:nvSpPr>
            <p:spPr>
              <a:xfrm>
                <a:off x="676274" y="4504115"/>
                <a:ext cx="3282758" cy="619208"/>
              </a:xfrm>
              <a:prstGeom prst="rect">
                <a:avLst/>
              </a:prstGeom>
              <a:blipFill>
                <a:blip r:embed="rId7"/>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292088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6274" y="282930"/>
            <a:ext cx="9601200" cy="594360"/>
          </a:xfrm>
        </p:spPr>
        <p:txBody>
          <a:bodyPr rtlCol="0"/>
          <a:lstStyle/>
          <a:p>
            <a:pPr rtl="0"/>
            <a:r>
              <a:rPr lang="fr-FR" dirty="0" err="1"/>
              <a:t>Mechanics</a:t>
            </a:r>
            <a:r>
              <a:rPr lang="fr-FR" dirty="0"/>
              <a:t> of inflation: </a:t>
            </a:r>
            <a:r>
              <a:rPr lang="fr-FR" dirty="0" err="1"/>
              <a:t>current</a:t>
            </a:r>
            <a:r>
              <a:rPr lang="fr-FR" dirty="0"/>
              <a:t> </a:t>
            </a:r>
            <a:r>
              <a:rPr lang="fr-FR" dirty="0" err="1"/>
              <a:t>paradigm</a:t>
            </a:r>
            <a:endParaRPr lang="fr-FR" dirty="0"/>
          </a:p>
        </p:txBody>
      </p:sp>
      <p:sp>
        <p:nvSpPr>
          <p:cNvPr id="4" name="Espace réservé du pied de page 3"/>
          <p:cNvSpPr>
            <a:spLocks noGrp="1"/>
          </p:cNvSpPr>
          <p:nvPr>
            <p:ph type="ftr" sz="quarter" idx="11"/>
          </p:nvPr>
        </p:nvSpPr>
        <p:spPr/>
        <p:txBody>
          <a:bodyPr/>
          <a:lstStyle/>
          <a:p>
            <a:pPr rtl="0"/>
            <a:r>
              <a:rPr lang="en-GB" noProof="0"/>
              <a:t>Borel resummation of secular divergences with the stochastic inflation formalism                 2023 TUG Meeting, ENS, October 12th     ---    Lucas Pinol </a:t>
            </a:r>
            <a:endParaRPr lang="fr-FR" noProof="0" dirty="0"/>
          </a:p>
        </p:txBody>
      </p:sp>
      <mc:AlternateContent xmlns:mc="http://schemas.openxmlformats.org/markup-compatibility/2006" xmlns:a14="http://schemas.microsoft.com/office/drawing/2010/main">
        <mc:Choice Requires="a14">
          <p:sp>
            <p:nvSpPr>
              <p:cNvPr id="10" name="ZoneTexte 9"/>
              <p:cNvSpPr txBox="1"/>
              <p:nvPr/>
            </p:nvSpPr>
            <p:spPr>
              <a:xfrm>
                <a:off x="676274" y="4504115"/>
                <a:ext cx="3282758" cy="6192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2200" b="0" i="1" smtClean="0">
                          <a:latin typeface="Cambria Math" panose="02040503050406030204" pitchFamily="18" charset="0"/>
                        </a:rPr>
                        <m:t>𝜙</m:t>
                      </m:r>
                      <m:d>
                        <m:dPr>
                          <m:ctrlPr>
                            <a:rPr lang="fr-FR" sz="2200" b="0" i="1" smtClean="0">
                              <a:latin typeface="Cambria Math" panose="02040503050406030204" pitchFamily="18" charset="0"/>
                            </a:rPr>
                          </m:ctrlPr>
                        </m:dPr>
                        <m:e>
                          <m:acc>
                            <m:accPr>
                              <m:chr m:val="⃗"/>
                              <m:ctrlPr>
                                <a:rPr lang="fr-FR" sz="2200" b="0" i="1" smtClean="0">
                                  <a:latin typeface="Cambria Math" panose="02040503050406030204" pitchFamily="18" charset="0"/>
                                </a:rPr>
                              </m:ctrlPr>
                            </m:accPr>
                            <m:e>
                              <m:r>
                                <a:rPr lang="fr-FR" sz="2200" b="0" i="1" smtClean="0">
                                  <a:latin typeface="Cambria Math" panose="02040503050406030204" pitchFamily="18" charset="0"/>
                                </a:rPr>
                                <m:t>𝑥</m:t>
                              </m:r>
                            </m:e>
                          </m:acc>
                          <m:r>
                            <a:rPr lang="fr-FR" sz="2200" b="0" i="1" smtClean="0">
                              <a:latin typeface="Cambria Math" panose="02040503050406030204" pitchFamily="18" charset="0"/>
                            </a:rPr>
                            <m:t>,</m:t>
                          </m:r>
                          <m:r>
                            <a:rPr lang="fr-FR" sz="2200" b="0" i="1" smtClean="0">
                              <a:latin typeface="Cambria Math" panose="02040503050406030204" pitchFamily="18" charset="0"/>
                            </a:rPr>
                            <m:t>𝑡</m:t>
                          </m:r>
                        </m:e>
                      </m:d>
                      <m:r>
                        <a:rPr lang="fr-FR" sz="2200" b="0" i="1" smtClean="0">
                          <a:latin typeface="Cambria Math" panose="02040503050406030204" pitchFamily="18" charset="0"/>
                        </a:rPr>
                        <m:t>=</m:t>
                      </m:r>
                      <m:acc>
                        <m:accPr>
                          <m:chr m:val="̅"/>
                          <m:ctrlPr>
                            <a:rPr lang="fr-FR" sz="2200" b="1" i="1" smtClean="0">
                              <a:solidFill>
                                <a:srgbClr val="7030A0"/>
                              </a:solidFill>
                              <a:latin typeface="Cambria Math" panose="02040503050406030204" pitchFamily="18" charset="0"/>
                            </a:rPr>
                          </m:ctrlPr>
                        </m:accPr>
                        <m:e>
                          <m:r>
                            <a:rPr lang="fr-FR" sz="2200" b="1" i="1" smtClean="0">
                              <a:solidFill>
                                <a:srgbClr val="7030A0"/>
                              </a:solidFill>
                              <a:latin typeface="Cambria Math" panose="02040503050406030204" pitchFamily="18" charset="0"/>
                            </a:rPr>
                            <m:t>𝝓</m:t>
                          </m:r>
                        </m:e>
                      </m:acc>
                      <m:d>
                        <m:dPr>
                          <m:ctrlPr>
                            <a:rPr lang="fr-FR" sz="2200" b="1" i="1" smtClean="0">
                              <a:solidFill>
                                <a:srgbClr val="7030A0"/>
                              </a:solidFill>
                              <a:latin typeface="Cambria Math" panose="02040503050406030204" pitchFamily="18" charset="0"/>
                            </a:rPr>
                          </m:ctrlPr>
                        </m:dPr>
                        <m:e>
                          <m:r>
                            <a:rPr lang="fr-FR" sz="2200" b="1" i="1" smtClean="0">
                              <a:solidFill>
                                <a:srgbClr val="7030A0"/>
                              </a:solidFill>
                              <a:latin typeface="Cambria Math" panose="02040503050406030204" pitchFamily="18" charset="0"/>
                            </a:rPr>
                            <m:t>𝒕</m:t>
                          </m:r>
                        </m:e>
                      </m:d>
                      <m:r>
                        <a:rPr lang="fr-FR" sz="2200" b="0" i="1" smtClean="0">
                          <a:latin typeface="Cambria Math" panose="02040503050406030204" pitchFamily="18" charset="0"/>
                        </a:rPr>
                        <m:t>+</m:t>
                      </m:r>
                      <m:r>
                        <a:rPr lang="fr-FR" sz="2200" b="0" i="1" smtClean="0">
                          <a:latin typeface="Cambria Math" panose="02040503050406030204" pitchFamily="18" charset="0"/>
                        </a:rPr>
                        <m:t>𝑄</m:t>
                      </m:r>
                      <m:d>
                        <m:dPr>
                          <m:ctrlPr>
                            <a:rPr lang="fr-FR" sz="2200" b="0" i="1" smtClean="0">
                              <a:latin typeface="Cambria Math" panose="02040503050406030204" pitchFamily="18" charset="0"/>
                            </a:rPr>
                          </m:ctrlPr>
                        </m:dPr>
                        <m:e>
                          <m:acc>
                            <m:accPr>
                              <m:chr m:val="⃗"/>
                              <m:ctrlPr>
                                <a:rPr lang="fr-FR" sz="2200" b="0" i="1" smtClean="0">
                                  <a:latin typeface="Cambria Math" panose="02040503050406030204" pitchFamily="18" charset="0"/>
                                </a:rPr>
                              </m:ctrlPr>
                            </m:accPr>
                            <m:e>
                              <m:r>
                                <a:rPr lang="fr-FR" sz="2200" b="0" i="1" smtClean="0">
                                  <a:latin typeface="Cambria Math" panose="02040503050406030204" pitchFamily="18" charset="0"/>
                                </a:rPr>
                                <m:t>𝑥</m:t>
                              </m:r>
                            </m:e>
                          </m:acc>
                          <m:r>
                            <a:rPr lang="fr-FR" sz="2200" b="0" i="1" smtClean="0">
                              <a:latin typeface="Cambria Math" panose="02040503050406030204" pitchFamily="18" charset="0"/>
                            </a:rPr>
                            <m:t>,</m:t>
                          </m:r>
                          <m:r>
                            <a:rPr lang="fr-FR" sz="2200" b="0" i="1" smtClean="0">
                              <a:latin typeface="Cambria Math" panose="02040503050406030204" pitchFamily="18" charset="0"/>
                            </a:rPr>
                            <m:t>𝑡</m:t>
                          </m:r>
                        </m:e>
                      </m:d>
                    </m:oMath>
                  </m:oMathPara>
                </a14:m>
                <a:endParaRPr lang="fr-FR" sz="2200" b="0" dirty="0"/>
              </a:p>
              <a:p>
                <a:endParaRPr lang="fr-FR" b="0" dirty="0"/>
              </a:p>
            </p:txBody>
          </p:sp>
        </mc:Choice>
        <mc:Fallback xmlns="">
          <p:sp>
            <p:nvSpPr>
              <p:cNvPr id="10" name="ZoneTexte 9"/>
              <p:cNvSpPr txBox="1">
                <a:spLocks noRot="1" noChangeAspect="1" noMove="1" noResize="1" noEditPoints="1" noAdjustHandles="1" noChangeArrowheads="1" noChangeShapeType="1" noTextEdit="1"/>
              </p:cNvSpPr>
              <p:nvPr/>
            </p:nvSpPr>
            <p:spPr>
              <a:xfrm>
                <a:off x="676274" y="4504115"/>
                <a:ext cx="3282758" cy="619208"/>
              </a:xfrm>
              <a:prstGeom prst="rect">
                <a:avLst/>
              </a:prstGeom>
              <a:blipFill>
                <a:blip r:embed="rId3"/>
                <a:stretch>
                  <a:fillRect t="-16832"/>
                </a:stretch>
              </a:blipFill>
            </p:spPr>
            <p:txBody>
              <a:bodyPr/>
              <a:lstStyle/>
              <a:p>
                <a:r>
                  <a:rPr lang="fr-FR">
                    <a:noFill/>
                  </a:rPr>
                  <a:t> </a:t>
                </a:r>
              </a:p>
            </p:txBody>
          </p:sp>
        </mc:Fallback>
      </mc:AlternateContent>
      <p:cxnSp>
        <p:nvCxnSpPr>
          <p:cNvPr id="12" name="Connecteur droit avec flèche 11"/>
          <p:cNvCxnSpPr/>
          <p:nvPr/>
        </p:nvCxnSpPr>
        <p:spPr>
          <a:xfrm flipV="1">
            <a:off x="1776549" y="4937245"/>
            <a:ext cx="269965" cy="5041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08932" y="5499640"/>
            <a:ext cx="4103496" cy="369332"/>
          </a:xfrm>
          <a:prstGeom prst="rect">
            <a:avLst/>
          </a:prstGeom>
          <a:noFill/>
        </p:spPr>
        <p:txBody>
          <a:bodyPr wrap="none" rtlCol="0">
            <a:spAutoFit/>
          </a:bodyPr>
          <a:lstStyle/>
          <a:p>
            <a:r>
              <a:rPr lang="fr-FR" b="1" dirty="0" err="1">
                <a:solidFill>
                  <a:schemeClr val="accent1"/>
                </a:solidFill>
              </a:rPr>
              <a:t>Homogeneous</a:t>
            </a:r>
            <a:r>
              <a:rPr lang="fr-FR" b="1" dirty="0">
                <a:solidFill>
                  <a:schemeClr val="accent1"/>
                </a:solidFill>
              </a:rPr>
              <a:t> background, slow roll:</a:t>
            </a:r>
          </a:p>
        </p:txBody>
      </p:sp>
      <mc:AlternateContent xmlns:mc="http://schemas.openxmlformats.org/markup-compatibility/2006" xmlns:a14="http://schemas.microsoft.com/office/drawing/2010/main">
        <mc:Choice Requires="a14">
          <p:sp>
            <p:nvSpPr>
              <p:cNvPr id="14" name="ZoneTexte 13"/>
              <p:cNvSpPr txBox="1"/>
              <p:nvPr/>
            </p:nvSpPr>
            <p:spPr>
              <a:xfrm>
                <a:off x="4212428" y="5340799"/>
                <a:ext cx="3309944" cy="7235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2000" b="1" i="1" smtClean="0">
                              <a:solidFill>
                                <a:schemeClr val="accent1"/>
                              </a:solidFill>
                              <a:latin typeface="Cambria Math" panose="02040503050406030204" pitchFamily="18" charset="0"/>
                            </a:rPr>
                          </m:ctrlPr>
                        </m:accPr>
                        <m:e>
                          <m:r>
                            <a:rPr lang="fr-FR" sz="2000" b="1" i="1" smtClean="0">
                              <a:solidFill>
                                <a:schemeClr val="accent1"/>
                              </a:solidFill>
                              <a:latin typeface="Cambria Math" panose="02040503050406030204" pitchFamily="18" charset="0"/>
                            </a:rPr>
                            <m:t>𝝓</m:t>
                          </m:r>
                        </m:e>
                      </m:acc>
                      <m:r>
                        <a:rPr lang="fr-FR" sz="2000" b="1" i="1" smtClean="0">
                          <a:solidFill>
                            <a:schemeClr val="accent1"/>
                          </a:solidFill>
                          <a:latin typeface="Cambria Math" panose="02040503050406030204" pitchFamily="18" charset="0"/>
                        </a:rPr>
                        <m:t>≃−</m:t>
                      </m:r>
                      <m:f>
                        <m:fPr>
                          <m:ctrlPr>
                            <a:rPr lang="fr-FR" sz="2000" b="1" i="1" smtClean="0">
                              <a:solidFill>
                                <a:schemeClr val="accent1"/>
                              </a:solidFill>
                              <a:latin typeface="Cambria Math" panose="02040503050406030204" pitchFamily="18" charset="0"/>
                            </a:rPr>
                          </m:ctrlPr>
                        </m:fPr>
                        <m:num>
                          <m:sSub>
                            <m:sSubPr>
                              <m:ctrlPr>
                                <a:rPr lang="fr-FR" sz="2000" b="1" i="1" smtClean="0">
                                  <a:solidFill>
                                    <a:schemeClr val="accent1"/>
                                  </a:solidFill>
                                  <a:latin typeface="Cambria Math" panose="02040503050406030204" pitchFamily="18" charset="0"/>
                                </a:rPr>
                              </m:ctrlPr>
                            </m:sSubPr>
                            <m:e>
                              <m:r>
                                <a:rPr lang="fr-FR" sz="2000" b="1" i="1" smtClean="0">
                                  <a:solidFill>
                                    <a:schemeClr val="accent1"/>
                                  </a:solidFill>
                                  <a:latin typeface="Cambria Math" panose="02040503050406030204" pitchFamily="18" charset="0"/>
                                </a:rPr>
                                <m:t>𝑽</m:t>
                              </m:r>
                            </m:e>
                            <m:sub>
                              <m:r>
                                <a:rPr lang="fr-FR" sz="2000" b="1" i="1" smtClean="0">
                                  <a:solidFill>
                                    <a:schemeClr val="accent1"/>
                                  </a:solidFill>
                                  <a:latin typeface="Cambria Math" panose="02040503050406030204" pitchFamily="18" charset="0"/>
                                </a:rPr>
                                <m:t>,</m:t>
                              </m:r>
                              <m:r>
                                <a:rPr lang="fr-FR" sz="2000" b="1" i="1" smtClean="0">
                                  <a:solidFill>
                                    <a:schemeClr val="accent1"/>
                                  </a:solidFill>
                                  <a:latin typeface="Cambria Math" panose="02040503050406030204" pitchFamily="18" charset="0"/>
                                </a:rPr>
                                <m:t>𝝓</m:t>
                              </m:r>
                            </m:sub>
                          </m:sSub>
                          <m:d>
                            <m:dPr>
                              <m:ctrlPr>
                                <a:rPr lang="fr-FR" sz="2000" b="1" i="1" smtClean="0">
                                  <a:solidFill>
                                    <a:schemeClr val="accent1"/>
                                  </a:solidFill>
                                  <a:latin typeface="Cambria Math" panose="02040503050406030204" pitchFamily="18" charset="0"/>
                                </a:rPr>
                              </m:ctrlPr>
                            </m:dPr>
                            <m:e>
                              <m:acc>
                                <m:accPr>
                                  <m:chr m:val="̅"/>
                                  <m:ctrlPr>
                                    <a:rPr lang="fr-FR" sz="2000" b="1" i="1" smtClean="0">
                                      <a:solidFill>
                                        <a:schemeClr val="accent1"/>
                                      </a:solidFill>
                                      <a:latin typeface="Cambria Math" panose="02040503050406030204" pitchFamily="18" charset="0"/>
                                    </a:rPr>
                                  </m:ctrlPr>
                                </m:accPr>
                                <m:e>
                                  <m:r>
                                    <a:rPr lang="fr-FR" sz="2000" b="1" i="1" smtClean="0">
                                      <a:solidFill>
                                        <a:schemeClr val="accent1"/>
                                      </a:solidFill>
                                      <a:latin typeface="Cambria Math" panose="02040503050406030204" pitchFamily="18" charset="0"/>
                                    </a:rPr>
                                    <m:t>𝝓</m:t>
                                  </m:r>
                                </m:e>
                              </m:acc>
                            </m:e>
                          </m:d>
                        </m:num>
                        <m:den>
                          <m:r>
                            <a:rPr lang="fr-FR" sz="2000" b="1" i="1" smtClean="0">
                              <a:solidFill>
                                <a:schemeClr val="accent1"/>
                              </a:solidFill>
                              <a:latin typeface="Cambria Math" panose="02040503050406030204" pitchFamily="18" charset="0"/>
                            </a:rPr>
                            <m:t>𝟑</m:t>
                          </m:r>
                          <m:r>
                            <a:rPr lang="fr-FR" sz="2000" b="1" i="1" smtClean="0">
                              <a:solidFill>
                                <a:schemeClr val="accent1"/>
                              </a:solidFill>
                              <a:latin typeface="Cambria Math" panose="02040503050406030204" pitchFamily="18" charset="0"/>
                            </a:rPr>
                            <m:t>𝑯</m:t>
                          </m:r>
                        </m:den>
                      </m:f>
                      <m:r>
                        <m:rPr>
                          <m:nor/>
                        </m:rPr>
                        <a:rPr lang="fr-FR" sz="2000" b="1" i="0" smtClean="0">
                          <a:solidFill>
                            <a:schemeClr val="accent1"/>
                          </a:solidFill>
                          <a:latin typeface="Cambria Math" panose="02040503050406030204" pitchFamily="18" charset="0"/>
                        </a:rPr>
                        <m:t>  </m:t>
                      </m:r>
                      <m:r>
                        <m:rPr>
                          <m:nor/>
                        </m:rPr>
                        <a:rPr lang="fr-FR" sz="2000" b="1">
                          <a:solidFill>
                            <a:schemeClr val="accent1"/>
                          </a:solidFill>
                        </a:rPr>
                        <m:t>⇒</m:t>
                      </m:r>
                      <m:r>
                        <a:rPr lang="fr-FR" sz="2000" b="1" i="1" smtClean="0">
                          <a:solidFill>
                            <a:schemeClr val="accent1"/>
                          </a:solidFill>
                          <a:latin typeface="Cambria Math" panose="02040503050406030204" pitchFamily="18" charset="0"/>
                        </a:rPr>
                        <m:t>  </m:t>
                      </m:r>
                      <m:sSup>
                        <m:sSupPr>
                          <m:ctrlPr>
                            <a:rPr lang="fr-FR" sz="2000" b="1" i="1" smtClean="0">
                              <a:solidFill>
                                <a:schemeClr val="accent1"/>
                              </a:solidFill>
                              <a:latin typeface="Cambria Math" panose="02040503050406030204" pitchFamily="18" charset="0"/>
                            </a:rPr>
                          </m:ctrlPr>
                        </m:sSupPr>
                        <m:e>
                          <m:r>
                            <a:rPr lang="fr-FR" sz="2000" b="1" i="1" smtClean="0">
                              <a:solidFill>
                                <a:schemeClr val="accent1"/>
                              </a:solidFill>
                              <a:latin typeface="Cambria Math" panose="02040503050406030204" pitchFamily="18" charset="0"/>
                            </a:rPr>
                            <m:t>𝑯</m:t>
                          </m:r>
                        </m:e>
                        <m:sup>
                          <m:r>
                            <a:rPr lang="fr-FR" sz="2000" b="1" i="1" smtClean="0">
                              <a:solidFill>
                                <a:schemeClr val="accent1"/>
                              </a:solidFill>
                              <a:latin typeface="Cambria Math" panose="02040503050406030204" pitchFamily="18" charset="0"/>
                            </a:rPr>
                            <m:t>𝟐</m:t>
                          </m:r>
                        </m:sup>
                      </m:sSup>
                      <m:r>
                        <a:rPr lang="fr-FR" sz="2000" b="1" i="1" smtClean="0">
                          <a:solidFill>
                            <a:schemeClr val="accent1"/>
                          </a:solidFill>
                          <a:latin typeface="Cambria Math" panose="02040503050406030204" pitchFamily="18" charset="0"/>
                        </a:rPr>
                        <m:t>≃</m:t>
                      </m:r>
                      <m:f>
                        <m:fPr>
                          <m:ctrlPr>
                            <a:rPr lang="fr-FR" sz="2000" b="1" i="1">
                              <a:solidFill>
                                <a:schemeClr val="accent1"/>
                              </a:solidFill>
                              <a:latin typeface="Cambria Math" panose="02040503050406030204" pitchFamily="18" charset="0"/>
                            </a:rPr>
                          </m:ctrlPr>
                        </m:fPr>
                        <m:num>
                          <m:r>
                            <a:rPr lang="fr-FR" sz="2000" b="1" i="1" smtClean="0">
                              <a:solidFill>
                                <a:schemeClr val="accent1"/>
                              </a:solidFill>
                              <a:latin typeface="Cambria Math" panose="02040503050406030204" pitchFamily="18" charset="0"/>
                            </a:rPr>
                            <m:t>𝑽</m:t>
                          </m:r>
                          <m:d>
                            <m:dPr>
                              <m:ctrlPr>
                                <a:rPr lang="fr-FR" sz="2000" b="1" i="1">
                                  <a:solidFill>
                                    <a:schemeClr val="accent1"/>
                                  </a:solidFill>
                                  <a:latin typeface="Cambria Math" panose="02040503050406030204" pitchFamily="18" charset="0"/>
                                </a:rPr>
                              </m:ctrlPr>
                            </m:dPr>
                            <m:e>
                              <m:acc>
                                <m:accPr>
                                  <m:chr m:val="̅"/>
                                  <m:ctrlPr>
                                    <a:rPr lang="fr-FR" sz="2000" b="1" i="1">
                                      <a:solidFill>
                                        <a:schemeClr val="accent1"/>
                                      </a:solidFill>
                                      <a:latin typeface="Cambria Math" panose="02040503050406030204" pitchFamily="18" charset="0"/>
                                    </a:rPr>
                                  </m:ctrlPr>
                                </m:accPr>
                                <m:e>
                                  <m:r>
                                    <a:rPr lang="fr-FR" sz="2000" b="1" i="1">
                                      <a:solidFill>
                                        <a:schemeClr val="accent1"/>
                                      </a:solidFill>
                                      <a:latin typeface="Cambria Math" panose="02040503050406030204" pitchFamily="18" charset="0"/>
                                    </a:rPr>
                                    <m:t>𝝓</m:t>
                                  </m:r>
                                </m:e>
                              </m:acc>
                            </m:e>
                          </m:d>
                        </m:num>
                        <m:den>
                          <m:r>
                            <a:rPr lang="fr-FR" sz="2000" b="1" i="1">
                              <a:solidFill>
                                <a:schemeClr val="accent1"/>
                              </a:solidFill>
                              <a:latin typeface="Cambria Math" panose="02040503050406030204" pitchFamily="18" charset="0"/>
                            </a:rPr>
                            <m:t>𝟑</m:t>
                          </m:r>
                          <m:sSubSup>
                            <m:sSubSupPr>
                              <m:ctrlPr>
                                <a:rPr lang="fr-FR" sz="2000" b="1" i="1" smtClean="0">
                                  <a:solidFill>
                                    <a:schemeClr val="accent1"/>
                                  </a:solidFill>
                                  <a:latin typeface="Cambria Math" panose="02040503050406030204" pitchFamily="18" charset="0"/>
                                </a:rPr>
                              </m:ctrlPr>
                            </m:sSubSupPr>
                            <m:e>
                              <m:r>
                                <a:rPr lang="fr-FR" sz="2000" b="1" i="1" smtClean="0">
                                  <a:solidFill>
                                    <a:schemeClr val="accent1"/>
                                  </a:solidFill>
                                  <a:latin typeface="Cambria Math" panose="02040503050406030204" pitchFamily="18" charset="0"/>
                                </a:rPr>
                                <m:t>𝑴</m:t>
                              </m:r>
                            </m:e>
                            <m:sub>
                              <m:r>
                                <a:rPr lang="fr-FR" sz="2000" b="1" i="0" smtClean="0">
                                  <a:solidFill>
                                    <a:schemeClr val="accent1"/>
                                  </a:solidFill>
                                  <a:latin typeface="Cambria Math" panose="02040503050406030204" pitchFamily="18" charset="0"/>
                                </a:rPr>
                                <m:t>𝐏𝐥</m:t>
                              </m:r>
                            </m:sub>
                            <m:sup>
                              <m:r>
                                <a:rPr lang="fr-FR" sz="2000" b="1" i="1" smtClean="0">
                                  <a:solidFill>
                                    <a:schemeClr val="accent1"/>
                                  </a:solidFill>
                                  <a:latin typeface="Cambria Math" panose="02040503050406030204" pitchFamily="18" charset="0"/>
                                </a:rPr>
                                <m:t>𝟐</m:t>
                              </m:r>
                            </m:sup>
                          </m:sSubSup>
                        </m:den>
                      </m:f>
                    </m:oMath>
                  </m:oMathPara>
                </a14:m>
                <a:endParaRPr lang="fr-FR" sz="2000" b="1" dirty="0">
                  <a:solidFill>
                    <a:schemeClr val="accent1"/>
                  </a:solidFill>
                </a:endParaRPr>
              </a:p>
            </p:txBody>
          </p:sp>
        </mc:Choice>
        <mc:Fallback xmlns="">
          <p:sp>
            <p:nvSpPr>
              <p:cNvPr id="14" name="ZoneTexte 13"/>
              <p:cNvSpPr txBox="1">
                <a:spLocks noRot="1" noChangeAspect="1" noMove="1" noResize="1" noEditPoints="1" noAdjustHandles="1" noChangeArrowheads="1" noChangeShapeType="1" noTextEdit="1"/>
              </p:cNvSpPr>
              <p:nvPr/>
            </p:nvSpPr>
            <p:spPr>
              <a:xfrm>
                <a:off x="4212428" y="5340799"/>
                <a:ext cx="3309944" cy="723596"/>
              </a:xfrm>
              <a:prstGeom prst="rect">
                <a:avLst/>
              </a:prstGeom>
              <a:blipFill>
                <a:blip r:embed="rId4"/>
                <a:stretch>
                  <a:fillRect/>
                </a:stretch>
              </a:blipFill>
            </p:spPr>
            <p:txBody>
              <a:bodyPr/>
              <a:lstStyle/>
              <a:p>
                <a:r>
                  <a:rPr lang="fr-FR">
                    <a:noFill/>
                  </a:rPr>
                  <a:t> </a:t>
                </a:r>
              </a:p>
            </p:txBody>
          </p:sp>
        </mc:Fallback>
      </mc:AlternateContent>
      <p:sp>
        <p:nvSpPr>
          <p:cNvPr id="21" name="Espace réservé du contenu 2"/>
          <p:cNvSpPr>
            <a:spLocks noGrp="1"/>
          </p:cNvSpPr>
          <p:nvPr>
            <p:ph sz="half" idx="1"/>
          </p:nvPr>
        </p:nvSpPr>
        <p:spPr>
          <a:xfrm>
            <a:off x="446661" y="1310421"/>
            <a:ext cx="6803993" cy="2764878"/>
          </a:xfrm>
        </p:spPr>
        <p:txBody>
          <a:bodyPr rtlCol="0">
            <a:normAutofit/>
          </a:bodyPr>
          <a:lstStyle/>
          <a:p>
            <a:pPr marL="45720" indent="0">
              <a:buNone/>
            </a:pPr>
            <a:r>
              <a:rPr lang="fr-FR" dirty="0"/>
              <a:t>A single </a:t>
            </a:r>
            <a:r>
              <a:rPr lang="fr-FR" dirty="0" err="1"/>
              <a:t>scalar</a:t>
            </a:r>
            <a:r>
              <a:rPr lang="fr-FR" dirty="0"/>
              <a:t> </a:t>
            </a:r>
            <a:r>
              <a:rPr lang="fr-FR" dirty="0" err="1"/>
              <a:t>field</a:t>
            </a:r>
            <a:r>
              <a:rPr lang="fr-FR" dirty="0"/>
              <a:t> in slow roll </a:t>
            </a:r>
            <a:r>
              <a:rPr lang="fr-FR" dirty="0" err="1"/>
              <a:t>does</a:t>
            </a:r>
            <a:r>
              <a:rPr lang="fr-FR" dirty="0"/>
              <a:t> the job for </a:t>
            </a:r>
            <a:r>
              <a:rPr lang="fr-FR" dirty="0" err="1"/>
              <a:t>both</a:t>
            </a:r>
            <a:r>
              <a:rPr lang="fr-FR" dirty="0"/>
              <a:t>:</a:t>
            </a:r>
          </a:p>
          <a:p>
            <a:r>
              <a:rPr lang="fr-FR" dirty="0"/>
              <a:t>The </a:t>
            </a:r>
            <a:r>
              <a:rPr lang="fr-FR" dirty="0" err="1"/>
              <a:t>classical</a:t>
            </a:r>
            <a:r>
              <a:rPr lang="fr-FR" dirty="0"/>
              <a:t> </a:t>
            </a:r>
            <a:r>
              <a:rPr lang="fr-FR" b="1" dirty="0">
                <a:solidFill>
                  <a:srgbClr val="7030A0"/>
                </a:solidFill>
              </a:rPr>
              <a:t>background</a:t>
            </a:r>
            <a:r>
              <a:rPr lang="fr-FR" dirty="0"/>
              <a:t>…</a:t>
            </a:r>
            <a:endParaRPr lang="fr-FR" sz="1000" dirty="0"/>
          </a:p>
          <a:p>
            <a:pPr marL="45720" indent="0">
              <a:buNone/>
            </a:pPr>
            <a:r>
              <a:rPr lang="fr-FR" dirty="0"/>
              <a:t>… </a:t>
            </a:r>
            <a:r>
              <a:rPr lang="fr-FR" dirty="0" err="1"/>
              <a:t>provided</a:t>
            </a:r>
            <a:r>
              <a:rPr lang="fr-FR" dirty="0"/>
              <a:t> the </a:t>
            </a:r>
            <a:r>
              <a:rPr lang="fr-FR" dirty="0" err="1"/>
              <a:t>scalar</a:t>
            </a:r>
            <a:r>
              <a:rPr lang="fr-FR" dirty="0"/>
              <a:t> </a:t>
            </a:r>
            <a:r>
              <a:rPr lang="fr-FR" dirty="0" err="1"/>
              <a:t>potential</a:t>
            </a:r>
            <a:r>
              <a:rPr lang="fr-FR" dirty="0"/>
              <a:t> </a:t>
            </a:r>
            <a:r>
              <a:rPr lang="fr-FR" dirty="0" err="1"/>
              <a:t>is</a:t>
            </a:r>
            <a:r>
              <a:rPr lang="fr-FR" dirty="0"/>
              <a:t> flat and inflation </a:t>
            </a:r>
            <a:r>
              <a:rPr lang="fr-FR" dirty="0" err="1"/>
              <a:t>lasts</a:t>
            </a:r>
            <a:r>
              <a:rPr lang="fr-FR" dirty="0"/>
              <a:t> long </a:t>
            </a:r>
            <a:r>
              <a:rPr lang="fr-FR" dirty="0" err="1"/>
              <a:t>enough</a:t>
            </a:r>
            <a:endParaRPr lang="fr-FR" dirty="0"/>
          </a:p>
          <a:p>
            <a:r>
              <a:rPr lang="fr-FR" dirty="0"/>
              <a:t>The quantum fluctuations…</a:t>
            </a:r>
          </a:p>
        </p:txBody>
      </p:sp>
      <p:sp>
        <p:nvSpPr>
          <p:cNvPr id="23" name="ZoneTexte 22"/>
          <p:cNvSpPr txBox="1"/>
          <p:nvPr/>
        </p:nvSpPr>
        <p:spPr>
          <a:xfrm>
            <a:off x="7741116" y="5471764"/>
            <a:ext cx="1699248" cy="461665"/>
          </a:xfrm>
          <a:prstGeom prst="rect">
            <a:avLst/>
          </a:prstGeom>
          <a:noFill/>
        </p:spPr>
        <p:txBody>
          <a:bodyPr wrap="none" rtlCol="0">
            <a:spAutoFit/>
          </a:bodyPr>
          <a:lstStyle/>
          <a:p>
            <a:r>
              <a:rPr lang="fr-FR" sz="2400" b="1" dirty="0"/>
              <a:t>CLASSICAL</a:t>
            </a:r>
          </a:p>
        </p:txBody>
      </p:sp>
      <p:pic>
        <p:nvPicPr>
          <p:cNvPr id="26" name="Image 25"/>
          <p:cNvPicPr>
            <a:picLocks noChangeAspect="1"/>
          </p:cNvPicPr>
          <p:nvPr/>
        </p:nvPicPr>
        <p:blipFill>
          <a:blip r:embed="rId5">
            <a:extLst>
              <a:ext uri="{BEBA8EAE-BF5A-486C-A8C5-ECC9F3942E4B}">
                <a14:imgProps xmlns:a14="http://schemas.microsoft.com/office/drawing/2010/main">
                  <a14:imgLayer r:embed="rId6">
                    <a14:imgEffect>
                      <a14:backgroundRemoval t="3371" b="98034" l="694" r="99132"/>
                    </a14:imgEffect>
                  </a14:imgLayer>
                </a14:imgProps>
              </a:ext>
              <a:ext uri="{28A0092B-C50C-407E-A947-70E740481C1C}">
                <a14:useLocalDpi xmlns:a14="http://schemas.microsoft.com/office/drawing/2010/main" val="0"/>
              </a:ext>
            </a:extLst>
          </a:blip>
          <a:stretch>
            <a:fillRect/>
          </a:stretch>
        </p:blipFill>
        <p:spPr>
          <a:xfrm>
            <a:off x="8519167" y="2263834"/>
            <a:ext cx="2473379" cy="1528686"/>
          </a:xfrm>
          <a:prstGeom prst="rect">
            <a:avLst/>
          </a:prstGeom>
        </p:spPr>
      </p:pic>
      <p:sp>
        <p:nvSpPr>
          <p:cNvPr id="27" name="Flèche droite 26"/>
          <p:cNvSpPr/>
          <p:nvPr/>
        </p:nvSpPr>
        <p:spPr>
          <a:xfrm>
            <a:off x="8355608" y="3898011"/>
            <a:ext cx="3083186" cy="99161"/>
          </a:xfrm>
          <a:prstGeom prst="rightArrow">
            <a:avLst>
              <a:gd name="adj1" fmla="val 26038"/>
              <a:gd name="adj2" fmla="val 170013"/>
            </a:avLst>
          </a:prstGeom>
          <a:solidFill>
            <a:srgbClr val="FF8D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èche droite 27"/>
          <p:cNvSpPr/>
          <p:nvPr/>
        </p:nvSpPr>
        <p:spPr>
          <a:xfrm rot="16200000">
            <a:off x="7294090" y="2857274"/>
            <a:ext cx="2301240" cy="100474"/>
          </a:xfrm>
          <a:prstGeom prst="rightArrow">
            <a:avLst>
              <a:gd name="adj1" fmla="val 26038"/>
              <a:gd name="adj2" fmla="val 170013"/>
            </a:avLst>
          </a:prstGeom>
          <a:solidFill>
            <a:srgbClr val="FF8D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0" name="ZoneTexte 29"/>
              <p:cNvSpPr txBox="1"/>
              <p:nvPr/>
            </p:nvSpPr>
            <p:spPr>
              <a:xfrm>
                <a:off x="11511376" y="3792520"/>
                <a:ext cx="395108" cy="5580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solidFill>
                                <a:srgbClr val="FF8D37"/>
                              </a:solidFill>
                              <a:latin typeface="Cambria Math" panose="02040503050406030204" pitchFamily="18" charset="0"/>
                            </a:rPr>
                          </m:ctrlPr>
                        </m:accPr>
                        <m:e>
                          <m:r>
                            <a:rPr lang="fr-FR" b="1" i="1" smtClean="0">
                              <a:solidFill>
                                <a:srgbClr val="FF8D37"/>
                              </a:solidFill>
                              <a:latin typeface="Cambria Math" panose="02040503050406030204" pitchFamily="18" charset="0"/>
                            </a:rPr>
                            <m:t>𝝓</m:t>
                          </m:r>
                        </m:e>
                      </m:acc>
                    </m:oMath>
                  </m:oMathPara>
                </a14:m>
                <a:endParaRPr lang="fr-FR" b="0" dirty="0">
                  <a:solidFill>
                    <a:srgbClr val="FF8D37"/>
                  </a:solidFill>
                </a:endParaRPr>
              </a:p>
              <a:p>
                <a:endParaRPr lang="fr-FR" dirty="0">
                  <a:solidFill>
                    <a:srgbClr val="FF8D37"/>
                  </a:solidFill>
                </a:endParaRPr>
              </a:p>
            </p:txBody>
          </p:sp>
        </mc:Choice>
        <mc:Fallback xmlns="">
          <p:sp>
            <p:nvSpPr>
              <p:cNvPr id="30" name="ZoneTexte 29"/>
              <p:cNvSpPr txBox="1">
                <a:spLocks noRot="1" noChangeAspect="1" noMove="1" noResize="1" noEditPoints="1" noAdjustHandles="1" noChangeArrowheads="1" noChangeShapeType="1" noTextEdit="1"/>
              </p:cNvSpPr>
              <p:nvPr/>
            </p:nvSpPr>
            <p:spPr>
              <a:xfrm>
                <a:off x="11511376" y="3792520"/>
                <a:ext cx="395108" cy="558038"/>
              </a:xfrm>
              <a:prstGeom prst="rect">
                <a:avLst/>
              </a:prstGeom>
              <a:blipFill>
                <a:blip r:embed="rId7"/>
                <a:stretch>
                  <a:fillRect t="-1087" r="-4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1" name="ZoneTexte 30"/>
              <p:cNvSpPr txBox="1"/>
              <p:nvPr/>
            </p:nvSpPr>
            <p:spPr>
              <a:xfrm>
                <a:off x="8590740" y="1695933"/>
                <a:ext cx="569067" cy="2810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8D37"/>
                          </a:solidFill>
                          <a:latin typeface="Cambria Math" panose="02040503050406030204" pitchFamily="18" charset="0"/>
                        </a:rPr>
                        <m:t>𝑽</m:t>
                      </m:r>
                      <m:d>
                        <m:dPr>
                          <m:ctrlPr>
                            <a:rPr lang="fr-FR" b="1" i="1" smtClean="0">
                              <a:solidFill>
                                <a:srgbClr val="FF8D37"/>
                              </a:solidFill>
                              <a:latin typeface="Cambria Math" panose="02040503050406030204" pitchFamily="18" charset="0"/>
                            </a:rPr>
                          </m:ctrlPr>
                        </m:dPr>
                        <m:e>
                          <m:acc>
                            <m:accPr>
                              <m:chr m:val="̅"/>
                              <m:ctrlPr>
                                <a:rPr lang="fr-FR" b="1" i="1" smtClean="0">
                                  <a:solidFill>
                                    <a:srgbClr val="FF8D37"/>
                                  </a:solidFill>
                                  <a:latin typeface="Cambria Math" panose="02040503050406030204" pitchFamily="18" charset="0"/>
                                </a:rPr>
                              </m:ctrlPr>
                            </m:accPr>
                            <m:e>
                              <m:r>
                                <a:rPr lang="fr-FR" b="1" i="1" smtClean="0">
                                  <a:solidFill>
                                    <a:srgbClr val="FF8D37"/>
                                  </a:solidFill>
                                  <a:latin typeface="Cambria Math" panose="02040503050406030204" pitchFamily="18" charset="0"/>
                                </a:rPr>
                                <m:t>𝝓</m:t>
                              </m:r>
                            </m:e>
                          </m:acc>
                        </m:e>
                      </m:d>
                    </m:oMath>
                  </m:oMathPara>
                </a14:m>
                <a:endParaRPr lang="fr-FR" b="1" dirty="0">
                  <a:solidFill>
                    <a:srgbClr val="FF8D37"/>
                  </a:solidFill>
                </a:endParaRPr>
              </a:p>
            </p:txBody>
          </p:sp>
        </mc:Choice>
        <mc:Fallback xmlns="">
          <p:sp>
            <p:nvSpPr>
              <p:cNvPr id="31" name="ZoneTexte 30"/>
              <p:cNvSpPr txBox="1">
                <a:spLocks noRot="1" noChangeAspect="1" noMove="1" noResize="1" noEditPoints="1" noAdjustHandles="1" noChangeArrowheads="1" noChangeShapeType="1" noTextEdit="1"/>
              </p:cNvSpPr>
              <p:nvPr/>
            </p:nvSpPr>
            <p:spPr>
              <a:xfrm>
                <a:off x="8590740" y="1695933"/>
                <a:ext cx="569067" cy="281039"/>
              </a:xfrm>
              <a:prstGeom prst="rect">
                <a:avLst/>
              </a:prstGeom>
              <a:blipFill>
                <a:blip r:embed="rId8"/>
                <a:stretch>
                  <a:fillRect l="-8511" t="-2174" r="-50000" b="-36957"/>
                </a:stretch>
              </a:blipFill>
            </p:spPr>
            <p:txBody>
              <a:bodyPr/>
              <a:lstStyle/>
              <a:p>
                <a:r>
                  <a:rPr lang="fr-FR">
                    <a:noFill/>
                  </a:rPr>
                  <a:t> </a:t>
                </a:r>
              </a:p>
            </p:txBody>
          </p:sp>
        </mc:Fallback>
      </mc:AlternateContent>
      <p:sp>
        <p:nvSpPr>
          <p:cNvPr id="32" name="Émoticône 31"/>
          <p:cNvSpPr/>
          <p:nvPr/>
        </p:nvSpPr>
        <p:spPr>
          <a:xfrm>
            <a:off x="8573227" y="2171906"/>
            <a:ext cx="183192" cy="203831"/>
          </a:xfrm>
          <a:prstGeom prst="smileyFac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6" name="ZoneTexte 5"/>
              <p:cNvSpPr txBox="1"/>
              <p:nvPr/>
            </p:nvSpPr>
            <p:spPr>
              <a:xfrm>
                <a:off x="4204883" y="4451616"/>
                <a:ext cx="2630848" cy="434543"/>
              </a:xfrm>
              <a:prstGeom prst="rect">
                <a:avLst/>
              </a:prstGeom>
              <a:noFill/>
            </p:spPr>
            <p:txBody>
              <a:bodyPr wrap="none" rtlCol="0">
                <a:spAutoFit/>
              </a:bodyPr>
              <a:lstStyle/>
              <a:p>
                <a:r>
                  <a:rPr lang="fr-FR" sz="2200" dirty="0" err="1"/>
                  <a:t>with</a:t>
                </a:r>
                <a:r>
                  <a:rPr lang="fr-FR" sz="2200" dirty="0"/>
                  <a:t> </a:t>
                </a:r>
                <a14:m>
                  <m:oMath xmlns:m="http://schemas.openxmlformats.org/officeDocument/2006/math">
                    <m:r>
                      <a:rPr lang="fr-FR" sz="2200" b="0" i="1" smtClean="0">
                        <a:latin typeface="Cambria Math" panose="02040503050406030204" pitchFamily="18" charset="0"/>
                      </a:rPr>
                      <m:t>𝑄</m:t>
                    </m:r>
                    <m:d>
                      <m:dPr>
                        <m:ctrlPr>
                          <a:rPr lang="fr-FR" sz="2200" b="0" i="1" smtClean="0">
                            <a:latin typeface="Cambria Math" panose="02040503050406030204" pitchFamily="18" charset="0"/>
                          </a:rPr>
                        </m:ctrlPr>
                      </m:dPr>
                      <m:e>
                        <m:acc>
                          <m:accPr>
                            <m:chr m:val="⃗"/>
                            <m:ctrlPr>
                              <a:rPr lang="fr-FR" sz="2200" b="0" i="1" smtClean="0">
                                <a:latin typeface="Cambria Math" panose="02040503050406030204" pitchFamily="18" charset="0"/>
                              </a:rPr>
                            </m:ctrlPr>
                          </m:accPr>
                          <m:e>
                            <m:r>
                              <a:rPr lang="fr-FR" sz="2200" b="0" i="1" smtClean="0">
                                <a:latin typeface="Cambria Math" panose="02040503050406030204" pitchFamily="18" charset="0"/>
                              </a:rPr>
                              <m:t>𝑥</m:t>
                            </m:r>
                          </m:e>
                        </m:acc>
                        <m:r>
                          <a:rPr lang="fr-FR" sz="2200" b="0" i="1" smtClean="0">
                            <a:latin typeface="Cambria Math" panose="02040503050406030204" pitchFamily="18" charset="0"/>
                          </a:rPr>
                          <m:t>,</m:t>
                        </m:r>
                        <m:r>
                          <a:rPr lang="fr-FR" sz="2200" b="0" i="1" smtClean="0">
                            <a:latin typeface="Cambria Math" panose="02040503050406030204" pitchFamily="18" charset="0"/>
                          </a:rPr>
                          <m:t>𝑡</m:t>
                        </m:r>
                      </m:e>
                    </m:d>
                    <m:r>
                      <a:rPr lang="fr-FR" sz="2200" b="0" i="1" smtClean="0">
                        <a:latin typeface="Cambria Math" panose="02040503050406030204" pitchFamily="18" charset="0"/>
                      </a:rPr>
                      <m:t>≪</m:t>
                    </m:r>
                    <m:acc>
                      <m:accPr>
                        <m:chr m:val="̅"/>
                        <m:ctrlPr>
                          <a:rPr lang="fr-FR" sz="2200" b="0" i="1" smtClean="0">
                            <a:latin typeface="Cambria Math" panose="02040503050406030204" pitchFamily="18" charset="0"/>
                          </a:rPr>
                        </m:ctrlPr>
                      </m:accPr>
                      <m:e>
                        <m:r>
                          <a:rPr lang="fr-FR" sz="2200" b="0" i="1" smtClean="0">
                            <a:latin typeface="Cambria Math" panose="02040503050406030204" pitchFamily="18" charset="0"/>
                          </a:rPr>
                          <m:t>𝜙</m:t>
                        </m:r>
                      </m:e>
                    </m:acc>
                    <m:r>
                      <a:rPr lang="fr-FR" sz="2200" b="0" i="1" smtClean="0">
                        <a:latin typeface="Cambria Math" panose="02040503050406030204" pitchFamily="18" charset="0"/>
                      </a:rPr>
                      <m:t>(</m:t>
                    </m:r>
                    <m:r>
                      <a:rPr lang="fr-FR" sz="2200" b="0" i="1" smtClean="0">
                        <a:latin typeface="Cambria Math" panose="02040503050406030204" pitchFamily="18" charset="0"/>
                      </a:rPr>
                      <m:t>𝑡</m:t>
                    </m:r>
                    <m:r>
                      <a:rPr lang="fr-FR" sz="2200" b="0" i="1" smtClean="0">
                        <a:latin typeface="Cambria Math" panose="02040503050406030204" pitchFamily="18" charset="0"/>
                      </a:rPr>
                      <m:t>) </m:t>
                    </m:r>
                  </m:oMath>
                </a14:m>
                <a:endParaRPr lang="fr-FR" sz="2200" dirty="0"/>
              </a:p>
            </p:txBody>
          </p:sp>
        </mc:Choice>
        <mc:Fallback xmlns="">
          <p:sp>
            <p:nvSpPr>
              <p:cNvPr id="6" name="ZoneTexte 5"/>
              <p:cNvSpPr txBox="1">
                <a:spLocks noRot="1" noChangeAspect="1" noMove="1" noResize="1" noEditPoints="1" noAdjustHandles="1" noChangeArrowheads="1" noChangeShapeType="1" noTextEdit="1"/>
              </p:cNvSpPr>
              <p:nvPr/>
            </p:nvSpPr>
            <p:spPr>
              <a:xfrm>
                <a:off x="4204883" y="4451616"/>
                <a:ext cx="2630848" cy="434543"/>
              </a:xfrm>
              <a:prstGeom prst="rect">
                <a:avLst/>
              </a:prstGeom>
              <a:blipFill>
                <a:blip r:embed="rId9"/>
                <a:stretch>
                  <a:fillRect l="-3016" t="-12500" b="-26389"/>
                </a:stretch>
              </a:blipFill>
            </p:spPr>
            <p:txBody>
              <a:bodyPr/>
              <a:lstStyle/>
              <a:p>
                <a:r>
                  <a:rPr lang="fr-FR">
                    <a:noFill/>
                  </a:rPr>
                  <a:t> </a:t>
                </a:r>
              </a:p>
            </p:txBody>
          </p:sp>
        </mc:Fallback>
      </mc:AlternateContent>
    </p:spTree>
    <p:extLst>
      <p:ext uri="{BB962C8B-B14F-4D97-AF65-F5344CB8AC3E}">
        <p14:creationId xmlns:p14="http://schemas.microsoft.com/office/powerpoint/2010/main" val="2224630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261 0.00347 L -0.00261 0.00347 C 0.01002 -0.00417 0.00429 -0.00208 0.01432 -0.0044 C 0.02187 -0.0037 0.02929 -0.00417 0.03659 -0.00139 C 0.0375 -0.00092 0.03841 -0.00023 0.03932 0.00023 C 0.0431 0.00718 0.03932 0.00139 0.04817 0.00648 C 0.05 0.00764 0.05195 0.00787 0.05351 0.00972 C 0.05442 0.01088 0.05521 0.01227 0.05625 0.01296 C 0.05794 0.01389 0.05976 0.01389 0.06159 0.01458 C 0.06276 0.01505 0.06393 0.01551 0.06523 0.01621 C 0.06601 0.01667 0.06692 0.01736 0.06784 0.01759 C 0.06992 0.01852 0.072 0.01875 0.07409 0.01921 C 0.08268 0.02431 0.06927 0.01621 0.08034 0.02408 C 0.08203 0.02523 0.08567 0.02708 0.08567 0.02708 C 0.08633 0.02824 0.08685 0.02963 0.0875 0.03033 C 0.08854 0.03171 0.0901 0.03195 0.09101 0.03357 C 0.09166 0.03472 0.0914 0.03704 0.09192 0.0382 C 0.09401 0.04283 0.09557 0.04306 0.09817 0.04468 C 0.10039 0.05648 0.097 0.04074 0.1026 0.05579 L 0.10625 0.06528 C 0.10677 0.0669 0.10729 0.06875 0.10807 0.06991 C 0.11146 0.07616 0.11002 0.07292 0.1125 0.07963 C 0.11276 0.08171 0.11276 0.08403 0.11341 0.08588 C 0.1138 0.08727 0.11484 0.08773 0.1151 0.08912 C 0.11927 0.10371 0.11471 0.09445 0.11875 0.10162 C 0.11927 0.10394 0.12005 0.10579 0.12057 0.1081 C 0.12083 0.10949 0.12096 0.11134 0.12135 0.11273 C 0.12252 0.1169 0.1233 0.11783 0.125 0.12083 C 0.12721 0.13264 0.12396 0.11852 0.12851 0.12871 C 0.12916 0.13009 0.1289 0.13195 0.12942 0.13333 C 0.12981 0.13472 0.13073 0.13542 0.13125 0.13658 C 0.1319 0.1382 0.13255 0.13958 0.13307 0.14144 C 0.13346 0.14283 0.13346 0.14468 0.13385 0.14607 C 0.13554 0.15116 0.13698 0.15232 0.13841 0.15718 C 0.14062 0.16551 0.1375 0.15903 0.14101 0.16505 C 0.1414 0.16667 0.14127 0.16875 0.14192 0.16991 C 0.14739 0.17963 0.14258 0.16435 0.14557 0.17477 L 0.14557 0.17477 " pathEditMode="relative" ptsTypes="AAAAAAAAAAAAAAAAAAAAAAAAAAAAAAAAAAAAAA">
                                      <p:cBhvr>
                                        <p:cTn id="6" dur="4000" fill="hold"/>
                                        <p:tgtEl>
                                          <p:spTgt spid="3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6274" y="282930"/>
            <a:ext cx="9601200" cy="594360"/>
          </a:xfrm>
        </p:spPr>
        <p:txBody>
          <a:bodyPr rtlCol="0"/>
          <a:lstStyle/>
          <a:p>
            <a:pPr rtl="0"/>
            <a:r>
              <a:rPr lang="fr-FR" dirty="0" err="1"/>
              <a:t>Mechanics</a:t>
            </a:r>
            <a:r>
              <a:rPr lang="fr-FR" dirty="0"/>
              <a:t> of inflation: </a:t>
            </a:r>
            <a:r>
              <a:rPr lang="fr-FR" dirty="0" err="1"/>
              <a:t>current</a:t>
            </a:r>
            <a:r>
              <a:rPr lang="fr-FR" dirty="0"/>
              <a:t> </a:t>
            </a:r>
            <a:r>
              <a:rPr lang="fr-FR" dirty="0" err="1"/>
              <a:t>paradigm</a:t>
            </a:r>
            <a:endParaRPr lang="fr-FR" dirty="0"/>
          </a:p>
        </p:txBody>
      </p:sp>
      <p:sp>
        <p:nvSpPr>
          <p:cNvPr id="4" name="Espace réservé du pied de page 3"/>
          <p:cNvSpPr>
            <a:spLocks noGrp="1"/>
          </p:cNvSpPr>
          <p:nvPr>
            <p:ph type="ftr" sz="quarter" idx="11"/>
          </p:nvPr>
        </p:nvSpPr>
        <p:spPr/>
        <p:txBody>
          <a:bodyPr/>
          <a:lstStyle/>
          <a:p>
            <a:pPr rtl="0"/>
            <a:r>
              <a:rPr lang="en-GB" noProof="0"/>
              <a:t>Borel resummation of secular divergences with the stochastic inflation formalism                 2023 TUG Meeting, ENS, October 12th     ---    Lucas Pinol </a:t>
            </a:r>
            <a:endParaRPr lang="fr-FR" noProof="0" dirty="0"/>
          </a:p>
        </p:txBody>
      </p:sp>
      <p:pic>
        <p:nvPicPr>
          <p:cNvPr id="37" name="Image 36"/>
          <p:cNvPicPr>
            <a:picLocks noChangeAspect="1"/>
          </p:cNvPicPr>
          <p:nvPr/>
        </p:nvPicPr>
        <p:blipFill>
          <a:blip r:embed="rId3">
            <a:extLst>
              <a:ext uri="{BEBA8EAE-BF5A-486C-A8C5-ECC9F3942E4B}">
                <a14:imgProps xmlns:a14="http://schemas.microsoft.com/office/drawing/2010/main">
                  <a14:imgLayer r:embed="rId4">
                    <a14:imgEffect>
                      <a14:backgroundRemoval t="3371" b="98034" l="694" r="99132"/>
                    </a14:imgEffect>
                  </a14:imgLayer>
                </a14:imgProps>
              </a:ext>
              <a:ext uri="{28A0092B-C50C-407E-A947-70E740481C1C}">
                <a14:useLocalDpi xmlns:a14="http://schemas.microsoft.com/office/drawing/2010/main" val="0"/>
              </a:ext>
            </a:extLst>
          </a:blip>
          <a:stretch>
            <a:fillRect/>
          </a:stretch>
        </p:blipFill>
        <p:spPr>
          <a:xfrm>
            <a:off x="8519167" y="2263834"/>
            <a:ext cx="2473379" cy="1528686"/>
          </a:xfrm>
          <a:prstGeom prst="rect">
            <a:avLst/>
          </a:prstGeom>
        </p:spPr>
      </p:pic>
      <p:sp>
        <p:nvSpPr>
          <p:cNvPr id="38" name="Flèche droite 37"/>
          <p:cNvSpPr/>
          <p:nvPr/>
        </p:nvSpPr>
        <p:spPr>
          <a:xfrm>
            <a:off x="8355608" y="3898011"/>
            <a:ext cx="3083186" cy="99161"/>
          </a:xfrm>
          <a:prstGeom prst="rightArrow">
            <a:avLst>
              <a:gd name="adj1" fmla="val 26038"/>
              <a:gd name="adj2" fmla="val 170013"/>
            </a:avLst>
          </a:prstGeom>
          <a:solidFill>
            <a:srgbClr val="FF8D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Flèche droite 38"/>
          <p:cNvSpPr/>
          <p:nvPr/>
        </p:nvSpPr>
        <p:spPr>
          <a:xfrm rot="16200000">
            <a:off x="7294090" y="2857274"/>
            <a:ext cx="2301240" cy="100474"/>
          </a:xfrm>
          <a:prstGeom prst="rightArrow">
            <a:avLst>
              <a:gd name="adj1" fmla="val 26038"/>
              <a:gd name="adj2" fmla="val 170013"/>
            </a:avLst>
          </a:prstGeom>
          <a:solidFill>
            <a:srgbClr val="FF8D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40" name="ZoneTexte 39"/>
              <p:cNvSpPr txBox="1"/>
              <p:nvPr/>
            </p:nvSpPr>
            <p:spPr>
              <a:xfrm>
                <a:off x="11511376" y="3792520"/>
                <a:ext cx="395108" cy="5580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solidFill>
                                <a:srgbClr val="FF8D37"/>
                              </a:solidFill>
                              <a:latin typeface="Cambria Math" panose="02040503050406030204" pitchFamily="18" charset="0"/>
                            </a:rPr>
                          </m:ctrlPr>
                        </m:accPr>
                        <m:e>
                          <m:r>
                            <a:rPr lang="fr-FR" b="1" i="1" smtClean="0">
                              <a:solidFill>
                                <a:srgbClr val="FF8D37"/>
                              </a:solidFill>
                              <a:latin typeface="Cambria Math" panose="02040503050406030204" pitchFamily="18" charset="0"/>
                            </a:rPr>
                            <m:t>𝝓</m:t>
                          </m:r>
                        </m:e>
                      </m:acc>
                    </m:oMath>
                  </m:oMathPara>
                </a14:m>
                <a:endParaRPr lang="fr-FR" b="0" dirty="0">
                  <a:solidFill>
                    <a:srgbClr val="FF8D37"/>
                  </a:solidFill>
                </a:endParaRPr>
              </a:p>
              <a:p>
                <a:endParaRPr lang="fr-FR" dirty="0">
                  <a:solidFill>
                    <a:srgbClr val="FF8D37"/>
                  </a:solidFill>
                </a:endParaRPr>
              </a:p>
            </p:txBody>
          </p:sp>
        </mc:Choice>
        <mc:Fallback xmlns="">
          <p:sp>
            <p:nvSpPr>
              <p:cNvPr id="40" name="ZoneTexte 39"/>
              <p:cNvSpPr txBox="1">
                <a:spLocks noRot="1" noChangeAspect="1" noMove="1" noResize="1" noEditPoints="1" noAdjustHandles="1" noChangeArrowheads="1" noChangeShapeType="1" noTextEdit="1"/>
              </p:cNvSpPr>
              <p:nvPr/>
            </p:nvSpPr>
            <p:spPr>
              <a:xfrm>
                <a:off x="11511376" y="3792520"/>
                <a:ext cx="395108" cy="558038"/>
              </a:xfrm>
              <a:prstGeom prst="rect">
                <a:avLst/>
              </a:prstGeom>
              <a:blipFill>
                <a:blip r:embed="rId5"/>
                <a:stretch>
                  <a:fillRect t="-1087" r="-4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1" name="ZoneTexte 40"/>
              <p:cNvSpPr txBox="1"/>
              <p:nvPr/>
            </p:nvSpPr>
            <p:spPr>
              <a:xfrm>
                <a:off x="8590740" y="1695933"/>
                <a:ext cx="569067" cy="2810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8D37"/>
                          </a:solidFill>
                          <a:latin typeface="Cambria Math" panose="02040503050406030204" pitchFamily="18" charset="0"/>
                        </a:rPr>
                        <m:t>𝑽</m:t>
                      </m:r>
                      <m:d>
                        <m:dPr>
                          <m:ctrlPr>
                            <a:rPr lang="fr-FR" b="1" i="1" smtClean="0">
                              <a:solidFill>
                                <a:srgbClr val="FF8D37"/>
                              </a:solidFill>
                              <a:latin typeface="Cambria Math" panose="02040503050406030204" pitchFamily="18" charset="0"/>
                            </a:rPr>
                          </m:ctrlPr>
                        </m:dPr>
                        <m:e>
                          <m:acc>
                            <m:accPr>
                              <m:chr m:val="̅"/>
                              <m:ctrlPr>
                                <a:rPr lang="fr-FR" b="1" i="1" smtClean="0">
                                  <a:solidFill>
                                    <a:srgbClr val="FF8D37"/>
                                  </a:solidFill>
                                  <a:latin typeface="Cambria Math" panose="02040503050406030204" pitchFamily="18" charset="0"/>
                                </a:rPr>
                              </m:ctrlPr>
                            </m:accPr>
                            <m:e>
                              <m:r>
                                <a:rPr lang="fr-FR" b="1" i="1" smtClean="0">
                                  <a:solidFill>
                                    <a:srgbClr val="FF8D37"/>
                                  </a:solidFill>
                                  <a:latin typeface="Cambria Math" panose="02040503050406030204" pitchFamily="18" charset="0"/>
                                </a:rPr>
                                <m:t>𝝓</m:t>
                              </m:r>
                            </m:e>
                          </m:acc>
                        </m:e>
                      </m:d>
                    </m:oMath>
                  </m:oMathPara>
                </a14:m>
                <a:endParaRPr lang="fr-FR" b="1" dirty="0">
                  <a:solidFill>
                    <a:srgbClr val="FF8D37"/>
                  </a:solidFill>
                </a:endParaRPr>
              </a:p>
            </p:txBody>
          </p:sp>
        </mc:Choice>
        <mc:Fallback xmlns="">
          <p:sp>
            <p:nvSpPr>
              <p:cNvPr id="41" name="ZoneTexte 40"/>
              <p:cNvSpPr txBox="1">
                <a:spLocks noRot="1" noChangeAspect="1" noMove="1" noResize="1" noEditPoints="1" noAdjustHandles="1" noChangeArrowheads="1" noChangeShapeType="1" noTextEdit="1"/>
              </p:cNvSpPr>
              <p:nvPr/>
            </p:nvSpPr>
            <p:spPr>
              <a:xfrm>
                <a:off x="8590740" y="1695933"/>
                <a:ext cx="569067" cy="281039"/>
              </a:xfrm>
              <a:prstGeom prst="rect">
                <a:avLst/>
              </a:prstGeom>
              <a:blipFill>
                <a:blip r:embed="rId6"/>
                <a:stretch>
                  <a:fillRect l="-8511" t="-2174" r="-50000" b="-36957"/>
                </a:stretch>
              </a:blipFill>
            </p:spPr>
            <p:txBody>
              <a:bodyPr/>
              <a:lstStyle/>
              <a:p>
                <a:r>
                  <a:rPr lang="fr-FR">
                    <a:noFill/>
                  </a:rPr>
                  <a:t> </a:t>
                </a:r>
              </a:p>
            </p:txBody>
          </p:sp>
        </mc:Fallback>
      </mc:AlternateContent>
      <p:sp>
        <p:nvSpPr>
          <p:cNvPr id="42" name="Émoticône 41"/>
          <p:cNvSpPr/>
          <p:nvPr/>
        </p:nvSpPr>
        <p:spPr>
          <a:xfrm>
            <a:off x="9432030" y="2326284"/>
            <a:ext cx="183192" cy="203831"/>
          </a:xfrm>
          <a:prstGeom prst="smileyFac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0" name="ZoneTexte 9"/>
              <p:cNvSpPr txBox="1"/>
              <p:nvPr/>
            </p:nvSpPr>
            <p:spPr>
              <a:xfrm>
                <a:off x="676274" y="4504115"/>
                <a:ext cx="3282758" cy="6192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2200" b="0" i="1" smtClean="0">
                          <a:latin typeface="Cambria Math" panose="02040503050406030204" pitchFamily="18" charset="0"/>
                        </a:rPr>
                        <m:t>𝜙</m:t>
                      </m:r>
                      <m:d>
                        <m:dPr>
                          <m:ctrlPr>
                            <a:rPr lang="fr-FR" sz="2200" b="0" i="1" smtClean="0">
                              <a:latin typeface="Cambria Math" panose="02040503050406030204" pitchFamily="18" charset="0"/>
                            </a:rPr>
                          </m:ctrlPr>
                        </m:dPr>
                        <m:e>
                          <m:acc>
                            <m:accPr>
                              <m:chr m:val="⃗"/>
                              <m:ctrlPr>
                                <a:rPr lang="fr-FR" sz="2200" b="0" i="1" smtClean="0">
                                  <a:latin typeface="Cambria Math" panose="02040503050406030204" pitchFamily="18" charset="0"/>
                                </a:rPr>
                              </m:ctrlPr>
                            </m:accPr>
                            <m:e>
                              <m:r>
                                <a:rPr lang="fr-FR" sz="2200" b="0" i="1" smtClean="0">
                                  <a:latin typeface="Cambria Math" panose="02040503050406030204" pitchFamily="18" charset="0"/>
                                </a:rPr>
                                <m:t>𝑥</m:t>
                              </m:r>
                            </m:e>
                          </m:acc>
                          <m:r>
                            <a:rPr lang="fr-FR" sz="2200" b="0" i="1" smtClean="0">
                              <a:latin typeface="Cambria Math" panose="02040503050406030204" pitchFamily="18" charset="0"/>
                            </a:rPr>
                            <m:t>,</m:t>
                          </m:r>
                          <m:r>
                            <a:rPr lang="fr-FR" sz="2200" b="0" i="1" smtClean="0">
                              <a:latin typeface="Cambria Math" panose="02040503050406030204" pitchFamily="18" charset="0"/>
                            </a:rPr>
                            <m:t>𝑡</m:t>
                          </m:r>
                        </m:e>
                      </m:d>
                      <m:r>
                        <a:rPr lang="fr-FR" sz="2200" b="0" i="1" smtClean="0">
                          <a:latin typeface="Cambria Math" panose="02040503050406030204" pitchFamily="18" charset="0"/>
                        </a:rPr>
                        <m:t>=</m:t>
                      </m:r>
                      <m:acc>
                        <m:accPr>
                          <m:chr m:val="̅"/>
                          <m:ctrlPr>
                            <a:rPr lang="fr-FR" sz="2200" b="0" i="1" smtClean="0">
                              <a:latin typeface="Cambria Math" panose="02040503050406030204" pitchFamily="18" charset="0"/>
                            </a:rPr>
                          </m:ctrlPr>
                        </m:accPr>
                        <m:e>
                          <m:r>
                            <a:rPr lang="fr-FR" sz="2200" b="0" i="1" smtClean="0">
                              <a:latin typeface="Cambria Math" panose="02040503050406030204" pitchFamily="18" charset="0"/>
                            </a:rPr>
                            <m:t>𝜙</m:t>
                          </m:r>
                        </m:e>
                      </m:acc>
                      <m:d>
                        <m:dPr>
                          <m:ctrlPr>
                            <a:rPr lang="fr-FR" sz="2200" b="0" i="1" smtClean="0">
                              <a:latin typeface="Cambria Math" panose="02040503050406030204" pitchFamily="18" charset="0"/>
                            </a:rPr>
                          </m:ctrlPr>
                        </m:dPr>
                        <m:e>
                          <m:r>
                            <a:rPr lang="fr-FR" sz="2200" b="0" i="1" smtClean="0">
                              <a:latin typeface="Cambria Math" panose="02040503050406030204" pitchFamily="18" charset="0"/>
                            </a:rPr>
                            <m:t>𝑡</m:t>
                          </m:r>
                        </m:e>
                      </m:d>
                      <m:r>
                        <a:rPr lang="fr-FR" sz="2200" b="0" i="1" smtClean="0">
                          <a:latin typeface="Cambria Math" panose="02040503050406030204" pitchFamily="18" charset="0"/>
                        </a:rPr>
                        <m:t>+</m:t>
                      </m:r>
                      <m:r>
                        <a:rPr lang="fr-FR" sz="2200" b="1" i="1" smtClean="0">
                          <a:solidFill>
                            <a:srgbClr val="FF0000"/>
                          </a:solidFill>
                          <a:latin typeface="Cambria Math" panose="02040503050406030204" pitchFamily="18" charset="0"/>
                        </a:rPr>
                        <m:t>𝑸</m:t>
                      </m:r>
                      <m:d>
                        <m:dPr>
                          <m:ctrlPr>
                            <a:rPr lang="fr-FR" sz="2200" b="1" i="1" smtClean="0">
                              <a:solidFill>
                                <a:srgbClr val="FF0000"/>
                              </a:solidFill>
                              <a:latin typeface="Cambria Math" panose="02040503050406030204" pitchFamily="18" charset="0"/>
                            </a:rPr>
                          </m:ctrlPr>
                        </m:dPr>
                        <m:e>
                          <m:acc>
                            <m:accPr>
                              <m:chr m:val="⃗"/>
                              <m:ctrlPr>
                                <a:rPr lang="fr-FR" sz="2200" b="1" i="1" smtClean="0">
                                  <a:solidFill>
                                    <a:srgbClr val="FF0000"/>
                                  </a:solidFill>
                                  <a:latin typeface="Cambria Math" panose="02040503050406030204" pitchFamily="18" charset="0"/>
                                </a:rPr>
                              </m:ctrlPr>
                            </m:accPr>
                            <m:e>
                              <m:r>
                                <a:rPr lang="fr-FR" sz="2200" b="1" i="1" smtClean="0">
                                  <a:solidFill>
                                    <a:srgbClr val="FF0000"/>
                                  </a:solidFill>
                                  <a:latin typeface="Cambria Math" panose="02040503050406030204" pitchFamily="18" charset="0"/>
                                </a:rPr>
                                <m:t>𝒙</m:t>
                              </m:r>
                            </m:e>
                          </m:acc>
                          <m:r>
                            <a:rPr lang="fr-FR" sz="2200" b="1" i="1" smtClean="0">
                              <a:solidFill>
                                <a:srgbClr val="FF0000"/>
                              </a:solidFill>
                              <a:latin typeface="Cambria Math" panose="02040503050406030204" pitchFamily="18" charset="0"/>
                            </a:rPr>
                            <m:t>,</m:t>
                          </m:r>
                          <m:r>
                            <a:rPr lang="fr-FR" sz="2200" b="1" i="1" smtClean="0">
                              <a:solidFill>
                                <a:srgbClr val="FF0000"/>
                              </a:solidFill>
                              <a:latin typeface="Cambria Math" panose="02040503050406030204" pitchFamily="18" charset="0"/>
                            </a:rPr>
                            <m:t>𝒕</m:t>
                          </m:r>
                        </m:e>
                      </m:d>
                    </m:oMath>
                  </m:oMathPara>
                </a14:m>
                <a:endParaRPr lang="fr-FR" sz="2200" b="1" dirty="0"/>
              </a:p>
              <a:p>
                <a:endParaRPr lang="fr-FR" b="0" dirty="0"/>
              </a:p>
            </p:txBody>
          </p:sp>
        </mc:Choice>
        <mc:Fallback xmlns="">
          <p:sp>
            <p:nvSpPr>
              <p:cNvPr id="10" name="ZoneTexte 9"/>
              <p:cNvSpPr txBox="1">
                <a:spLocks noRot="1" noChangeAspect="1" noMove="1" noResize="1" noEditPoints="1" noAdjustHandles="1" noChangeArrowheads="1" noChangeShapeType="1" noTextEdit="1"/>
              </p:cNvSpPr>
              <p:nvPr/>
            </p:nvSpPr>
            <p:spPr>
              <a:xfrm>
                <a:off x="676274" y="4504115"/>
                <a:ext cx="3282758" cy="619208"/>
              </a:xfrm>
              <a:prstGeom prst="rect">
                <a:avLst/>
              </a:prstGeom>
              <a:blipFill>
                <a:blip r:embed="rId7"/>
                <a:stretch>
                  <a:fillRect t="-16832"/>
                </a:stretch>
              </a:blipFill>
            </p:spPr>
            <p:txBody>
              <a:bodyPr/>
              <a:lstStyle/>
              <a:p>
                <a:r>
                  <a:rPr lang="fr-FR">
                    <a:noFill/>
                  </a:rPr>
                  <a:t> </a:t>
                </a:r>
              </a:p>
            </p:txBody>
          </p:sp>
        </mc:Fallback>
      </mc:AlternateContent>
      <p:cxnSp>
        <p:nvCxnSpPr>
          <p:cNvPr id="12" name="Connecteur droit avec flèche 11"/>
          <p:cNvCxnSpPr/>
          <p:nvPr/>
        </p:nvCxnSpPr>
        <p:spPr>
          <a:xfrm flipV="1">
            <a:off x="1776549" y="4937245"/>
            <a:ext cx="269965" cy="5041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08932" y="5499640"/>
            <a:ext cx="4103496" cy="369332"/>
          </a:xfrm>
          <a:prstGeom prst="rect">
            <a:avLst/>
          </a:prstGeom>
          <a:noFill/>
        </p:spPr>
        <p:txBody>
          <a:bodyPr wrap="none" rtlCol="0">
            <a:spAutoFit/>
          </a:bodyPr>
          <a:lstStyle/>
          <a:p>
            <a:r>
              <a:rPr lang="fr-FR" b="1" dirty="0" err="1">
                <a:solidFill>
                  <a:schemeClr val="accent1"/>
                </a:solidFill>
              </a:rPr>
              <a:t>Homogeneous</a:t>
            </a:r>
            <a:r>
              <a:rPr lang="fr-FR" b="1" dirty="0">
                <a:solidFill>
                  <a:schemeClr val="accent1"/>
                </a:solidFill>
              </a:rPr>
              <a:t> background, slow roll:</a:t>
            </a:r>
          </a:p>
        </p:txBody>
      </p:sp>
      <mc:AlternateContent xmlns:mc="http://schemas.openxmlformats.org/markup-compatibility/2006" xmlns:a14="http://schemas.microsoft.com/office/drawing/2010/main">
        <mc:Choice Requires="a14">
          <p:sp>
            <p:nvSpPr>
              <p:cNvPr id="14" name="ZoneTexte 13"/>
              <p:cNvSpPr txBox="1"/>
              <p:nvPr/>
            </p:nvSpPr>
            <p:spPr>
              <a:xfrm>
                <a:off x="4212428" y="5340799"/>
                <a:ext cx="3309944" cy="7235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2000" b="1" i="1" smtClean="0">
                              <a:solidFill>
                                <a:schemeClr val="accent1"/>
                              </a:solidFill>
                              <a:latin typeface="Cambria Math" panose="02040503050406030204" pitchFamily="18" charset="0"/>
                            </a:rPr>
                          </m:ctrlPr>
                        </m:accPr>
                        <m:e>
                          <m:r>
                            <a:rPr lang="fr-FR" sz="2000" b="1" i="1" smtClean="0">
                              <a:solidFill>
                                <a:schemeClr val="accent1"/>
                              </a:solidFill>
                              <a:latin typeface="Cambria Math" panose="02040503050406030204" pitchFamily="18" charset="0"/>
                            </a:rPr>
                            <m:t>𝝓</m:t>
                          </m:r>
                        </m:e>
                      </m:acc>
                      <m:r>
                        <a:rPr lang="fr-FR" sz="2000" b="1" i="1" smtClean="0">
                          <a:solidFill>
                            <a:schemeClr val="accent1"/>
                          </a:solidFill>
                          <a:latin typeface="Cambria Math" panose="02040503050406030204" pitchFamily="18" charset="0"/>
                        </a:rPr>
                        <m:t>≃−</m:t>
                      </m:r>
                      <m:f>
                        <m:fPr>
                          <m:ctrlPr>
                            <a:rPr lang="fr-FR" sz="2000" b="1" i="1" smtClean="0">
                              <a:solidFill>
                                <a:schemeClr val="accent1"/>
                              </a:solidFill>
                              <a:latin typeface="Cambria Math" panose="02040503050406030204" pitchFamily="18" charset="0"/>
                            </a:rPr>
                          </m:ctrlPr>
                        </m:fPr>
                        <m:num>
                          <m:sSub>
                            <m:sSubPr>
                              <m:ctrlPr>
                                <a:rPr lang="fr-FR" sz="2000" b="1" i="1" smtClean="0">
                                  <a:solidFill>
                                    <a:schemeClr val="accent1"/>
                                  </a:solidFill>
                                  <a:latin typeface="Cambria Math" panose="02040503050406030204" pitchFamily="18" charset="0"/>
                                </a:rPr>
                              </m:ctrlPr>
                            </m:sSubPr>
                            <m:e>
                              <m:r>
                                <a:rPr lang="fr-FR" sz="2000" b="1" i="1" smtClean="0">
                                  <a:solidFill>
                                    <a:schemeClr val="accent1"/>
                                  </a:solidFill>
                                  <a:latin typeface="Cambria Math" panose="02040503050406030204" pitchFamily="18" charset="0"/>
                                </a:rPr>
                                <m:t>𝑽</m:t>
                              </m:r>
                            </m:e>
                            <m:sub>
                              <m:r>
                                <a:rPr lang="fr-FR" sz="2000" b="1" i="1" smtClean="0">
                                  <a:solidFill>
                                    <a:schemeClr val="accent1"/>
                                  </a:solidFill>
                                  <a:latin typeface="Cambria Math" panose="02040503050406030204" pitchFamily="18" charset="0"/>
                                </a:rPr>
                                <m:t>,</m:t>
                              </m:r>
                              <m:r>
                                <a:rPr lang="fr-FR" sz="2000" b="1" i="1" smtClean="0">
                                  <a:solidFill>
                                    <a:schemeClr val="accent1"/>
                                  </a:solidFill>
                                  <a:latin typeface="Cambria Math" panose="02040503050406030204" pitchFamily="18" charset="0"/>
                                </a:rPr>
                                <m:t>𝝓</m:t>
                              </m:r>
                            </m:sub>
                          </m:sSub>
                          <m:d>
                            <m:dPr>
                              <m:ctrlPr>
                                <a:rPr lang="fr-FR" sz="2000" b="1" i="1" smtClean="0">
                                  <a:solidFill>
                                    <a:schemeClr val="accent1"/>
                                  </a:solidFill>
                                  <a:latin typeface="Cambria Math" panose="02040503050406030204" pitchFamily="18" charset="0"/>
                                </a:rPr>
                              </m:ctrlPr>
                            </m:dPr>
                            <m:e>
                              <m:acc>
                                <m:accPr>
                                  <m:chr m:val="̅"/>
                                  <m:ctrlPr>
                                    <a:rPr lang="fr-FR" sz="2000" b="1" i="1" smtClean="0">
                                      <a:solidFill>
                                        <a:schemeClr val="accent1"/>
                                      </a:solidFill>
                                      <a:latin typeface="Cambria Math" panose="02040503050406030204" pitchFamily="18" charset="0"/>
                                    </a:rPr>
                                  </m:ctrlPr>
                                </m:accPr>
                                <m:e>
                                  <m:r>
                                    <a:rPr lang="fr-FR" sz="2000" b="1" i="1" smtClean="0">
                                      <a:solidFill>
                                        <a:schemeClr val="accent1"/>
                                      </a:solidFill>
                                      <a:latin typeface="Cambria Math" panose="02040503050406030204" pitchFamily="18" charset="0"/>
                                    </a:rPr>
                                    <m:t>𝝓</m:t>
                                  </m:r>
                                </m:e>
                              </m:acc>
                            </m:e>
                          </m:d>
                        </m:num>
                        <m:den>
                          <m:r>
                            <a:rPr lang="fr-FR" sz="2000" b="1" i="1" smtClean="0">
                              <a:solidFill>
                                <a:schemeClr val="accent1"/>
                              </a:solidFill>
                              <a:latin typeface="Cambria Math" panose="02040503050406030204" pitchFamily="18" charset="0"/>
                            </a:rPr>
                            <m:t>𝟑</m:t>
                          </m:r>
                          <m:r>
                            <a:rPr lang="fr-FR" sz="2000" b="1" i="1" smtClean="0">
                              <a:solidFill>
                                <a:schemeClr val="accent1"/>
                              </a:solidFill>
                              <a:latin typeface="Cambria Math" panose="02040503050406030204" pitchFamily="18" charset="0"/>
                            </a:rPr>
                            <m:t>𝑯</m:t>
                          </m:r>
                        </m:den>
                      </m:f>
                      <m:r>
                        <m:rPr>
                          <m:nor/>
                        </m:rPr>
                        <a:rPr lang="fr-FR" sz="2000" b="1" i="0" smtClean="0">
                          <a:solidFill>
                            <a:schemeClr val="accent1"/>
                          </a:solidFill>
                          <a:latin typeface="Cambria Math" panose="02040503050406030204" pitchFamily="18" charset="0"/>
                        </a:rPr>
                        <m:t>  </m:t>
                      </m:r>
                      <m:r>
                        <m:rPr>
                          <m:nor/>
                        </m:rPr>
                        <a:rPr lang="fr-FR" sz="2000" b="1">
                          <a:solidFill>
                            <a:schemeClr val="accent1"/>
                          </a:solidFill>
                        </a:rPr>
                        <m:t>⇒</m:t>
                      </m:r>
                      <m:r>
                        <a:rPr lang="fr-FR" sz="2000" b="1" i="1" smtClean="0">
                          <a:solidFill>
                            <a:schemeClr val="accent1"/>
                          </a:solidFill>
                          <a:latin typeface="Cambria Math" panose="02040503050406030204" pitchFamily="18" charset="0"/>
                        </a:rPr>
                        <m:t>  </m:t>
                      </m:r>
                      <m:sSup>
                        <m:sSupPr>
                          <m:ctrlPr>
                            <a:rPr lang="fr-FR" sz="2000" b="1" i="1" smtClean="0">
                              <a:solidFill>
                                <a:schemeClr val="accent1"/>
                              </a:solidFill>
                              <a:latin typeface="Cambria Math" panose="02040503050406030204" pitchFamily="18" charset="0"/>
                            </a:rPr>
                          </m:ctrlPr>
                        </m:sSupPr>
                        <m:e>
                          <m:r>
                            <a:rPr lang="fr-FR" sz="2000" b="1" i="1" smtClean="0">
                              <a:solidFill>
                                <a:schemeClr val="accent1"/>
                              </a:solidFill>
                              <a:latin typeface="Cambria Math" panose="02040503050406030204" pitchFamily="18" charset="0"/>
                            </a:rPr>
                            <m:t>𝑯</m:t>
                          </m:r>
                        </m:e>
                        <m:sup>
                          <m:r>
                            <a:rPr lang="fr-FR" sz="2000" b="1" i="1" smtClean="0">
                              <a:solidFill>
                                <a:schemeClr val="accent1"/>
                              </a:solidFill>
                              <a:latin typeface="Cambria Math" panose="02040503050406030204" pitchFamily="18" charset="0"/>
                            </a:rPr>
                            <m:t>𝟐</m:t>
                          </m:r>
                        </m:sup>
                      </m:sSup>
                      <m:r>
                        <a:rPr lang="fr-FR" sz="2000" b="1" i="1" smtClean="0">
                          <a:solidFill>
                            <a:schemeClr val="accent1"/>
                          </a:solidFill>
                          <a:latin typeface="Cambria Math" panose="02040503050406030204" pitchFamily="18" charset="0"/>
                        </a:rPr>
                        <m:t>≃</m:t>
                      </m:r>
                      <m:f>
                        <m:fPr>
                          <m:ctrlPr>
                            <a:rPr lang="fr-FR" sz="2000" b="1" i="1">
                              <a:solidFill>
                                <a:schemeClr val="accent1"/>
                              </a:solidFill>
                              <a:latin typeface="Cambria Math" panose="02040503050406030204" pitchFamily="18" charset="0"/>
                            </a:rPr>
                          </m:ctrlPr>
                        </m:fPr>
                        <m:num>
                          <m:r>
                            <a:rPr lang="fr-FR" sz="2000" b="1" i="1" smtClean="0">
                              <a:solidFill>
                                <a:schemeClr val="accent1"/>
                              </a:solidFill>
                              <a:latin typeface="Cambria Math" panose="02040503050406030204" pitchFamily="18" charset="0"/>
                            </a:rPr>
                            <m:t>𝑽</m:t>
                          </m:r>
                          <m:d>
                            <m:dPr>
                              <m:ctrlPr>
                                <a:rPr lang="fr-FR" sz="2000" b="1" i="1">
                                  <a:solidFill>
                                    <a:schemeClr val="accent1"/>
                                  </a:solidFill>
                                  <a:latin typeface="Cambria Math" panose="02040503050406030204" pitchFamily="18" charset="0"/>
                                </a:rPr>
                              </m:ctrlPr>
                            </m:dPr>
                            <m:e>
                              <m:acc>
                                <m:accPr>
                                  <m:chr m:val="̅"/>
                                  <m:ctrlPr>
                                    <a:rPr lang="fr-FR" sz="2000" b="1" i="1">
                                      <a:solidFill>
                                        <a:schemeClr val="accent1"/>
                                      </a:solidFill>
                                      <a:latin typeface="Cambria Math" panose="02040503050406030204" pitchFamily="18" charset="0"/>
                                    </a:rPr>
                                  </m:ctrlPr>
                                </m:accPr>
                                <m:e>
                                  <m:r>
                                    <a:rPr lang="fr-FR" sz="2000" b="1" i="1">
                                      <a:solidFill>
                                        <a:schemeClr val="accent1"/>
                                      </a:solidFill>
                                      <a:latin typeface="Cambria Math" panose="02040503050406030204" pitchFamily="18" charset="0"/>
                                    </a:rPr>
                                    <m:t>𝝓</m:t>
                                  </m:r>
                                </m:e>
                              </m:acc>
                            </m:e>
                          </m:d>
                        </m:num>
                        <m:den>
                          <m:r>
                            <a:rPr lang="fr-FR" sz="2000" b="1" i="1">
                              <a:solidFill>
                                <a:schemeClr val="accent1"/>
                              </a:solidFill>
                              <a:latin typeface="Cambria Math" panose="02040503050406030204" pitchFamily="18" charset="0"/>
                            </a:rPr>
                            <m:t>𝟑</m:t>
                          </m:r>
                          <m:sSubSup>
                            <m:sSubSupPr>
                              <m:ctrlPr>
                                <a:rPr lang="fr-FR" sz="2000" b="1" i="1" smtClean="0">
                                  <a:solidFill>
                                    <a:schemeClr val="accent1"/>
                                  </a:solidFill>
                                  <a:latin typeface="Cambria Math" panose="02040503050406030204" pitchFamily="18" charset="0"/>
                                </a:rPr>
                              </m:ctrlPr>
                            </m:sSubSupPr>
                            <m:e>
                              <m:r>
                                <a:rPr lang="fr-FR" sz="2000" b="1" i="1" smtClean="0">
                                  <a:solidFill>
                                    <a:schemeClr val="accent1"/>
                                  </a:solidFill>
                                  <a:latin typeface="Cambria Math" panose="02040503050406030204" pitchFamily="18" charset="0"/>
                                </a:rPr>
                                <m:t>𝑴</m:t>
                              </m:r>
                            </m:e>
                            <m:sub>
                              <m:r>
                                <a:rPr lang="fr-FR" sz="2000" b="1" i="0" smtClean="0">
                                  <a:solidFill>
                                    <a:schemeClr val="accent1"/>
                                  </a:solidFill>
                                  <a:latin typeface="Cambria Math" panose="02040503050406030204" pitchFamily="18" charset="0"/>
                                </a:rPr>
                                <m:t>𝐏𝐥</m:t>
                              </m:r>
                            </m:sub>
                            <m:sup>
                              <m:r>
                                <a:rPr lang="fr-FR" sz="2000" b="1" i="1" smtClean="0">
                                  <a:solidFill>
                                    <a:schemeClr val="accent1"/>
                                  </a:solidFill>
                                  <a:latin typeface="Cambria Math" panose="02040503050406030204" pitchFamily="18" charset="0"/>
                                </a:rPr>
                                <m:t>𝟐</m:t>
                              </m:r>
                            </m:sup>
                          </m:sSubSup>
                        </m:den>
                      </m:f>
                    </m:oMath>
                  </m:oMathPara>
                </a14:m>
                <a:endParaRPr lang="fr-FR" sz="2000" b="1" dirty="0">
                  <a:solidFill>
                    <a:schemeClr val="accent1"/>
                  </a:solidFill>
                </a:endParaRPr>
              </a:p>
            </p:txBody>
          </p:sp>
        </mc:Choice>
        <mc:Fallback xmlns="">
          <p:sp>
            <p:nvSpPr>
              <p:cNvPr id="14" name="ZoneTexte 13"/>
              <p:cNvSpPr txBox="1">
                <a:spLocks noRot="1" noChangeAspect="1" noMove="1" noResize="1" noEditPoints="1" noAdjustHandles="1" noChangeArrowheads="1" noChangeShapeType="1" noTextEdit="1"/>
              </p:cNvSpPr>
              <p:nvPr/>
            </p:nvSpPr>
            <p:spPr>
              <a:xfrm>
                <a:off x="4212428" y="5340799"/>
                <a:ext cx="3309944" cy="723596"/>
              </a:xfrm>
              <a:prstGeom prst="rect">
                <a:avLst/>
              </a:prstGeom>
              <a:blipFill>
                <a:blip r:embed="rId8"/>
                <a:stretch>
                  <a:fillRect/>
                </a:stretch>
              </a:blipFill>
            </p:spPr>
            <p:txBody>
              <a:bodyPr/>
              <a:lstStyle/>
              <a:p>
                <a:r>
                  <a:rPr lang="fr-FR">
                    <a:noFill/>
                  </a:rPr>
                  <a:t> </a:t>
                </a:r>
              </a:p>
            </p:txBody>
          </p:sp>
        </mc:Fallback>
      </mc:AlternateContent>
      <p:cxnSp>
        <p:nvCxnSpPr>
          <p:cNvPr id="22" name="Connecteur droit avec flèche 21"/>
          <p:cNvCxnSpPr/>
          <p:nvPr/>
        </p:nvCxnSpPr>
        <p:spPr>
          <a:xfrm flipH="1">
            <a:off x="3906228" y="4504115"/>
            <a:ext cx="624299" cy="1675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0" name="ZoneTexte 19"/>
              <p:cNvSpPr txBox="1"/>
              <p:nvPr/>
            </p:nvSpPr>
            <p:spPr>
              <a:xfrm>
                <a:off x="6254523" y="4046212"/>
                <a:ext cx="2992614" cy="6529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000" b="1" i="1" smtClean="0">
                              <a:solidFill>
                                <a:schemeClr val="accent1"/>
                              </a:solidFill>
                              <a:latin typeface="Cambria Math" panose="02040503050406030204" pitchFamily="18" charset="0"/>
                            </a:rPr>
                          </m:ctrlPr>
                        </m:sSubPr>
                        <m:e>
                          <m:r>
                            <a:rPr lang="fr-FR" sz="2000" b="1" i="1" smtClean="0">
                              <a:solidFill>
                                <a:schemeClr val="accent1"/>
                              </a:solidFill>
                              <a:latin typeface="Cambria Math" panose="02040503050406030204" pitchFamily="18" charset="0"/>
                            </a:rPr>
                            <m:t>𝑸</m:t>
                          </m:r>
                        </m:e>
                        <m:sub>
                          <m:r>
                            <a:rPr lang="fr-FR" sz="2000" b="1" i="1" smtClean="0">
                              <a:solidFill>
                                <a:schemeClr val="accent1"/>
                              </a:solidFill>
                              <a:latin typeface="Cambria Math" panose="02040503050406030204" pitchFamily="18" charset="0"/>
                            </a:rPr>
                            <m:t>𝒌</m:t>
                          </m:r>
                        </m:sub>
                      </m:sSub>
                      <m:d>
                        <m:dPr>
                          <m:ctrlPr>
                            <a:rPr lang="fr-FR" sz="2000" b="1" i="1" smtClean="0">
                              <a:solidFill>
                                <a:schemeClr val="accent1"/>
                              </a:solidFill>
                              <a:latin typeface="Cambria Math" panose="02040503050406030204" pitchFamily="18" charset="0"/>
                            </a:rPr>
                          </m:ctrlPr>
                        </m:dPr>
                        <m:e>
                          <m:r>
                            <a:rPr lang="fr-FR" sz="2000" b="1" i="1" smtClean="0">
                              <a:solidFill>
                                <a:schemeClr val="accent1"/>
                              </a:solidFill>
                              <a:latin typeface="Cambria Math" panose="02040503050406030204" pitchFamily="18" charset="0"/>
                            </a:rPr>
                            <m:t>𝝉</m:t>
                          </m:r>
                        </m:e>
                      </m:d>
                      <m:r>
                        <m:rPr>
                          <m:nor/>
                        </m:rPr>
                        <a:rPr lang="fr-FR" sz="2000" b="0" i="0" smtClean="0">
                          <a:solidFill>
                            <a:schemeClr val="accent1"/>
                          </a:solidFill>
                          <a:latin typeface="Cambria Math" panose="02040503050406030204" pitchFamily="18" charset="0"/>
                        </a:rPr>
                        <m:t>  </m:t>
                      </m:r>
                      <m:r>
                        <m:rPr>
                          <m:nor/>
                        </m:rPr>
                        <a:rPr lang="fr-FR" sz="2000" b="1" smtClean="0">
                          <a:solidFill>
                            <a:schemeClr val="accent1"/>
                          </a:solidFill>
                        </a:rPr>
                        <m:t>⇒</m:t>
                      </m:r>
                      <m:r>
                        <m:rPr>
                          <m:nor/>
                        </m:rPr>
                        <a:rPr lang="fr-FR" sz="2000" b="1" i="0" smtClean="0">
                          <a:solidFill>
                            <a:schemeClr val="accent1"/>
                          </a:solidFill>
                        </a:rPr>
                        <m:t> </m:t>
                      </m:r>
                      <m:r>
                        <m:rPr>
                          <m:nor/>
                        </m:rPr>
                        <a:rPr lang="fr-FR" sz="2000" b="0" i="0" smtClean="0"/>
                        <m:t> </m:t>
                      </m:r>
                      <m:sSub>
                        <m:sSubPr>
                          <m:ctrlPr>
                            <a:rPr lang="fr-FR" sz="2000" b="1" i="1" smtClean="0">
                              <a:solidFill>
                                <a:schemeClr val="accent1"/>
                              </a:solidFill>
                              <a:latin typeface="Cambria Math" panose="02040503050406030204" pitchFamily="18" charset="0"/>
                            </a:rPr>
                          </m:ctrlPr>
                        </m:sSubPr>
                        <m:e>
                          <m:r>
                            <a:rPr lang="fr-FR" sz="2000" b="1" i="1" smtClean="0">
                              <a:solidFill>
                                <a:schemeClr val="accent1"/>
                              </a:solidFill>
                              <a:latin typeface="Cambria Math" panose="02040503050406030204" pitchFamily="18" charset="0"/>
                            </a:rPr>
                            <m:t>𝜻</m:t>
                          </m:r>
                        </m:e>
                        <m:sub>
                          <m:r>
                            <a:rPr lang="fr-FR" sz="2000" b="1" i="1" smtClean="0">
                              <a:solidFill>
                                <a:schemeClr val="accent1"/>
                              </a:solidFill>
                              <a:latin typeface="Cambria Math" panose="02040503050406030204" pitchFamily="18" charset="0"/>
                            </a:rPr>
                            <m:t>𝒌</m:t>
                          </m:r>
                        </m:sub>
                      </m:sSub>
                      <m:d>
                        <m:dPr>
                          <m:ctrlPr>
                            <a:rPr lang="fr-FR" sz="2000" b="1" i="1" smtClean="0">
                              <a:solidFill>
                                <a:schemeClr val="accent1"/>
                              </a:solidFill>
                              <a:latin typeface="Cambria Math" panose="02040503050406030204" pitchFamily="18" charset="0"/>
                            </a:rPr>
                          </m:ctrlPr>
                        </m:dPr>
                        <m:e>
                          <m:r>
                            <a:rPr lang="fr-FR" sz="2000" b="1" i="1" smtClean="0">
                              <a:solidFill>
                                <a:schemeClr val="accent1"/>
                              </a:solidFill>
                              <a:latin typeface="Cambria Math" panose="02040503050406030204" pitchFamily="18" charset="0"/>
                            </a:rPr>
                            <m:t>𝝉</m:t>
                          </m:r>
                        </m:e>
                      </m:d>
                      <m:r>
                        <a:rPr lang="fr-FR" sz="2000" b="1" i="1" smtClean="0">
                          <a:solidFill>
                            <a:schemeClr val="accent1"/>
                          </a:solidFill>
                          <a:latin typeface="Cambria Math" panose="02040503050406030204" pitchFamily="18" charset="0"/>
                        </a:rPr>
                        <m:t>≃</m:t>
                      </m:r>
                      <m:f>
                        <m:fPr>
                          <m:ctrlPr>
                            <a:rPr lang="fr-FR" sz="2000" b="1" i="1" smtClean="0">
                              <a:solidFill>
                                <a:schemeClr val="accent1"/>
                              </a:solidFill>
                              <a:latin typeface="Cambria Math" panose="02040503050406030204" pitchFamily="18" charset="0"/>
                            </a:rPr>
                          </m:ctrlPr>
                        </m:fPr>
                        <m:num>
                          <m:r>
                            <a:rPr lang="fr-FR" sz="2000" b="1" i="1" smtClean="0">
                              <a:solidFill>
                                <a:schemeClr val="accent1"/>
                              </a:solidFill>
                              <a:latin typeface="Cambria Math" panose="02040503050406030204" pitchFamily="18" charset="0"/>
                            </a:rPr>
                            <m:t>𝑯</m:t>
                          </m:r>
                        </m:num>
                        <m:den>
                          <m:acc>
                            <m:accPr>
                              <m:chr m:val="̇"/>
                              <m:ctrlPr>
                                <a:rPr lang="fr-FR" sz="2000" b="1" i="1" smtClean="0">
                                  <a:solidFill>
                                    <a:schemeClr val="accent1"/>
                                  </a:solidFill>
                                  <a:latin typeface="Cambria Math" panose="02040503050406030204" pitchFamily="18" charset="0"/>
                                </a:rPr>
                              </m:ctrlPr>
                            </m:accPr>
                            <m:e>
                              <m:r>
                                <a:rPr lang="fr-FR" sz="2000" b="1" i="1" smtClean="0">
                                  <a:solidFill>
                                    <a:schemeClr val="accent1"/>
                                  </a:solidFill>
                                  <a:latin typeface="Cambria Math" panose="02040503050406030204" pitchFamily="18" charset="0"/>
                                </a:rPr>
                                <m:t>𝝓</m:t>
                              </m:r>
                            </m:e>
                          </m:acc>
                        </m:den>
                      </m:f>
                      <m:sSub>
                        <m:sSubPr>
                          <m:ctrlPr>
                            <a:rPr lang="fr-FR" sz="2000" b="1" i="1" smtClean="0">
                              <a:solidFill>
                                <a:schemeClr val="accent1"/>
                              </a:solidFill>
                              <a:latin typeface="Cambria Math" panose="02040503050406030204" pitchFamily="18" charset="0"/>
                            </a:rPr>
                          </m:ctrlPr>
                        </m:sSubPr>
                        <m:e>
                          <m:r>
                            <a:rPr lang="fr-FR" sz="2000" b="1" i="1" smtClean="0">
                              <a:solidFill>
                                <a:schemeClr val="accent1"/>
                              </a:solidFill>
                              <a:latin typeface="Cambria Math" panose="02040503050406030204" pitchFamily="18" charset="0"/>
                            </a:rPr>
                            <m:t>𝑸</m:t>
                          </m:r>
                        </m:e>
                        <m:sub>
                          <m:r>
                            <a:rPr lang="fr-FR" sz="2000" b="1" i="1" smtClean="0">
                              <a:solidFill>
                                <a:schemeClr val="accent1"/>
                              </a:solidFill>
                              <a:latin typeface="Cambria Math" panose="02040503050406030204" pitchFamily="18" charset="0"/>
                            </a:rPr>
                            <m:t>𝒌</m:t>
                          </m:r>
                        </m:sub>
                      </m:sSub>
                      <m:d>
                        <m:dPr>
                          <m:ctrlPr>
                            <a:rPr lang="fr-FR" sz="2000" b="1" i="1" smtClean="0">
                              <a:solidFill>
                                <a:schemeClr val="accent1"/>
                              </a:solidFill>
                              <a:latin typeface="Cambria Math" panose="02040503050406030204" pitchFamily="18" charset="0"/>
                            </a:rPr>
                          </m:ctrlPr>
                        </m:dPr>
                        <m:e>
                          <m:r>
                            <a:rPr lang="fr-FR" sz="2000" b="1" i="1" smtClean="0">
                              <a:solidFill>
                                <a:schemeClr val="accent1"/>
                              </a:solidFill>
                              <a:latin typeface="Cambria Math" panose="02040503050406030204" pitchFamily="18" charset="0"/>
                            </a:rPr>
                            <m:t>𝝉</m:t>
                          </m:r>
                        </m:e>
                      </m:d>
                    </m:oMath>
                  </m:oMathPara>
                </a14:m>
                <a:endParaRPr lang="fr-FR" b="1" dirty="0"/>
              </a:p>
            </p:txBody>
          </p:sp>
        </mc:Choice>
        <mc:Fallback>
          <p:sp>
            <p:nvSpPr>
              <p:cNvPr id="20" name="ZoneTexte 19"/>
              <p:cNvSpPr txBox="1">
                <a:spLocks noRot="1" noChangeAspect="1" noMove="1" noResize="1" noEditPoints="1" noAdjustHandles="1" noChangeArrowheads="1" noChangeShapeType="1" noTextEdit="1"/>
              </p:cNvSpPr>
              <p:nvPr/>
            </p:nvSpPr>
            <p:spPr>
              <a:xfrm>
                <a:off x="6254523" y="4046212"/>
                <a:ext cx="2992614" cy="652936"/>
              </a:xfrm>
              <a:prstGeom prst="rect">
                <a:avLst/>
              </a:prstGeom>
              <a:blipFill>
                <a:blip r:embed="rId9"/>
                <a:stretch>
                  <a:fillRect/>
                </a:stretch>
              </a:blipFill>
            </p:spPr>
            <p:txBody>
              <a:bodyPr/>
              <a:lstStyle/>
              <a:p>
                <a:r>
                  <a:rPr lang="en-GB">
                    <a:noFill/>
                  </a:rPr>
                  <a:t> </a:t>
                </a:r>
              </a:p>
            </p:txBody>
          </p:sp>
        </mc:Fallback>
      </mc:AlternateContent>
      <p:sp>
        <p:nvSpPr>
          <p:cNvPr id="29" name="ZoneTexte 28"/>
          <p:cNvSpPr txBox="1"/>
          <p:nvPr/>
        </p:nvSpPr>
        <p:spPr>
          <a:xfrm>
            <a:off x="4603109" y="4229627"/>
            <a:ext cx="1651414" cy="369332"/>
          </a:xfrm>
          <a:prstGeom prst="rect">
            <a:avLst/>
          </a:prstGeom>
          <a:noFill/>
        </p:spPr>
        <p:txBody>
          <a:bodyPr wrap="none" rtlCol="0">
            <a:spAutoFit/>
          </a:bodyPr>
          <a:lstStyle/>
          <a:p>
            <a:r>
              <a:rPr lang="fr-FR" b="1" dirty="0" err="1">
                <a:solidFill>
                  <a:schemeClr val="accent1"/>
                </a:solidFill>
              </a:rPr>
              <a:t>Massless</a:t>
            </a:r>
            <a:r>
              <a:rPr lang="fr-FR" b="1" dirty="0">
                <a:solidFill>
                  <a:schemeClr val="accent1"/>
                </a:solidFill>
              </a:rPr>
              <a:t>, BD: </a:t>
            </a:r>
          </a:p>
        </p:txBody>
      </p:sp>
      <p:sp>
        <p:nvSpPr>
          <p:cNvPr id="21" name="Espace réservé du contenu 2"/>
          <p:cNvSpPr>
            <a:spLocks noGrp="1"/>
          </p:cNvSpPr>
          <p:nvPr>
            <p:ph sz="half" idx="1"/>
          </p:nvPr>
        </p:nvSpPr>
        <p:spPr>
          <a:xfrm>
            <a:off x="446661" y="1310420"/>
            <a:ext cx="6919133" cy="3479889"/>
          </a:xfrm>
        </p:spPr>
        <p:txBody>
          <a:bodyPr rtlCol="0">
            <a:normAutofit/>
          </a:bodyPr>
          <a:lstStyle/>
          <a:p>
            <a:pPr marL="45720" indent="0">
              <a:buNone/>
            </a:pPr>
            <a:r>
              <a:rPr lang="fr-FR" dirty="0"/>
              <a:t>A single </a:t>
            </a:r>
            <a:r>
              <a:rPr lang="fr-FR" dirty="0" err="1"/>
              <a:t>scalar</a:t>
            </a:r>
            <a:r>
              <a:rPr lang="fr-FR" dirty="0"/>
              <a:t> </a:t>
            </a:r>
            <a:r>
              <a:rPr lang="fr-FR" dirty="0" err="1"/>
              <a:t>field</a:t>
            </a:r>
            <a:r>
              <a:rPr lang="fr-FR" dirty="0"/>
              <a:t> in slow roll </a:t>
            </a:r>
            <a:r>
              <a:rPr lang="fr-FR" dirty="0" err="1"/>
              <a:t>does</a:t>
            </a:r>
            <a:r>
              <a:rPr lang="fr-FR" dirty="0"/>
              <a:t> the job for </a:t>
            </a:r>
            <a:r>
              <a:rPr lang="fr-FR" dirty="0" err="1"/>
              <a:t>both</a:t>
            </a:r>
            <a:r>
              <a:rPr lang="fr-FR" dirty="0"/>
              <a:t>:</a:t>
            </a:r>
          </a:p>
          <a:p>
            <a:r>
              <a:rPr lang="fr-FR" dirty="0"/>
              <a:t>The </a:t>
            </a:r>
            <a:r>
              <a:rPr lang="fr-FR" dirty="0" err="1"/>
              <a:t>classical</a:t>
            </a:r>
            <a:r>
              <a:rPr lang="fr-FR" dirty="0"/>
              <a:t> background…</a:t>
            </a:r>
            <a:endParaRPr lang="fr-FR" sz="1000" dirty="0"/>
          </a:p>
          <a:p>
            <a:pPr marL="45720" indent="0">
              <a:buNone/>
            </a:pPr>
            <a:r>
              <a:rPr lang="fr-FR" dirty="0"/>
              <a:t>… </a:t>
            </a:r>
            <a:r>
              <a:rPr lang="fr-FR" dirty="0" err="1"/>
              <a:t>provided</a:t>
            </a:r>
            <a:r>
              <a:rPr lang="fr-FR" dirty="0"/>
              <a:t> the </a:t>
            </a:r>
            <a:r>
              <a:rPr lang="fr-FR" dirty="0" err="1"/>
              <a:t>scalar</a:t>
            </a:r>
            <a:r>
              <a:rPr lang="fr-FR" dirty="0"/>
              <a:t> </a:t>
            </a:r>
            <a:r>
              <a:rPr lang="fr-FR" dirty="0" err="1"/>
              <a:t>potential</a:t>
            </a:r>
            <a:r>
              <a:rPr lang="fr-FR" dirty="0"/>
              <a:t> </a:t>
            </a:r>
            <a:r>
              <a:rPr lang="fr-FR" dirty="0" err="1"/>
              <a:t>is</a:t>
            </a:r>
            <a:r>
              <a:rPr lang="fr-FR" dirty="0"/>
              <a:t> flat and inflation </a:t>
            </a:r>
            <a:r>
              <a:rPr lang="fr-FR" dirty="0" err="1"/>
              <a:t>lasts</a:t>
            </a:r>
            <a:r>
              <a:rPr lang="fr-FR" dirty="0"/>
              <a:t> long </a:t>
            </a:r>
            <a:r>
              <a:rPr lang="fr-FR" dirty="0" err="1"/>
              <a:t>enough</a:t>
            </a:r>
            <a:endParaRPr lang="fr-FR" dirty="0"/>
          </a:p>
          <a:p>
            <a:r>
              <a:rPr lang="fr-FR" dirty="0"/>
              <a:t>The quantum </a:t>
            </a:r>
            <a:r>
              <a:rPr lang="fr-FR" b="1" dirty="0">
                <a:solidFill>
                  <a:srgbClr val="FF0000"/>
                </a:solidFill>
              </a:rPr>
              <a:t>fluctuations</a:t>
            </a:r>
            <a:r>
              <a:rPr lang="fr-FR" dirty="0"/>
              <a:t>…</a:t>
            </a:r>
          </a:p>
          <a:p>
            <a:pPr marL="45720" indent="0">
              <a:buNone/>
            </a:pPr>
            <a:r>
              <a:rPr lang="fr-FR" dirty="0"/>
              <a:t>… if </a:t>
            </a:r>
            <a:r>
              <a:rPr lang="fr-FR" dirty="0" err="1"/>
              <a:t>they</a:t>
            </a:r>
            <a:r>
              <a:rPr lang="fr-FR" dirty="0"/>
              <a:t> </a:t>
            </a:r>
            <a:r>
              <a:rPr lang="fr-FR" dirty="0" err="1"/>
              <a:t>emerge</a:t>
            </a:r>
            <a:r>
              <a:rPr lang="fr-FR" dirty="0"/>
              <a:t> </a:t>
            </a:r>
            <a:r>
              <a:rPr lang="fr-FR" dirty="0" err="1"/>
              <a:t>from</a:t>
            </a:r>
            <a:r>
              <a:rPr lang="fr-FR" dirty="0"/>
              <a:t> vacuum</a:t>
            </a:r>
          </a:p>
        </p:txBody>
      </p:sp>
      <p:sp>
        <p:nvSpPr>
          <p:cNvPr id="5" name="ZoneTexte 4"/>
          <p:cNvSpPr txBox="1"/>
          <p:nvPr/>
        </p:nvSpPr>
        <p:spPr>
          <a:xfrm>
            <a:off x="9444585" y="4813719"/>
            <a:ext cx="1665777" cy="461665"/>
          </a:xfrm>
          <a:prstGeom prst="rect">
            <a:avLst/>
          </a:prstGeom>
          <a:noFill/>
        </p:spPr>
        <p:txBody>
          <a:bodyPr wrap="none" rtlCol="0">
            <a:spAutoFit/>
          </a:bodyPr>
          <a:lstStyle/>
          <a:p>
            <a:r>
              <a:rPr lang="fr-FR" sz="2400" b="1" dirty="0"/>
              <a:t>QUANTUM</a:t>
            </a:r>
          </a:p>
        </p:txBody>
      </p:sp>
      <p:sp>
        <p:nvSpPr>
          <p:cNvPr id="23" name="ZoneTexte 22"/>
          <p:cNvSpPr txBox="1"/>
          <p:nvPr/>
        </p:nvSpPr>
        <p:spPr>
          <a:xfrm>
            <a:off x="7741116" y="5471764"/>
            <a:ext cx="1699248" cy="461665"/>
          </a:xfrm>
          <a:prstGeom prst="rect">
            <a:avLst/>
          </a:prstGeom>
          <a:noFill/>
        </p:spPr>
        <p:txBody>
          <a:bodyPr wrap="none" rtlCol="0">
            <a:spAutoFit/>
          </a:bodyPr>
          <a:lstStyle/>
          <a:p>
            <a:r>
              <a:rPr lang="fr-FR" sz="2400" b="1" dirty="0"/>
              <a:t>CLASSICAL</a:t>
            </a:r>
          </a:p>
        </p:txBody>
      </p:sp>
    </p:spTree>
    <p:extLst>
      <p:ext uri="{BB962C8B-B14F-4D97-AF65-F5344CB8AC3E}">
        <p14:creationId xmlns:p14="http://schemas.microsoft.com/office/powerpoint/2010/main" val="97537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352 -0.00811 L -0.00352 -0.00811 C -0.00117 -0.00602 0.0013 -0.00417 0.00365 -0.00163 C 0.00469 -0.00047 0.00521 0.00185 0.00625 0.003 C 0.00794 0.00462 0.01159 0.00625 0.01159 0.00625 C 0.01224 0.00717 0.01263 0.00856 0.01341 0.00949 C 0.01419 0.01018 0.01706 0.01087 0.01615 0.01087 C 0.01484 0.01087 0.01367 0.00995 0.0125 0.00949 C 0.01133 0.00833 0.01003 0.00763 0.00898 0.00625 C 0.00703 0.00393 0.00547 0.00092 0.00365 -0.00163 C 0.00273 -0.00278 0.00182 -0.00371 0.00091 -0.00487 C -0.00065 -0.00695 -0.00195 -0.00926 -0.00352 -0.01112 C -0.00534 -0.01343 -0.00677 -0.01667 -0.00885 -0.0176 L -0.01602 -0.02084 C -0.01693 -0.02176 -0.01953 -0.02246 -0.01875 -0.02385 C -0.01784 -0.02547 -0.01628 -0.02292 -0.0151 -0.02223 C -0.01341 -0.0213 -0.01146 -0.02061 -0.00977 -0.01922 C -0.00729 -0.0169 -0.0056 -0.01575 -0.00352 -0.01274 C -0.00286 -0.01181 -0.00247 -0.01042 -0.00182 -0.00973 C 0.00013 -0.00741 0.0043 -0.00463 0.00625 -0.00325 C 0.0069 -0.00163 0.00742 4.81481E-6 0.00807 0.00138 C 0.01094 0.0074 0.0112 0.00717 0.01432 0.01087 C 0.01367 0.00949 0.01315 0.00763 0.0125 0.00625 C 0.01172 0.00439 0.01055 0.00324 0.0099 0.00138 C 0.00911 -0.00047 0.00885 -0.00301 0.00807 -0.00487 C 0.00742 -0.00625 0.00625 -0.00695 0.00534 -0.00811 C 0.00443 -0.0095 0.00352 -0.01112 0.00273 -0.01274 C 0.00195 -0.01436 0.00182 -0.01667 0.00091 -0.0176 C -0.00065 -0.01945 -0.00443 -0.02084 -0.00443 -0.02084 C 0.00143 -0.01042 -0.00521 -0.02107 0.00182 -0.01274 C 0.00417 -0.00996 0.00547 -0.00301 0.00716 -0.00024 C 0.00781 0.00115 0.00898 0.00069 0.0099 0.00138 C 0.01081 0.00231 0.01354 0.00555 0.0125 0.00462 C 0.01133 0.00347 0.01016 0.00231 0.00898 0.00138 C 0.00781 0.00069 0.00651 0.00046 0.00534 -0.00024 C -0.00378 -0.01227 0.00781 0.00231 -0.0026 -0.00811 C -0.00391 -0.00926 -0.00495 -0.01158 -0.00625 -0.01274 C -0.00703 -0.01366 -0.00794 -0.01389 -0.00885 -0.01436 C -0.0168 -0.01829 -0.00872 -0.01366 -0.0151 -0.0176 C -0.01081 -0.02014 -0.01354 -0.01968 -0.00807 -0.01598 C -0.00326 -0.01274 -0.00703 -0.01621 -0.00091 -0.01112 C 0.01042 -0.00232 -0.00612 -0.01436 0.00716 -0.00487 C 0.00833 -0.00278 0.00924 4.81481E-6 0.01068 0.00138 C 0.01536 0.00555 0.01562 0.00509 0.01068 0.003 C 0.00951 0.00138 0.00833 4.81481E-6 0.00716 -0.00163 C 0.00417 -0.00579 0.00169 -0.01135 -0.00182 -0.01436 C -0.00469 -0.01713 -0.00794 -0.01899 -0.01068 -0.02223 C -0.01719 -0.0301 -0.00898 -0.02061 -0.01693 -0.02871 C -0.01784 -0.02963 -0.0207 -0.03172 -0.01966 -0.03172 C -0.01823 -0.03172 -0.01732 -0.02917 -0.01602 -0.02871 C -0.01406 -0.02778 -0.01185 -0.02755 -0.00977 -0.02709 C -0.00885 -0.02663 -0.00807 -0.02593 -0.00716 -0.02547 C -0.00352 -0.02385 0.00365 -0.02084 0.00365 -0.02084 C 0.00482 -0.01852 0.00573 -0.01598 0.00716 -0.01436 C 0.00872 -0.01274 0.0125 -0.01112 0.0125 -0.01112 C 0.01341 -0.01019 0.01432 -0.00926 0.01523 -0.00811 C 0.01589 -0.00718 0.01628 -0.00556 0.01693 -0.00487 C 0.01862 -0.00348 0.02422 -0.00139 0.0224 -0.00163 L 0.01432 -0.00325 C 0.01497 0.00115 0.01458 0.0037 0.01693 0.00625 C 0.01784 0.00717 0.01888 0.00694 0.01966 0.00787 C 0.02057 0.00856 0.02344 0.01134 0.0224 0.01087 C 0.02161 0.01064 0.01341 0.00555 0.01159 0.003 C 0.0082 -0.00139 0.00547 -0.00741 0.00182 -0.01112 C 0.00026 -0.01274 -0.0013 -0.01413 -0.0026 -0.01598 C -0.00339 -0.0169 -0.00378 -0.01829 -0.00443 -0.01922 C -0.00469 -0.01945 -0.00508 -0.01922 -0.00534 -0.01922 L -0.00534 -0.01922 " pathEditMode="relative" ptsTypes="AAAAAAAAAAAAAAAAAAAAAAAAAAAAAAAAAAAAAAAAAAAAAAAAAAAAAAAAAAAAAAAAAAAA">
                                      <p:cBhvr>
                                        <p:cTn id="6" dur="2000" fill="hold"/>
                                        <p:tgtEl>
                                          <p:spTgt spid="4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6274" y="282930"/>
            <a:ext cx="9601200" cy="594360"/>
          </a:xfrm>
        </p:spPr>
        <p:txBody>
          <a:bodyPr rtlCol="0"/>
          <a:lstStyle/>
          <a:p>
            <a:pPr rtl="0"/>
            <a:r>
              <a:rPr lang="fr-FR" dirty="0" err="1"/>
              <a:t>Mechanics</a:t>
            </a:r>
            <a:r>
              <a:rPr lang="fr-FR" dirty="0"/>
              <a:t> of inflation: </a:t>
            </a:r>
            <a:r>
              <a:rPr lang="fr-FR" dirty="0" err="1"/>
              <a:t>current</a:t>
            </a:r>
            <a:r>
              <a:rPr lang="fr-FR" dirty="0"/>
              <a:t> </a:t>
            </a:r>
            <a:r>
              <a:rPr lang="fr-FR" dirty="0" err="1"/>
              <a:t>paradigm</a:t>
            </a:r>
            <a:endParaRPr lang="fr-FR" dirty="0"/>
          </a:p>
        </p:txBody>
      </p:sp>
      <p:sp>
        <p:nvSpPr>
          <p:cNvPr id="4" name="Espace réservé du pied de page 3"/>
          <p:cNvSpPr>
            <a:spLocks noGrp="1"/>
          </p:cNvSpPr>
          <p:nvPr>
            <p:ph type="ftr" sz="quarter" idx="11"/>
          </p:nvPr>
        </p:nvSpPr>
        <p:spPr>
          <a:xfrm>
            <a:off x="1158244" y="6378097"/>
            <a:ext cx="5181600" cy="436071"/>
          </a:xfrm>
        </p:spPr>
        <p:txBody>
          <a:bodyPr/>
          <a:lstStyle/>
          <a:p>
            <a:pPr rtl="0"/>
            <a:r>
              <a:rPr lang="en-GB" noProof="0"/>
              <a:t>Borel resummation of secular divergences with the stochastic inflation formalism                 2023 TUG Meeting, ENS, October 12th     ---    Lucas Pinol </a:t>
            </a:r>
            <a:endParaRPr lang="fr-FR" noProof="0" dirty="0"/>
          </a:p>
        </p:txBody>
      </p:sp>
      <p:pic>
        <p:nvPicPr>
          <p:cNvPr id="37" name="Image 36"/>
          <p:cNvPicPr>
            <a:picLocks noChangeAspect="1"/>
          </p:cNvPicPr>
          <p:nvPr/>
        </p:nvPicPr>
        <p:blipFill>
          <a:blip r:embed="rId3">
            <a:extLst>
              <a:ext uri="{BEBA8EAE-BF5A-486C-A8C5-ECC9F3942E4B}">
                <a14:imgProps xmlns:a14="http://schemas.microsoft.com/office/drawing/2010/main">
                  <a14:imgLayer r:embed="rId4">
                    <a14:imgEffect>
                      <a14:backgroundRemoval t="3371" b="98034" l="694" r="99132"/>
                    </a14:imgEffect>
                  </a14:imgLayer>
                </a14:imgProps>
              </a:ext>
              <a:ext uri="{28A0092B-C50C-407E-A947-70E740481C1C}">
                <a14:useLocalDpi xmlns:a14="http://schemas.microsoft.com/office/drawing/2010/main" val="0"/>
              </a:ext>
            </a:extLst>
          </a:blip>
          <a:stretch>
            <a:fillRect/>
          </a:stretch>
        </p:blipFill>
        <p:spPr>
          <a:xfrm>
            <a:off x="8519167" y="2263834"/>
            <a:ext cx="2473379" cy="1528686"/>
          </a:xfrm>
          <a:prstGeom prst="rect">
            <a:avLst/>
          </a:prstGeom>
        </p:spPr>
      </p:pic>
      <p:sp>
        <p:nvSpPr>
          <p:cNvPr id="38" name="Flèche droite 37"/>
          <p:cNvSpPr/>
          <p:nvPr/>
        </p:nvSpPr>
        <p:spPr>
          <a:xfrm>
            <a:off x="8355608" y="3898011"/>
            <a:ext cx="3083186" cy="99161"/>
          </a:xfrm>
          <a:prstGeom prst="rightArrow">
            <a:avLst>
              <a:gd name="adj1" fmla="val 26038"/>
              <a:gd name="adj2" fmla="val 170013"/>
            </a:avLst>
          </a:prstGeom>
          <a:solidFill>
            <a:srgbClr val="FF8D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Flèche droite 38"/>
          <p:cNvSpPr/>
          <p:nvPr/>
        </p:nvSpPr>
        <p:spPr>
          <a:xfrm rot="16200000">
            <a:off x="7294090" y="2857274"/>
            <a:ext cx="2301240" cy="100474"/>
          </a:xfrm>
          <a:prstGeom prst="rightArrow">
            <a:avLst>
              <a:gd name="adj1" fmla="val 26038"/>
              <a:gd name="adj2" fmla="val 170013"/>
            </a:avLst>
          </a:prstGeom>
          <a:solidFill>
            <a:srgbClr val="FF8D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40" name="ZoneTexte 39"/>
              <p:cNvSpPr txBox="1"/>
              <p:nvPr/>
            </p:nvSpPr>
            <p:spPr>
              <a:xfrm>
                <a:off x="11511376" y="3792520"/>
                <a:ext cx="395108" cy="5580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solidFill>
                                <a:srgbClr val="FF8D37"/>
                              </a:solidFill>
                              <a:latin typeface="Cambria Math" panose="02040503050406030204" pitchFamily="18" charset="0"/>
                            </a:rPr>
                          </m:ctrlPr>
                        </m:accPr>
                        <m:e>
                          <m:r>
                            <a:rPr lang="fr-FR" b="1" i="1" smtClean="0">
                              <a:solidFill>
                                <a:srgbClr val="FF8D37"/>
                              </a:solidFill>
                              <a:latin typeface="Cambria Math" panose="02040503050406030204" pitchFamily="18" charset="0"/>
                            </a:rPr>
                            <m:t>𝝓</m:t>
                          </m:r>
                        </m:e>
                      </m:acc>
                    </m:oMath>
                  </m:oMathPara>
                </a14:m>
                <a:endParaRPr lang="fr-FR" b="0" dirty="0">
                  <a:solidFill>
                    <a:srgbClr val="FF8D37"/>
                  </a:solidFill>
                </a:endParaRPr>
              </a:p>
              <a:p>
                <a:endParaRPr lang="fr-FR" dirty="0">
                  <a:solidFill>
                    <a:srgbClr val="FF8D37"/>
                  </a:solidFill>
                </a:endParaRPr>
              </a:p>
            </p:txBody>
          </p:sp>
        </mc:Choice>
        <mc:Fallback xmlns="">
          <p:sp>
            <p:nvSpPr>
              <p:cNvPr id="40" name="ZoneTexte 39"/>
              <p:cNvSpPr txBox="1">
                <a:spLocks noRot="1" noChangeAspect="1" noMove="1" noResize="1" noEditPoints="1" noAdjustHandles="1" noChangeArrowheads="1" noChangeShapeType="1" noTextEdit="1"/>
              </p:cNvSpPr>
              <p:nvPr/>
            </p:nvSpPr>
            <p:spPr>
              <a:xfrm>
                <a:off x="11511376" y="3792520"/>
                <a:ext cx="395108" cy="558038"/>
              </a:xfrm>
              <a:prstGeom prst="rect">
                <a:avLst/>
              </a:prstGeom>
              <a:blipFill>
                <a:blip r:embed="rId6"/>
                <a:stretch>
                  <a:fillRect t="-1087" r="-4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1" name="ZoneTexte 40"/>
              <p:cNvSpPr txBox="1"/>
              <p:nvPr/>
            </p:nvSpPr>
            <p:spPr>
              <a:xfrm>
                <a:off x="8590740" y="1695933"/>
                <a:ext cx="569067" cy="2810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8D37"/>
                          </a:solidFill>
                          <a:latin typeface="Cambria Math" panose="02040503050406030204" pitchFamily="18" charset="0"/>
                        </a:rPr>
                        <m:t>𝑽</m:t>
                      </m:r>
                      <m:d>
                        <m:dPr>
                          <m:ctrlPr>
                            <a:rPr lang="fr-FR" b="1" i="1" smtClean="0">
                              <a:solidFill>
                                <a:srgbClr val="FF8D37"/>
                              </a:solidFill>
                              <a:latin typeface="Cambria Math" panose="02040503050406030204" pitchFamily="18" charset="0"/>
                            </a:rPr>
                          </m:ctrlPr>
                        </m:dPr>
                        <m:e>
                          <m:acc>
                            <m:accPr>
                              <m:chr m:val="̅"/>
                              <m:ctrlPr>
                                <a:rPr lang="fr-FR" b="1" i="1" smtClean="0">
                                  <a:solidFill>
                                    <a:srgbClr val="FF8D37"/>
                                  </a:solidFill>
                                  <a:latin typeface="Cambria Math" panose="02040503050406030204" pitchFamily="18" charset="0"/>
                                </a:rPr>
                              </m:ctrlPr>
                            </m:accPr>
                            <m:e>
                              <m:r>
                                <a:rPr lang="fr-FR" b="1" i="1" smtClean="0">
                                  <a:solidFill>
                                    <a:srgbClr val="FF8D37"/>
                                  </a:solidFill>
                                  <a:latin typeface="Cambria Math" panose="02040503050406030204" pitchFamily="18" charset="0"/>
                                </a:rPr>
                                <m:t>𝝓</m:t>
                              </m:r>
                            </m:e>
                          </m:acc>
                        </m:e>
                      </m:d>
                    </m:oMath>
                  </m:oMathPara>
                </a14:m>
                <a:endParaRPr lang="fr-FR" b="1" dirty="0">
                  <a:solidFill>
                    <a:srgbClr val="FF8D37"/>
                  </a:solidFill>
                </a:endParaRPr>
              </a:p>
            </p:txBody>
          </p:sp>
        </mc:Choice>
        <mc:Fallback xmlns="">
          <p:sp>
            <p:nvSpPr>
              <p:cNvPr id="41" name="ZoneTexte 40"/>
              <p:cNvSpPr txBox="1">
                <a:spLocks noRot="1" noChangeAspect="1" noMove="1" noResize="1" noEditPoints="1" noAdjustHandles="1" noChangeArrowheads="1" noChangeShapeType="1" noTextEdit="1"/>
              </p:cNvSpPr>
              <p:nvPr/>
            </p:nvSpPr>
            <p:spPr>
              <a:xfrm>
                <a:off x="8590740" y="1695933"/>
                <a:ext cx="569067" cy="281039"/>
              </a:xfrm>
              <a:prstGeom prst="rect">
                <a:avLst/>
              </a:prstGeom>
              <a:blipFill>
                <a:blip r:embed="rId7"/>
                <a:stretch>
                  <a:fillRect l="-8511" t="-2174" r="-50000" b="-36957"/>
                </a:stretch>
              </a:blipFill>
            </p:spPr>
            <p:txBody>
              <a:bodyPr/>
              <a:lstStyle/>
              <a:p>
                <a:r>
                  <a:rPr lang="fr-FR">
                    <a:noFill/>
                  </a:rPr>
                  <a:t> </a:t>
                </a:r>
              </a:p>
            </p:txBody>
          </p:sp>
        </mc:Fallback>
      </mc:AlternateContent>
      <p:sp>
        <p:nvSpPr>
          <p:cNvPr id="42" name="Émoticône 41"/>
          <p:cNvSpPr/>
          <p:nvPr/>
        </p:nvSpPr>
        <p:spPr>
          <a:xfrm>
            <a:off x="8573227" y="2171906"/>
            <a:ext cx="183192" cy="203831"/>
          </a:xfrm>
          <a:prstGeom prst="smileyFac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0" name="ZoneTexte 9"/>
              <p:cNvSpPr txBox="1"/>
              <p:nvPr/>
            </p:nvSpPr>
            <p:spPr>
              <a:xfrm>
                <a:off x="676274" y="4504115"/>
                <a:ext cx="3282758" cy="6192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2200" b="0" i="1" smtClean="0">
                          <a:latin typeface="Cambria Math" panose="02040503050406030204" pitchFamily="18" charset="0"/>
                        </a:rPr>
                        <m:t>𝜙</m:t>
                      </m:r>
                      <m:d>
                        <m:dPr>
                          <m:ctrlPr>
                            <a:rPr lang="fr-FR" sz="2200" b="0" i="1" smtClean="0">
                              <a:latin typeface="Cambria Math" panose="02040503050406030204" pitchFamily="18" charset="0"/>
                            </a:rPr>
                          </m:ctrlPr>
                        </m:dPr>
                        <m:e>
                          <m:acc>
                            <m:accPr>
                              <m:chr m:val="⃗"/>
                              <m:ctrlPr>
                                <a:rPr lang="fr-FR" sz="2200" b="0" i="1" smtClean="0">
                                  <a:latin typeface="Cambria Math" panose="02040503050406030204" pitchFamily="18" charset="0"/>
                                </a:rPr>
                              </m:ctrlPr>
                            </m:accPr>
                            <m:e>
                              <m:r>
                                <a:rPr lang="fr-FR" sz="2200" b="0" i="1" smtClean="0">
                                  <a:latin typeface="Cambria Math" panose="02040503050406030204" pitchFamily="18" charset="0"/>
                                </a:rPr>
                                <m:t>𝑥</m:t>
                              </m:r>
                            </m:e>
                          </m:acc>
                          <m:r>
                            <a:rPr lang="fr-FR" sz="2200" b="0" i="1" smtClean="0">
                              <a:latin typeface="Cambria Math" panose="02040503050406030204" pitchFamily="18" charset="0"/>
                            </a:rPr>
                            <m:t>,</m:t>
                          </m:r>
                          <m:r>
                            <a:rPr lang="fr-FR" sz="2200" b="0" i="1" smtClean="0">
                              <a:latin typeface="Cambria Math" panose="02040503050406030204" pitchFamily="18" charset="0"/>
                            </a:rPr>
                            <m:t>𝑡</m:t>
                          </m:r>
                        </m:e>
                      </m:d>
                      <m:r>
                        <a:rPr lang="fr-FR" sz="2200" b="0" i="1" smtClean="0">
                          <a:latin typeface="Cambria Math" panose="02040503050406030204" pitchFamily="18" charset="0"/>
                        </a:rPr>
                        <m:t>=</m:t>
                      </m:r>
                      <m:acc>
                        <m:accPr>
                          <m:chr m:val="̅"/>
                          <m:ctrlPr>
                            <a:rPr lang="fr-FR" sz="2200" b="0" i="1" smtClean="0">
                              <a:latin typeface="Cambria Math" panose="02040503050406030204" pitchFamily="18" charset="0"/>
                            </a:rPr>
                          </m:ctrlPr>
                        </m:accPr>
                        <m:e>
                          <m:r>
                            <a:rPr lang="fr-FR" sz="2200" b="0" i="1" smtClean="0">
                              <a:latin typeface="Cambria Math" panose="02040503050406030204" pitchFamily="18" charset="0"/>
                            </a:rPr>
                            <m:t>𝜙</m:t>
                          </m:r>
                        </m:e>
                      </m:acc>
                      <m:d>
                        <m:dPr>
                          <m:ctrlPr>
                            <a:rPr lang="fr-FR" sz="2200" b="0" i="1" smtClean="0">
                              <a:latin typeface="Cambria Math" panose="02040503050406030204" pitchFamily="18" charset="0"/>
                            </a:rPr>
                          </m:ctrlPr>
                        </m:dPr>
                        <m:e>
                          <m:r>
                            <a:rPr lang="fr-FR" sz="2200" b="0" i="1" smtClean="0">
                              <a:latin typeface="Cambria Math" panose="02040503050406030204" pitchFamily="18" charset="0"/>
                            </a:rPr>
                            <m:t>𝑡</m:t>
                          </m:r>
                        </m:e>
                      </m:d>
                      <m:r>
                        <a:rPr lang="fr-FR" sz="2200" b="0" i="1" smtClean="0">
                          <a:latin typeface="Cambria Math" panose="02040503050406030204" pitchFamily="18" charset="0"/>
                        </a:rPr>
                        <m:t>+</m:t>
                      </m:r>
                      <m:r>
                        <a:rPr lang="fr-FR" sz="2200" b="0" i="1" smtClean="0">
                          <a:latin typeface="Cambria Math" panose="02040503050406030204" pitchFamily="18" charset="0"/>
                        </a:rPr>
                        <m:t>𝑄</m:t>
                      </m:r>
                      <m:d>
                        <m:dPr>
                          <m:ctrlPr>
                            <a:rPr lang="fr-FR" sz="2200" b="0" i="1" smtClean="0">
                              <a:latin typeface="Cambria Math" panose="02040503050406030204" pitchFamily="18" charset="0"/>
                            </a:rPr>
                          </m:ctrlPr>
                        </m:dPr>
                        <m:e>
                          <m:acc>
                            <m:accPr>
                              <m:chr m:val="⃗"/>
                              <m:ctrlPr>
                                <a:rPr lang="fr-FR" sz="2200" b="0" i="1" smtClean="0">
                                  <a:latin typeface="Cambria Math" panose="02040503050406030204" pitchFamily="18" charset="0"/>
                                </a:rPr>
                              </m:ctrlPr>
                            </m:accPr>
                            <m:e>
                              <m:r>
                                <a:rPr lang="fr-FR" sz="2200" b="0" i="1" smtClean="0">
                                  <a:latin typeface="Cambria Math" panose="02040503050406030204" pitchFamily="18" charset="0"/>
                                </a:rPr>
                                <m:t>𝑥</m:t>
                              </m:r>
                            </m:e>
                          </m:acc>
                          <m:r>
                            <a:rPr lang="fr-FR" sz="2200" b="0" i="1" smtClean="0">
                              <a:latin typeface="Cambria Math" panose="02040503050406030204" pitchFamily="18" charset="0"/>
                            </a:rPr>
                            <m:t>,</m:t>
                          </m:r>
                          <m:r>
                            <a:rPr lang="fr-FR" sz="2200" b="0" i="1" smtClean="0">
                              <a:latin typeface="Cambria Math" panose="02040503050406030204" pitchFamily="18" charset="0"/>
                            </a:rPr>
                            <m:t>𝑡</m:t>
                          </m:r>
                        </m:e>
                      </m:d>
                    </m:oMath>
                  </m:oMathPara>
                </a14:m>
                <a:endParaRPr lang="fr-FR" sz="2200" b="0" dirty="0"/>
              </a:p>
              <a:p>
                <a:endParaRPr lang="fr-FR" b="0" dirty="0"/>
              </a:p>
            </p:txBody>
          </p:sp>
        </mc:Choice>
        <mc:Fallback xmlns="">
          <p:sp>
            <p:nvSpPr>
              <p:cNvPr id="10" name="ZoneTexte 9"/>
              <p:cNvSpPr txBox="1">
                <a:spLocks noRot="1" noChangeAspect="1" noMove="1" noResize="1" noEditPoints="1" noAdjustHandles="1" noChangeArrowheads="1" noChangeShapeType="1" noTextEdit="1"/>
              </p:cNvSpPr>
              <p:nvPr/>
            </p:nvSpPr>
            <p:spPr>
              <a:xfrm>
                <a:off x="676274" y="4504115"/>
                <a:ext cx="3282758" cy="619208"/>
              </a:xfrm>
              <a:prstGeom prst="rect">
                <a:avLst/>
              </a:prstGeom>
              <a:blipFill>
                <a:blip r:embed="rId8"/>
                <a:stretch>
                  <a:fillRect t="-16832"/>
                </a:stretch>
              </a:blipFill>
            </p:spPr>
            <p:txBody>
              <a:bodyPr/>
              <a:lstStyle/>
              <a:p>
                <a:r>
                  <a:rPr lang="fr-FR">
                    <a:noFill/>
                  </a:rPr>
                  <a:t> </a:t>
                </a:r>
              </a:p>
            </p:txBody>
          </p:sp>
        </mc:Fallback>
      </mc:AlternateContent>
      <p:sp>
        <p:nvSpPr>
          <p:cNvPr id="13" name="ZoneTexte 12"/>
          <p:cNvSpPr txBox="1"/>
          <p:nvPr/>
        </p:nvSpPr>
        <p:spPr>
          <a:xfrm>
            <a:off x="108932" y="5499640"/>
            <a:ext cx="4103496" cy="369332"/>
          </a:xfrm>
          <a:prstGeom prst="rect">
            <a:avLst/>
          </a:prstGeom>
          <a:noFill/>
        </p:spPr>
        <p:txBody>
          <a:bodyPr wrap="none" rtlCol="0">
            <a:spAutoFit/>
          </a:bodyPr>
          <a:lstStyle/>
          <a:p>
            <a:r>
              <a:rPr lang="fr-FR" b="1" dirty="0" err="1">
                <a:solidFill>
                  <a:schemeClr val="accent1"/>
                </a:solidFill>
              </a:rPr>
              <a:t>Homogeneous</a:t>
            </a:r>
            <a:r>
              <a:rPr lang="fr-FR" b="1" dirty="0">
                <a:solidFill>
                  <a:schemeClr val="accent1"/>
                </a:solidFill>
              </a:rPr>
              <a:t> background, slow roll:</a:t>
            </a:r>
          </a:p>
        </p:txBody>
      </p:sp>
      <mc:AlternateContent xmlns:mc="http://schemas.openxmlformats.org/markup-compatibility/2006" xmlns:a14="http://schemas.microsoft.com/office/drawing/2010/main">
        <mc:Choice Requires="a14">
          <p:sp>
            <p:nvSpPr>
              <p:cNvPr id="14" name="ZoneTexte 13"/>
              <p:cNvSpPr txBox="1"/>
              <p:nvPr/>
            </p:nvSpPr>
            <p:spPr>
              <a:xfrm>
                <a:off x="4212428" y="5340799"/>
                <a:ext cx="1588576" cy="6348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sz="2000" b="1" i="1" smtClean="0">
                              <a:solidFill>
                                <a:schemeClr val="accent1"/>
                              </a:solidFill>
                              <a:latin typeface="Cambria Math" panose="02040503050406030204" pitchFamily="18" charset="0"/>
                            </a:rPr>
                          </m:ctrlPr>
                        </m:accPr>
                        <m:e>
                          <m:r>
                            <a:rPr lang="fr-FR" sz="2000" b="1" i="1" smtClean="0">
                              <a:solidFill>
                                <a:schemeClr val="accent1"/>
                              </a:solidFill>
                              <a:latin typeface="Cambria Math" panose="02040503050406030204" pitchFamily="18" charset="0"/>
                            </a:rPr>
                            <m:t>𝝓</m:t>
                          </m:r>
                        </m:e>
                      </m:acc>
                      <m:r>
                        <a:rPr lang="fr-FR" sz="2000" b="1" i="1" smtClean="0">
                          <a:solidFill>
                            <a:schemeClr val="accent1"/>
                          </a:solidFill>
                          <a:latin typeface="Cambria Math" panose="02040503050406030204" pitchFamily="18" charset="0"/>
                        </a:rPr>
                        <m:t>≃−</m:t>
                      </m:r>
                      <m:f>
                        <m:fPr>
                          <m:ctrlPr>
                            <a:rPr lang="fr-FR" sz="2000" b="1" i="1" smtClean="0">
                              <a:solidFill>
                                <a:schemeClr val="accent1"/>
                              </a:solidFill>
                              <a:latin typeface="Cambria Math" panose="02040503050406030204" pitchFamily="18" charset="0"/>
                            </a:rPr>
                          </m:ctrlPr>
                        </m:fPr>
                        <m:num>
                          <m:sSub>
                            <m:sSubPr>
                              <m:ctrlPr>
                                <a:rPr lang="fr-FR" sz="2000" b="1" i="1" smtClean="0">
                                  <a:solidFill>
                                    <a:schemeClr val="accent1"/>
                                  </a:solidFill>
                                  <a:latin typeface="Cambria Math" panose="02040503050406030204" pitchFamily="18" charset="0"/>
                                </a:rPr>
                              </m:ctrlPr>
                            </m:sSubPr>
                            <m:e>
                              <m:r>
                                <a:rPr lang="fr-FR" sz="2000" b="1" i="1" smtClean="0">
                                  <a:solidFill>
                                    <a:schemeClr val="accent1"/>
                                  </a:solidFill>
                                  <a:latin typeface="Cambria Math" panose="02040503050406030204" pitchFamily="18" charset="0"/>
                                </a:rPr>
                                <m:t>𝑽</m:t>
                              </m:r>
                            </m:e>
                            <m:sub>
                              <m:r>
                                <a:rPr lang="fr-FR" sz="2000" b="1" i="1" smtClean="0">
                                  <a:solidFill>
                                    <a:schemeClr val="accent1"/>
                                  </a:solidFill>
                                  <a:latin typeface="Cambria Math" panose="02040503050406030204" pitchFamily="18" charset="0"/>
                                </a:rPr>
                                <m:t>,</m:t>
                              </m:r>
                              <m:r>
                                <a:rPr lang="fr-FR" sz="2000" b="1" i="1" smtClean="0">
                                  <a:solidFill>
                                    <a:schemeClr val="accent1"/>
                                  </a:solidFill>
                                  <a:latin typeface="Cambria Math" panose="02040503050406030204" pitchFamily="18" charset="0"/>
                                </a:rPr>
                                <m:t>𝝓</m:t>
                              </m:r>
                            </m:sub>
                          </m:sSub>
                          <m:d>
                            <m:dPr>
                              <m:ctrlPr>
                                <a:rPr lang="fr-FR" sz="2000" b="1" i="1" smtClean="0">
                                  <a:solidFill>
                                    <a:schemeClr val="accent1"/>
                                  </a:solidFill>
                                  <a:latin typeface="Cambria Math" panose="02040503050406030204" pitchFamily="18" charset="0"/>
                                </a:rPr>
                              </m:ctrlPr>
                            </m:dPr>
                            <m:e>
                              <m:acc>
                                <m:accPr>
                                  <m:chr m:val="̅"/>
                                  <m:ctrlPr>
                                    <a:rPr lang="fr-FR" sz="2000" b="1" i="1" smtClean="0">
                                      <a:solidFill>
                                        <a:schemeClr val="accent1"/>
                                      </a:solidFill>
                                      <a:latin typeface="Cambria Math" panose="02040503050406030204" pitchFamily="18" charset="0"/>
                                    </a:rPr>
                                  </m:ctrlPr>
                                </m:accPr>
                                <m:e>
                                  <m:r>
                                    <a:rPr lang="fr-FR" sz="2000" b="1" i="1" smtClean="0">
                                      <a:solidFill>
                                        <a:schemeClr val="accent1"/>
                                      </a:solidFill>
                                      <a:latin typeface="Cambria Math" panose="02040503050406030204" pitchFamily="18" charset="0"/>
                                    </a:rPr>
                                    <m:t>𝝓</m:t>
                                  </m:r>
                                </m:e>
                              </m:acc>
                            </m:e>
                          </m:d>
                        </m:num>
                        <m:den>
                          <m:r>
                            <a:rPr lang="fr-FR" sz="2000" b="1" i="1" smtClean="0">
                              <a:solidFill>
                                <a:schemeClr val="accent1"/>
                              </a:solidFill>
                              <a:latin typeface="Cambria Math" panose="02040503050406030204" pitchFamily="18" charset="0"/>
                            </a:rPr>
                            <m:t>𝟑</m:t>
                          </m:r>
                          <m:r>
                            <a:rPr lang="fr-FR" sz="2000" b="1" i="1" smtClean="0">
                              <a:solidFill>
                                <a:schemeClr val="accent1"/>
                              </a:solidFill>
                              <a:latin typeface="Cambria Math" panose="02040503050406030204" pitchFamily="18" charset="0"/>
                            </a:rPr>
                            <m:t>𝑯</m:t>
                          </m:r>
                        </m:den>
                      </m:f>
                    </m:oMath>
                  </m:oMathPara>
                </a14:m>
                <a:endParaRPr lang="fr-FR" sz="2000" b="1" dirty="0">
                  <a:solidFill>
                    <a:schemeClr val="accent1"/>
                  </a:solidFill>
                </a:endParaRPr>
              </a:p>
            </p:txBody>
          </p:sp>
        </mc:Choice>
        <mc:Fallback xmlns="">
          <p:sp>
            <p:nvSpPr>
              <p:cNvPr id="14" name="ZoneTexte 13"/>
              <p:cNvSpPr txBox="1">
                <a:spLocks noRot="1" noChangeAspect="1" noMove="1" noResize="1" noEditPoints="1" noAdjustHandles="1" noChangeArrowheads="1" noChangeShapeType="1" noTextEdit="1"/>
              </p:cNvSpPr>
              <p:nvPr/>
            </p:nvSpPr>
            <p:spPr>
              <a:xfrm>
                <a:off x="4212428" y="5340799"/>
                <a:ext cx="1588576" cy="634854"/>
              </a:xfrm>
              <a:prstGeom prst="rect">
                <a:avLst/>
              </a:prstGeom>
              <a:blipFill>
                <a:blip r:embed="rId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6365967" y="5544659"/>
                <a:ext cx="5826034" cy="1310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fr-FR" sz="2400" b="1" i="1">
                              <a:latin typeface="Cambria Math" panose="02040503050406030204" pitchFamily="18" charset="0"/>
                            </a:rPr>
                          </m:ctrlPr>
                        </m:sSubPr>
                        <m:e>
                          <m:r>
                            <a:rPr lang="fr-FR" sz="2400" b="1" i="1">
                              <a:latin typeface="Cambria Math" panose="02040503050406030204" pitchFamily="18" charset="0"/>
                            </a:rPr>
                            <m:t>Ƥ</m:t>
                          </m:r>
                        </m:e>
                        <m:sub>
                          <m:r>
                            <a:rPr lang="fr-FR" sz="2400" b="1" i="1">
                              <a:latin typeface="Cambria Math" panose="02040503050406030204" pitchFamily="18" charset="0"/>
                            </a:rPr>
                            <m:t>𝜻</m:t>
                          </m:r>
                        </m:sub>
                      </m:sSub>
                      <m:d>
                        <m:dPr>
                          <m:ctrlPr>
                            <a:rPr lang="fr-FR" sz="2400" b="1" i="1">
                              <a:latin typeface="Cambria Math" panose="02040503050406030204" pitchFamily="18" charset="0"/>
                            </a:rPr>
                          </m:ctrlPr>
                        </m:dPr>
                        <m:e>
                          <m:r>
                            <a:rPr lang="fr-FR" sz="2400" b="1" i="1">
                              <a:latin typeface="Cambria Math" panose="02040503050406030204" pitchFamily="18" charset="0"/>
                            </a:rPr>
                            <m:t>𝒌</m:t>
                          </m:r>
                        </m:e>
                      </m:d>
                      <m:r>
                        <a:rPr lang="fr-FR" sz="2400" b="1" i="1">
                          <a:latin typeface="Cambria Math" panose="02040503050406030204" pitchFamily="18" charset="0"/>
                        </a:rPr>
                        <m:t>=</m:t>
                      </m:r>
                      <m:sSub>
                        <m:sSubPr>
                          <m:ctrlPr>
                            <a:rPr lang="fr-FR" sz="2400" b="1" i="1">
                              <a:latin typeface="Cambria Math" panose="02040503050406030204" pitchFamily="18" charset="0"/>
                            </a:rPr>
                          </m:ctrlPr>
                        </m:sSubPr>
                        <m:e>
                          <m:r>
                            <a:rPr lang="fr-FR" sz="2400" b="1" i="1">
                              <a:latin typeface="Cambria Math" panose="02040503050406030204" pitchFamily="18" charset="0"/>
                            </a:rPr>
                            <m:t>𝑨</m:t>
                          </m:r>
                        </m:e>
                        <m:sub>
                          <m:r>
                            <a:rPr lang="fr-FR" sz="2400" b="1" i="1">
                              <a:latin typeface="Cambria Math" panose="02040503050406030204" pitchFamily="18" charset="0"/>
                            </a:rPr>
                            <m:t>𝒔</m:t>
                          </m:r>
                        </m:sub>
                      </m:sSub>
                      <m:sSubSup>
                        <m:sSubSupPr>
                          <m:ctrlPr>
                            <a:rPr lang="fr-FR" sz="2400" b="1" i="1">
                              <a:latin typeface="Cambria Math" panose="02040503050406030204" pitchFamily="18" charset="0"/>
                            </a:rPr>
                          </m:ctrlPr>
                        </m:sSubSupPr>
                        <m:e>
                          <m:d>
                            <m:dPr>
                              <m:ctrlPr>
                                <a:rPr lang="fr-FR" sz="2400" b="1" i="1">
                                  <a:latin typeface="Cambria Math" panose="02040503050406030204" pitchFamily="18" charset="0"/>
                                </a:rPr>
                              </m:ctrlPr>
                            </m:dPr>
                            <m:e>
                              <m:f>
                                <m:fPr>
                                  <m:ctrlPr>
                                    <a:rPr lang="fr-FR" sz="2400" b="1" i="1">
                                      <a:latin typeface="Cambria Math" panose="02040503050406030204" pitchFamily="18" charset="0"/>
                                    </a:rPr>
                                  </m:ctrlPr>
                                </m:fPr>
                                <m:num>
                                  <m:r>
                                    <a:rPr lang="fr-FR" sz="2400" b="1" i="1">
                                      <a:latin typeface="Cambria Math" panose="02040503050406030204" pitchFamily="18" charset="0"/>
                                    </a:rPr>
                                    <m:t>𝒌</m:t>
                                  </m:r>
                                </m:num>
                                <m:den>
                                  <m:sSub>
                                    <m:sSubPr>
                                      <m:ctrlPr>
                                        <a:rPr lang="fr-FR" sz="2400" b="1" i="1">
                                          <a:latin typeface="Cambria Math" panose="02040503050406030204" pitchFamily="18" charset="0"/>
                                        </a:rPr>
                                      </m:ctrlPr>
                                    </m:sSubPr>
                                    <m:e>
                                      <m:r>
                                        <a:rPr lang="fr-FR" sz="2400" b="1" i="1">
                                          <a:latin typeface="Cambria Math" panose="02040503050406030204" pitchFamily="18" charset="0"/>
                                        </a:rPr>
                                        <m:t>𝒌</m:t>
                                      </m:r>
                                    </m:e>
                                    <m:sub>
                                      <m:r>
                                        <a:rPr lang="fr-FR" sz="2400" b="1" i="1">
                                          <a:latin typeface="Cambria Math" panose="02040503050406030204" pitchFamily="18" charset="0"/>
                                        </a:rPr>
                                        <m:t>∗</m:t>
                                      </m:r>
                                    </m:sub>
                                  </m:sSub>
                                </m:den>
                              </m:f>
                            </m:e>
                          </m:d>
                        </m:e>
                        <m:sub/>
                        <m:sup>
                          <m:sSub>
                            <m:sSubPr>
                              <m:ctrlPr>
                                <a:rPr lang="fr-FR" sz="2400" b="1" i="1">
                                  <a:latin typeface="Cambria Math" panose="02040503050406030204" pitchFamily="18" charset="0"/>
                                </a:rPr>
                              </m:ctrlPr>
                            </m:sSubPr>
                            <m:e>
                              <m:r>
                                <a:rPr lang="fr-FR" sz="2400" b="1" i="1">
                                  <a:latin typeface="Cambria Math" panose="02040503050406030204" pitchFamily="18" charset="0"/>
                                </a:rPr>
                                <m:t>𝒏</m:t>
                              </m:r>
                            </m:e>
                            <m:sub>
                              <m:r>
                                <a:rPr lang="fr-FR" sz="2400" b="1" i="1">
                                  <a:latin typeface="Cambria Math" panose="02040503050406030204" pitchFamily="18" charset="0"/>
                                </a:rPr>
                                <m:t>𝒔</m:t>
                              </m:r>
                            </m:sub>
                          </m:sSub>
                          <m:r>
                            <a:rPr lang="fr-FR" sz="2400" b="1" i="1">
                              <a:latin typeface="Cambria Math" panose="02040503050406030204" pitchFamily="18" charset="0"/>
                            </a:rPr>
                            <m:t>−</m:t>
                          </m:r>
                          <m:r>
                            <a:rPr lang="fr-FR" sz="2400" b="1" i="1">
                              <a:latin typeface="Cambria Math" panose="02040503050406030204" pitchFamily="18" charset="0"/>
                            </a:rPr>
                            <m:t>𝟏</m:t>
                          </m:r>
                        </m:sup>
                      </m:sSubSup>
                    </m:oMath>
                  </m:oMathPara>
                </a14:m>
                <a:endParaRPr lang="fr-FR" sz="2400" b="1" dirty="0"/>
              </a:p>
            </p:txBody>
          </p:sp>
        </mc:Choice>
        <mc:Fallback xmlns="">
          <p:sp>
            <p:nvSpPr>
              <p:cNvPr id="3" name="Rectangle 2"/>
              <p:cNvSpPr>
                <a:spLocks noRot="1" noChangeAspect="1" noMove="1" noResize="1" noEditPoints="1" noAdjustHandles="1" noChangeArrowheads="1" noChangeShapeType="1" noTextEdit="1"/>
              </p:cNvSpPr>
              <p:nvPr/>
            </p:nvSpPr>
            <p:spPr>
              <a:xfrm>
                <a:off x="6365967" y="5544659"/>
                <a:ext cx="5826034" cy="1310874"/>
              </a:xfrm>
              <a:prstGeom prst="rect">
                <a:avLst/>
              </a:prstGeom>
              <a:blipFill>
                <a:blip r:embed="rId10"/>
                <a:stretch>
                  <a:fillRect/>
                </a:stretch>
              </a:blipFill>
            </p:spPr>
            <p:txBody>
              <a:bodyPr/>
              <a:lstStyle/>
              <a:p>
                <a:r>
                  <a:rPr lang="fr-FR">
                    <a:noFill/>
                  </a:rPr>
                  <a:t> </a:t>
                </a:r>
              </a:p>
            </p:txBody>
          </p:sp>
        </mc:Fallback>
      </mc:AlternateContent>
      <p:cxnSp>
        <p:nvCxnSpPr>
          <p:cNvPr id="21" name="Connecteur droit avec flèche 20"/>
          <p:cNvCxnSpPr/>
          <p:nvPr/>
        </p:nvCxnSpPr>
        <p:spPr>
          <a:xfrm flipH="1">
            <a:off x="7271167" y="4649352"/>
            <a:ext cx="325129" cy="4514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V="1">
            <a:off x="5881132" y="5340799"/>
            <a:ext cx="484835" cy="1426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ZoneTexte 10"/>
              <p:cNvSpPr txBox="1"/>
              <p:nvPr/>
            </p:nvSpPr>
            <p:spPr>
              <a:xfrm>
                <a:off x="6477000" y="5122700"/>
                <a:ext cx="5753050" cy="400110"/>
              </a:xfrm>
              <a:prstGeom prst="rect">
                <a:avLst/>
              </a:prstGeom>
              <a:noFill/>
            </p:spPr>
            <p:txBody>
              <a:bodyPr wrap="none" rtlCol="0">
                <a:spAutoFit/>
              </a:bodyPr>
              <a:lstStyle/>
              <a:p>
                <a:r>
                  <a:rPr lang="fr-FR" sz="2000" b="1" dirty="0"/>
                  <a:t>Almost </a:t>
                </a:r>
                <a:r>
                  <a:rPr lang="fr-FR" sz="2000" b="1" dirty="0" err="1"/>
                  <a:t>scale</a:t>
                </a:r>
                <a:r>
                  <a:rPr lang="fr-FR" sz="2000" b="1" dirty="0"/>
                  <a:t>-invariant power </a:t>
                </a:r>
                <a:r>
                  <a:rPr lang="fr-FR" sz="2000" b="1" dirty="0" err="1"/>
                  <a:t>spectrum</a:t>
                </a:r>
                <a:r>
                  <a:rPr lang="fr-FR" sz="2000" b="1" dirty="0"/>
                  <a:t>: </a:t>
                </a:r>
                <a14:m>
                  <m:oMath xmlns:m="http://schemas.openxmlformats.org/officeDocument/2006/math">
                    <m:sSub>
                      <m:sSubPr>
                        <m:ctrlPr>
                          <a:rPr lang="fr-FR" sz="2000" b="1" i="1" smtClean="0">
                            <a:latin typeface="Cambria Math" panose="02040503050406030204" pitchFamily="18" charset="0"/>
                          </a:rPr>
                        </m:ctrlPr>
                      </m:sSubPr>
                      <m:e>
                        <m:r>
                          <a:rPr lang="fr-FR" sz="2000" b="1" i="1" smtClean="0">
                            <a:latin typeface="Cambria Math" panose="02040503050406030204" pitchFamily="18" charset="0"/>
                          </a:rPr>
                          <m:t>𝒏</m:t>
                        </m:r>
                      </m:e>
                      <m:sub>
                        <m:r>
                          <a:rPr lang="fr-FR" sz="2000" b="1" i="1" smtClean="0">
                            <a:latin typeface="Cambria Math" panose="02040503050406030204" pitchFamily="18" charset="0"/>
                          </a:rPr>
                          <m:t>𝒔</m:t>
                        </m:r>
                      </m:sub>
                    </m:sSub>
                    <m:r>
                      <a:rPr lang="fr-FR" sz="2000" b="1" i="1" smtClean="0">
                        <a:latin typeface="Cambria Math" panose="02040503050406030204" pitchFamily="18" charset="0"/>
                      </a:rPr>
                      <m:t>≃</m:t>
                    </m:r>
                    <m:r>
                      <a:rPr lang="fr-FR" sz="2000" b="1" i="1" smtClean="0">
                        <a:latin typeface="Cambria Math" panose="02040503050406030204" pitchFamily="18" charset="0"/>
                      </a:rPr>
                      <m:t>𝟏</m:t>
                    </m:r>
                    <m:r>
                      <a:rPr lang="fr-FR" sz="2000" b="1" i="1" smtClean="0">
                        <a:latin typeface="Cambria Math" panose="02040503050406030204" pitchFamily="18" charset="0"/>
                      </a:rPr>
                      <m:t> </m:t>
                    </m:r>
                  </m:oMath>
                </a14:m>
                <a:endParaRPr lang="fr-FR" sz="2000" b="1" dirty="0"/>
              </a:p>
            </p:txBody>
          </p:sp>
        </mc:Choice>
        <mc:Fallback xmlns="">
          <p:sp>
            <p:nvSpPr>
              <p:cNvPr id="11" name="ZoneTexte 10"/>
              <p:cNvSpPr txBox="1">
                <a:spLocks noRot="1" noChangeAspect="1" noMove="1" noResize="1" noEditPoints="1" noAdjustHandles="1" noChangeArrowheads="1" noChangeShapeType="1" noTextEdit="1"/>
              </p:cNvSpPr>
              <p:nvPr/>
            </p:nvSpPr>
            <p:spPr>
              <a:xfrm>
                <a:off x="6477000" y="5122700"/>
                <a:ext cx="5753050" cy="400110"/>
              </a:xfrm>
              <a:prstGeom prst="rect">
                <a:avLst/>
              </a:prstGeom>
              <a:blipFill>
                <a:blip r:embed="rId11"/>
                <a:stretch>
                  <a:fillRect l="-1166" t="-7576" b="-25758"/>
                </a:stretch>
              </a:blipFill>
            </p:spPr>
            <p:txBody>
              <a:bodyPr/>
              <a:lstStyle/>
              <a:p>
                <a:r>
                  <a:rPr lang="fr-FR">
                    <a:noFill/>
                  </a:rPr>
                  <a:t> </a:t>
                </a:r>
              </a:p>
            </p:txBody>
          </p:sp>
        </mc:Fallback>
      </mc:AlternateContent>
      <p:sp>
        <p:nvSpPr>
          <p:cNvPr id="33" name="Espace réservé du contenu 2"/>
          <p:cNvSpPr>
            <a:spLocks noGrp="1"/>
          </p:cNvSpPr>
          <p:nvPr>
            <p:ph sz="half" idx="1"/>
          </p:nvPr>
        </p:nvSpPr>
        <p:spPr>
          <a:xfrm>
            <a:off x="446661" y="1310420"/>
            <a:ext cx="6919133" cy="3479889"/>
          </a:xfrm>
        </p:spPr>
        <p:txBody>
          <a:bodyPr rtlCol="0">
            <a:normAutofit/>
          </a:bodyPr>
          <a:lstStyle/>
          <a:p>
            <a:pPr marL="45720" indent="0">
              <a:buNone/>
            </a:pPr>
            <a:r>
              <a:rPr lang="fr-FR" dirty="0"/>
              <a:t>A single </a:t>
            </a:r>
            <a:r>
              <a:rPr lang="fr-FR" dirty="0" err="1"/>
              <a:t>scalar</a:t>
            </a:r>
            <a:r>
              <a:rPr lang="fr-FR" dirty="0"/>
              <a:t> </a:t>
            </a:r>
            <a:r>
              <a:rPr lang="fr-FR" dirty="0" err="1"/>
              <a:t>field</a:t>
            </a:r>
            <a:r>
              <a:rPr lang="fr-FR" dirty="0"/>
              <a:t> in slow roll </a:t>
            </a:r>
            <a:r>
              <a:rPr lang="fr-FR" dirty="0" err="1"/>
              <a:t>does</a:t>
            </a:r>
            <a:r>
              <a:rPr lang="fr-FR" dirty="0"/>
              <a:t> the job for </a:t>
            </a:r>
            <a:r>
              <a:rPr lang="fr-FR" dirty="0" err="1"/>
              <a:t>both</a:t>
            </a:r>
            <a:r>
              <a:rPr lang="fr-FR" dirty="0"/>
              <a:t>:</a:t>
            </a:r>
          </a:p>
          <a:p>
            <a:r>
              <a:rPr lang="fr-FR" dirty="0"/>
              <a:t>The </a:t>
            </a:r>
            <a:r>
              <a:rPr lang="fr-FR" dirty="0" err="1"/>
              <a:t>classical</a:t>
            </a:r>
            <a:r>
              <a:rPr lang="fr-FR" dirty="0"/>
              <a:t> background…</a:t>
            </a:r>
            <a:endParaRPr lang="fr-FR" sz="1000" dirty="0"/>
          </a:p>
          <a:p>
            <a:pPr marL="45720" indent="0">
              <a:buNone/>
            </a:pPr>
            <a:r>
              <a:rPr lang="fr-FR" dirty="0"/>
              <a:t>… </a:t>
            </a:r>
            <a:r>
              <a:rPr lang="fr-FR" dirty="0" err="1"/>
              <a:t>provided</a:t>
            </a:r>
            <a:r>
              <a:rPr lang="fr-FR" dirty="0"/>
              <a:t> the </a:t>
            </a:r>
            <a:r>
              <a:rPr lang="fr-FR" dirty="0" err="1"/>
              <a:t>scalar</a:t>
            </a:r>
            <a:r>
              <a:rPr lang="fr-FR" dirty="0"/>
              <a:t> </a:t>
            </a:r>
            <a:r>
              <a:rPr lang="fr-FR" dirty="0" err="1"/>
              <a:t>potential</a:t>
            </a:r>
            <a:r>
              <a:rPr lang="fr-FR" dirty="0"/>
              <a:t> </a:t>
            </a:r>
            <a:r>
              <a:rPr lang="fr-FR" dirty="0" err="1"/>
              <a:t>is</a:t>
            </a:r>
            <a:r>
              <a:rPr lang="fr-FR" dirty="0"/>
              <a:t> flat and inflation </a:t>
            </a:r>
            <a:r>
              <a:rPr lang="fr-FR" dirty="0" err="1"/>
              <a:t>lasts</a:t>
            </a:r>
            <a:r>
              <a:rPr lang="fr-FR" dirty="0"/>
              <a:t> long </a:t>
            </a:r>
            <a:r>
              <a:rPr lang="fr-FR" dirty="0" err="1"/>
              <a:t>enough</a:t>
            </a:r>
            <a:endParaRPr lang="fr-FR" dirty="0"/>
          </a:p>
          <a:p>
            <a:r>
              <a:rPr lang="fr-FR" dirty="0"/>
              <a:t>The quantum fluctuations…</a:t>
            </a:r>
          </a:p>
          <a:p>
            <a:pPr marL="45720" indent="0">
              <a:buNone/>
            </a:pPr>
            <a:r>
              <a:rPr lang="fr-FR" dirty="0"/>
              <a:t>… if </a:t>
            </a:r>
            <a:r>
              <a:rPr lang="fr-FR" dirty="0" err="1"/>
              <a:t>they</a:t>
            </a:r>
            <a:r>
              <a:rPr lang="fr-FR" dirty="0"/>
              <a:t> </a:t>
            </a:r>
            <a:r>
              <a:rPr lang="fr-FR" dirty="0" err="1"/>
              <a:t>emerge</a:t>
            </a:r>
            <a:r>
              <a:rPr lang="fr-FR" dirty="0"/>
              <a:t> </a:t>
            </a:r>
            <a:r>
              <a:rPr lang="fr-FR" dirty="0" err="1"/>
              <a:t>from</a:t>
            </a:r>
            <a:r>
              <a:rPr lang="fr-FR" dirty="0"/>
              <a:t> vacuum</a:t>
            </a:r>
          </a:p>
        </p:txBody>
      </p:sp>
      <mc:AlternateContent xmlns:mc="http://schemas.openxmlformats.org/markup-compatibility/2006">
        <mc:Choice xmlns:a14="http://schemas.microsoft.com/office/drawing/2010/main" Requires="a14">
          <p:sp>
            <p:nvSpPr>
              <p:cNvPr id="19" name="ZoneTexte 18">
                <a:extLst>
                  <a:ext uri="{FF2B5EF4-FFF2-40B4-BE49-F238E27FC236}">
                    <a16:creationId xmlns:a16="http://schemas.microsoft.com/office/drawing/2014/main" id="{C7786D89-AD26-42A0-AF94-09A39B3D3758}"/>
                  </a:ext>
                </a:extLst>
              </p:cNvPr>
              <p:cNvSpPr txBox="1"/>
              <p:nvPr/>
            </p:nvSpPr>
            <p:spPr>
              <a:xfrm>
                <a:off x="6254523" y="4046212"/>
                <a:ext cx="2959848" cy="6529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s-ES" sz="2000" b="1" i="0" smtClean="0">
                          <a:solidFill>
                            <a:schemeClr val="accent1"/>
                          </a:solidFill>
                        </a:rPr>
                        <m:t>                 </m:t>
                      </m:r>
                      <m:r>
                        <m:rPr>
                          <m:nor/>
                        </m:rPr>
                        <a:rPr lang="fr-FR" sz="2000" b="1" i="0" smtClean="0">
                          <a:solidFill>
                            <a:schemeClr val="accent1"/>
                          </a:solidFill>
                        </a:rPr>
                        <m:t> </m:t>
                      </m:r>
                      <m:r>
                        <m:rPr>
                          <m:nor/>
                        </m:rPr>
                        <a:rPr lang="fr-FR" sz="2000" b="0" i="0" smtClean="0"/>
                        <m:t> </m:t>
                      </m:r>
                      <m:sSub>
                        <m:sSubPr>
                          <m:ctrlPr>
                            <a:rPr lang="fr-FR" sz="2000" b="1" i="1" smtClean="0">
                              <a:solidFill>
                                <a:schemeClr val="accent1"/>
                              </a:solidFill>
                              <a:latin typeface="Cambria Math" panose="02040503050406030204" pitchFamily="18" charset="0"/>
                            </a:rPr>
                          </m:ctrlPr>
                        </m:sSubPr>
                        <m:e>
                          <m:r>
                            <a:rPr lang="fr-FR" sz="2000" b="1" i="1" smtClean="0">
                              <a:solidFill>
                                <a:schemeClr val="accent1"/>
                              </a:solidFill>
                              <a:latin typeface="Cambria Math" panose="02040503050406030204" pitchFamily="18" charset="0"/>
                            </a:rPr>
                            <m:t>𝜻</m:t>
                          </m:r>
                        </m:e>
                        <m:sub>
                          <m:r>
                            <a:rPr lang="fr-FR" sz="2000" b="1" i="1" smtClean="0">
                              <a:solidFill>
                                <a:schemeClr val="accent1"/>
                              </a:solidFill>
                              <a:latin typeface="Cambria Math" panose="02040503050406030204" pitchFamily="18" charset="0"/>
                            </a:rPr>
                            <m:t>𝒌</m:t>
                          </m:r>
                        </m:sub>
                      </m:sSub>
                      <m:d>
                        <m:dPr>
                          <m:ctrlPr>
                            <a:rPr lang="fr-FR" sz="2000" b="1" i="1" smtClean="0">
                              <a:solidFill>
                                <a:schemeClr val="accent1"/>
                              </a:solidFill>
                              <a:latin typeface="Cambria Math" panose="02040503050406030204" pitchFamily="18" charset="0"/>
                            </a:rPr>
                          </m:ctrlPr>
                        </m:dPr>
                        <m:e>
                          <m:r>
                            <a:rPr lang="fr-FR" sz="2000" b="1" i="1" smtClean="0">
                              <a:solidFill>
                                <a:schemeClr val="accent1"/>
                              </a:solidFill>
                              <a:latin typeface="Cambria Math" panose="02040503050406030204" pitchFamily="18" charset="0"/>
                            </a:rPr>
                            <m:t>𝝉</m:t>
                          </m:r>
                        </m:e>
                      </m:d>
                      <m:r>
                        <a:rPr lang="fr-FR" sz="2000" b="1" i="1" smtClean="0">
                          <a:solidFill>
                            <a:schemeClr val="accent1"/>
                          </a:solidFill>
                          <a:latin typeface="Cambria Math" panose="02040503050406030204" pitchFamily="18" charset="0"/>
                        </a:rPr>
                        <m:t>≃</m:t>
                      </m:r>
                      <m:f>
                        <m:fPr>
                          <m:ctrlPr>
                            <a:rPr lang="fr-FR" sz="2000" b="1" i="1" smtClean="0">
                              <a:solidFill>
                                <a:schemeClr val="accent1"/>
                              </a:solidFill>
                              <a:latin typeface="Cambria Math" panose="02040503050406030204" pitchFamily="18" charset="0"/>
                            </a:rPr>
                          </m:ctrlPr>
                        </m:fPr>
                        <m:num>
                          <m:r>
                            <a:rPr lang="fr-FR" sz="2000" b="1" i="1" smtClean="0">
                              <a:solidFill>
                                <a:schemeClr val="accent1"/>
                              </a:solidFill>
                              <a:latin typeface="Cambria Math" panose="02040503050406030204" pitchFamily="18" charset="0"/>
                            </a:rPr>
                            <m:t>𝑯</m:t>
                          </m:r>
                        </m:num>
                        <m:den>
                          <m:acc>
                            <m:accPr>
                              <m:chr m:val="̇"/>
                              <m:ctrlPr>
                                <a:rPr lang="fr-FR" sz="2000" b="1" i="1" smtClean="0">
                                  <a:solidFill>
                                    <a:schemeClr val="accent1"/>
                                  </a:solidFill>
                                  <a:latin typeface="Cambria Math" panose="02040503050406030204" pitchFamily="18" charset="0"/>
                                </a:rPr>
                              </m:ctrlPr>
                            </m:accPr>
                            <m:e>
                              <m:r>
                                <a:rPr lang="fr-FR" sz="2000" b="1" i="1" smtClean="0">
                                  <a:solidFill>
                                    <a:schemeClr val="accent1"/>
                                  </a:solidFill>
                                  <a:latin typeface="Cambria Math" panose="02040503050406030204" pitchFamily="18" charset="0"/>
                                </a:rPr>
                                <m:t>𝝓</m:t>
                              </m:r>
                            </m:e>
                          </m:acc>
                        </m:den>
                      </m:f>
                      <m:sSub>
                        <m:sSubPr>
                          <m:ctrlPr>
                            <a:rPr lang="fr-FR" sz="2000" b="1" i="1" smtClean="0">
                              <a:solidFill>
                                <a:schemeClr val="accent1"/>
                              </a:solidFill>
                              <a:latin typeface="Cambria Math" panose="02040503050406030204" pitchFamily="18" charset="0"/>
                            </a:rPr>
                          </m:ctrlPr>
                        </m:sSubPr>
                        <m:e>
                          <m:r>
                            <a:rPr lang="fr-FR" sz="2000" b="1" i="1" smtClean="0">
                              <a:solidFill>
                                <a:schemeClr val="accent1"/>
                              </a:solidFill>
                              <a:latin typeface="Cambria Math" panose="02040503050406030204" pitchFamily="18" charset="0"/>
                            </a:rPr>
                            <m:t>𝑸</m:t>
                          </m:r>
                        </m:e>
                        <m:sub>
                          <m:r>
                            <a:rPr lang="fr-FR" sz="2000" b="1" i="1" smtClean="0">
                              <a:solidFill>
                                <a:schemeClr val="accent1"/>
                              </a:solidFill>
                              <a:latin typeface="Cambria Math" panose="02040503050406030204" pitchFamily="18" charset="0"/>
                            </a:rPr>
                            <m:t>𝒌</m:t>
                          </m:r>
                        </m:sub>
                      </m:sSub>
                      <m:d>
                        <m:dPr>
                          <m:ctrlPr>
                            <a:rPr lang="fr-FR" sz="2000" b="1" i="1" smtClean="0">
                              <a:solidFill>
                                <a:schemeClr val="accent1"/>
                              </a:solidFill>
                              <a:latin typeface="Cambria Math" panose="02040503050406030204" pitchFamily="18" charset="0"/>
                            </a:rPr>
                          </m:ctrlPr>
                        </m:dPr>
                        <m:e>
                          <m:r>
                            <a:rPr lang="fr-FR" sz="2000" b="1" i="1" smtClean="0">
                              <a:solidFill>
                                <a:schemeClr val="accent1"/>
                              </a:solidFill>
                              <a:latin typeface="Cambria Math" panose="02040503050406030204" pitchFamily="18" charset="0"/>
                            </a:rPr>
                            <m:t>𝝉</m:t>
                          </m:r>
                        </m:e>
                      </m:d>
                    </m:oMath>
                  </m:oMathPara>
                </a14:m>
                <a:endParaRPr lang="fr-FR" b="1" dirty="0"/>
              </a:p>
            </p:txBody>
          </p:sp>
        </mc:Choice>
        <mc:Fallback>
          <p:sp>
            <p:nvSpPr>
              <p:cNvPr id="19" name="ZoneTexte 18">
                <a:extLst>
                  <a:ext uri="{FF2B5EF4-FFF2-40B4-BE49-F238E27FC236}">
                    <a16:creationId xmlns:a16="http://schemas.microsoft.com/office/drawing/2014/main" id="{C7786D89-AD26-42A0-AF94-09A39B3D3758}"/>
                  </a:ext>
                </a:extLst>
              </p:cNvPr>
              <p:cNvSpPr txBox="1">
                <a:spLocks noRot="1" noChangeAspect="1" noMove="1" noResize="1" noEditPoints="1" noAdjustHandles="1" noChangeArrowheads="1" noChangeShapeType="1" noTextEdit="1"/>
              </p:cNvSpPr>
              <p:nvPr/>
            </p:nvSpPr>
            <p:spPr>
              <a:xfrm>
                <a:off x="6254523" y="4046212"/>
                <a:ext cx="2959848" cy="652936"/>
              </a:xfrm>
              <a:prstGeom prst="rect">
                <a:avLst/>
              </a:prstGeom>
              <a:blipFill>
                <a:blip r:embed="rId1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699870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6"/>
          <p:cNvSpPr>
            <a:spLocks noGrp="1"/>
          </p:cNvSpPr>
          <p:nvPr>
            <p:ph type="ftr" sz="quarter" idx="11"/>
          </p:nvPr>
        </p:nvSpPr>
        <p:spPr>
          <a:xfrm>
            <a:off x="251392" y="6517306"/>
            <a:ext cx="5181600" cy="238902"/>
          </a:xfrm>
        </p:spPr>
        <p:txBody>
          <a:bodyPr/>
          <a:lstStyle/>
          <a:p>
            <a:pPr rtl="0"/>
            <a:r>
              <a:rPr lang="en-GB" noProof="0"/>
              <a:t>Borel resummation of secular divergences with the stochastic inflation formalism                 2023 TUG Meeting, ENS, October 12th     ---    Lucas Pinol </a:t>
            </a:r>
            <a:endParaRPr lang="fr-FR" noProof="0" dirty="0"/>
          </a:p>
        </p:txBody>
      </p:sp>
      <p:sp>
        <p:nvSpPr>
          <p:cNvPr id="21" name="Titre 1"/>
          <p:cNvSpPr txBox="1">
            <a:spLocks/>
          </p:cNvSpPr>
          <p:nvPr/>
        </p:nvSpPr>
        <p:spPr>
          <a:xfrm>
            <a:off x="543333" y="795127"/>
            <a:ext cx="7776416" cy="165690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fr-FR" sz="4600" dirty="0"/>
              <a:t>II. </a:t>
            </a:r>
            <a:r>
              <a:rPr lang="fr-FR" sz="4600" dirty="0" err="1"/>
              <a:t>stochastic</a:t>
            </a:r>
            <a:r>
              <a:rPr lang="fr-FR" sz="4600" dirty="0"/>
              <a:t> INFLATION</a:t>
            </a:r>
          </a:p>
        </p:txBody>
      </p:sp>
      <p:sp>
        <p:nvSpPr>
          <p:cNvPr id="6" name="Rectangle 5"/>
          <p:cNvSpPr/>
          <p:nvPr/>
        </p:nvSpPr>
        <p:spPr>
          <a:xfrm>
            <a:off x="543333" y="2606038"/>
            <a:ext cx="9912797" cy="954107"/>
          </a:xfrm>
          <a:prstGeom prst="rect">
            <a:avLst/>
          </a:prstGeom>
        </p:spPr>
        <p:txBody>
          <a:bodyPr wrap="square">
            <a:spAutoFit/>
          </a:bodyPr>
          <a:lstStyle/>
          <a:p>
            <a:r>
              <a:rPr lang="fr-FR" sz="2800" b="1" dirty="0"/>
              <a:t>Langevin…</a:t>
            </a:r>
          </a:p>
          <a:p>
            <a:r>
              <a:rPr lang="fr-FR" sz="2800" b="1" dirty="0"/>
              <a:t>… and Fokker-Planck</a:t>
            </a:r>
            <a:endParaRPr lang="fr-FR" sz="3200" dirty="0"/>
          </a:p>
        </p:txBody>
      </p:sp>
      <p:pic>
        <p:nvPicPr>
          <p:cNvPr id="2" name="Image 1"/>
          <p:cNvPicPr>
            <a:picLocks noChangeAspect="1"/>
          </p:cNvPicPr>
          <p:nvPr/>
        </p:nvPicPr>
        <p:blipFill>
          <a:blip r:embed="rId3"/>
          <a:stretch>
            <a:fillRect/>
          </a:stretch>
        </p:blipFill>
        <p:spPr>
          <a:xfrm>
            <a:off x="5137541" y="3012141"/>
            <a:ext cx="6559607" cy="3440095"/>
          </a:xfrm>
          <a:prstGeom prst="rect">
            <a:avLst/>
          </a:prstGeom>
        </p:spPr>
      </p:pic>
    </p:spTree>
    <p:extLst>
      <p:ext uri="{BB962C8B-B14F-4D97-AF65-F5344CB8AC3E}">
        <p14:creationId xmlns:p14="http://schemas.microsoft.com/office/powerpoint/2010/main" val="299946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6274" y="282930"/>
            <a:ext cx="9601200" cy="594360"/>
          </a:xfrm>
        </p:spPr>
        <p:txBody>
          <a:bodyPr rtlCol="0"/>
          <a:lstStyle/>
          <a:p>
            <a:pPr rtl="0"/>
            <a:r>
              <a:rPr lang="fr-FR" dirty="0"/>
              <a:t>ACCUMULATION OF FLUCTUATIONS</a:t>
            </a:r>
          </a:p>
        </p:txBody>
      </p:sp>
      <p:sp>
        <p:nvSpPr>
          <p:cNvPr id="4" name="Espace réservé du pied de page 3"/>
          <p:cNvSpPr>
            <a:spLocks noGrp="1"/>
          </p:cNvSpPr>
          <p:nvPr>
            <p:ph type="ftr" sz="quarter" idx="11"/>
          </p:nvPr>
        </p:nvSpPr>
        <p:spPr/>
        <p:txBody>
          <a:bodyPr/>
          <a:lstStyle/>
          <a:p>
            <a:pPr rtl="0"/>
            <a:r>
              <a:rPr lang="en-GB" noProof="0"/>
              <a:t>Borel resummation of secular divergences with the stochastic inflation formalism                 2023 TUG Meeting, ENS, October 12th     ---    Lucas Pinol </a:t>
            </a:r>
            <a:endParaRPr lang="fr-FR" noProof="0" dirty="0"/>
          </a:p>
        </p:txBody>
      </p:sp>
      <p:sp>
        <p:nvSpPr>
          <p:cNvPr id="38" name="Flèche droite 37"/>
          <p:cNvSpPr/>
          <p:nvPr/>
        </p:nvSpPr>
        <p:spPr>
          <a:xfrm>
            <a:off x="8355608" y="3898011"/>
            <a:ext cx="3083186" cy="99161"/>
          </a:xfrm>
          <a:prstGeom prst="rightArrow">
            <a:avLst>
              <a:gd name="adj1" fmla="val 26038"/>
              <a:gd name="adj2" fmla="val 170013"/>
            </a:avLst>
          </a:prstGeom>
          <a:solidFill>
            <a:srgbClr val="FF8D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Flèche droite 38"/>
          <p:cNvSpPr/>
          <p:nvPr/>
        </p:nvSpPr>
        <p:spPr>
          <a:xfrm rot="16200000">
            <a:off x="7294090" y="2857274"/>
            <a:ext cx="2301240" cy="100474"/>
          </a:xfrm>
          <a:prstGeom prst="rightArrow">
            <a:avLst>
              <a:gd name="adj1" fmla="val 26038"/>
              <a:gd name="adj2" fmla="val 170013"/>
            </a:avLst>
          </a:prstGeom>
          <a:solidFill>
            <a:srgbClr val="FF8D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40" name="ZoneTexte 39"/>
              <p:cNvSpPr txBox="1"/>
              <p:nvPr/>
            </p:nvSpPr>
            <p:spPr>
              <a:xfrm>
                <a:off x="11511376" y="3792520"/>
                <a:ext cx="395108" cy="5580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solidFill>
                                <a:srgbClr val="FF8D37"/>
                              </a:solidFill>
                              <a:latin typeface="Cambria Math" panose="02040503050406030204" pitchFamily="18" charset="0"/>
                            </a:rPr>
                          </m:ctrlPr>
                        </m:accPr>
                        <m:e>
                          <m:r>
                            <a:rPr lang="fr-FR" b="1" i="1" smtClean="0">
                              <a:solidFill>
                                <a:srgbClr val="FF8D37"/>
                              </a:solidFill>
                              <a:latin typeface="Cambria Math" panose="02040503050406030204" pitchFamily="18" charset="0"/>
                            </a:rPr>
                            <m:t>𝝓</m:t>
                          </m:r>
                        </m:e>
                      </m:acc>
                    </m:oMath>
                  </m:oMathPara>
                </a14:m>
                <a:endParaRPr lang="fr-FR" b="0" dirty="0">
                  <a:solidFill>
                    <a:srgbClr val="FF8D37"/>
                  </a:solidFill>
                </a:endParaRPr>
              </a:p>
              <a:p>
                <a:endParaRPr lang="fr-FR" dirty="0">
                  <a:solidFill>
                    <a:srgbClr val="FF8D37"/>
                  </a:solidFill>
                </a:endParaRPr>
              </a:p>
            </p:txBody>
          </p:sp>
        </mc:Choice>
        <mc:Fallback xmlns="">
          <p:sp>
            <p:nvSpPr>
              <p:cNvPr id="40" name="ZoneTexte 39"/>
              <p:cNvSpPr txBox="1">
                <a:spLocks noRot="1" noChangeAspect="1" noMove="1" noResize="1" noEditPoints="1" noAdjustHandles="1" noChangeArrowheads="1" noChangeShapeType="1" noTextEdit="1"/>
              </p:cNvSpPr>
              <p:nvPr/>
            </p:nvSpPr>
            <p:spPr>
              <a:xfrm>
                <a:off x="11511376" y="3792520"/>
                <a:ext cx="395108" cy="558038"/>
              </a:xfrm>
              <a:prstGeom prst="rect">
                <a:avLst/>
              </a:prstGeom>
              <a:blipFill>
                <a:blip r:embed="rId3"/>
                <a:stretch>
                  <a:fillRect t="-1087" r="-4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1" name="ZoneTexte 40"/>
              <p:cNvSpPr txBox="1"/>
              <p:nvPr/>
            </p:nvSpPr>
            <p:spPr>
              <a:xfrm>
                <a:off x="8590740" y="1695933"/>
                <a:ext cx="569067" cy="2810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8D37"/>
                          </a:solidFill>
                          <a:latin typeface="Cambria Math" panose="02040503050406030204" pitchFamily="18" charset="0"/>
                        </a:rPr>
                        <m:t>𝑽</m:t>
                      </m:r>
                      <m:d>
                        <m:dPr>
                          <m:ctrlPr>
                            <a:rPr lang="fr-FR" b="1" i="1" smtClean="0">
                              <a:solidFill>
                                <a:srgbClr val="FF8D37"/>
                              </a:solidFill>
                              <a:latin typeface="Cambria Math" panose="02040503050406030204" pitchFamily="18" charset="0"/>
                            </a:rPr>
                          </m:ctrlPr>
                        </m:dPr>
                        <m:e>
                          <m:acc>
                            <m:accPr>
                              <m:chr m:val="̅"/>
                              <m:ctrlPr>
                                <a:rPr lang="fr-FR" b="1" i="1" smtClean="0">
                                  <a:solidFill>
                                    <a:srgbClr val="FF8D37"/>
                                  </a:solidFill>
                                  <a:latin typeface="Cambria Math" panose="02040503050406030204" pitchFamily="18" charset="0"/>
                                </a:rPr>
                              </m:ctrlPr>
                            </m:accPr>
                            <m:e>
                              <m:r>
                                <a:rPr lang="fr-FR" b="1" i="1" smtClean="0">
                                  <a:solidFill>
                                    <a:srgbClr val="FF8D37"/>
                                  </a:solidFill>
                                  <a:latin typeface="Cambria Math" panose="02040503050406030204" pitchFamily="18" charset="0"/>
                                </a:rPr>
                                <m:t>𝝓</m:t>
                              </m:r>
                            </m:e>
                          </m:acc>
                        </m:e>
                      </m:d>
                    </m:oMath>
                  </m:oMathPara>
                </a14:m>
                <a:endParaRPr lang="fr-FR" b="1" dirty="0">
                  <a:solidFill>
                    <a:srgbClr val="FF8D37"/>
                  </a:solidFill>
                </a:endParaRPr>
              </a:p>
            </p:txBody>
          </p:sp>
        </mc:Choice>
        <mc:Fallback xmlns="">
          <p:sp>
            <p:nvSpPr>
              <p:cNvPr id="41" name="ZoneTexte 40"/>
              <p:cNvSpPr txBox="1">
                <a:spLocks noRot="1" noChangeAspect="1" noMove="1" noResize="1" noEditPoints="1" noAdjustHandles="1" noChangeArrowheads="1" noChangeShapeType="1" noTextEdit="1"/>
              </p:cNvSpPr>
              <p:nvPr/>
            </p:nvSpPr>
            <p:spPr>
              <a:xfrm>
                <a:off x="8590740" y="1695933"/>
                <a:ext cx="569067" cy="281039"/>
              </a:xfrm>
              <a:prstGeom prst="rect">
                <a:avLst/>
              </a:prstGeom>
              <a:blipFill>
                <a:blip r:embed="rId4"/>
                <a:stretch>
                  <a:fillRect l="-8511" t="-2174" r="-50000" b="-36957"/>
                </a:stretch>
              </a:blipFill>
            </p:spPr>
            <p:txBody>
              <a:bodyPr/>
              <a:lstStyle/>
              <a:p>
                <a:r>
                  <a:rPr lang="fr-FR">
                    <a:noFill/>
                  </a:rPr>
                  <a:t> </a:t>
                </a:r>
              </a:p>
            </p:txBody>
          </p:sp>
        </mc:Fallback>
      </mc:AlternateContent>
      <p:sp>
        <p:nvSpPr>
          <p:cNvPr id="42" name="Émoticône 41"/>
          <p:cNvSpPr/>
          <p:nvPr/>
        </p:nvSpPr>
        <p:spPr>
          <a:xfrm>
            <a:off x="9068211" y="2359835"/>
            <a:ext cx="183192" cy="203831"/>
          </a:xfrm>
          <a:prstGeom prst="smileyFac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fr-FR"/>
          </a:p>
        </p:txBody>
      </p:sp>
      <p:cxnSp>
        <p:nvCxnSpPr>
          <p:cNvPr id="7" name="Connecteur droit 6"/>
          <p:cNvCxnSpPr/>
          <p:nvPr/>
        </p:nvCxnSpPr>
        <p:spPr>
          <a:xfrm>
            <a:off x="8692179" y="2530115"/>
            <a:ext cx="2418183" cy="180812"/>
          </a:xfrm>
          <a:prstGeom prst="line">
            <a:avLst/>
          </a:prstGeom>
          <a:ln w="28575">
            <a:solidFill>
              <a:srgbClr val="FF8D37"/>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Espace réservé du contenu 2"/>
              <p:cNvSpPr>
                <a:spLocks noGrp="1"/>
              </p:cNvSpPr>
              <p:nvPr>
                <p:ph sz="half" idx="1"/>
              </p:nvPr>
            </p:nvSpPr>
            <p:spPr>
              <a:xfrm>
                <a:off x="446661" y="1310420"/>
                <a:ext cx="6919133" cy="3479889"/>
              </a:xfrm>
            </p:spPr>
            <p:txBody>
              <a:bodyPr rtlCol="0">
                <a:normAutofit/>
              </a:bodyPr>
              <a:lstStyle/>
              <a:p>
                <a:pPr marL="45720" indent="0">
                  <a:buNone/>
                </a:pPr>
                <a:r>
                  <a:rPr lang="fr-FR" dirty="0"/>
                  <a:t>With a </a:t>
                </a:r>
                <a:r>
                  <a:rPr lang="fr-FR" dirty="0" err="1"/>
                  <a:t>very</a:t>
                </a:r>
                <a:r>
                  <a:rPr lang="fr-FR" dirty="0"/>
                  <a:t> flat </a:t>
                </a:r>
                <a:r>
                  <a:rPr lang="fr-FR" dirty="0" err="1"/>
                  <a:t>potential</a:t>
                </a:r>
                <a:r>
                  <a:rPr lang="fr-FR" dirty="0"/>
                  <a:t>:</a:t>
                </a:r>
              </a:p>
              <a:p>
                <a:r>
                  <a:rPr lang="fr-FR" dirty="0"/>
                  <a:t>Quantum kicks </a:t>
                </a:r>
                <a:r>
                  <a:rPr lang="fr-FR" dirty="0" err="1"/>
                  <a:t>can</a:t>
                </a:r>
                <a:r>
                  <a:rPr lang="fr-FR" dirty="0"/>
                  <a:t> </a:t>
                </a:r>
                <a:r>
                  <a:rPr lang="fr-FR" dirty="0" err="1"/>
                  <a:t>dominate</a:t>
                </a:r>
                <a:r>
                  <a:rPr lang="fr-FR" dirty="0"/>
                  <a:t> the force </a:t>
                </a:r>
                <a:r>
                  <a:rPr lang="fr-FR" dirty="0" err="1"/>
                  <a:t>derived</a:t>
                </a:r>
                <a:r>
                  <a:rPr lang="fr-FR" dirty="0"/>
                  <a:t> </a:t>
                </a:r>
                <a:r>
                  <a:rPr lang="fr-FR" dirty="0" err="1"/>
                  <a:t>from</a:t>
                </a:r>
                <a:r>
                  <a:rPr lang="fr-FR" dirty="0"/>
                  <a:t> the </a:t>
                </a:r>
                <a:r>
                  <a:rPr lang="fr-FR" dirty="0" err="1"/>
                  <a:t>potential</a:t>
                </a:r>
                <a:endParaRPr lang="fr-FR" dirty="0"/>
              </a:p>
              <a:p>
                <a:pPr marL="45720" indent="0">
                  <a:buNone/>
                </a:pPr>
                <a:endParaRPr lang="fr-FR" dirty="0"/>
              </a:p>
              <a:p>
                <a:r>
                  <a:rPr lang="fr-FR" dirty="0" err="1"/>
                  <a:t>Even</a:t>
                </a:r>
                <a:r>
                  <a:rPr lang="fr-FR" dirty="0"/>
                  <a:t> if quantum(t) </a:t>
                </a:r>
                <a14:m>
                  <m:oMath xmlns:m="http://schemas.openxmlformats.org/officeDocument/2006/math">
                    <m:r>
                      <a:rPr lang="fr-FR" b="0" i="1" smtClean="0">
                        <a:latin typeface="Cambria Math" panose="02040503050406030204" pitchFamily="18" charset="0"/>
                      </a:rPr>
                      <m:t>≪</m:t>
                    </m:r>
                  </m:oMath>
                </a14:m>
                <a:r>
                  <a:rPr lang="fr-FR" dirty="0"/>
                  <a:t> </a:t>
                </a:r>
                <a:r>
                  <a:rPr lang="fr-FR" dirty="0" err="1"/>
                  <a:t>classical</a:t>
                </a:r>
                <a:r>
                  <a:rPr lang="fr-FR" dirty="0"/>
                  <a:t>(t), quantum </a:t>
                </a:r>
                <a:r>
                  <a:rPr lang="fr-FR" dirty="0" err="1"/>
                  <a:t>effects</a:t>
                </a:r>
                <a:r>
                  <a:rPr lang="fr-FR" dirty="0"/>
                  <a:t> </a:t>
                </a:r>
                <a:r>
                  <a:rPr lang="fr-FR" dirty="0" err="1"/>
                  <a:t>can</a:t>
                </a:r>
                <a:r>
                  <a:rPr lang="fr-FR" dirty="0"/>
                  <a:t> </a:t>
                </a:r>
                <a:r>
                  <a:rPr lang="fr-FR" dirty="0" err="1"/>
                  <a:t>accumulate</a:t>
                </a:r>
                <a:r>
                  <a:rPr lang="fr-FR" dirty="0"/>
                  <a:t> and </a:t>
                </a:r>
                <a:r>
                  <a:rPr lang="fr-FR" dirty="0" err="1"/>
                  <a:t>backreact</a:t>
                </a:r>
                <a:r>
                  <a:rPr lang="fr-FR" dirty="0"/>
                  <a:t> on the large-</a:t>
                </a:r>
                <a:r>
                  <a:rPr lang="fr-FR" dirty="0" err="1"/>
                  <a:t>scale</a:t>
                </a:r>
                <a:r>
                  <a:rPr lang="fr-FR" dirty="0"/>
                  <a:t> </a:t>
                </a:r>
                <a:r>
                  <a:rPr lang="fr-FR" dirty="0" err="1"/>
                  <a:t>dynamics</a:t>
                </a:r>
                <a:endParaRPr lang="fr-FR" dirty="0"/>
              </a:p>
            </p:txBody>
          </p:sp>
        </mc:Choice>
        <mc:Fallback xmlns="">
          <p:sp>
            <p:nvSpPr>
              <p:cNvPr id="24" name="Espace réservé du contenu 2"/>
              <p:cNvSpPr>
                <a:spLocks noGrp="1" noRot="1" noChangeAspect="1" noMove="1" noResize="1" noEditPoints="1" noAdjustHandles="1" noChangeArrowheads="1" noChangeShapeType="1" noTextEdit="1"/>
              </p:cNvSpPr>
              <p:nvPr>
                <p:ph sz="half" idx="1"/>
              </p:nvPr>
            </p:nvSpPr>
            <p:spPr>
              <a:xfrm>
                <a:off x="446661" y="1310420"/>
                <a:ext cx="6919133" cy="3479889"/>
              </a:xfrm>
              <a:blipFill>
                <a:blip r:embed="rId5"/>
                <a:stretch>
                  <a:fillRect l="-176" t="-1926"/>
                </a:stretch>
              </a:blipFill>
            </p:spPr>
            <p:txBody>
              <a:bodyPr/>
              <a:lstStyle/>
              <a:p>
                <a:r>
                  <a:rPr lang="fr-FR">
                    <a:noFill/>
                  </a:rPr>
                  <a:t> </a:t>
                </a:r>
              </a:p>
            </p:txBody>
          </p:sp>
        </mc:Fallback>
      </mc:AlternateContent>
    </p:spTree>
    <p:extLst>
      <p:ext uri="{BB962C8B-B14F-4D97-AF65-F5344CB8AC3E}">
        <p14:creationId xmlns:p14="http://schemas.microsoft.com/office/powerpoint/2010/main" val="214624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24000" decel="24000" fill="hold" grpId="0" nodeType="clickEffect">
                                  <p:stCondLst>
                                    <p:cond delay="0"/>
                                  </p:stCondLst>
                                  <p:childTnLst>
                                    <p:animMotion origin="layout" path="M 0 0 L 0 0 C 0.00287 0.00046 0.00586 0.00092 0.00873 0.00162 C 0.0099 0.00185 0.01107 0.00278 0.01224 0.00324 C 0.01745 0.00463 0.02696 0.00555 0.03164 0.00625 L 0.03698 0.00787 C 0.03841 0.00833 0.04284 0.00903 0.04141 0.00949 C 0.0349 0.01088 0.02852 0.01042 0.02201 0.01111 C 0.02344 0.01042 0.02487 0.00972 0.02644 0.00949 C 0.02904 0.00879 0.03321 0.01204 0.03438 0.00787 C 0.03542 0.00417 0.02956 0.00694 0.02722 0.00625 C 0.01888 0.00393 0.02617 0.00579 0.02019 0.00324 C 0.01875 0.00254 0.01433 0.00162 0.01576 0.00162 C 0.03073 0.00162 0.03828 0.00324 0.05196 0.00463 L 0.06966 0.00625 L 0.05378 0.00787 C 0.05352 0.00787 0.06381 0.0125 0.06524 0.0125 C 0.07396 0.01342 0.08282 0.01366 0.09167 0.01412 C 0.0931 0.01458 0.09753 0.01597 0.0961 0.01574 C 0.09024 0.01504 0.07839 0.0125 0.07839 0.0125 C 0.0767 0.01157 0.075 0.01042 0.07318 0.00949 C 0.07175 0.00879 0.07019 0.00833 0.06875 0.00787 C 0.06107 0.00555 0.05951 0.00602 0.05026 0.00463 L 0.04584 0.00324 C 0.04401 0.00254 0.04219 0.00231 0.0405 0.00162 C 0.03867 0.00069 0.03698 -0.00093 0.03516 -0.00162 L 0.03086 -0.00324 C 0.03607 -0.00625 0.03125 -0.0044 0.03959 -0.00162 C 0.04219 -0.0007 0.04492 -0.00046 0.04753 0 C 0.04935 0.00162 0.05104 0.00347 0.05287 0.00463 C 0.05456 0.00579 0.06237 0.00764 0.06341 0.00787 C 0.06459 0.00903 0.06576 0.01042 0.06693 0.01111 C 0.06862 0.01204 0.07045 0.01204 0.07227 0.0125 C 0.08177 0.01597 0.06706 0.0125 0.08373 0.01574 C 0.08724 0.01528 0.09115 0.0169 0.09427 0.01412 C 0.09597 0.01273 0.09089 0.01157 0.08907 0.01111 L 0.08373 0.00949 C 0.08099 0.00787 0.07709 0.00625 0.08633 0.00625 C 0.09844 0.00625 0.11042 0.00741 0.12253 0.00787 C 0.12344 0.00833 0.12591 0.00856 0.12513 0.00949 C 0.1237 0.01111 0.12162 0.01065 0.11992 0.01111 C 0.11524 0.0118 0.11042 0.01204 0.10573 0.0125 C 0.10899 0.01319 0.11224 0.01412 0.1155 0.01412 C 0.12279 0.01412 0.13021 0.01204 0.1375 0.0125 C 0.13854 0.01273 0.13594 0.01528 0.1349 0.01574 C 0.13295 0.0169 0.13073 0.01667 0.12865 0.01736 C 0.12696 0.01782 0.12162 0.01898 0.12344 0.01898 C 0.13021 0.01898 0.13698 0.01782 0.14375 0.01736 C 0.14519 0.01713 0.14662 0.01736 0.14818 0.01736 L 0.14453 0.01736 " pathEditMode="relative" ptsTypes="AAAAAAAAAAAAAAAAAAAAAAAAAAAAAAAAAAAAAAAAAAAAAAAAAA">
                                      <p:cBhvr>
                                        <p:cTn id="6" dur="5000" fill="hold"/>
                                        <p:tgtEl>
                                          <p:spTgt spid="4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6274" y="282930"/>
            <a:ext cx="9601200" cy="594360"/>
          </a:xfrm>
        </p:spPr>
        <p:txBody>
          <a:bodyPr rtlCol="0"/>
          <a:lstStyle/>
          <a:p>
            <a:pPr rtl="0"/>
            <a:r>
              <a:rPr lang="fr-FR" dirty="0"/>
              <a:t>ACCUMULATION OF FLUCTUATIONS</a:t>
            </a:r>
          </a:p>
        </p:txBody>
      </p:sp>
      <p:sp>
        <p:nvSpPr>
          <p:cNvPr id="4" name="Espace réservé du pied de page 3"/>
          <p:cNvSpPr>
            <a:spLocks noGrp="1"/>
          </p:cNvSpPr>
          <p:nvPr>
            <p:ph type="ftr" sz="quarter" idx="11"/>
          </p:nvPr>
        </p:nvSpPr>
        <p:spPr/>
        <p:txBody>
          <a:bodyPr/>
          <a:lstStyle/>
          <a:p>
            <a:pPr rtl="0"/>
            <a:r>
              <a:rPr lang="en-GB" noProof="0"/>
              <a:t>Borel resummation of secular divergences with the stochastic inflation formalism                 2023 TUG Meeting, ENS, October 12th     ---    Lucas Pinol </a:t>
            </a:r>
            <a:endParaRPr lang="fr-FR" noProof="0" dirty="0"/>
          </a:p>
        </p:txBody>
      </p:sp>
      <p:sp>
        <p:nvSpPr>
          <p:cNvPr id="38" name="Flèche droite 37"/>
          <p:cNvSpPr/>
          <p:nvPr/>
        </p:nvSpPr>
        <p:spPr>
          <a:xfrm>
            <a:off x="8355608" y="3898011"/>
            <a:ext cx="3083186" cy="99161"/>
          </a:xfrm>
          <a:prstGeom prst="rightArrow">
            <a:avLst>
              <a:gd name="adj1" fmla="val 26038"/>
              <a:gd name="adj2" fmla="val 170013"/>
            </a:avLst>
          </a:prstGeom>
          <a:solidFill>
            <a:srgbClr val="FF8D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Flèche droite 38"/>
          <p:cNvSpPr/>
          <p:nvPr/>
        </p:nvSpPr>
        <p:spPr>
          <a:xfrm rot="16200000">
            <a:off x="7294090" y="2857274"/>
            <a:ext cx="2301240" cy="100474"/>
          </a:xfrm>
          <a:prstGeom prst="rightArrow">
            <a:avLst>
              <a:gd name="adj1" fmla="val 26038"/>
              <a:gd name="adj2" fmla="val 170013"/>
            </a:avLst>
          </a:prstGeom>
          <a:solidFill>
            <a:srgbClr val="FF8D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40" name="ZoneTexte 39"/>
              <p:cNvSpPr txBox="1"/>
              <p:nvPr/>
            </p:nvSpPr>
            <p:spPr>
              <a:xfrm>
                <a:off x="11511376" y="3792520"/>
                <a:ext cx="395108" cy="5580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solidFill>
                                <a:srgbClr val="FF8D37"/>
                              </a:solidFill>
                              <a:latin typeface="Cambria Math" panose="02040503050406030204" pitchFamily="18" charset="0"/>
                            </a:rPr>
                          </m:ctrlPr>
                        </m:accPr>
                        <m:e>
                          <m:r>
                            <a:rPr lang="fr-FR" b="1" i="1" smtClean="0">
                              <a:solidFill>
                                <a:srgbClr val="FF8D37"/>
                              </a:solidFill>
                              <a:latin typeface="Cambria Math" panose="02040503050406030204" pitchFamily="18" charset="0"/>
                            </a:rPr>
                            <m:t>𝝓</m:t>
                          </m:r>
                        </m:e>
                      </m:acc>
                    </m:oMath>
                  </m:oMathPara>
                </a14:m>
                <a:endParaRPr lang="fr-FR" b="0" dirty="0">
                  <a:solidFill>
                    <a:srgbClr val="FF8D37"/>
                  </a:solidFill>
                </a:endParaRPr>
              </a:p>
              <a:p>
                <a:endParaRPr lang="fr-FR" dirty="0">
                  <a:solidFill>
                    <a:srgbClr val="FF8D37"/>
                  </a:solidFill>
                </a:endParaRPr>
              </a:p>
            </p:txBody>
          </p:sp>
        </mc:Choice>
        <mc:Fallback xmlns="">
          <p:sp>
            <p:nvSpPr>
              <p:cNvPr id="40" name="ZoneTexte 39"/>
              <p:cNvSpPr txBox="1">
                <a:spLocks noRot="1" noChangeAspect="1" noMove="1" noResize="1" noEditPoints="1" noAdjustHandles="1" noChangeArrowheads="1" noChangeShapeType="1" noTextEdit="1"/>
              </p:cNvSpPr>
              <p:nvPr/>
            </p:nvSpPr>
            <p:spPr>
              <a:xfrm>
                <a:off x="11511376" y="3792520"/>
                <a:ext cx="395108" cy="558038"/>
              </a:xfrm>
              <a:prstGeom prst="rect">
                <a:avLst/>
              </a:prstGeom>
              <a:blipFill>
                <a:blip r:embed="rId3"/>
                <a:stretch>
                  <a:fillRect t="-1087" r="-4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1" name="ZoneTexte 40"/>
              <p:cNvSpPr txBox="1"/>
              <p:nvPr/>
            </p:nvSpPr>
            <p:spPr>
              <a:xfrm>
                <a:off x="8590740" y="1695933"/>
                <a:ext cx="569067" cy="2810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8D37"/>
                          </a:solidFill>
                          <a:latin typeface="Cambria Math" panose="02040503050406030204" pitchFamily="18" charset="0"/>
                        </a:rPr>
                        <m:t>𝑽</m:t>
                      </m:r>
                      <m:d>
                        <m:dPr>
                          <m:ctrlPr>
                            <a:rPr lang="fr-FR" b="1" i="1" smtClean="0">
                              <a:solidFill>
                                <a:srgbClr val="FF8D37"/>
                              </a:solidFill>
                              <a:latin typeface="Cambria Math" panose="02040503050406030204" pitchFamily="18" charset="0"/>
                            </a:rPr>
                          </m:ctrlPr>
                        </m:dPr>
                        <m:e>
                          <m:acc>
                            <m:accPr>
                              <m:chr m:val="̅"/>
                              <m:ctrlPr>
                                <a:rPr lang="fr-FR" b="1" i="1" smtClean="0">
                                  <a:solidFill>
                                    <a:srgbClr val="FF8D37"/>
                                  </a:solidFill>
                                  <a:latin typeface="Cambria Math" panose="02040503050406030204" pitchFamily="18" charset="0"/>
                                </a:rPr>
                              </m:ctrlPr>
                            </m:accPr>
                            <m:e>
                              <m:r>
                                <a:rPr lang="fr-FR" b="1" i="1" smtClean="0">
                                  <a:solidFill>
                                    <a:srgbClr val="FF8D37"/>
                                  </a:solidFill>
                                  <a:latin typeface="Cambria Math" panose="02040503050406030204" pitchFamily="18" charset="0"/>
                                </a:rPr>
                                <m:t>𝝓</m:t>
                              </m:r>
                            </m:e>
                          </m:acc>
                        </m:e>
                      </m:d>
                    </m:oMath>
                  </m:oMathPara>
                </a14:m>
                <a:endParaRPr lang="fr-FR" b="1" dirty="0">
                  <a:solidFill>
                    <a:srgbClr val="FF8D37"/>
                  </a:solidFill>
                </a:endParaRPr>
              </a:p>
            </p:txBody>
          </p:sp>
        </mc:Choice>
        <mc:Fallback xmlns="">
          <p:sp>
            <p:nvSpPr>
              <p:cNvPr id="41" name="ZoneTexte 40"/>
              <p:cNvSpPr txBox="1">
                <a:spLocks noRot="1" noChangeAspect="1" noMove="1" noResize="1" noEditPoints="1" noAdjustHandles="1" noChangeArrowheads="1" noChangeShapeType="1" noTextEdit="1"/>
              </p:cNvSpPr>
              <p:nvPr/>
            </p:nvSpPr>
            <p:spPr>
              <a:xfrm>
                <a:off x="8590740" y="1695933"/>
                <a:ext cx="569067" cy="281039"/>
              </a:xfrm>
              <a:prstGeom prst="rect">
                <a:avLst/>
              </a:prstGeom>
              <a:blipFill>
                <a:blip r:embed="rId4"/>
                <a:stretch>
                  <a:fillRect l="-8511" t="-2174" r="-50000" b="-36957"/>
                </a:stretch>
              </a:blipFill>
            </p:spPr>
            <p:txBody>
              <a:bodyPr/>
              <a:lstStyle/>
              <a:p>
                <a:r>
                  <a:rPr lang="fr-FR">
                    <a:noFill/>
                  </a:rPr>
                  <a:t> </a:t>
                </a:r>
              </a:p>
            </p:txBody>
          </p:sp>
        </mc:Fallback>
      </mc:AlternateContent>
      <p:sp>
        <p:nvSpPr>
          <p:cNvPr id="42" name="Émoticône 41"/>
          <p:cNvSpPr/>
          <p:nvPr/>
        </p:nvSpPr>
        <p:spPr>
          <a:xfrm>
            <a:off x="9068211" y="2359835"/>
            <a:ext cx="183192" cy="203831"/>
          </a:xfrm>
          <a:prstGeom prst="smileyFac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fr-FR"/>
          </a:p>
        </p:txBody>
      </p:sp>
      <p:cxnSp>
        <p:nvCxnSpPr>
          <p:cNvPr id="7" name="Connecteur droit 6"/>
          <p:cNvCxnSpPr/>
          <p:nvPr/>
        </p:nvCxnSpPr>
        <p:spPr>
          <a:xfrm>
            <a:off x="8692179" y="2530115"/>
            <a:ext cx="2418183" cy="180812"/>
          </a:xfrm>
          <a:prstGeom prst="line">
            <a:avLst/>
          </a:prstGeom>
          <a:ln w="28575">
            <a:solidFill>
              <a:srgbClr val="FF8D37"/>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Espace réservé du contenu 2"/>
              <p:cNvSpPr>
                <a:spLocks noGrp="1"/>
              </p:cNvSpPr>
              <p:nvPr>
                <p:ph sz="half" idx="1"/>
              </p:nvPr>
            </p:nvSpPr>
            <p:spPr>
              <a:xfrm>
                <a:off x="446661" y="1310420"/>
                <a:ext cx="6919133" cy="3479889"/>
              </a:xfrm>
            </p:spPr>
            <p:txBody>
              <a:bodyPr rtlCol="0">
                <a:normAutofit/>
              </a:bodyPr>
              <a:lstStyle/>
              <a:p>
                <a:pPr marL="45720" indent="0">
                  <a:buNone/>
                </a:pPr>
                <a:r>
                  <a:rPr lang="fr-FR" dirty="0"/>
                  <a:t>With a </a:t>
                </a:r>
                <a:r>
                  <a:rPr lang="fr-FR" dirty="0" err="1"/>
                  <a:t>very</a:t>
                </a:r>
                <a:r>
                  <a:rPr lang="fr-FR" dirty="0"/>
                  <a:t> flat </a:t>
                </a:r>
                <a:r>
                  <a:rPr lang="fr-FR" dirty="0" err="1"/>
                  <a:t>potential</a:t>
                </a:r>
                <a:r>
                  <a:rPr lang="fr-FR" dirty="0"/>
                  <a:t>:</a:t>
                </a:r>
              </a:p>
              <a:p>
                <a:r>
                  <a:rPr lang="fr-FR" dirty="0"/>
                  <a:t>Quantum kicks </a:t>
                </a:r>
                <a:r>
                  <a:rPr lang="fr-FR" dirty="0" err="1"/>
                  <a:t>can</a:t>
                </a:r>
                <a:r>
                  <a:rPr lang="fr-FR" dirty="0"/>
                  <a:t> </a:t>
                </a:r>
                <a:r>
                  <a:rPr lang="fr-FR" dirty="0" err="1"/>
                  <a:t>dominate</a:t>
                </a:r>
                <a:r>
                  <a:rPr lang="fr-FR" dirty="0"/>
                  <a:t> the force </a:t>
                </a:r>
                <a:r>
                  <a:rPr lang="fr-FR" dirty="0" err="1"/>
                  <a:t>derived</a:t>
                </a:r>
                <a:r>
                  <a:rPr lang="fr-FR" dirty="0"/>
                  <a:t> </a:t>
                </a:r>
                <a:r>
                  <a:rPr lang="fr-FR" dirty="0" err="1"/>
                  <a:t>from</a:t>
                </a:r>
                <a:r>
                  <a:rPr lang="fr-FR" dirty="0"/>
                  <a:t> the </a:t>
                </a:r>
                <a:r>
                  <a:rPr lang="fr-FR" dirty="0" err="1"/>
                  <a:t>potential</a:t>
                </a:r>
                <a:endParaRPr lang="fr-FR" dirty="0"/>
              </a:p>
              <a:p>
                <a:pPr marL="45720" indent="0">
                  <a:buNone/>
                </a:pPr>
                <a:endParaRPr lang="fr-FR" dirty="0"/>
              </a:p>
              <a:p>
                <a:r>
                  <a:rPr lang="fr-FR" dirty="0" err="1"/>
                  <a:t>Even</a:t>
                </a:r>
                <a:r>
                  <a:rPr lang="fr-FR" dirty="0"/>
                  <a:t> if quantum(t) </a:t>
                </a:r>
                <a14:m>
                  <m:oMath xmlns:m="http://schemas.openxmlformats.org/officeDocument/2006/math">
                    <m:r>
                      <a:rPr lang="fr-FR" b="0" i="1" smtClean="0">
                        <a:latin typeface="Cambria Math" panose="02040503050406030204" pitchFamily="18" charset="0"/>
                      </a:rPr>
                      <m:t>≪</m:t>
                    </m:r>
                  </m:oMath>
                </a14:m>
                <a:r>
                  <a:rPr lang="fr-FR" dirty="0"/>
                  <a:t> </a:t>
                </a:r>
                <a:r>
                  <a:rPr lang="fr-FR" dirty="0" err="1"/>
                  <a:t>classical</a:t>
                </a:r>
                <a:r>
                  <a:rPr lang="fr-FR" dirty="0"/>
                  <a:t>(t), quantum </a:t>
                </a:r>
                <a:r>
                  <a:rPr lang="fr-FR" dirty="0" err="1"/>
                  <a:t>effects</a:t>
                </a:r>
                <a:r>
                  <a:rPr lang="fr-FR" dirty="0"/>
                  <a:t> </a:t>
                </a:r>
                <a:r>
                  <a:rPr lang="fr-FR" dirty="0" err="1"/>
                  <a:t>can</a:t>
                </a:r>
                <a:r>
                  <a:rPr lang="fr-FR" dirty="0"/>
                  <a:t> </a:t>
                </a:r>
                <a:r>
                  <a:rPr lang="fr-FR" dirty="0" err="1"/>
                  <a:t>accumulate</a:t>
                </a:r>
                <a:r>
                  <a:rPr lang="fr-FR" dirty="0"/>
                  <a:t> and </a:t>
                </a:r>
                <a:r>
                  <a:rPr lang="fr-FR" dirty="0" err="1"/>
                  <a:t>backreact</a:t>
                </a:r>
                <a:r>
                  <a:rPr lang="fr-FR" dirty="0"/>
                  <a:t> on the large-</a:t>
                </a:r>
                <a:r>
                  <a:rPr lang="fr-FR" dirty="0" err="1"/>
                  <a:t>scale</a:t>
                </a:r>
                <a:r>
                  <a:rPr lang="fr-FR" dirty="0"/>
                  <a:t> </a:t>
                </a:r>
                <a:r>
                  <a:rPr lang="fr-FR" dirty="0" err="1"/>
                  <a:t>dynamics</a:t>
                </a:r>
                <a:endParaRPr lang="fr-FR" dirty="0"/>
              </a:p>
            </p:txBody>
          </p:sp>
        </mc:Choice>
        <mc:Fallback xmlns="">
          <p:sp>
            <p:nvSpPr>
              <p:cNvPr id="24" name="Espace réservé du contenu 2"/>
              <p:cNvSpPr>
                <a:spLocks noGrp="1" noRot="1" noChangeAspect="1" noMove="1" noResize="1" noEditPoints="1" noAdjustHandles="1" noChangeArrowheads="1" noChangeShapeType="1" noTextEdit="1"/>
              </p:cNvSpPr>
              <p:nvPr>
                <p:ph sz="half" idx="1"/>
              </p:nvPr>
            </p:nvSpPr>
            <p:spPr>
              <a:xfrm>
                <a:off x="446661" y="1310420"/>
                <a:ext cx="6919133" cy="3479889"/>
              </a:xfrm>
              <a:blipFill>
                <a:blip r:embed="rId5"/>
                <a:stretch>
                  <a:fillRect l="-176" t="-1926"/>
                </a:stretch>
              </a:blipFill>
            </p:spPr>
            <p:txBody>
              <a:bodyPr/>
              <a:lstStyle/>
              <a:p>
                <a:r>
                  <a:rPr lang="fr-FR">
                    <a:noFill/>
                  </a:rPr>
                  <a:t> </a:t>
                </a:r>
              </a:p>
            </p:txBody>
          </p:sp>
        </mc:Fallback>
      </mc:AlternateContent>
      <p:cxnSp>
        <p:nvCxnSpPr>
          <p:cNvPr id="9" name="Connecteur droit avec flèche 8"/>
          <p:cNvCxnSpPr/>
          <p:nvPr/>
        </p:nvCxnSpPr>
        <p:spPr>
          <a:xfrm>
            <a:off x="1602890" y="4208737"/>
            <a:ext cx="1086522"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602890" y="3953884"/>
            <a:ext cx="0" cy="26561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2858416" y="3947591"/>
            <a:ext cx="1481496" cy="461665"/>
          </a:xfrm>
          <a:prstGeom prst="rect">
            <a:avLst/>
          </a:prstGeom>
          <a:noFill/>
        </p:spPr>
        <p:txBody>
          <a:bodyPr wrap="none" rtlCol="0">
            <a:spAutoFit/>
          </a:bodyPr>
          <a:lstStyle/>
          <a:p>
            <a:r>
              <a:rPr lang="fr-FR" sz="2400" b="1" dirty="0">
                <a:solidFill>
                  <a:schemeClr val="accent1"/>
                </a:solidFill>
              </a:rPr>
              <a:t>Diffusion</a:t>
            </a:r>
          </a:p>
        </p:txBody>
      </p:sp>
      <p:sp>
        <p:nvSpPr>
          <p:cNvPr id="3" name="Interdiction 2"/>
          <p:cNvSpPr/>
          <p:nvPr/>
        </p:nvSpPr>
        <p:spPr>
          <a:xfrm>
            <a:off x="11601353" y="3865330"/>
            <a:ext cx="215153" cy="164521"/>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Interdiction 17"/>
          <p:cNvSpPr/>
          <p:nvPr/>
        </p:nvSpPr>
        <p:spPr>
          <a:xfrm>
            <a:off x="8852786" y="1759546"/>
            <a:ext cx="215153" cy="164521"/>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mc:AlternateContent xmlns:mc="http://schemas.openxmlformats.org/markup-compatibility/2006" xmlns:a14="http://schemas.microsoft.com/office/drawing/2010/main">
        <mc:Choice Requires="a14">
          <p:sp>
            <p:nvSpPr>
              <p:cNvPr id="5" name="ZoneTexte 4"/>
              <p:cNvSpPr txBox="1"/>
              <p:nvPr/>
            </p:nvSpPr>
            <p:spPr>
              <a:xfrm>
                <a:off x="8852786" y="1363641"/>
                <a:ext cx="9353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b="1" i="1" smtClean="0">
                              <a:solidFill>
                                <a:schemeClr val="accent1"/>
                              </a:solidFill>
                              <a:latin typeface="Cambria Math" panose="02040503050406030204" pitchFamily="18" charset="0"/>
                            </a:rPr>
                          </m:ctrlPr>
                        </m:sSubPr>
                        <m:e>
                          <m:r>
                            <a:rPr lang="fr-FR" b="1" i="1" smtClean="0">
                              <a:solidFill>
                                <a:schemeClr val="accent1"/>
                              </a:solidFill>
                              <a:latin typeface="Cambria Math" panose="02040503050406030204" pitchFamily="18" charset="0"/>
                            </a:rPr>
                            <m:t>𝝓</m:t>
                          </m:r>
                        </m:e>
                        <m:sub>
                          <m:r>
                            <a:rPr lang="fr-FR" b="1" i="1" smtClean="0">
                              <a:solidFill>
                                <a:schemeClr val="accent1"/>
                              </a:solidFill>
                              <a:latin typeface="Cambria Math" panose="02040503050406030204" pitchFamily="18" charset="0"/>
                            </a:rPr>
                            <m:t>𝑰𝑹</m:t>
                          </m:r>
                        </m:sub>
                      </m:sSub>
                      <m:d>
                        <m:dPr>
                          <m:ctrlPr>
                            <a:rPr lang="fr-FR" b="1" i="1" smtClean="0">
                              <a:solidFill>
                                <a:schemeClr val="accent1"/>
                              </a:solidFill>
                              <a:latin typeface="Cambria Math" panose="02040503050406030204" pitchFamily="18" charset="0"/>
                            </a:rPr>
                          </m:ctrlPr>
                        </m:dPr>
                        <m:e>
                          <m:r>
                            <a:rPr lang="fr-FR" b="1" i="1" smtClean="0">
                              <a:solidFill>
                                <a:schemeClr val="accent1"/>
                              </a:solidFill>
                              <a:latin typeface="Cambria Math" panose="02040503050406030204" pitchFamily="18" charset="0"/>
                            </a:rPr>
                            <m:t>𝒕</m:t>
                          </m:r>
                          <m:r>
                            <a:rPr lang="fr-FR" b="1" i="1" smtClean="0">
                              <a:solidFill>
                                <a:schemeClr val="accent1"/>
                              </a:solidFill>
                              <a:latin typeface="Cambria Math" panose="02040503050406030204" pitchFamily="18" charset="0"/>
                            </a:rPr>
                            <m:t>,</m:t>
                          </m:r>
                          <m:acc>
                            <m:accPr>
                              <m:chr m:val="⃗"/>
                              <m:ctrlPr>
                                <a:rPr lang="fr-FR" b="1" i="1" smtClean="0">
                                  <a:solidFill>
                                    <a:schemeClr val="accent1"/>
                                  </a:solidFill>
                                  <a:latin typeface="Cambria Math" panose="02040503050406030204" pitchFamily="18" charset="0"/>
                                </a:rPr>
                              </m:ctrlPr>
                            </m:accPr>
                            <m:e>
                              <m:r>
                                <a:rPr lang="fr-FR" b="1" i="1" smtClean="0">
                                  <a:solidFill>
                                    <a:schemeClr val="accent1"/>
                                  </a:solidFill>
                                  <a:latin typeface="Cambria Math" panose="02040503050406030204" pitchFamily="18" charset="0"/>
                                </a:rPr>
                                <m:t>𝒙</m:t>
                              </m:r>
                            </m:e>
                          </m:acc>
                        </m:e>
                      </m:d>
                    </m:oMath>
                  </m:oMathPara>
                </a14:m>
                <a:endParaRPr lang="fr-FR" b="1" dirty="0">
                  <a:solidFill>
                    <a:schemeClr val="accent1"/>
                  </a:solidFill>
                </a:endParaRPr>
              </a:p>
            </p:txBody>
          </p:sp>
        </mc:Choice>
        <mc:Fallback xmlns="">
          <p:sp>
            <p:nvSpPr>
              <p:cNvPr id="5" name="ZoneTexte 4"/>
              <p:cNvSpPr txBox="1">
                <a:spLocks noRot="1" noChangeAspect="1" noMove="1" noResize="1" noEditPoints="1" noAdjustHandles="1" noChangeArrowheads="1" noChangeShapeType="1" noTextEdit="1"/>
              </p:cNvSpPr>
              <p:nvPr/>
            </p:nvSpPr>
            <p:spPr>
              <a:xfrm>
                <a:off x="8852786" y="1363641"/>
                <a:ext cx="935320" cy="276999"/>
              </a:xfrm>
              <a:prstGeom prst="rect">
                <a:avLst/>
              </a:prstGeom>
              <a:blipFill>
                <a:blip r:embed="rId6"/>
                <a:stretch>
                  <a:fillRect l="-8442" t="-2222" b="-3777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ZoneTexte 18"/>
              <p:cNvSpPr txBox="1"/>
              <p:nvPr/>
            </p:nvSpPr>
            <p:spPr>
              <a:xfrm>
                <a:off x="11043716" y="4146369"/>
                <a:ext cx="9353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b="1" i="1" smtClean="0">
                              <a:solidFill>
                                <a:schemeClr val="accent1"/>
                              </a:solidFill>
                              <a:latin typeface="Cambria Math" panose="02040503050406030204" pitchFamily="18" charset="0"/>
                            </a:rPr>
                          </m:ctrlPr>
                        </m:sSubPr>
                        <m:e>
                          <m:r>
                            <a:rPr lang="fr-FR" b="1" i="1" smtClean="0">
                              <a:solidFill>
                                <a:schemeClr val="accent1"/>
                              </a:solidFill>
                              <a:latin typeface="Cambria Math" panose="02040503050406030204" pitchFamily="18" charset="0"/>
                            </a:rPr>
                            <m:t>𝝓</m:t>
                          </m:r>
                        </m:e>
                        <m:sub>
                          <m:r>
                            <a:rPr lang="fr-FR" b="1" i="1" smtClean="0">
                              <a:solidFill>
                                <a:schemeClr val="accent1"/>
                              </a:solidFill>
                              <a:latin typeface="Cambria Math" panose="02040503050406030204" pitchFamily="18" charset="0"/>
                            </a:rPr>
                            <m:t>𝑰𝑹</m:t>
                          </m:r>
                        </m:sub>
                      </m:sSub>
                      <m:d>
                        <m:dPr>
                          <m:ctrlPr>
                            <a:rPr lang="fr-FR" b="1" i="1" smtClean="0">
                              <a:solidFill>
                                <a:schemeClr val="accent1"/>
                              </a:solidFill>
                              <a:latin typeface="Cambria Math" panose="02040503050406030204" pitchFamily="18" charset="0"/>
                            </a:rPr>
                          </m:ctrlPr>
                        </m:dPr>
                        <m:e>
                          <m:r>
                            <a:rPr lang="fr-FR" b="1" i="1" smtClean="0">
                              <a:solidFill>
                                <a:schemeClr val="accent1"/>
                              </a:solidFill>
                              <a:latin typeface="Cambria Math" panose="02040503050406030204" pitchFamily="18" charset="0"/>
                            </a:rPr>
                            <m:t>𝒕</m:t>
                          </m:r>
                          <m:r>
                            <a:rPr lang="fr-FR" b="1" i="1" smtClean="0">
                              <a:solidFill>
                                <a:schemeClr val="accent1"/>
                              </a:solidFill>
                              <a:latin typeface="Cambria Math" panose="02040503050406030204" pitchFamily="18" charset="0"/>
                            </a:rPr>
                            <m:t>,</m:t>
                          </m:r>
                          <m:acc>
                            <m:accPr>
                              <m:chr m:val="⃗"/>
                              <m:ctrlPr>
                                <a:rPr lang="fr-FR" b="1" i="1" smtClean="0">
                                  <a:solidFill>
                                    <a:schemeClr val="accent1"/>
                                  </a:solidFill>
                                  <a:latin typeface="Cambria Math" panose="02040503050406030204" pitchFamily="18" charset="0"/>
                                </a:rPr>
                              </m:ctrlPr>
                            </m:accPr>
                            <m:e>
                              <m:r>
                                <a:rPr lang="fr-FR" b="1" i="1" smtClean="0">
                                  <a:solidFill>
                                    <a:schemeClr val="accent1"/>
                                  </a:solidFill>
                                  <a:latin typeface="Cambria Math" panose="02040503050406030204" pitchFamily="18" charset="0"/>
                                </a:rPr>
                                <m:t>𝒙</m:t>
                              </m:r>
                            </m:e>
                          </m:acc>
                        </m:e>
                      </m:d>
                    </m:oMath>
                  </m:oMathPara>
                </a14:m>
                <a:endParaRPr lang="fr-FR" b="1" dirty="0">
                  <a:solidFill>
                    <a:schemeClr val="accent1"/>
                  </a:solidFill>
                </a:endParaRPr>
              </a:p>
            </p:txBody>
          </p:sp>
        </mc:Choice>
        <mc:Fallback xmlns="">
          <p:sp>
            <p:nvSpPr>
              <p:cNvPr id="19" name="ZoneTexte 18"/>
              <p:cNvSpPr txBox="1">
                <a:spLocks noRot="1" noChangeAspect="1" noMove="1" noResize="1" noEditPoints="1" noAdjustHandles="1" noChangeArrowheads="1" noChangeShapeType="1" noTextEdit="1"/>
              </p:cNvSpPr>
              <p:nvPr/>
            </p:nvSpPr>
            <p:spPr>
              <a:xfrm>
                <a:off x="11043716" y="4146369"/>
                <a:ext cx="935320" cy="276999"/>
              </a:xfrm>
              <a:prstGeom prst="rect">
                <a:avLst/>
              </a:prstGeom>
              <a:blipFill>
                <a:blip r:embed="rId7"/>
                <a:stretch>
                  <a:fillRect l="-8497" b="-34783"/>
                </a:stretch>
              </a:blipFill>
            </p:spPr>
            <p:txBody>
              <a:bodyPr/>
              <a:lstStyle/>
              <a:p>
                <a:r>
                  <a:rPr lang="fr-FR">
                    <a:noFill/>
                  </a:rPr>
                  <a:t> </a:t>
                </a:r>
              </a:p>
            </p:txBody>
          </p:sp>
        </mc:Fallback>
      </mc:AlternateContent>
      <p:sp>
        <p:nvSpPr>
          <p:cNvPr id="6" name="ZoneTexte 5"/>
          <p:cNvSpPr txBox="1"/>
          <p:nvPr/>
        </p:nvSpPr>
        <p:spPr>
          <a:xfrm>
            <a:off x="8070679" y="4611274"/>
            <a:ext cx="4121321" cy="369332"/>
          </a:xfrm>
          <a:prstGeom prst="rect">
            <a:avLst/>
          </a:prstGeom>
          <a:noFill/>
        </p:spPr>
        <p:txBody>
          <a:bodyPr wrap="none" rtlCol="0">
            <a:spAutoFit/>
          </a:bodyPr>
          <a:lstStyle/>
          <a:p>
            <a:r>
              <a:rPr lang="fr-FR" dirty="0"/>
              <a:t>IR = Infra-</a:t>
            </a:r>
            <a:r>
              <a:rPr lang="fr-FR" dirty="0" err="1"/>
              <a:t>Red</a:t>
            </a:r>
            <a:r>
              <a:rPr lang="fr-FR" dirty="0"/>
              <a:t> (for large </a:t>
            </a:r>
            <a:r>
              <a:rPr lang="fr-FR" dirty="0" err="1"/>
              <a:t>physical</a:t>
            </a:r>
            <a:r>
              <a:rPr lang="fr-FR" dirty="0"/>
              <a:t> </a:t>
            </a:r>
            <a:r>
              <a:rPr lang="fr-FR" dirty="0" err="1"/>
              <a:t>scales</a:t>
            </a:r>
            <a:r>
              <a:rPr lang="fr-FR" dirty="0"/>
              <a:t>)</a:t>
            </a:r>
          </a:p>
        </p:txBody>
      </p:sp>
    </p:spTree>
    <p:extLst>
      <p:ext uri="{BB962C8B-B14F-4D97-AF65-F5344CB8AC3E}">
        <p14:creationId xmlns:p14="http://schemas.microsoft.com/office/powerpoint/2010/main" val="162831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6274" y="282930"/>
            <a:ext cx="9601200" cy="594360"/>
          </a:xfrm>
        </p:spPr>
        <p:txBody>
          <a:bodyPr rtlCol="0"/>
          <a:lstStyle/>
          <a:p>
            <a:pPr rtl="0"/>
            <a:r>
              <a:rPr lang="fr-FR" dirty="0"/>
              <a:t>ACCUMULATION OF FLUCTUATIONS</a:t>
            </a:r>
          </a:p>
        </p:txBody>
      </p:sp>
      <p:sp>
        <p:nvSpPr>
          <p:cNvPr id="4" name="Espace réservé du pied de page 3"/>
          <p:cNvSpPr>
            <a:spLocks noGrp="1"/>
          </p:cNvSpPr>
          <p:nvPr>
            <p:ph type="ftr" sz="quarter" idx="11"/>
          </p:nvPr>
        </p:nvSpPr>
        <p:spPr/>
        <p:txBody>
          <a:bodyPr/>
          <a:lstStyle/>
          <a:p>
            <a:pPr rtl="0"/>
            <a:r>
              <a:rPr lang="en-GB" noProof="0"/>
              <a:t>Borel resummation of secular divergences with the stochastic inflation formalism                 2023 TUG Meeting, ENS, October 12th     ---    Lucas Pinol </a:t>
            </a:r>
            <a:endParaRPr lang="fr-FR" noProof="0" dirty="0"/>
          </a:p>
        </p:txBody>
      </p:sp>
      <p:sp>
        <p:nvSpPr>
          <p:cNvPr id="38" name="Flèche droite 37"/>
          <p:cNvSpPr/>
          <p:nvPr/>
        </p:nvSpPr>
        <p:spPr>
          <a:xfrm>
            <a:off x="8355608" y="3898011"/>
            <a:ext cx="3083186" cy="99161"/>
          </a:xfrm>
          <a:prstGeom prst="rightArrow">
            <a:avLst>
              <a:gd name="adj1" fmla="val 26038"/>
              <a:gd name="adj2" fmla="val 170013"/>
            </a:avLst>
          </a:prstGeom>
          <a:solidFill>
            <a:srgbClr val="FF8D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Flèche droite 38"/>
          <p:cNvSpPr/>
          <p:nvPr/>
        </p:nvSpPr>
        <p:spPr>
          <a:xfrm rot="16200000">
            <a:off x="7294090" y="2857274"/>
            <a:ext cx="2301240" cy="100474"/>
          </a:xfrm>
          <a:prstGeom prst="rightArrow">
            <a:avLst>
              <a:gd name="adj1" fmla="val 26038"/>
              <a:gd name="adj2" fmla="val 170013"/>
            </a:avLst>
          </a:prstGeom>
          <a:solidFill>
            <a:srgbClr val="FF8D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40" name="ZoneTexte 39"/>
              <p:cNvSpPr txBox="1"/>
              <p:nvPr/>
            </p:nvSpPr>
            <p:spPr>
              <a:xfrm>
                <a:off x="11511376" y="3792520"/>
                <a:ext cx="4279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b="1" i="1" smtClean="0">
                              <a:solidFill>
                                <a:srgbClr val="FF8D37"/>
                              </a:solidFill>
                              <a:latin typeface="Cambria Math" panose="02040503050406030204" pitchFamily="18" charset="0"/>
                            </a:rPr>
                          </m:ctrlPr>
                        </m:sSubPr>
                        <m:e>
                          <m:r>
                            <a:rPr lang="fr-FR" b="1" i="1" smtClean="0">
                              <a:solidFill>
                                <a:srgbClr val="FF8D37"/>
                              </a:solidFill>
                              <a:latin typeface="Cambria Math" panose="02040503050406030204" pitchFamily="18" charset="0"/>
                            </a:rPr>
                            <m:t>𝝓</m:t>
                          </m:r>
                        </m:e>
                        <m:sub>
                          <m:r>
                            <a:rPr lang="fr-FR" b="1" i="1" smtClean="0">
                              <a:solidFill>
                                <a:srgbClr val="FF8D37"/>
                              </a:solidFill>
                              <a:latin typeface="Cambria Math" panose="02040503050406030204" pitchFamily="18" charset="0"/>
                            </a:rPr>
                            <m:t>𝑰𝑹</m:t>
                          </m:r>
                        </m:sub>
                      </m:sSub>
                    </m:oMath>
                  </m:oMathPara>
                </a14:m>
                <a:endParaRPr lang="fr-FR" dirty="0">
                  <a:solidFill>
                    <a:srgbClr val="FF8D37"/>
                  </a:solidFill>
                </a:endParaRPr>
              </a:p>
            </p:txBody>
          </p:sp>
        </mc:Choice>
        <mc:Fallback xmlns="">
          <p:sp>
            <p:nvSpPr>
              <p:cNvPr id="40" name="ZoneTexte 39"/>
              <p:cNvSpPr txBox="1">
                <a:spLocks noRot="1" noChangeAspect="1" noMove="1" noResize="1" noEditPoints="1" noAdjustHandles="1" noChangeArrowheads="1" noChangeShapeType="1" noTextEdit="1"/>
              </p:cNvSpPr>
              <p:nvPr/>
            </p:nvSpPr>
            <p:spPr>
              <a:xfrm>
                <a:off x="11511376" y="3792520"/>
                <a:ext cx="427938" cy="276999"/>
              </a:xfrm>
              <a:prstGeom prst="rect">
                <a:avLst/>
              </a:prstGeom>
              <a:blipFill>
                <a:blip r:embed="rId3"/>
                <a:stretch>
                  <a:fillRect l="-19718" r="-5634" b="-3478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1" name="ZoneTexte 40"/>
              <p:cNvSpPr txBox="1"/>
              <p:nvPr/>
            </p:nvSpPr>
            <p:spPr>
              <a:xfrm>
                <a:off x="8590740" y="1695933"/>
                <a:ext cx="7693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8D37"/>
                          </a:solidFill>
                          <a:latin typeface="Cambria Math" panose="02040503050406030204" pitchFamily="18" charset="0"/>
                        </a:rPr>
                        <m:t>𝑽</m:t>
                      </m:r>
                      <m:r>
                        <a:rPr lang="fr-FR" b="1" i="1" smtClean="0">
                          <a:solidFill>
                            <a:srgbClr val="FF8D37"/>
                          </a:solidFill>
                          <a:latin typeface="Cambria Math" panose="02040503050406030204" pitchFamily="18" charset="0"/>
                        </a:rPr>
                        <m:t>(</m:t>
                      </m:r>
                      <m:sSub>
                        <m:sSubPr>
                          <m:ctrlPr>
                            <a:rPr lang="fr-FR" b="1" i="1" smtClean="0">
                              <a:solidFill>
                                <a:srgbClr val="FF8D37"/>
                              </a:solidFill>
                              <a:latin typeface="Cambria Math" panose="02040503050406030204" pitchFamily="18" charset="0"/>
                            </a:rPr>
                          </m:ctrlPr>
                        </m:sSubPr>
                        <m:e>
                          <m:r>
                            <a:rPr lang="fr-FR" b="1" i="1" smtClean="0">
                              <a:solidFill>
                                <a:srgbClr val="FF8D37"/>
                              </a:solidFill>
                              <a:latin typeface="Cambria Math" panose="02040503050406030204" pitchFamily="18" charset="0"/>
                            </a:rPr>
                            <m:t>𝝓</m:t>
                          </m:r>
                        </m:e>
                        <m:sub>
                          <m:r>
                            <a:rPr lang="fr-FR" b="1" i="1" smtClean="0">
                              <a:solidFill>
                                <a:srgbClr val="FF8D37"/>
                              </a:solidFill>
                              <a:latin typeface="Cambria Math" panose="02040503050406030204" pitchFamily="18" charset="0"/>
                            </a:rPr>
                            <m:t>𝑰𝑹</m:t>
                          </m:r>
                        </m:sub>
                      </m:sSub>
                      <m:r>
                        <a:rPr lang="fr-FR" b="1" i="1" smtClean="0">
                          <a:solidFill>
                            <a:srgbClr val="FF8D37"/>
                          </a:solidFill>
                          <a:latin typeface="Cambria Math" panose="02040503050406030204" pitchFamily="18" charset="0"/>
                        </a:rPr>
                        <m:t>)</m:t>
                      </m:r>
                    </m:oMath>
                  </m:oMathPara>
                </a14:m>
                <a:endParaRPr lang="fr-FR" b="1" dirty="0">
                  <a:solidFill>
                    <a:srgbClr val="FF8D37"/>
                  </a:solidFill>
                </a:endParaRPr>
              </a:p>
            </p:txBody>
          </p:sp>
        </mc:Choice>
        <mc:Fallback xmlns="">
          <p:sp>
            <p:nvSpPr>
              <p:cNvPr id="41" name="ZoneTexte 40"/>
              <p:cNvSpPr txBox="1">
                <a:spLocks noRot="1" noChangeAspect="1" noMove="1" noResize="1" noEditPoints="1" noAdjustHandles="1" noChangeArrowheads="1" noChangeShapeType="1" noTextEdit="1"/>
              </p:cNvSpPr>
              <p:nvPr/>
            </p:nvSpPr>
            <p:spPr>
              <a:xfrm>
                <a:off x="8590740" y="1695933"/>
                <a:ext cx="769378" cy="276999"/>
              </a:xfrm>
              <a:prstGeom prst="rect">
                <a:avLst/>
              </a:prstGeom>
              <a:blipFill>
                <a:blip r:embed="rId4"/>
                <a:stretch>
                  <a:fillRect l="-6349" r="-11111" b="-3478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Espace réservé du contenu 2"/>
              <p:cNvSpPr>
                <a:spLocks noGrp="1"/>
              </p:cNvSpPr>
              <p:nvPr>
                <p:ph sz="half" idx="1"/>
              </p:nvPr>
            </p:nvSpPr>
            <p:spPr>
              <a:xfrm>
                <a:off x="446661" y="1310420"/>
                <a:ext cx="6919133" cy="3479889"/>
              </a:xfrm>
            </p:spPr>
            <p:txBody>
              <a:bodyPr rtlCol="0">
                <a:normAutofit/>
              </a:bodyPr>
              <a:lstStyle/>
              <a:p>
                <a:pPr marL="45720" indent="0">
                  <a:buNone/>
                </a:pPr>
                <a:r>
                  <a:rPr lang="fr-FR" dirty="0"/>
                  <a:t>With a </a:t>
                </a:r>
                <a:r>
                  <a:rPr lang="fr-FR" dirty="0" err="1"/>
                  <a:t>very</a:t>
                </a:r>
                <a:r>
                  <a:rPr lang="fr-FR" dirty="0"/>
                  <a:t> flat </a:t>
                </a:r>
                <a:r>
                  <a:rPr lang="fr-FR" dirty="0" err="1"/>
                  <a:t>potential</a:t>
                </a:r>
                <a:r>
                  <a:rPr lang="fr-FR" dirty="0"/>
                  <a:t>:</a:t>
                </a:r>
              </a:p>
              <a:p>
                <a:r>
                  <a:rPr lang="fr-FR" dirty="0"/>
                  <a:t>Quantum kicks </a:t>
                </a:r>
                <a:r>
                  <a:rPr lang="fr-FR" dirty="0" err="1"/>
                  <a:t>can</a:t>
                </a:r>
                <a:r>
                  <a:rPr lang="fr-FR" dirty="0"/>
                  <a:t> </a:t>
                </a:r>
                <a:r>
                  <a:rPr lang="fr-FR" dirty="0" err="1"/>
                  <a:t>dominate</a:t>
                </a:r>
                <a:r>
                  <a:rPr lang="fr-FR" dirty="0"/>
                  <a:t> the force </a:t>
                </a:r>
                <a:r>
                  <a:rPr lang="fr-FR" dirty="0" err="1"/>
                  <a:t>derived</a:t>
                </a:r>
                <a:r>
                  <a:rPr lang="fr-FR" dirty="0"/>
                  <a:t> </a:t>
                </a:r>
                <a:r>
                  <a:rPr lang="fr-FR" dirty="0" err="1"/>
                  <a:t>from</a:t>
                </a:r>
                <a:r>
                  <a:rPr lang="fr-FR" dirty="0"/>
                  <a:t> the </a:t>
                </a:r>
                <a:r>
                  <a:rPr lang="fr-FR" dirty="0" err="1"/>
                  <a:t>potential</a:t>
                </a:r>
                <a:endParaRPr lang="fr-FR" dirty="0"/>
              </a:p>
              <a:p>
                <a:pPr marL="45720" indent="0">
                  <a:buNone/>
                </a:pPr>
                <a:endParaRPr lang="fr-FR" dirty="0"/>
              </a:p>
              <a:p>
                <a:r>
                  <a:rPr lang="fr-FR" dirty="0" err="1"/>
                  <a:t>Even</a:t>
                </a:r>
                <a:r>
                  <a:rPr lang="fr-FR" dirty="0"/>
                  <a:t> if quantum(t) </a:t>
                </a:r>
                <a14:m>
                  <m:oMath xmlns:m="http://schemas.openxmlformats.org/officeDocument/2006/math">
                    <m:r>
                      <a:rPr lang="fr-FR" b="0" i="1" smtClean="0">
                        <a:latin typeface="Cambria Math" panose="02040503050406030204" pitchFamily="18" charset="0"/>
                      </a:rPr>
                      <m:t>≪</m:t>
                    </m:r>
                  </m:oMath>
                </a14:m>
                <a:r>
                  <a:rPr lang="fr-FR" dirty="0"/>
                  <a:t> </a:t>
                </a:r>
                <a:r>
                  <a:rPr lang="fr-FR" dirty="0" err="1"/>
                  <a:t>classical</a:t>
                </a:r>
                <a:r>
                  <a:rPr lang="fr-FR" dirty="0"/>
                  <a:t>(t), quantum </a:t>
                </a:r>
                <a:r>
                  <a:rPr lang="fr-FR" dirty="0" err="1"/>
                  <a:t>effects</a:t>
                </a:r>
                <a:r>
                  <a:rPr lang="fr-FR" dirty="0"/>
                  <a:t> </a:t>
                </a:r>
                <a:r>
                  <a:rPr lang="fr-FR" dirty="0" err="1"/>
                  <a:t>can</a:t>
                </a:r>
                <a:r>
                  <a:rPr lang="fr-FR" dirty="0"/>
                  <a:t> </a:t>
                </a:r>
                <a:r>
                  <a:rPr lang="fr-FR" dirty="0" err="1"/>
                  <a:t>accumulate</a:t>
                </a:r>
                <a:r>
                  <a:rPr lang="fr-FR" dirty="0"/>
                  <a:t> and </a:t>
                </a:r>
                <a:r>
                  <a:rPr lang="fr-FR" dirty="0" err="1"/>
                  <a:t>backreact</a:t>
                </a:r>
                <a:r>
                  <a:rPr lang="fr-FR" dirty="0"/>
                  <a:t> on the large-</a:t>
                </a:r>
                <a:r>
                  <a:rPr lang="fr-FR" dirty="0" err="1"/>
                  <a:t>scale</a:t>
                </a:r>
                <a:r>
                  <a:rPr lang="fr-FR" dirty="0"/>
                  <a:t> </a:t>
                </a:r>
                <a:r>
                  <a:rPr lang="fr-FR" dirty="0" err="1"/>
                  <a:t>dynamics</a:t>
                </a:r>
                <a:endParaRPr lang="fr-FR" dirty="0"/>
              </a:p>
            </p:txBody>
          </p:sp>
        </mc:Choice>
        <mc:Fallback xmlns="">
          <p:sp>
            <p:nvSpPr>
              <p:cNvPr id="24" name="Espace réservé du contenu 2"/>
              <p:cNvSpPr>
                <a:spLocks noGrp="1" noRot="1" noChangeAspect="1" noMove="1" noResize="1" noEditPoints="1" noAdjustHandles="1" noChangeArrowheads="1" noChangeShapeType="1" noTextEdit="1"/>
              </p:cNvSpPr>
              <p:nvPr>
                <p:ph sz="half" idx="1"/>
              </p:nvPr>
            </p:nvSpPr>
            <p:spPr>
              <a:xfrm>
                <a:off x="446661" y="1310420"/>
                <a:ext cx="6919133" cy="3479889"/>
              </a:xfrm>
              <a:blipFill>
                <a:blip r:embed="rId5"/>
                <a:stretch>
                  <a:fillRect l="-176" t="-1926"/>
                </a:stretch>
              </a:blipFill>
            </p:spPr>
            <p:txBody>
              <a:bodyPr/>
              <a:lstStyle/>
              <a:p>
                <a:r>
                  <a:rPr lang="fr-FR">
                    <a:noFill/>
                  </a:rPr>
                  <a:t> </a:t>
                </a:r>
              </a:p>
            </p:txBody>
          </p:sp>
        </mc:Fallback>
      </mc:AlternateContent>
      <p:cxnSp>
        <p:nvCxnSpPr>
          <p:cNvPr id="9" name="Connecteur droit avec flèche 8"/>
          <p:cNvCxnSpPr/>
          <p:nvPr/>
        </p:nvCxnSpPr>
        <p:spPr>
          <a:xfrm>
            <a:off x="1602890" y="4208737"/>
            <a:ext cx="1086522"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602890" y="3953884"/>
            <a:ext cx="0" cy="26561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2858416" y="3947591"/>
            <a:ext cx="1481496" cy="461665"/>
          </a:xfrm>
          <a:prstGeom prst="rect">
            <a:avLst/>
          </a:prstGeom>
          <a:noFill/>
        </p:spPr>
        <p:txBody>
          <a:bodyPr wrap="none" rtlCol="0">
            <a:spAutoFit/>
          </a:bodyPr>
          <a:lstStyle/>
          <a:p>
            <a:r>
              <a:rPr lang="fr-FR" sz="2400" b="1" dirty="0">
                <a:solidFill>
                  <a:schemeClr val="accent1"/>
                </a:solidFill>
              </a:rPr>
              <a:t>Diffusion</a:t>
            </a:r>
          </a:p>
        </p:txBody>
      </p:sp>
      <mc:AlternateContent xmlns:mc="http://schemas.openxmlformats.org/markup-compatibility/2006" xmlns:a14="http://schemas.microsoft.com/office/drawing/2010/main">
        <mc:Choice Requires="a14">
          <p:sp>
            <p:nvSpPr>
              <p:cNvPr id="5" name="Rectangle 4"/>
              <p:cNvSpPr/>
              <p:nvPr/>
            </p:nvSpPr>
            <p:spPr>
              <a:xfrm>
                <a:off x="873565" y="4569674"/>
                <a:ext cx="4466216" cy="796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fr-FR" sz="2400" b="1" i="1" smtClean="0">
                          <a:solidFill>
                            <a:schemeClr val="bg1"/>
                          </a:solidFill>
                          <a:latin typeface="Cambria Math" panose="02040503050406030204" pitchFamily="18" charset="0"/>
                        </a:rPr>
                        <m:t>𝝓</m:t>
                      </m:r>
                      <m:d>
                        <m:dPr>
                          <m:ctrlPr>
                            <a:rPr lang="fr-FR" sz="2400" b="1" i="1">
                              <a:solidFill>
                                <a:schemeClr val="bg1"/>
                              </a:solidFill>
                              <a:latin typeface="Cambria Math" panose="02040503050406030204" pitchFamily="18" charset="0"/>
                            </a:rPr>
                          </m:ctrlPr>
                        </m:dPr>
                        <m:e>
                          <m:r>
                            <a:rPr lang="fr-FR" sz="2400" b="1" i="1">
                              <a:solidFill>
                                <a:schemeClr val="bg1"/>
                              </a:solidFill>
                              <a:latin typeface="Cambria Math" panose="02040503050406030204" pitchFamily="18" charset="0"/>
                            </a:rPr>
                            <m:t>𝒕</m:t>
                          </m:r>
                          <m:r>
                            <a:rPr lang="fr-FR" sz="2400" b="1" i="1">
                              <a:solidFill>
                                <a:schemeClr val="bg1"/>
                              </a:solidFill>
                              <a:latin typeface="Cambria Math" panose="02040503050406030204" pitchFamily="18" charset="0"/>
                            </a:rPr>
                            <m:t>,</m:t>
                          </m:r>
                          <m:acc>
                            <m:accPr>
                              <m:chr m:val="⃗"/>
                              <m:ctrlPr>
                                <a:rPr lang="fr-FR" sz="2400" b="1" i="1">
                                  <a:solidFill>
                                    <a:schemeClr val="bg1"/>
                                  </a:solidFill>
                                  <a:latin typeface="Cambria Math" panose="02040503050406030204" pitchFamily="18" charset="0"/>
                                </a:rPr>
                              </m:ctrlPr>
                            </m:accPr>
                            <m:e>
                              <m:r>
                                <a:rPr lang="fr-FR" sz="2400" b="1" i="1">
                                  <a:solidFill>
                                    <a:schemeClr val="bg1"/>
                                  </a:solidFill>
                                  <a:latin typeface="Cambria Math" panose="02040503050406030204" pitchFamily="18" charset="0"/>
                                </a:rPr>
                                <m:t>𝒙</m:t>
                              </m:r>
                            </m:e>
                          </m:acc>
                        </m:e>
                      </m:d>
                      <m:r>
                        <a:rPr lang="fr-FR" sz="2400" b="1" i="1">
                          <a:solidFill>
                            <a:schemeClr val="bg1"/>
                          </a:solidFill>
                          <a:latin typeface="Cambria Math" panose="02040503050406030204" pitchFamily="18" charset="0"/>
                        </a:rPr>
                        <m:t>=</m:t>
                      </m:r>
                      <m:sSub>
                        <m:sSubPr>
                          <m:ctrlPr>
                            <a:rPr lang="fr-FR" sz="2400" b="1" i="1">
                              <a:solidFill>
                                <a:schemeClr val="bg1"/>
                              </a:solidFill>
                              <a:latin typeface="Cambria Math" panose="02040503050406030204" pitchFamily="18" charset="0"/>
                            </a:rPr>
                          </m:ctrlPr>
                        </m:sSubPr>
                        <m:e>
                          <m:r>
                            <a:rPr lang="fr-FR" sz="2400" b="1" i="1">
                              <a:solidFill>
                                <a:schemeClr val="bg1"/>
                              </a:solidFill>
                              <a:latin typeface="Cambria Math" panose="02040503050406030204" pitchFamily="18" charset="0"/>
                            </a:rPr>
                            <m:t>𝝓</m:t>
                          </m:r>
                        </m:e>
                        <m:sub>
                          <m:r>
                            <a:rPr lang="fr-FR" sz="2400" b="1" i="1">
                              <a:solidFill>
                                <a:schemeClr val="bg1"/>
                              </a:solidFill>
                              <a:latin typeface="Cambria Math" panose="02040503050406030204" pitchFamily="18" charset="0"/>
                            </a:rPr>
                            <m:t>𝑰𝑹</m:t>
                          </m:r>
                        </m:sub>
                      </m:sSub>
                      <m:d>
                        <m:dPr>
                          <m:ctrlPr>
                            <a:rPr lang="fr-FR" sz="2400" b="1" i="1">
                              <a:solidFill>
                                <a:schemeClr val="bg1"/>
                              </a:solidFill>
                              <a:latin typeface="Cambria Math" panose="02040503050406030204" pitchFamily="18" charset="0"/>
                            </a:rPr>
                          </m:ctrlPr>
                        </m:dPr>
                        <m:e>
                          <m:r>
                            <a:rPr lang="fr-FR" sz="2400" b="1" i="1">
                              <a:solidFill>
                                <a:schemeClr val="bg1"/>
                              </a:solidFill>
                              <a:latin typeface="Cambria Math" panose="02040503050406030204" pitchFamily="18" charset="0"/>
                            </a:rPr>
                            <m:t>𝒕</m:t>
                          </m:r>
                          <m:r>
                            <a:rPr lang="fr-FR" sz="2400" b="1" i="1">
                              <a:solidFill>
                                <a:schemeClr val="bg1"/>
                              </a:solidFill>
                              <a:latin typeface="Cambria Math" panose="02040503050406030204" pitchFamily="18" charset="0"/>
                            </a:rPr>
                            <m:t>,</m:t>
                          </m:r>
                          <m:acc>
                            <m:accPr>
                              <m:chr m:val="⃗"/>
                              <m:ctrlPr>
                                <a:rPr lang="fr-FR" sz="2400" b="1" i="1">
                                  <a:solidFill>
                                    <a:schemeClr val="bg1"/>
                                  </a:solidFill>
                                  <a:latin typeface="Cambria Math" panose="02040503050406030204" pitchFamily="18" charset="0"/>
                                </a:rPr>
                              </m:ctrlPr>
                            </m:accPr>
                            <m:e>
                              <m:r>
                                <a:rPr lang="fr-FR" sz="2400" b="1" i="1">
                                  <a:solidFill>
                                    <a:schemeClr val="bg1"/>
                                  </a:solidFill>
                                  <a:latin typeface="Cambria Math" panose="02040503050406030204" pitchFamily="18" charset="0"/>
                                </a:rPr>
                                <m:t>𝒙</m:t>
                              </m:r>
                            </m:e>
                          </m:acc>
                        </m:e>
                      </m:d>
                      <m:r>
                        <a:rPr lang="fr-FR" sz="2400" b="1" i="1">
                          <a:solidFill>
                            <a:schemeClr val="bg1"/>
                          </a:solidFill>
                          <a:latin typeface="Cambria Math" panose="02040503050406030204" pitchFamily="18" charset="0"/>
                        </a:rPr>
                        <m:t>+</m:t>
                      </m:r>
                      <m:sSub>
                        <m:sSubPr>
                          <m:ctrlPr>
                            <a:rPr lang="fr-FR" sz="2400" b="1" i="1">
                              <a:solidFill>
                                <a:schemeClr val="bg1"/>
                              </a:solidFill>
                              <a:latin typeface="Cambria Math" panose="02040503050406030204" pitchFamily="18" charset="0"/>
                            </a:rPr>
                          </m:ctrlPr>
                        </m:sSubPr>
                        <m:e>
                          <m:r>
                            <a:rPr lang="fr-FR" sz="2400" b="1" i="1">
                              <a:solidFill>
                                <a:schemeClr val="bg1"/>
                              </a:solidFill>
                              <a:latin typeface="Cambria Math" panose="02040503050406030204" pitchFamily="18" charset="0"/>
                            </a:rPr>
                            <m:t>𝝓</m:t>
                          </m:r>
                        </m:e>
                        <m:sub>
                          <m:r>
                            <a:rPr lang="fr-FR" sz="2400" b="1" i="1">
                              <a:solidFill>
                                <a:schemeClr val="bg1"/>
                              </a:solidFill>
                              <a:latin typeface="Cambria Math" panose="02040503050406030204" pitchFamily="18" charset="0"/>
                            </a:rPr>
                            <m:t>𝑼𝑽</m:t>
                          </m:r>
                        </m:sub>
                      </m:sSub>
                      <m:d>
                        <m:dPr>
                          <m:ctrlPr>
                            <a:rPr lang="fr-FR" sz="2400" b="1" i="1">
                              <a:solidFill>
                                <a:schemeClr val="bg1"/>
                              </a:solidFill>
                              <a:latin typeface="Cambria Math" panose="02040503050406030204" pitchFamily="18" charset="0"/>
                            </a:rPr>
                          </m:ctrlPr>
                        </m:dPr>
                        <m:e>
                          <m:r>
                            <a:rPr lang="fr-FR" sz="2400" b="1" i="1">
                              <a:solidFill>
                                <a:schemeClr val="bg1"/>
                              </a:solidFill>
                              <a:latin typeface="Cambria Math" panose="02040503050406030204" pitchFamily="18" charset="0"/>
                            </a:rPr>
                            <m:t>𝒕</m:t>
                          </m:r>
                          <m:r>
                            <a:rPr lang="fr-FR" sz="2400" b="1" i="1">
                              <a:solidFill>
                                <a:schemeClr val="bg1"/>
                              </a:solidFill>
                              <a:latin typeface="Cambria Math" panose="02040503050406030204" pitchFamily="18" charset="0"/>
                            </a:rPr>
                            <m:t>,</m:t>
                          </m:r>
                          <m:acc>
                            <m:accPr>
                              <m:chr m:val="⃗"/>
                              <m:ctrlPr>
                                <a:rPr lang="fr-FR" sz="2400" b="1" i="1">
                                  <a:solidFill>
                                    <a:schemeClr val="bg1"/>
                                  </a:solidFill>
                                  <a:latin typeface="Cambria Math" panose="02040503050406030204" pitchFamily="18" charset="0"/>
                                </a:rPr>
                              </m:ctrlPr>
                            </m:accPr>
                            <m:e>
                              <m:r>
                                <a:rPr lang="fr-FR" sz="2400" b="1" i="1">
                                  <a:solidFill>
                                    <a:schemeClr val="bg1"/>
                                  </a:solidFill>
                                  <a:latin typeface="Cambria Math" panose="02040503050406030204" pitchFamily="18" charset="0"/>
                                </a:rPr>
                                <m:t>𝒙</m:t>
                              </m:r>
                            </m:e>
                          </m:acc>
                        </m:e>
                      </m:d>
                    </m:oMath>
                  </m:oMathPara>
                </a14:m>
                <a:endParaRPr lang="fr-FR" sz="2400" b="1" dirty="0">
                  <a:solidFill>
                    <a:schemeClr val="bg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873565" y="4569674"/>
                <a:ext cx="4466216" cy="796066"/>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ZoneTexte 5"/>
              <p:cNvSpPr txBox="1"/>
              <p:nvPr/>
            </p:nvSpPr>
            <p:spPr>
              <a:xfrm>
                <a:off x="5771113" y="4596777"/>
                <a:ext cx="5714128" cy="769441"/>
              </a:xfrm>
              <a:prstGeom prst="rect">
                <a:avLst/>
              </a:prstGeom>
              <a:noFill/>
            </p:spPr>
            <p:txBody>
              <a:bodyPr wrap="none" lIns="0" tIns="0" rIns="0" bIns="0" rtlCol="0">
                <a:spAutoFit/>
              </a:bodyPr>
              <a:lstStyle/>
              <a:p>
                <a:r>
                  <a:rPr lang="fr-FR" sz="2000" b="0" dirty="0"/>
                  <a:t>With </a:t>
                </a:r>
                <a14:m>
                  <m:oMath xmlns:m="http://schemas.openxmlformats.org/officeDocument/2006/math">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𝜙</m:t>
                        </m:r>
                      </m:e>
                      <m:sub>
                        <m:r>
                          <a:rPr lang="fr-FR" sz="2000" b="0" i="1" smtClean="0">
                            <a:latin typeface="Cambria Math" panose="02040503050406030204" pitchFamily="18" charset="0"/>
                          </a:rPr>
                          <m:t>𝑈𝑉</m:t>
                        </m:r>
                      </m:sub>
                    </m:sSub>
                    <m:r>
                      <a:rPr lang="fr-FR" sz="2000" b="0" i="1" smtClean="0">
                        <a:latin typeface="Cambria Math" panose="02040503050406030204" pitchFamily="18" charset="0"/>
                      </a:rPr>
                      <m:t>≪</m:t>
                    </m:r>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𝜙</m:t>
                        </m:r>
                      </m:e>
                      <m:sub>
                        <m:r>
                          <a:rPr lang="fr-FR" sz="2000" b="0" i="1" smtClean="0">
                            <a:latin typeface="Cambria Math" panose="02040503050406030204" pitchFamily="18" charset="0"/>
                          </a:rPr>
                          <m:t>𝐼𝑅</m:t>
                        </m:r>
                      </m:sub>
                    </m:sSub>
                  </m:oMath>
                </a14:m>
                <a:r>
                  <a:rPr lang="fr-FR" sz="2000" dirty="0"/>
                  <a:t> …</a:t>
                </a:r>
                <a:br>
                  <a:rPr lang="fr-FR" sz="2000" dirty="0"/>
                </a:br>
                <a:br>
                  <a:rPr lang="fr-FR" sz="1000" dirty="0"/>
                </a:br>
                <a:r>
                  <a:rPr lang="fr-FR" sz="2000" dirty="0"/>
                  <a:t>… but </a:t>
                </a:r>
                <a:r>
                  <a:rPr lang="fr-FR" sz="2000" dirty="0" err="1"/>
                  <a:t>possibly</a:t>
                </a:r>
                <a:r>
                  <a:rPr lang="fr-FR" sz="2000" dirty="0"/>
                  <a:t> large </a:t>
                </a:r>
                <a:r>
                  <a:rPr lang="fr-FR" sz="2000" dirty="0" err="1"/>
                  <a:t>inhomogeneities</a:t>
                </a:r>
                <a:r>
                  <a:rPr lang="fr-FR" sz="2000" dirty="0"/>
                  <a:t> on large </a:t>
                </a:r>
                <a:r>
                  <a:rPr lang="fr-FR" sz="2000" dirty="0" err="1"/>
                  <a:t>scales</a:t>
                </a:r>
                <a:endParaRPr lang="fr-FR" sz="2000" dirty="0"/>
              </a:p>
            </p:txBody>
          </p:sp>
        </mc:Choice>
        <mc:Fallback xmlns="">
          <p:sp>
            <p:nvSpPr>
              <p:cNvPr id="6" name="ZoneTexte 5"/>
              <p:cNvSpPr txBox="1">
                <a:spLocks noRot="1" noChangeAspect="1" noMove="1" noResize="1" noEditPoints="1" noAdjustHandles="1" noChangeArrowheads="1" noChangeShapeType="1" noTextEdit="1"/>
              </p:cNvSpPr>
              <p:nvPr/>
            </p:nvSpPr>
            <p:spPr>
              <a:xfrm>
                <a:off x="5771113" y="4596777"/>
                <a:ext cx="5714128" cy="769441"/>
              </a:xfrm>
              <a:prstGeom prst="rect">
                <a:avLst/>
              </a:prstGeom>
              <a:blipFill>
                <a:blip r:embed="rId7"/>
                <a:stretch>
                  <a:fillRect l="-2775" t="-10317" r="-1814" b="-1984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ZoneTexte 7"/>
              <p:cNvSpPr txBox="1"/>
              <p:nvPr/>
            </p:nvSpPr>
            <p:spPr>
              <a:xfrm>
                <a:off x="873565" y="5726676"/>
                <a:ext cx="10204910" cy="649217"/>
              </a:xfrm>
              <a:prstGeom prst="rect">
                <a:avLst/>
              </a:prstGeom>
              <a:noFill/>
            </p:spPr>
            <p:txBody>
              <a:bodyPr wrap="none" rtlCol="0">
                <a:spAutoFit/>
              </a:bodyPr>
              <a:lstStyle/>
              <a:p>
                <a:r>
                  <a:rPr lang="fr-FR" i="1" dirty="0" err="1">
                    <a:solidFill>
                      <a:schemeClr val="tx1"/>
                    </a:solidFill>
                  </a:rPr>
                  <a:t>Remember</a:t>
                </a:r>
                <a:r>
                  <a:rPr lang="fr-FR" i="1" dirty="0">
                    <a:solidFill>
                      <a:schemeClr val="tx1"/>
                    </a:solidFill>
                  </a:rPr>
                  <a:t> </a:t>
                </a:r>
                <a:r>
                  <a:rPr lang="fr-FR" i="1" dirty="0" err="1">
                    <a:solidFill>
                      <a:schemeClr val="tx1"/>
                    </a:solidFill>
                  </a:rPr>
                  <a:t>that</a:t>
                </a:r>
                <a:r>
                  <a:rPr lang="fr-FR" i="1" dirty="0">
                    <a:solidFill>
                      <a:schemeClr val="tx1"/>
                    </a:solidFill>
                  </a:rPr>
                  <a:t> in the standard </a:t>
                </a:r>
                <a:r>
                  <a:rPr lang="fr-FR" i="1" dirty="0" err="1">
                    <a:solidFill>
                      <a:schemeClr val="tx1"/>
                    </a:solidFill>
                  </a:rPr>
                  <a:t>approach</a:t>
                </a:r>
                <a:r>
                  <a:rPr lang="fr-FR" i="1" dirty="0">
                    <a:solidFill>
                      <a:schemeClr val="tx1"/>
                    </a:solidFill>
                  </a:rPr>
                  <a:t>  </a:t>
                </a:r>
                <a14:m>
                  <m:oMath xmlns:m="http://schemas.openxmlformats.org/officeDocument/2006/math">
                    <m:r>
                      <a:rPr lang="fr-FR" b="0" i="1" smtClean="0">
                        <a:solidFill>
                          <a:schemeClr val="tx1"/>
                        </a:solidFill>
                        <a:latin typeface="Cambria Math" panose="02040503050406030204" pitchFamily="18" charset="0"/>
                      </a:rPr>
                      <m:t>𝜙</m:t>
                    </m:r>
                    <m:d>
                      <m:dPr>
                        <m:ctrlPr>
                          <a:rPr lang="fr-FR" i="1">
                            <a:solidFill>
                              <a:schemeClr val="tx1"/>
                            </a:solidFill>
                            <a:latin typeface="Cambria Math" panose="02040503050406030204" pitchFamily="18" charset="0"/>
                          </a:rPr>
                        </m:ctrlPr>
                      </m:dPr>
                      <m:e>
                        <m:r>
                          <a:rPr lang="fr-FR" b="0" i="1">
                            <a:solidFill>
                              <a:schemeClr val="tx1"/>
                            </a:solidFill>
                            <a:latin typeface="Cambria Math" panose="02040503050406030204" pitchFamily="18" charset="0"/>
                          </a:rPr>
                          <m:t>𝑡</m:t>
                        </m:r>
                        <m:r>
                          <a:rPr lang="fr-FR" b="0" i="1">
                            <a:solidFill>
                              <a:schemeClr val="tx1"/>
                            </a:solidFill>
                            <a:latin typeface="Cambria Math" panose="02040503050406030204" pitchFamily="18" charset="0"/>
                          </a:rPr>
                          <m:t>,</m:t>
                        </m:r>
                        <m:acc>
                          <m:accPr>
                            <m:chr m:val="⃗"/>
                            <m:ctrlPr>
                              <a:rPr lang="fr-FR" i="1">
                                <a:solidFill>
                                  <a:schemeClr val="tx1"/>
                                </a:solidFill>
                                <a:latin typeface="Cambria Math" panose="02040503050406030204" pitchFamily="18" charset="0"/>
                              </a:rPr>
                            </m:ctrlPr>
                          </m:accPr>
                          <m:e>
                            <m:r>
                              <a:rPr lang="fr-FR" b="0" i="1">
                                <a:solidFill>
                                  <a:schemeClr val="tx1"/>
                                </a:solidFill>
                                <a:latin typeface="Cambria Math" panose="02040503050406030204" pitchFamily="18" charset="0"/>
                              </a:rPr>
                              <m:t>𝑥</m:t>
                            </m:r>
                          </m:e>
                        </m:acc>
                      </m:e>
                    </m:d>
                    <m:r>
                      <a:rPr lang="fr-FR" b="0" i="1">
                        <a:solidFill>
                          <a:schemeClr val="tx1"/>
                        </a:solidFill>
                        <a:latin typeface="Cambria Math" panose="02040503050406030204" pitchFamily="18" charset="0"/>
                      </a:rPr>
                      <m:t>=</m:t>
                    </m:r>
                    <m:acc>
                      <m:accPr>
                        <m:chr m:val="̅"/>
                        <m:ctrlPr>
                          <a:rPr lang="fr-FR" b="0" i="1" smtClean="0">
                            <a:solidFill>
                              <a:schemeClr val="tx1"/>
                            </a:solidFill>
                            <a:latin typeface="Cambria Math" panose="02040503050406030204" pitchFamily="18" charset="0"/>
                          </a:rPr>
                        </m:ctrlPr>
                      </m:accPr>
                      <m:e>
                        <m:r>
                          <a:rPr lang="fr-FR" b="0" i="1" smtClean="0">
                            <a:solidFill>
                              <a:schemeClr val="tx1"/>
                            </a:solidFill>
                            <a:latin typeface="Cambria Math" panose="02040503050406030204" pitchFamily="18" charset="0"/>
                          </a:rPr>
                          <m:t>𝜙</m:t>
                        </m:r>
                      </m:e>
                    </m:acc>
                    <m:d>
                      <m:dPr>
                        <m:ctrlPr>
                          <a:rPr lang="fr-FR" i="1">
                            <a:solidFill>
                              <a:schemeClr val="tx1"/>
                            </a:solidFill>
                            <a:latin typeface="Cambria Math" panose="02040503050406030204" pitchFamily="18" charset="0"/>
                          </a:rPr>
                        </m:ctrlPr>
                      </m:dPr>
                      <m:e>
                        <m:r>
                          <a:rPr lang="fr-FR" b="0" i="1">
                            <a:solidFill>
                              <a:schemeClr val="tx1"/>
                            </a:solidFill>
                            <a:latin typeface="Cambria Math" panose="02040503050406030204" pitchFamily="18" charset="0"/>
                          </a:rPr>
                          <m:t>𝑡</m:t>
                        </m:r>
                      </m:e>
                    </m:d>
                    <m:r>
                      <a:rPr lang="fr-FR" b="0" i="1">
                        <a:solidFill>
                          <a:schemeClr val="tx1"/>
                        </a:solidFill>
                        <a:latin typeface="Cambria Math" panose="02040503050406030204" pitchFamily="18" charset="0"/>
                      </a:rPr>
                      <m:t>+</m:t>
                    </m:r>
                    <m:r>
                      <a:rPr lang="fr-FR" i="1" smtClean="0">
                        <a:solidFill>
                          <a:schemeClr val="tx1"/>
                        </a:solidFill>
                        <a:latin typeface="Cambria Math" panose="02040503050406030204" pitchFamily="18" charset="0"/>
                      </a:rPr>
                      <m:t>𝑄</m:t>
                    </m:r>
                    <m:d>
                      <m:dPr>
                        <m:ctrlPr>
                          <a:rPr lang="fr-FR" i="1">
                            <a:solidFill>
                              <a:schemeClr val="tx1"/>
                            </a:solidFill>
                            <a:latin typeface="Cambria Math" panose="02040503050406030204" pitchFamily="18" charset="0"/>
                          </a:rPr>
                        </m:ctrlPr>
                      </m:dPr>
                      <m:e>
                        <m:r>
                          <a:rPr lang="fr-FR" b="0" i="1">
                            <a:solidFill>
                              <a:schemeClr val="tx1"/>
                            </a:solidFill>
                            <a:latin typeface="Cambria Math" panose="02040503050406030204" pitchFamily="18" charset="0"/>
                          </a:rPr>
                          <m:t>𝑡</m:t>
                        </m:r>
                        <m:r>
                          <a:rPr lang="fr-FR" b="0" i="1">
                            <a:solidFill>
                              <a:schemeClr val="tx1"/>
                            </a:solidFill>
                            <a:latin typeface="Cambria Math" panose="02040503050406030204" pitchFamily="18" charset="0"/>
                          </a:rPr>
                          <m:t>,</m:t>
                        </m:r>
                        <m:acc>
                          <m:accPr>
                            <m:chr m:val="⃗"/>
                            <m:ctrlPr>
                              <a:rPr lang="fr-FR" i="1">
                                <a:solidFill>
                                  <a:schemeClr val="tx1"/>
                                </a:solidFill>
                                <a:latin typeface="Cambria Math" panose="02040503050406030204" pitchFamily="18" charset="0"/>
                              </a:rPr>
                            </m:ctrlPr>
                          </m:accPr>
                          <m:e>
                            <m:r>
                              <a:rPr lang="fr-FR" b="0" i="1">
                                <a:solidFill>
                                  <a:schemeClr val="tx1"/>
                                </a:solidFill>
                                <a:latin typeface="Cambria Math" panose="02040503050406030204" pitchFamily="18" charset="0"/>
                              </a:rPr>
                              <m:t>𝑥</m:t>
                            </m:r>
                          </m:e>
                        </m:acc>
                      </m:e>
                    </m:d>
                  </m:oMath>
                </a14:m>
                <a:r>
                  <a:rPr lang="fr-FR" i="1" dirty="0">
                    <a:solidFill>
                      <a:schemeClr val="tx1"/>
                    </a:solidFill>
                  </a:rPr>
                  <a:t> and all </a:t>
                </a:r>
                <a:r>
                  <a:rPr lang="fr-FR" i="1" dirty="0" err="1">
                    <a:solidFill>
                      <a:schemeClr val="tx1"/>
                    </a:solidFill>
                  </a:rPr>
                  <a:t>inhomogeneities</a:t>
                </a:r>
                <a:r>
                  <a:rPr lang="fr-FR" i="1" dirty="0">
                    <a:solidFill>
                      <a:schemeClr val="tx1"/>
                    </a:solidFill>
                  </a:rPr>
                  <a:t> are in </a:t>
                </a:r>
                <a14:m>
                  <m:oMath xmlns:m="http://schemas.openxmlformats.org/officeDocument/2006/math">
                    <m:r>
                      <a:rPr lang="fr-FR" b="0" i="1" smtClean="0">
                        <a:solidFill>
                          <a:schemeClr val="tx1"/>
                        </a:solidFill>
                        <a:latin typeface="Cambria Math" panose="02040503050406030204" pitchFamily="18" charset="0"/>
                      </a:rPr>
                      <m:t>𝑄</m:t>
                    </m:r>
                    <m:r>
                      <a:rPr lang="fr-FR" b="0" i="1" smtClean="0">
                        <a:solidFill>
                          <a:schemeClr val="tx1"/>
                        </a:solidFill>
                        <a:latin typeface="Cambria Math" panose="02040503050406030204" pitchFamily="18" charset="0"/>
                      </a:rPr>
                      <m:t>≪</m:t>
                    </m:r>
                    <m:acc>
                      <m:accPr>
                        <m:chr m:val="̅"/>
                        <m:ctrlPr>
                          <a:rPr lang="fr-FR" b="0" i="1" smtClean="0">
                            <a:solidFill>
                              <a:schemeClr val="tx1"/>
                            </a:solidFill>
                            <a:latin typeface="Cambria Math" panose="02040503050406030204" pitchFamily="18" charset="0"/>
                          </a:rPr>
                        </m:ctrlPr>
                      </m:accPr>
                      <m:e>
                        <m:r>
                          <a:rPr lang="fr-FR" b="0" i="1" smtClean="0">
                            <a:solidFill>
                              <a:schemeClr val="tx1"/>
                            </a:solidFill>
                            <a:latin typeface="Cambria Math" panose="02040503050406030204" pitchFamily="18" charset="0"/>
                          </a:rPr>
                          <m:t>𝜙</m:t>
                        </m:r>
                      </m:e>
                    </m:acc>
                  </m:oMath>
                </a14:m>
                <a:endParaRPr lang="fr-FR" i="1" dirty="0">
                  <a:solidFill>
                    <a:schemeClr val="tx1"/>
                  </a:solidFill>
                </a:endParaRPr>
              </a:p>
              <a:p>
                <a:endParaRPr lang="fr-FR" dirty="0"/>
              </a:p>
            </p:txBody>
          </p:sp>
        </mc:Choice>
        <mc:Fallback xmlns="">
          <p:sp>
            <p:nvSpPr>
              <p:cNvPr id="8" name="ZoneTexte 7"/>
              <p:cNvSpPr txBox="1">
                <a:spLocks noRot="1" noChangeAspect="1" noMove="1" noResize="1" noEditPoints="1" noAdjustHandles="1" noChangeArrowheads="1" noChangeShapeType="1" noTextEdit="1"/>
              </p:cNvSpPr>
              <p:nvPr/>
            </p:nvSpPr>
            <p:spPr>
              <a:xfrm>
                <a:off x="873565" y="5726676"/>
                <a:ext cx="10204910" cy="649217"/>
              </a:xfrm>
              <a:prstGeom prst="rect">
                <a:avLst/>
              </a:prstGeom>
              <a:blipFill>
                <a:blip r:embed="rId8"/>
                <a:stretch>
                  <a:fillRect l="-478" t="-11215" r="-1912"/>
                </a:stretch>
              </a:blipFill>
            </p:spPr>
            <p:txBody>
              <a:bodyPr/>
              <a:lstStyle/>
              <a:p>
                <a:r>
                  <a:rPr lang="fr-FR">
                    <a:noFill/>
                  </a:rPr>
                  <a:t> </a:t>
                </a:r>
              </a:p>
            </p:txBody>
          </p:sp>
        </mc:Fallback>
      </mc:AlternateContent>
      <p:sp>
        <p:nvSpPr>
          <p:cNvPr id="17" name="Émoticône 16"/>
          <p:cNvSpPr/>
          <p:nvPr/>
        </p:nvSpPr>
        <p:spPr>
          <a:xfrm>
            <a:off x="9068211" y="2359835"/>
            <a:ext cx="183192" cy="203831"/>
          </a:xfrm>
          <a:prstGeom prst="smileyFac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fr-FR"/>
          </a:p>
        </p:txBody>
      </p:sp>
      <p:cxnSp>
        <p:nvCxnSpPr>
          <p:cNvPr id="18" name="Connecteur droit 17"/>
          <p:cNvCxnSpPr/>
          <p:nvPr/>
        </p:nvCxnSpPr>
        <p:spPr>
          <a:xfrm>
            <a:off x="8692179" y="2530115"/>
            <a:ext cx="2418183" cy="180812"/>
          </a:xfrm>
          <a:prstGeom prst="line">
            <a:avLst/>
          </a:prstGeom>
          <a:ln w="28575">
            <a:solidFill>
              <a:srgbClr val="FF8D37"/>
            </a:solidFill>
          </a:ln>
        </p:spPr>
        <p:style>
          <a:lnRef idx="1">
            <a:schemeClr val="accent1"/>
          </a:lnRef>
          <a:fillRef idx="0">
            <a:schemeClr val="accent1"/>
          </a:fillRef>
          <a:effectRef idx="0">
            <a:schemeClr val="accent1"/>
          </a:effectRef>
          <a:fontRef idx="minor">
            <a:schemeClr val="tx1"/>
          </a:fontRef>
        </p:style>
      </p:cxnSp>
      <p:sp>
        <p:nvSpPr>
          <p:cNvPr id="19" name="Émoticône 18"/>
          <p:cNvSpPr/>
          <p:nvPr/>
        </p:nvSpPr>
        <p:spPr>
          <a:xfrm>
            <a:off x="9372568" y="2366037"/>
            <a:ext cx="183192" cy="203831"/>
          </a:xfrm>
          <a:prstGeom prst="smileyFace">
            <a:avLst/>
          </a:prstGeom>
          <a:solidFill>
            <a:srgbClr val="C00000"/>
          </a:solidFill>
        </p:spPr>
        <p:style>
          <a:lnRef idx="3">
            <a:schemeClr val="lt1"/>
          </a:lnRef>
          <a:fillRef idx="1">
            <a:schemeClr val="dk1"/>
          </a:fillRef>
          <a:effectRef idx="1">
            <a:schemeClr val="dk1"/>
          </a:effectRef>
          <a:fontRef idx="minor">
            <a:schemeClr val="lt1"/>
          </a:fontRef>
        </p:style>
        <p:txBody>
          <a:bodyPr rtlCol="0" anchor="ctr"/>
          <a:lstStyle/>
          <a:p>
            <a:pPr algn="ctr"/>
            <a:endParaRPr lang="fr-FR"/>
          </a:p>
        </p:txBody>
      </p:sp>
      <p:sp>
        <p:nvSpPr>
          <p:cNvPr id="20" name="Émoticône 19"/>
          <p:cNvSpPr/>
          <p:nvPr/>
        </p:nvSpPr>
        <p:spPr>
          <a:xfrm>
            <a:off x="9707267" y="2396351"/>
            <a:ext cx="183192" cy="203831"/>
          </a:xfrm>
          <a:prstGeom prst="smileyFace">
            <a:avLst/>
          </a:prstGeom>
          <a:solidFill>
            <a:srgbClr val="00B050"/>
          </a:solidFill>
        </p:spPr>
        <p:style>
          <a:lnRef idx="3">
            <a:schemeClr val="lt1"/>
          </a:lnRef>
          <a:fillRef idx="1">
            <a:schemeClr val="dk1"/>
          </a:fillRef>
          <a:effectRef idx="1">
            <a:schemeClr val="dk1"/>
          </a:effectRef>
          <a:fontRef idx="minor">
            <a:schemeClr val="lt1"/>
          </a:fontRef>
        </p:style>
        <p:txBody>
          <a:bodyPr rtlCol="0" anchor="ctr"/>
          <a:lstStyle/>
          <a:p>
            <a:pPr algn="ctr"/>
            <a:endParaRPr lang="fr-FR"/>
          </a:p>
        </p:txBody>
      </p:sp>
      <p:sp>
        <p:nvSpPr>
          <p:cNvPr id="21" name="Émoticône 20"/>
          <p:cNvSpPr/>
          <p:nvPr/>
        </p:nvSpPr>
        <p:spPr>
          <a:xfrm>
            <a:off x="10041966" y="2407109"/>
            <a:ext cx="183192" cy="203831"/>
          </a:xfrm>
          <a:prstGeom prst="smileyFace">
            <a:avLst/>
          </a:prstGeom>
          <a:solidFill>
            <a:srgbClr val="0070C0"/>
          </a:solidFill>
        </p:spPr>
        <p:style>
          <a:lnRef idx="3">
            <a:schemeClr val="lt1"/>
          </a:lnRef>
          <a:fillRef idx="1">
            <a:schemeClr val="dk1"/>
          </a:fillRef>
          <a:effectRef idx="1">
            <a:schemeClr val="dk1"/>
          </a:effectRef>
          <a:fontRef idx="minor">
            <a:schemeClr val="lt1"/>
          </a:fontRef>
        </p:style>
        <p:txBody>
          <a:bodyPr rtlCol="0" anchor="ctr"/>
          <a:lstStyle/>
          <a:p>
            <a:pPr algn="ctr"/>
            <a:endParaRPr lang="fr-FR"/>
          </a:p>
        </p:txBody>
      </p:sp>
      <p:sp>
        <p:nvSpPr>
          <p:cNvPr id="22" name="Émoticône 21"/>
          <p:cNvSpPr/>
          <p:nvPr/>
        </p:nvSpPr>
        <p:spPr>
          <a:xfrm>
            <a:off x="10407883" y="2442073"/>
            <a:ext cx="183192" cy="203831"/>
          </a:xfrm>
          <a:prstGeom prst="smileyFace">
            <a:avLst/>
          </a:prstGeom>
          <a:solidFill>
            <a:schemeClr val="accent6"/>
          </a:solidFill>
        </p:spPr>
        <p:style>
          <a:lnRef idx="3">
            <a:schemeClr val="lt1"/>
          </a:lnRef>
          <a:fillRef idx="1">
            <a:schemeClr val="dk1"/>
          </a:fillRef>
          <a:effectRef idx="1">
            <a:schemeClr val="dk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3" name="Rectangle 22"/>
              <p:cNvSpPr/>
              <p:nvPr/>
            </p:nvSpPr>
            <p:spPr>
              <a:xfrm>
                <a:off x="8875895" y="2566139"/>
                <a:ext cx="560302"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fr-FR" b="1" i="1">
                              <a:latin typeface="Cambria Math" panose="02040503050406030204" pitchFamily="18" charset="0"/>
                            </a:rPr>
                          </m:ctrlPr>
                        </m:sSubPr>
                        <m:e>
                          <m:acc>
                            <m:accPr>
                              <m:chr m:val="⃗"/>
                              <m:ctrlPr>
                                <a:rPr lang="fr-FR" b="1" i="1">
                                  <a:latin typeface="Cambria Math" panose="02040503050406030204" pitchFamily="18" charset="0"/>
                                </a:rPr>
                              </m:ctrlPr>
                            </m:accPr>
                            <m:e>
                              <m:r>
                                <a:rPr lang="fr-FR" b="1" i="1">
                                  <a:latin typeface="Cambria Math" panose="02040503050406030204" pitchFamily="18" charset="0"/>
                                </a:rPr>
                                <m:t>𝒙</m:t>
                              </m:r>
                            </m:e>
                          </m:acc>
                        </m:e>
                        <m:sub>
                          <m:r>
                            <a:rPr lang="fr-FR" b="1" i="1">
                              <a:latin typeface="Cambria Math" panose="02040503050406030204" pitchFamily="18" charset="0"/>
                            </a:rPr>
                            <m:t>𝟏</m:t>
                          </m:r>
                        </m:sub>
                      </m:sSub>
                    </m:oMath>
                  </m:oMathPara>
                </a14:m>
                <a:endParaRPr lang="fr-FR" b="1" dirty="0"/>
              </a:p>
            </p:txBody>
          </p:sp>
        </mc:Choice>
        <mc:Fallback xmlns="">
          <p:sp>
            <p:nvSpPr>
              <p:cNvPr id="23" name="Rectangle 22"/>
              <p:cNvSpPr>
                <a:spLocks noRot="1" noChangeAspect="1" noMove="1" noResize="1" noEditPoints="1" noAdjustHandles="1" noChangeArrowheads="1" noChangeShapeType="1" noTextEdit="1"/>
              </p:cNvSpPr>
              <p:nvPr/>
            </p:nvSpPr>
            <p:spPr>
              <a:xfrm>
                <a:off x="8875895" y="2566139"/>
                <a:ext cx="560302" cy="369332"/>
              </a:xfrm>
              <a:prstGeom prst="rect">
                <a:avLst/>
              </a:prstGeom>
              <a:blipFill>
                <a:blip r:embed="rId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9184013" y="2008956"/>
                <a:ext cx="560302"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fr-FR" b="1" i="1" smtClean="0">
                              <a:solidFill>
                                <a:srgbClr val="C00000"/>
                              </a:solidFill>
                              <a:latin typeface="Cambria Math" panose="02040503050406030204" pitchFamily="18" charset="0"/>
                            </a:rPr>
                          </m:ctrlPr>
                        </m:sSubPr>
                        <m:e>
                          <m:acc>
                            <m:accPr>
                              <m:chr m:val="⃗"/>
                              <m:ctrlPr>
                                <a:rPr lang="fr-FR" b="1" i="1">
                                  <a:solidFill>
                                    <a:srgbClr val="C00000"/>
                                  </a:solidFill>
                                  <a:latin typeface="Cambria Math" panose="02040503050406030204" pitchFamily="18" charset="0"/>
                                </a:rPr>
                              </m:ctrlPr>
                            </m:accPr>
                            <m:e>
                              <m:r>
                                <a:rPr lang="fr-FR" b="1" i="1">
                                  <a:solidFill>
                                    <a:srgbClr val="C00000"/>
                                  </a:solidFill>
                                  <a:latin typeface="Cambria Math" panose="02040503050406030204" pitchFamily="18" charset="0"/>
                                </a:rPr>
                                <m:t>𝒙</m:t>
                              </m:r>
                            </m:e>
                          </m:acc>
                        </m:e>
                        <m:sub>
                          <m:r>
                            <a:rPr lang="fr-FR" b="1" i="1" smtClean="0">
                              <a:solidFill>
                                <a:srgbClr val="C00000"/>
                              </a:solidFill>
                              <a:latin typeface="Cambria Math" panose="02040503050406030204" pitchFamily="18" charset="0"/>
                            </a:rPr>
                            <m:t>𝟐</m:t>
                          </m:r>
                        </m:sub>
                      </m:sSub>
                    </m:oMath>
                  </m:oMathPara>
                </a14:m>
                <a:endParaRPr lang="fr-FR" b="1" dirty="0">
                  <a:solidFill>
                    <a:srgbClr val="C00000"/>
                  </a:solidFill>
                </a:endParaRPr>
              </a:p>
            </p:txBody>
          </p:sp>
        </mc:Choice>
        <mc:Fallback xmlns="">
          <p:sp>
            <p:nvSpPr>
              <p:cNvPr id="25" name="Rectangle 24"/>
              <p:cNvSpPr>
                <a:spLocks noRot="1" noChangeAspect="1" noMove="1" noResize="1" noEditPoints="1" noAdjustHandles="1" noChangeArrowheads="1" noChangeShapeType="1" noTextEdit="1"/>
              </p:cNvSpPr>
              <p:nvPr/>
            </p:nvSpPr>
            <p:spPr>
              <a:xfrm>
                <a:off x="9184013" y="2008956"/>
                <a:ext cx="560302" cy="369332"/>
              </a:xfrm>
              <a:prstGeom prst="rect">
                <a:avLst/>
              </a:prstGeom>
              <a:blipFill>
                <a:blip r:embed="rId10"/>
                <a:stretch>
                  <a:fillRect b="-1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9518075" y="2634171"/>
                <a:ext cx="560302"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fr-FR" b="1" i="1" smtClean="0">
                              <a:solidFill>
                                <a:srgbClr val="00B050"/>
                              </a:solidFill>
                              <a:latin typeface="Cambria Math" panose="02040503050406030204" pitchFamily="18" charset="0"/>
                            </a:rPr>
                          </m:ctrlPr>
                        </m:sSubPr>
                        <m:e>
                          <m:acc>
                            <m:accPr>
                              <m:chr m:val="⃗"/>
                              <m:ctrlPr>
                                <a:rPr lang="fr-FR" b="1" i="1">
                                  <a:solidFill>
                                    <a:srgbClr val="00B050"/>
                                  </a:solidFill>
                                  <a:latin typeface="Cambria Math" panose="02040503050406030204" pitchFamily="18" charset="0"/>
                                </a:rPr>
                              </m:ctrlPr>
                            </m:accPr>
                            <m:e>
                              <m:r>
                                <a:rPr lang="fr-FR" b="1" i="1">
                                  <a:solidFill>
                                    <a:srgbClr val="00B050"/>
                                  </a:solidFill>
                                  <a:latin typeface="Cambria Math" panose="02040503050406030204" pitchFamily="18" charset="0"/>
                                </a:rPr>
                                <m:t>𝒙</m:t>
                              </m:r>
                            </m:e>
                          </m:acc>
                        </m:e>
                        <m:sub>
                          <m:r>
                            <a:rPr lang="fr-FR" b="1" i="1" smtClean="0">
                              <a:solidFill>
                                <a:srgbClr val="00B050"/>
                              </a:solidFill>
                              <a:latin typeface="Cambria Math" panose="02040503050406030204" pitchFamily="18" charset="0"/>
                            </a:rPr>
                            <m:t>𝟑</m:t>
                          </m:r>
                        </m:sub>
                      </m:sSub>
                    </m:oMath>
                  </m:oMathPara>
                </a14:m>
                <a:endParaRPr lang="fr-FR" b="1" dirty="0">
                  <a:solidFill>
                    <a:srgbClr val="00B050"/>
                  </a:solidFill>
                </a:endParaRPr>
              </a:p>
            </p:txBody>
          </p:sp>
        </mc:Choice>
        <mc:Fallback xmlns="">
          <p:sp>
            <p:nvSpPr>
              <p:cNvPr id="26" name="Rectangle 25"/>
              <p:cNvSpPr>
                <a:spLocks noRot="1" noChangeAspect="1" noMove="1" noResize="1" noEditPoints="1" noAdjustHandles="1" noChangeArrowheads="1" noChangeShapeType="1" noTextEdit="1"/>
              </p:cNvSpPr>
              <p:nvPr/>
            </p:nvSpPr>
            <p:spPr>
              <a:xfrm>
                <a:off x="9518075" y="2634171"/>
                <a:ext cx="560302" cy="369332"/>
              </a:xfrm>
              <a:prstGeom prst="rect">
                <a:avLst/>
              </a:prstGeom>
              <a:blipFill>
                <a:blip r:embed="rId11"/>
                <a:stretch>
                  <a:fillRect b="-163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9898199" y="2018318"/>
                <a:ext cx="560302"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fr-FR" b="1" i="1" smtClean="0">
                              <a:solidFill>
                                <a:srgbClr val="0070C0"/>
                              </a:solidFill>
                              <a:latin typeface="Cambria Math" panose="02040503050406030204" pitchFamily="18" charset="0"/>
                            </a:rPr>
                          </m:ctrlPr>
                        </m:sSubPr>
                        <m:e>
                          <m:acc>
                            <m:accPr>
                              <m:chr m:val="⃗"/>
                              <m:ctrlPr>
                                <a:rPr lang="fr-FR" b="1" i="1">
                                  <a:solidFill>
                                    <a:srgbClr val="0070C0"/>
                                  </a:solidFill>
                                  <a:latin typeface="Cambria Math" panose="02040503050406030204" pitchFamily="18" charset="0"/>
                                </a:rPr>
                              </m:ctrlPr>
                            </m:accPr>
                            <m:e>
                              <m:r>
                                <a:rPr lang="fr-FR" b="1" i="1">
                                  <a:solidFill>
                                    <a:srgbClr val="0070C0"/>
                                  </a:solidFill>
                                  <a:latin typeface="Cambria Math" panose="02040503050406030204" pitchFamily="18" charset="0"/>
                                </a:rPr>
                                <m:t>𝒙</m:t>
                              </m:r>
                            </m:e>
                          </m:acc>
                        </m:e>
                        <m:sub>
                          <m:r>
                            <a:rPr lang="fr-FR" b="1" i="1" smtClean="0">
                              <a:solidFill>
                                <a:srgbClr val="0070C0"/>
                              </a:solidFill>
                              <a:latin typeface="Cambria Math" panose="02040503050406030204" pitchFamily="18" charset="0"/>
                            </a:rPr>
                            <m:t>𝟒</m:t>
                          </m:r>
                        </m:sub>
                      </m:sSub>
                    </m:oMath>
                  </m:oMathPara>
                </a14:m>
                <a:endParaRPr lang="fr-FR" b="1" dirty="0">
                  <a:solidFill>
                    <a:srgbClr val="0070C0"/>
                  </a:solidFill>
                </a:endParaRPr>
              </a:p>
            </p:txBody>
          </p:sp>
        </mc:Choice>
        <mc:Fallback xmlns="">
          <p:sp>
            <p:nvSpPr>
              <p:cNvPr id="27" name="Rectangle 26"/>
              <p:cNvSpPr>
                <a:spLocks noRot="1" noChangeAspect="1" noMove="1" noResize="1" noEditPoints="1" noAdjustHandles="1" noChangeArrowheads="1" noChangeShapeType="1" noTextEdit="1"/>
              </p:cNvSpPr>
              <p:nvPr/>
            </p:nvSpPr>
            <p:spPr>
              <a:xfrm>
                <a:off x="9898199" y="2018318"/>
                <a:ext cx="560302" cy="369332"/>
              </a:xfrm>
              <a:prstGeom prst="rect">
                <a:avLst/>
              </a:prstGeom>
              <a:blipFill>
                <a:blip r:embed="rId12"/>
                <a:stretch>
                  <a:fillRect b="-163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10257880" y="2678088"/>
                <a:ext cx="560302"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fr-FR" b="1" i="1" smtClean="0">
                              <a:solidFill>
                                <a:schemeClr val="accent6"/>
                              </a:solidFill>
                              <a:latin typeface="Cambria Math" panose="02040503050406030204" pitchFamily="18" charset="0"/>
                            </a:rPr>
                          </m:ctrlPr>
                        </m:sSubPr>
                        <m:e>
                          <m:acc>
                            <m:accPr>
                              <m:chr m:val="⃗"/>
                              <m:ctrlPr>
                                <a:rPr lang="fr-FR" b="1" i="1">
                                  <a:solidFill>
                                    <a:schemeClr val="accent6"/>
                                  </a:solidFill>
                                  <a:latin typeface="Cambria Math" panose="02040503050406030204" pitchFamily="18" charset="0"/>
                                </a:rPr>
                              </m:ctrlPr>
                            </m:accPr>
                            <m:e>
                              <m:r>
                                <a:rPr lang="fr-FR" b="1" i="1">
                                  <a:solidFill>
                                    <a:schemeClr val="accent6"/>
                                  </a:solidFill>
                                  <a:latin typeface="Cambria Math" panose="02040503050406030204" pitchFamily="18" charset="0"/>
                                </a:rPr>
                                <m:t>𝒙</m:t>
                              </m:r>
                            </m:e>
                          </m:acc>
                        </m:e>
                        <m:sub>
                          <m:r>
                            <a:rPr lang="fr-FR" b="1" i="1" smtClean="0">
                              <a:solidFill>
                                <a:schemeClr val="accent6"/>
                              </a:solidFill>
                              <a:latin typeface="Cambria Math" panose="02040503050406030204" pitchFamily="18" charset="0"/>
                            </a:rPr>
                            <m:t>𝟓</m:t>
                          </m:r>
                        </m:sub>
                      </m:sSub>
                    </m:oMath>
                  </m:oMathPara>
                </a14:m>
                <a:endParaRPr lang="fr-FR" b="1" dirty="0">
                  <a:solidFill>
                    <a:schemeClr val="accent6"/>
                  </a:solidFill>
                </a:endParaRPr>
              </a:p>
            </p:txBody>
          </p:sp>
        </mc:Choice>
        <mc:Fallback xmlns="">
          <p:sp>
            <p:nvSpPr>
              <p:cNvPr id="28" name="Rectangle 27"/>
              <p:cNvSpPr>
                <a:spLocks noRot="1" noChangeAspect="1" noMove="1" noResize="1" noEditPoints="1" noAdjustHandles="1" noChangeArrowheads="1" noChangeShapeType="1" noTextEdit="1"/>
              </p:cNvSpPr>
              <p:nvPr/>
            </p:nvSpPr>
            <p:spPr>
              <a:xfrm>
                <a:off x="10257880" y="2678088"/>
                <a:ext cx="560302" cy="369332"/>
              </a:xfrm>
              <a:prstGeom prst="rect">
                <a:avLst/>
              </a:prstGeom>
              <a:blipFill>
                <a:blip r:embed="rId13"/>
                <a:stretch>
                  <a:fillRect b="-1639"/>
                </a:stretch>
              </a:blipFill>
            </p:spPr>
            <p:txBody>
              <a:bodyPr/>
              <a:lstStyle/>
              <a:p>
                <a:r>
                  <a:rPr lang="fr-FR">
                    <a:noFill/>
                  </a:rPr>
                  <a:t> </a:t>
                </a:r>
              </a:p>
            </p:txBody>
          </p:sp>
        </mc:Fallback>
      </mc:AlternateContent>
    </p:spTree>
    <p:extLst>
      <p:ext uri="{BB962C8B-B14F-4D97-AF65-F5344CB8AC3E}">
        <p14:creationId xmlns:p14="http://schemas.microsoft.com/office/powerpoint/2010/main" val="87191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69565" y="5217329"/>
            <a:ext cx="2842947" cy="12032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Espace réservé du contenu 2"/>
          <p:cNvSpPr txBox="1">
            <a:spLocks/>
          </p:cNvSpPr>
          <p:nvPr/>
        </p:nvSpPr>
        <p:spPr>
          <a:xfrm>
            <a:off x="1323778" y="5337559"/>
            <a:ext cx="4724400" cy="41179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Clr>
                <a:schemeClr val="accent1"/>
              </a:buClr>
              <a:buFont typeface="Arial" pitchFamily="34" charset="0"/>
              <a:buNone/>
              <a:defRPr sz="2200" b="1" kern="1200" cap="all" baseline="0">
                <a:solidFill>
                  <a:schemeClr val="tx1"/>
                </a:solidFill>
                <a:latin typeface="+mn-lt"/>
                <a:ea typeface="+mn-ea"/>
                <a:cs typeface="+mn-cs"/>
              </a:defRPr>
            </a:lvl1pPr>
            <a:lvl2pPr marL="457200" indent="0" algn="l" defTabSz="914400" rtl="0" eaLnBrk="1" latinLnBrk="0" hangingPunct="1">
              <a:lnSpc>
                <a:spcPct val="90000"/>
              </a:lnSpc>
              <a:spcBef>
                <a:spcPts val="1000"/>
              </a:spcBef>
              <a:buClr>
                <a:schemeClr val="accent1"/>
              </a:buClr>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accent1"/>
              </a:buClr>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9pPr>
          </a:lstStyle>
          <a:p>
            <a:endParaRPr lang="fr-FR" dirty="0"/>
          </a:p>
        </p:txBody>
      </p:sp>
      <p:cxnSp>
        <p:nvCxnSpPr>
          <p:cNvPr id="30" name="Connecteur droit avec flèche 29"/>
          <p:cNvCxnSpPr/>
          <p:nvPr/>
        </p:nvCxnSpPr>
        <p:spPr>
          <a:xfrm>
            <a:off x="9215681" y="2076904"/>
            <a:ext cx="1" cy="51598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9326454" y="1191343"/>
            <a:ext cx="332142" cy="400110"/>
          </a:xfrm>
          <a:prstGeom prst="rect">
            <a:avLst/>
          </a:prstGeom>
          <a:noFill/>
        </p:spPr>
        <p:txBody>
          <a:bodyPr wrap="none" rtlCol="0">
            <a:spAutoFit/>
          </a:bodyPr>
          <a:lstStyle/>
          <a:p>
            <a:r>
              <a:rPr lang="fr-FR" sz="2000" b="1" dirty="0">
                <a:solidFill>
                  <a:schemeClr val="tx2"/>
                </a:solidFill>
              </a:rPr>
              <a:t>E</a:t>
            </a:r>
          </a:p>
        </p:txBody>
      </p:sp>
      <p:cxnSp>
        <p:nvCxnSpPr>
          <p:cNvPr id="32" name="Connecteur droit 31"/>
          <p:cNvCxnSpPr/>
          <p:nvPr/>
        </p:nvCxnSpPr>
        <p:spPr>
          <a:xfrm>
            <a:off x="9219589" y="2993520"/>
            <a:ext cx="539261"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9219589" y="2293262"/>
            <a:ext cx="539261"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ZoneTexte 37"/>
              <p:cNvSpPr txBox="1"/>
              <p:nvPr/>
            </p:nvSpPr>
            <p:spPr>
              <a:xfrm>
                <a:off x="9907735" y="2100387"/>
                <a:ext cx="472116" cy="3638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type m:val="skw"/>
                          <m:ctrlPr>
                            <a:rPr lang="fr-FR" sz="2000" b="1" i="1" smtClean="0">
                              <a:solidFill>
                                <a:schemeClr val="tx2"/>
                              </a:solidFill>
                              <a:latin typeface="Cambria Math" panose="02040503050406030204" pitchFamily="18" charset="0"/>
                            </a:rPr>
                          </m:ctrlPr>
                        </m:fPr>
                        <m:num>
                          <m:r>
                            <a:rPr lang="fr-FR" sz="2000" b="1" i="1" smtClean="0">
                              <a:solidFill>
                                <a:schemeClr val="tx2"/>
                              </a:solidFill>
                              <a:latin typeface="Cambria Math" panose="02040503050406030204" pitchFamily="18" charset="0"/>
                            </a:rPr>
                            <m:t>𝒌</m:t>
                          </m:r>
                        </m:num>
                        <m:den>
                          <m:r>
                            <a:rPr lang="fr-FR" sz="2000" b="1" i="1" smtClean="0">
                              <a:solidFill>
                                <a:schemeClr val="tx2"/>
                              </a:solidFill>
                              <a:latin typeface="Cambria Math" panose="02040503050406030204" pitchFamily="18" charset="0"/>
                            </a:rPr>
                            <m:t>𝒂</m:t>
                          </m:r>
                        </m:den>
                      </m:f>
                    </m:oMath>
                  </m:oMathPara>
                </a14:m>
                <a:endParaRPr lang="fr-FR" sz="2000" b="1" dirty="0">
                  <a:solidFill>
                    <a:schemeClr val="tx2"/>
                  </a:solidFill>
                </a:endParaRPr>
              </a:p>
            </p:txBody>
          </p:sp>
        </mc:Choice>
        <mc:Fallback xmlns="">
          <p:sp>
            <p:nvSpPr>
              <p:cNvPr id="38" name="ZoneTexte 37"/>
              <p:cNvSpPr txBox="1">
                <a:spLocks noRot="1" noChangeAspect="1" noMove="1" noResize="1" noEditPoints="1" noAdjustHandles="1" noChangeArrowheads="1" noChangeShapeType="1" noTextEdit="1"/>
              </p:cNvSpPr>
              <p:nvPr/>
            </p:nvSpPr>
            <p:spPr>
              <a:xfrm>
                <a:off x="9907735" y="2100387"/>
                <a:ext cx="472116" cy="363818"/>
              </a:xfrm>
              <a:prstGeom prst="rect">
                <a:avLst/>
              </a:prstGeom>
              <a:blipFill>
                <a:blip r:embed="rId3"/>
                <a:stretch>
                  <a:fillRect l="-87179" t="-189831" r="-158974" b="-28135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9" name="ZoneTexte 38"/>
              <p:cNvSpPr txBox="1"/>
              <p:nvPr/>
            </p:nvSpPr>
            <p:spPr>
              <a:xfrm>
                <a:off x="9929343" y="2855020"/>
                <a:ext cx="25808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2000" b="1" i="1" smtClean="0">
                          <a:solidFill>
                            <a:schemeClr val="accent5">
                              <a:lumMod val="75000"/>
                            </a:schemeClr>
                          </a:solidFill>
                          <a:latin typeface="Cambria Math" panose="02040503050406030204" pitchFamily="18" charset="0"/>
                        </a:rPr>
                        <m:t>𝑯</m:t>
                      </m:r>
                    </m:oMath>
                  </m:oMathPara>
                </a14:m>
                <a:endParaRPr lang="fr-FR" sz="2000" b="1" dirty="0"/>
              </a:p>
            </p:txBody>
          </p:sp>
        </mc:Choice>
        <mc:Fallback xmlns="">
          <p:sp>
            <p:nvSpPr>
              <p:cNvPr id="39" name="ZoneTexte 38"/>
              <p:cNvSpPr txBox="1">
                <a:spLocks noRot="1" noChangeAspect="1" noMove="1" noResize="1" noEditPoints="1" noAdjustHandles="1" noChangeArrowheads="1" noChangeShapeType="1" noTextEdit="1"/>
              </p:cNvSpPr>
              <p:nvPr/>
            </p:nvSpPr>
            <p:spPr>
              <a:xfrm>
                <a:off x="9929343" y="2855020"/>
                <a:ext cx="258084" cy="307777"/>
              </a:xfrm>
              <a:prstGeom prst="rect">
                <a:avLst/>
              </a:prstGeom>
              <a:blipFill>
                <a:blip r:embed="rId4"/>
                <a:stretch>
                  <a:fillRect l="-23810" r="-23810" b="-9804"/>
                </a:stretch>
              </a:blipFill>
            </p:spPr>
            <p:txBody>
              <a:bodyPr/>
              <a:lstStyle/>
              <a:p>
                <a:r>
                  <a:rPr lang="en-GB">
                    <a:noFill/>
                  </a:rPr>
                  <a:t> </a:t>
                </a:r>
              </a:p>
            </p:txBody>
          </p:sp>
        </mc:Fallback>
      </mc:AlternateContent>
      <p:cxnSp>
        <p:nvCxnSpPr>
          <p:cNvPr id="40" name="Connecteur droit avec flèche 39"/>
          <p:cNvCxnSpPr/>
          <p:nvPr/>
        </p:nvCxnSpPr>
        <p:spPr>
          <a:xfrm flipV="1">
            <a:off x="9489219" y="1697446"/>
            <a:ext cx="0" cy="2493106"/>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8379514" y="2084820"/>
            <a:ext cx="721672" cy="400110"/>
          </a:xfrm>
          <a:prstGeom prst="rect">
            <a:avLst/>
          </a:prstGeom>
          <a:noFill/>
        </p:spPr>
        <p:txBody>
          <a:bodyPr wrap="none" rtlCol="0">
            <a:spAutoFit/>
          </a:bodyPr>
          <a:lstStyle/>
          <a:p>
            <a:r>
              <a:rPr lang="fr-FR" sz="2000" b="1" dirty="0">
                <a:solidFill>
                  <a:schemeClr val="tx2"/>
                </a:solidFill>
              </a:rPr>
              <a:t>time</a:t>
            </a:r>
            <a:endParaRPr lang="fr-FR" sz="1600" b="1" dirty="0">
              <a:solidFill>
                <a:schemeClr val="tx2"/>
              </a:solidFill>
            </a:endParaRPr>
          </a:p>
        </p:txBody>
      </p:sp>
      <p:cxnSp>
        <p:nvCxnSpPr>
          <p:cNvPr id="42" name="Connecteur droit 41"/>
          <p:cNvCxnSpPr/>
          <p:nvPr/>
        </p:nvCxnSpPr>
        <p:spPr>
          <a:xfrm>
            <a:off x="9215681" y="3572640"/>
            <a:ext cx="539261" cy="0"/>
          </a:xfrm>
          <a:prstGeom prst="line">
            <a:avLst/>
          </a:prstGeom>
          <a:ln w="28575">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ZoneTexte 14"/>
              <p:cNvSpPr txBox="1"/>
              <p:nvPr/>
            </p:nvSpPr>
            <p:spPr>
              <a:xfrm>
                <a:off x="9848302" y="3399723"/>
                <a:ext cx="41998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2000" b="1" i="1" smtClean="0">
                          <a:solidFill>
                            <a:schemeClr val="accent5">
                              <a:lumMod val="75000"/>
                            </a:schemeClr>
                          </a:solidFill>
                          <a:latin typeface="Cambria Math" panose="02040503050406030204" pitchFamily="18" charset="0"/>
                        </a:rPr>
                        <m:t>𝝈</m:t>
                      </m:r>
                      <m:r>
                        <a:rPr lang="fr-FR" sz="2000" b="1" i="1" smtClean="0">
                          <a:solidFill>
                            <a:schemeClr val="accent5">
                              <a:lumMod val="75000"/>
                            </a:schemeClr>
                          </a:solidFill>
                          <a:latin typeface="Cambria Math" panose="02040503050406030204" pitchFamily="18" charset="0"/>
                        </a:rPr>
                        <m:t>𝑯</m:t>
                      </m:r>
                    </m:oMath>
                  </m:oMathPara>
                </a14:m>
                <a:endParaRPr lang="fr-FR" sz="2000" b="1" dirty="0">
                  <a:solidFill>
                    <a:schemeClr val="accent5">
                      <a:lumMod val="75000"/>
                    </a:schemeClr>
                  </a:solidFill>
                </a:endParaRPr>
              </a:p>
            </p:txBody>
          </p:sp>
        </mc:Choice>
        <mc:Fallback xmlns="">
          <p:sp>
            <p:nvSpPr>
              <p:cNvPr id="15" name="ZoneTexte 14"/>
              <p:cNvSpPr txBox="1">
                <a:spLocks noRot="1" noChangeAspect="1" noMove="1" noResize="1" noEditPoints="1" noAdjustHandles="1" noChangeArrowheads="1" noChangeShapeType="1" noTextEdit="1"/>
              </p:cNvSpPr>
              <p:nvPr/>
            </p:nvSpPr>
            <p:spPr>
              <a:xfrm>
                <a:off x="9848302" y="3399723"/>
                <a:ext cx="419987" cy="307777"/>
              </a:xfrm>
              <a:prstGeom prst="rect">
                <a:avLst/>
              </a:prstGeom>
              <a:blipFill>
                <a:blip r:embed="rId5"/>
                <a:stretch>
                  <a:fillRect l="-14706" r="-14706"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ZoneTexte 15"/>
              <p:cNvSpPr txBox="1"/>
              <p:nvPr/>
            </p:nvSpPr>
            <p:spPr>
              <a:xfrm>
                <a:off x="8431182" y="4398764"/>
                <a:ext cx="3194592" cy="400110"/>
              </a:xfrm>
              <a:prstGeom prst="rect">
                <a:avLst/>
              </a:prstGeom>
              <a:noFill/>
            </p:spPr>
            <p:txBody>
              <a:bodyPr wrap="none" rtlCol="0">
                <a:spAutoFit/>
              </a:bodyPr>
              <a:lstStyle/>
              <a:p>
                <a:r>
                  <a:rPr lang="fr-FR" sz="2000" dirty="0"/>
                  <a:t>Security </a:t>
                </a:r>
                <a:r>
                  <a:rPr lang="fr-FR" sz="2000" dirty="0" err="1"/>
                  <a:t>parameter</a:t>
                </a:r>
                <a:r>
                  <a:rPr lang="fr-FR" sz="2000" dirty="0"/>
                  <a:t>:  </a:t>
                </a:r>
                <a14:m>
                  <m:oMath xmlns:m="http://schemas.openxmlformats.org/officeDocument/2006/math">
                    <m:r>
                      <a:rPr lang="fr-FR" sz="2000" b="0" i="1" smtClean="0">
                        <a:latin typeface="Cambria Math" panose="02040503050406030204" pitchFamily="18" charset="0"/>
                      </a:rPr>
                      <m:t>𝜎</m:t>
                    </m:r>
                    <m:r>
                      <a:rPr lang="fr-FR" sz="2000" b="0" i="1" smtClean="0">
                        <a:latin typeface="Cambria Math" panose="02040503050406030204" pitchFamily="18" charset="0"/>
                      </a:rPr>
                      <m:t>≪1 </m:t>
                    </m:r>
                  </m:oMath>
                </a14:m>
                <a:endParaRPr lang="fr-FR" sz="2000" dirty="0"/>
              </a:p>
            </p:txBody>
          </p:sp>
        </mc:Choice>
        <mc:Fallback xmlns="">
          <p:sp>
            <p:nvSpPr>
              <p:cNvPr id="16" name="ZoneTexte 15"/>
              <p:cNvSpPr txBox="1">
                <a:spLocks noRot="1" noChangeAspect="1" noMove="1" noResize="1" noEditPoints="1" noAdjustHandles="1" noChangeArrowheads="1" noChangeShapeType="1" noTextEdit="1"/>
              </p:cNvSpPr>
              <p:nvPr/>
            </p:nvSpPr>
            <p:spPr>
              <a:xfrm>
                <a:off x="8431182" y="4398764"/>
                <a:ext cx="3194592" cy="400110"/>
              </a:xfrm>
              <a:prstGeom prst="rect">
                <a:avLst/>
              </a:prstGeom>
              <a:blipFill>
                <a:blip r:embed="rId6"/>
                <a:stretch>
                  <a:fillRect l="-1908" t="-9231" b="-27692"/>
                </a:stretch>
              </a:blipFill>
            </p:spPr>
            <p:txBody>
              <a:bodyPr/>
              <a:lstStyle/>
              <a:p>
                <a:r>
                  <a:rPr lang="fr-FR">
                    <a:noFill/>
                  </a:rPr>
                  <a:t> </a:t>
                </a:r>
              </a:p>
            </p:txBody>
          </p:sp>
        </mc:Fallback>
      </mc:AlternateContent>
      <p:sp>
        <p:nvSpPr>
          <p:cNvPr id="17" name="Accolade fermante 16"/>
          <p:cNvSpPr/>
          <p:nvPr/>
        </p:nvSpPr>
        <p:spPr>
          <a:xfrm>
            <a:off x="10439883" y="1834253"/>
            <a:ext cx="256280" cy="1719358"/>
          </a:xfrm>
          <a:prstGeom prst="rightBrace">
            <a:avLst>
              <a:gd name="adj1" fmla="val 46986"/>
              <a:gd name="adj2" fmla="val 50000"/>
            </a:avLst>
          </a:pr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3" name="Accolade fermante 42"/>
          <p:cNvSpPr/>
          <p:nvPr/>
        </p:nvSpPr>
        <p:spPr>
          <a:xfrm>
            <a:off x="10464268" y="3553611"/>
            <a:ext cx="256280" cy="665226"/>
          </a:xfrm>
          <a:prstGeom prst="rightBrace">
            <a:avLst>
              <a:gd name="adj1" fmla="val 46986"/>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ZoneTexte 17"/>
          <p:cNvSpPr txBox="1"/>
          <p:nvPr/>
        </p:nvSpPr>
        <p:spPr>
          <a:xfrm>
            <a:off x="10816740" y="2479351"/>
            <a:ext cx="519694" cy="400110"/>
          </a:xfrm>
          <a:prstGeom prst="rect">
            <a:avLst/>
          </a:prstGeom>
          <a:noFill/>
        </p:spPr>
        <p:txBody>
          <a:bodyPr wrap="none" rtlCol="0">
            <a:spAutoFit/>
          </a:bodyPr>
          <a:lstStyle/>
          <a:p>
            <a:r>
              <a:rPr lang="fr-FR" sz="2000" b="1" dirty="0">
                <a:solidFill>
                  <a:srgbClr val="7030A0"/>
                </a:solidFill>
              </a:rPr>
              <a:t>UV</a:t>
            </a:r>
          </a:p>
        </p:txBody>
      </p:sp>
      <p:sp>
        <p:nvSpPr>
          <p:cNvPr id="19" name="ZoneTexte 18"/>
          <p:cNvSpPr txBox="1"/>
          <p:nvPr/>
        </p:nvSpPr>
        <p:spPr>
          <a:xfrm>
            <a:off x="10897574" y="3707500"/>
            <a:ext cx="444352" cy="400110"/>
          </a:xfrm>
          <a:prstGeom prst="rect">
            <a:avLst/>
          </a:prstGeom>
          <a:noFill/>
        </p:spPr>
        <p:txBody>
          <a:bodyPr wrap="none" rtlCol="0">
            <a:spAutoFit/>
          </a:bodyPr>
          <a:lstStyle/>
          <a:p>
            <a:r>
              <a:rPr lang="fr-FR" sz="2000" b="1" dirty="0">
                <a:solidFill>
                  <a:srgbClr val="FF0000"/>
                </a:solidFill>
              </a:rPr>
              <a:t>IR</a:t>
            </a:r>
          </a:p>
        </p:txBody>
      </p:sp>
      <mc:AlternateContent xmlns:mc="http://schemas.openxmlformats.org/markup-compatibility/2006">
        <mc:Choice xmlns:a14="http://schemas.microsoft.com/office/drawing/2010/main" Requires="a14">
          <p:sp>
            <p:nvSpPr>
              <p:cNvPr id="20" name="ZoneTexte 19"/>
              <p:cNvSpPr txBox="1"/>
              <p:nvPr/>
            </p:nvSpPr>
            <p:spPr>
              <a:xfrm>
                <a:off x="401071" y="5004369"/>
                <a:ext cx="6862969" cy="1631216"/>
              </a:xfrm>
              <a:prstGeom prst="rect">
                <a:avLst/>
              </a:prstGeom>
              <a:noFill/>
            </p:spPr>
            <p:txBody>
              <a:bodyPr wrap="none" rtlCol="0">
                <a:spAutoFit/>
              </a:bodyPr>
              <a:lstStyle/>
              <a:p>
                <a:pPr marL="342900" indent="-342900">
                  <a:buFont typeface="Wingdings" panose="05000000000000000000" pitchFamily="2" charset="2"/>
                  <a:buChar char="Ø"/>
                </a:pPr>
                <a:r>
                  <a:rPr lang="fr-FR" sz="2000" dirty="0"/>
                  <a:t>Cut-off </a:t>
                </a:r>
                <a14:m>
                  <m:oMath xmlns:m="http://schemas.openxmlformats.org/officeDocument/2006/math">
                    <m:sSup>
                      <m:sSupPr>
                        <m:ctrlPr>
                          <a:rPr lang="fr-FR" sz="2000" b="0" i="1" smtClean="0">
                            <a:latin typeface="Cambria Math" panose="02040503050406030204" pitchFamily="18" charset="0"/>
                          </a:rPr>
                        </m:ctrlPr>
                      </m:sSupPr>
                      <m:e>
                        <m:d>
                          <m:dPr>
                            <m:ctrlPr>
                              <a:rPr lang="fr-FR" sz="2000" b="0" i="1" smtClean="0">
                                <a:latin typeface="Cambria Math" panose="02040503050406030204" pitchFamily="18" charset="0"/>
                              </a:rPr>
                            </m:ctrlPr>
                          </m:dPr>
                          <m:e>
                            <m:r>
                              <a:rPr lang="fr-FR" sz="2000" b="0" i="1" smtClean="0">
                                <a:latin typeface="Cambria Math" panose="02040503050406030204" pitchFamily="18" charset="0"/>
                              </a:rPr>
                              <m:t>𝜎</m:t>
                            </m:r>
                            <m:r>
                              <a:rPr lang="fr-FR" sz="2000" b="0" i="1" smtClean="0">
                                <a:latin typeface="Cambria Math" panose="02040503050406030204" pitchFamily="18" charset="0"/>
                              </a:rPr>
                              <m:t>𝑎</m:t>
                            </m:r>
                            <m:r>
                              <m:rPr>
                                <m:sty m:val="p"/>
                              </m:rPr>
                              <a:rPr lang="fr-FR" sz="2000" b="0" i="1" smtClean="0">
                                <a:latin typeface="Cambria Math" panose="02040503050406030204" pitchFamily="18" charset="0"/>
                              </a:rPr>
                              <m:t>H</m:t>
                            </m:r>
                          </m:e>
                        </m:d>
                      </m:e>
                      <m:sup>
                        <m:r>
                          <a:rPr lang="fr-FR" sz="2000" b="0" i="1" smtClean="0">
                            <a:latin typeface="Cambria Math" panose="02040503050406030204" pitchFamily="18" charset="0"/>
                          </a:rPr>
                          <m:t>−1</m:t>
                        </m:r>
                      </m:sup>
                    </m:sSup>
                  </m:oMath>
                </a14:m>
                <a:r>
                  <a:rPr lang="fr-FR" sz="2000" dirty="0"/>
                  <a:t> </a:t>
                </a:r>
                <a:r>
                  <a:rPr lang="fr-FR" sz="2000" dirty="0" err="1"/>
                  <a:t>defines</a:t>
                </a:r>
                <a:r>
                  <a:rPr lang="fr-FR" sz="2000" dirty="0"/>
                  <a:t> the UV and IR </a:t>
                </a:r>
                <a:r>
                  <a:rPr lang="fr-FR" sz="2000" dirty="0" err="1"/>
                  <a:t>sectors</a:t>
                </a:r>
                <a:endParaRPr lang="fr-FR" sz="2000" dirty="0"/>
              </a:p>
              <a:p>
                <a:endParaRPr lang="fr-FR" sz="2000" dirty="0"/>
              </a:p>
              <a:p>
                <a:pPr marL="342900" indent="-342900">
                  <a:buFont typeface="Wingdings" panose="05000000000000000000" pitchFamily="2" charset="2"/>
                  <a:buChar char="Ø"/>
                </a:pPr>
                <a:r>
                  <a:rPr lang="fr-FR" sz="2000" dirty="0" err="1"/>
                  <a:t>Because</a:t>
                </a:r>
                <a:r>
                  <a:rPr lang="fr-FR" sz="2000" dirty="0"/>
                  <a:t> of time-</a:t>
                </a:r>
                <a:r>
                  <a:rPr lang="fr-FR" sz="2000" dirty="0" err="1"/>
                  <a:t>dependence</a:t>
                </a:r>
                <a:r>
                  <a:rPr lang="fr-FR" sz="2000" dirty="0"/>
                  <a:t>, UV modes </a:t>
                </a:r>
                <a:r>
                  <a:rPr lang="fr-FR" sz="2000" dirty="0" err="1"/>
                  <a:t>join</a:t>
                </a:r>
                <a:r>
                  <a:rPr lang="fr-FR" sz="2000" dirty="0"/>
                  <a:t> the IR </a:t>
                </a:r>
                <a:r>
                  <a:rPr lang="fr-FR" sz="2000" dirty="0" err="1"/>
                  <a:t>sector</a:t>
                </a:r>
                <a:endParaRPr lang="fr-FR" sz="2000" dirty="0"/>
              </a:p>
              <a:p>
                <a:endParaRPr lang="fr-FR" sz="2000" dirty="0"/>
              </a:p>
              <a:p>
                <a:pPr marL="342900" indent="-342900">
                  <a:buFont typeface="Wingdings" panose="05000000000000000000" pitchFamily="2" charset="2"/>
                  <a:buChar char="Ø"/>
                </a:pPr>
                <a:r>
                  <a:rPr lang="fr-FR" sz="2000" dirty="0"/>
                  <a:t>IR </a:t>
                </a:r>
                <a:r>
                  <a:rPr lang="fr-FR" sz="2000" dirty="0" err="1"/>
                  <a:t>sector</a:t>
                </a:r>
                <a:r>
                  <a:rPr lang="fr-FR" sz="2000" dirty="0"/>
                  <a:t> = open, out-of-</a:t>
                </a:r>
                <a:r>
                  <a:rPr lang="fr-FR" sz="2000" dirty="0" err="1"/>
                  <a:t>equilibrium</a:t>
                </a:r>
                <a:r>
                  <a:rPr lang="fr-FR" sz="2000" dirty="0"/>
                  <a:t> system</a:t>
                </a:r>
              </a:p>
            </p:txBody>
          </p:sp>
        </mc:Choice>
        <mc:Fallback>
          <p:sp>
            <p:nvSpPr>
              <p:cNvPr id="20" name="ZoneTexte 19"/>
              <p:cNvSpPr txBox="1">
                <a:spLocks noRot="1" noChangeAspect="1" noMove="1" noResize="1" noEditPoints="1" noAdjustHandles="1" noChangeArrowheads="1" noChangeShapeType="1" noTextEdit="1"/>
              </p:cNvSpPr>
              <p:nvPr/>
            </p:nvSpPr>
            <p:spPr>
              <a:xfrm>
                <a:off x="401071" y="5004369"/>
                <a:ext cx="6862969" cy="1631216"/>
              </a:xfrm>
              <a:prstGeom prst="rect">
                <a:avLst/>
              </a:prstGeom>
              <a:blipFill>
                <a:blip r:embed="rId7"/>
                <a:stretch>
                  <a:fillRect l="-799" t="-2239" b="-5597"/>
                </a:stretch>
              </a:blipFill>
            </p:spPr>
            <p:txBody>
              <a:bodyPr/>
              <a:lstStyle/>
              <a:p>
                <a:r>
                  <a:rPr lang="en-GB">
                    <a:noFill/>
                  </a:rPr>
                  <a:t> </a:t>
                </a:r>
              </a:p>
            </p:txBody>
          </p:sp>
        </mc:Fallback>
      </mc:AlternateContent>
      <p:sp>
        <p:nvSpPr>
          <p:cNvPr id="23" name="Titre 1"/>
          <p:cNvSpPr>
            <a:spLocks noGrp="1"/>
          </p:cNvSpPr>
          <p:nvPr>
            <p:ph type="title"/>
          </p:nvPr>
        </p:nvSpPr>
        <p:spPr>
          <a:xfrm>
            <a:off x="290260" y="255881"/>
            <a:ext cx="9686108" cy="549121"/>
          </a:xfrm>
        </p:spPr>
        <p:txBody>
          <a:bodyPr>
            <a:normAutofit/>
          </a:bodyPr>
          <a:lstStyle/>
          <a:p>
            <a:r>
              <a:rPr lang="fr-FR" sz="3200" dirty="0"/>
              <a:t>COARSE-GRAINING</a:t>
            </a:r>
          </a:p>
        </p:txBody>
      </p:sp>
      <p:pic>
        <p:nvPicPr>
          <p:cNvPr id="26" name="Image 25"/>
          <p:cNvPicPr>
            <a:picLocks noChangeAspect="1"/>
          </p:cNvPicPr>
          <p:nvPr/>
        </p:nvPicPr>
        <p:blipFill>
          <a:blip r:embed="rId8"/>
          <a:stretch>
            <a:fillRect/>
          </a:stretch>
        </p:blipFill>
        <p:spPr>
          <a:xfrm>
            <a:off x="173267" y="929619"/>
            <a:ext cx="7318579" cy="3838127"/>
          </a:xfrm>
          <a:prstGeom prst="rect">
            <a:avLst/>
          </a:prstGeom>
        </p:spPr>
      </p:pic>
      <p:sp>
        <p:nvSpPr>
          <p:cNvPr id="2" name="Ellipse 1"/>
          <p:cNvSpPr/>
          <p:nvPr/>
        </p:nvSpPr>
        <p:spPr>
          <a:xfrm>
            <a:off x="9068698" y="5480648"/>
            <a:ext cx="1766948" cy="692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8578104" y="5195813"/>
            <a:ext cx="486030" cy="369332"/>
          </a:xfrm>
          <a:prstGeom prst="rect">
            <a:avLst/>
          </a:prstGeom>
          <a:noFill/>
        </p:spPr>
        <p:txBody>
          <a:bodyPr wrap="none" rtlCol="0">
            <a:spAutoFit/>
          </a:bodyPr>
          <a:lstStyle/>
          <a:p>
            <a:r>
              <a:rPr lang="fr-FR" b="1" dirty="0"/>
              <a:t>UV</a:t>
            </a:r>
          </a:p>
        </p:txBody>
      </p:sp>
      <p:sp>
        <p:nvSpPr>
          <p:cNvPr id="28" name="ZoneTexte 27"/>
          <p:cNvSpPr txBox="1"/>
          <p:nvPr/>
        </p:nvSpPr>
        <p:spPr>
          <a:xfrm>
            <a:off x="9739906" y="5614642"/>
            <a:ext cx="417102" cy="369332"/>
          </a:xfrm>
          <a:prstGeom prst="rect">
            <a:avLst/>
          </a:prstGeom>
          <a:noFill/>
        </p:spPr>
        <p:txBody>
          <a:bodyPr wrap="none" rtlCol="0">
            <a:spAutoFit/>
          </a:bodyPr>
          <a:lstStyle/>
          <a:p>
            <a:r>
              <a:rPr lang="fr-FR" b="1" dirty="0">
                <a:solidFill>
                  <a:schemeClr val="bg1"/>
                </a:solidFill>
              </a:rPr>
              <a:t>IR</a:t>
            </a:r>
          </a:p>
        </p:txBody>
      </p:sp>
      <p:sp>
        <p:nvSpPr>
          <p:cNvPr id="3" name="ZoneTexte 2"/>
          <p:cNvSpPr txBox="1"/>
          <p:nvPr/>
        </p:nvSpPr>
        <p:spPr>
          <a:xfrm>
            <a:off x="8534370" y="688494"/>
            <a:ext cx="1914948" cy="400110"/>
          </a:xfrm>
          <a:prstGeom prst="rect">
            <a:avLst/>
          </a:prstGeom>
          <a:noFill/>
        </p:spPr>
        <p:txBody>
          <a:bodyPr wrap="none" rtlCol="0">
            <a:spAutoFit/>
          </a:bodyPr>
          <a:lstStyle/>
          <a:p>
            <a:r>
              <a:rPr lang="fr-FR" sz="2000" b="1" dirty="0"/>
              <a:t>Physical </a:t>
            </a:r>
            <a:r>
              <a:rPr lang="fr-FR" sz="2000" b="1" dirty="0" err="1"/>
              <a:t>scales</a:t>
            </a:r>
            <a:endParaRPr lang="fr-FR" sz="2000" b="1" dirty="0"/>
          </a:p>
        </p:txBody>
      </p:sp>
      <mc:AlternateContent xmlns:mc="http://schemas.openxmlformats.org/markup-compatibility/2006" xmlns:a14="http://schemas.microsoft.com/office/drawing/2010/main">
        <mc:Choice Requires="a14">
          <p:sp>
            <p:nvSpPr>
              <p:cNvPr id="27" name="ZoneTexte 26">
                <a:extLst>
                  <a:ext uri="{FF2B5EF4-FFF2-40B4-BE49-F238E27FC236}">
                    <a16:creationId xmlns:a16="http://schemas.microsoft.com/office/drawing/2014/main" id="{2028EB38-4CD4-40A1-BAFD-12CA7ECC9758}"/>
                  </a:ext>
                </a:extLst>
              </p:cNvPr>
              <p:cNvSpPr txBox="1"/>
              <p:nvPr/>
            </p:nvSpPr>
            <p:spPr>
              <a:xfrm>
                <a:off x="6996650" y="4208898"/>
                <a:ext cx="1352866" cy="46166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2400" b="1" i="0" smtClean="0">
                          <a:solidFill>
                            <a:schemeClr val="bg1">
                              <a:lumMod val="50000"/>
                            </a:schemeClr>
                          </a:solidFill>
                          <a:latin typeface="Cambria Math" panose="02040503050406030204" pitchFamily="18" charset="0"/>
                        </a:rPr>
                        <m:t>𝐥𝐨𝐠</m:t>
                      </m:r>
                      <m:d>
                        <m:dPr>
                          <m:ctrlPr>
                            <a:rPr lang="es-ES" sz="2400" b="1" i="1" smtClean="0">
                              <a:solidFill>
                                <a:schemeClr val="bg1">
                                  <a:lumMod val="50000"/>
                                </a:schemeClr>
                              </a:solidFill>
                              <a:latin typeface="Cambria Math" panose="02040503050406030204" pitchFamily="18" charset="0"/>
                            </a:rPr>
                          </m:ctrlPr>
                        </m:dPr>
                        <m:e>
                          <m:r>
                            <a:rPr lang="es-ES" sz="2400" b="1" i="1" smtClean="0">
                              <a:solidFill>
                                <a:schemeClr val="bg1">
                                  <a:lumMod val="50000"/>
                                </a:schemeClr>
                              </a:solidFill>
                              <a:latin typeface="Cambria Math" panose="02040503050406030204" pitchFamily="18" charset="0"/>
                            </a:rPr>
                            <m:t>𝒂</m:t>
                          </m:r>
                        </m:e>
                      </m:d>
                    </m:oMath>
                  </m:oMathPara>
                </a14:m>
                <a:endParaRPr lang="fr-FR" sz="2400" b="1" dirty="0">
                  <a:solidFill>
                    <a:schemeClr val="bg1">
                      <a:lumMod val="50000"/>
                    </a:schemeClr>
                  </a:solidFill>
                </a:endParaRPr>
              </a:p>
            </p:txBody>
          </p:sp>
        </mc:Choice>
        <mc:Fallback xmlns="">
          <p:sp>
            <p:nvSpPr>
              <p:cNvPr id="27" name="ZoneTexte 26">
                <a:extLst>
                  <a:ext uri="{FF2B5EF4-FFF2-40B4-BE49-F238E27FC236}">
                    <a16:creationId xmlns:a16="http://schemas.microsoft.com/office/drawing/2014/main" id="{2028EB38-4CD4-40A1-BAFD-12CA7ECC9758}"/>
                  </a:ext>
                </a:extLst>
              </p:cNvPr>
              <p:cNvSpPr txBox="1">
                <a:spLocks noRot="1" noChangeAspect="1" noMove="1" noResize="1" noEditPoints="1" noAdjustHandles="1" noChangeArrowheads="1" noChangeShapeType="1" noTextEdit="1"/>
              </p:cNvSpPr>
              <p:nvPr/>
            </p:nvSpPr>
            <p:spPr>
              <a:xfrm>
                <a:off x="6996650" y="4208898"/>
                <a:ext cx="1352866" cy="461665"/>
              </a:xfrm>
              <a:prstGeom prst="rect">
                <a:avLst/>
              </a:prstGeom>
              <a:blipFill>
                <a:blip r:embed="rId9"/>
                <a:stretch>
                  <a:fillRect b="-21053"/>
                </a:stretch>
              </a:blipFill>
            </p:spPr>
            <p:txBody>
              <a:bodyPr/>
              <a:lstStyle/>
              <a:p>
                <a:r>
                  <a:rPr lang="en-GB">
                    <a:noFill/>
                  </a:rPr>
                  <a:t> </a:t>
                </a:r>
              </a:p>
            </p:txBody>
          </p:sp>
        </mc:Fallback>
      </mc:AlternateContent>
    </p:spTree>
    <p:extLst>
      <p:ext uri="{BB962C8B-B14F-4D97-AF65-F5344CB8AC3E}">
        <p14:creationId xmlns:p14="http://schemas.microsoft.com/office/powerpoint/2010/main" val="278970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25 E" pathEditMode="relative" ptsTypes="">
                                      <p:cBhvr>
                                        <p:cTn id="6" dur="5000" fill="hold"/>
                                        <p:tgtEl>
                                          <p:spTgt spid="33"/>
                                        </p:tgtEl>
                                        <p:attrNameLst>
                                          <p:attrName>ppt_x</p:attrName>
                                          <p:attrName>ppt_y</p:attrName>
                                        </p:attrNameLst>
                                      </p:cBhvr>
                                    </p:animMotion>
                                  </p:childTnLst>
                                </p:cTn>
                              </p:par>
                              <p:par>
                                <p:cTn id="7" presetID="42" presetClass="path" presetSubtype="0" accel="50000" decel="50000" fill="hold" nodeType="withEffect">
                                  <p:stCondLst>
                                    <p:cond delay="0"/>
                                  </p:stCondLst>
                                  <p:childTnLst>
                                    <p:animMotion origin="layout" path="M 0 0 L 0 0.25 E" pathEditMode="relative" ptsTypes="">
                                      <p:cBhvr>
                                        <p:cTn id="8" dur="5000" fill="hold"/>
                                        <p:tgtEl>
                                          <p:spTgt spid="30"/>
                                        </p:tgtEl>
                                        <p:attrNameLst>
                                          <p:attrName>ppt_x</p:attrName>
                                          <p:attrName>ppt_y</p:attrName>
                                        </p:attrNameLst>
                                      </p:cBhvr>
                                    </p:animMotion>
                                  </p:childTnLst>
                                </p:cTn>
                              </p:par>
                              <p:par>
                                <p:cTn id="9" presetID="42" presetClass="path" presetSubtype="0" accel="50000" decel="50000" fill="hold" grpId="0" nodeType="withEffect">
                                  <p:stCondLst>
                                    <p:cond delay="0"/>
                                  </p:stCondLst>
                                  <p:childTnLst>
                                    <p:animMotion origin="layout" path="M 0 0 L 0 0.25 E" pathEditMode="relative" ptsTypes="">
                                      <p:cBhvr>
                                        <p:cTn id="10" dur="5000" fill="hold"/>
                                        <p:tgtEl>
                                          <p:spTgt spid="38"/>
                                        </p:tgtEl>
                                        <p:attrNameLst>
                                          <p:attrName>ppt_x</p:attrName>
                                          <p:attrName>ppt_y</p:attrName>
                                        </p:attrNameLst>
                                      </p:cBhvr>
                                    </p:animMotion>
                                  </p:childTnLst>
                                </p:cTn>
                              </p:par>
                              <p:par>
                                <p:cTn id="11" presetID="6" presetClass="emph" presetSubtype="0" fill="hold" grpId="0" nodeType="withEffect">
                                  <p:stCondLst>
                                    <p:cond delay="0"/>
                                  </p:stCondLst>
                                  <p:childTnLst>
                                    <p:animScale>
                                      <p:cBhvr>
                                        <p:cTn id="12" dur="5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6274" y="282930"/>
            <a:ext cx="9601200" cy="594360"/>
          </a:xfrm>
        </p:spPr>
        <p:txBody>
          <a:bodyPr rtlCol="0"/>
          <a:lstStyle/>
          <a:p>
            <a:pPr rtl="0"/>
            <a:r>
              <a:rPr lang="fr-FR" dirty="0"/>
              <a:t>IN THE </a:t>
            </a:r>
            <a:r>
              <a:rPr lang="fr-FR" dirty="0" err="1"/>
              <a:t>EoM</a:t>
            </a:r>
            <a:endParaRPr lang="fr-FR" dirty="0"/>
          </a:p>
        </p:txBody>
      </p:sp>
      <p:sp>
        <p:nvSpPr>
          <p:cNvPr id="4" name="Espace réservé du pied de page 3"/>
          <p:cNvSpPr>
            <a:spLocks noGrp="1"/>
          </p:cNvSpPr>
          <p:nvPr>
            <p:ph type="ftr" sz="quarter" idx="11"/>
          </p:nvPr>
        </p:nvSpPr>
        <p:spPr/>
        <p:txBody>
          <a:bodyPr/>
          <a:lstStyle/>
          <a:p>
            <a:pPr rtl="0"/>
            <a:r>
              <a:rPr lang="en-GB" noProof="0"/>
              <a:t>Borel resummation of secular divergences with the stochastic inflation formalism                 2023 TUG Meeting, ENS, October 12th     ---    Lucas Pinol </a:t>
            </a:r>
            <a:endParaRPr lang="fr-FR" noProof="0" dirty="0"/>
          </a:p>
        </p:txBody>
      </p:sp>
      <mc:AlternateContent xmlns:mc="http://schemas.openxmlformats.org/markup-compatibility/2006" xmlns:a14="http://schemas.microsoft.com/office/drawing/2010/main">
        <mc:Choice Requires="a14">
          <p:sp>
            <p:nvSpPr>
              <p:cNvPr id="10" name="Espace réservé du contenu 9"/>
              <p:cNvSpPr>
                <a:spLocks noGrp="1"/>
              </p:cNvSpPr>
              <p:nvPr>
                <p:ph sz="half" idx="1"/>
              </p:nvPr>
            </p:nvSpPr>
            <p:spPr>
              <a:xfrm>
                <a:off x="387275" y="1094099"/>
                <a:ext cx="11521440" cy="4327749"/>
              </a:xfrm>
            </p:spPr>
            <p:txBody>
              <a:bodyPr>
                <a:normAutofit/>
              </a:bodyPr>
              <a:lstStyle/>
              <a:p>
                <a:r>
                  <a:rPr lang="fr-FR" dirty="0"/>
                  <a:t>Split IR and UV: </a:t>
                </a:r>
                <a14:m>
                  <m:oMath xmlns:m="http://schemas.openxmlformats.org/officeDocument/2006/math">
                    <m:r>
                      <a:rPr lang="fr-FR" b="0" i="1" smtClean="0">
                        <a:latin typeface="Cambria Math" panose="02040503050406030204" pitchFamily="18" charset="0"/>
                      </a:rPr>
                      <m:t>𝜙</m:t>
                    </m:r>
                    <m:d>
                      <m:dPr>
                        <m:ctrlPr>
                          <a:rPr lang="fr-FR" b="0" i="1" smtClean="0">
                            <a:latin typeface="Cambria Math" panose="02040503050406030204" pitchFamily="18" charset="0"/>
                          </a:rPr>
                        </m:ctrlPr>
                      </m:dPr>
                      <m:e>
                        <m:r>
                          <a:rPr lang="fr-FR" b="0" i="1" smtClean="0">
                            <a:latin typeface="Cambria Math" panose="02040503050406030204" pitchFamily="18" charset="0"/>
                          </a:rPr>
                          <m:t>𝑁</m:t>
                        </m:r>
                        <m:r>
                          <a:rPr lang="fr-FR" b="0" i="1" smtClean="0">
                            <a:latin typeface="Cambria Math" panose="02040503050406030204" pitchFamily="18" charset="0"/>
                          </a:rPr>
                          <m:t>,</m:t>
                        </m:r>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𝑥</m:t>
                            </m:r>
                          </m:e>
                        </m:acc>
                      </m:e>
                    </m:d>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i="1">
                            <a:latin typeface="Cambria Math" panose="02040503050406030204" pitchFamily="18" charset="0"/>
                          </a:rPr>
                          <m:t>𝜙</m:t>
                        </m:r>
                      </m:e>
                      <m:sub>
                        <m:r>
                          <a:rPr lang="fr-FR" b="0" i="1" smtClean="0">
                            <a:latin typeface="Cambria Math" panose="02040503050406030204" pitchFamily="18" charset="0"/>
                          </a:rPr>
                          <m:t>𝐼𝑅</m:t>
                        </m:r>
                      </m:sub>
                    </m:sSub>
                    <m:d>
                      <m:dPr>
                        <m:ctrlPr>
                          <a:rPr lang="fr-FR" i="1">
                            <a:latin typeface="Cambria Math" panose="02040503050406030204" pitchFamily="18" charset="0"/>
                          </a:rPr>
                        </m:ctrlPr>
                      </m:dPr>
                      <m:e>
                        <m:r>
                          <a:rPr lang="fr-FR" i="1">
                            <a:latin typeface="Cambria Math" panose="02040503050406030204" pitchFamily="18" charset="0"/>
                          </a:rPr>
                          <m:t>𝑁</m:t>
                        </m:r>
                        <m:r>
                          <a:rPr lang="fr-FR" i="1">
                            <a:latin typeface="Cambria Math" panose="02040503050406030204" pitchFamily="18" charset="0"/>
                          </a:rPr>
                          <m:t>,</m:t>
                        </m:r>
                        <m:acc>
                          <m:accPr>
                            <m:chr m:val="⃗"/>
                            <m:ctrlPr>
                              <a:rPr lang="fr-FR" i="1">
                                <a:latin typeface="Cambria Math" panose="02040503050406030204" pitchFamily="18" charset="0"/>
                              </a:rPr>
                            </m:ctrlPr>
                          </m:accPr>
                          <m:e>
                            <m:r>
                              <a:rPr lang="fr-FR" i="1">
                                <a:latin typeface="Cambria Math" panose="02040503050406030204" pitchFamily="18" charset="0"/>
                              </a:rPr>
                              <m:t>𝑥</m:t>
                            </m:r>
                          </m:e>
                        </m:acc>
                      </m:e>
                    </m:d>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i="1">
                            <a:latin typeface="Cambria Math" panose="02040503050406030204" pitchFamily="18" charset="0"/>
                          </a:rPr>
                          <m:t>𝜙</m:t>
                        </m:r>
                      </m:e>
                      <m:sub>
                        <m:r>
                          <a:rPr lang="fr-FR" b="0" i="1" smtClean="0">
                            <a:latin typeface="Cambria Math" panose="02040503050406030204" pitchFamily="18" charset="0"/>
                          </a:rPr>
                          <m:t>𝑈𝑉</m:t>
                        </m:r>
                      </m:sub>
                    </m:sSub>
                    <m:d>
                      <m:dPr>
                        <m:ctrlPr>
                          <a:rPr lang="fr-FR" i="1">
                            <a:latin typeface="Cambria Math" panose="02040503050406030204" pitchFamily="18" charset="0"/>
                          </a:rPr>
                        </m:ctrlPr>
                      </m:dPr>
                      <m:e>
                        <m:r>
                          <a:rPr lang="fr-FR" i="1">
                            <a:latin typeface="Cambria Math" panose="02040503050406030204" pitchFamily="18" charset="0"/>
                          </a:rPr>
                          <m:t>𝑁</m:t>
                        </m:r>
                        <m:r>
                          <a:rPr lang="fr-FR" i="1">
                            <a:latin typeface="Cambria Math" panose="02040503050406030204" pitchFamily="18" charset="0"/>
                          </a:rPr>
                          <m:t>,</m:t>
                        </m:r>
                        <m:acc>
                          <m:accPr>
                            <m:chr m:val="⃗"/>
                            <m:ctrlPr>
                              <a:rPr lang="fr-FR" i="1">
                                <a:latin typeface="Cambria Math" panose="02040503050406030204" pitchFamily="18" charset="0"/>
                              </a:rPr>
                            </m:ctrlPr>
                          </m:accPr>
                          <m:e>
                            <m:r>
                              <a:rPr lang="fr-FR" i="1">
                                <a:latin typeface="Cambria Math" panose="02040503050406030204" pitchFamily="18" charset="0"/>
                              </a:rPr>
                              <m:t>𝑥</m:t>
                            </m:r>
                          </m:e>
                        </m:acc>
                      </m:e>
                    </m:d>
                  </m:oMath>
                </a14:m>
                <a:r>
                  <a:rPr lang="fr-FR" dirty="0"/>
                  <a:t> with</a:t>
                </a:r>
              </a:p>
              <a:p>
                <a:endParaRPr lang="fr-FR" dirty="0"/>
              </a:p>
              <a:p>
                <a:endParaRPr lang="fr-FR" dirty="0"/>
              </a:p>
              <a:p>
                <a:endParaRPr lang="fr-FR" dirty="0"/>
              </a:p>
              <a:p>
                <a:pPr marL="45720" indent="0">
                  <a:buNone/>
                </a:pPr>
                <a:br>
                  <a:rPr lang="fr-FR" dirty="0"/>
                </a:br>
                <a:endParaRPr lang="fr-FR" sz="1000" dirty="0"/>
              </a:p>
            </p:txBody>
          </p:sp>
        </mc:Choice>
        <mc:Fallback xmlns="">
          <p:sp>
            <p:nvSpPr>
              <p:cNvPr id="10" name="Espace réservé du contenu 9"/>
              <p:cNvSpPr>
                <a:spLocks noGrp="1" noRot="1" noChangeAspect="1" noMove="1" noResize="1" noEditPoints="1" noAdjustHandles="1" noChangeArrowheads="1" noChangeShapeType="1" noTextEdit="1"/>
              </p:cNvSpPr>
              <p:nvPr>
                <p:ph sz="half" idx="1"/>
              </p:nvPr>
            </p:nvSpPr>
            <p:spPr>
              <a:xfrm>
                <a:off x="387275" y="1094099"/>
                <a:ext cx="11521440" cy="4327749"/>
              </a:xfrm>
              <a:blipFill>
                <a:blip r:embed="rId3"/>
                <a:stretch>
                  <a:fillRect l="-53" t="-211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ZoneTexte 12"/>
              <p:cNvSpPr txBox="1"/>
              <p:nvPr/>
            </p:nvSpPr>
            <p:spPr>
              <a:xfrm>
                <a:off x="1295400" y="1935883"/>
                <a:ext cx="5422638" cy="818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𝜙</m:t>
                          </m:r>
                        </m:e>
                        <m:sub>
                          <m:r>
                            <a:rPr lang="fr-FR" sz="2200" b="0" i="1" smtClean="0">
                              <a:latin typeface="Cambria Math" panose="02040503050406030204" pitchFamily="18" charset="0"/>
                            </a:rPr>
                            <m:t>𝐼𝑅</m:t>
                          </m:r>
                        </m:sub>
                      </m:sSub>
                      <m:d>
                        <m:dPr>
                          <m:ctrlPr>
                            <a:rPr lang="fr-FR" sz="2200" b="0" i="1" smtClean="0">
                              <a:latin typeface="Cambria Math" panose="02040503050406030204" pitchFamily="18" charset="0"/>
                            </a:rPr>
                          </m:ctrlPr>
                        </m:dPr>
                        <m:e>
                          <m:r>
                            <a:rPr lang="fr-FR" sz="2200" b="0" i="1" smtClean="0">
                              <a:latin typeface="Cambria Math" panose="02040503050406030204" pitchFamily="18" charset="0"/>
                            </a:rPr>
                            <m:t>𝑁</m:t>
                          </m:r>
                          <m:r>
                            <a:rPr lang="fr-FR" sz="2200" b="0" i="1" smtClean="0">
                              <a:latin typeface="Cambria Math" panose="02040503050406030204" pitchFamily="18" charset="0"/>
                            </a:rPr>
                            <m:t>,</m:t>
                          </m:r>
                          <m:acc>
                            <m:accPr>
                              <m:chr m:val="⃗"/>
                              <m:ctrlPr>
                                <a:rPr lang="fr-FR" sz="2200" b="0" i="1" smtClean="0">
                                  <a:latin typeface="Cambria Math" panose="02040503050406030204" pitchFamily="18" charset="0"/>
                                </a:rPr>
                              </m:ctrlPr>
                            </m:accPr>
                            <m:e>
                              <m:r>
                                <a:rPr lang="fr-FR" sz="2200" b="0" i="1" smtClean="0">
                                  <a:latin typeface="Cambria Math" panose="02040503050406030204" pitchFamily="18" charset="0"/>
                                </a:rPr>
                                <m:t>𝑥</m:t>
                              </m:r>
                            </m:e>
                          </m:acc>
                        </m:e>
                      </m:d>
                      <m:r>
                        <a:rPr lang="fr-FR" sz="2200" b="0" i="1" smtClean="0">
                          <a:latin typeface="Cambria Math" panose="02040503050406030204" pitchFamily="18" charset="0"/>
                        </a:rPr>
                        <m:t>=</m:t>
                      </m:r>
                      <m:nary>
                        <m:naryPr>
                          <m:subHide m:val="on"/>
                          <m:supHide m:val="on"/>
                          <m:ctrlPr>
                            <a:rPr lang="fr-FR" sz="2200" b="0" i="1" smtClean="0">
                              <a:latin typeface="Cambria Math" panose="02040503050406030204" pitchFamily="18" charset="0"/>
                            </a:rPr>
                          </m:ctrlPr>
                        </m:naryPr>
                        <m:sub/>
                        <m:sup/>
                        <m:e>
                          <m:f>
                            <m:fPr>
                              <m:ctrlPr>
                                <a:rPr lang="fr-FR" sz="2200" i="1">
                                  <a:latin typeface="Cambria Math" panose="02040503050406030204" pitchFamily="18" charset="0"/>
                                </a:rPr>
                              </m:ctrlPr>
                            </m:fPr>
                            <m:num>
                              <m:sSup>
                                <m:sSupPr>
                                  <m:ctrlPr>
                                    <a:rPr lang="fr-FR" sz="2200" i="1">
                                      <a:latin typeface="Cambria Math" panose="02040503050406030204" pitchFamily="18" charset="0"/>
                                    </a:rPr>
                                  </m:ctrlPr>
                                </m:sSupPr>
                                <m:e>
                                  <m:r>
                                    <m:rPr>
                                      <m:sty m:val="p"/>
                                    </m:rPr>
                                    <a:rPr lang="fr-FR" sz="2200" i="0">
                                      <a:latin typeface="Cambria Math" panose="02040503050406030204" pitchFamily="18" charset="0"/>
                                    </a:rPr>
                                    <m:t>d</m:t>
                                  </m:r>
                                </m:e>
                                <m:sup>
                                  <m:r>
                                    <a:rPr lang="fr-FR" sz="2200" i="1">
                                      <a:latin typeface="Cambria Math" panose="02040503050406030204" pitchFamily="18" charset="0"/>
                                    </a:rPr>
                                    <m:t>3</m:t>
                                  </m:r>
                                </m:sup>
                              </m:sSup>
                              <m:acc>
                                <m:accPr>
                                  <m:chr m:val="⃗"/>
                                  <m:ctrlPr>
                                    <a:rPr lang="fr-FR" sz="2200" i="1">
                                      <a:latin typeface="Cambria Math" panose="02040503050406030204" pitchFamily="18" charset="0"/>
                                    </a:rPr>
                                  </m:ctrlPr>
                                </m:accPr>
                                <m:e>
                                  <m:r>
                                    <a:rPr lang="fr-FR" sz="2200" i="1">
                                      <a:latin typeface="Cambria Math" panose="02040503050406030204" pitchFamily="18" charset="0"/>
                                    </a:rPr>
                                    <m:t>𝑘</m:t>
                                  </m:r>
                                </m:e>
                              </m:acc>
                            </m:num>
                            <m:den>
                              <m:sSup>
                                <m:sSupPr>
                                  <m:ctrlPr>
                                    <a:rPr lang="fr-FR" sz="2200" i="1">
                                      <a:latin typeface="Cambria Math" panose="02040503050406030204" pitchFamily="18" charset="0"/>
                                    </a:rPr>
                                  </m:ctrlPr>
                                </m:sSupPr>
                                <m:e>
                                  <m:d>
                                    <m:dPr>
                                      <m:ctrlPr>
                                        <a:rPr lang="fr-FR" sz="2200" i="1">
                                          <a:latin typeface="Cambria Math" panose="02040503050406030204" pitchFamily="18" charset="0"/>
                                        </a:rPr>
                                      </m:ctrlPr>
                                    </m:dPr>
                                    <m:e>
                                      <m:r>
                                        <a:rPr lang="fr-FR" sz="2200" i="1">
                                          <a:latin typeface="Cambria Math" panose="02040503050406030204" pitchFamily="18" charset="0"/>
                                        </a:rPr>
                                        <m:t>2</m:t>
                                      </m:r>
                                      <m:r>
                                        <a:rPr lang="fr-FR" sz="2200" i="1">
                                          <a:latin typeface="Cambria Math" panose="02040503050406030204" pitchFamily="18" charset="0"/>
                                        </a:rPr>
                                        <m:t>𝜋</m:t>
                                      </m:r>
                                    </m:e>
                                  </m:d>
                                </m:e>
                                <m:sup>
                                  <m:r>
                                    <a:rPr lang="fr-FR" sz="2200" i="1">
                                      <a:latin typeface="Cambria Math" panose="02040503050406030204" pitchFamily="18" charset="0"/>
                                    </a:rPr>
                                    <m:t>3</m:t>
                                  </m:r>
                                </m:sup>
                              </m:sSup>
                            </m:den>
                          </m:f>
                          <m:sSup>
                            <m:sSupPr>
                              <m:ctrlPr>
                                <a:rPr lang="fr-FR" sz="2200" b="0" i="1" smtClean="0">
                                  <a:latin typeface="Cambria Math" panose="02040503050406030204" pitchFamily="18" charset="0"/>
                                </a:rPr>
                              </m:ctrlPr>
                            </m:sSupPr>
                            <m:e>
                              <m:r>
                                <a:rPr lang="fr-FR" sz="2200" b="0" i="1" smtClean="0">
                                  <a:latin typeface="Cambria Math" panose="02040503050406030204" pitchFamily="18" charset="0"/>
                                </a:rPr>
                                <m:t>𝑒</m:t>
                              </m:r>
                            </m:e>
                            <m:sup>
                              <m:r>
                                <a:rPr lang="fr-FR" sz="2200" b="0" i="1" smtClean="0">
                                  <a:latin typeface="Cambria Math" panose="02040503050406030204" pitchFamily="18" charset="0"/>
                                </a:rPr>
                                <m:t>𝑖</m:t>
                              </m:r>
                              <m:r>
                                <a:rPr lang="fr-FR" sz="2200" b="0" i="1" smtClean="0">
                                  <a:latin typeface="Cambria Math" panose="02040503050406030204" pitchFamily="18" charset="0"/>
                                </a:rPr>
                                <m:t> </m:t>
                              </m:r>
                              <m:acc>
                                <m:accPr>
                                  <m:chr m:val="⃗"/>
                                  <m:ctrlPr>
                                    <a:rPr lang="fr-FR" sz="2200" b="0" i="1" smtClean="0">
                                      <a:latin typeface="Cambria Math" panose="02040503050406030204" pitchFamily="18" charset="0"/>
                                    </a:rPr>
                                  </m:ctrlPr>
                                </m:accPr>
                                <m:e>
                                  <m:r>
                                    <a:rPr lang="fr-FR" sz="2200" b="0" i="1" smtClean="0">
                                      <a:latin typeface="Cambria Math" panose="02040503050406030204" pitchFamily="18" charset="0"/>
                                    </a:rPr>
                                    <m:t>𝑘</m:t>
                                  </m:r>
                                </m:e>
                              </m:acc>
                              <m:r>
                                <a:rPr lang="fr-FR" sz="2200" b="0" i="1" smtClean="0">
                                  <a:latin typeface="Cambria Math" panose="02040503050406030204" pitchFamily="18" charset="0"/>
                                </a:rPr>
                                <m:t>⋅</m:t>
                              </m:r>
                              <m:acc>
                                <m:accPr>
                                  <m:chr m:val="⃗"/>
                                  <m:ctrlPr>
                                    <a:rPr lang="fr-FR" sz="2200" b="0" i="1" smtClean="0">
                                      <a:latin typeface="Cambria Math" panose="02040503050406030204" pitchFamily="18" charset="0"/>
                                    </a:rPr>
                                  </m:ctrlPr>
                                </m:accPr>
                                <m:e>
                                  <m:r>
                                    <a:rPr lang="fr-FR" sz="2200" b="0" i="1" smtClean="0">
                                      <a:latin typeface="Cambria Math" panose="02040503050406030204" pitchFamily="18" charset="0"/>
                                    </a:rPr>
                                    <m:t>𝑥</m:t>
                                  </m:r>
                                </m:e>
                              </m:acc>
                            </m:sup>
                          </m:sSup>
                          <m:r>
                            <a:rPr lang="fr-FR" sz="2200" b="0" i="1" smtClean="0">
                              <a:solidFill>
                                <a:srgbClr val="0070C0"/>
                              </a:solidFill>
                              <a:latin typeface="Cambria Math" panose="02040503050406030204" pitchFamily="18" charset="0"/>
                            </a:rPr>
                            <m:t>𝑊</m:t>
                          </m:r>
                          <m:d>
                            <m:dPr>
                              <m:ctrlPr>
                                <a:rPr lang="fr-FR" sz="2200" b="0" i="1" smtClean="0">
                                  <a:solidFill>
                                    <a:srgbClr val="0070C0"/>
                                  </a:solidFill>
                                  <a:latin typeface="Cambria Math" panose="02040503050406030204" pitchFamily="18" charset="0"/>
                                </a:rPr>
                              </m:ctrlPr>
                            </m:dPr>
                            <m:e>
                              <m:f>
                                <m:fPr>
                                  <m:ctrlPr>
                                    <a:rPr lang="fr-FR" sz="2200" b="0" i="1" smtClean="0">
                                      <a:solidFill>
                                        <a:srgbClr val="0070C0"/>
                                      </a:solidFill>
                                      <a:latin typeface="Cambria Math" panose="02040503050406030204" pitchFamily="18" charset="0"/>
                                    </a:rPr>
                                  </m:ctrlPr>
                                </m:fPr>
                                <m:num>
                                  <m:r>
                                    <a:rPr lang="fr-FR" sz="2200" b="0" i="1" smtClean="0">
                                      <a:solidFill>
                                        <a:srgbClr val="0070C0"/>
                                      </a:solidFill>
                                      <a:latin typeface="Cambria Math" panose="02040503050406030204" pitchFamily="18" charset="0"/>
                                    </a:rPr>
                                    <m:t>𝑘</m:t>
                                  </m:r>
                                </m:num>
                                <m:den>
                                  <m:sSub>
                                    <m:sSubPr>
                                      <m:ctrlPr>
                                        <a:rPr lang="fr-FR" sz="2200" b="0" i="1" smtClean="0">
                                          <a:solidFill>
                                            <a:srgbClr val="0070C0"/>
                                          </a:solidFill>
                                          <a:latin typeface="Cambria Math" panose="02040503050406030204" pitchFamily="18" charset="0"/>
                                        </a:rPr>
                                      </m:ctrlPr>
                                    </m:sSubPr>
                                    <m:e>
                                      <m:r>
                                        <a:rPr lang="fr-FR" sz="2200" b="0" i="1" smtClean="0">
                                          <a:solidFill>
                                            <a:srgbClr val="0070C0"/>
                                          </a:solidFill>
                                          <a:latin typeface="Cambria Math" panose="02040503050406030204" pitchFamily="18" charset="0"/>
                                        </a:rPr>
                                        <m:t>𝑘</m:t>
                                      </m:r>
                                    </m:e>
                                    <m:sub>
                                      <m:r>
                                        <a:rPr lang="fr-FR" sz="2200" b="0" i="1" smtClean="0">
                                          <a:solidFill>
                                            <a:srgbClr val="0070C0"/>
                                          </a:solidFill>
                                          <a:latin typeface="Cambria Math" panose="02040503050406030204" pitchFamily="18" charset="0"/>
                                        </a:rPr>
                                        <m:t>𝜎</m:t>
                                      </m:r>
                                    </m:sub>
                                  </m:sSub>
                                  <m:d>
                                    <m:dPr>
                                      <m:ctrlPr>
                                        <a:rPr lang="fr-FR" sz="2200" b="0" i="1" smtClean="0">
                                          <a:solidFill>
                                            <a:srgbClr val="0070C0"/>
                                          </a:solidFill>
                                          <a:latin typeface="Cambria Math" panose="02040503050406030204" pitchFamily="18" charset="0"/>
                                        </a:rPr>
                                      </m:ctrlPr>
                                    </m:dPr>
                                    <m:e>
                                      <m:r>
                                        <a:rPr lang="fr-FR" sz="2200" b="0" i="1" smtClean="0">
                                          <a:solidFill>
                                            <a:srgbClr val="0070C0"/>
                                          </a:solidFill>
                                          <a:latin typeface="Cambria Math" panose="02040503050406030204" pitchFamily="18" charset="0"/>
                                        </a:rPr>
                                        <m:t>𝑁</m:t>
                                      </m:r>
                                    </m:e>
                                  </m:d>
                                </m:den>
                              </m:f>
                            </m:e>
                          </m:d>
                          <m:sSub>
                            <m:sSubPr>
                              <m:ctrlPr>
                                <a:rPr lang="fr-FR" sz="2200" i="1">
                                  <a:latin typeface="Cambria Math" panose="02040503050406030204" pitchFamily="18" charset="0"/>
                                </a:rPr>
                              </m:ctrlPr>
                            </m:sSubPr>
                            <m:e>
                              <m:r>
                                <a:rPr lang="fr-FR" sz="2200" i="1">
                                  <a:latin typeface="Cambria Math" panose="02040503050406030204" pitchFamily="18" charset="0"/>
                                </a:rPr>
                                <m:t>𝜙</m:t>
                              </m:r>
                            </m:e>
                            <m:sub>
                              <m:acc>
                                <m:accPr>
                                  <m:chr m:val="⃗"/>
                                  <m:ctrlPr>
                                    <a:rPr lang="fr-FR" sz="2200" i="1">
                                      <a:latin typeface="Cambria Math" panose="02040503050406030204" pitchFamily="18" charset="0"/>
                                    </a:rPr>
                                  </m:ctrlPr>
                                </m:accPr>
                                <m:e>
                                  <m:r>
                                    <a:rPr lang="fr-FR" sz="2200" i="1">
                                      <a:latin typeface="Cambria Math" panose="02040503050406030204" pitchFamily="18" charset="0"/>
                                    </a:rPr>
                                    <m:t>𝑘</m:t>
                                  </m:r>
                                </m:e>
                              </m:acc>
                            </m:sub>
                          </m:sSub>
                          <m:d>
                            <m:dPr>
                              <m:ctrlPr>
                                <a:rPr lang="fr-FR" sz="2200" i="1">
                                  <a:latin typeface="Cambria Math" panose="02040503050406030204" pitchFamily="18" charset="0"/>
                                </a:rPr>
                              </m:ctrlPr>
                            </m:dPr>
                            <m:e>
                              <m:r>
                                <a:rPr lang="fr-FR" sz="2200" i="1">
                                  <a:latin typeface="Cambria Math" panose="02040503050406030204" pitchFamily="18" charset="0"/>
                                </a:rPr>
                                <m:t>𝑁</m:t>
                              </m:r>
                            </m:e>
                          </m:d>
                        </m:e>
                      </m:nary>
                    </m:oMath>
                  </m:oMathPara>
                </a14:m>
                <a:endParaRPr lang="fr-FR" sz="2200" dirty="0"/>
              </a:p>
            </p:txBody>
          </p:sp>
        </mc:Choice>
        <mc:Fallback xmlns="">
          <p:sp>
            <p:nvSpPr>
              <p:cNvPr id="13" name="ZoneTexte 12"/>
              <p:cNvSpPr txBox="1">
                <a:spLocks noRot="1" noChangeAspect="1" noMove="1" noResize="1" noEditPoints="1" noAdjustHandles="1" noChangeArrowheads="1" noChangeShapeType="1" noTextEdit="1"/>
              </p:cNvSpPr>
              <p:nvPr/>
            </p:nvSpPr>
            <p:spPr>
              <a:xfrm>
                <a:off x="1295400" y="1935883"/>
                <a:ext cx="5422638" cy="818557"/>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670202" y="0"/>
                <a:ext cx="4521798" cy="877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fr-FR" b="1" i="1" smtClean="0">
                        <a:latin typeface="Cambria Math" panose="02040503050406030204" pitchFamily="18" charset="0"/>
                      </a:rPr>
                      <m:t>𝑵</m:t>
                    </m:r>
                  </m:oMath>
                </a14:m>
                <a:r>
                  <a:rPr lang="fr-FR" b="1" dirty="0"/>
                  <a:t> </a:t>
                </a:r>
                <a:r>
                  <a:rPr lang="fr-FR" b="1" dirty="0" err="1"/>
                  <a:t>is</a:t>
                </a:r>
                <a:r>
                  <a:rPr lang="fr-FR" b="1" dirty="0"/>
                  <a:t> the </a:t>
                </a:r>
                <a:r>
                  <a:rPr lang="fr-FR" b="1" dirty="0" err="1"/>
                  <a:t>number</a:t>
                </a:r>
                <a:r>
                  <a:rPr lang="fr-FR" b="1" dirty="0"/>
                  <a:t> of </a:t>
                </a:r>
                <a:r>
                  <a:rPr lang="fr-FR" b="1" i="1" dirty="0"/>
                  <a:t>e</a:t>
                </a:r>
                <a:r>
                  <a:rPr lang="fr-FR" b="1" dirty="0"/>
                  <a:t>-</a:t>
                </a:r>
                <a:r>
                  <a:rPr lang="fr-FR" b="1" dirty="0" err="1"/>
                  <a:t>folds</a:t>
                </a:r>
                <a:r>
                  <a:rPr lang="fr-FR" b="1" dirty="0"/>
                  <a:t> time variable:</a:t>
                </a:r>
                <a:br>
                  <a:rPr lang="fr-FR" b="1" dirty="0"/>
                </a:br>
                <a:endParaRPr lang="fr-FR" sz="1000" b="1" dirty="0"/>
              </a:p>
              <a:p>
                <a:pPr algn="ctr"/>
                <a14:m>
                  <m:oMathPara xmlns:m="http://schemas.openxmlformats.org/officeDocument/2006/math">
                    <m:oMathParaPr>
                      <m:jc m:val="centerGroup"/>
                    </m:oMathParaPr>
                    <m:oMath xmlns:m="http://schemas.openxmlformats.org/officeDocument/2006/math">
                      <m:r>
                        <a:rPr lang="fr-FR" b="1" i="1" smtClean="0">
                          <a:latin typeface="Cambria Math" panose="02040503050406030204" pitchFamily="18" charset="0"/>
                        </a:rPr>
                        <m:t>𝒂</m:t>
                      </m:r>
                      <m:r>
                        <a:rPr lang="fr-FR" b="1" i="1" smtClean="0">
                          <a:latin typeface="Cambria Math" panose="02040503050406030204" pitchFamily="18" charset="0"/>
                        </a:rPr>
                        <m:t>=</m:t>
                      </m:r>
                      <m:sSup>
                        <m:sSupPr>
                          <m:ctrlPr>
                            <a:rPr lang="fr-FR" b="1" i="1" smtClean="0">
                              <a:latin typeface="Cambria Math" panose="02040503050406030204" pitchFamily="18" charset="0"/>
                            </a:rPr>
                          </m:ctrlPr>
                        </m:sSupPr>
                        <m:e>
                          <m:r>
                            <a:rPr lang="fr-FR" b="1" i="1" smtClean="0">
                              <a:latin typeface="Cambria Math" panose="02040503050406030204" pitchFamily="18" charset="0"/>
                            </a:rPr>
                            <m:t>𝒆</m:t>
                          </m:r>
                        </m:e>
                        <m:sup>
                          <m:r>
                            <a:rPr lang="fr-FR" b="1" i="1" smtClean="0">
                              <a:latin typeface="Cambria Math" panose="02040503050406030204" pitchFamily="18" charset="0"/>
                            </a:rPr>
                            <m:t>𝑵</m:t>
                          </m:r>
                        </m:sup>
                      </m:sSup>
                    </m:oMath>
                  </m:oMathPara>
                </a14:m>
                <a:endParaRPr lang="fr-FR" b="1" dirty="0"/>
              </a:p>
            </p:txBody>
          </p:sp>
        </mc:Choice>
        <mc:Fallback xmlns="">
          <p:sp>
            <p:nvSpPr>
              <p:cNvPr id="14" name="Rectangle 13"/>
              <p:cNvSpPr>
                <a:spLocks noRot="1" noChangeAspect="1" noMove="1" noResize="1" noEditPoints="1" noAdjustHandles="1" noChangeArrowheads="1" noChangeShapeType="1" noTextEdit="1"/>
              </p:cNvSpPr>
              <p:nvPr/>
            </p:nvSpPr>
            <p:spPr>
              <a:xfrm>
                <a:off x="7670202" y="0"/>
                <a:ext cx="4521798" cy="877290"/>
              </a:xfrm>
              <a:prstGeom prst="rect">
                <a:avLst/>
              </a:prstGeom>
              <a:blipFill>
                <a:blip r:embed="rId5"/>
                <a:stretch>
                  <a:fillRect/>
                </a:stretch>
              </a:blipFill>
            </p:spPr>
            <p:txBody>
              <a:bodyPr/>
              <a:lstStyle/>
              <a:p>
                <a:r>
                  <a:rPr lang="fr-FR">
                    <a:noFill/>
                  </a:rPr>
                  <a:t> </a:t>
                </a:r>
              </a:p>
            </p:txBody>
          </p:sp>
        </mc:Fallback>
      </mc:AlternateContent>
      <p:sp>
        <p:nvSpPr>
          <p:cNvPr id="43" name="Flèche droite 42"/>
          <p:cNvSpPr/>
          <p:nvPr/>
        </p:nvSpPr>
        <p:spPr>
          <a:xfrm>
            <a:off x="8355608" y="2897546"/>
            <a:ext cx="3083186" cy="99161"/>
          </a:xfrm>
          <a:prstGeom prst="rightArrow">
            <a:avLst>
              <a:gd name="adj1" fmla="val 26038"/>
              <a:gd name="adj2" fmla="val 170013"/>
            </a:avLst>
          </a:prstGeom>
          <a:solidFill>
            <a:srgbClr val="FF8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Flèche droite 43"/>
          <p:cNvSpPr/>
          <p:nvPr/>
        </p:nvSpPr>
        <p:spPr>
          <a:xfrm rot="16200000">
            <a:off x="7442192" y="2038685"/>
            <a:ext cx="2001527" cy="103981"/>
          </a:xfrm>
          <a:prstGeom prst="rightArrow">
            <a:avLst>
              <a:gd name="adj1" fmla="val 26038"/>
              <a:gd name="adj2" fmla="val 170013"/>
            </a:avLst>
          </a:prstGeom>
          <a:solidFill>
            <a:srgbClr val="FF8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45" name="ZoneTexte 44"/>
              <p:cNvSpPr txBox="1"/>
              <p:nvPr/>
            </p:nvSpPr>
            <p:spPr>
              <a:xfrm>
                <a:off x="11511376" y="2792055"/>
                <a:ext cx="20037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8D37"/>
                          </a:solidFill>
                          <a:latin typeface="Cambria Math" panose="02040503050406030204" pitchFamily="18" charset="0"/>
                        </a:rPr>
                        <m:t>𝒖</m:t>
                      </m:r>
                    </m:oMath>
                  </m:oMathPara>
                </a14:m>
                <a:endParaRPr lang="fr-FR" dirty="0">
                  <a:solidFill>
                    <a:srgbClr val="FF8D37"/>
                  </a:solidFill>
                </a:endParaRPr>
              </a:p>
            </p:txBody>
          </p:sp>
        </mc:Choice>
        <mc:Fallback xmlns="">
          <p:sp>
            <p:nvSpPr>
              <p:cNvPr id="45" name="ZoneTexte 44"/>
              <p:cNvSpPr txBox="1">
                <a:spLocks noRot="1" noChangeAspect="1" noMove="1" noResize="1" noEditPoints="1" noAdjustHandles="1" noChangeArrowheads="1" noChangeShapeType="1" noTextEdit="1"/>
              </p:cNvSpPr>
              <p:nvPr/>
            </p:nvSpPr>
            <p:spPr>
              <a:xfrm>
                <a:off x="11511376" y="2792055"/>
                <a:ext cx="200376" cy="276999"/>
              </a:xfrm>
              <a:prstGeom prst="rect">
                <a:avLst/>
              </a:prstGeom>
              <a:blipFill>
                <a:blip r:embed="rId6"/>
                <a:stretch>
                  <a:fillRect l="-18182" r="-18182" b="-222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6" name="ZoneTexte 45"/>
              <p:cNvSpPr txBox="1"/>
              <p:nvPr/>
            </p:nvSpPr>
            <p:spPr>
              <a:xfrm>
                <a:off x="8590740" y="1028955"/>
                <a:ext cx="62036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8D37"/>
                          </a:solidFill>
                          <a:latin typeface="Cambria Math" panose="02040503050406030204" pitchFamily="18" charset="0"/>
                        </a:rPr>
                        <m:t>𝑾</m:t>
                      </m:r>
                      <m:r>
                        <a:rPr lang="fr-FR" b="1" i="1" smtClean="0">
                          <a:solidFill>
                            <a:srgbClr val="FF8D37"/>
                          </a:solidFill>
                          <a:latin typeface="Cambria Math" panose="02040503050406030204" pitchFamily="18" charset="0"/>
                        </a:rPr>
                        <m:t>(</m:t>
                      </m:r>
                      <m:r>
                        <a:rPr lang="fr-FR" b="1" i="1" smtClean="0">
                          <a:solidFill>
                            <a:srgbClr val="FF8D37"/>
                          </a:solidFill>
                          <a:latin typeface="Cambria Math" panose="02040503050406030204" pitchFamily="18" charset="0"/>
                        </a:rPr>
                        <m:t>𝒖</m:t>
                      </m:r>
                      <m:r>
                        <a:rPr lang="fr-FR" b="1" i="1" smtClean="0">
                          <a:solidFill>
                            <a:srgbClr val="FF8D37"/>
                          </a:solidFill>
                          <a:latin typeface="Cambria Math" panose="02040503050406030204" pitchFamily="18" charset="0"/>
                        </a:rPr>
                        <m:t>)</m:t>
                      </m:r>
                    </m:oMath>
                  </m:oMathPara>
                </a14:m>
                <a:endParaRPr lang="fr-FR" b="1" dirty="0">
                  <a:solidFill>
                    <a:srgbClr val="FF8D37"/>
                  </a:solidFill>
                </a:endParaRPr>
              </a:p>
            </p:txBody>
          </p:sp>
        </mc:Choice>
        <mc:Fallback xmlns="">
          <p:sp>
            <p:nvSpPr>
              <p:cNvPr id="46" name="ZoneTexte 45"/>
              <p:cNvSpPr txBox="1">
                <a:spLocks noRot="1" noChangeAspect="1" noMove="1" noResize="1" noEditPoints="1" noAdjustHandles="1" noChangeArrowheads="1" noChangeShapeType="1" noTextEdit="1"/>
              </p:cNvSpPr>
              <p:nvPr/>
            </p:nvSpPr>
            <p:spPr>
              <a:xfrm>
                <a:off x="8590740" y="1028955"/>
                <a:ext cx="620362" cy="276999"/>
              </a:xfrm>
              <a:prstGeom prst="rect">
                <a:avLst/>
              </a:prstGeom>
              <a:blipFill>
                <a:blip r:embed="rId7"/>
                <a:stretch>
                  <a:fillRect l="-7843" r="-13725" b="-37778"/>
                </a:stretch>
              </a:blipFill>
            </p:spPr>
            <p:txBody>
              <a:bodyPr/>
              <a:lstStyle/>
              <a:p>
                <a:r>
                  <a:rPr lang="fr-FR">
                    <a:noFill/>
                  </a:rPr>
                  <a:t> </a:t>
                </a:r>
              </a:p>
            </p:txBody>
          </p:sp>
        </mc:Fallback>
      </mc:AlternateContent>
      <p:cxnSp>
        <p:nvCxnSpPr>
          <p:cNvPr id="34" name="Connecteur droit 33"/>
          <p:cNvCxnSpPr/>
          <p:nvPr/>
        </p:nvCxnSpPr>
        <p:spPr>
          <a:xfrm>
            <a:off x="9875521" y="2802813"/>
            <a:ext cx="0" cy="276999"/>
          </a:xfrm>
          <a:prstGeom prst="line">
            <a:avLst/>
          </a:prstGeom>
          <a:ln w="28575">
            <a:solidFill>
              <a:srgbClr val="FF8D37"/>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ZoneTexte 46"/>
              <p:cNvSpPr txBox="1"/>
              <p:nvPr/>
            </p:nvSpPr>
            <p:spPr>
              <a:xfrm>
                <a:off x="9786133" y="3091440"/>
                <a:ext cx="1891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8D37"/>
                          </a:solidFill>
                          <a:latin typeface="Cambria Math" panose="02040503050406030204" pitchFamily="18" charset="0"/>
                        </a:rPr>
                        <m:t>𝟏</m:t>
                      </m:r>
                    </m:oMath>
                  </m:oMathPara>
                </a14:m>
                <a:endParaRPr lang="fr-FR" dirty="0">
                  <a:solidFill>
                    <a:srgbClr val="FF8D37"/>
                  </a:solidFill>
                </a:endParaRPr>
              </a:p>
            </p:txBody>
          </p:sp>
        </mc:Choice>
        <mc:Fallback xmlns="">
          <p:sp>
            <p:nvSpPr>
              <p:cNvPr id="47" name="ZoneTexte 46"/>
              <p:cNvSpPr txBox="1">
                <a:spLocks noRot="1" noChangeAspect="1" noMove="1" noResize="1" noEditPoints="1" noAdjustHandles="1" noChangeArrowheads="1" noChangeShapeType="1" noTextEdit="1"/>
              </p:cNvSpPr>
              <p:nvPr/>
            </p:nvSpPr>
            <p:spPr>
              <a:xfrm>
                <a:off x="9786133" y="3091440"/>
                <a:ext cx="189154" cy="276999"/>
              </a:xfrm>
              <a:prstGeom prst="rect">
                <a:avLst/>
              </a:prstGeom>
              <a:blipFill>
                <a:blip r:embed="rId8"/>
                <a:stretch>
                  <a:fillRect l="-29032" r="-32258" b="-8696"/>
                </a:stretch>
              </a:blipFill>
            </p:spPr>
            <p:txBody>
              <a:bodyPr/>
              <a:lstStyle/>
              <a:p>
                <a:r>
                  <a:rPr lang="fr-FR">
                    <a:noFill/>
                  </a:rPr>
                  <a:t> </a:t>
                </a:r>
              </a:p>
            </p:txBody>
          </p:sp>
        </mc:Fallback>
      </mc:AlternateContent>
      <p:cxnSp>
        <p:nvCxnSpPr>
          <p:cNvPr id="48" name="Connecteur droit 47"/>
          <p:cNvCxnSpPr/>
          <p:nvPr/>
        </p:nvCxnSpPr>
        <p:spPr>
          <a:xfrm flipH="1" flipV="1">
            <a:off x="8323691" y="2780391"/>
            <a:ext cx="242038" cy="5836"/>
          </a:xfrm>
          <a:prstGeom prst="line">
            <a:avLst/>
          </a:prstGeom>
          <a:ln w="28575">
            <a:solidFill>
              <a:srgbClr val="FF8D37"/>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flipH="1" flipV="1">
            <a:off x="8314729" y="1512780"/>
            <a:ext cx="242038" cy="5836"/>
          </a:xfrm>
          <a:prstGeom prst="line">
            <a:avLst/>
          </a:prstGeom>
          <a:ln w="28575">
            <a:solidFill>
              <a:srgbClr val="FF8D37"/>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ZoneTexte 49"/>
              <p:cNvSpPr txBox="1"/>
              <p:nvPr/>
            </p:nvSpPr>
            <p:spPr>
              <a:xfrm>
                <a:off x="8011566" y="1346914"/>
                <a:ext cx="1891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8D37"/>
                          </a:solidFill>
                          <a:latin typeface="Cambria Math" panose="02040503050406030204" pitchFamily="18" charset="0"/>
                        </a:rPr>
                        <m:t>𝟏</m:t>
                      </m:r>
                    </m:oMath>
                  </m:oMathPara>
                </a14:m>
                <a:endParaRPr lang="fr-FR" dirty="0">
                  <a:solidFill>
                    <a:srgbClr val="FF8D37"/>
                  </a:solidFill>
                </a:endParaRPr>
              </a:p>
            </p:txBody>
          </p:sp>
        </mc:Choice>
        <mc:Fallback xmlns="">
          <p:sp>
            <p:nvSpPr>
              <p:cNvPr id="50" name="ZoneTexte 49"/>
              <p:cNvSpPr txBox="1">
                <a:spLocks noRot="1" noChangeAspect="1" noMove="1" noResize="1" noEditPoints="1" noAdjustHandles="1" noChangeArrowheads="1" noChangeShapeType="1" noTextEdit="1"/>
              </p:cNvSpPr>
              <p:nvPr/>
            </p:nvSpPr>
            <p:spPr>
              <a:xfrm>
                <a:off x="8011566" y="1346914"/>
                <a:ext cx="189154" cy="276999"/>
              </a:xfrm>
              <a:prstGeom prst="rect">
                <a:avLst/>
              </a:prstGeom>
              <a:blipFill>
                <a:blip r:embed="rId9"/>
                <a:stretch>
                  <a:fillRect l="-29032" r="-32258" b="-888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1" name="ZoneTexte 50"/>
              <p:cNvSpPr txBox="1"/>
              <p:nvPr/>
            </p:nvSpPr>
            <p:spPr>
              <a:xfrm>
                <a:off x="8011566" y="2605009"/>
                <a:ext cx="1891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8D37"/>
                          </a:solidFill>
                          <a:latin typeface="Cambria Math" panose="02040503050406030204" pitchFamily="18" charset="0"/>
                        </a:rPr>
                        <m:t>𝟎</m:t>
                      </m:r>
                    </m:oMath>
                  </m:oMathPara>
                </a14:m>
                <a:endParaRPr lang="fr-FR" dirty="0">
                  <a:solidFill>
                    <a:srgbClr val="FF8D37"/>
                  </a:solidFill>
                </a:endParaRPr>
              </a:p>
            </p:txBody>
          </p:sp>
        </mc:Choice>
        <mc:Fallback xmlns="">
          <p:sp>
            <p:nvSpPr>
              <p:cNvPr id="51" name="ZoneTexte 50"/>
              <p:cNvSpPr txBox="1">
                <a:spLocks noRot="1" noChangeAspect="1" noMove="1" noResize="1" noEditPoints="1" noAdjustHandles="1" noChangeArrowheads="1" noChangeShapeType="1" noTextEdit="1"/>
              </p:cNvSpPr>
              <p:nvPr/>
            </p:nvSpPr>
            <p:spPr>
              <a:xfrm>
                <a:off x="8011566" y="2605009"/>
                <a:ext cx="189154" cy="276999"/>
              </a:xfrm>
              <a:prstGeom prst="rect">
                <a:avLst/>
              </a:prstGeom>
              <a:blipFill>
                <a:blip r:embed="rId10"/>
                <a:stretch>
                  <a:fillRect l="-29032" r="-32258" b="-8696"/>
                </a:stretch>
              </a:blipFill>
            </p:spPr>
            <p:txBody>
              <a:bodyPr/>
              <a:lstStyle/>
              <a:p>
                <a:r>
                  <a:rPr lang="fr-FR">
                    <a:noFill/>
                  </a:rPr>
                  <a:t> </a:t>
                </a:r>
              </a:p>
            </p:txBody>
          </p:sp>
        </mc:Fallback>
      </mc:AlternateContent>
      <p:cxnSp>
        <p:nvCxnSpPr>
          <p:cNvPr id="37" name="Connecteur droit 36"/>
          <p:cNvCxnSpPr/>
          <p:nvPr/>
        </p:nvCxnSpPr>
        <p:spPr>
          <a:xfrm flipV="1">
            <a:off x="9875521" y="1512780"/>
            <a:ext cx="0" cy="126761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a:off x="8635667" y="1524026"/>
            <a:ext cx="1252929" cy="740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a:off x="9871846" y="2784233"/>
            <a:ext cx="1455237" cy="370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ZoneTexte 54"/>
              <p:cNvSpPr txBox="1"/>
              <p:nvPr/>
            </p:nvSpPr>
            <p:spPr>
              <a:xfrm>
                <a:off x="448039" y="3347760"/>
                <a:ext cx="7079374" cy="369332"/>
              </a:xfrm>
              <a:prstGeom prst="rect">
                <a:avLst/>
              </a:prstGeom>
              <a:noFill/>
            </p:spPr>
            <p:txBody>
              <a:bodyPr wrap="none" rtlCol="0">
                <a:spAutoFit/>
              </a:bodyPr>
              <a:lstStyle/>
              <a:p>
                <a:r>
                  <a:rPr lang="fr-FR" dirty="0">
                    <a:solidFill>
                      <a:srgbClr val="0070C0"/>
                    </a:solidFill>
                  </a:rPr>
                  <a:t>Time-</a:t>
                </a:r>
                <a:r>
                  <a:rPr lang="fr-FR" dirty="0" err="1">
                    <a:solidFill>
                      <a:srgbClr val="0070C0"/>
                    </a:solidFill>
                  </a:rPr>
                  <a:t>dependent</a:t>
                </a:r>
                <a:r>
                  <a:rPr lang="fr-FR" dirty="0">
                    <a:solidFill>
                      <a:srgbClr val="0070C0"/>
                    </a:solidFill>
                  </a:rPr>
                  <a:t> </a:t>
                </a:r>
                <a:r>
                  <a:rPr lang="fr-FR" dirty="0" err="1">
                    <a:solidFill>
                      <a:srgbClr val="0070C0"/>
                    </a:solidFill>
                  </a:rPr>
                  <a:t>window</a:t>
                </a:r>
                <a:r>
                  <a:rPr lang="fr-FR" dirty="0">
                    <a:solidFill>
                      <a:srgbClr val="0070C0"/>
                    </a:solidFill>
                  </a:rPr>
                  <a:t> </a:t>
                </a:r>
                <a:r>
                  <a:rPr lang="fr-FR" dirty="0" err="1">
                    <a:solidFill>
                      <a:srgbClr val="0070C0"/>
                    </a:solidFill>
                  </a:rPr>
                  <a:t>function</a:t>
                </a:r>
                <a:r>
                  <a:rPr lang="fr-FR" dirty="0">
                    <a:solidFill>
                      <a:srgbClr val="0070C0"/>
                    </a:solidFill>
                  </a:rPr>
                  <a:t> </a:t>
                </a:r>
                <a:r>
                  <a:rPr lang="fr-FR" dirty="0" err="1">
                    <a:solidFill>
                      <a:srgbClr val="0070C0"/>
                    </a:solidFill>
                  </a:rPr>
                  <a:t>that</a:t>
                </a:r>
                <a:r>
                  <a:rPr lang="fr-FR" dirty="0">
                    <a:solidFill>
                      <a:srgbClr val="0070C0"/>
                    </a:solidFill>
                  </a:rPr>
                  <a:t> selects </a:t>
                </a:r>
                <a:r>
                  <a:rPr lang="fr-FR" dirty="0" err="1">
                    <a:solidFill>
                      <a:srgbClr val="0070C0"/>
                    </a:solidFill>
                  </a:rPr>
                  <a:t>only</a:t>
                </a:r>
                <a:r>
                  <a:rPr lang="fr-FR" dirty="0">
                    <a:solidFill>
                      <a:srgbClr val="0070C0"/>
                    </a:solidFill>
                  </a:rPr>
                  <a:t> </a:t>
                </a:r>
                <a14:m>
                  <m:oMath xmlns:m="http://schemas.openxmlformats.org/officeDocument/2006/math">
                    <m:r>
                      <a:rPr lang="fr-FR" b="0" i="1" smtClean="0">
                        <a:solidFill>
                          <a:srgbClr val="0070C0"/>
                        </a:solidFill>
                        <a:latin typeface="Cambria Math" panose="02040503050406030204" pitchFamily="18" charset="0"/>
                      </a:rPr>
                      <m:t>𝑘</m:t>
                    </m:r>
                    <m:r>
                      <a:rPr lang="fr-FR" b="0" i="1" smtClean="0">
                        <a:solidFill>
                          <a:srgbClr val="0070C0"/>
                        </a:solidFill>
                        <a:latin typeface="Cambria Math" panose="02040503050406030204" pitchFamily="18" charset="0"/>
                      </a:rPr>
                      <m:t>&lt;</m:t>
                    </m:r>
                    <m:sSub>
                      <m:sSubPr>
                        <m:ctrlPr>
                          <a:rPr lang="fr-FR" b="0" i="1" smtClean="0">
                            <a:solidFill>
                              <a:srgbClr val="0070C0"/>
                            </a:solidFill>
                            <a:latin typeface="Cambria Math" panose="02040503050406030204" pitchFamily="18" charset="0"/>
                          </a:rPr>
                        </m:ctrlPr>
                      </m:sSubPr>
                      <m:e>
                        <m:r>
                          <a:rPr lang="fr-FR" b="0" i="1" smtClean="0">
                            <a:solidFill>
                              <a:srgbClr val="0070C0"/>
                            </a:solidFill>
                            <a:latin typeface="Cambria Math" panose="02040503050406030204" pitchFamily="18" charset="0"/>
                          </a:rPr>
                          <m:t>𝑘</m:t>
                        </m:r>
                      </m:e>
                      <m:sub>
                        <m:r>
                          <a:rPr lang="fr-FR" b="0" i="1" smtClean="0">
                            <a:solidFill>
                              <a:srgbClr val="0070C0"/>
                            </a:solidFill>
                            <a:latin typeface="Cambria Math" panose="02040503050406030204" pitchFamily="18" charset="0"/>
                          </a:rPr>
                          <m:t>𝜎</m:t>
                        </m:r>
                      </m:sub>
                    </m:sSub>
                    <m:d>
                      <m:dPr>
                        <m:ctrlPr>
                          <a:rPr lang="fr-FR" b="0" i="1" smtClean="0">
                            <a:solidFill>
                              <a:srgbClr val="0070C0"/>
                            </a:solidFill>
                            <a:latin typeface="Cambria Math" panose="02040503050406030204" pitchFamily="18" charset="0"/>
                          </a:rPr>
                        </m:ctrlPr>
                      </m:dPr>
                      <m:e>
                        <m:r>
                          <a:rPr lang="fr-FR" b="0" i="1" smtClean="0">
                            <a:solidFill>
                              <a:srgbClr val="0070C0"/>
                            </a:solidFill>
                            <a:latin typeface="Cambria Math" panose="02040503050406030204" pitchFamily="18" charset="0"/>
                          </a:rPr>
                          <m:t>𝑁</m:t>
                        </m:r>
                      </m:e>
                    </m:d>
                    <m:r>
                      <a:rPr lang="fr-FR" b="0" i="1" smtClean="0">
                        <a:solidFill>
                          <a:srgbClr val="0070C0"/>
                        </a:solidFill>
                        <a:latin typeface="Cambria Math" panose="02040503050406030204" pitchFamily="18" charset="0"/>
                      </a:rPr>
                      <m:t>=</m:t>
                    </m:r>
                    <m:r>
                      <a:rPr lang="fr-FR" b="0" i="1" smtClean="0">
                        <a:solidFill>
                          <a:srgbClr val="0070C0"/>
                        </a:solidFill>
                        <a:latin typeface="Cambria Math" panose="02040503050406030204" pitchFamily="18" charset="0"/>
                      </a:rPr>
                      <m:t>𝜎</m:t>
                    </m:r>
                    <m:r>
                      <a:rPr lang="fr-FR" b="0" i="1" smtClean="0">
                        <a:solidFill>
                          <a:srgbClr val="0070C0"/>
                        </a:solidFill>
                        <a:latin typeface="Cambria Math" panose="02040503050406030204" pitchFamily="18" charset="0"/>
                      </a:rPr>
                      <m:t>𝑎𝐻</m:t>
                    </m:r>
                  </m:oMath>
                </a14:m>
                <a:r>
                  <a:rPr lang="fr-FR" dirty="0">
                    <a:solidFill>
                      <a:srgbClr val="0070C0"/>
                    </a:solidFill>
                  </a:rPr>
                  <a:t> </a:t>
                </a:r>
              </a:p>
            </p:txBody>
          </p:sp>
        </mc:Choice>
        <mc:Fallback xmlns="">
          <p:sp>
            <p:nvSpPr>
              <p:cNvPr id="55" name="ZoneTexte 54"/>
              <p:cNvSpPr txBox="1">
                <a:spLocks noRot="1" noChangeAspect="1" noMove="1" noResize="1" noEditPoints="1" noAdjustHandles="1" noChangeArrowheads="1" noChangeShapeType="1" noTextEdit="1"/>
              </p:cNvSpPr>
              <p:nvPr/>
            </p:nvSpPr>
            <p:spPr>
              <a:xfrm>
                <a:off x="448039" y="3347760"/>
                <a:ext cx="7079374" cy="369332"/>
              </a:xfrm>
              <a:prstGeom prst="rect">
                <a:avLst/>
              </a:prstGeom>
              <a:blipFill>
                <a:blip r:embed="rId11"/>
                <a:stretch>
                  <a:fillRect l="-688" t="-9836" b="-22951"/>
                </a:stretch>
              </a:blipFill>
            </p:spPr>
            <p:txBody>
              <a:bodyPr/>
              <a:lstStyle/>
              <a:p>
                <a:r>
                  <a:rPr lang="fr-FR">
                    <a:noFill/>
                  </a:rPr>
                  <a:t> </a:t>
                </a:r>
              </a:p>
            </p:txBody>
          </p:sp>
        </mc:Fallback>
      </mc:AlternateContent>
      <p:cxnSp>
        <p:nvCxnSpPr>
          <p:cNvPr id="57" name="Connecteur droit avec flèche 56"/>
          <p:cNvCxnSpPr/>
          <p:nvPr/>
        </p:nvCxnSpPr>
        <p:spPr>
          <a:xfrm flipV="1">
            <a:off x="4522646" y="2872275"/>
            <a:ext cx="358187" cy="417448"/>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0" name="ZoneTexte 59"/>
          <p:cNvSpPr txBox="1"/>
          <p:nvPr/>
        </p:nvSpPr>
        <p:spPr>
          <a:xfrm>
            <a:off x="9924787" y="1962396"/>
            <a:ext cx="1487458" cy="369332"/>
          </a:xfrm>
          <a:prstGeom prst="rect">
            <a:avLst/>
          </a:prstGeom>
          <a:noFill/>
        </p:spPr>
        <p:txBody>
          <a:bodyPr wrap="none" rtlCol="0">
            <a:spAutoFit/>
          </a:bodyPr>
          <a:lstStyle/>
          <a:p>
            <a:r>
              <a:rPr lang="fr-FR" dirty="0" err="1">
                <a:solidFill>
                  <a:srgbClr val="0070C0"/>
                </a:solidFill>
              </a:rPr>
              <a:t>Step</a:t>
            </a:r>
            <a:r>
              <a:rPr lang="fr-FR" dirty="0">
                <a:solidFill>
                  <a:srgbClr val="0070C0"/>
                </a:solidFill>
              </a:rPr>
              <a:t> </a:t>
            </a:r>
            <a:r>
              <a:rPr lang="fr-FR" dirty="0" err="1">
                <a:solidFill>
                  <a:srgbClr val="0070C0"/>
                </a:solidFill>
              </a:rPr>
              <a:t>function</a:t>
            </a:r>
            <a:endParaRPr lang="fr-FR" dirty="0">
              <a:solidFill>
                <a:srgbClr val="0070C0"/>
              </a:solidFill>
            </a:endParaRPr>
          </a:p>
        </p:txBody>
      </p:sp>
    </p:spTree>
    <p:extLst>
      <p:ext uri="{BB962C8B-B14F-4D97-AF65-F5344CB8AC3E}">
        <p14:creationId xmlns:p14="http://schemas.microsoft.com/office/powerpoint/2010/main" val="111498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0A1085-1257-47FB-8C34-316DCAC41C0D}"/>
              </a:ext>
            </a:extLst>
          </p:cNvPr>
          <p:cNvSpPr>
            <a:spLocks noGrp="1"/>
          </p:cNvSpPr>
          <p:nvPr>
            <p:ph type="title"/>
          </p:nvPr>
        </p:nvSpPr>
        <p:spPr/>
        <p:txBody>
          <a:bodyPr/>
          <a:lstStyle/>
          <a:p>
            <a:r>
              <a:rPr lang="es-ES" dirty="0" err="1"/>
              <a:t>Talk</a:t>
            </a:r>
            <a:r>
              <a:rPr lang="es-ES" dirty="0"/>
              <a:t> </a:t>
            </a:r>
            <a:r>
              <a:rPr lang="es-ES" dirty="0" err="1"/>
              <a:t>constructed</a:t>
            </a:r>
            <a:r>
              <a:rPr lang="es-ES" dirty="0"/>
              <a:t> </a:t>
            </a:r>
            <a:r>
              <a:rPr lang="es-ES" dirty="0" err="1"/>
              <a:t>like</a:t>
            </a:r>
            <a:r>
              <a:rPr lang="es-ES" dirty="0"/>
              <a:t> a </a:t>
            </a:r>
            <a:br>
              <a:rPr lang="es-ES" dirty="0"/>
            </a:br>
            <a:r>
              <a:rPr lang="es-ES" dirty="0"/>
              <a:t>Christopher </a:t>
            </a:r>
            <a:r>
              <a:rPr lang="es-ES" dirty="0" err="1"/>
              <a:t>Nolan’s</a:t>
            </a:r>
            <a:r>
              <a:rPr lang="es-ES" dirty="0"/>
              <a:t> </a:t>
            </a:r>
            <a:r>
              <a:rPr lang="es-ES" dirty="0" err="1"/>
              <a:t>Movie</a:t>
            </a:r>
            <a:endParaRPr lang="en-GB" dirty="0"/>
          </a:p>
        </p:txBody>
      </p:sp>
      <p:sp>
        <p:nvSpPr>
          <p:cNvPr id="4" name="Espace réservé du pied de page 3">
            <a:extLst>
              <a:ext uri="{FF2B5EF4-FFF2-40B4-BE49-F238E27FC236}">
                <a16:creationId xmlns:a16="http://schemas.microsoft.com/office/drawing/2014/main" id="{48707889-6732-47B4-8AE8-56B42B25EE88}"/>
              </a:ext>
            </a:extLst>
          </p:cNvPr>
          <p:cNvSpPr>
            <a:spLocks noGrp="1"/>
          </p:cNvSpPr>
          <p:nvPr>
            <p:ph type="ftr" sz="quarter" idx="11"/>
          </p:nvPr>
        </p:nvSpPr>
        <p:spPr/>
        <p:txBody>
          <a:bodyPr/>
          <a:lstStyle/>
          <a:p>
            <a:pPr rtl="0"/>
            <a:r>
              <a:rPr lang="en-GB" noProof="0"/>
              <a:t>Borel resummation of secular divergences with the stochastic inflation formalism                 2023 TUG Meeting, ENS, October 12th     ---    Lucas Pinol </a:t>
            </a:r>
            <a:endParaRPr lang="fr-FR" noProof="0" dirty="0"/>
          </a:p>
        </p:txBody>
      </p:sp>
      <p:pic>
        <p:nvPicPr>
          <p:cNvPr id="6" name="Image 5">
            <a:extLst>
              <a:ext uri="{FF2B5EF4-FFF2-40B4-BE49-F238E27FC236}">
                <a16:creationId xmlns:a16="http://schemas.microsoft.com/office/drawing/2014/main" id="{73E31349-A5D7-44FB-8909-75CF3FDBB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1640" y="2073757"/>
            <a:ext cx="876300" cy="1438275"/>
          </a:xfrm>
          <a:prstGeom prst="rect">
            <a:avLst/>
          </a:prstGeom>
        </p:spPr>
      </p:pic>
      <p:pic>
        <p:nvPicPr>
          <p:cNvPr id="8" name="Image 7">
            <a:extLst>
              <a:ext uri="{FF2B5EF4-FFF2-40B4-BE49-F238E27FC236}">
                <a16:creationId xmlns:a16="http://schemas.microsoft.com/office/drawing/2014/main" id="{BB123747-91BC-4577-A2F5-ADE7A85CB6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6918" y="2073757"/>
            <a:ext cx="876300" cy="1438275"/>
          </a:xfrm>
          <a:prstGeom prst="rect">
            <a:avLst/>
          </a:prstGeom>
        </p:spPr>
      </p:pic>
      <p:sp>
        <p:nvSpPr>
          <p:cNvPr id="9" name="ZoneTexte 8">
            <a:extLst>
              <a:ext uri="{FF2B5EF4-FFF2-40B4-BE49-F238E27FC236}">
                <a16:creationId xmlns:a16="http://schemas.microsoft.com/office/drawing/2014/main" id="{A3D9C200-5DE1-46BD-B0BB-8BFC6152FE93}"/>
              </a:ext>
            </a:extLst>
          </p:cNvPr>
          <p:cNvSpPr txBox="1"/>
          <p:nvPr/>
        </p:nvSpPr>
        <p:spPr>
          <a:xfrm>
            <a:off x="3044882" y="3692457"/>
            <a:ext cx="1120371" cy="369332"/>
          </a:xfrm>
          <a:prstGeom prst="rect">
            <a:avLst/>
          </a:prstGeom>
          <a:noFill/>
        </p:spPr>
        <p:txBody>
          <a:bodyPr wrap="none" rtlCol="0">
            <a:spAutoFit/>
          </a:bodyPr>
          <a:lstStyle/>
          <a:p>
            <a:r>
              <a:rPr lang="es-ES" dirty="0"/>
              <a:t>memento</a:t>
            </a:r>
            <a:endParaRPr lang="en-GB" dirty="0"/>
          </a:p>
        </p:txBody>
      </p:sp>
      <p:sp>
        <p:nvSpPr>
          <p:cNvPr id="10" name="ZoneTexte 9">
            <a:extLst>
              <a:ext uri="{FF2B5EF4-FFF2-40B4-BE49-F238E27FC236}">
                <a16:creationId xmlns:a16="http://schemas.microsoft.com/office/drawing/2014/main" id="{F81881F1-AC36-464E-A950-B0F971F11A6C}"/>
              </a:ext>
            </a:extLst>
          </p:cNvPr>
          <p:cNvSpPr txBox="1"/>
          <p:nvPr/>
        </p:nvSpPr>
        <p:spPr>
          <a:xfrm>
            <a:off x="5718506" y="3692457"/>
            <a:ext cx="692369" cy="369332"/>
          </a:xfrm>
          <a:prstGeom prst="rect">
            <a:avLst/>
          </a:prstGeom>
          <a:noFill/>
        </p:spPr>
        <p:txBody>
          <a:bodyPr wrap="none" rtlCol="0">
            <a:spAutoFit/>
          </a:bodyPr>
          <a:lstStyle/>
          <a:p>
            <a:r>
              <a:rPr lang="es-ES" dirty="0" err="1"/>
              <a:t>tenet</a:t>
            </a:r>
            <a:endParaRPr lang="en-GB" dirty="0"/>
          </a:p>
        </p:txBody>
      </p:sp>
      <mc:AlternateContent xmlns:mc="http://schemas.openxmlformats.org/markup-compatibility/2006">
        <mc:Choice xmlns:a14="http://schemas.microsoft.com/office/drawing/2010/main" Requires="a14">
          <p:sp>
            <p:nvSpPr>
              <p:cNvPr id="11" name="ZoneTexte 10">
                <a:extLst>
                  <a:ext uri="{FF2B5EF4-FFF2-40B4-BE49-F238E27FC236}">
                    <a16:creationId xmlns:a16="http://schemas.microsoft.com/office/drawing/2014/main" id="{1FED69C3-1F7F-431C-9617-CE6329546A96}"/>
                  </a:ext>
                </a:extLst>
              </p:cNvPr>
              <p:cNvSpPr txBox="1"/>
              <p:nvPr/>
            </p:nvSpPr>
            <p:spPr>
              <a:xfrm>
                <a:off x="8297994" y="2654394"/>
                <a:ext cx="224420"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m:t>
                      </m:r>
                    </m:oMath>
                  </m:oMathPara>
                </a14:m>
                <a:endParaRPr lang="en-GB" dirty="0"/>
              </a:p>
            </p:txBody>
          </p:sp>
        </mc:Choice>
        <mc:Fallback>
          <p:sp>
            <p:nvSpPr>
              <p:cNvPr id="11" name="ZoneTexte 10">
                <a:extLst>
                  <a:ext uri="{FF2B5EF4-FFF2-40B4-BE49-F238E27FC236}">
                    <a16:creationId xmlns:a16="http://schemas.microsoft.com/office/drawing/2014/main" id="{1FED69C3-1F7F-431C-9617-CE6329546A96}"/>
                  </a:ext>
                </a:extLst>
              </p:cNvPr>
              <p:cNvSpPr txBox="1">
                <a:spLocks noRot="1" noChangeAspect="1" noMove="1" noResize="1" noEditPoints="1" noAdjustHandles="1" noChangeArrowheads="1" noChangeShapeType="1" noTextEdit="1"/>
              </p:cNvSpPr>
              <p:nvPr/>
            </p:nvSpPr>
            <p:spPr>
              <a:xfrm>
                <a:off x="8297994" y="2654394"/>
                <a:ext cx="224420" cy="276999"/>
              </a:xfrm>
              <a:prstGeom prst="rect">
                <a:avLst/>
              </a:prstGeom>
              <a:blipFill>
                <a:blip r:embed="rId5"/>
                <a:stretch>
                  <a:fillRect/>
                </a:stretch>
              </a:blipFill>
            </p:spPr>
            <p:txBody>
              <a:bodyPr/>
              <a:lstStyle/>
              <a:p>
                <a:r>
                  <a:rPr lang="en-GB">
                    <a:noFill/>
                  </a:rPr>
                  <a:t> </a:t>
                </a:r>
              </a:p>
            </p:txBody>
          </p:sp>
        </mc:Fallback>
      </mc:AlternateContent>
      <p:sp>
        <p:nvSpPr>
          <p:cNvPr id="12" name="ZoneTexte 11">
            <a:extLst>
              <a:ext uri="{FF2B5EF4-FFF2-40B4-BE49-F238E27FC236}">
                <a16:creationId xmlns:a16="http://schemas.microsoft.com/office/drawing/2014/main" id="{24B98588-F9B1-4D2A-836F-28FEE170D391}"/>
              </a:ext>
            </a:extLst>
          </p:cNvPr>
          <p:cNvSpPr txBox="1"/>
          <p:nvPr/>
        </p:nvSpPr>
        <p:spPr>
          <a:xfrm>
            <a:off x="1401414" y="4661453"/>
            <a:ext cx="9388596" cy="369332"/>
          </a:xfrm>
          <a:prstGeom prst="rect">
            <a:avLst/>
          </a:prstGeom>
          <a:noFill/>
        </p:spPr>
        <p:txBody>
          <a:bodyPr wrap="none" rtlCol="0">
            <a:spAutoFit/>
          </a:bodyPr>
          <a:lstStyle/>
          <a:p>
            <a:r>
              <a:rPr lang="es-ES" dirty="0"/>
              <a:t>I </a:t>
            </a:r>
            <a:r>
              <a:rPr lang="es-ES" dirty="0" err="1"/>
              <a:t>will</a:t>
            </a:r>
            <a:r>
              <a:rPr lang="es-ES" dirty="0"/>
              <a:t> </a:t>
            </a:r>
            <a:r>
              <a:rPr lang="es-ES" dirty="0" err="1"/>
              <a:t>start</a:t>
            </a:r>
            <a:r>
              <a:rPr lang="es-ES" dirty="0"/>
              <a:t> </a:t>
            </a:r>
            <a:r>
              <a:rPr lang="es-ES" dirty="0" err="1"/>
              <a:t>by</a:t>
            </a:r>
            <a:r>
              <a:rPr lang="es-ES" dirty="0"/>
              <a:t> </a:t>
            </a:r>
            <a:r>
              <a:rPr lang="es-ES" dirty="0" err="1"/>
              <a:t>the</a:t>
            </a:r>
            <a:r>
              <a:rPr lang="es-ES" dirty="0"/>
              <a:t> </a:t>
            </a:r>
            <a:r>
              <a:rPr lang="es-ES" dirty="0" err="1"/>
              <a:t>main</a:t>
            </a:r>
            <a:r>
              <a:rPr lang="es-ES" dirty="0"/>
              <a:t> </a:t>
            </a:r>
            <a:r>
              <a:rPr lang="es-ES" dirty="0" err="1"/>
              <a:t>results</a:t>
            </a:r>
            <a:r>
              <a:rPr lang="es-ES" dirty="0"/>
              <a:t>, </a:t>
            </a:r>
            <a:r>
              <a:rPr lang="es-ES" dirty="0" err="1"/>
              <a:t>then</a:t>
            </a:r>
            <a:r>
              <a:rPr lang="es-ES" dirty="0"/>
              <a:t> </a:t>
            </a:r>
            <a:r>
              <a:rPr lang="es-ES" dirty="0" err="1"/>
              <a:t>go</a:t>
            </a:r>
            <a:r>
              <a:rPr lang="es-ES" dirty="0"/>
              <a:t> </a:t>
            </a:r>
            <a:r>
              <a:rPr lang="es-ES" dirty="0" err="1"/>
              <a:t>the</a:t>
            </a:r>
            <a:r>
              <a:rPr lang="es-ES" dirty="0"/>
              <a:t> actual </a:t>
            </a:r>
            <a:r>
              <a:rPr lang="es-ES" dirty="0" err="1"/>
              <a:t>presentation</a:t>
            </a:r>
            <a:r>
              <a:rPr lang="es-ES" dirty="0"/>
              <a:t>, and </a:t>
            </a:r>
            <a:r>
              <a:rPr lang="es-ES" dirty="0" err="1"/>
              <a:t>close</a:t>
            </a:r>
            <a:r>
              <a:rPr lang="es-ES" dirty="0"/>
              <a:t> </a:t>
            </a:r>
            <a:r>
              <a:rPr lang="es-ES" dirty="0" err="1"/>
              <a:t>with</a:t>
            </a:r>
            <a:r>
              <a:rPr lang="es-ES" dirty="0"/>
              <a:t> </a:t>
            </a:r>
            <a:r>
              <a:rPr lang="es-ES" dirty="0" err="1"/>
              <a:t>the</a:t>
            </a:r>
            <a:r>
              <a:rPr lang="es-ES" dirty="0"/>
              <a:t> </a:t>
            </a:r>
            <a:r>
              <a:rPr lang="es-ES" dirty="0" err="1"/>
              <a:t>motivations</a:t>
            </a:r>
            <a:endParaRPr lang="en-GB" dirty="0"/>
          </a:p>
        </p:txBody>
      </p:sp>
    </p:spTree>
    <p:extLst>
      <p:ext uri="{BB962C8B-B14F-4D97-AF65-F5344CB8AC3E}">
        <p14:creationId xmlns:p14="http://schemas.microsoft.com/office/powerpoint/2010/main" val="374302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EFEBBD4-A7D0-4989-8294-6829765F47EE}"/>
              </a:ext>
            </a:extLst>
          </p:cNvPr>
          <p:cNvSpPr/>
          <p:nvPr/>
        </p:nvSpPr>
        <p:spPr>
          <a:xfrm>
            <a:off x="0" y="3429000"/>
            <a:ext cx="12192000" cy="3417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re 1"/>
          <p:cNvSpPr>
            <a:spLocks noGrp="1"/>
          </p:cNvSpPr>
          <p:nvPr>
            <p:ph type="title"/>
          </p:nvPr>
        </p:nvSpPr>
        <p:spPr>
          <a:xfrm>
            <a:off x="676274" y="282930"/>
            <a:ext cx="9601200" cy="594360"/>
          </a:xfrm>
        </p:spPr>
        <p:txBody>
          <a:bodyPr rtlCol="0"/>
          <a:lstStyle/>
          <a:p>
            <a:pPr rtl="0"/>
            <a:r>
              <a:rPr lang="fr-FR" dirty="0"/>
              <a:t>IN THE </a:t>
            </a:r>
            <a:r>
              <a:rPr lang="fr-FR" dirty="0" err="1"/>
              <a:t>EoM</a:t>
            </a:r>
            <a:endParaRPr lang="fr-FR" dirty="0"/>
          </a:p>
        </p:txBody>
      </p:sp>
      <p:sp>
        <p:nvSpPr>
          <p:cNvPr id="4" name="Espace réservé du pied de page 3"/>
          <p:cNvSpPr>
            <a:spLocks noGrp="1"/>
          </p:cNvSpPr>
          <p:nvPr>
            <p:ph type="ftr" sz="quarter" idx="11"/>
          </p:nvPr>
        </p:nvSpPr>
        <p:spPr/>
        <p:txBody>
          <a:bodyPr/>
          <a:lstStyle/>
          <a:p>
            <a:pPr rtl="0"/>
            <a:r>
              <a:rPr lang="en-GB" noProof="0"/>
              <a:t>Borel resummation of secular divergences with the stochastic inflation formalism                 2023 TUG Meeting, ENS, October 12th     ---    Lucas Pinol </a:t>
            </a:r>
            <a:endParaRPr lang="fr-FR" noProof="0" dirty="0"/>
          </a:p>
        </p:txBody>
      </p:sp>
      <mc:AlternateContent xmlns:mc="http://schemas.openxmlformats.org/markup-compatibility/2006" xmlns:a14="http://schemas.microsoft.com/office/drawing/2010/main">
        <mc:Choice Requires="a14">
          <p:sp>
            <p:nvSpPr>
              <p:cNvPr id="10" name="Espace réservé du contenu 9"/>
              <p:cNvSpPr>
                <a:spLocks noGrp="1"/>
              </p:cNvSpPr>
              <p:nvPr>
                <p:ph sz="half" idx="1"/>
              </p:nvPr>
            </p:nvSpPr>
            <p:spPr>
              <a:xfrm>
                <a:off x="387275" y="1094099"/>
                <a:ext cx="11521440" cy="4327749"/>
              </a:xfrm>
            </p:spPr>
            <p:txBody>
              <a:bodyPr>
                <a:normAutofit/>
              </a:bodyPr>
              <a:lstStyle/>
              <a:p>
                <a:r>
                  <a:rPr lang="fr-FR" dirty="0"/>
                  <a:t>Split IR and UV: </a:t>
                </a:r>
                <a14:m>
                  <m:oMath xmlns:m="http://schemas.openxmlformats.org/officeDocument/2006/math">
                    <m:r>
                      <a:rPr lang="fr-FR" b="0" i="1" smtClean="0">
                        <a:latin typeface="Cambria Math" panose="02040503050406030204" pitchFamily="18" charset="0"/>
                      </a:rPr>
                      <m:t>𝜙</m:t>
                    </m:r>
                    <m:d>
                      <m:dPr>
                        <m:ctrlPr>
                          <a:rPr lang="fr-FR" b="0" i="1" smtClean="0">
                            <a:latin typeface="Cambria Math" panose="02040503050406030204" pitchFamily="18" charset="0"/>
                          </a:rPr>
                        </m:ctrlPr>
                      </m:dPr>
                      <m:e>
                        <m:r>
                          <a:rPr lang="fr-FR" b="0" i="1" smtClean="0">
                            <a:latin typeface="Cambria Math" panose="02040503050406030204" pitchFamily="18" charset="0"/>
                          </a:rPr>
                          <m:t>𝑁</m:t>
                        </m:r>
                        <m:r>
                          <a:rPr lang="fr-FR" b="0" i="1" smtClean="0">
                            <a:latin typeface="Cambria Math" panose="02040503050406030204" pitchFamily="18" charset="0"/>
                          </a:rPr>
                          <m:t>,</m:t>
                        </m:r>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𝑥</m:t>
                            </m:r>
                          </m:e>
                        </m:acc>
                      </m:e>
                    </m:d>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i="1">
                            <a:latin typeface="Cambria Math" panose="02040503050406030204" pitchFamily="18" charset="0"/>
                          </a:rPr>
                          <m:t>𝜙</m:t>
                        </m:r>
                      </m:e>
                      <m:sub>
                        <m:r>
                          <a:rPr lang="fr-FR" b="0" i="1" smtClean="0">
                            <a:latin typeface="Cambria Math" panose="02040503050406030204" pitchFamily="18" charset="0"/>
                          </a:rPr>
                          <m:t>𝐼𝑅</m:t>
                        </m:r>
                      </m:sub>
                    </m:sSub>
                    <m:d>
                      <m:dPr>
                        <m:ctrlPr>
                          <a:rPr lang="fr-FR" i="1">
                            <a:latin typeface="Cambria Math" panose="02040503050406030204" pitchFamily="18" charset="0"/>
                          </a:rPr>
                        </m:ctrlPr>
                      </m:dPr>
                      <m:e>
                        <m:r>
                          <a:rPr lang="fr-FR" i="1">
                            <a:latin typeface="Cambria Math" panose="02040503050406030204" pitchFamily="18" charset="0"/>
                          </a:rPr>
                          <m:t>𝑁</m:t>
                        </m:r>
                        <m:r>
                          <a:rPr lang="fr-FR" i="1">
                            <a:latin typeface="Cambria Math" panose="02040503050406030204" pitchFamily="18" charset="0"/>
                          </a:rPr>
                          <m:t>,</m:t>
                        </m:r>
                        <m:acc>
                          <m:accPr>
                            <m:chr m:val="⃗"/>
                            <m:ctrlPr>
                              <a:rPr lang="fr-FR" i="1">
                                <a:latin typeface="Cambria Math" panose="02040503050406030204" pitchFamily="18" charset="0"/>
                              </a:rPr>
                            </m:ctrlPr>
                          </m:accPr>
                          <m:e>
                            <m:r>
                              <a:rPr lang="fr-FR" i="1">
                                <a:latin typeface="Cambria Math" panose="02040503050406030204" pitchFamily="18" charset="0"/>
                              </a:rPr>
                              <m:t>𝑥</m:t>
                            </m:r>
                          </m:e>
                        </m:acc>
                      </m:e>
                    </m:d>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i="1">
                            <a:latin typeface="Cambria Math" panose="02040503050406030204" pitchFamily="18" charset="0"/>
                          </a:rPr>
                          <m:t>𝜙</m:t>
                        </m:r>
                      </m:e>
                      <m:sub>
                        <m:r>
                          <a:rPr lang="fr-FR" b="0" i="1" smtClean="0">
                            <a:latin typeface="Cambria Math" panose="02040503050406030204" pitchFamily="18" charset="0"/>
                          </a:rPr>
                          <m:t>𝑈𝑉</m:t>
                        </m:r>
                      </m:sub>
                    </m:sSub>
                    <m:d>
                      <m:dPr>
                        <m:ctrlPr>
                          <a:rPr lang="fr-FR" i="1">
                            <a:latin typeface="Cambria Math" panose="02040503050406030204" pitchFamily="18" charset="0"/>
                          </a:rPr>
                        </m:ctrlPr>
                      </m:dPr>
                      <m:e>
                        <m:r>
                          <a:rPr lang="fr-FR" i="1">
                            <a:latin typeface="Cambria Math" panose="02040503050406030204" pitchFamily="18" charset="0"/>
                          </a:rPr>
                          <m:t>𝑁</m:t>
                        </m:r>
                        <m:r>
                          <a:rPr lang="fr-FR" i="1">
                            <a:latin typeface="Cambria Math" panose="02040503050406030204" pitchFamily="18" charset="0"/>
                          </a:rPr>
                          <m:t>,</m:t>
                        </m:r>
                        <m:acc>
                          <m:accPr>
                            <m:chr m:val="⃗"/>
                            <m:ctrlPr>
                              <a:rPr lang="fr-FR" i="1">
                                <a:latin typeface="Cambria Math" panose="02040503050406030204" pitchFamily="18" charset="0"/>
                              </a:rPr>
                            </m:ctrlPr>
                          </m:accPr>
                          <m:e>
                            <m:r>
                              <a:rPr lang="fr-FR" i="1">
                                <a:latin typeface="Cambria Math" panose="02040503050406030204" pitchFamily="18" charset="0"/>
                              </a:rPr>
                              <m:t>𝑥</m:t>
                            </m:r>
                          </m:e>
                        </m:acc>
                      </m:e>
                    </m:d>
                  </m:oMath>
                </a14:m>
                <a:r>
                  <a:rPr lang="fr-FR" dirty="0"/>
                  <a:t> with</a:t>
                </a:r>
              </a:p>
              <a:p>
                <a:endParaRPr lang="fr-FR" dirty="0"/>
              </a:p>
              <a:p>
                <a:endParaRPr lang="fr-FR" dirty="0"/>
              </a:p>
              <a:p>
                <a:endParaRPr lang="fr-FR" dirty="0"/>
              </a:p>
              <a:p>
                <a:pPr marL="45720" indent="0">
                  <a:buNone/>
                </a:pPr>
                <a:endParaRPr lang="fr-FR" sz="1000" dirty="0"/>
              </a:p>
              <a:p>
                <a:r>
                  <a:rPr lang="fr-FR" dirty="0"/>
                  <a:t>Write the </a:t>
                </a:r>
                <a:r>
                  <a:rPr lang="fr-FR" b="1" dirty="0"/>
                  <a:t>non-</a:t>
                </a:r>
                <a:r>
                  <a:rPr lang="fr-FR" b="1" dirty="0" err="1"/>
                  <a:t>linear</a:t>
                </a:r>
                <a:r>
                  <a:rPr lang="fr-FR" dirty="0"/>
                  <a:t> </a:t>
                </a:r>
                <a:r>
                  <a:rPr lang="fr-FR" dirty="0" err="1"/>
                  <a:t>EoM</a:t>
                </a:r>
                <a:r>
                  <a:rPr lang="fr-FR" dirty="0"/>
                  <a:t> for </a:t>
                </a:r>
                <a14:m>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𝜙</m:t>
                        </m:r>
                      </m:e>
                      <m:sub>
                        <m:r>
                          <a:rPr lang="fr-FR" b="0" i="1" smtClean="0">
                            <a:latin typeface="Cambria Math" panose="02040503050406030204" pitchFamily="18" charset="0"/>
                          </a:rPr>
                          <m:t>𝐼𝑅</m:t>
                        </m:r>
                      </m:sub>
                    </m:sSub>
                  </m:oMath>
                </a14:m>
                <a:r>
                  <a:rPr lang="fr-FR" dirty="0"/>
                  <a:t>  (</a:t>
                </a:r>
                <a:r>
                  <a:rPr lang="fr-FR" dirty="0" err="1"/>
                  <a:t>negligible</a:t>
                </a:r>
                <a:r>
                  <a:rPr lang="fr-FR" dirty="0"/>
                  <a:t> gradients)</a:t>
                </a:r>
              </a:p>
              <a:p>
                <a:pPr marL="45720" indent="0">
                  <a:buNone/>
                </a:pPr>
                <a:br>
                  <a:rPr lang="fr-FR" dirty="0"/>
                </a:br>
                <a:r>
                  <a:rPr lang="fr-FR" dirty="0"/>
                  <a:t>	(Slow-roll):</a:t>
                </a:r>
              </a:p>
            </p:txBody>
          </p:sp>
        </mc:Choice>
        <mc:Fallback xmlns="">
          <p:sp>
            <p:nvSpPr>
              <p:cNvPr id="10" name="Espace réservé du contenu 9"/>
              <p:cNvSpPr>
                <a:spLocks noGrp="1" noRot="1" noChangeAspect="1" noMove="1" noResize="1" noEditPoints="1" noAdjustHandles="1" noChangeArrowheads="1" noChangeShapeType="1" noTextEdit="1"/>
              </p:cNvSpPr>
              <p:nvPr>
                <p:ph sz="half" idx="1"/>
              </p:nvPr>
            </p:nvSpPr>
            <p:spPr>
              <a:xfrm>
                <a:off x="387275" y="1094099"/>
                <a:ext cx="11521440" cy="4327749"/>
              </a:xfrm>
              <a:blipFill>
                <a:blip r:embed="rId3"/>
                <a:stretch>
                  <a:fillRect l="-53" t="-211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ZoneTexte 12"/>
              <p:cNvSpPr txBox="1"/>
              <p:nvPr/>
            </p:nvSpPr>
            <p:spPr>
              <a:xfrm>
                <a:off x="1295400" y="1935883"/>
                <a:ext cx="5422638" cy="818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𝜙</m:t>
                          </m:r>
                        </m:e>
                        <m:sub>
                          <m:r>
                            <a:rPr lang="fr-FR" sz="2200" b="0" i="1" smtClean="0">
                              <a:latin typeface="Cambria Math" panose="02040503050406030204" pitchFamily="18" charset="0"/>
                            </a:rPr>
                            <m:t>𝐼𝑅</m:t>
                          </m:r>
                        </m:sub>
                      </m:sSub>
                      <m:d>
                        <m:dPr>
                          <m:ctrlPr>
                            <a:rPr lang="fr-FR" sz="2200" b="0" i="1" smtClean="0">
                              <a:latin typeface="Cambria Math" panose="02040503050406030204" pitchFamily="18" charset="0"/>
                            </a:rPr>
                          </m:ctrlPr>
                        </m:dPr>
                        <m:e>
                          <m:r>
                            <a:rPr lang="fr-FR" sz="2200" b="0" i="1" smtClean="0">
                              <a:latin typeface="Cambria Math" panose="02040503050406030204" pitchFamily="18" charset="0"/>
                            </a:rPr>
                            <m:t>𝑁</m:t>
                          </m:r>
                          <m:r>
                            <a:rPr lang="fr-FR" sz="2200" b="0" i="1" smtClean="0">
                              <a:latin typeface="Cambria Math" panose="02040503050406030204" pitchFamily="18" charset="0"/>
                            </a:rPr>
                            <m:t>,</m:t>
                          </m:r>
                          <m:acc>
                            <m:accPr>
                              <m:chr m:val="⃗"/>
                              <m:ctrlPr>
                                <a:rPr lang="fr-FR" sz="2200" b="0" i="1" smtClean="0">
                                  <a:latin typeface="Cambria Math" panose="02040503050406030204" pitchFamily="18" charset="0"/>
                                </a:rPr>
                              </m:ctrlPr>
                            </m:accPr>
                            <m:e>
                              <m:r>
                                <a:rPr lang="fr-FR" sz="2200" b="0" i="1" smtClean="0">
                                  <a:latin typeface="Cambria Math" panose="02040503050406030204" pitchFamily="18" charset="0"/>
                                </a:rPr>
                                <m:t>𝑥</m:t>
                              </m:r>
                            </m:e>
                          </m:acc>
                        </m:e>
                      </m:d>
                      <m:r>
                        <a:rPr lang="fr-FR" sz="2200" b="0" i="1" smtClean="0">
                          <a:latin typeface="Cambria Math" panose="02040503050406030204" pitchFamily="18" charset="0"/>
                        </a:rPr>
                        <m:t>=</m:t>
                      </m:r>
                      <m:nary>
                        <m:naryPr>
                          <m:subHide m:val="on"/>
                          <m:supHide m:val="on"/>
                          <m:ctrlPr>
                            <a:rPr lang="fr-FR" sz="2200" b="0" i="1" smtClean="0">
                              <a:latin typeface="Cambria Math" panose="02040503050406030204" pitchFamily="18" charset="0"/>
                            </a:rPr>
                          </m:ctrlPr>
                        </m:naryPr>
                        <m:sub/>
                        <m:sup/>
                        <m:e>
                          <m:f>
                            <m:fPr>
                              <m:ctrlPr>
                                <a:rPr lang="fr-FR" sz="2200" i="1">
                                  <a:latin typeface="Cambria Math" panose="02040503050406030204" pitchFamily="18" charset="0"/>
                                </a:rPr>
                              </m:ctrlPr>
                            </m:fPr>
                            <m:num>
                              <m:sSup>
                                <m:sSupPr>
                                  <m:ctrlPr>
                                    <a:rPr lang="fr-FR" sz="2200" i="1">
                                      <a:latin typeface="Cambria Math" panose="02040503050406030204" pitchFamily="18" charset="0"/>
                                    </a:rPr>
                                  </m:ctrlPr>
                                </m:sSupPr>
                                <m:e>
                                  <m:r>
                                    <m:rPr>
                                      <m:sty m:val="p"/>
                                    </m:rPr>
                                    <a:rPr lang="fr-FR" sz="2200" i="0">
                                      <a:latin typeface="Cambria Math" panose="02040503050406030204" pitchFamily="18" charset="0"/>
                                    </a:rPr>
                                    <m:t>d</m:t>
                                  </m:r>
                                </m:e>
                                <m:sup>
                                  <m:r>
                                    <a:rPr lang="fr-FR" sz="2200" i="1">
                                      <a:latin typeface="Cambria Math" panose="02040503050406030204" pitchFamily="18" charset="0"/>
                                    </a:rPr>
                                    <m:t>3</m:t>
                                  </m:r>
                                </m:sup>
                              </m:sSup>
                              <m:acc>
                                <m:accPr>
                                  <m:chr m:val="⃗"/>
                                  <m:ctrlPr>
                                    <a:rPr lang="fr-FR" sz="2200" i="1">
                                      <a:latin typeface="Cambria Math" panose="02040503050406030204" pitchFamily="18" charset="0"/>
                                    </a:rPr>
                                  </m:ctrlPr>
                                </m:accPr>
                                <m:e>
                                  <m:r>
                                    <a:rPr lang="fr-FR" sz="2200" i="1">
                                      <a:latin typeface="Cambria Math" panose="02040503050406030204" pitchFamily="18" charset="0"/>
                                    </a:rPr>
                                    <m:t>𝑘</m:t>
                                  </m:r>
                                </m:e>
                              </m:acc>
                            </m:num>
                            <m:den>
                              <m:sSup>
                                <m:sSupPr>
                                  <m:ctrlPr>
                                    <a:rPr lang="fr-FR" sz="2200" i="1">
                                      <a:latin typeface="Cambria Math" panose="02040503050406030204" pitchFamily="18" charset="0"/>
                                    </a:rPr>
                                  </m:ctrlPr>
                                </m:sSupPr>
                                <m:e>
                                  <m:d>
                                    <m:dPr>
                                      <m:ctrlPr>
                                        <a:rPr lang="fr-FR" sz="2200" i="1">
                                          <a:latin typeface="Cambria Math" panose="02040503050406030204" pitchFamily="18" charset="0"/>
                                        </a:rPr>
                                      </m:ctrlPr>
                                    </m:dPr>
                                    <m:e>
                                      <m:r>
                                        <a:rPr lang="fr-FR" sz="2200" i="1">
                                          <a:latin typeface="Cambria Math" panose="02040503050406030204" pitchFamily="18" charset="0"/>
                                        </a:rPr>
                                        <m:t>2</m:t>
                                      </m:r>
                                      <m:r>
                                        <a:rPr lang="fr-FR" sz="2200" i="1">
                                          <a:latin typeface="Cambria Math" panose="02040503050406030204" pitchFamily="18" charset="0"/>
                                        </a:rPr>
                                        <m:t>𝜋</m:t>
                                      </m:r>
                                    </m:e>
                                  </m:d>
                                </m:e>
                                <m:sup>
                                  <m:r>
                                    <a:rPr lang="fr-FR" sz="2200" i="1">
                                      <a:latin typeface="Cambria Math" panose="02040503050406030204" pitchFamily="18" charset="0"/>
                                    </a:rPr>
                                    <m:t>3</m:t>
                                  </m:r>
                                </m:sup>
                              </m:sSup>
                            </m:den>
                          </m:f>
                          <m:sSup>
                            <m:sSupPr>
                              <m:ctrlPr>
                                <a:rPr lang="fr-FR" sz="2200" b="0" i="1" smtClean="0">
                                  <a:latin typeface="Cambria Math" panose="02040503050406030204" pitchFamily="18" charset="0"/>
                                </a:rPr>
                              </m:ctrlPr>
                            </m:sSupPr>
                            <m:e>
                              <m:r>
                                <a:rPr lang="fr-FR" sz="2200" b="0" i="1" smtClean="0">
                                  <a:latin typeface="Cambria Math" panose="02040503050406030204" pitchFamily="18" charset="0"/>
                                </a:rPr>
                                <m:t>𝑒</m:t>
                              </m:r>
                            </m:e>
                            <m:sup>
                              <m:r>
                                <a:rPr lang="fr-FR" sz="2200" b="0" i="1" smtClean="0">
                                  <a:latin typeface="Cambria Math" panose="02040503050406030204" pitchFamily="18" charset="0"/>
                                </a:rPr>
                                <m:t>𝑖</m:t>
                              </m:r>
                              <m:r>
                                <a:rPr lang="fr-FR" sz="2200" b="0" i="1" smtClean="0">
                                  <a:latin typeface="Cambria Math" panose="02040503050406030204" pitchFamily="18" charset="0"/>
                                </a:rPr>
                                <m:t> </m:t>
                              </m:r>
                              <m:acc>
                                <m:accPr>
                                  <m:chr m:val="⃗"/>
                                  <m:ctrlPr>
                                    <a:rPr lang="fr-FR" sz="2200" b="0" i="1" smtClean="0">
                                      <a:latin typeface="Cambria Math" panose="02040503050406030204" pitchFamily="18" charset="0"/>
                                    </a:rPr>
                                  </m:ctrlPr>
                                </m:accPr>
                                <m:e>
                                  <m:r>
                                    <a:rPr lang="fr-FR" sz="2200" b="0" i="1" smtClean="0">
                                      <a:latin typeface="Cambria Math" panose="02040503050406030204" pitchFamily="18" charset="0"/>
                                    </a:rPr>
                                    <m:t>𝑘</m:t>
                                  </m:r>
                                </m:e>
                              </m:acc>
                              <m:r>
                                <a:rPr lang="fr-FR" sz="2200" b="0" i="1" smtClean="0">
                                  <a:latin typeface="Cambria Math" panose="02040503050406030204" pitchFamily="18" charset="0"/>
                                </a:rPr>
                                <m:t>⋅</m:t>
                              </m:r>
                              <m:acc>
                                <m:accPr>
                                  <m:chr m:val="⃗"/>
                                  <m:ctrlPr>
                                    <a:rPr lang="fr-FR" sz="2200" b="0" i="1" smtClean="0">
                                      <a:latin typeface="Cambria Math" panose="02040503050406030204" pitchFamily="18" charset="0"/>
                                    </a:rPr>
                                  </m:ctrlPr>
                                </m:accPr>
                                <m:e>
                                  <m:r>
                                    <a:rPr lang="fr-FR" sz="2200" b="0" i="1" smtClean="0">
                                      <a:latin typeface="Cambria Math" panose="02040503050406030204" pitchFamily="18" charset="0"/>
                                    </a:rPr>
                                    <m:t>𝑥</m:t>
                                  </m:r>
                                </m:e>
                              </m:acc>
                            </m:sup>
                          </m:sSup>
                          <m:r>
                            <a:rPr lang="fr-FR" sz="2200" b="0" i="1" smtClean="0">
                              <a:solidFill>
                                <a:srgbClr val="0070C0"/>
                              </a:solidFill>
                              <a:latin typeface="Cambria Math" panose="02040503050406030204" pitchFamily="18" charset="0"/>
                            </a:rPr>
                            <m:t>𝑊</m:t>
                          </m:r>
                          <m:d>
                            <m:dPr>
                              <m:ctrlPr>
                                <a:rPr lang="fr-FR" sz="2200" b="0" i="1" smtClean="0">
                                  <a:solidFill>
                                    <a:srgbClr val="0070C0"/>
                                  </a:solidFill>
                                  <a:latin typeface="Cambria Math" panose="02040503050406030204" pitchFamily="18" charset="0"/>
                                </a:rPr>
                              </m:ctrlPr>
                            </m:dPr>
                            <m:e>
                              <m:f>
                                <m:fPr>
                                  <m:ctrlPr>
                                    <a:rPr lang="fr-FR" sz="2200" b="0" i="1" smtClean="0">
                                      <a:solidFill>
                                        <a:srgbClr val="0070C0"/>
                                      </a:solidFill>
                                      <a:latin typeface="Cambria Math" panose="02040503050406030204" pitchFamily="18" charset="0"/>
                                    </a:rPr>
                                  </m:ctrlPr>
                                </m:fPr>
                                <m:num>
                                  <m:r>
                                    <a:rPr lang="fr-FR" sz="2200" b="0" i="1" smtClean="0">
                                      <a:solidFill>
                                        <a:srgbClr val="0070C0"/>
                                      </a:solidFill>
                                      <a:latin typeface="Cambria Math" panose="02040503050406030204" pitchFamily="18" charset="0"/>
                                    </a:rPr>
                                    <m:t>𝑘</m:t>
                                  </m:r>
                                </m:num>
                                <m:den>
                                  <m:sSub>
                                    <m:sSubPr>
                                      <m:ctrlPr>
                                        <a:rPr lang="fr-FR" sz="2200" b="0" i="1" smtClean="0">
                                          <a:solidFill>
                                            <a:srgbClr val="0070C0"/>
                                          </a:solidFill>
                                          <a:latin typeface="Cambria Math" panose="02040503050406030204" pitchFamily="18" charset="0"/>
                                        </a:rPr>
                                      </m:ctrlPr>
                                    </m:sSubPr>
                                    <m:e>
                                      <m:r>
                                        <a:rPr lang="fr-FR" sz="2200" b="0" i="1" smtClean="0">
                                          <a:solidFill>
                                            <a:srgbClr val="0070C0"/>
                                          </a:solidFill>
                                          <a:latin typeface="Cambria Math" panose="02040503050406030204" pitchFamily="18" charset="0"/>
                                        </a:rPr>
                                        <m:t>𝑘</m:t>
                                      </m:r>
                                    </m:e>
                                    <m:sub>
                                      <m:r>
                                        <a:rPr lang="fr-FR" sz="2200" b="0" i="1" smtClean="0">
                                          <a:solidFill>
                                            <a:srgbClr val="0070C0"/>
                                          </a:solidFill>
                                          <a:latin typeface="Cambria Math" panose="02040503050406030204" pitchFamily="18" charset="0"/>
                                        </a:rPr>
                                        <m:t>𝜎</m:t>
                                      </m:r>
                                    </m:sub>
                                  </m:sSub>
                                  <m:d>
                                    <m:dPr>
                                      <m:ctrlPr>
                                        <a:rPr lang="fr-FR" sz="2200" b="0" i="1" smtClean="0">
                                          <a:solidFill>
                                            <a:srgbClr val="0070C0"/>
                                          </a:solidFill>
                                          <a:latin typeface="Cambria Math" panose="02040503050406030204" pitchFamily="18" charset="0"/>
                                        </a:rPr>
                                      </m:ctrlPr>
                                    </m:dPr>
                                    <m:e>
                                      <m:r>
                                        <a:rPr lang="fr-FR" sz="2200" b="0" i="1" smtClean="0">
                                          <a:solidFill>
                                            <a:srgbClr val="0070C0"/>
                                          </a:solidFill>
                                          <a:latin typeface="Cambria Math" panose="02040503050406030204" pitchFamily="18" charset="0"/>
                                        </a:rPr>
                                        <m:t>𝑁</m:t>
                                      </m:r>
                                    </m:e>
                                  </m:d>
                                </m:den>
                              </m:f>
                            </m:e>
                          </m:d>
                        </m:e>
                      </m:nary>
                      <m:sSub>
                        <m:sSubPr>
                          <m:ctrlPr>
                            <a:rPr lang="fr-FR" sz="2200" i="1">
                              <a:latin typeface="Cambria Math" panose="02040503050406030204" pitchFamily="18" charset="0"/>
                            </a:rPr>
                          </m:ctrlPr>
                        </m:sSubPr>
                        <m:e>
                          <m:r>
                            <a:rPr lang="fr-FR" sz="2200" i="1">
                              <a:latin typeface="Cambria Math" panose="02040503050406030204" pitchFamily="18" charset="0"/>
                            </a:rPr>
                            <m:t>𝜙</m:t>
                          </m:r>
                        </m:e>
                        <m:sub>
                          <m:acc>
                            <m:accPr>
                              <m:chr m:val="⃗"/>
                              <m:ctrlPr>
                                <a:rPr lang="fr-FR" sz="2200" i="1">
                                  <a:latin typeface="Cambria Math" panose="02040503050406030204" pitchFamily="18" charset="0"/>
                                </a:rPr>
                              </m:ctrlPr>
                            </m:accPr>
                            <m:e>
                              <m:r>
                                <a:rPr lang="fr-FR" sz="2200" i="1">
                                  <a:latin typeface="Cambria Math" panose="02040503050406030204" pitchFamily="18" charset="0"/>
                                </a:rPr>
                                <m:t>𝑘</m:t>
                              </m:r>
                            </m:e>
                          </m:acc>
                        </m:sub>
                      </m:sSub>
                      <m:d>
                        <m:dPr>
                          <m:ctrlPr>
                            <a:rPr lang="fr-FR" sz="2200" i="1">
                              <a:latin typeface="Cambria Math" panose="02040503050406030204" pitchFamily="18" charset="0"/>
                            </a:rPr>
                          </m:ctrlPr>
                        </m:dPr>
                        <m:e>
                          <m:r>
                            <a:rPr lang="fr-FR" sz="2200" i="1">
                              <a:latin typeface="Cambria Math" panose="02040503050406030204" pitchFamily="18" charset="0"/>
                            </a:rPr>
                            <m:t>𝑁</m:t>
                          </m:r>
                        </m:e>
                      </m:d>
                    </m:oMath>
                  </m:oMathPara>
                </a14:m>
                <a:endParaRPr lang="fr-FR" sz="2200" dirty="0"/>
              </a:p>
            </p:txBody>
          </p:sp>
        </mc:Choice>
        <mc:Fallback xmlns="">
          <p:sp>
            <p:nvSpPr>
              <p:cNvPr id="13" name="ZoneTexte 12"/>
              <p:cNvSpPr txBox="1">
                <a:spLocks noRot="1" noChangeAspect="1" noMove="1" noResize="1" noEditPoints="1" noAdjustHandles="1" noChangeArrowheads="1" noChangeShapeType="1" noTextEdit="1"/>
              </p:cNvSpPr>
              <p:nvPr/>
            </p:nvSpPr>
            <p:spPr>
              <a:xfrm>
                <a:off x="1295400" y="1935883"/>
                <a:ext cx="5422638" cy="818557"/>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670202" y="0"/>
                <a:ext cx="4521798" cy="877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fr-FR" b="1" i="1" smtClean="0">
                        <a:latin typeface="Cambria Math" panose="02040503050406030204" pitchFamily="18" charset="0"/>
                      </a:rPr>
                      <m:t>𝑵</m:t>
                    </m:r>
                  </m:oMath>
                </a14:m>
                <a:r>
                  <a:rPr lang="fr-FR" b="1" dirty="0"/>
                  <a:t> </a:t>
                </a:r>
                <a:r>
                  <a:rPr lang="fr-FR" b="1" dirty="0" err="1"/>
                  <a:t>is</a:t>
                </a:r>
                <a:r>
                  <a:rPr lang="fr-FR" b="1" dirty="0"/>
                  <a:t> the </a:t>
                </a:r>
                <a:r>
                  <a:rPr lang="fr-FR" b="1" dirty="0" err="1"/>
                  <a:t>number</a:t>
                </a:r>
                <a:r>
                  <a:rPr lang="fr-FR" b="1" dirty="0"/>
                  <a:t> of </a:t>
                </a:r>
                <a:r>
                  <a:rPr lang="fr-FR" b="1" i="1" dirty="0"/>
                  <a:t>e</a:t>
                </a:r>
                <a:r>
                  <a:rPr lang="fr-FR" b="1" dirty="0"/>
                  <a:t>-</a:t>
                </a:r>
                <a:r>
                  <a:rPr lang="fr-FR" b="1" dirty="0" err="1"/>
                  <a:t>folds</a:t>
                </a:r>
                <a:r>
                  <a:rPr lang="fr-FR" b="1" dirty="0"/>
                  <a:t> time variable:</a:t>
                </a:r>
                <a:br>
                  <a:rPr lang="fr-FR" b="1" dirty="0"/>
                </a:br>
                <a:endParaRPr lang="fr-FR" sz="1000" b="1" dirty="0"/>
              </a:p>
              <a:p>
                <a:pPr algn="ctr"/>
                <a14:m>
                  <m:oMathPara xmlns:m="http://schemas.openxmlformats.org/officeDocument/2006/math">
                    <m:oMathParaPr>
                      <m:jc m:val="centerGroup"/>
                    </m:oMathParaPr>
                    <m:oMath xmlns:m="http://schemas.openxmlformats.org/officeDocument/2006/math">
                      <m:r>
                        <a:rPr lang="fr-FR" b="1" i="1" smtClean="0">
                          <a:latin typeface="Cambria Math" panose="02040503050406030204" pitchFamily="18" charset="0"/>
                        </a:rPr>
                        <m:t>𝒂</m:t>
                      </m:r>
                      <m:r>
                        <a:rPr lang="fr-FR" b="1" i="1" smtClean="0">
                          <a:latin typeface="Cambria Math" panose="02040503050406030204" pitchFamily="18" charset="0"/>
                        </a:rPr>
                        <m:t>=</m:t>
                      </m:r>
                      <m:sSup>
                        <m:sSupPr>
                          <m:ctrlPr>
                            <a:rPr lang="fr-FR" b="1" i="1" smtClean="0">
                              <a:latin typeface="Cambria Math" panose="02040503050406030204" pitchFamily="18" charset="0"/>
                            </a:rPr>
                          </m:ctrlPr>
                        </m:sSupPr>
                        <m:e>
                          <m:r>
                            <a:rPr lang="fr-FR" b="1" i="1" smtClean="0">
                              <a:latin typeface="Cambria Math" panose="02040503050406030204" pitchFamily="18" charset="0"/>
                            </a:rPr>
                            <m:t>𝒆</m:t>
                          </m:r>
                        </m:e>
                        <m:sup>
                          <m:r>
                            <a:rPr lang="fr-FR" b="1" i="1" smtClean="0">
                              <a:latin typeface="Cambria Math" panose="02040503050406030204" pitchFamily="18" charset="0"/>
                            </a:rPr>
                            <m:t>𝑵</m:t>
                          </m:r>
                        </m:sup>
                      </m:sSup>
                    </m:oMath>
                  </m:oMathPara>
                </a14:m>
                <a:endParaRPr lang="fr-FR" b="1" dirty="0"/>
              </a:p>
            </p:txBody>
          </p:sp>
        </mc:Choice>
        <mc:Fallback xmlns="">
          <p:sp>
            <p:nvSpPr>
              <p:cNvPr id="14" name="Rectangle 13"/>
              <p:cNvSpPr>
                <a:spLocks noRot="1" noChangeAspect="1" noMove="1" noResize="1" noEditPoints="1" noAdjustHandles="1" noChangeArrowheads="1" noChangeShapeType="1" noTextEdit="1"/>
              </p:cNvSpPr>
              <p:nvPr/>
            </p:nvSpPr>
            <p:spPr>
              <a:xfrm>
                <a:off x="7670202" y="0"/>
                <a:ext cx="4521798" cy="877290"/>
              </a:xfrm>
              <a:prstGeom prst="rect">
                <a:avLst/>
              </a:prstGeom>
              <a:blipFill>
                <a:blip r:embed="rId5"/>
                <a:stretch>
                  <a:fillRect/>
                </a:stretch>
              </a:blipFill>
            </p:spPr>
            <p:txBody>
              <a:bodyPr/>
              <a:lstStyle/>
              <a:p>
                <a:r>
                  <a:rPr lang="fr-FR">
                    <a:noFill/>
                  </a:rPr>
                  <a:t> </a:t>
                </a:r>
              </a:p>
            </p:txBody>
          </p:sp>
        </mc:Fallback>
      </mc:AlternateContent>
      <p:sp>
        <p:nvSpPr>
          <p:cNvPr id="44" name="Flèche droite 43"/>
          <p:cNvSpPr/>
          <p:nvPr/>
        </p:nvSpPr>
        <p:spPr>
          <a:xfrm rot="16200000">
            <a:off x="7454322" y="2028430"/>
            <a:ext cx="1979141" cy="102108"/>
          </a:xfrm>
          <a:prstGeom prst="rightArrow">
            <a:avLst>
              <a:gd name="adj1" fmla="val 26038"/>
              <a:gd name="adj2" fmla="val 170013"/>
            </a:avLst>
          </a:prstGeom>
          <a:solidFill>
            <a:srgbClr val="FF8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46" name="ZoneTexte 45"/>
              <p:cNvSpPr txBox="1"/>
              <p:nvPr/>
            </p:nvSpPr>
            <p:spPr>
              <a:xfrm>
                <a:off x="8590740" y="1028955"/>
                <a:ext cx="62036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8D37"/>
                          </a:solidFill>
                          <a:latin typeface="Cambria Math" panose="02040503050406030204" pitchFamily="18" charset="0"/>
                        </a:rPr>
                        <m:t>𝑾</m:t>
                      </m:r>
                      <m:r>
                        <a:rPr lang="fr-FR" b="1" i="1" smtClean="0">
                          <a:solidFill>
                            <a:srgbClr val="FF8D37"/>
                          </a:solidFill>
                          <a:latin typeface="Cambria Math" panose="02040503050406030204" pitchFamily="18" charset="0"/>
                        </a:rPr>
                        <m:t>(</m:t>
                      </m:r>
                      <m:r>
                        <a:rPr lang="fr-FR" b="1" i="1" smtClean="0">
                          <a:solidFill>
                            <a:srgbClr val="FF8D37"/>
                          </a:solidFill>
                          <a:latin typeface="Cambria Math" panose="02040503050406030204" pitchFamily="18" charset="0"/>
                        </a:rPr>
                        <m:t>𝒖</m:t>
                      </m:r>
                      <m:r>
                        <a:rPr lang="fr-FR" b="1" i="1" smtClean="0">
                          <a:solidFill>
                            <a:srgbClr val="FF8D37"/>
                          </a:solidFill>
                          <a:latin typeface="Cambria Math" panose="02040503050406030204" pitchFamily="18" charset="0"/>
                        </a:rPr>
                        <m:t>)</m:t>
                      </m:r>
                    </m:oMath>
                  </m:oMathPara>
                </a14:m>
                <a:endParaRPr lang="fr-FR" b="1" dirty="0">
                  <a:solidFill>
                    <a:srgbClr val="FF8D37"/>
                  </a:solidFill>
                </a:endParaRPr>
              </a:p>
            </p:txBody>
          </p:sp>
        </mc:Choice>
        <mc:Fallback xmlns="">
          <p:sp>
            <p:nvSpPr>
              <p:cNvPr id="46" name="ZoneTexte 45"/>
              <p:cNvSpPr txBox="1">
                <a:spLocks noRot="1" noChangeAspect="1" noMove="1" noResize="1" noEditPoints="1" noAdjustHandles="1" noChangeArrowheads="1" noChangeShapeType="1" noTextEdit="1"/>
              </p:cNvSpPr>
              <p:nvPr/>
            </p:nvSpPr>
            <p:spPr>
              <a:xfrm>
                <a:off x="8590740" y="1028955"/>
                <a:ext cx="620362" cy="276999"/>
              </a:xfrm>
              <a:prstGeom prst="rect">
                <a:avLst/>
              </a:prstGeom>
              <a:blipFill>
                <a:blip r:embed="rId6"/>
                <a:stretch>
                  <a:fillRect l="-7843" r="-13725" b="-37778"/>
                </a:stretch>
              </a:blipFill>
            </p:spPr>
            <p:txBody>
              <a:bodyPr/>
              <a:lstStyle/>
              <a:p>
                <a:r>
                  <a:rPr lang="fr-FR">
                    <a:noFill/>
                  </a:rPr>
                  <a:t> </a:t>
                </a:r>
              </a:p>
            </p:txBody>
          </p:sp>
        </mc:Fallback>
      </mc:AlternateContent>
      <p:cxnSp>
        <p:nvCxnSpPr>
          <p:cNvPr id="48" name="Connecteur droit 47"/>
          <p:cNvCxnSpPr/>
          <p:nvPr/>
        </p:nvCxnSpPr>
        <p:spPr>
          <a:xfrm flipH="1" flipV="1">
            <a:off x="8323691" y="2780391"/>
            <a:ext cx="242038" cy="5836"/>
          </a:xfrm>
          <a:prstGeom prst="line">
            <a:avLst/>
          </a:prstGeom>
          <a:ln w="28575">
            <a:solidFill>
              <a:srgbClr val="FF8D37"/>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flipH="1" flipV="1">
            <a:off x="8314729" y="1512780"/>
            <a:ext cx="242038" cy="5836"/>
          </a:xfrm>
          <a:prstGeom prst="line">
            <a:avLst/>
          </a:prstGeom>
          <a:ln w="28575">
            <a:solidFill>
              <a:srgbClr val="FF8D37"/>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ZoneTexte 49"/>
              <p:cNvSpPr txBox="1"/>
              <p:nvPr/>
            </p:nvSpPr>
            <p:spPr>
              <a:xfrm>
                <a:off x="8011566" y="1346914"/>
                <a:ext cx="1891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8D37"/>
                          </a:solidFill>
                          <a:latin typeface="Cambria Math" panose="02040503050406030204" pitchFamily="18" charset="0"/>
                        </a:rPr>
                        <m:t>𝟏</m:t>
                      </m:r>
                    </m:oMath>
                  </m:oMathPara>
                </a14:m>
                <a:endParaRPr lang="fr-FR" dirty="0">
                  <a:solidFill>
                    <a:srgbClr val="FF8D37"/>
                  </a:solidFill>
                </a:endParaRPr>
              </a:p>
            </p:txBody>
          </p:sp>
        </mc:Choice>
        <mc:Fallback xmlns="">
          <p:sp>
            <p:nvSpPr>
              <p:cNvPr id="50" name="ZoneTexte 49"/>
              <p:cNvSpPr txBox="1">
                <a:spLocks noRot="1" noChangeAspect="1" noMove="1" noResize="1" noEditPoints="1" noAdjustHandles="1" noChangeArrowheads="1" noChangeShapeType="1" noTextEdit="1"/>
              </p:cNvSpPr>
              <p:nvPr/>
            </p:nvSpPr>
            <p:spPr>
              <a:xfrm>
                <a:off x="8011566" y="1346914"/>
                <a:ext cx="189154" cy="276999"/>
              </a:xfrm>
              <a:prstGeom prst="rect">
                <a:avLst/>
              </a:prstGeom>
              <a:blipFill>
                <a:blip r:embed="rId7"/>
                <a:stretch>
                  <a:fillRect l="-29032" r="-32258" b="-888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1" name="ZoneTexte 50"/>
              <p:cNvSpPr txBox="1"/>
              <p:nvPr/>
            </p:nvSpPr>
            <p:spPr>
              <a:xfrm>
                <a:off x="8011566" y="2605009"/>
                <a:ext cx="1891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8D37"/>
                          </a:solidFill>
                          <a:latin typeface="Cambria Math" panose="02040503050406030204" pitchFamily="18" charset="0"/>
                        </a:rPr>
                        <m:t>𝟎</m:t>
                      </m:r>
                    </m:oMath>
                  </m:oMathPara>
                </a14:m>
                <a:endParaRPr lang="fr-FR" dirty="0">
                  <a:solidFill>
                    <a:srgbClr val="FF8D37"/>
                  </a:solidFill>
                </a:endParaRPr>
              </a:p>
            </p:txBody>
          </p:sp>
        </mc:Choice>
        <mc:Fallback xmlns="">
          <p:sp>
            <p:nvSpPr>
              <p:cNvPr id="51" name="ZoneTexte 50"/>
              <p:cNvSpPr txBox="1">
                <a:spLocks noRot="1" noChangeAspect="1" noMove="1" noResize="1" noEditPoints="1" noAdjustHandles="1" noChangeArrowheads="1" noChangeShapeType="1" noTextEdit="1"/>
              </p:cNvSpPr>
              <p:nvPr/>
            </p:nvSpPr>
            <p:spPr>
              <a:xfrm>
                <a:off x="8011566" y="2605009"/>
                <a:ext cx="189154" cy="276999"/>
              </a:xfrm>
              <a:prstGeom prst="rect">
                <a:avLst/>
              </a:prstGeom>
              <a:blipFill>
                <a:blip r:embed="rId8"/>
                <a:stretch>
                  <a:fillRect l="-29032" r="-32258" b="-8696"/>
                </a:stretch>
              </a:blipFill>
            </p:spPr>
            <p:txBody>
              <a:bodyPr/>
              <a:lstStyle/>
              <a:p>
                <a:r>
                  <a:rPr lang="fr-FR">
                    <a:noFill/>
                  </a:rPr>
                  <a:t> </a:t>
                </a:r>
              </a:p>
            </p:txBody>
          </p:sp>
        </mc:Fallback>
      </mc:AlternateContent>
      <p:cxnSp>
        <p:nvCxnSpPr>
          <p:cNvPr id="37" name="Connecteur droit 36"/>
          <p:cNvCxnSpPr/>
          <p:nvPr/>
        </p:nvCxnSpPr>
        <p:spPr>
          <a:xfrm flipV="1">
            <a:off x="9875521" y="1512780"/>
            <a:ext cx="0" cy="126761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a:off x="8635667" y="1524026"/>
            <a:ext cx="1252929" cy="740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a:off x="9871846" y="2784233"/>
            <a:ext cx="1455237" cy="370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60" name="ZoneTexte 59"/>
          <p:cNvSpPr txBox="1"/>
          <p:nvPr/>
        </p:nvSpPr>
        <p:spPr>
          <a:xfrm>
            <a:off x="9924787" y="1962396"/>
            <a:ext cx="1487458" cy="369332"/>
          </a:xfrm>
          <a:prstGeom prst="rect">
            <a:avLst/>
          </a:prstGeom>
          <a:noFill/>
        </p:spPr>
        <p:txBody>
          <a:bodyPr wrap="none" rtlCol="0">
            <a:spAutoFit/>
          </a:bodyPr>
          <a:lstStyle/>
          <a:p>
            <a:r>
              <a:rPr lang="fr-FR" dirty="0" err="1">
                <a:solidFill>
                  <a:srgbClr val="0070C0"/>
                </a:solidFill>
              </a:rPr>
              <a:t>Step</a:t>
            </a:r>
            <a:r>
              <a:rPr lang="fr-FR" dirty="0">
                <a:solidFill>
                  <a:srgbClr val="0070C0"/>
                </a:solidFill>
              </a:rPr>
              <a:t> </a:t>
            </a:r>
            <a:r>
              <a:rPr lang="fr-FR" dirty="0" err="1">
                <a:solidFill>
                  <a:srgbClr val="0070C0"/>
                </a:solidFill>
              </a:rPr>
              <a:t>function</a:t>
            </a:r>
            <a:endParaRPr lang="fr-FR" dirty="0">
              <a:solidFill>
                <a:srgbClr val="0070C0"/>
              </a:solidFill>
            </a:endParaRPr>
          </a:p>
        </p:txBody>
      </p:sp>
      <mc:AlternateContent xmlns:mc="http://schemas.openxmlformats.org/markup-compatibility/2006" xmlns:a14="http://schemas.microsoft.com/office/drawing/2010/main">
        <mc:Choice Requires="a14">
          <p:sp>
            <p:nvSpPr>
              <p:cNvPr id="5" name="ZoneTexte 4"/>
              <p:cNvSpPr txBox="1"/>
              <p:nvPr/>
            </p:nvSpPr>
            <p:spPr>
              <a:xfrm>
                <a:off x="2950383" y="4070164"/>
                <a:ext cx="2554225" cy="10083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fr-FR" sz="2200" b="0" i="1" smtClean="0">
                              <a:latin typeface="Cambria Math" panose="02040503050406030204" pitchFamily="18" charset="0"/>
                            </a:rPr>
                          </m:ctrlPr>
                        </m:fPr>
                        <m:num>
                          <m:r>
                            <m:rPr>
                              <m:sty m:val="p"/>
                            </m:rPr>
                            <a:rPr lang="fr-FR" sz="2200" b="0" i="0" smtClean="0">
                              <a:latin typeface="Cambria Math" panose="02040503050406030204" pitchFamily="18" charset="0"/>
                            </a:rPr>
                            <m:t>d</m:t>
                          </m:r>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𝜙</m:t>
                              </m:r>
                            </m:e>
                            <m:sub>
                              <m:r>
                                <a:rPr lang="fr-FR" sz="2200" b="0" i="1" smtClean="0">
                                  <a:latin typeface="Cambria Math" panose="02040503050406030204" pitchFamily="18" charset="0"/>
                                </a:rPr>
                                <m:t>𝐼𝑅</m:t>
                              </m:r>
                            </m:sub>
                          </m:sSub>
                        </m:num>
                        <m:den>
                          <m:r>
                            <m:rPr>
                              <m:sty m:val="p"/>
                            </m:rPr>
                            <a:rPr lang="fr-FR" sz="2200" b="0" i="0" smtClean="0">
                              <a:latin typeface="Cambria Math" panose="02040503050406030204" pitchFamily="18" charset="0"/>
                            </a:rPr>
                            <m:t>d</m:t>
                          </m:r>
                          <m:r>
                            <a:rPr lang="fr-FR" sz="2200" b="0" i="1" smtClean="0">
                              <a:latin typeface="Cambria Math" panose="02040503050406030204" pitchFamily="18" charset="0"/>
                            </a:rPr>
                            <m:t>𝑁</m:t>
                          </m:r>
                        </m:den>
                      </m:f>
                      <m:r>
                        <a:rPr lang="fr-FR" sz="2200" b="0" i="1" smtClean="0">
                          <a:latin typeface="Cambria Math" panose="02040503050406030204" pitchFamily="18" charset="0"/>
                        </a:rPr>
                        <m:t>=−</m:t>
                      </m:r>
                      <m:f>
                        <m:fPr>
                          <m:ctrlPr>
                            <a:rPr lang="fr-FR" sz="2200" b="0" i="1" smtClean="0">
                              <a:latin typeface="Cambria Math" panose="02040503050406030204" pitchFamily="18" charset="0"/>
                            </a:rPr>
                          </m:ctrlPr>
                        </m:fPr>
                        <m:num>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𝑉</m:t>
                              </m:r>
                            </m:e>
                            <m:sub>
                              <m:r>
                                <a:rPr lang="fr-FR" sz="2200" b="0" i="1" smtClean="0">
                                  <a:latin typeface="Cambria Math" panose="02040503050406030204" pitchFamily="18" charset="0"/>
                                </a:rPr>
                                <m:t>,</m:t>
                              </m:r>
                              <m:r>
                                <a:rPr lang="fr-FR" sz="2200" b="0" i="1" smtClean="0">
                                  <a:latin typeface="Cambria Math" panose="02040503050406030204" pitchFamily="18" charset="0"/>
                                </a:rPr>
                                <m:t>𝜙</m:t>
                              </m:r>
                            </m:sub>
                          </m:sSub>
                          <m:d>
                            <m:dPr>
                              <m:ctrlPr>
                                <a:rPr lang="fr-FR" sz="2200" b="0" i="1" smtClean="0">
                                  <a:latin typeface="Cambria Math" panose="02040503050406030204" pitchFamily="18" charset="0"/>
                                </a:rPr>
                              </m:ctrlPr>
                            </m:dPr>
                            <m:e>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𝜙</m:t>
                                  </m:r>
                                </m:e>
                                <m:sub>
                                  <m:r>
                                    <a:rPr lang="fr-FR" sz="2200" b="0" i="1" smtClean="0">
                                      <a:latin typeface="Cambria Math" panose="02040503050406030204" pitchFamily="18" charset="0"/>
                                    </a:rPr>
                                    <m:t>𝐼𝑅</m:t>
                                  </m:r>
                                </m:sub>
                              </m:sSub>
                            </m:e>
                          </m:d>
                        </m:num>
                        <m:den>
                          <m:sSup>
                            <m:sSupPr>
                              <m:ctrlPr>
                                <a:rPr lang="fr-FR" sz="2200" b="0" i="1" smtClean="0">
                                  <a:latin typeface="Cambria Math" panose="02040503050406030204" pitchFamily="18" charset="0"/>
                                </a:rPr>
                              </m:ctrlPr>
                            </m:sSupPr>
                            <m:e>
                              <m:r>
                                <a:rPr lang="fr-FR" sz="2200" b="0" i="1" smtClean="0">
                                  <a:latin typeface="Cambria Math" panose="02040503050406030204" pitchFamily="18" charset="0"/>
                                </a:rPr>
                                <m:t>3</m:t>
                              </m:r>
                              <m:r>
                                <a:rPr lang="fr-FR" sz="2200" b="0" i="1" smtClean="0">
                                  <a:latin typeface="Cambria Math" panose="02040503050406030204" pitchFamily="18" charset="0"/>
                                </a:rPr>
                                <m:t>𝐻</m:t>
                              </m:r>
                            </m:e>
                            <m:sup>
                              <m:r>
                                <a:rPr lang="fr-FR" sz="2200" b="0" i="1" smtClean="0">
                                  <a:latin typeface="Cambria Math" panose="02040503050406030204" pitchFamily="18" charset="0"/>
                                </a:rPr>
                                <m:t>2</m:t>
                              </m:r>
                            </m:sup>
                          </m:sSup>
                        </m:den>
                      </m:f>
                      <m:r>
                        <a:rPr lang="fr-FR" sz="2200" b="0" i="1" smtClean="0">
                          <a:latin typeface="Cambria Math" panose="02040503050406030204" pitchFamily="18" charset="0"/>
                        </a:rPr>
                        <m:t>+</m:t>
                      </m:r>
                    </m:oMath>
                    <m:oMath xmlns:m="http://schemas.openxmlformats.org/officeDocument/2006/math">
                      <m:r>
                        <a:rPr lang="fr-FR" sz="2200" b="0" i="1" smtClean="0">
                          <a:latin typeface="Cambria Math" panose="02040503050406030204" pitchFamily="18" charset="0"/>
                        </a:rPr>
                        <m:t>               </m:t>
                      </m:r>
                    </m:oMath>
                  </m:oMathPara>
                </a14:m>
                <a:endParaRPr lang="fr-FR" sz="2200" dirty="0"/>
              </a:p>
            </p:txBody>
          </p:sp>
        </mc:Choice>
        <mc:Fallback xmlns="">
          <p:sp>
            <p:nvSpPr>
              <p:cNvPr id="5" name="ZoneTexte 4"/>
              <p:cNvSpPr txBox="1">
                <a:spLocks noRot="1" noChangeAspect="1" noMove="1" noResize="1" noEditPoints="1" noAdjustHandles="1" noChangeArrowheads="1" noChangeShapeType="1" noTextEdit="1"/>
              </p:cNvSpPr>
              <p:nvPr/>
            </p:nvSpPr>
            <p:spPr>
              <a:xfrm>
                <a:off x="2950383" y="4070164"/>
                <a:ext cx="2554225" cy="1008353"/>
              </a:xfrm>
              <a:prstGeom prst="rect">
                <a:avLst/>
              </a:prstGeom>
              <a:blipFill>
                <a:blip r:embed="rId9"/>
                <a:stretch>
                  <a:fillRect/>
                </a:stretch>
              </a:blipFill>
            </p:spPr>
            <p:txBody>
              <a:bodyPr/>
              <a:lstStyle/>
              <a:p>
                <a:r>
                  <a:rPr lang="fr-FR">
                    <a:noFill/>
                  </a:rPr>
                  <a:t> </a:t>
                </a:r>
              </a:p>
            </p:txBody>
          </p:sp>
        </mc:Fallback>
      </mc:AlternateContent>
      <p:sp>
        <p:nvSpPr>
          <p:cNvPr id="26" name="Flèche droite 25"/>
          <p:cNvSpPr/>
          <p:nvPr/>
        </p:nvSpPr>
        <p:spPr>
          <a:xfrm>
            <a:off x="8355608" y="2897546"/>
            <a:ext cx="3083186" cy="99161"/>
          </a:xfrm>
          <a:prstGeom prst="rightArrow">
            <a:avLst>
              <a:gd name="adj1" fmla="val 26038"/>
              <a:gd name="adj2" fmla="val 170013"/>
            </a:avLst>
          </a:prstGeom>
          <a:solidFill>
            <a:srgbClr val="FF8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7" name="ZoneTexte 26"/>
              <p:cNvSpPr txBox="1"/>
              <p:nvPr/>
            </p:nvSpPr>
            <p:spPr>
              <a:xfrm>
                <a:off x="11511376" y="2792055"/>
                <a:ext cx="20037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8D37"/>
                          </a:solidFill>
                          <a:latin typeface="Cambria Math" panose="02040503050406030204" pitchFamily="18" charset="0"/>
                        </a:rPr>
                        <m:t>𝒖</m:t>
                      </m:r>
                    </m:oMath>
                  </m:oMathPara>
                </a14:m>
                <a:endParaRPr lang="fr-FR" dirty="0">
                  <a:solidFill>
                    <a:srgbClr val="FF8D37"/>
                  </a:solidFill>
                </a:endParaRPr>
              </a:p>
            </p:txBody>
          </p:sp>
        </mc:Choice>
        <mc:Fallback xmlns="">
          <p:sp>
            <p:nvSpPr>
              <p:cNvPr id="27" name="ZoneTexte 26"/>
              <p:cNvSpPr txBox="1">
                <a:spLocks noRot="1" noChangeAspect="1" noMove="1" noResize="1" noEditPoints="1" noAdjustHandles="1" noChangeArrowheads="1" noChangeShapeType="1" noTextEdit="1"/>
              </p:cNvSpPr>
              <p:nvPr/>
            </p:nvSpPr>
            <p:spPr>
              <a:xfrm>
                <a:off x="11511376" y="2792055"/>
                <a:ext cx="200376" cy="276999"/>
              </a:xfrm>
              <a:prstGeom prst="rect">
                <a:avLst/>
              </a:prstGeom>
              <a:blipFill>
                <a:blip r:embed="rId10"/>
                <a:stretch>
                  <a:fillRect l="-18182" r="-18182" b="-2222"/>
                </a:stretch>
              </a:blipFill>
            </p:spPr>
            <p:txBody>
              <a:bodyPr/>
              <a:lstStyle/>
              <a:p>
                <a:r>
                  <a:rPr lang="fr-FR">
                    <a:noFill/>
                  </a:rPr>
                  <a:t> </a:t>
                </a:r>
              </a:p>
            </p:txBody>
          </p:sp>
        </mc:Fallback>
      </mc:AlternateContent>
      <p:cxnSp>
        <p:nvCxnSpPr>
          <p:cNvPr id="28" name="Connecteur droit 27"/>
          <p:cNvCxnSpPr/>
          <p:nvPr/>
        </p:nvCxnSpPr>
        <p:spPr>
          <a:xfrm>
            <a:off x="9875521" y="2802813"/>
            <a:ext cx="0" cy="276999"/>
          </a:xfrm>
          <a:prstGeom prst="line">
            <a:avLst/>
          </a:prstGeom>
          <a:ln w="28575">
            <a:solidFill>
              <a:srgbClr val="FF8D37"/>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ZoneTexte 28"/>
              <p:cNvSpPr txBox="1"/>
              <p:nvPr/>
            </p:nvSpPr>
            <p:spPr>
              <a:xfrm>
                <a:off x="9786133" y="3091440"/>
                <a:ext cx="1891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8D37"/>
                          </a:solidFill>
                          <a:latin typeface="Cambria Math" panose="02040503050406030204" pitchFamily="18" charset="0"/>
                        </a:rPr>
                        <m:t>𝟏</m:t>
                      </m:r>
                    </m:oMath>
                  </m:oMathPara>
                </a14:m>
                <a:endParaRPr lang="fr-FR" dirty="0">
                  <a:solidFill>
                    <a:srgbClr val="FF8D37"/>
                  </a:solidFill>
                </a:endParaRPr>
              </a:p>
            </p:txBody>
          </p:sp>
        </mc:Choice>
        <mc:Fallback xmlns="">
          <p:sp>
            <p:nvSpPr>
              <p:cNvPr id="29" name="ZoneTexte 28"/>
              <p:cNvSpPr txBox="1">
                <a:spLocks noRot="1" noChangeAspect="1" noMove="1" noResize="1" noEditPoints="1" noAdjustHandles="1" noChangeArrowheads="1" noChangeShapeType="1" noTextEdit="1"/>
              </p:cNvSpPr>
              <p:nvPr/>
            </p:nvSpPr>
            <p:spPr>
              <a:xfrm>
                <a:off x="9786133" y="3091440"/>
                <a:ext cx="189154" cy="276999"/>
              </a:xfrm>
              <a:prstGeom prst="rect">
                <a:avLst/>
              </a:prstGeom>
              <a:blipFill>
                <a:blip r:embed="rId11"/>
                <a:stretch>
                  <a:fillRect l="-29032" r="-32258" b="-8696"/>
                </a:stretch>
              </a:blipFill>
            </p:spPr>
            <p:txBody>
              <a:bodyPr/>
              <a:lstStyle/>
              <a:p>
                <a:r>
                  <a:rPr lang="fr-FR">
                    <a:noFill/>
                  </a:rPr>
                  <a:t> </a:t>
                </a:r>
              </a:p>
            </p:txBody>
          </p:sp>
        </mc:Fallback>
      </mc:AlternateContent>
    </p:spTree>
    <p:extLst>
      <p:ext uri="{BB962C8B-B14F-4D97-AF65-F5344CB8AC3E}">
        <p14:creationId xmlns:p14="http://schemas.microsoft.com/office/powerpoint/2010/main" val="280025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0863D165-5AC9-47B5-BAB6-179FBDAE4390}"/>
              </a:ext>
            </a:extLst>
          </p:cNvPr>
          <p:cNvSpPr/>
          <p:nvPr/>
        </p:nvSpPr>
        <p:spPr>
          <a:xfrm>
            <a:off x="0" y="3429000"/>
            <a:ext cx="12192000" cy="3417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5085028"/>
            <a:ext cx="6477000" cy="1772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676274" y="282930"/>
            <a:ext cx="9601200" cy="594360"/>
          </a:xfrm>
        </p:spPr>
        <p:txBody>
          <a:bodyPr rtlCol="0"/>
          <a:lstStyle/>
          <a:p>
            <a:pPr rtl="0"/>
            <a:r>
              <a:rPr lang="fr-FR" dirty="0"/>
              <a:t>IN THE </a:t>
            </a:r>
            <a:r>
              <a:rPr lang="fr-FR" dirty="0" err="1"/>
              <a:t>EoM</a:t>
            </a:r>
            <a:endParaRPr lang="fr-FR" dirty="0"/>
          </a:p>
        </p:txBody>
      </p:sp>
      <mc:AlternateContent xmlns:mc="http://schemas.openxmlformats.org/markup-compatibility/2006" xmlns:a14="http://schemas.microsoft.com/office/drawing/2010/main">
        <mc:Choice Requires="a14">
          <p:sp>
            <p:nvSpPr>
              <p:cNvPr id="10" name="Espace réservé du contenu 9"/>
              <p:cNvSpPr>
                <a:spLocks noGrp="1"/>
              </p:cNvSpPr>
              <p:nvPr>
                <p:ph sz="half" idx="1"/>
              </p:nvPr>
            </p:nvSpPr>
            <p:spPr>
              <a:xfrm>
                <a:off x="387275" y="1094099"/>
                <a:ext cx="11521440" cy="4327749"/>
              </a:xfrm>
            </p:spPr>
            <p:txBody>
              <a:bodyPr>
                <a:normAutofit/>
              </a:bodyPr>
              <a:lstStyle/>
              <a:p>
                <a:r>
                  <a:rPr lang="fr-FR" dirty="0"/>
                  <a:t>Split IR and UV: </a:t>
                </a:r>
                <a14:m>
                  <m:oMath xmlns:m="http://schemas.openxmlformats.org/officeDocument/2006/math">
                    <m:r>
                      <a:rPr lang="fr-FR" b="0" i="1" smtClean="0">
                        <a:latin typeface="Cambria Math" panose="02040503050406030204" pitchFamily="18" charset="0"/>
                      </a:rPr>
                      <m:t>𝜙</m:t>
                    </m:r>
                    <m:d>
                      <m:dPr>
                        <m:ctrlPr>
                          <a:rPr lang="fr-FR" b="0" i="1" smtClean="0">
                            <a:latin typeface="Cambria Math" panose="02040503050406030204" pitchFamily="18" charset="0"/>
                          </a:rPr>
                        </m:ctrlPr>
                      </m:dPr>
                      <m:e>
                        <m:r>
                          <a:rPr lang="fr-FR" b="0" i="1" smtClean="0">
                            <a:latin typeface="Cambria Math" panose="02040503050406030204" pitchFamily="18" charset="0"/>
                          </a:rPr>
                          <m:t>𝑁</m:t>
                        </m:r>
                        <m:r>
                          <a:rPr lang="fr-FR" b="0" i="1" smtClean="0">
                            <a:latin typeface="Cambria Math" panose="02040503050406030204" pitchFamily="18" charset="0"/>
                          </a:rPr>
                          <m:t>,</m:t>
                        </m:r>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𝑥</m:t>
                            </m:r>
                          </m:e>
                        </m:acc>
                      </m:e>
                    </m:d>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i="1">
                            <a:latin typeface="Cambria Math" panose="02040503050406030204" pitchFamily="18" charset="0"/>
                          </a:rPr>
                          <m:t>𝜙</m:t>
                        </m:r>
                      </m:e>
                      <m:sub>
                        <m:r>
                          <a:rPr lang="fr-FR" b="0" i="1" smtClean="0">
                            <a:latin typeface="Cambria Math" panose="02040503050406030204" pitchFamily="18" charset="0"/>
                          </a:rPr>
                          <m:t>𝐼𝑅</m:t>
                        </m:r>
                      </m:sub>
                    </m:sSub>
                    <m:d>
                      <m:dPr>
                        <m:ctrlPr>
                          <a:rPr lang="fr-FR" i="1">
                            <a:latin typeface="Cambria Math" panose="02040503050406030204" pitchFamily="18" charset="0"/>
                          </a:rPr>
                        </m:ctrlPr>
                      </m:dPr>
                      <m:e>
                        <m:r>
                          <a:rPr lang="fr-FR" i="1">
                            <a:latin typeface="Cambria Math" panose="02040503050406030204" pitchFamily="18" charset="0"/>
                          </a:rPr>
                          <m:t>𝑁</m:t>
                        </m:r>
                        <m:r>
                          <a:rPr lang="fr-FR" i="1">
                            <a:latin typeface="Cambria Math" panose="02040503050406030204" pitchFamily="18" charset="0"/>
                          </a:rPr>
                          <m:t>,</m:t>
                        </m:r>
                        <m:acc>
                          <m:accPr>
                            <m:chr m:val="⃗"/>
                            <m:ctrlPr>
                              <a:rPr lang="fr-FR" i="1">
                                <a:latin typeface="Cambria Math" panose="02040503050406030204" pitchFamily="18" charset="0"/>
                              </a:rPr>
                            </m:ctrlPr>
                          </m:accPr>
                          <m:e>
                            <m:r>
                              <a:rPr lang="fr-FR" i="1">
                                <a:latin typeface="Cambria Math" panose="02040503050406030204" pitchFamily="18" charset="0"/>
                              </a:rPr>
                              <m:t>𝑥</m:t>
                            </m:r>
                          </m:e>
                        </m:acc>
                      </m:e>
                    </m:d>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i="1">
                            <a:latin typeface="Cambria Math" panose="02040503050406030204" pitchFamily="18" charset="0"/>
                          </a:rPr>
                          <m:t>𝜙</m:t>
                        </m:r>
                      </m:e>
                      <m:sub>
                        <m:r>
                          <a:rPr lang="fr-FR" b="0" i="1" smtClean="0">
                            <a:latin typeface="Cambria Math" panose="02040503050406030204" pitchFamily="18" charset="0"/>
                          </a:rPr>
                          <m:t>𝑈𝑉</m:t>
                        </m:r>
                      </m:sub>
                    </m:sSub>
                    <m:d>
                      <m:dPr>
                        <m:ctrlPr>
                          <a:rPr lang="fr-FR" i="1">
                            <a:latin typeface="Cambria Math" panose="02040503050406030204" pitchFamily="18" charset="0"/>
                          </a:rPr>
                        </m:ctrlPr>
                      </m:dPr>
                      <m:e>
                        <m:r>
                          <a:rPr lang="fr-FR" i="1">
                            <a:latin typeface="Cambria Math" panose="02040503050406030204" pitchFamily="18" charset="0"/>
                          </a:rPr>
                          <m:t>𝑁</m:t>
                        </m:r>
                        <m:r>
                          <a:rPr lang="fr-FR" i="1">
                            <a:latin typeface="Cambria Math" panose="02040503050406030204" pitchFamily="18" charset="0"/>
                          </a:rPr>
                          <m:t>,</m:t>
                        </m:r>
                        <m:acc>
                          <m:accPr>
                            <m:chr m:val="⃗"/>
                            <m:ctrlPr>
                              <a:rPr lang="fr-FR" i="1">
                                <a:latin typeface="Cambria Math" panose="02040503050406030204" pitchFamily="18" charset="0"/>
                              </a:rPr>
                            </m:ctrlPr>
                          </m:accPr>
                          <m:e>
                            <m:r>
                              <a:rPr lang="fr-FR" i="1">
                                <a:latin typeface="Cambria Math" panose="02040503050406030204" pitchFamily="18" charset="0"/>
                              </a:rPr>
                              <m:t>𝑥</m:t>
                            </m:r>
                          </m:e>
                        </m:acc>
                      </m:e>
                    </m:d>
                  </m:oMath>
                </a14:m>
                <a:r>
                  <a:rPr lang="fr-FR" dirty="0"/>
                  <a:t> with</a:t>
                </a:r>
              </a:p>
              <a:p>
                <a:endParaRPr lang="fr-FR" dirty="0"/>
              </a:p>
              <a:p>
                <a:endParaRPr lang="fr-FR" dirty="0"/>
              </a:p>
              <a:p>
                <a:endParaRPr lang="fr-FR" dirty="0"/>
              </a:p>
              <a:p>
                <a:pPr marL="45720" indent="0">
                  <a:buNone/>
                </a:pPr>
                <a:endParaRPr lang="fr-FR" sz="1000" dirty="0"/>
              </a:p>
              <a:p>
                <a:r>
                  <a:rPr lang="fr-FR" dirty="0"/>
                  <a:t>Write the </a:t>
                </a:r>
                <a:r>
                  <a:rPr lang="fr-FR" b="1" dirty="0"/>
                  <a:t>non-</a:t>
                </a:r>
                <a:r>
                  <a:rPr lang="fr-FR" b="1" dirty="0" err="1"/>
                  <a:t>linear</a:t>
                </a:r>
                <a:r>
                  <a:rPr lang="fr-FR" dirty="0"/>
                  <a:t> </a:t>
                </a:r>
                <a:r>
                  <a:rPr lang="fr-FR" dirty="0" err="1"/>
                  <a:t>EoM</a:t>
                </a:r>
                <a:r>
                  <a:rPr lang="fr-FR" dirty="0"/>
                  <a:t> for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𝜙</m:t>
                        </m:r>
                      </m:e>
                      <m:sub>
                        <m:r>
                          <a:rPr lang="fr-FR" i="1">
                            <a:latin typeface="Cambria Math" panose="02040503050406030204" pitchFamily="18" charset="0"/>
                          </a:rPr>
                          <m:t>𝐼𝑅</m:t>
                        </m:r>
                      </m:sub>
                    </m:sSub>
                  </m:oMath>
                </a14:m>
                <a:r>
                  <a:rPr lang="fr-FR" dirty="0"/>
                  <a:t>  (</a:t>
                </a:r>
                <a:r>
                  <a:rPr lang="fr-FR" dirty="0" err="1"/>
                  <a:t>negligible</a:t>
                </a:r>
                <a:r>
                  <a:rPr lang="fr-FR" dirty="0"/>
                  <a:t> gradients)</a:t>
                </a:r>
              </a:p>
              <a:p>
                <a:pPr marL="45720" indent="0">
                  <a:buNone/>
                </a:pPr>
                <a:br>
                  <a:rPr lang="fr-FR" dirty="0"/>
                </a:br>
                <a:r>
                  <a:rPr lang="fr-FR" dirty="0"/>
                  <a:t>	(Slow-roll):</a:t>
                </a:r>
              </a:p>
            </p:txBody>
          </p:sp>
        </mc:Choice>
        <mc:Fallback xmlns="">
          <p:sp>
            <p:nvSpPr>
              <p:cNvPr id="10" name="Espace réservé du contenu 9"/>
              <p:cNvSpPr>
                <a:spLocks noGrp="1" noRot="1" noChangeAspect="1" noMove="1" noResize="1" noEditPoints="1" noAdjustHandles="1" noChangeArrowheads="1" noChangeShapeType="1" noTextEdit="1"/>
              </p:cNvSpPr>
              <p:nvPr>
                <p:ph sz="half" idx="1"/>
              </p:nvPr>
            </p:nvSpPr>
            <p:spPr>
              <a:xfrm>
                <a:off x="387275" y="1094099"/>
                <a:ext cx="11521440" cy="4327749"/>
              </a:xfrm>
              <a:blipFill>
                <a:blip r:embed="rId3"/>
                <a:stretch>
                  <a:fillRect l="-53" t="-211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ZoneTexte 12"/>
              <p:cNvSpPr txBox="1"/>
              <p:nvPr/>
            </p:nvSpPr>
            <p:spPr>
              <a:xfrm>
                <a:off x="1295400" y="1935883"/>
                <a:ext cx="5422638" cy="818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𝜙</m:t>
                          </m:r>
                        </m:e>
                        <m:sub>
                          <m:r>
                            <a:rPr lang="fr-FR" sz="2200" b="0" i="1" smtClean="0">
                              <a:latin typeface="Cambria Math" panose="02040503050406030204" pitchFamily="18" charset="0"/>
                            </a:rPr>
                            <m:t>𝐼𝑅</m:t>
                          </m:r>
                        </m:sub>
                      </m:sSub>
                      <m:d>
                        <m:dPr>
                          <m:ctrlPr>
                            <a:rPr lang="fr-FR" sz="2200" b="0" i="1" smtClean="0">
                              <a:latin typeface="Cambria Math" panose="02040503050406030204" pitchFamily="18" charset="0"/>
                            </a:rPr>
                          </m:ctrlPr>
                        </m:dPr>
                        <m:e>
                          <m:r>
                            <a:rPr lang="fr-FR" sz="2200" b="0" i="1" smtClean="0">
                              <a:latin typeface="Cambria Math" panose="02040503050406030204" pitchFamily="18" charset="0"/>
                            </a:rPr>
                            <m:t>𝑁</m:t>
                          </m:r>
                          <m:r>
                            <a:rPr lang="fr-FR" sz="2200" b="0" i="1" smtClean="0">
                              <a:latin typeface="Cambria Math" panose="02040503050406030204" pitchFamily="18" charset="0"/>
                            </a:rPr>
                            <m:t>,</m:t>
                          </m:r>
                          <m:acc>
                            <m:accPr>
                              <m:chr m:val="⃗"/>
                              <m:ctrlPr>
                                <a:rPr lang="fr-FR" sz="2200" b="0" i="1" smtClean="0">
                                  <a:latin typeface="Cambria Math" panose="02040503050406030204" pitchFamily="18" charset="0"/>
                                </a:rPr>
                              </m:ctrlPr>
                            </m:accPr>
                            <m:e>
                              <m:r>
                                <a:rPr lang="fr-FR" sz="2200" b="0" i="1" smtClean="0">
                                  <a:latin typeface="Cambria Math" panose="02040503050406030204" pitchFamily="18" charset="0"/>
                                </a:rPr>
                                <m:t>𝑥</m:t>
                              </m:r>
                            </m:e>
                          </m:acc>
                        </m:e>
                      </m:d>
                      <m:r>
                        <a:rPr lang="fr-FR" sz="2200" b="0" i="1" smtClean="0">
                          <a:latin typeface="Cambria Math" panose="02040503050406030204" pitchFamily="18" charset="0"/>
                        </a:rPr>
                        <m:t>=</m:t>
                      </m:r>
                      <m:nary>
                        <m:naryPr>
                          <m:subHide m:val="on"/>
                          <m:supHide m:val="on"/>
                          <m:ctrlPr>
                            <a:rPr lang="fr-FR" sz="2200" b="0" i="1" smtClean="0">
                              <a:latin typeface="Cambria Math" panose="02040503050406030204" pitchFamily="18" charset="0"/>
                            </a:rPr>
                          </m:ctrlPr>
                        </m:naryPr>
                        <m:sub/>
                        <m:sup/>
                        <m:e>
                          <m:f>
                            <m:fPr>
                              <m:ctrlPr>
                                <a:rPr lang="fr-FR" sz="2200" i="1">
                                  <a:latin typeface="Cambria Math" panose="02040503050406030204" pitchFamily="18" charset="0"/>
                                </a:rPr>
                              </m:ctrlPr>
                            </m:fPr>
                            <m:num>
                              <m:sSup>
                                <m:sSupPr>
                                  <m:ctrlPr>
                                    <a:rPr lang="fr-FR" sz="2200" i="1">
                                      <a:latin typeface="Cambria Math" panose="02040503050406030204" pitchFamily="18" charset="0"/>
                                    </a:rPr>
                                  </m:ctrlPr>
                                </m:sSupPr>
                                <m:e>
                                  <m:r>
                                    <m:rPr>
                                      <m:sty m:val="p"/>
                                    </m:rPr>
                                    <a:rPr lang="fr-FR" sz="2200" i="0">
                                      <a:latin typeface="Cambria Math" panose="02040503050406030204" pitchFamily="18" charset="0"/>
                                    </a:rPr>
                                    <m:t>d</m:t>
                                  </m:r>
                                </m:e>
                                <m:sup>
                                  <m:r>
                                    <a:rPr lang="fr-FR" sz="2200" i="1">
                                      <a:latin typeface="Cambria Math" panose="02040503050406030204" pitchFamily="18" charset="0"/>
                                    </a:rPr>
                                    <m:t>3</m:t>
                                  </m:r>
                                </m:sup>
                              </m:sSup>
                              <m:acc>
                                <m:accPr>
                                  <m:chr m:val="⃗"/>
                                  <m:ctrlPr>
                                    <a:rPr lang="fr-FR" sz="2200" i="1">
                                      <a:latin typeface="Cambria Math" panose="02040503050406030204" pitchFamily="18" charset="0"/>
                                    </a:rPr>
                                  </m:ctrlPr>
                                </m:accPr>
                                <m:e>
                                  <m:r>
                                    <a:rPr lang="fr-FR" sz="2200" i="1">
                                      <a:latin typeface="Cambria Math" panose="02040503050406030204" pitchFamily="18" charset="0"/>
                                    </a:rPr>
                                    <m:t>𝑘</m:t>
                                  </m:r>
                                </m:e>
                              </m:acc>
                            </m:num>
                            <m:den>
                              <m:sSup>
                                <m:sSupPr>
                                  <m:ctrlPr>
                                    <a:rPr lang="fr-FR" sz="2200" i="1">
                                      <a:latin typeface="Cambria Math" panose="02040503050406030204" pitchFamily="18" charset="0"/>
                                    </a:rPr>
                                  </m:ctrlPr>
                                </m:sSupPr>
                                <m:e>
                                  <m:d>
                                    <m:dPr>
                                      <m:ctrlPr>
                                        <a:rPr lang="fr-FR" sz="2200" i="1">
                                          <a:latin typeface="Cambria Math" panose="02040503050406030204" pitchFamily="18" charset="0"/>
                                        </a:rPr>
                                      </m:ctrlPr>
                                    </m:dPr>
                                    <m:e>
                                      <m:r>
                                        <a:rPr lang="fr-FR" sz="2200" i="1">
                                          <a:latin typeface="Cambria Math" panose="02040503050406030204" pitchFamily="18" charset="0"/>
                                        </a:rPr>
                                        <m:t>2</m:t>
                                      </m:r>
                                      <m:r>
                                        <a:rPr lang="fr-FR" sz="2200" i="1">
                                          <a:latin typeface="Cambria Math" panose="02040503050406030204" pitchFamily="18" charset="0"/>
                                        </a:rPr>
                                        <m:t>𝜋</m:t>
                                      </m:r>
                                    </m:e>
                                  </m:d>
                                </m:e>
                                <m:sup>
                                  <m:r>
                                    <a:rPr lang="fr-FR" sz="2200" i="1">
                                      <a:latin typeface="Cambria Math" panose="02040503050406030204" pitchFamily="18" charset="0"/>
                                    </a:rPr>
                                    <m:t>3</m:t>
                                  </m:r>
                                </m:sup>
                              </m:sSup>
                            </m:den>
                          </m:f>
                          <m:sSup>
                            <m:sSupPr>
                              <m:ctrlPr>
                                <a:rPr lang="fr-FR" sz="2200" b="0" i="1" smtClean="0">
                                  <a:latin typeface="Cambria Math" panose="02040503050406030204" pitchFamily="18" charset="0"/>
                                </a:rPr>
                              </m:ctrlPr>
                            </m:sSupPr>
                            <m:e>
                              <m:r>
                                <a:rPr lang="fr-FR" sz="2200" b="0" i="1" smtClean="0">
                                  <a:latin typeface="Cambria Math" panose="02040503050406030204" pitchFamily="18" charset="0"/>
                                </a:rPr>
                                <m:t>𝑒</m:t>
                              </m:r>
                            </m:e>
                            <m:sup>
                              <m:r>
                                <a:rPr lang="fr-FR" sz="2200" b="0" i="1" smtClean="0">
                                  <a:latin typeface="Cambria Math" panose="02040503050406030204" pitchFamily="18" charset="0"/>
                                </a:rPr>
                                <m:t>𝑖</m:t>
                              </m:r>
                              <m:r>
                                <a:rPr lang="fr-FR" sz="2200" b="0" i="1" smtClean="0">
                                  <a:latin typeface="Cambria Math" panose="02040503050406030204" pitchFamily="18" charset="0"/>
                                </a:rPr>
                                <m:t> </m:t>
                              </m:r>
                              <m:acc>
                                <m:accPr>
                                  <m:chr m:val="⃗"/>
                                  <m:ctrlPr>
                                    <a:rPr lang="fr-FR" sz="2200" b="0" i="1" smtClean="0">
                                      <a:latin typeface="Cambria Math" panose="02040503050406030204" pitchFamily="18" charset="0"/>
                                    </a:rPr>
                                  </m:ctrlPr>
                                </m:accPr>
                                <m:e>
                                  <m:r>
                                    <a:rPr lang="fr-FR" sz="2200" b="0" i="1" smtClean="0">
                                      <a:latin typeface="Cambria Math" panose="02040503050406030204" pitchFamily="18" charset="0"/>
                                    </a:rPr>
                                    <m:t>𝑘</m:t>
                                  </m:r>
                                </m:e>
                              </m:acc>
                              <m:r>
                                <a:rPr lang="fr-FR" sz="2200" b="0" i="1" smtClean="0">
                                  <a:latin typeface="Cambria Math" panose="02040503050406030204" pitchFamily="18" charset="0"/>
                                </a:rPr>
                                <m:t>⋅</m:t>
                              </m:r>
                              <m:acc>
                                <m:accPr>
                                  <m:chr m:val="⃗"/>
                                  <m:ctrlPr>
                                    <a:rPr lang="fr-FR" sz="2200" b="0" i="1" smtClean="0">
                                      <a:latin typeface="Cambria Math" panose="02040503050406030204" pitchFamily="18" charset="0"/>
                                    </a:rPr>
                                  </m:ctrlPr>
                                </m:accPr>
                                <m:e>
                                  <m:r>
                                    <a:rPr lang="fr-FR" sz="2200" b="0" i="1" smtClean="0">
                                      <a:latin typeface="Cambria Math" panose="02040503050406030204" pitchFamily="18" charset="0"/>
                                    </a:rPr>
                                    <m:t>𝑥</m:t>
                                  </m:r>
                                </m:e>
                              </m:acc>
                            </m:sup>
                          </m:sSup>
                          <m:r>
                            <a:rPr lang="fr-FR" sz="2200" b="0" i="1" smtClean="0">
                              <a:solidFill>
                                <a:srgbClr val="0070C0"/>
                              </a:solidFill>
                              <a:latin typeface="Cambria Math" panose="02040503050406030204" pitchFamily="18" charset="0"/>
                            </a:rPr>
                            <m:t>𝑊</m:t>
                          </m:r>
                          <m:d>
                            <m:dPr>
                              <m:ctrlPr>
                                <a:rPr lang="fr-FR" sz="2200" b="0" i="1" smtClean="0">
                                  <a:solidFill>
                                    <a:srgbClr val="0070C0"/>
                                  </a:solidFill>
                                  <a:latin typeface="Cambria Math" panose="02040503050406030204" pitchFamily="18" charset="0"/>
                                </a:rPr>
                              </m:ctrlPr>
                            </m:dPr>
                            <m:e>
                              <m:f>
                                <m:fPr>
                                  <m:ctrlPr>
                                    <a:rPr lang="fr-FR" sz="2200" b="0" i="1" smtClean="0">
                                      <a:solidFill>
                                        <a:srgbClr val="0070C0"/>
                                      </a:solidFill>
                                      <a:latin typeface="Cambria Math" panose="02040503050406030204" pitchFamily="18" charset="0"/>
                                    </a:rPr>
                                  </m:ctrlPr>
                                </m:fPr>
                                <m:num>
                                  <m:r>
                                    <a:rPr lang="fr-FR" sz="2200" b="0" i="1" smtClean="0">
                                      <a:solidFill>
                                        <a:srgbClr val="0070C0"/>
                                      </a:solidFill>
                                      <a:latin typeface="Cambria Math" panose="02040503050406030204" pitchFamily="18" charset="0"/>
                                    </a:rPr>
                                    <m:t>𝑘</m:t>
                                  </m:r>
                                </m:num>
                                <m:den>
                                  <m:sSub>
                                    <m:sSubPr>
                                      <m:ctrlPr>
                                        <a:rPr lang="fr-FR" sz="2200" b="0" i="1" smtClean="0">
                                          <a:solidFill>
                                            <a:srgbClr val="0070C0"/>
                                          </a:solidFill>
                                          <a:latin typeface="Cambria Math" panose="02040503050406030204" pitchFamily="18" charset="0"/>
                                        </a:rPr>
                                      </m:ctrlPr>
                                    </m:sSubPr>
                                    <m:e>
                                      <m:r>
                                        <a:rPr lang="fr-FR" sz="2200" b="0" i="1" smtClean="0">
                                          <a:solidFill>
                                            <a:srgbClr val="0070C0"/>
                                          </a:solidFill>
                                          <a:latin typeface="Cambria Math" panose="02040503050406030204" pitchFamily="18" charset="0"/>
                                        </a:rPr>
                                        <m:t>𝑘</m:t>
                                      </m:r>
                                    </m:e>
                                    <m:sub>
                                      <m:r>
                                        <a:rPr lang="fr-FR" sz="2200" b="0" i="1" smtClean="0">
                                          <a:solidFill>
                                            <a:srgbClr val="0070C0"/>
                                          </a:solidFill>
                                          <a:latin typeface="Cambria Math" panose="02040503050406030204" pitchFamily="18" charset="0"/>
                                        </a:rPr>
                                        <m:t>𝜎</m:t>
                                      </m:r>
                                    </m:sub>
                                  </m:sSub>
                                  <m:d>
                                    <m:dPr>
                                      <m:ctrlPr>
                                        <a:rPr lang="fr-FR" sz="2200" b="0" i="1" smtClean="0">
                                          <a:solidFill>
                                            <a:srgbClr val="0070C0"/>
                                          </a:solidFill>
                                          <a:latin typeface="Cambria Math" panose="02040503050406030204" pitchFamily="18" charset="0"/>
                                        </a:rPr>
                                      </m:ctrlPr>
                                    </m:dPr>
                                    <m:e>
                                      <m:r>
                                        <a:rPr lang="fr-FR" sz="2200" b="0" i="1" smtClean="0">
                                          <a:solidFill>
                                            <a:srgbClr val="0070C0"/>
                                          </a:solidFill>
                                          <a:latin typeface="Cambria Math" panose="02040503050406030204" pitchFamily="18" charset="0"/>
                                        </a:rPr>
                                        <m:t>𝑁</m:t>
                                      </m:r>
                                    </m:e>
                                  </m:d>
                                </m:den>
                              </m:f>
                            </m:e>
                          </m:d>
                        </m:e>
                      </m:nary>
                      <m:sSub>
                        <m:sSubPr>
                          <m:ctrlPr>
                            <a:rPr lang="fr-FR" sz="2200" i="1">
                              <a:latin typeface="Cambria Math" panose="02040503050406030204" pitchFamily="18" charset="0"/>
                            </a:rPr>
                          </m:ctrlPr>
                        </m:sSubPr>
                        <m:e>
                          <m:r>
                            <a:rPr lang="fr-FR" sz="2200" i="1">
                              <a:latin typeface="Cambria Math" panose="02040503050406030204" pitchFamily="18" charset="0"/>
                            </a:rPr>
                            <m:t>𝜙</m:t>
                          </m:r>
                        </m:e>
                        <m:sub>
                          <m:acc>
                            <m:accPr>
                              <m:chr m:val="⃗"/>
                              <m:ctrlPr>
                                <a:rPr lang="fr-FR" sz="2200" i="1">
                                  <a:latin typeface="Cambria Math" panose="02040503050406030204" pitchFamily="18" charset="0"/>
                                </a:rPr>
                              </m:ctrlPr>
                            </m:accPr>
                            <m:e>
                              <m:r>
                                <a:rPr lang="fr-FR" sz="2200" i="1">
                                  <a:latin typeface="Cambria Math" panose="02040503050406030204" pitchFamily="18" charset="0"/>
                                </a:rPr>
                                <m:t>𝑘</m:t>
                              </m:r>
                            </m:e>
                          </m:acc>
                        </m:sub>
                      </m:sSub>
                      <m:d>
                        <m:dPr>
                          <m:ctrlPr>
                            <a:rPr lang="fr-FR" sz="2200" i="1">
                              <a:latin typeface="Cambria Math" panose="02040503050406030204" pitchFamily="18" charset="0"/>
                            </a:rPr>
                          </m:ctrlPr>
                        </m:dPr>
                        <m:e>
                          <m:r>
                            <a:rPr lang="fr-FR" sz="2200" i="1">
                              <a:latin typeface="Cambria Math" panose="02040503050406030204" pitchFamily="18" charset="0"/>
                            </a:rPr>
                            <m:t>𝑁</m:t>
                          </m:r>
                        </m:e>
                      </m:d>
                    </m:oMath>
                  </m:oMathPara>
                </a14:m>
                <a:endParaRPr lang="fr-FR" sz="2200" dirty="0"/>
              </a:p>
            </p:txBody>
          </p:sp>
        </mc:Choice>
        <mc:Fallback xmlns="">
          <p:sp>
            <p:nvSpPr>
              <p:cNvPr id="13" name="ZoneTexte 12"/>
              <p:cNvSpPr txBox="1">
                <a:spLocks noRot="1" noChangeAspect="1" noMove="1" noResize="1" noEditPoints="1" noAdjustHandles="1" noChangeArrowheads="1" noChangeShapeType="1" noTextEdit="1"/>
              </p:cNvSpPr>
              <p:nvPr/>
            </p:nvSpPr>
            <p:spPr>
              <a:xfrm>
                <a:off x="1295400" y="1935883"/>
                <a:ext cx="5422638" cy="818557"/>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670202" y="0"/>
                <a:ext cx="4521798" cy="877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fr-FR" b="1" i="1" smtClean="0">
                        <a:latin typeface="Cambria Math" panose="02040503050406030204" pitchFamily="18" charset="0"/>
                      </a:rPr>
                      <m:t>𝑵</m:t>
                    </m:r>
                  </m:oMath>
                </a14:m>
                <a:r>
                  <a:rPr lang="fr-FR" b="1" dirty="0"/>
                  <a:t> </a:t>
                </a:r>
                <a:r>
                  <a:rPr lang="fr-FR" b="1" dirty="0" err="1"/>
                  <a:t>is</a:t>
                </a:r>
                <a:r>
                  <a:rPr lang="fr-FR" b="1" dirty="0"/>
                  <a:t> the </a:t>
                </a:r>
                <a:r>
                  <a:rPr lang="fr-FR" b="1" dirty="0" err="1"/>
                  <a:t>number</a:t>
                </a:r>
                <a:r>
                  <a:rPr lang="fr-FR" b="1" dirty="0"/>
                  <a:t> of </a:t>
                </a:r>
                <a:r>
                  <a:rPr lang="fr-FR" b="1" i="1" dirty="0"/>
                  <a:t>e</a:t>
                </a:r>
                <a:r>
                  <a:rPr lang="fr-FR" b="1" dirty="0"/>
                  <a:t>-</a:t>
                </a:r>
                <a:r>
                  <a:rPr lang="fr-FR" b="1" dirty="0" err="1"/>
                  <a:t>folds</a:t>
                </a:r>
                <a:r>
                  <a:rPr lang="fr-FR" b="1" dirty="0"/>
                  <a:t> time variable:</a:t>
                </a:r>
                <a:br>
                  <a:rPr lang="fr-FR" b="1" dirty="0"/>
                </a:br>
                <a:endParaRPr lang="fr-FR" sz="1000" b="1" dirty="0"/>
              </a:p>
              <a:p>
                <a:pPr algn="ctr"/>
                <a14:m>
                  <m:oMathPara xmlns:m="http://schemas.openxmlformats.org/officeDocument/2006/math">
                    <m:oMathParaPr>
                      <m:jc m:val="centerGroup"/>
                    </m:oMathParaPr>
                    <m:oMath xmlns:m="http://schemas.openxmlformats.org/officeDocument/2006/math">
                      <m:r>
                        <a:rPr lang="fr-FR" b="1" i="1" smtClean="0">
                          <a:latin typeface="Cambria Math" panose="02040503050406030204" pitchFamily="18" charset="0"/>
                        </a:rPr>
                        <m:t>𝒂</m:t>
                      </m:r>
                      <m:r>
                        <a:rPr lang="fr-FR" b="1" i="1" smtClean="0">
                          <a:latin typeface="Cambria Math" panose="02040503050406030204" pitchFamily="18" charset="0"/>
                        </a:rPr>
                        <m:t>=</m:t>
                      </m:r>
                      <m:sSup>
                        <m:sSupPr>
                          <m:ctrlPr>
                            <a:rPr lang="fr-FR" b="1" i="1" smtClean="0">
                              <a:latin typeface="Cambria Math" panose="02040503050406030204" pitchFamily="18" charset="0"/>
                            </a:rPr>
                          </m:ctrlPr>
                        </m:sSupPr>
                        <m:e>
                          <m:r>
                            <a:rPr lang="fr-FR" b="1" i="1" smtClean="0">
                              <a:latin typeface="Cambria Math" panose="02040503050406030204" pitchFamily="18" charset="0"/>
                            </a:rPr>
                            <m:t>𝒆</m:t>
                          </m:r>
                        </m:e>
                        <m:sup>
                          <m:r>
                            <a:rPr lang="fr-FR" b="1" i="1" smtClean="0">
                              <a:latin typeface="Cambria Math" panose="02040503050406030204" pitchFamily="18" charset="0"/>
                            </a:rPr>
                            <m:t>𝑵</m:t>
                          </m:r>
                        </m:sup>
                      </m:sSup>
                    </m:oMath>
                  </m:oMathPara>
                </a14:m>
                <a:endParaRPr lang="fr-FR" b="1" dirty="0"/>
              </a:p>
            </p:txBody>
          </p:sp>
        </mc:Choice>
        <mc:Fallback xmlns="">
          <p:sp>
            <p:nvSpPr>
              <p:cNvPr id="14" name="Rectangle 13"/>
              <p:cNvSpPr>
                <a:spLocks noRot="1" noChangeAspect="1" noMove="1" noResize="1" noEditPoints="1" noAdjustHandles="1" noChangeArrowheads="1" noChangeShapeType="1" noTextEdit="1"/>
              </p:cNvSpPr>
              <p:nvPr/>
            </p:nvSpPr>
            <p:spPr>
              <a:xfrm>
                <a:off x="7670202" y="0"/>
                <a:ext cx="4521798" cy="877290"/>
              </a:xfrm>
              <a:prstGeom prst="rect">
                <a:avLst/>
              </a:prstGeom>
              <a:blipFill>
                <a:blip r:embed="rId5"/>
                <a:stretch>
                  <a:fillRect/>
                </a:stretch>
              </a:blipFill>
            </p:spPr>
            <p:txBody>
              <a:bodyPr/>
              <a:lstStyle/>
              <a:p>
                <a:r>
                  <a:rPr lang="fr-FR">
                    <a:noFill/>
                  </a:rPr>
                  <a:t> </a:t>
                </a:r>
              </a:p>
            </p:txBody>
          </p:sp>
        </mc:Fallback>
      </mc:AlternateContent>
      <p:sp>
        <p:nvSpPr>
          <p:cNvPr id="44" name="Flèche droite 43"/>
          <p:cNvSpPr/>
          <p:nvPr/>
        </p:nvSpPr>
        <p:spPr>
          <a:xfrm rot="16200000">
            <a:off x="7454322" y="2028430"/>
            <a:ext cx="1979141" cy="102108"/>
          </a:xfrm>
          <a:prstGeom prst="rightArrow">
            <a:avLst>
              <a:gd name="adj1" fmla="val 26038"/>
              <a:gd name="adj2" fmla="val 170013"/>
            </a:avLst>
          </a:prstGeom>
          <a:solidFill>
            <a:srgbClr val="FF8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46" name="ZoneTexte 45"/>
              <p:cNvSpPr txBox="1"/>
              <p:nvPr/>
            </p:nvSpPr>
            <p:spPr>
              <a:xfrm>
                <a:off x="8590740" y="1028955"/>
                <a:ext cx="62036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8D37"/>
                          </a:solidFill>
                          <a:latin typeface="Cambria Math" panose="02040503050406030204" pitchFamily="18" charset="0"/>
                        </a:rPr>
                        <m:t>𝑾</m:t>
                      </m:r>
                      <m:r>
                        <a:rPr lang="fr-FR" b="1" i="1" smtClean="0">
                          <a:solidFill>
                            <a:srgbClr val="FF8D37"/>
                          </a:solidFill>
                          <a:latin typeface="Cambria Math" panose="02040503050406030204" pitchFamily="18" charset="0"/>
                        </a:rPr>
                        <m:t>(</m:t>
                      </m:r>
                      <m:r>
                        <a:rPr lang="fr-FR" b="1" i="1" smtClean="0">
                          <a:solidFill>
                            <a:srgbClr val="FF8D37"/>
                          </a:solidFill>
                          <a:latin typeface="Cambria Math" panose="02040503050406030204" pitchFamily="18" charset="0"/>
                        </a:rPr>
                        <m:t>𝒖</m:t>
                      </m:r>
                      <m:r>
                        <a:rPr lang="fr-FR" b="1" i="1" smtClean="0">
                          <a:solidFill>
                            <a:srgbClr val="FF8D37"/>
                          </a:solidFill>
                          <a:latin typeface="Cambria Math" panose="02040503050406030204" pitchFamily="18" charset="0"/>
                        </a:rPr>
                        <m:t>)</m:t>
                      </m:r>
                    </m:oMath>
                  </m:oMathPara>
                </a14:m>
                <a:endParaRPr lang="fr-FR" b="1" dirty="0">
                  <a:solidFill>
                    <a:srgbClr val="FF8D37"/>
                  </a:solidFill>
                </a:endParaRPr>
              </a:p>
            </p:txBody>
          </p:sp>
        </mc:Choice>
        <mc:Fallback xmlns="">
          <p:sp>
            <p:nvSpPr>
              <p:cNvPr id="46" name="ZoneTexte 45"/>
              <p:cNvSpPr txBox="1">
                <a:spLocks noRot="1" noChangeAspect="1" noMove="1" noResize="1" noEditPoints="1" noAdjustHandles="1" noChangeArrowheads="1" noChangeShapeType="1" noTextEdit="1"/>
              </p:cNvSpPr>
              <p:nvPr/>
            </p:nvSpPr>
            <p:spPr>
              <a:xfrm>
                <a:off x="8590740" y="1028955"/>
                <a:ext cx="620362" cy="276999"/>
              </a:xfrm>
              <a:prstGeom prst="rect">
                <a:avLst/>
              </a:prstGeom>
              <a:blipFill>
                <a:blip r:embed="rId6"/>
                <a:stretch>
                  <a:fillRect l="-7843" r="-13725" b="-37778"/>
                </a:stretch>
              </a:blipFill>
            </p:spPr>
            <p:txBody>
              <a:bodyPr/>
              <a:lstStyle/>
              <a:p>
                <a:r>
                  <a:rPr lang="fr-FR">
                    <a:noFill/>
                  </a:rPr>
                  <a:t> </a:t>
                </a:r>
              </a:p>
            </p:txBody>
          </p:sp>
        </mc:Fallback>
      </mc:AlternateContent>
      <p:cxnSp>
        <p:nvCxnSpPr>
          <p:cNvPr id="48" name="Connecteur droit 47"/>
          <p:cNvCxnSpPr/>
          <p:nvPr/>
        </p:nvCxnSpPr>
        <p:spPr>
          <a:xfrm flipH="1" flipV="1">
            <a:off x="8323691" y="2780391"/>
            <a:ext cx="242038" cy="5836"/>
          </a:xfrm>
          <a:prstGeom prst="line">
            <a:avLst/>
          </a:prstGeom>
          <a:ln w="28575">
            <a:solidFill>
              <a:srgbClr val="FF8D37"/>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flipH="1" flipV="1">
            <a:off x="8314729" y="1512780"/>
            <a:ext cx="242038" cy="5836"/>
          </a:xfrm>
          <a:prstGeom prst="line">
            <a:avLst/>
          </a:prstGeom>
          <a:ln w="28575">
            <a:solidFill>
              <a:srgbClr val="FF8D37"/>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ZoneTexte 49"/>
              <p:cNvSpPr txBox="1"/>
              <p:nvPr/>
            </p:nvSpPr>
            <p:spPr>
              <a:xfrm>
                <a:off x="8011566" y="1346914"/>
                <a:ext cx="1891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8D37"/>
                          </a:solidFill>
                          <a:latin typeface="Cambria Math" panose="02040503050406030204" pitchFamily="18" charset="0"/>
                        </a:rPr>
                        <m:t>𝟏</m:t>
                      </m:r>
                    </m:oMath>
                  </m:oMathPara>
                </a14:m>
                <a:endParaRPr lang="fr-FR" dirty="0">
                  <a:solidFill>
                    <a:srgbClr val="FF8D37"/>
                  </a:solidFill>
                </a:endParaRPr>
              </a:p>
            </p:txBody>
          </p:sp>
        </mc:Choice>
        <mc:Fallback xmlns="">
          <p:sp>
            <p:nvSpPr>
              <p:cNvPr id="50" name="ZoneTexte 49"/>
              <p:cNvSpPr txBox="1">
                <a:spLocks noRot="1" noChangeAspect="1" noMove="1" noResize="1" noEditPoints="1" noAdjustHandles="1" noChangeArrowheads="1" noChangeShapeType="1" noTextEdit="1"/>
              </p:cNvSpPr>
              <p:nvPr/>
            </p:nvSpPr>
            <p:spPr>
              <a:xfrm>
                <a:off x="8011566" y="1346914"/>
                <a:ext cx="189154" cy="276999"/>
              </a:xfrm>
              <a:prstGeom prst="rect">
                <a:avLst/>
              </a:prstGeom>
              <a:blipFill>
                <a:blip r:embed="rId7"/>
                <a:stretch>
                  <a:fillRect l="-29032" r="-32258" b="-888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1" name="ZoneTexte 50"/>
              <p:cNvSpPr txBox="1"/>
              <p:nvPr/>
            </p:nvSpPr>
            <p:spPr>
              <a:xfrm>
                <a:off x="8011566" y="2605009"/>
                <a:ext cx="1891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8D37"/>
                          </a:solidFill>
                          <a:latin typeface="Cambria Math" panose="02040503050406030204" pitchFamily="18" charset="0"/>
                        </a:rPr>
                        <m:t>𝟎</m:t>
                      </m:r>
                    </m:oMath>
                  </m:oMathPara>
                </a14:m>
                <a:endParaRPr lang="fr-FR" dirty="0">
                  <a:solidFill>
                    <a:srgbClr val="FF8D37"/>
                  </a:solidFill>
                </a:endParaRPr>
              </a:p>
            </p:txBody>
          </p:sp>
        </mc:Choice>
        <mc:Fallback xmlns="">
          <p:sp>
            <p:nvSpPr>
              <p:cNvPr id="51" name="ZoneTexte 50"/>
              <p:cNvSpPr txBox="1">
                <a:spLocks noRot="1" noChangeAspect="1" noMove="1" noResize="1" noEditPoints="1" noAdjustHandles="1" noChangeArrowheads="1" noChangeShapeType="1" noTextEdit="1"/>
              </p:cNvSpPr>
              <p:nvPr/>
            </p:nvSpPr>
            <p:spPr>
              <a:xfrm>
                <a:off x="8011566" y="2605009"/>
                <a:ext cx="189154" cy="276999"/>
              </a:xfrm>
              <a:prstGeom prst="rect">
                <a:avLst/>
              </a:prstGeom>
              <a:blipFill>
                <a:blip r:embed="rId8"/>
                <a:stretch>
                  <a:fillRect l="-29032" r="-32258" b="-8696"/>
                </a:stretch>
              </a:blipFill>
            </p:spPr>
            <p:txBody>
              <a:bodyPr/>
              <a:lstStyle/>
              <a:p>
                <a:r>
                  <a:rPr lang="fr-FR">
                    <a:noFill/>
                  </a:rPr>
                  <a:t> </a:t>
                </a:r>
              </a:p>
            </p:txBody>
          </p:sp>
        </mc:Fallback>
      </mc:AlternateContent>
      <p:cxnSp>
        <p:nvCxnSpPr>
          <p:cNvPr id="37" name="Connecteur droit 36"/>
          <p:cNvCxnSpPr/>
          <p:nvPr/>
        </p:nvCxnSpPr>
        <p:spPr>
          <a:xfrm flipV="1">
            <a:off x="9875521" y="1512780"/>
            <a:ext cx="0" cy="126761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a:off x="8635667" y="1524026"/>
            <a:ext cx="1252929" cy="740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a:off x="9871846" y="2784233"/>
            <a:ext cx="1455237" cy="370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60" name="ZoneTexte 59"/>
          <p:cNvSpPr txBox="1"/>
          <p:nvPr/>
        </p:nvSpPr>
        <p:spPr>
          <a:xfrm>
            <a:off x="9924787" y="1962396"/>
            <a:ext cx="1487458" cy="369332"/>
          </a:xfrm>
          <a:prstGeom prst="rect">
            <a:avLst/>
          </a:prstGeom>
          <a:noFill/>
        </p:spPr>
        <p:txBody>
          <a:bodyPr wrap="none" rtlCol="0">
            <a:spAutoFit/>
          </a:bodyPr>
          <a:lstStyle/>
          <a:p>
            <a:r>
              <a:rPr lang="fr-FR" dirty="0" err="1">
                <a:solidFill>
                  <a:srgbClr val="0070C0"/>
                </a:solidFill>
              </a:rPr>
              <a:t>Step</a:t>
            </a:r>
            <a:r>
              <a:rPr lang="fr-FR" dirty="0">
                <a:solidFill>
                  <a:srgbClr val="0070C0"/>
                </a:solidFill>
              </a:rPr>
              <a:t> </a:t>
            </a:r>
            <a:r>
              <a:rPr lang="fr-FR" dirty="0" err="1">
                <a:solidFill>
                  <a:srgbClr val="0070C0"/>
                </a:solidFill>
              </a:rPr>
              <a:t>function</a:t>
            </a:r>
            <a:endParaRPr lang="fr-FR" dirty="0">
              <a:solidFill>
                <a:srgbClr val="0070C0"/>
              </a:solidFill>
            </a:endParaRPr>
          </a:p>
        </p:txBody>
      </p:sp>
      <mc:AlternateContent xmlns:mc="http://schemas.openxmlformats.org/markup-compatibility/2006" xmlns:a14="http://schemas.microsoft.com/office/drawing/2010/main">
        <mc:Choice Requires="a14">
          <p:sp>
            <p:nvSpPr>
              <p:cNvPr id="5" name="ZoneTexte 4"/>
              <p:cNvSpPr txBox="1"/>
              <p:nvPr/>
            </p:nvSpPr>
            <p:spPr>
              <a:xfrm>
                <a:off x="2810532" y="4016374"/>
                <a:ext cx="7404911" cy="818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fr-FR" sz="2200" b="0" i="1" smtClean="0">
                              <a:latin typeface="Cambria Math" panose="02040503050406030204" pitchFamily="18" charset="0"/>
                            </a:rPr>
                          </m:ctrlPr>
                        </m:fPr>
                        <m:num>
                          <m:r>
                            <m:rPr>
                              <m:sty m:val="p"/>
                            </m:rPr>
                            <a:rPr lang="fr-FR" sz="2200" b="0" i="0" smtClean="0">
                              <a:latin typeface="Cambria Math" panose="02040503050406030204" pitchFamily="18" charset="0"/>
                            </a:rPr>
                            <m:t>d</m:t>
                          </m:r>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𝜙</m:t>
                              </m:r>
                            </m:e>
                            <m:sub>
                              <m:r>
                                <a:rPr lang="fr-FR" sz="2200" b="0" i="1" smtClean="0">
                                  <a:latin typeface="Cambria Math" panose="02040503050406030204" pitchFamily="18" charset="0"/>
                                </a:rPr>
                                <m:t>𝐼𝑅</m:t>
                              </m:r>
                            </m:sub>
                          </m:sSub>
                        </m:num>
                        <m:den>
                          <m:r>
                            <m:rPr>
                              <m:sty m:val="p"/>
                            </m:rPr>
                            <a:rPr lang="fr-FR" sz="2200" b="0" i="0" smtClean="0">
                              <a:latin typeface="Cambria Math" panose="02040503050406030204" pitchFamily="18" charset="0"/>
                            </a:rPr>
                            <m:t>d</m:t>
                          </m:r>
                          <m:r>
                            <a:rPr lang="fr-FR" sz="2200" b="0" i="1" smtClean="0">
                              <a:latin typeface="Cambria Math" panose="02040503050406030204" pitchFamily="18" charset="0"/>
                            </a:rPr>
                            <m:t>𝑁</m:t>
                          </m:r>
                        </m:den>
                      </m:f>
                      <m:r>
                        <a:rPr lang="fr-FR" sz="2200" b="0" i="1" smtClean="0">
                          <a:latin typeface="Cambria Math" panose="02040503050406030204" pitchFamily="18" charset="0"/>
                        </a:rPr>
                        <m:t>=−</m:t>
                      </m:r>
                      <m:f>
                        <m:fPr>
                          <m:ctrlPr>
                            <a:rPr lang="fr-FR" sz="2200" b="0" i="1" smtClean="0">
                              <a:latin typeface="Cambria Math" panose="02040503050406030204" pitchFamily="18" charset="0"/>
                            </a:rPr>
                          </m:ctrlPr>
                        </m:fPr>
                        <m:num>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𝑉</m:t>
                              </m:r>
                            </m:e>
                            <m:sub>
                              <m:r>
                                <a:rPr lang="fr-FR" sz="2200" b="0" i="1" smtClean="0">
                                  <a:latin typeface="Cambria Math" panose="02040503050406030204" pitchFamily="18" charset="0"/>
                                </a:rPr>
                                <m:t>,</m:t>
                              </m:r>
                              <m:r>
                                <a:rPr lang="fr-FR" sz="2200" b="0" i="1" smtClean="0">
                                  <a:latin typeface="Cambria Math" panose="02040503050406030204" pitchFamily="18" charset="0"/>
                                </a:rPr>
                                <m:t>𝜙</m:t>
                              </m:r>
                            </m:sub>
                          </m:sSub>
                          <m:d>
                            <m:dPr>
                              <m:ctrlPr>
                                <a:rPr lang="fr-FR" sz="2200" b="0" i="1" smtClean="0">
                                  <a:latin typeface="Cambria Math" panose="02040503050406030204" pitchFamily="18" charset="0"/>
                                </a:rPr>
                              </m:ctrlPr>
                            </m:dPr>
                            <m:e>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𝜙</m:t>
                                  </m:r>
                                </m:e>
                                <m:sub>
                                  <m:r>
                                    <a:rPr lang="fr-FR" sz="2200" b="0" i="1" smtClean="0">
                                      <a:latin typeface="Cambria Math" panose="02040503050406030204" pitchFamily="18" charset="0"/>
                                    </a:rPr>
                                    <m:t>𝐼𝑅</m:t>
                                  </m:r>
                                </m:sub>
                              </m:sSub>
                            </m:e>
                          </m:d>
                        </m:num>
                        <m:den>
                          <m:sSup>
                            <m:sSupPr>
                              <m:ctrlPr>
                                <a:rPr lang="fr-FR" sz="2200" b="0" i="1" smtClean="0">
                                  <a:latin typeface="Cambria Math" panose="02040503050406030204" pitchFamily="18" charset="0"/>
                                </a:rPr>
                              </m:ctrlPr>
                            </m:sSupPr>
                            <m:e>
                              <m:r>
                                <a:rPr lang="fr-FR" sz="2200" b="0" i="1" smtClean="0">
                                  <a:latin typeface="Cambria Math" panose="02040503050406030204" pitchFamily="18" charset="0"/>
                                </a:rPr>
                                <m:t>3</m:t>
                              </m:r>
                              <m:r>
                                <a:rPr lang="fr-FR" sz="2200" b="0" i="1" smtClean="0">
                                  <a:latin typeface="Cambria Math" panose="02040503050406030204" pitchFamily="18" charset="0"/>
                                </a:rPr>
                                <m:t>𝐻</m:t>
                              </m:r>
                            </m:e>
                            <m:sup>
                              <m:r>
                                <a:rPr lang="fr-FR" sz="2200" b="0" i="1" smtClean="0">
                                  <a:latin typeface="Cambria Math" panose="02040503050406030204" pitchFamily="18" charset="0"/>
                                </a:rPr>
                                <m:t>2</m:t>
                              </m:r>
                            </m:sup>
                          </m:sSup>
                        </m:den>
                      </m:f>
                      <m:r>
                        <a:rPr lang="fr-FR" sz="2200" b="0" i="1" smtClean="0">
                          <a:latin typeface="Cambria Math" panose="02040503050406030204" pitchFamily="18" charset="0"/>
                        </a:rPr>
                        <m:t>+</m:t>
                      </m:r>
                      <m:nary>
                        <m:naryPr>
                          <m:subHide m:val="on"/>
                          <m:supHide m:val="on"/>
                          <m:ctrlPr>
                            <a:rPr lang="fr-FR" sz="2200" i="1">
                              <a:latin typeface="Cambria Math" panose="02040503050406030204" pitchFamily="18" charset="0"/>
                            </a:rPr>
                          </m:ctrlPr>
                        </m:naryPr>
                        <m:sub/>
                        <m:sup/>
                        <m:e>
                          <m:f>
                            <m:fPr>
                              <m:ctrlPr>
                                <a:rPr lang="fr-FR" sz="2200" i="1">
                                  <a:latin typeface="Cambria Math" panose="02040503050406030204" pitchFamily="18" charset="0"/>
                                </a:rPr>
                              </m:ctrlPr>
                            </m:fPr>
                            <m:num>
                              <m:sSup>
                                <m:sSupPr>
                                  <m:ctrlPr>
                                    <a:rPr lang="fr-FR" sz="2200" i="1">
                                      <a:latin typeface="Cambria Math" panose="02040503050406030204" pitchFamily="18" charset="0"/>
                                    </a:rPr>
                                  </m:ctrlPr>
                                </m:sSupPr>
                                <m:e>
                                  <m:r>
                                    <m:rPr>
                                      <m:sty m:val="p"/>
                                    </m:rPr>
                                    <a:rPr lang="fr-FR" sz="2200">
                                      <a:latin typeface="Cambria Math" panose="02040503050406030204" pitchFamily="18" charset="0"/>
                                    </a:rPr>
                                    <m:t>d</m:t>
                                  </m:r>
                                </m:e>
                                <m:sup>
                                  <m:r>
                                    <a:rPr lang="fr-FR" sz="2200" i="1">
                                      <a:latin typeface="Cambria Math" panose="02040503050406030204" pitchFamily="18" charset="0"/>
                                    </a:rPr>
                                    <m:t>3</m:t>
                                  </m:r>
                                </m:sup>
                              </m:sSup>
                              <m:acc>
                                <m:accPr>
                                  <m:chr m:val="⃗"/>
                                  <m:ctrlPr>
                                    <a:rPr lang="fr-FR" sz="2200" i="1">
                                      <a:latin typeface="Cambria Math" panose="02040503050406030204" pitchFamily="18" charset="0"/>
                                    </a:rPr>
                                  </m:ctrlPr>
                                </m:accPr>
                                <m:e>
                                  <m:r>
                                    <a:rPr lang="fr-FR" sz="2200" i="1">
                                      <a:latin typeface="Cambria Math" panose="02040503050406030204" pitchFamily="18" charset="0"/>
                                    </a:rPr>
                                    <m:t>𝑘</m:t>
                                  </m:r>
                                </m:e>
                              </m:acc>
                            </m:num>
                            <m:den>
                              <m:sSup>
                                <m:sSupPr>
                                  <m:ctrlPr>
                                    <a:rPr lang="fr-FR" sz="2200" i="1">
                                      <a:latin typeface="Cambria Math" panose="02040503050406030204" pitchFamily="18" charset="0"/>
                                    </a:rPr>
                                  </m:ctrlPr>
                                </m:sSupPr>
                                <m:e>
                                  <m:d>
                                    <m:dPr>
                                      <m:ctrlPr>
                                        <a:rPr lang="fr-FR" sz="2200" i="1">
                                          <a:latin typeface="Cambria Math" panose="02040503050406030204" pitchFamily="18" charset="0"/>
                                        </a:rPr>
                                      </m:ctrlPr>
                                    </m:dPr>
                                    <m:e>
                                      <m:r>
                                        <a:rPr lang="fr-FR" sz="2200" i="1">
                                          <a:latin typeface="Cambria Math" panose="02040503050406030204" pitchFamily="18" charset="0"/>
                                        </a:rPr>
                                        <m:t>2</m:t>
                                      </m:r>
                                      <m:r>
                                        <a:rPr lang="fr-FR" sz="2200" i="1">
                                          <a:latin typeface="Cambria Math" panose="02040503050406030204" pitchFamily="18" charset="0"/>
                                        </a:rPr>
                                        <m:t>𝜋</m:t>
                                      </m:r>
                                    </m:e>
                                  </m:d>
                                </m:e>
                                <m:sup>
                                  <m:r>
                                    <a:rPr lang="fr-FR" sz="2200" i="1">
                                      <a:latin typeface="Cambria Math" panose="02040503050406030204" pitchFamily="18" charset="0"/>
                                    </a:rPr>
                                    <m:t>3</m:t>
                                  </m:r>
                                </m:sup>
                              </m:sSup>
                            </m:den>
                          </m:f>
                          <m:sSup>
                            <m:sSupPr>
                              <m:ctrlPr>
                                <a:rPr lang="fr-FR" sz="2200" i="1">
                                  <a:latin typeface="Cambria Math" panose="02040503050406030204" pitchFamily="18" charset="0"/>
                                </a:rPr>
                              </m:ctrlPr>
                            </m:sSupPr>
                            <m:e>
                              <m:r>
                                <a:rPr lang="fr-FR" sz="2200" i="1">
                                  <a:latin typeface="Cambria Math" panose="02040503050406030204" pitchFamily="18" charset="0"/>
                                </a:rPr>
                                <m:t>𝑒</m:t>
                              </m:r>
                            </m:e>
                            <m:sup>
                              <m:r>
                                <a:rPr lang="fr-FR" sz="2200" i="1">
                                  <a:latin typeface="Cambria Math" panose="02040503050406030204" pitchFamily="18" charset="0"/>
                                </a:rPr>
                                <m:t>𝑖</m:t>
                              </m:r>
                              <m:r>
                                <a:rPr lang="fr-FR" sz="2200" i="1">
                                  <a:latin typeface="Cambria Math" panose="02040503050406030204" pitchFamily="18" charset="0"/>
                                </a:rPr>
                                <m:t> </m:t>
                              </m:r>
                              <m:acc>
                                <m:accPr>
                                  <m:chr m:val="⃗"/>
                                  <m:ctrlPr>
                                    <a:rPr lang="fr-FR" sz="2200" i="1">
                                      <a:latin typeface="Cambria Math" panose="02040503050406030204" pitchFamily="18" charset="0"/>
                                    </a:rPr>
                                  </m:ctrlPr>
                                </m:accPr>
                                <m:e>
                                  <m:r>
                                    <a:rPr lang="fr-FR" sz="2200" i="1">
                                      <a:latin typeface="Cambria Math" panose="02040503050406030204" pitchFamily="18" charset="0"/>
                                    </a:rPr>
                                    <m:t>𝑘</m:t>
                                  </m:r>
                                </m:e>
                              </m:acc>
                              <m:r>
                                <a:rPr lang="fr-FR" sz="2200" i="1">
                                  <a:latin typeface="Cambria Math" panose="02040503050406030204" pitchFamily="18" charset="0"/>
                                </a:rPr>
                                <m:t>⋅</m:t>
                              </m:r>
                              <m:acc>
                                <m:accPr>
                                  <m:chr m:val="⃗"/>
                                  <m:ctrlPr>
                                    <a:rPr lang="fr-FR" sz="2200" i="1">
                                      <a:latin typeface="Cambria Math" panose="02040503050406030204" pitchFamily="18" charset="0"/>
                                    </a:rPr>
                                  </m:ctrlPr>
                                </m:accPr>
                                <m:e>
                                  <m:r>
                                    <a:rPr lang="fr-FR" sz="2200" i="1">
                                      <a:latin typeface="Cambria Math" panose="02040503050406030204" pitchFamily="18" charset="0"/>
                                    </a:rPr>
                                    <m:t>𝑥</m:t>
                                  </m:r>
                                </m:e>
                              </m:acc>
                            </m:sup>
                          </m:sSup>
                          <m:f>
                            <m:fPr>
                              <m:ctrlPr>
                                <a:rPr lang="fr-FR" sz="2200" b="0" i="1" smtClean="0">
                                  <a:solidFill>
                                    <a:srgbClr val="0070C0"/>
                                  </a:solidFill>
                                  <a:latin typeface="Cambria Math" panose="02040503050406030204" pitchFamily="18" charset="0"/>
                                </a:rPr>
                              </m:ctrlPr>
                            </m:fPr>
                            <m:num>
                              <m:r>
                                <m:rPr>
                                  <m:sty m:val="p"/>
                                </m:rPr>
                                <a:rPr lang="fr-FR" sz="2200" b="0" i="0" smtClean="0">
                                  <a:solidFill>
                                    <a:srgbClr val="0070C0"/>
                                  </a:solidFill>
                                  <a:latin typeface="Cambria Math" panose="02040503050406030204" pitchFamily="18" charset="0"/>
                                </a:rPr>
                                <m:t>d</m:t>
                              </m:r>
                            </m:num>
                            <m:den>
                              <m:r>
                                <m:rPr>
                                  <m:sty m:val="p"/>
                                </m:rPr>
                                <a:rPr lang="fr-FR" sz="2200" b="0" i="0" smtClean="0">
                                  <a:solidFill>
                                    <a:srgbClr val="0070C0"/>
                                  </a:solidFill>
                                  <a:latin typeface="Cambria Math" panose="02040503050406030204" pitchFamily="18" charset="0"/>
                                </a:rPr>
                                <m:t>d</m:t>
                              </m:r>
                              <m:r>
                                <a:rPr lang="fr-FR" sz="2200" b="0" i="1" smtClean="0">
                                  <a:solidFill>
                                    <a:srgbClr val="0070C0"/>
                                  </a:solidFill>
                                  <a:latin typeface="Cambria Math" panose="02040503050406030204" pitchFamily="18" charset="0"/>
                                </a:rPr>
                                <m:t>𝑁</m:t>
                              </m:r>
                            </m:den>
                          </m:f>
                          <m:d>
                            <m:dPr>
                              <m:begChr m:val="["/>
                              <m:endChr m:val="]"/>
                              <m:ctrlPr>
                                <a:rPr lang="fr-FR" sz="2200" b="0" i="1" smtClean="0">
                                  <a:solidFill>
                                    <a:srgbClr val="0070C0"/>
                                  </a:solidFill>
                                  <a:latin typeface="Cambria Math" panose="02040503050406030204" pitchFamily="18" charset="0"/>
                                </a:rPr>
                              </m:ctrlPr>
                            </m:dPr>
                            <m:e>
                              <m:r>
                                <a:rPr lang="fr-FR" sz="2200" i="1" smtClean="0">
                                  <a:solidFill>
                                    <a:srgbClr val="0070C0"/>
                                  </a:solidFill>
                                  <a:latin typeface="Cambria Math" panose="02040503050406030204" pitchFamily="18" charset="0"/>
                                </a:rPr>
                                <m:t>𝑊</m:t>
                              </m:r>
                              <m:d>
                                <m:dPr>
                                  <m:ctrlPr>
                                    <a:rPr lang="fr-FR" sz="2200" i="1">
                                      <a:solidFill>
                                        <a:srgbClr val="0070C0"/>
                                      </a:solidFill>
                                      <a:latin typeface="Cambria Math" panose="02040503050406030204" pitchFamily="18" charset="0"/>
                                    </a:rPr>
                                  </m:ctrlPr>
                                </m:dPr>
                                <m:e>
                                  <m:f>
                                    <m:fPr>
                                      <m:ctrlPr>
                                        <a:rPr lang="fr-FR" sz="2200" i="1">
                                          <a:solidFill>
                                            <a:srgbClr val="0070C0"/>
                                          </a:solidFill>
                                          <a:latin typeface="Cambria Math" panose="02040503050406030204" pitchFamily="18" charset="0"/>
                                        </a:rPr>
                                      </m:ctrlPr>
                                    </m:fPr>
                                    <m:num>
                                      <m:r>
                                        <a:rPr lang="fr-FR" sz="2200" i="1">
                                          <a:solidFill>
                                            <a:srgbClr val="0070C0"/>
                                          </a:solidFill>
                                          <a:latin typeface="Cambria Math" panose="02040503050406030204" pitchFamily="18" charset="0"/>
                                        </a:rPr>
                                        <m:t>𝑘</m:t>
                                      </m:r>
                                    </m:num>
                                    <m:den>
                                      <m:sSub>
                                        <m:sSubPr>
                                          <m:ctrlPr>
                                            <a:rPr lang="fr-FR" sz="2200" i="1">
                                              <a:solidFill>
                                                <a:srgbClr val="0070C0"/>
                                              </a:solidFill>
                                              <a:latin typeface="Cambria Math" panose="02040503050406030204" pitchFamily="18" charset="0"/>
                                            </a:rPr>
                                          </m:ctrlPr>
                                        </m:sSubPr>
                                        <m:e>
                                          <m:r>
                                            <a:rPr lang="fr-FR" sz="2200" i="1">
                                              <a:solidFill>
                                                <a:srgbClr val="0070C0"/>
                                              </a:solidFill>
                                              <a:latin typeface="Cambria Math" panose="02040503050406030204" pitchFamily="18" charset="0"/>
                                            </a:rPr>
                                            <m:t>𝑘</m:t>
                                          </m:r>
                                        </m:e>
                                        <m:sub>
                                          <m:r>
                                            <a:rPr lang="fr-FR" sz="2200" i="1">
                                              <a:solidFill>
                                                <a:srgbClr val="0070C0"/>
                                              </a:solidFill>
                                              <a:latin typeface="Cambria Math" panose="02040503050406030204" pitchFamily="18" charset="0"/>
                                            </a:rPr>
                                            <m:t>𝜎</m:t>
                                          </m:r>
                                        </m:sub>
                                      </m:sSub>
                                      <m:d>
                                        <m:dPr>
                                          <m:ctrlPr>
                                            <a:rPr lang="fr-FR" sz="2200" i="1">
                                              <a:solidFill>
                                                <a:srgbClr val="0070C0"/>
                                              </a:solidFill>
                                              <a:latin typeface="Cambria Math" panose="02040503050406030204" pitchFamily="18" charset="0"/>
                                            </a:rPr>
                                          </m:ctrlPr>
                                        </m:dPr>
                                        <m:e>
                                          <m:r>
                                            <a:rPr lang="fr-FR" sz="2200" i="1">
                                              <a:solidFill>
                                                <a:srgbClr val="0070C0"/>
                                              </a:solidFill>
                                              <a:latin typeface="Cambria Math" panose="02040503050406030204" pitchFamily="18" charset="0"/>
                                            </a:rPr>
                                            <m:t>𝑁</m:t>
                                          </m:r>
                                        </m:e>
                                      </m:d>
                                    </m:den>
                                  </m:f>
                                </m:e>
                              </m:d>
                            </m:e>
                          </m:d>
                          <m:sSub>
                            <m:sSubPr>
                              <m:ctrlPr>
                                <a:rPr lang="fr-FR" sz="2200" i="1">
                                  <a:latin typeface="Cambria Math" panose="02040503050406030204" pitchFamily="18" charset="0"/>
                                </a:rPr>
                              </m:ctrlPr>
                            </m:sSubPr>
                            <m:e>
                              <m:r>
                                <a:rPr lang="fr-FR" sz="2200" i="1">
                                  <a:latin typeface="Cambria Math" panose="02040503050406030204" pitchFamily="18" charset="0"/>
                                </a:rPr>
                                <m:t>𝜙</m:t>
                              </m:r>
                            </m:e>
                            <m:sub>
                              <m:acc>
                                <m:accPr>
                                  <m:chr m:val="⃗"/>
                                  <m:ctrlPr>
                                    <a:rPr lang="fr-FR" sz="2200" i="1">
                                      <a:latin typeface="Cambria Math" panose="02040503050406030204" pitchFamily="18" charset="0"/>
                                    </a:rPr>
                                  </m:ctrlPr>
                                </m:accPr>
                                <m:e>
                                  <m:r>
                                    <a:rPr lang="fr-FR" sz="2200" i="1">
                                      <a:latin typeface="Cambria Math" panose="02040503050406030204" pitchFamily="18" charset="0"/>
                                    </a:rPr>
                                    <m:t>𝑘</m:t>
                                  </m:r>
                                </m:e>
                              </m:acc>
                            </m:sub>
                          </m:sSub>
                          <m:d>
                            <m:dPr>
                              <m:ctrlPr>
                                <a:rPr lang="fr-FR" sz="2200" i="1">
                                  <a:latin typeface="Cambria Math" panose="02040503050406030204" pitchFamily="18" charset="0"/>
                                </a:rPr>
                              </m:ctrlPr>
                            </m:dPr>
                            <m:e>
                              <m:r>
                                <a:rPr lang="fr-FR" sz="2200" i="1">
                                  <a:latin typeface="Cambria Math" panose="02040503050406030204" pitchFamily="18" charset="0"/>
                                </a:rPr>
                                <m:t>𝑁</m:t>
                              </m:r>
                            </m:e>
                          </m:d>
                        </m:e>
                      </m:nary>
                    </m:oMath>
                  </m:oMathPara>
                </a14:m>
                <a:endParaRPr lang="fr-FR" sz="2200" dirty="0"/>
              </a:p>
            </p:txBody>
          </p:sp>
        </mc:Choice>
        <mc:Fallback xmlns="">
          <p:sp>
            <p:nvSpPr>
              <p:cNvPr id="5" name="ZoneTexte 4"/>
              <p:cNvSpPr txBox="1">
                <a:spLocks noRot="1" noChangeAspect="1" noMove="1" noResize="1" noEditPoints="1" noAdjustHandles="1" noChangeArrowheads="1" noChangeShapeType="1" noTextEdit="1"/>
              </p:cNvSpPr>
              <p:nvPr/>
            </p:nvSpPr>
            <p:spPr>
              <a:xfrm>
                <a:off x="2810532" y="4016374"/>
                <a:ext cx="7404911" cy="818557"/>
              </a:xfrm>
              <a:prstGeom prst="rect">
                <a:avLst/>
              </a:prstGeom>
              <a:blipFill>
                <a:blip r:embed="rId9"/>
                <a:stretch>
                  <a:fillRect/>
                </a:stretch>
              </a:blipFill>
            </p:spPr>
            <p:txBody>
              <a:bodyPr/>
              <a:lstStyle/>
              <a:p>
                <a:r>
                  <a:rPr lang="fr-FR">
                    <a:noFill/>
                  </a:rPr>
                  <a:t> </a:t>
                </a:r>
              </a:p>
            </p:txBody>
          </p:sp>
        </mc:Fallback>
      </mc:AlternateContent>
      <p:sp>
        <p:nvSpPr>
          <p:cNvPr id="26" name="Flèche droite 25"/>
          <p:cNvSpPr/>
          <p:nvPr/>
        </p:nvSpPr>
        <p:spPr>
          <a:xfrm>
            <a:off x="8355608" y="2897546"/>
            <a:ext cx="3083186" cy="99161"/>
          </a:xfrm>
          <a:prstGeom prst="rightArrow">
            <a:avLst>
              <a:gd name="adj1" fmla="val 26038"/>
              <a:gd name="adj2" fmla="val 170013"/>
            </a:avLst>
          </a:prstGeom>
          <a:solidFill>
            <a:srgbClr val="FF8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7" name="ZoneTexte 26"/>
              <p:cNvSpPr txBox="1"/>
              <p:nvPr/>
            </p:nvSpPr>
            <p:spPr>
              <a:xfrm>
                <a:off x="11511376" y="2792055"/>
                <a:ext cx="20037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8D37"/>
                          </a:solidFill>
                          <a:latin typeface="Cambria Math" panose="02040503050406030204" pitchFamily="18" charset="0"/>
                        </a:rPr>
                        <m:t>𝒖</m:t>
                      </m:r>
                    </m:oMath>
                  </m:oMathPara>
                </a14:m>
                <a:endParaRPr lang="fr-FR" dirty="0">
                  <a:solidFill>
                    <a:srgbClr val="FF8D37"/>
                  </a:solidFill>
                </a:endParaRPr>
              </a:p>
            </p:txBody>
          </p:sp>
        </mc:Choice>
        <mc:Fallback xmlns="">
          <p:sp>
            <p:nvSpPr>
              <p:cNvPr id="27" name="ZoneTexte 26"/>
              <p:cNvSpPr txBox="1">
                <a:spLocks noRot="1" noChangeAspect="1" noMove="1" noResize="1" noEditPoints="1" noAdjustHandles="1" noChangeArrowheads="1" noChangeShapeType="1" noTextEdit="1"/>
              </p:cNvSpPr>
              <p:nvPr/>
            </p:nvSpPr>
            <p:spPr>
              <a:xfrm>
                <a:off x="11511376" y="2792055"/>
                <a:ext cx="200376" cy="276999"/>
              </a:xfrm>
              <a:prstGeom prst="rect">
                <a:avLst/>
              </a:prstGeom>
              <a:blipFill>
                <a:blip r:embed="rId11"/>
                <a:stretch>
                  <a:fillRect l="-18182" r="-18182" b="-2222"/>
                </a:stretch>
              </a:blipFill>
            </p:spPr>
            <p:txBody>
              <a:bodyPr/>
              <a:lstStyle/>
              <a:p>
                <a:r>
                  <a:rPr lang="fr-FR">
                    <a:noFill/>
                  </a:rPr>
                  <a:t> </a:t>
                </a:r>
              </a:p>
            </p:txBody>
          </p:sp>
        </mc:Fallback>
      </mc:AlternateContent>
      <p:cxnSp>
        <p:nvCxnSpPr>
          <p:cNvPr id="28" name="Connecteur droit 27"/>
          <p:cNvCxnSpPr/>
          <p:nvPr/>
        </p:nvCxnSpPr>
        <p:spPr>
          <a:xfrm>
            <a:off x="9875521" y="2802813"/>
            <a:ext cx="0" cy="276999"/>
          </a:xfrm>
          <a:prstGeom prst="line">
            <a:avLst/>
          </a:prstGeom>
          <a:ln w="28575">
            <a:solidFill>
              <a:srgbClr val="FF8D37"/>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ZoneTexte 28"/>
              <p:cNvSpPr txBox="1"/>
              <p:nvPr/>
            </p:nvSpPr>
            <p:spPr>
              <a:xfrm>
                <a:off x="9786133" y="3091440"/>
                <a:ext cx="1891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8D37"/>
                          </a:solidFill>
                          <a:latin typeface="Cambria Math" panose="02040503050406030204" pitchFamily="18" charset="0"/>
                        </a:rPr>
                        <m:t>𝟏</m:t>
                      </m:r>
                    </m:oMath>
                  </m:oMathPara>
                </a14:m>
                <a:endParaRPr lang="fr-FR" dirty="0">
                  <a:solidFill>
                    <a:srgbClr val="FF8D37"/>
                  </a:solidFill>
                </a:endParaRPr>
              </a:p>
            </p:txBody>
          </p:sp>
        </mc:Choice>
        <mc:Fallback xmlns="">
          <p:sp>
            <p:nvSpPr>
              <p:cNvPr id="29" name="ZoneTexte 28"/>
              <p:cNvSpPr txBox="1">
                <a:spLocks noRot="1" noChangeAspect="1" noMove="1" noResize="1" noEditPoints="1" noAdjustHandles="1" noChangeArrowheads="1" noChangeShapeType="1" noTextEdit="1"/>
              </p:cNvSpPr>
              <p:nvPr/>
            </p:nvSpPr>
            <p:spPr>
              <a:xfrm>
                <a:off x="9786133" y="3091440"/>
                <a:ext cx="189154" cy="276999"/>
              </a:xfrm>
              <a:prstGeom prst="rect">
                <a:avLst/>
              </a:prstGeom>
              <a:blipFill>
                <a:blip r:embed="rId12"/>
                <a:stretch>
                  <a:fillRect l="-29032" r="-32258" b="-8696"/>
                </a:stretch>
              </a:blipFill>
            </p:spPr>
            <p:txBody>
              <a:bodyPr/>
              <a:lstStyle/>
              <a:p>
                <a:r>
                  <a:rPr lang="fr-FR">
                    <a:noFill/>
                  </a:rPr>
                  <a:t> </a:t>
                </a:r>
              </a:p>
            </p:txBody>
          </p:sp>
        </mc:Fallback>
      </mc:AlternateContent>
      <p:sp>
        <p:nvSpPr>
          <p:cNvPr id="35" name="Accolade fermante 34"/>
          <p:cNvSpPr/>
          <p:nvPr/>
        </p:nvSpPr>
        <p:spPr>
          <a:xfrm rot="5400000">
            <a:off x="8111038" y="3963044"/>
            <a:ext cx="179363" cy="2064604"/>
          </a:xfrm>
          <a:prstGeom prst="rightBrace">
            <a:avLst>
              <a:gd name="adj1" fmla="val 46275"/>
              <a:gd name="adj2" fmla="val 50000"/>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36" name="ZoneTexte 35"/>
              <p:cNvSpPr txBox="1"/>
              <p:nvPr/>
            </p:nvSpPr>
            <p:spPr>
              <a:xfrm>
                <a:off x="6883261" y="5113391"/>
                <a:ext cx="2656432" cy="34740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sz="2000" b="0" i="1" smtClean="0">
                          <a:solidFill>
                            <a:srgbClr val="0070C0"/>
                          </a:solidFill>
                          <a:latin typeface="Cambria Math" panose="02040503050406030204" pitchFamily="18" charset="0"/>
                        </a:rPr>
                        <m:t>∝</m:t>
                      </m:r>
                      <m:r>
                        <a:rPr lang="fr-FR" sz="2000" b="0" i="1" smtClean="0">
                          <a:solidFill>
                            <a:srgbClr val="0070C0"/>
                          </a:solidFill>
                          <a:latin typeface="Cambria Math" panose="02040503050406030204" pitchFamily="18" charset="0"/>
                        </a:rPr>
                        <m:t>𝛿</m:t>
                      </m:r>
                      <m:d>
                        <m:dPr>
                          <m:ctrlPr>
                            <a:rPr lang="fr-FR" sz="2000" b="0" i="1" smtClean="0">
                              <a:solidFill>
                                <a:srgbClr val="0070C0"/>
                              </a:solidFill>
                              <a:latin typeface="Cambria Math" panose="02040503050406030204" pitchFamily="18" charset="0"/>
                            </a:rPr>
                          </m:ctrlPr>
                        </m:dPr>
                        <m:e>
                          <m:r>
                            <a:rPr lang="fr-FR" sz="2000" b="0" i="1" smtClean="0">
                              <a:solidFill>
                                <a:srgbClr val="0070C0"/>
                              </a:solidFill>
                              <a:latin typeface="Cambria Math" panose="02040503050406030204" pitchFamily="18" charset="0"/>
                            </a:rPr>
                            <m:t>𝑘</m:t>
                          </m:r>
                          <m:r>
                            <a:rPr lang="fr-FR" sz="2000" b="0" i="1" smtClean="0">
                              <a:solidFill>
                                <a:srgbClr val="0070C0"/>
                              </a:solidFill>
                              <a:latin typeface="Cambria Math" panose="02040503050406030204" pitchFamily="18" charset="0"/>
                            </a:rPr>
                            <m:t>−</m:t>
                          </m:r>
                          <m:sSub>
                            <m:sSubPr>
                              <m:ctrlPr>
                                <a:rPr lang="fr-FR" sz="2000" b="0" i="1" smtClean="0">
                                  <a:solidFill>
                                    <a:srgbClr val="0070C0"/>
                                  </a:solidFill>
                                  <a:latin typeface="Cambria Math" panose="02040503050406030204" pitchFamily="18" charset="0"/>
                                </a:rPr>
                              </m:ctrlPr>
                            </m:sSubPr>
                            <m:e>
                              <m:r>
                                <a:rPr lang="fr-FR" sz="2000" b="0" i="1" smtClean="0">
                                  <a:solidFill>
                                    <a:srgbClr val="0070C0"/>
                                  </a:solidFill>
                                  <a:latin typeface="Cambria Math" panose="02040503050406030204" pitchFamily="18" charset="0"/>
                                </a:rPr>
                                <m:t>𝑘</m:t>
                              </m:r>
                            </m:e>
                            <m:sub>
                              <m:r>
                                <a:rPr lang="fr-FR" sz="2000" b="0" i="1" smtClean="0">
                                  <a:solidFill>
                                    <a:srgbClr val="0070C0"/>
                                  </a:solidFill>
                                  <a:latin typeface="Cambria Math" panose="02040503050406030204" pitchFamily="18" charset="0"/>
                                </a:rPr>
                                <m:t>𝜎</m:t>
                              </m:r>
                            </m:sub>
                          </m:sSub>
                          <m:d>
                            <m:dPr>
                              <m:ctrlPr>
                                <a:rPr lang="fr-FR" sz="2000" b="0" i="1" smtClean="0">
                                  <a:solidFill>
                                    <a:srgbClr val="0070C0"/>
                                  </a:solidFill>
                                  <a:latin typeface="Cambria Math" panose="02040503050406030204" pitchFamily="18" charset="0"/>
                                </a:rPr>
                              </m:ctrlPr>
                            </m:dPr>
                            <m:e>
                              <m:r>
                                <a:rPr lang="fr-FR" sz="2000" b="0" i="1" smtClean="0">
                                  <a:solidFill>
                                    <a:srgbClr val="0070C0"/>
                                  </a:solidFill>
                                  <a:latin typeface="Cambria Math" panose="02040503050406030204" pitchFamily="18" charset="0"/>
                                </a:rPr>
                                <m:t>𝑁</m:t>
                              </m:r>
                            </m:e>
                          </m:d>
                        </m:e>
                      </m:d>
                    </m:oMath>
                  </m:oMathPara>
                </a14:m>
                <a:endParaRPr lang="fr-FR" sz="2000" dirty="0">
                  <a:solidFill>
                    <a:srgbClr val="0070C0"/>
                  </a:solidFill>
                </a:endParaRPr>
              </a:p>
            </p:txBody>
          </p:sp>
        </mc:Choice>
        <mc:Fallback xmlns="">
          <p:sp>
            <p:nvSpPr>
              <p:cNvPr id="36" name="ZoneTexte 35"/>
              <p:cNvSpPr txBox="1">
                <a:spLocks noRot="1" noChangeAspect="1" noMove="1" noResize="1" noEditPoints="1" noAdjustHandles="1" noChangeArrowheads="1" noChangeShapeType="1" noTextEdit="1"/>
              </p:cNvSpPr>
              <p:nvPr/>
            </p:nvSpPr>
            <p:spPr>
              <a:xfrm>
                <a:off x="6883261" y="5113391"/>
                <a:ext cx="2656432" cy="347403"/>
              </a:xfrm>
              <a:prstGeom prst="rect">
                <a:avLst/>
              </a:prstGeom>
              <a:blipFill>
                <a:blip r:embed="rId13"/>
                <a:stretch>
                  <a:fillRect b="-5263"/>
                </a:stretch>
              </a:blipFill>
            </p:spPr>
            <p:txBody>
              <a:bodyPr/>
              <a:lstStyle/>
              <a:p>
                <a:r>
                  <a:rPr lang="fr-FR">
                    <a:noFill/>
                  </a:rPr>
                  <a:t> </a:t>
                </a:r>
              </a:p>
            </p:txBody>
          </p:sp>
        </mc:Fallback>
      </mc:AlternateContent>
      <p:grpSp>
        <p:nvGrpSpPr>
          <p:cNvPr id="32" name="Groupe 31"/>
          <p:cNvGrpSpPr/>
          <p:nvPr/>
        </p:nvGrpSpPr>
        <p:grpSpPr>
          <a:xfrm>
            <a:off x="18214" y="5146901"/>
            <a:ext cx="6223913" cy="1651569"/>
            <a:chOff x="150348" y="4161361"/>
            <a:chExt cx="6223913" cy="1651569"/>
          </a:xfrm>
        </p:grpSpPr>
        <mc:AlternateContent xmlns:mc="http://schemas.openxmlformats.org/markup-compatibility/2006" xmlns:a14="http://schemas.microsoft.com/office/drawing/2010/main">
          <mc:Choice Requires="a14">
            <p:sp>
              <p:nvSpPr>
                <p:cNvPr id="38" name="ZoneTexte 37"/>
                <p:cNvSpPr txBox="1"/>
                <p:nvPr/>
              </p:nvSpPr>
              <p:spPr>
                <a:xfrm>
                  <a:off x="4353307" y="5535931"/>
                  <a:ext cx="225253"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8D37"/>
                            </a:solidFill>
                            <a:latin typeface="Cambria Math" panose="02040503050406030204" pitchFamily="18" charset="0"/>
                          </a:rPr>
                          <m:t>𝑵</m:t>
                        </m:r>
                      </m:oMath>
                    </m:oMathPara>
                  </a14:m>
                  <a:endParaRPr lang="fr-FR" b="1" dirty="0"/>
                </a:p>
              </p:txBody>
            </p:sp>
          </mc:Choice>
          <mc:Fallback xmlns="">
            <p:sp>
              <p:nvSpPr>
                <p:cNvPr id="19" name="ZoneTexte 18"/>
                <p:cNvSpPr txBox="1">
                  <a:spLocks noRot="1" noChangeAspect="1" noMove="1" noResize="1" noEditPoints="1" noAdjustHandles="1" noChangeArrowheads="1" noChangeShapeType="1" noTextEdit="1"/>
                </p:cNvSpPr>
                <p:nvPr/>
              </p:nvSpPr>
              <p:spPr>
                <a:xfrm>
                  <a:off x="4353307" y="5535931"/>
                  <a:ext cx="225253" cy="276999"/>
                </a:xfrm>
                <a:prstGeom prst="rect">
                  <a:avLst/>
                </a:prstGeom>
                <a:blipFill>
                  <a:blip r:embed="rId14"/>
                  <a:stretch>
                    <a:fillRect l="-24324" r="-27027" b="-8696"/>
                  </a:stretch>
                </a:blipFill>
              </p:spPr>
              <p:txBody>
                <a:bodyPr/>
                <a:lstStyle/>
                <a:p>
                  <a:r>
                    <a:rPr lang="fr-FR">
                      <a:noFill/>
                    </a:rPr>
                    <a:t> </a:t>
                  </a:r>
                </a:p>
              </p:txBody>
            </p:sp>
          </mc:Fallback>
        </mc:AlternateContent>
        <p:grpSp>
          <p:nvGrpSpPr>
            <p:cNvPr id="39" name="Groupe 38"/>
            <p:cNvGrpSpPr/>
            <p:nvPr/>
          </p:nvGrpSpPr>
          <p:grpSpPr>
            <a:xfrm>
              <a:off x="150348" y="4161361"/>
              <a:ext cx="6223913" cy="1348752"/>
              <a:chOff x="150348" y="4161361"/>
              <a:chExt cx="6223913" cy="1348752"/>
            </a:xfrm>
          </p:grpSpPr>
          <p:pic>
            <p:nvPicPr>
              <p:cNvPr id="40" name="Image 39"/>
              <p:cNvPicPr>
                <a:picLocks noChangeAspect="1"/>
              </p:cNvPicPr>
              <p:nvPr/>
            </p:nvPicPr>
            <p:blipFill>
              <a:blip r:embed="rId15"/>
              <a:stretch>
                <a:fillRect/>
              </a:stretch>
            </p:blipFill>
            <p:spPr>
              <a:xfrm>
                <a:off x="1293751" y="4638190"/>
                <a:ext cx="4947127" cy="752959"/>
              </a:xfrm>
              <a:prstGeom prst="rect">
                <a:avLst/>
              </a:prstGeom>
            </p:spPr>
          </p:pic>
          <mc:AlternateContent xmlns:mc="http://schemas.openxmlformats.org/markup-compatibility/2006" xmlns:a14="http://schemas.microsoft.com/office/drawing/2010/main">
            <mc:Choice Requires="a14">
              <p:sp>
                <p:nvSpPr>
                  <p:cNvPr id="41" name="Rectangle 40"/>
                  <p:cNvSpPr/>
                  <p:nvPr/>
                </p:nvSpPr>
                <p:spPr>
                  <a:xfrm>
                    <a:off x="1749742" y="4182091"/>
                    <a:ext cx="1073435" cy="4070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fr-FR" sz="2000" b="1" i="1" smtClean="0">
                                  <a:solidFill>
                                    <a:schemeClr val="accent5">
                                      <a:lumMod val="75000"/>
                                    </a:schemeClr>
                                  </a:solidFill>
                                  <a:latin typeface="Cambria Math" panose="02040503050406030204" pitchFamily="18" charset="0"/>
                                </a:rPr>
                              </m:ctrlPr>
                            </m:sSupPr>
                            <m:e>
                              <m:d>
                                <m:dPr>
                                  <m:ctrlPr>
                                    <a:rPr lang="fr-FR" sz="2000" b="1" i="1" smtClean="0">
                                      <a:solidFill>
                                        <a:schemeClr val="accent5">
                                          <a:lumMod val="75000"/>
                                        </a:schemeClr>
                                      </a:solidFill>
                                      <a:latin typeface="Cambria Math" panose="02040503050406030204" pitchFamily="18" charset="0"/>
                                    </a:rPr>
                                  </m:ctrlPr>
                                </m:dPr>
                                <m:e>
                                  <m:r>
                                    <a:rPr lang="fr-FR" sz="2000" b="1" i="1" smtClean="0">
                                      <a:solidFill>
                                        <a:schemeClr val="accent5">
                                          <a:lumMod val="75000"/>
                                        </a:schemeClr>
                                      </a:solidFill>
                                      <a:latin typeface="Cambria Math" panose="02040503050406030204" pitchFamily="18" charset="0"/>
                                    </a:rPr>
                                    <m:t>𝒂𝑯</m:t>
                                  </m:r>
                                </m:e>
                              </m:d>
                            </m:e>
                            <m:sup>
                              <m:r>
                                <a:rPr lang="fr-FR" sz="2000" b="1" i="1" smtClean="0">
                                  <a:solidFill>
                                    <a:schemeClr val="accent5">
                                      <a:lumMod val="75000"/>
                                    </a:schemeClr>
                                  </a:solidFill>
                                  <a:latin typeface="Cambria Math" panose="02040503050406030204" pitchFamily="18" charset="0"/>
                                </a:rPr>
                                <m:t>−</m:t>
                              </m:r>
                              <m:r>
                                <a:rPr lang="fr-FR" sz="2000" b="1" i="1" smtClean="0">
                                  <a:solidFill>
                                    <a:schemeClr val="accent5">
                                      <a:lumMod val="75000"/>
                                    </a:schemeClr>
                                  </a:solidFill>
                                  <a:latin typeface="Cambria Math" panose="02040503050406030204" pitchFamily="18" charset="0"/>
                                </a:rPr>
                                <m:t>𝟏</m:t>
                              </m:r>
                            </m:sup>
                          </m:sSup>
                        </m:oMath>
                      </m:oMathPara>
                    </a14:m>
                    <a:endParaRPr lang="fr-FR" sz="2000" b="1" dirty="0">
                      <a:solidFill>
                        <a:schemeClr val="accent5">
                          <a:lumMod val="75000"/>
                        </a:schemeClr>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1749742" y="4182091"/>
                    <a:ext cx="1073435" cy="407099"/>
                  </a:xfrm>
                  <a:prstGeom prst="rect">
                    <a:avLst/>
                  </a:prstGeom>
                  <a:blipFill>
                    <a:blip r:embed="rId1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230596" y="4161361"/>
                    <a:ext cx="1235338" cy="4070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fr-FR" sz="2000" b="1" i="1" smtClean="0">
                                  <a:solidFill>
                                    <a:schemeClr val="accent5">
                                      <a:lumMod val="75000"/>
                                    </a:schemeClr>
                                  </a:solidFill>
                                  <a:latin typeface="Cambria Math" panose="02040503050406030204" pitchFamily="18" charset="0"/>
                                </a:rPr>
                              </m:ctrlPr>
                            </m:sSupPr>
                            <m:e>
                              <m:d>
                                <m:dPr>
                                  <m:ctrlPr>
                                    <a:rPr lang="fr-FR" sz="2000" b="1" i="1" smtClean="0">
                                      <a:solidFill>
                                        <a:schemeClr val="accent5">
                                          <a:lumMod val="75000"/>
                                        </a:schemeClr>
                                      </a:solidFill>
                                      <a:latin typeface="Cambria Math" panose="02040503050406030204" pitchFamily="18" charset="0"/>
                                    </a:rPr>
                                  </m:ctrlPr>
                                </m:dPr>
                                <m:e>
                                  <m:r>
                                    <a:rPr lang="fr-FR" sz="2000" b="1" i="1" smtClean="0">
                                      <a:solidFill>
                                        <a:schemeClr val="accent5">
                                          <a:lumMod val="75000"/>
                                        </a:schemeClr>
                                      </a:solidFill>
                                      <a:latin typeface="Cambria Math" panose="02040503050406030204" pitchFamily="18" charset="0"/>
                                    </a:rPr>
                                    <m:t>𝝈</m:t>
                                  </m:r>
                                  <m:r>
                                    <a:rPr lang="fr-FR" sz="2000" b="1" i="1" smtClean="0">
                                      <a:solidFill>
                                        <a:schemeClr val="accent5">
                                          <a:lumMod val="75000"/>
                                        </a:schemeClr>
                                      </a:solidFill>
                                      <a:latin typeface="Cambria Math" panose="02040503050406030204" pitchFamily="18" charset="0"/>
                                    </a:rPr>
                                    <m:t>𝒂𝑯</m:t>
                                  </m:r>
                                </m:e>
                              </m:d>
                            </m:e>
                            <m:sup>
                              <m:r>
                                <a:rPr lang="fr-FR" sz="2000" b="1" i="1" smtClean="0">
                                  <a:solidFill>
                                    <a:schemeClr val="accent5">
                                      <a:lumMod val="75000"/>
                                    </a:schemeClr>
                                  </a:solidFill>
                                  <a:latin typeface="Cambria Math" panose="02040503050406030204" pitchFamily="18" charset="0"/>
                                </a:rPr>
                                <m:t>−</m:t>
                              </m:r>
                              <m:r>
                                <a:rPr lang="fr-FR" sz="2000" b="1" i="1" smtClean="0">
                                  <a:solidFill>
                                    <a:schemeClr val="accent5">
                                      <a:lumMod val="75000"/>
                                    </a:schemeClr>
                                  </a:solidFill>
                                  <a:latin typeface="Cambria Math" panose="02040503050406030204" pitchFamily="18" charset="0"/>
                                </a:rPr>
                                <m:t>𝟏</m:t>
                              </m:r>
                            </m:sup>
                          </m:sSup>
                        </m:oMath>
                      </m:oMathPara>
                    </a14:m>
                    <a:endParaRPr lang="fr-FR" sz="2000" b="1" dirty="0">
                      <a:solidFill>
                        <a:schemeClr val="accent5">
                          <a:lumMod val="75000"/>
                        </a:schemeClr>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3230596" y="4161361"/>
                    <a:ext cx="1235338" cy="407099"/>
                  </a:xfrm>
                  <a:prstGeom prst="rect">
                    <a:avLst/>
                  </a:prstGeom>
                  <a:blipFill>
                    <a:blip r:embed="rId1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3" name="ZoneTexte 42"/>
                  <p:cNvSpPr txBox="1"/>
                  <p:nvPr/>
                </p:nvSpPr>
                <p:spPr>
                  <a:xfrm>
                    <a:off x="150348" y="4857286"/>
                    <a:ext cx="1010020" cy="3147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000" b="1" i="1" smtClean="0">
                                  <a:solidFill>
                                    <a:schemeClr val="tx2"/>
                                  </a:solidFill>
                                  <a:latin typeface="Cambria Math" panose="02040503050406030204" pitchFamily="18" charset="0"/>
                                </a:rPr>
                              </m:ctrlPr>
                            </m:sSubPr>
                            <m:e>
                              <m:r>
                                <a:rPr lang="fr-FR" sz="2000" b="1" i="1" smtClean="0">
                                  <a:solidFill>
                                    <a:schemeClr val="tx2"/>
                                  </a:solidFill>
                                  <a:latin typeface="Cambria Math" panose="02040503050406030204" pitchFamily="18" charset="0"/>
                                </a:rPr>
                                <m:t>𝒌</m:t>
                              </m:r>
                            </m:e>
                            <m:sub>
                              <m:r>
                                <a:rPr lang="fr-FR" sz="2000" b="1" i="1" smtClean="0">
                                  <a:solidFill>
                                    <a:schemeClr val="tx2"/>
                                  </a:solidFill>
                                  <a:latin typeface="Cambria Math" panose="02040503050406030204" pitchFamily="18" charset="0"/>
                                </a:rPr>
                                <m:t>𝝈</m:t>
                              </m:r>
                            </m:sub>
                          </m:sSub>
                          <m:sSup>
                            <m:sSupPr>
                              <m:ctrlPr>
                                <a:rPr lang="fr-FR" sz="2000" b="1" i="1" smtClean="0">
                                  <a:solidFill>
                                    <a:schemeClr val="tx2"/>
                                  </a:solidFill>
                                  <a:latin typeface="Cambria Math" panose="02040503050406030204" pitchFamily="18" charset="0"/>
                                </a:rPr>
                              </m:ctrlPr>
                            </m:sSupPr>
                            <m:e>
                              <m:d>
                                <m:dPr>
                                  <m:ctrlPr>
                                    <a:rPr lang="fr-FR" sz="2000" b="1" i="1" smtClean="0">
                                      <a:solidFill>
                                        <a:schemeClr val="tx2"/>
                                      </a:solidFill>
                                      <a:latin typeface="Cambria Math" panose="02040503050406030204" pitchFamily="18" charset="0"/>
                                    </a:rPr>
                                  </m:ctrlPr>
                                </m:dPr>
                                <m:e>
                                  <m:r>
                                    <a:rPr lang="fr-FR" sz="2000" b="1" i="1" smtClean="0">
                                      <a:solidFill>
                                        <a:schemeClr val="tx2"/>
                                      </a:solidFill>
                                      <a:latin typeface="Cambria Math" panose="02040503050406030204" pitchFamily="18" charset="0"/>
                                    </a:rPr>
                                    <m:t>𝑵</m:t>
                                  </m:r>
                                </m:e>
                              </m:d>
                            </m:e>
                            <m:sup>
                              <m:r>
                                <a:rPr lang="fr-FR" sz="2000" b="1" i="1" smtClean="0">
                                  <a:solidFill>
                                    <a:schemeClr val="tx2"/>
                                  </a:solidFill>
                                  <a:latin typeface="Cambria Math" panose="02040503050406030204" pitchFamily="18" charset="0"/>
                                </a:rPr>
                                <m:t>−</m:t>
                              </m:r>
                              <m:r>
                                <a:rPr lang="fr-FR" sz="2000" b="1" i="1" smtClean="0">
                                  <a:solidFill>
                                    <a:schemeClr val="tx2"/>
                                  </a:solidFill>
                                  <a:latin typeface="Cambria Math" panose="02040503050406030204" pitchFamily="18" charset="0"/>
                                </a:rPr>
                                <m:t>𝟏</m:t>
                              </m:r>
                            </m:sup>
                          </m:sSup>
                        </m:oMath>
                      </m:oMathPara>
                    </a14:m>
                    <a:endParaRPr lang="fr-FR" sz="2000" b="1" dirty="0">
                      <a:solidFill>
                        <a:schemeClr val="tx2"/>
                      </a:solidFill>
                    </a:endParaRPr>
                  </a:p>
                </p:txBody>
              </p:sp>
            </mc:Choice>
            <mc:Fallback xmlns="">
              <p:sp>
                <p:nvSpPr>
                  <p:cNvPr id="16" name="ZoneTexte 15"/>
                  <p:cNvSpPr txBox="1">
                    <a:spLocks noRot="1" noChangeAspect="1" noMove="1" noResize="1" noEditPoints="1" noAdjustHandles="1" noChangeArrowheads="1" noChangeShapeType="1" noTextEdit="1"/>
                  </p:cNvSpPr>
                  <p:nvPr/>
                </p:nvSpPr>
                <p:spPr>
                  <a:xfrm>
                    <a:off x="150348" y="4857286"/>
                    <a:ext cx="1010020" cy="314766"/>
                  </a:xfrm>
                  <a:prstGeom prst="rect">
                    <a:avLst/>
                  </a:prstGeom>
                  <a:blipFill>
                    <a:blip r:embed="rId18"/>
                    <a:stretch>
                      <a:fillRect l="-6024" r="-3012" b="-13462"/>
                    </a:stretch>
                  </a:blipFill>
                </p:spPr>
                <p:txBody>
                  <a:bodyPr/>
                  <a:lstStyle/>
                  <a:p>
                    <a:r>
                      <a:rPr lang="fr-FR">
                        <a:noFill/>
                      </a:rPr>
                      <a:t> </a:t>
                    </a:r>
                  </a:p>
                </p:txBody>
              </p:sp>
            </mc:Fallback>
          </mc:AlternateContent>
          <p:sp>
            <p:nvSpPr>
              <p:cNvPr id="45" name="Flèche droite 44"/>
              <p:cNvSpPr/>
              <p:nvPr/>
            </p:nvSpPr>
            <p:spPr>
              <a:xfrm>
                <a:off x="1312173" y="5313348"/>
                <a:ext cx="5062088" cy="126801"/>
              </a:xfrm>
              <a:prstGeom prst="rightArrow">
                <a:avLst>
                  <a:gd name="adj1" fmla="val 26038"/>
                  <a:gd name="adj2" fmla="val 170013"/>
                </a:avLst>
              </a:prstGeom>
              <a:solidFill>
                <a:srgbClr val="FF8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7" name="Connecteur droit 46"/>
              <p:cNvCxnSpPr/>
              <p:nvPr/>
            </p:nvCxnSpPr>
            <p:spPr>
              <a:xfrm>
                <a:off x="4444418" y="5233114"/>
                <a:ext cx="0" cy="276999"/>
              </a:xfrm>
              <a:prstGeom prst="line">
                <a:avLst/>
              </a:prstGeom>
              <a:ln w="28575">
                <a:solidFill>
                  <a:srgbClr val="FF8D37"/>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1408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180ED51-E996-4E3B-82E3-23B41F52FC82}"/>
              </a:ext>
            </a:extLst>
          </p:cNvPr>
          <p:cNvSpPr/>
          <p:nvPr/>
        </p:nvSpPr>
        <p:spPr>
          <a:xfrm>
            <a:off x="0" y="3429000"/>
            <a:ext cx="12192000" cy="3417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5085028"/>
            <a:ext cx="6477000" cy="1772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676274" y="282930"/>
            <a:ext cx="9601200" cy="594360"/>
          </a:xfrm>
        </p:spPr>
        <p:txBody>
          <a:bodyPr rtlCol="0"/>
          <a:lstStyle/>
          <a:p>
            <a:pPr rtl="0"/>
            <a:r>
              <a:rPr lang="fr-FR" dirty="0"/>
              <a:t>IN THE </a:t>
            </a:r>
            <a:r>
              <a:rPr lang="fr-FR" dirty="0" err="1"/>
              <a:t>EoM</a:t>
            </a:r>
            <a:endParaRPr lang="fr-FR" dirty="0"/>
          </a:p>
        </p:txBody>
      </p:sp>
      <mc:AlternateContent xmlns:mc="http://schemas.openxmlformats.org/markup-compatibility/2006" xmlns:a14="http://schemas.microsoft.com/office/drawing/2010/main">
        <mc:Choice Requires="a14">
          <p:sp>
            <p:nvSpPr>
              <p:cNvPr id="10" name="Espace réservé du contenu 9"/>
              <p:cNvSpPr>
                <a:spLocks noGrp="1"/>
              </p:cNvSpPr>
              <p:nvPr>
                <p:ph sz="half" idx="1"/>
              </p:nvPr>
            </p:nvSpPr>
            <p:spPr>
              <a:xfrm>
                <a:off x="387275" y="1094099"/>
                <a:ext cx="11521440" cy="4327749"/>
              </a:xfrm>
            </p:spPr>
            <p:txBody>
              <a:bodyPr>
                <a:normAutofit/>
              </a:bodyPr>
              <a:lstStyle/>
              <a:p>
                <a:r>
                  <a:rPr lang="fr-FR" dirty="0"/>
                  <a:t>Split IR and UV: </a:t>
                </a:r>
                <a14:m>
                  <m:oMath xmlns:m="http://schemas.openxmlformats.org/officeDocument/2006/math">
                    <m:r>
                      <a:rPr lang="fr-FR" b="0" i="1" smtClean="0">
                        <a:latin typeface="Cambria Math" panose="02040503050406030204" pitchFamily="18" charset="0"/>
                      </a:rPr>
                      <m:t>𝜙</m:t>
                    </m:r>
                    <m:d>
                      <m:dPr>
                        <m:ctrlPr>
                          <a:rPr lang="fr-FR" b="0" i="1" smtClean="0">
                            <a:latin typeface="Cambria Math" panose="02040503050406030204" pitchFamily="18" charset="0"/>
                          </a:rPr>
                        </m:ctrlPr>
                      </m:dPr>
                      <m:e>
                        <m:r>
                          <a:rPr lang="fr-FR" b="0" i="1" smtClean="0">
                            <a:latin typeface="Cambria Math" panose="02040503050406030204" pitchFamily="18" charset="0"/>
                          </a:rPr>
                          <m:t>𝑁</m:t>
                        </m:r>
                        <m:r>
                          <a:rPr lang="fr-FR" b="0" i="1" smtClean="0">
                            <a:latin typeface="Cambria Math" panose="02040503050406030204" pitchFamily="18" charset="0"/>
                          </a:rPr>
                          <m:t>,</m:t>
                        </m:r>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𝑥</m:t>
                            </m:r>
                          </m:e>
                        </m:acc>
                      </m:e>
                    </m:d>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i="1">
                            <a:latin typeface="Cambria Math" panose="02040503050406030204" pitchFamily="18" charset="0"/>
                          </a:rPr>
                          <m:t>𝜙</m:t>
                        </m:r>
                      </m:e>
                      <m:sub>
                        <m:r>
                          <a:rPr lang="fr-FR" b="0" i="1" smtClean="0">
                            <a:latin typeface="Cambria Math" panose="02040503050406030204" pitchFamily="18" charset="0"/>
                          </a:rPr>
                          <m:t>𝐼𝑅</m:t>
                        </m:r>
                      </m:sub>
                    </m:sSub>
                    <m:d>
                      <m:dPr>
                        <m:ctrlPr>
                          <a:rPr lang="fr-FR" i="1">
                            <a:latin typeface="Cambria Math" panose="02040503050406030204" pitchFamily="18" charset="0"/>
                          </a:rPr>
                        </m:ctrlPr>
                      </m:dPr>
                      <m:e>
                        <m:r>
                          <a:rPr lang="fr-FR" i="1">
                            <a:latin typeface="Cambria Math" panose="02040503050406030204" pitchFamily="18" charset="0"/>
                          </a:rPr>
                          <m:t>𝑁</m:t>
                        </m:r>
                        <m:r>
                          <a:rPr lang="fr-FR" i="1">
                            <a:latin typeface="Cambria Math" panose="02040503050406030204" pitchFamily="18" charset="0"/>
                          </a:rPr>
                          <m:t>,</m:t>
                        </m:r>
                        <m:acc>
                          <m:accPr>
                            <m:chr m:val="⃗"/>
                            <m:ctrlPr>
                              <a:rPr lang="fr-FR" i="1">
                                <a:latin typeface="Cambria Math" panose="02040503050406030204" pitchFamily="18" charset="0"/>
                              </a:rPr>
                            </m:ctrlPr>
                          </m:accPr>
                          <m:e>
                            <m:r>
                              <a:rPr lang="fr-FR" i="1">
                                <a:latin typeface="Cambria Math" panose="02040503050406030204" pitchFamily="18" charset="0"/>
                              </a:rPr>
                              <m:t>𝑥</m:t>
                            </m:r>
                          </m:e>
                        </m:acc>
                      </m:e>
                    </m:d>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i="1">
                            <a:latin typeface="Cambria Math" panose="02040503050406030204" pitchFamily="18" charset="0"/>
                          </a:rPr>
                          <m:t>𝜙</m:t>
                        </m:r>
                      </m:e>
                      <m:sub>
                        <m:r>
                          <a:rPr lang="fr-FR" b="0" i="1" smtClean="0">
                            <a:latin typeface="Cambria Math" panose="02040503050406030204" pitchFamily="18" charset="0"/>
                          </a:rPr>
                          <m:t>𝑈𝑉</m:t>
                        </m:r>
                      </m:sub>
                    </m:sSub>
                    <m:d>
                      <m:dPr>
                        <m:ctrlPr>
                          <a:rPr lang="fr-FR" i="1">
                            <a:latin typeface="Cambria Math" panose="02040503050406030204" pitchFamily="18" charset="0"/>
                          </a:rPr>
                        </m:ctrlPr>
                      </m:dPr>
                      <m:e>
                        <m:r>
                          <a:rPr lang="fr-FR" i="1">
                            <a:latin typeface="Cambria Math" panose="02040503050406030204" pitchFamily="18" charset="0"/>
                          </a:rPr>
                          <m:t>𝑁</m:t>
                        </m:r>
                        <m:r>
                          <a:rPr lang="fr-FR" i="1">
                            <a:latin typeface="Cambria Math" panose="02040503050406030204" pitchFamily="18" charset="0"/>
                          </a:rPr>
                          <m:t>,</m:t>
                        </m:r>
                        <m:acc>
                          <m:accPr>
                            <m:chr m:val="⃗"/>
                            <m:ctrlPr>
                              <a:rPr lang="fr-FR" i="1">
                                <a:latin typeface="Cambria Math" panose="02040503050406030204" pitchFamily="18" charset="0"/>
                              </a:rPr>
                            </m:ctrlPr>
                          </m:accPr>
                          <m:e>
                            <m:r>
                              <a:rPr lang="fr-FR" i="1">
                                <a:latin typeface="Cambria Math" panose="02040503050406030204" pitchFamily="18" charset="0"/>
                              </a:rPr>
                              <m:t>𝑥</m:t>
                            </m:r>
                          </m:e>
                        </m:acc>
                      </m:e>
                    </m:d>
                  </m:oMath>
                </a14:m>
                <a:r>
                  <a:rPr lang="fr-FR" dirty="0"/>
                  <a:t> with</a:t>
                </a:r>
              </a:p>
              <a:p>
                <a:endParaRPr lang="fr-FR" dirty="0"/>
              </a:p>
              <a:p>
                <a:endParaRPr lang="fr-FR" dirty="0"/>
              </a:p>
              <a:p>
                <a:endParaRPr lang="fr-FR" dirty="0"/>
              </a:p>
              <a:p>
                <a:pPr marL="45720" indent="0">
                  <a:buNone/>
                </a:pPr>
                <a:endParaRPr lang="fr-FR" sz="1000" dirty="0"/>
              </a:p>
              <a:p>
                <a:r>
                  <a:rPr lang="fr-FR" dirty="0"/>
                  <a:t>Write the </a:t>
                </a:r>
                <a:r>
                  <a:rPr lang="fr-FR" b="1" dirty="0"/>
                  <a:t>non-</a:t>
                </a:r>
                <a:r>
                  <a:rPr lang="fr-FR" b="1" dirty="0" err="1"/>
                  <a:t>linear</a:t>
                </a:r>
                <a:r>
                  <a:rPr lang="fr-FR" dirty="0"/>
                  <a:t> </a:t>
                </a:r>
                <a:r>
                  <a:rPr lang="fr-FR" dirty="0" err="1"/>
                  <a:t>EoM</a:t>
                </a:r>
                <a:r>
                  <a:rPr lang="fr-FR" dirty="0"/>
                  <a:t> for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𝜙</m:t>
                        </m:r>
                      </m:e>
                      <m:sub>
                        <m:r>
                          <a:rPr lang="fr-FR" i="1">
                            <a:latin typeface="Cambria Math" panose="02040503050406030204" pitchFamily="18" charset="0"/>
                          </a:rPr>
                          <m:t>𝐼𝑅</m:t>
                        </m:r>
                      </m:sub>
                    </m:sSub>
                  </m:oMath>
                </a14:m>
                <a:r>
                  <a:rPr lang="fr-FR" dirty="0"/>
                  <a:t>  (</a:t>
                </a:r>
                <a:r>
                  <a:rPr lang="fr-FR" dirty="0" err="1"/>
                  <a:t>negligible</a:t>
                </a:r>
                <a:r>
                  <a:rPr lang="fr-FR" dirty="0"/>
                  <a:t> gradients)</a:t>
                </a:r>
              </a:p>
              <a:p>
                <a:pPr marL="45720" indent="0">
                  <a:buNone/>
                </a:pPr>
                <a:br>
                  <a:rPr lang="fr-FR" dirty="0"/>
                </a:br>
                <a:r>
                  <a:rPr lang="fr-FR" dirty="0"/>
                  <a:t>	(Slow-roll):</a:t>
                </a:r>
              </a:p>
            </p:txBody>
          </p:sp>
        </mc:Choice>
        <mc:Fallback xmlns="">
          <p:sp>
            <p:nvSpPr>
              <p:cNvPr id="10" name="Espace réservé du contenu 9"/>
              <p:cNvSpPr>
                <a:spLocks noGrp="1" noRot="1" noChangeAspect="1" noMove="1" noResize="1" noEditPoints="1" noAdjustHandles="1" noChangeArrowheads="1" noChangeShapeType="1" noTextEdit="1"/>
              </p:cNvSpPr>
              <p:nvPr>
                <p:ph sz="half" idx="1"/>
              </p:nvPr>
            </p:nvSpPr>
            <p:spPr>
              <a:xfrm>
                <a:off x="387275" y="1094099"/>
                <a:ext cx="11521440" cy="4327749"/>
              </a:xfrm>
              <a:blipFill>
                <a:blip r:embed="rId3"/>
                <a:stretch>
                  <a:fillRect l="-53" t="-211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ZoneTexte 12"/>
              <p:cNvSpPr txBox="1"/>
              <p:nvPr/>
            </p:nvSpPr>
            <p:spPr>
              <a:xfrm>
                <a:off x="1295400" y="1935883"/>
                <a:ext cx="5422638" cy="818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𝜙</m:t>
                          </m:r>
                        </m:e>
                        <m:sub>
                          <m:r>
                            <a:rPr lang="fr-FR" sz="2200" b="0" i="1" smtClean="0">
                              <a:latin typeface="Cambria Math" panose="02040503050406030204" pitchFamily="18" charset="0"/>
                            </a:rPr>
                            <m:t>𝐼𝑅</m:t>
                          </m:r>
                        </m:sub>
                      </m:sSub>
                      <m:d>
                        <m:dPr>
                          <m:ctrlPr>
                            <a:rPr lang="fr-FR" sz="2200" b="0" i="1" smtClean="0">
                              <a:latin typeface="Cambria Math" panose="02040503050406030204" pitchFamily="18" charset="0"/>
                            </a:rPr>
                          </m:ctrlPr>
                        </m:dPr>
                        <m:e>
                          <m:r>
                            <a:rPr lang="fr-FR" sz="2200" b="0" i="1" smtClean="0">
                              <a:latin typeface="Cambria Math" panose="02040503050406030204" pitchFamily="18" charset="0"/>
                            </a:rPr>
                            <m:t>𝑁</m:t>
                          </m:r>
                          <m:r>
                            <a:rPr lang="fr-FR" sz="2200" b="0" i="1" smtClean="0">
                              <a:latin typeface="Cambria Math" panose="02040503050406030204" pitchFamily="18" charset="0"/>
                            </a:rPr>
                            <m:t>,</m:t>
                          </m:r>
                          <m:acc>
                            <m:accPr>
                              <m:chr m:val="⃗"/>
                              <m:ctrlPr>
                                <a:rPr lang="fr-FR" sz="2200" b="0" i="1" smtClean="0">
                                  <a:latin typeface="Cambria Math" panose="02040503050406030204" pitchFamily="18" charset="0"/>
                                </a:rPr>
                              </m:ctrlPr>
                            </m:accPr>
                            <m:e>
                              <m:r>
                                <a:rPr lang="fr-FR" sz="2200" b="0" i="1" smtClean="0">
                                  <a:latin typeface="Cambria Math" panose="02040503050406030204" pitchFamily="18" charset="0"/>
                                </a:rPr>
                                <m:t>𝑥</m:t>
                              </m:r>
                            </m:e>
                          </m:acc>
                        </m:e>
                      </m:d>
                      <m:r>
                        <a:rPr lang="fr-FR" sz="2200" b="0" i="1" smtClean="0">
                          <a:latin typeface="Cambria Math" panose="02040503050406030204" pitchFamily="18" charset="0"/>
                        </a:rPr>
                        <m:t>=</m:t>
                      </m:r>
                      <m:nary>
                        <m:naryPr>
                          <m:subHide m:val="on"/>
                          <m:supHide m:val="on"/>
                          <m:ctrlPr>
                            <a:rPr lang="fr-FR" sz="2200" b="0" i="1" smtClean="0">
                              <a:latin typeface="Cambria Math" panose="02040503050406030204" pitchFamily="18" charset="0"/>
                            </a:rPr>
                          </m:ctrlPr>
                        </m:naryPr>
                        <m:sub/>
                        <m:sup/>
                        <m:e>
                          <m:f>
                            <m:fPr>
                              <m:ctrlPr>
                                <a:rPr lang="fr-FR" sz="2200" i="1">
                                  <a:latin typeface="Cambria Math" panose="02040503050406030204" pitchFamily="18" charset="0"/>
                                </a:rPr>
                              </m:ctrlPr>
                            </m:fPr>
                            <m:num>
                              <m:sSup>
                                <m:sSupPr>
                                  <m:ctrlPr>
                                    <a:rPr lang="fr-FR" sz="2200" i="1">
                                      <a:latin typeface="Cambria Math" panose="02040503050406030204" pitchFamily="18" charset="0"/>
                                    </a:rPr>
                                  </m:ctrlPr>
                                </m:sSupPr>
                                <m:e>
                                  <m:r>
                                    <m:rPr>
                                      <m:sty m:val="p"/>
                                    </m:rPr>
                                    <a:rPr lang="fr-FR" sz="2200" i="0">
                                      <a:latin typeface="Cambria Math" panose="02040503050406030204" pitchFamily="18" charset="0"/>
                                    </a:rPr>
                                    <m:t>d</m:t>
                                  </m:r>
                                </m:e>
                                <m:sup>
                                  <m:r>
                                    <a:rPr lang="fr-FR" sz="2200" i="1">
                                      <a:latin typeface="Cambria Math" panose="02040503050406030204" pitchFamily="18" charset="0"/>
                                    </a:rPr>
                                    <m:t>3</m:t>
                                  </m:r>
                                </m:sup>
                              </m:sSup>
                              <m:acc>
                                <m:accPr>
                                  <m:chr m:val="⃗"/>
                                  <m:ctrlPr>
                                    <a:rPr lang="fr-FR" sz="2200" i="1">
                                      <a:latin typeface="Cambria Math" panose="02040503050406030204" pitchFamily="18" charset="0"/>
                                    </a:rPr>
                                  </m:ctrlPr>
                                </m:accPr>
                                <m:e>
                                  <m:r>
                                    <a:rPr lang="fr-FR" sz="2200" i="1">
                                      <a:latin typeface="Cambria Math" panose="02040503050406030204" pitchFamily="18" charset="0"/>
                                    </a:rPr>
                                    <m:t>𝑘</m:t>
                                  </m:r>
                                </m:e>
                              </m:acc>
                            </m:num>
                            <m:den>
                              <m:sSup>
                                <m:sSupPr>
                                  <m:ctrlPr>
                                    <a:rPr lang="fr-FR" sz="2200" i="1">
                                      <a:latin typeface="Cambria Math" panose="02040503050406030204" pitchFamily="18" charset="0"/>
                                    </a:rPr>
                                  </m:ctrlPr>
                                </m:sSupPr>
                                <m:e>
                                  <m:d>
                                    <m:dPr>
                                      <m:ctrlPr>
                                        <a:rPr lang="fr-FR" sz="2200" i="1">
                                          <a:latin typeface="Cambria Math" panose="02040503050406030204" pitchFamily="18" charset="0"/>
                                        </a:rPr>
                                      </m:ctrlPr>
                                    </m:dPr>
                                    <m:e>
                                      <m:r>
                                        <a:rPr lang="fr-FR" sz="2200" i="1">
                                          <a:latin typeface="Cambria Math" panose="02040503050406030204" pitchFamily="18" charset="0"/>
                                        </a:rPr>
                                        <m:t>2</m:t>
                                      </m:r>
                                      <m:r>
                                        <a:rPr lang="fr-FR" sz="2200" i="1">
                                          <a:latin typeface="Cambria Math" panose="02040503050406030204" pitchFamily="18" charset="0"/>
                                        </a:rPr>
                                        <m:t>𝜋</m:t>
                                      </m:r>
                                    </m:e>
                                  </m:d>
                                </m:e>
                                <m:sup>
                                  <m:r>
                                    <a:rPr lang="fr-FR" sz="2200" i="1">
                                      <a:latin typeface="Cambria Math" panose="02040503050406030204" pitchFamily="18" charset="0"/>
                                    </a:rPr>
                                    <m:t>3</m:t>
                                  </m:r>
                                </m:sup>
                              </m:sSup>
                            </m:den>
                          </m:f>
                          <m:sSup>
                            <m:sSupPr>
                              <m:ctrlPr>
                                <a:rPr lang="fr-FR" sz="2200" b="0" i="1" smtClean="0">
                                  <a:latin typeface="Cambria Math" panose="02040503050406030204" pitchFamily="18" charset="0"/>
                                </a:rPr>
                              </m:ctrlPr>
                            </m:sSupPr>
                            <m:e>
                              <m:r>
                                <a:rPr lang="fr-FR" sz="2200" b="0" i="1" smtClean="0">
                                  <a:latin typeface="Cambria Math" panose="02040503050406030204" pitchFamily="18" charset="0"/>
                                </a:rPr>
                                <m:t>𝑒</m:t>
                              </m:r>
                            </m:e>
                            <m:sup>
                              <m:r>
                                <a:rPr lang="fr-FR" sz="2200" b="0" i="1" smtClean="0">
                                  <a:latin typeface="Cambria Math" panose="02040503050406030204" pitchFamily="18" charset="0"/>
                                </a:rPr>
                                <m:t>𝑖</m:t>
                              </m:r>
                              <m:r>
                                <a:rPr lang="fr-FR" sz="2200" b="0" i="1" smtClean="0">
                                  <a:latin typeface="Cambria Math" panose="02040503050406030204" pitchFamily="18" charset="0"/>
                                </a:rPr>
                                <m:t> </m:t>
                              </m:r>
                              <m:acc>
                                <m:accPr>
                                  <m:chr m:val="⃗"/>
                                  <m:ctrlPr>
                                    <a:rPr lang="fr-FR" sz="2200" b="0" i="1" smtClean="0">
                                      <a:latin typeface="Cambria Math" panose="02040503050406030204" pitchFamily="18" charset="0"/>
                                    </a:rPr>
                                  </m:ctrlPr>
                                </m:accPr>
                                <m:e>
                                  <m:r>
                                    <a:rPr lang="fr-FR" sz="2200" b="0" i="1" smtClean="0">
                                      <a:latin typeface="Cambria Math" panose="02040503050406030204" pitchFamily="18" charset="0"/>
                                    </a:rPr>
                                    <m:t>𝑘</m:t>
                                  </m:r>
                                </m:e>
                              </m:acc>
                              <m:r>
                                <a:rPr lang="fr-FR" sz="2200" b="0" i="1" smtClean="0">
                                  <a:latin typeface="Cambria Math" panose="02040503050406030204" pitchFamily="18" charset="0"/>
                                </a:rPr>
                                <m:t>⋅</m:t>
                              </m:r>
                              <m:acc>
                                <m:accPr>
                                  <m:chr m:val="⃗"/>
                                  <m:ctrlPr>
                                    <a:rPr lang="fr-FR" sz="2200" b="0" i="1" smtClean="0">
                                      <a:latin typeface="Cambria Math" panose="02040503050406030204" pitchFamily="18" charset="0"/>
                                    </a:rPr>
                                  </m:ctrlPr>
                                </m:accPr>
                                <m:e>
                                  <m:r>
                                    <a:rPr lang="fr-FR" sz="2200" b="0" i="1" smtClean="0">
                                      <a:latin typeface="Cambria Math" panose="02040503050406030204" pitchFamily="18" charset="0"/>
                                    </a:rPr>
                                    <m:t>𝑥</m:t>
                                  </m:r>
                                </m:e>
                              </m:acc>
                            </m:sup>
                          </m:sSup>
                          <m:r>
                            <a:rPr lang="fr-FR" sz="2200" b="0" i="1" smtClean="0">
                              <a:solidFill>
                                <a:srgbClr val="0070C0"/>
                              </a:solidFill>
                              <a:latin typeface="Cambria Math" panose="02040503050406030204" pitchFamily="18" charset="0"/>
                            </a:rPr>
                            <m:t>𝑊</m:t>
                          </m:r>
                          <m:d>
                            <m:dPr>
                              <m:ctrlPr>
                                <a:rPr lang="fr-FR" sz="2200" b="0" i="1" smtClean="0">
                                  <a:solidFill>
                                    <a:srgbClr val="0070C0"/>
                                  </a:solidFill>
                                  <a:latin typeface="Cambria Math" panose="02040503050406030204" pitchFamily="18" charset="0"/>
                                </a:rPr>
                              </m:ctrlPr>
                            </m:dPr>
                            <m:e>
                              <m:f>
                                <m:fPr>
                                  <m:ctrlPr>
                                    <a:rPr lang="fr-FR" sz="2200" b="0" i="1" smtClean="0">
                                      <a:solidFill>
                                        <a:srgbClr val="0070C0"/>
                                      </a:solidFill>
                                      <a:latin typeface="Cambria Math" panose="02040503050406030204" pitchFamily="18" charset="0"/>
                                    </a:rPr>
                                  </m:ctrlPr>
                                </m:fPr>
                                <m:num>
                                  <m:r>
                                    <a:rPr lang="fr-FR" sz="2200" b="0" i="1" smtClean="0">
                                      <a:solidFill>
                                        <a:srgbClr val="0070C0"/>
                                      </a:solidFill>
                                      <a:latin typeface="Cambria Math" panose="02040503050406030204" pitchFamily="18" charset="0"/>
                                    </a:rPr>
                                    <m:t>𝑘</m:t>
                                  </m:r>
                                </m:num>
                                <m:den>
                                  <m:sSub>
                                    <m:sSubPr>
                                      <m:ctrlPr>
                                        <a:rPr lang="fr-FR" sz="2200" b="0" i="1" smtClean="0">
                                          <a:solidFill>
                                            <a:srgbClr val="0070C0"/>
                                          </a:solidFill>
                                          <a:latin typeface="Cambria Math" panose="02040503050406030204" pitchFamily="18" charset="0"/>
                                        </a:rPr>
                                      </m:ctrlPr>
                                    </m:sSubPr>
                                    <m:e>
                                      <m:r>
                                        <a:rPr lang="fr-FR" sz="2200" b="0" i="1" smtClean="0">
                                          <a:solidFill>
                                            <a:srgbClr val="0070C0"/>
                                          </a:solidFill>
                                          <a:latin typeface="Cambria Math" panose="02040503050406030204" pitchFamily="18" charset="0"/>
                                        </a:rPr>
                                        <m:t>𝑘</m:t>
                                      </m:r>
                                    </m:e>
                                    <m:sub>
                                      <m:r>
                                        <a:rPr lang="fr-FR" sz="2200" b="0" i="1" smtClean="0">
                                          <a:solidFill>
                                            <a:srgbClr val="0070C0"/>
                                          </a:solidFill>
                                          <a:latin typeface="Cambria Math" panose="02040503050406030204" pitchFamily="18" charset="0"/>
                                        </a:rPr>
                                        <m:t>𝜎</m:t>
                                      </m:r>
                                    </m:sub>
                                  </m:sSub>
                                  <m:d>
                                    <m:dPr>
                                      <m:ctrlPr>
                                        <a:rPr lang="fr-FR" sz="2200" b="0" i="1" smtClean="0">
                                          <a:solidFill>
                                            <a:srgbClr val="0070C0"/>
                                          </a:solidFill>
                                          <a:latin typeface="Cambria Math" panose="02040503050406030204" pitchFamily="18" charset="0"/>
                                        </a:rPr>
                                      </m:ctrlPr>
                                    </m:dPr>
                                    <m:e>
                                      <m:r>
                                        <a:rPr lang="fr-FR" sz="2200" b="0" i="1" smtClean="0">
                                          <a:solidFill>
                                            <a:srgbClr val="0070C0"/>
                                          </a:solidFill>
                                          <a:latin typeface="Cambria Math" panose="02040503050406030204" pitchFamily="18" charset="0"/>
                                        </a:rPr>
                                        <m:t>𝑁</m:t>
                                      </m:r>
                                    </m:e>
                                  </m:d>
                                </m:den>
                              </m:f>
                            </m:e>
                          </m:d>
                        </m:e>
                      </m:nary>
                      <m:sSub>
                        <m:sSubPr>
                          <m:ctrlPr>
                            <a:rPr lang="fr-FR" sz="2200" i="1">
                              <a:latin typeface="Cambria Math" panose="02040503050406030204" pitchFamily="18" charset="0"/>
                            </a:rPr>
                          </m:ctrlPr>
                        </m:sSubPr>
                        <m:e>
                          <m:r>
                            <a:rPr lang="fr-FR" sz="2200" i="1">
                              <a:latin typeface="Cambria Math" panose="02040503050406030204" pitchFamily="18" charset="0"/>
                            </a:rPr>
                            <m:t>𝜙</m:t>
                          </m:r>
                        </m:e>
                        <m:sub>
                          <m:acc>
                            <m:accPr>
                              <m:chr m:val="⃗"/>
                              <m:ctrlPr>
                                <a:rPr lang="fr-FR" sz="2200" i="1">
                                  <a:latin typeface="Cambria Math" panose="02040503050406030204" pitchFamily="18" charset="0"/>
                                </a:rPr>
                              </m:ctrlPr>
                            </m:accPr>
                            <m:e>
                              <m:r>
                                <a:rPr lang="fr-FR" sz="2200" i="1">
                                  <a:latin typeface="Cambria Math" panose="02040503050406030204" pitchFamily="18" charset="0"/>
                                </a:rPr>
                                <m:t>𝑘</m:t>
                              </m:r>
                            </m:e>
                          </m:acc>
                        </m:sub>
                      </m:sSub>
                      <m:d>
                        <m:dPr>
                          <m:ctrlPr>
                            <a:rPr lang="fr-FR" sz="2200" i="1">
                              <a:latin typeface="Cambria Math" panose="02040503050406030204" pitchFamily="18" charset="0"/>
                            </a:rPr>
                          </m:ctrlPr>
                        </m:dPr>
                        <m:e>
                          <m:r>
                            <a:rPr lang="fr-FR" sz="2200" i="1">
                              <a:latin typeface="Cambria Math" panose="02040503050406030204" pitchFamily="18" charset="0"/>
                            </a:rPr>
                            <m:t>𝑁</m:t>
                          </m:r>
                        </m:e>
                      </m:d>
                    </m:oMath>
                  </m:oMathPara>
                </a14:m>
                <a:endParaRPr lang="fr-FR" sz="2200" dirty="0"/>
              </a:p>
            </p:txBody>
          </p:sp>
        </mc:Choice>
        <mc:Fallback xmlns="">
          <p:sp>
            <p:nvSpPr>
              <p:cNvPr id="13" name="ZoneTexte 12"/>
              <p:cNvSpPr txBox="1">
                <a:spLocks noRot="1" noChangeAspect="1" noMove="1" noResize="1" noEditPoints="1" noAdjustHandles="1" noChangeArrowheads="1" noChangeShapeType="1" noTextEdit="1"/>
              </p:cNvSpPr>
              <p:nvPr/>
            </p:nvSpPr>
            <p:spPr>
              <a:xfrm>
                <a:off x="1295400" y="1935883"/>
                <a:ext cx="5422638" cy="818557"/>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670202" y="0"/>
                <a:ext cx="4521798" cy="877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fr-FR" b="1" i="1" smtClean="0">
                        <a:latin typeface="Cambria Math" panose="02040503050406030204" pitchFamily="18" charset="0"/>
                      </a:rPr>
                      <m:t>𝑵</m:t>
                    </m:r>
                  </m:oMath>
                </a14:m>
                <a:r>
                  <a:rPr lang="fr-FR" b="1" dirty="0"/>
                  <a:t> </a:t>
                </a:r>
                <a:r>
                  <a:rPr lang="fr-FR" b="1" dirty="0" err="1"/>
                  <a:t>is</a:t>
                </a:r>
                <a:r>
                  <a:rPr lang="fr-FR" b="1" dirty="0"/>
                  <a:t> the </a:t>
                </a:r>
                <a:r>
                  <a:rPr lang="fr-FR" b="1" dirty="0" err="1"/>
                  <a:t>number</a:t>
                </a:r>
                <a:r>
                  <a:rPr lang="fr-FR" b="1" dirty="0"/>
                  <a:t> of </a:t>
                </a:r>
                <a:r>
                  <a:rPr lang="fr-FR" b="1" i="1" dirty="0"/>
                  <a:t>e</a:t>
                </a:r>
                <a:r>
                  <a:rPr lang="fr-FR" b="1" dirty="0"/>
                  <a:t>-</a:t>
                </a:r>
                <a:r>
                  <a:rPr lang="fr-FR" b="1" dirty="0" err="1"/>
                  <a:t>folds</a:t>
                </a:r>
                <a:r>
                  <a:rPr lang="fr-FR" b="1" dirty="0"/>
                  <a:t> time variable:</a:t>
                </a:r>
                <a:br>
                  <a:rPr lang="fr-FR" b="1" dirty="0"/>
                </a:br>
                <a:endParaRPr lang="fr-FR" sz="1000" b="1" dirty="0"/>
              </a:p>
              <a:p>
                <a:pPr algn="ctr"/>
                <a14:m>
                  <m:oMathPara xmlns:m="http://schemas.openxmlformats.org/officeDocument/2006/math">
                    <m:oMathParaPr>
                      <m:jc m:val="centerGroup"/>
                    </m:oMathParaPr>
                    <m:oMath xmlns:m="http://schemas.openxmlformats.org/officeDocument/2006/math">
                      <m:r>
                        <a:rPr lang="fr-FR" b="1" i="1" smtClean="0">
                          <a:latin typeface="Cambria Math" panose="02040503050406030204" pitchFamily="18" charset="0"/>
                        </a:rPr>
                        <m:t>𝒂</m:t>
                      </m:r>
                      <m:r>
                        <a:rPr lang="fr-FR" b="1" i="1" smtClean="0">
                          <a:latin typeface="Cambria Math" panose="02040503050406030204" pitchFamily="18" charset="0"/>
                        </a:rPr>
                        <m:t>=</m:t>
                      </m:r>
                      <m:sSup>
                        <m:sSupPr>
                          <m:ctrlPr>
                            <a:rPr lang="fr-FR" b="1" i="1" smtClean="0">
                              <a:latin typeface="Cambria Math" panose="02040503050406030204" pitchFamily="18" charset="0"/>
                            </a:rPr>
                          </m:ctrlPr>
                        </m:sSupPr>
                        <m:e>
                          <m:r>
                            <a:rPr lang="fr-FR" b="1" i="1" smtClean="0">
                              <a:latin typeface="Cambria Math" panose="02040503050406030204" pitchFamily="18" charset="0"/>
                            </a:rPr>
                            <m:t>𝒆</m:t>
                          </m:r>
                        </m:e>
                        <m:sup>
                          <m:r>
                            <a:rPr lang="fr-FR" b="1" i="1" smtClean="0">
                              <a:latin typeface="Cambria Math" panose="02040503050406030204" pitchFamily="18" charset="0"/>
                            </a:rPr>
                            <m:t>𝑵</m:t>
                          </m:r>
                        </m:sup>
                      </m:sSup>
                    </m:oMath>
                  </m:oMathPara>
                </a14:m>
                <a:endParaRPr lang="fr-FR" b="1" dirty="0"/>
              </a:p>
            </p:txBody>
          </p:sp>
        </mc:Choice>
        <mc:Fallback xmlns="">
          <p:sp>
            <p:nvSpPr>
              <p:cNvPr id="14" name="Rectangle 13"/>
              <p:cNvSpPr>
                <a:spLocks noRot="1" noChangeAspect="1" noMove="1" noResize="1" noEditPoints="1" noAdjustHandles="1" noChangeArrowheads="1" noChangeShapeType="1" noTextEdit="1"/>
              </p:cNvSpPr>
              <p:nvPr/>
            </p:nvSpPr>
            <p:spPr>
              <a:xfrm>
                <a:off x="7670202" y="0"/>
                <a:ext cx="4521798" cy="877290"/>
              </a:xfrm>
              <a:prstGeom prst="rect">
                <a:avLst/>
              </a:prstGeom>
              <a:blipFill>
                <a:blip r:embed="rId5"/>
                <a:stretch>
                  <a:fillRect/>
                </a:stretch>
              </a:blipFill>
            </p:spPr>
            <p:txBody>
              <a:bodyPr/>
              <a:lstStyle/>
              <a:p>
                <a:r>
                  <a:rPr lang="fr-FR">
                    <a:noFill/>
                  </a:rPr>
                  <a:t> </a:t>
                </a:r>
              </a:p>
            </p:txBody>
          </p:sp>
        </mc:Fallback>
      </mc:AlternateContent>
      <p:sp>
        <p:nvSpPr>
          <p:cNvPr id="44" name="Flèche droite 43"/>
          <p:cNvSpPr/>
          <p:nvPr/>
        </p:nvSpPr>
        <p:spPr>
          <a:xfrm rot="16200000">
            <a:off x="7454322" y="2028430"/>
            <a:ext cx="1979141" cy="102108"/>
          </a:xfrm>
          <a:prstGeom prst="rightArrow">
            <a:avLst>
              <a:gd name="adj1" fmla="val 26038"/>
              <a:gd name="adj2" fmla="val 170013"/>
            </a:avLst>
          </a:prstGeom>
          <a:solidFill>
            <a:srgbClr val="FF8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46" name="ZoneTexte 45"/>
              <p:cNvSpPr txBox="1"/>
              <p:nvPr/>
            </p:nvSpPr>
            <p:spPr>
              <a:xfrm>
                <a:off x="8590740" y="1028955"/>
                <a:ext cx="62036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8D37"/>
                          </a:solidFill>
                          <a:latin typeface="Cambria Math" panose="02040503050406030204" pitchFamily="18" charset="0"/>
                        </a:rPr>
                        <m:t>𝑾</m:t>
                      </m:r>
                      <m:r>
                        <a:rPr lang="fr-FR" b="1" i="1" smtClean="0">
                          <a:solidFill>
                            <a:srgbClr val="FF8D37"/>
                          </a:solidFill>
                          <a:latin typeface="Cambria Math" panose="02040503050406030204" pitchFamily="18" charset="0"/>
                        </a:rPr>
                        <m:t>(</m:t>
                      </m:r>
                      <m:r>
                        <a:rPr lang="fr-FR" b="1" i="1" smtClean="0">
                          <a:solidFill>
                            <a:srgbClr val="FF8D37"/>
                          </a:solidFill>
                          <a:latin typeface="Cambria Math" panose="02040503050406030204" pitchFamily="18" charset="0"/>
                        </a:rPr>
                        <m:t>𝒖</m:t>
                      </m:r>
                      <m:r>
                        <a:rPr lang="fr-FR" b="1" i="1" smtClean="0">
                          <a:solidFill>
                            <a:srgbClr val="FF8D37"/>
                          </a:solidFill>
                          <a:latin typeface="Cambria Math" panose="02040503050406030204" pitchFamily="18" charset="0"/>
                        </a:rPr>
                        <m:t>)</m:t>
                      </m:r>
                    </m:oMath>
                  </m:oMathPara>
                </a14:m>
                <a:endParaRPr lang="fr-FR" b="1" dirty="0">
                  <a:solidFill>
                    <a:srgbClr val="FF8D37"/>
                  </a:solidFill>
                </a:endParaRPr>
              </a:p>
            </p:txBody>
          </p:sp>
        </mc:Choice>
        <mc:Fallback xmlns="">
          <p:sp>
            <p:nvSpPr>
              <p:cNvPr id="46" name="ZoneTexte 45"/>
              <p:cNvSpPr txBox="1">
                <a:spLocks noRot="1" noChangeAspect="1" noMove="1" noResize="1" noEditPoints="1" noAdjustHandles="1" noChangeArrowheads="1" noChangeShapeType="1" noTextEdit="1"/>
              </p:cNvSpPr>
              <p:nvPr/>
            </p:nvSpPr>
            <p:spPr>
              <a:xfrm>
                <a:off x="8590740" y="1028955"/>
                <a:ext cx="620362" cy="276999"/>
              </a:xfrm>
              <a:prstGeom prst="rect">
                <a:avLst/>
              </a:prstGeom>
              <a:blipFill>
                <a:blip r:embed="rId6"/>
                <a:stretch>
                  <a:fillRect l="-7843" r="-13725" b="-37778"/>
                </a:stretch>
              </a:blipFill>
            </p:spPr>
            <p:txBody>
              <a:bodyPr/>
              <a:lstStyle/>
              <a:p>
                <a:r>
                  <a:rPr lang="fr-FR">
                    <a:noFill/>
                  </a:rPr>
                  <a:t> </a:t>
                </a:r>
              </a:p>
            </p:txBody>
          </p:sp>
        </mc:Fallback>
      </mc:AlternateContent>
      <p:cxnSp>
        <p:nvCxnSpPr>
          <p:cNvPr id="48" name="Connecteur droit 47"/>
          <p:cNvCxnSpPr/>
          <p:nvPr/>
        </p:nvCxnSpPr>
        <p:spPr>
          <a:xfrm flipH="1" flipV="1">
            <a:off x="8323691" y="2780391"/>
            <a:ext cx="242038" cy="5836"/>
          </a:xfrm>
          <a:prstGeom prst="line">
            <a:avLst/>
          </a:prstGeom>
          <a:ln w="28575">
            <a:solidFill>
              <a:srgbClr val="FF8D37"/>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flipH="1" flipV="1">
            <a:off x="8314729" y="1512780"/>
            <a:ext cx="242038" cy="5836"/>
          </a:xfrm>
          <a:prstGeom prst="line">
            <a:avLst/>
          </a:prstGeom>
          <a:ln w="28575">
            <a:solidFill>
              <a:srgbClr val="FF8D37"/>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ZoneTexte 49"/>
              <p:cNvSpPr txBox="1"/>
              <p:nvPr/>
            </p:nvSpPr>
            <p:spPr>
              <a:xfrm>
                <a:off x="8011566" y="1346914"/>
                <a:ext cx="1891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8D37"/>
                          </a:solidFill>
                          <a:latin typeface="Cambria Math" panose="02040503050406030204" pitchFamily="18" charset="0"/>
                        </a:rPr>
                        <m:t>𝟏</m:t>
                      </m:r>
                    </m:oMath>
                  </m:oMathPara>
                </a14:m>
                <a:endParaRPr lang="fr-FR" dirty="0">
                  <a:solidFill>
                    <a:srgbClr val="FF8D37"/>
                  </a:solidFill>
                </a:endParaRPr>
              </a:p>
            </p:txBody>
          </p:sp>
        </mc:Choice>
        <mc:Fallback xmlns="">
          <p:sp>
            <p:nvSpPr>
              <p:cNvPr id="50" name="ZoneTexte 49"/>
              <p:cNvSpPr txBox="1">
                <a:spLocks noRot="1" noChangeAspect="1" noMove="1" noResize="1" noEditPoints="1" noAdjustHandles="1" noChangeArrowheads="1" noChangeShapeType="1" noTextEdit="1"/>
              </p:cNvSpPr>
              <p:nvPr/>
            </p:nvSpPr>
            <p:spPr>
              <a:xfrm>
                <a:off x="8011566" y="1346914"/>
                <a:ext cx="189154" cy="276999"/>
              </a:xfrm>
              <a:prstGeom prst="rect">
                <a:avLst/>
              </a:prstGeom>
              <a:blipFill>
                <a:blip r:embed="rId7"/>
                <a:stretch>
                  <a:fillRect l="-29032" r="-32258" b="-888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1" name="ZoneTexte 50"/>
              <p:cNvSpPr txBox="1"/>
              <p:nvPr/>
            </p:nvSpPr>
            <p:spPr>
              <a:xfrm>
                <a:off x="8011566" y="2605009"/>
                <a:ext cx="1891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8D37"/>
                          </a:solidFill>
                          <a:latin typeface="Cambria Math" panose="02040503050406030204" pitchFamily="18" charset="0"/>
                        </a:rPr>
                        <m:t>𝟎</m:t>
                      </m:r>
                    </m:oMath>
                  </m:oMathPara>
                </a14:m>
                <a:endParaRPr lang="fr-FR" dirty="0">
                  <a:solidFill>
                    <a:srgbClr val="FF8D37"/>
                  </a:solidFill>
                </a:endParaRPr>
              </a:p>
            </p:txBody>
          </p:sp>
        </mc:Choice>
        <mc:Fallback xmlns="">
          <p:sp>
            <p:nvSpPr>
              <p:cNvPr id="51" name="ZoneTexte 50"/>
              <p:cNvSpPr txBox="1">
                <a:spLocks noRot="1" noChangeAspect="1" noMove="1" noResize="1" noEditPoints="1" noAdjustHandles="1" noChangeArrowheads="1" noChangeShapeType="1" noTextEdit="1"/>
              </p:cNvSpPr>
              <p:nvPr/>
            </p:nvSpPr>
            <p:spPr>
              <a:xfrm>
                <a:off x="8011566" y="2605009"/>
                <a:ext cx="189154" cy="276999"/>
              </a:xfrm>
              <a:prstGeom prst="rect">
                <a:avLst/>
              </a:prstGeom>
              <a:blipFill>
                <a:blip r:embed="rId8"/>
                <a:stretch>
                  <a:fillRect l="-29032" r="-32258" b="-8696"/>
                </a:stretch>
              </a:blipFill>
            </p:spPr>
            <p:txBody>
              <a:bodyPr/>
              <a:lstStyle/>
              <a:p>
                <a:r>
                  <a:rPr lang="fr-FR">
                    <a:noFill/>
                  </a:rPr>
                  <a:t> </a:t>
                </a:r>
              </a:p>
            </p:txBody>
          </p:sp>
        </mc:Fallback>
      </mc:AlternateContent>
      <p:cxnSp>
        <p:nvCxnSpPr>
          <p:cNvPr id="37" name="Connecteur droit 36"/>
          <p:cNvCxnSpPr/>
          <p:nvPr/>
        </p:nvCxnSpPr>
        <p:spPr>
          <a:xfrm flipV="1">
            <a:off x="9875521" y="1512780"/>
            <a:ext cx="0" cy="126761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a:off x="8635667" y="1524026"/>
            <a:ext cx="1252929" cy="740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a:off x="9871846" y="2784233"/>
            <a:ext cx="1455237" cy="370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60" name="ZoneTexte 59"/>
          <p:cNvSpPr txBox="1"/>
          <p:nvPr/>
        </p:nvSpPr>
        <p:spPr>
          <a:xfrm>
            <a:off x="9924787" y="1962396"/>
            <a:ext cx="1487458" cy="369332"/>
          </a:xfrm>
          <a:prstGeom prst="rect">
            <a:avLst/>
          </a:prstGeom>
          <a:noFill/>
        </p:spPr>
        <p:txBody>
          <a:bodyPr wrap="none" rtlCol="0">
            <a:spAutoFit/>
          </a:bodyPr>
          <a:lstStyle/>
          <a:p>
            <a:r>
              <a:rPr lang="fr-FR" dirty="0" err="1">
                <a:solidFill>
                  <a:srgbClr val="0070C0"/>
                </a:solidFill>
              </a:rPr>
              <a:t>Step</a:t>
            </a:r>
            <a:r>
              <a:rPr lang="fr-FR" dirty="0">
                <a:solidFill>
                  <a:srgbClr val="0070C0"/>
                </a:solidFill>
              </a:rPr>
              <a:t> </a:t>
            </a:r>
            <a:r>
              <a:rPr lang="fr-FR" dirty="0" err="1">
                <a:solidFill>
                  <a:srgbClr val="0070C0"/>
                </a:solidFill>
              </a:rPr>
              <a:t>function</a:t>
            </a:r>
            <a:endParaRPr lang="fr-FR" dirty="0">
              <a:solidFill>
                <a:srgbClr val="0070C0"/>
              </a:solidFill>
            </a:endParaRPr>
          </a:p>
        </p:txBody>
      </p:sp>
      <mc:AlternateContent xmlns:mc="http://schemas.openxmlformats.org/markup-compatibility/2006" xmlns:a14="http://schemas.microsoft.com/office/drawing/2010/main">
        <mc:Choice Requires="a14">
          <p:sp>
            <p:nvSpPr>
              <p:cNvPr id="5" name="ZoneTexte 4"/>
              <p:cNvSpPr txBox="1"/>
              <p:nvPr/>
            </p:nvSpPr>
            <p:spPr>
              <a:xfrm>
                <a:off x="2810532" y="4016374"/>
                <a:ext cx="7404911" cy="818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fr-FR" sz="2200" b="0" i="1" smtClean="0">
                              <a:latin typeface="Cambria Math" panose="02040503050406030204" pitchFamily="18" charset="0"/>
                            </a:rPr>
                          </m:ctrlPr>
                        </m:fPr>
                        <m:num>
                          <m:r>
                            <m:rPr>
                              <m:sty m:val="p"/>
                            </m:rPr>
                            <a:rPr lang="fr-FR" sz="2200" b="0" i="0" smtClean="0">
                              <a:latin typeface="Cambria Math" panose="02040503050406030204" pitchFamily="18" charset="0"/>
                            </a:rPr>
                            <m:t>d</m:t>
                          </m:r>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𝜙</m:t>
                              </m:r>
                            </m:e>
                            <m:sub>
                              <m:r>
                                <a:rPr lang="fr-FR" sz="2200" b="0" i="1" smtClean="0">
                                  <a:latin typeface="Cambria Math" panose="02040503050406030204" pitchFamily="18" charset="0"/>
                                </a:rPr>
                                <m:t>𝐼𝑅</m:t>
                              </m:r>
                            </m:sub>
                          </m:sSub>
                        </m:num>
                        <m:den>
                          <m:r>
                            <m:rPr>
                              <m:sty m:val="p"/>
                            </m:rPr>
                            <a:rPr lang="fr-FR" sz="2200" b="0" i="0" smtClean="0">
                              <a:latin typeface="Cambria Math" panose="02040503050406030204" pitchFamily="18" charset="0"/>
                            </a:rPr>
                            <m:t>d</m:t>
                          </m:r>
                          <m:r>
                            <a:rPr lang="fr-FR" sz="2200" b="0" i="1" smtClean="0">
                              <a:latin typeface="Cambria Math" panose="02040503050406030204" pitchFamily="18" charset="0"/>
                            </a:rPr>
                            <m:t>𝑁</m:t>
                          </m:r>
                        </m:den>
                      </m:f>
                      <m:r>
                        <a:rPr lang="fr-FR" sz="2200" b="0" i="1" smtClean="0">
                          <a:latin typeface="Cambria Math" panose="02040503050406030204" pitchFamily="18" charset="0"/>
                        </a:rPr>
                        <m:t>=−</m:t>
                      </m:r>
                      <m:f>
                        <m:fPr>
                          <m:ctrlPr>
                            <a:rPr lang="fr-FR" sz="2200" b="0" i="1" smtClean="0">
                              <a:latin typeface="Cambria Math" panose="02040503050406030204" pitchFamily="18" charset="0"/>
                            </a:rPr>
                          </m:ctrlPr>
                        </m:fPr>
                        <m:num>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𝑉</m:t>
                              </m:r>
                            </m:e>
                            <m:sub>
                              <m:r>
                                <a:rPr lang="fr-FR" sz="2200" b="0" i="1" smtClean="0">
                                  <a:latin typeface="Cambria Math" panose="02040503050406030204" pitchFamily="18" charset="0"/>
                                </a:rPr>
                                <m:t>,</m:t>
                              </m:r>
                              <m:r>
                                <a:rPr lang="fr-FR" sz="2200" b="0" i="1" smtClean="0">
                                  <a:latin typeface="Cambria Math" panose="02040503050406030204" pitchFamily="18" charset="0"/>
                                </a:rPr>
                                <m:t>𝜙</m:t>
                              </m:r>
                            </m:sub>
                          </m:sSub>
                          <m:d>
                            <m:dPr>
                              <m:ctrlPr>
                                <a:rPr lang="fr-FR" sz="2200" b="0" i="1" smtClean="0">
                                  <a:latin typeface="Cambria Math" panose="02040503050406030204" pitchFamily="18" charset="0"/>
                                </a:rPr>
                              </m:ctrlPr>
                            </m:dPr>
                            <m:e>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𝜙</m:t>
                                  </m:r>
                                </m:e>
                                <m:sub>
                                  <m:r>
                                    <a:rPr lang="fr-FR" sz="2200" b="0" i="1" smtClean="0">
                                      <a:latin typeface="Cambria Math" panose="02040503050406030204" pitchFamily="18" charset="0"/>
                                    </a:rPr>
                                    <m:t>𝐼𝑅</m:t>
                                  </m:r>
                                </m:sub>
                              </m:sSub>
                            </m:e>
                          </m:d>
                        </m:num>
                        <m:den>
                          <m:sSup>
                            <m:sSupPr>
                              <m:ctrlPr>
                                <a:rPr lang="fr-FR" sz="2200" b="0" i="1" smtClean="0">
                                  <a:latin typeface="Cambria Math" panose="02040503050406030204" pitchFamily="18" charset="0"/>
                                </a:rPr>
                              </m:ctrlPr>
                            </m:sSupPr>
                            <m:e>
                              <m:r>
                                <a:rPr lang="fr-FR" sz="2200" b="0" i="1" smtClean="0">
                                  <a:latin typeface="Cambria Math" panose="02040503050406030204" pitchFamily="18" charset="0"/>
                                </a:rPr>
                                <m:t>3</m:t>
                              </m:r>
                              <m:r>
                                <a:rPr lang="fr-FR" sz="2200" b="0" i="1" smtClean="0">
                                  <a:latin typeface="Cambria Math" panose="02040503050406030204" pitchFamily="18" charset="0"/>
                                </a:rPr>
                                <m:t>𝐻</m:t>
                              </m:r>
                            </m:e>
                            <m:sup>
                              <m:r>
                                <a:rPr lang="fr-FR" sz="2200" b="0" i="1" smtClean="0">
                                  <a:latin typeface="Cambria Math" panose="02040503050406030204" pitchFamily="18" charset="0"/>
                                </a:rPr>
                                <m:t>2</m:t>
                              </m:r>
                            </m:sup>
                          </m:sSup>
                        </m:den>
                      </m:f>
                      <m:r>
                        <a:rPr lang="fr-FR" sz="2200" b="0" i="1" smtClean="0">
                          <a:latin typeface="Cambria Math" panose="02040503050406030204" pitchFamily="18" charset="0"/>
                        </a:rPr>
                        <m:t>+</m:t>
                      </m:r>
                      <m:nary>
                        <m:naryPr>
                          <m:subHide m:val="on"/>
                          <m:supHide m:val="on"/>
                          <m:ctrlPr>
                            <a:rPr lang="fr-FR" sz="2200" i="1">
                              <a:latin typeface="Cambria Math" panose="02040503050406030204" pitchFamily="18" charset="0"/>
                            </a:rPr>
                          </m:ctrlPr>
                        </m:naryPr>
                        <m:sub/>
                        <m:sup/>
                        <m:e>
                          <m:f>
                            <m:fPr>
                              <m:ctrlPr>
                                <a:rPr lang="fr-FR" sz="2200" i="1">
                                  <a:latin typeface="Cambria Math" panose="02040503050406030204" pitchFamily="18" charset="0"/>
                                </a:rPr>
                              </m:ctrlPr>
                            </m:fPr>
                            <m:num>
                              <m:sSup>
                                <m:sSupPr>
                                  <m:ctrlPr>
                                    <a:rPr lang="fr-FR" sz="2200" i="1">
                                      <a:latin typeface="Cambria Math" panose="02040503050406030204" pitchFamily="18" charset="0"/>
                                    </a:rPr>
                                  </m:ctrlPr>
                                </m:sSupPr>
                                <m:e>
                                  <m:r>
                                    <m:rPr>
                                      <m:sty m:val="p"/>
                                    </m:rPr>
                                    <a:rPr lang="fr-FR" sz="2200">
                                      <a:latin typeface="Cambria Math" panose="02040503050406030204" pitchFamily="18" charset="0"/>
                                    </a:rPr>
                                    <m:t>d</m:t>
                                  </m:r>
                                </m:e>
                                <m:sup>
                                  <m:r>
                                    <a:rPr lang="fr-FR" sz="2200" i="1">
                                      <a:latin typeface="Cambria Math" panose="02040503050406030204" pitchFamily="18" charset="0"/>
                                    </a:rPr>
                                    <m:t>3</m:t>
                                  </m:r>
                                </m:sup>
                              </m:sSup>
                              <m:acc>
                                <m:accPr>
                                  <m:chr m:val="⃗"/>
                                  <m:ctrlPr>
                                    <a:rPr lang="fr-FR" sz="2200" i="1">
                                      <a:latin typeface="Cambria Math" panose="02040503050406030204" pitchFamily="18" charset="0"/>
                                    </a:rPr>
                                  </m:ctrlPr>
                                </m:accPr>
                                <m:e>
                                  <m:r>
                                    <a:rPr lang="fr-FR" sz="2200" i="1">
                                      <a:latin typeface="Cambria Math" panose="02040503050406030204" pitchFamily="18" charset="0"/>
                                    </a:rPr>
                                    <m:t>𝑘</m:t>
                                  </m:r>
                                </m:e>
                              </m:acc>
                            </m:num>
                            <m:den>
                              <m:sSup>
                                <m:sSupPr>
                                  <m:ctrlPr>
                                    <a:rPr lang="fr-FR" sz="2200" i="1">
                                      <a:latin typeface="Cambria Math" panose="02040503050406030204" pitchFamily="18" charset="0"/>
                                    </a:rPr>
                                  </m:ctrlPr>
                                </m:sSupPr>
                                <m:e>
                                  <m:d>
                                    <m:dPr>
                                      <m:ctrlPr>
                                        <a:rPr lang="fr-FR" sz="2200" i="1">
                                          <a:latin typeface="Cambria Math" panose="02040503050406030204" pitchFamily="18" charset="0"/>
                                        </a:rPr>
                                      </m:ctrlPr>
                                    </m:dPr>
                                    <m:e>
                                      <m:r>
                                        <a:rPr lang="fr-FR" sz="2200" i="1">
                                          <a:latin typeface="Cambria Math" panose="02040503050406030204" pitchFamily="18" charset="0"/>
                                        </a:rPr>
                                        <m:t>2</m:t>
                                      </m:r>
                                      <m:r>
                                        <a:rPr lang="fr-FR" sz="2200" i="1">
                                          <a:latin typeface="Cambria Math" panose="02040503050406030204" pitchFamily="18" charset="0"/>
                                        </a:rPr>
                                        <m:t>𝜋</m:t>
                                      </m:r>
                                    </m:e>
                                  </m:d>
                                </m:e>
                                <m:sup>
                                  <m:r>
                                    <a:rPr lang="fr-FR" sz="2200" i="1">
                                      <a:latin typeface="Cambria Math" panose="02040503050406030204" pitchFamily="18" charset="0"/>
                                    </a:rPr>
                                    <m:t>3</m:t>
                                  </m:r>
                                </m:sup>
                              </m:sSup>
                            </m:den>
                          </m:f>
                          <m:sSup>
                            <m:sSupPr>
                              <m:ctrlPr>
                                <a:rPr lang="fr-FR" sz="2200" i="1">
                                  <a:latin typeface="Cambria Math" panose="02040503050406030204" pitchFamily="18" charset="0"/>
                                </a:rPr>
                              </m:ctrlPr>
                            </m:sSupPr>
                            <m:e>
                              <m:r>
                                <a:rPr lang="fr-FR" sz="2200" i="1">
                                  <a:latin typeface="Cambria Math" panose="02040503050406030204" pitchFamily="18" charset="0"/>
                                </a:rPr>
                                <m:t>𝑒</m:t>
                              </m:r>
                            </m:e>
                            <m:sup>
                              <m:r>
                                <a:rPr lang="fr-FR" sz="2200" i="1">
                                  <a:latin typeface="Cambria Math" panose="02040503050406030204" pitchFamily="18" charset="0"/>
                                </a:rPr>
                                <m:t>𝑖</m:t>
                              </m:r>
                              <m:r>
                                <a:rPr lang="fr-FR" sz="2200" i="1">
                                  <a:latin typeface="Cambria Math" panose="02040503050406030204" pitchFamily="18" charset="0"/>
                                </a:rPr>
                                <m:t> </m:t>
                              </m:r>
                              <m:acc>
                                <m:accPr>
                                  <m:chr m:val="⃗"/>
                                  <m:ctrlPr>
                                    <a:rPr lang="fr-FR" sz="2200" i="1">
                                      <a:latin typeface="Cambria Math" panose="02040503050406030204" pitchFamily="18" charset="0"/>
                                    </a:rPr>
                                  </m:ctrlPr>
                                </m:accPr>
                                <m:e>
                                  <m:r>
                                    <a:rPr lang="fr-FR" sz="2200" i="1">
                                      <a:latin typeface="Cambria Math" panose="02040503050406030204" pitchFamily="18" charset="0"/>
                                    </a:rPr>
                                    <m:t>𝑘</m:t>
                                  </m:r>
                                </m:e>
                              </m:acc>
                              <m:r>
                                <a:rPr lang="fr-FR" sz="2200" i="1">
                                  <a:latin typeface="Cambria Math" panose="02040503050406030204" pitchFamily="18" charset="0"/>
                                </a:rPr>
                                <m:t>⋅</m:t>
                              </m:r>
                              <m:acc>
                                <m:accPr>
                                  <m:chr m:val="⃗"/>
                                  <m:ctrlPr>
                                    <a:rPr lang="fr-FR" sz="2200" i="1">
                                      <a:latin typeface="Cambria Math" panose="02040503050406030204" pitchFamily="18" charset="0"/>
                                    </a:rPr>
                                  </m:ctrlPr>
                                </m:accPr>
                                <m:e>
                                  <m:r>
                                    <a:rPr lang="fr-FR" sz="2200" i="1">
                                      <a:latin typeface="Cambria Math" panose="02040503050406030204" pitchFamily="18" charset="0"/>
                                    </a:rPr>
                                    <m:t>𝑥</m:t>
                                  </m:r>
                                </m:e>
                              </m:acc>
                            </m:sup>
                          </m:sSup>
                          <m:f>
                            <m:fPr>
                              <m:ctrlPr>
                                <a:rPr lang="fr-FR" sz="2200" b="0" i="1" smtClean="0">
                                  <a:solidFill>
                                    <a:srgbClr val="0070C0"/>
                                  </a:solidFill>
                                  <a:latin typeface="Cambria Math" panose="02040503050406030204" pitchFamily="18" charset="0"/>
                                </a:rPr>
                              </m:ctrlPr>
                            </m:fPr>
                            <m:num>
                              <m:r>
                                <m:rPr>
                                  <m:sty m:val="p"/>
                                </m:rPr>
                                <a:rPr lang="fr-FR" sz="2200" b="0" i="0" smtClean="0">
                                  <a:solidFill>
                                    <a:srgbClr val="0070C0"/>
                                  </a:solidFill>
                                  <a:latin typeface="Cambria Math" panose="02040503050406030204" pitchFamily="18" charset="0"/>
                                </a:rPr>
                                <m:t>d</m:t>
                              </m:r>
                            </m:num>
                            <m:den>
                              <m:r>
                                <m:rPr>
                                  <m:sty m:val="p"/>
                                </m:rPr>
                                <a:rPr lang="fr-FR" sz="2200" b="0" i="0" smtClean="0">
                                  <a:solidFill>
                                    <a:srgbClr val="0070C0"/>
                                  </a:solidFill>
                                  <a:latin typeface="Cambria Math" panose="02040503050406030204" pitchFamily="18" charset="0"/>
                                </a:rPr>
                                <m:t>d</m:t>
                              </m:r>
                              <m:r>
                                <a:rPr lang="fr-FR" sz="2200" b="0" i="1" smtClean="0">
                                  <a:solidFill>
                                    <a:srgbClr val="0070C0"/>
                                  </a:solidFill>
                                  <a:latin typeface="Cambria Math" panose="02040503050406030204" pitchFamily="18" charset="0"/>
                                </a:rPr>
                                <m:t>𝑁</m:t>
                              </m:r>
                            </m:den>
                          </m:f>
                          <m:d>
                            <m:dPr>
                              <m:begChr m:val="["/>
                              <m:endChr m:val="]"/>
                              <m:ctrlPr>
                                <a:rPr lang="fr-FR" sz="2200" b="0" i="1" smtClean="0">
                                  <a:solidFill>
                                    <a:srgbClr val="0070C0"/>
                                  </a:solidFill>
                                  <a:latin typeface="Cambria Math" panose="02040503050406030204" pitchFamily="18" charset="0"/>
                                </a:rPr>
                              </m:ctrlPr>
                            </m:dPr>
                            <m:e>
                              <m:r>
                                <a:rPr lang="fr-FR" sz="2200" i="1" smtClean="0">
                                  <a:solidFill>
                                    <a:srgbClr val="0070C0"/>
                                  </a:solidFill>
                                  <a:latin typeface="Cambria Math" panose="02040503050406030204" pitchFamily="18" charset="0"/>
                                </a:rPr>
                                <m:t>𝑊</m:t>
                              </m:r>
                              <m:d>
                                <m:dPr>
                                  <m:ctrlPr>
                                    <a:rPr lang="fr-FR" sz="2200" i="1">
                                      <a:solidFill>
                                        <a:srgbClr val="0070C0"/>
                                      </a:solidFill>
                                      <a:latin typeface="Cambria Math" panose="02040503050406030204" pitchFamily="18" charset="0"/>
                                    </a:rPr>
                                  </m:ctrlPr>
                                </m:dPr>
                                <m:e>
                                  <m:f>
                                    <m:fPr>
                                      <m:ctrlPr>
                                        <a:rPr lang="fr-FR" sz="2200" i="1">
                                          <a:solidFill>
                                            <a:srgbClr val="0070C0"/>
                                          </a:solidFill>
                                          <a:latin typeface="Cambria Math" panose="02040503050406030204" pitchFamily="18" charset="0"/>
                                        </a:rPr>
                                      </m:ctrlPr>
                                    </m:fPr>
                                    <m:num>
                                      <m:r>
                                        <a:rPr lang="fr-FR" sz="2200" i="1">
                                          <a:solidFill>
                                            <a:srgbClr val="0070C0"/>
                                          </a:solidFill>
                                          <a:latin typeface="Cambria Math" panose="02040503050406030204" pitchFamily="18" charset="0"/>
                                        </a:rPr>
                                        <m:t>𝑘</m:t>
                                      </m:r>
                                    </m:num>
                                    <m:den>
                                      <m:sSub>
                                        <m:sSubPr>
                                          <m:ctrlPr>
                                            <a:rPr lang="fr-FR" sz="2200" i="1">
                                              <a:solidFill>
                                                <a:srgbClr val="0070C0"/>
                                              </a:solidFill>
                                              <a:latin typeface="Cambria Math" panose="02040503050406030204" pitchFamily="18" charset="0"/>
                                            </a:rPr>
                                          </m:ctrlPr>
                                        </m:sSubPr>
                                        <m:e>
                                          <m:r>
                                            <a:rPr lang="fr-FR" sz="2200" i="1">
                                              <a:solidFill>
                                                <a:srgbClr val="0070C0"/>
                                              </a:solidFill>
                                              <a:latin typeface="Cambria Math" panose="02040503050406030204" pitchFamily="18" charset="0"/>
                                            </a:rPr>
                                            <m:t>𝑘</m:t>
                                          </m:r>
                                        </m:e>
                                        <m:sub>
                                          <m:r>
                                            <a:rPr lang="fr-FR" sz="2200" i="1">
                                              <a:solidFill>
                                                <a:srgbClr val="0070C0"/>
                                              </a:solidFill>
                                              <a:latin typeface="Cambria Math" panose="02040503050406030204" pitchFamily="18" charset="0"/>
                                            </a:rPr>
                                            <m:t>𝜎</m:t>
                                          </m:r>
                                        </m:sub>
                                      </m:sSub>
                                      <m:d>
                                        <m:dPr>
                                          <m:ctrlPr>
                                            <a:rPr lang="fr-FR" sz="2200" i="1">
                                              <a:solidFill>
                                                <a:srgbClr val="0070C0"/>
                                              </a:solidFill>
                                              <a:latin typeface="Cambria Math" panose="02040503050406030204" pitchFamily="18" charset="0"/>
                                            </a:rPr>
                                          </m:ctrlPr>
                                        </m:dPr>
                                        <m:e>
                                          <m:r>
                                            <a:rPr lang="fr-FR" sz="2200" i="1">
                                              <a:solidFill>
                                                <a:srgbClr val="0070C0"/>
                                              </a:solidFill>
                                              <a:latin typeface="Cambria Math" panose="02040503050406030204" pitchFamily="18" charset="0"/>
                                            </a:rPr>
                                            <m:t>𝑁</m:t>
                                          </m:r>
                                        </m:e>
                                      </m:d>
                                    </m:den>
                                  </m:f>
                                </m:e>
                              </m:d>
                            </m:e>
                          </m:d>
                          <m:sSub>
                            <m:sSubPr>
                              <m:ctrlPr>
                                <a:rPr lang="fr-FR" sz="2200" i="1">
                                  <a:latin typeface="Cambria Math" panose="02040503050406030204" pitchFamily="18" charset="0"/>
                                </a:rPr>
                              </m:ctrlPr>
                            </m:sSubPr>
                            <m:e>
                              <m:r>
                                <a:rPr lang="fr-FR" sz="2200" i="1">
                                  <a:latin typeface="Cambria Math" panose="02040503050406030204" pitchFamily="18" charset="0"/>
                                </a:rPr>
                                <m:t>𝜙</m:t>
                              </m:r>
                            </m:e>
                            <m:sub>
                              <m:acc>
                                <m:accPr>
                                  <m:chr m:val="⃗"/>
                                  <m:ctrlPr>
                                    <a:rPr lang="fr-FR" sz="2200" i="1">
                                      <a:latin typeface="Cambria Math" panose="02040503050406030204" pitchFamily="18" charset="0"/>
                                    </a:rPr>
                                  </m:ctrlPr>
                                </m:accPr>
                                <m:e>
                                  <m:r>
                                    <a:rPr lang="fr-FR" sz="2200" i="1">
                                      <a:latin typeface="Cambria Math" panose="02040503050406030204" pitchFamily="18" charset="0"/>
                                    </a:rPr>
                                    <m:t>𝑘</m:t>
                                  </m:r>
                                </m:e>
                              </m:acc>
                            </m:sub>
                          </m:sSub>
                          <m:d>
                            <m:dPr>
                              <m:ctrlPr>
                                <a:rPr lang="fr-FR" sz="2200" i="1">
                                  <a:latin typeface="Cambria Math" panose="02040503050406030204" pitchFamily="18" charset="0"/>
                                </a:rPr>
                              </m:ctrlPr>
                            </m:dPr>
                            <m:e>
                              <m:r>
                                <a:rPr lang="fr-FR" sz="2200" i="1">
                                  <a:latin typeface="Cambria Math" panose="02040503050406030204" pitchFamily="18" charset="0"/>
                                </a:rPr>
                                <m:t>𝑁</m:t>
                              </m:r>
                            </m:e>
                          </m:d>
                        </m:e>
                      </m:nary>
                    </m:oMath>
                  </m:oMathPara>
                </a14:m>
                <a:endParaRPr lang="fr-FR" sz="2200" dirty="0"/>
              </a:p>
            </p:txBody>
          </p:sp>
        </mc:Choice>
        <mc:Fallback xmlns="">
          <p:sp>
            <p:nvSpPr>
              <p:cNvPr id="5" name="ZoneTexte 4"/>
              <p:cNvSpPr txBox="1">
                <a:spLocks noRot="1" noChangeAspect="1" noMove="1" noResize="1" noEditPoints="1" noAdjustHandles="1" noChangeArrowheads="1" noChangeShapeType="1" noTextEdit="1"/>
              </p:cNvSpPr>
              <p:nvPr/>
            </p:nvSpPr>
            <p:spPr>
              <a:xfrm>
                <a:off x="2810532" y="4016374"/>
                <a:ext cx="7404911" cy="818557"/>
              </a:xfrm>
              <a:prstGeom prst="rect">
                <a:avLst/>
              </a:prstGeom>
              <a:blipFill>
                <a:blip r:embed="rId9"/>
                <a:stretch>
                  <a:fillRect/>
                </a:stretch>
              </a:blipFill>
            </p:spPr>
            <p:txBody>
              <a:bodyPr/>
              <a:lstStyle/>
              <a:p>
                <a:r>
                  <a:rPr lang="fr-FR">
                    <a:noFill/>
                  </a:rPr>
                  <a:t> </a:t>
                </a:r>
              </a:p>
            </p:txBody>
          </p:sp>
        </mc:Fallback>
      </mc:AlternateContent>
      <p:sp>
        <p:nvSpPr>
          <p:cNvPr id="26" name="Flèche droite 25"/>
          <p:cNvSpPr/>
          <p:nvPr/>
        </p:nvSpPr>
        <p:spPr>
          <a:xfrm>
            <a:off x="8355608" y="2897546"/>
            <a:ext cx="3083186" cy="99161"/>
          </a:xfrm>
          <a:prstGeom prst="rightArrow">
            <a:avLst>
              <a:gd name="adj1" fmla="val 26038"/>
              <a:gd name="adj2" fmla="val 170013"/>
            </a:avLst>
          </a:prstGeom>
          <a:solidFill>
            <a:srgbClr val="FF8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7" name="ZoneTexte 26"/>
              <p:cNvSpPr txBox="1"/>
              <p:nvPr/>
            </p:nvSpPr>
            <p:spPr>
              <a:xfrm>
                <a:off x="11511376" y="2792055"/>
                <a:ext cx="20037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8D37"/>
                          </a:solidFill>
                          <a:latin typeface="Cambria Math" panose="02040503050406030204" pitchFamily="18" charset="0"/>
                        </a:rPr>
                        <m:t>𝒖</m:t>
                      </m:r>
                    </m:oMath>
                  </m:oMathPara>
                </a14:m>
                <a:endParaRPr lang="fr-FR" dirty="0">
                  <a:solidFill>
                    <a:srgbClr val="FF8D37"/>
                  </a:solidFill>
                </a:endParaRPr>
              </a:p>
            </p:txBody>
          </p:sp>
        </mc:Choice>
        <mc:Fallback xmlns="">
          <p:sp>
            <p:nvSpPr>
              <p:cNvPr id="27" name="ZoneTexte 26"/>
              <p:cNvSpPr txBox="1">
                <a:spLocks noRot="1" noChangeAspect="1" noMove="1" noResize="1" noEditPoints="1" noAdjustHandles="1" noChangeArrowheads="1" noChangeShapeType="1" noTextEdit="1"/>
              </p:cNvSpPr>
              <p:nvPr/>
            </p:nvSpPr>
            <p:spPr>
              <a:xfrm>
                <a:off x="11511376" y="2792055"/>
                <a:ext cx="200376" cy="276999"/>
              </a:xfrm>
              <a:prstGeom prst="rect">
                <a:avLst/>
              </a:prstGeom>
              <a:blipFill>
                <a:blip r:embed="rId11"/>
                <a:stretch>
                  <a:fillRect l="-18182" r="-18182" b="-2222"/>
                </a:stretch>
              </a:blipFill>
            </p:spPr>
            <p:txBody>
              <a:bodyPr/>
              <a:lstStyle/>
              <a:p>
                <a:r>
                  <a:rPr lang="fr-FR">
                    <a:noFill/>
                  </a:rPr>
                  <a:t> </a:t>
                </a:r>
              </a:p>
            </p:txBody>
          </p:sp>
        </mc:Fallback>
      </mc:AlternateContent>
      <p:cxnSp>
        <p:nvCxnSpPr>
          <p:cNvPr id="28" name="Connecteur droit 27"/>
          <p:cNvCxnSpPr/>
          <p:nvPr/>
        </p:nvCxnSpPr>
        <p:spPr>
          <a:xfrm>
            <a:off x="9875521" y="2802813"/>
            <a:ext cx="0" cy="276999"/>
          </a:xfrm>
          <a:prstGeom prst="line">
            <a:avLst/>
          </a:prstGeom>
          <a:ln w="28575">
            <a:solidFill>
              <a:srgbClr val="FF8D37"/>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ZoneTexte 28"/>
              <p:cNvSpPr txBox="1"/>
              <p:nvPr/>
            </p:nvSpPr>
            <p:spPr>
              <a:xfrm>
                <a:off x="9786133" y="3091440"/>
                <a:ext cx="1891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8D37"/>
                          </a:solidFill>
                          <a:latin typeface="Cambria Math" panose="02040503050406030204" pitchFamily="18" charset="0"/>
                        </a:rPr>
                        <m:t>𝟏</m:t>
                      </m:r>
                    </m:oMath>
                  </m:oMathPara>
                </a14:m>
                <a:endParaRPr lang="fr-FR" dirty="0">
                  <a:solidFill>
                    <a:srgbClr val="FF8D37"/>
                  </a:solidFill>
                </a:endParaRPr>
              </a:p>
            </p:txBody>
          </p:sp>
        </mc:Choice>
        <mc:Fallback xmlns="">
          <p:sp>
            <p:nvSpPr>
              <p:cNvPr id="29" name="ZoneTexte 28"/>
              <p:cNvSpPr txBox="1">
                <a:spLocks noRot="1" noChangeAspect="1" noMove="1" noResize="1" noEditPoints="1" noAdjustHandles="1" noChangeArrowheads="1" noChangeShapeType="1" noTextEdit="1"/>
              </p:cNvSpPr>
              <p:nvPr/>
            </p:nvSpPr>
            <p:spPr>
              <a:xfrm>
                <a:off x="9786133" y="3091440"/>
                <a:ext cx="189154" cy="276999"/>
              </a:xfrm>
              <a:prstGeom prst="rect">
                <a:avLst/>
              </a:prstGeom>
              <a:blipFill>
                <a:blip r:embed="rId12"/>
                <a:stretch>
                  <a:fillRect l="-29032" r="-32258" b="-8696"/>
                </a:stretch>
              </a:blipFill>
            </p:spPr>
            <p:txBody>
              <a:bodyPr/>
              <a:lstStyle/>
              <a:p>
                <a:r>
                  <a:rPr lang="fr-FR">
                    <a:noFill/>
                  </a:rPr>
                  <a:t> </a:t>
                </a:r>
              </a:p>
            </p:txBody>
          </p:sp>
        </mc:Fallback>
      </mc:AlternateContent>
      <p:sp>
        <p:nvSpPr>
          <p:cNvPr id="35" name="Accolade fermante 34"/>
          <p:cNvSpPr/>
          <p:nvPr/>
        </p:nvSpPr>
        <p:spPr>
          <a:xfrm rot="5400000">
            <a:off x="8111038" y="3963044"/>
            <a:ext cx="179363" cy="2064604"/>
          </a:xfrm>
          <a:prstGeom prst="rightBrace">
            <a:avLst>
              <a:gd name="adj1" fmla="val 46275"/>
              <a:gd name="adj2" fmla="val 50000"/>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36" name="ZoneTexte 35"/>
              <p:cNvSpPr txBox="1"/>
              <p:nvPr/>
            </p:nvSpPr>
            <p:spPr>
              <a:xfrm>
                <a:off x="6883261" y="5113391"/>
                <a:ext cx="2656432" cy="34740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sz="2000" b="0" i="1" smtClean="0">
                          <a:solidFill>
                            <a:srgbClr val="0070C0"/>
                          </a:solidFill>
                          <a:latin typeface="Cambria Math" panose="02040503050406030204" pitchFamily="18" charset="0"/>
                        </a:rPr>
                        <m:t>∝</m:t>
                      </m:r>
                      <m:r>
                        <a:rPr lang="fr-FR" sz="2000" b="0" i="1" smtClean="0">
                          <a:solidFill>
                            <a:srgbClr val="0070C0"/>
                          </a:solidFill>
                          <a:latin typeface="Cambria Math" panose="02040503050406030204" pitchFamily="18" charset="0"/>
                        </a:rPr>
                        <m:t>𝛿</m:t>
                      </m:r>
                      <m:d>
                        <m:dPr>
                          <m:ctrlPr>
                            <a:rPr lang="fr-FR" sz="2000" b="0" i="1" smtClean="0">
                              <a:solidFill>
                                <a:srgbClr val="0070C0"/>
                              </a:solidFill>
                              <a:latin typeface="Cambria Math" panose="02040503050406030204" pitchFamily="18" charset="0"/>
                            </a:rPr>
                          </m:ctrlPr>
                        </m:dPr>
                        <m:e>
                          <m:r>
                            <a:rPr lang="fr-FR" sz="2000" b="0" i="1" smtClean="0">
                              <a:solidFill>
                                <a:srgbClr val="0070C0"/>
                              </a:solidFill>
                              <a:latin typeface="Cambria Math" panose="02040503050406030204" pitchFamily="18" charset="0"/>
                            </a:rPr>
                            <m:t>𝑘</m:t>
                          </m:r>
                          <m:r>
                            <a:rPr lang="fr-FR" sz="2000" b="0" i="1" smtClean="0">
                              <a:solidFill>
                                <a:srgbClr val="0070C0"/>
                              </a:solidFill>
                              <a:latin typeface="Cambria Math" panose="02040503050406030204" pitchFamily="18" charset="0"/>
                            </a:rPr>
                            <m:t>−</m:t>
                          </m:r>
                          <m:sSub>
                            <m:sSubPr>
                              <m:ctrlPr>
                                <a:rPr lang="fr-FR" sz="2000" b="0" i="1" smtClean="0">
                                  <a:solidFill>
                                    <a:srgbClr val="0070C0"/>
                                  </a:solidFill>
                                  <a:latin typeface="Cambria Math" panose="02040503050406030204" pitchFamily="18" charset="0"/>
                                </a:rPr>
                              </m:ctrlPr>
                            </m:sSubPr>
                            <m:e>
                              <m:r>
                                <a:rPr lang="fr-FR" sz="2000" b="0" i="1" smtClean="0">
                                  <a:solidFill>
                                    <a:srgbClr val="0070C0"/>
                                  </a:solidFill>
                                  <a:latin typeface="Cambria Math" panose="02040503050406030204" pitchFamily="18" charset="0"/>
                                </a:rPr>
                                <m:t>𝑘</m:t>
                              </m:r>
                            </m:e>
                            <m:sub>
                              <m:r>
                                <a:rPr lang="fr-FR" sz="2000" b="0" i="1" smtClean="0">
                                  <a:solidFill>
                                    <a:srgbClr val="0070C0"/>
                                  </a:solidFill>
                                  <a:latin typeface="Cambria Math" panose="02040503050406030204" pitchFamily="18" charset="0"/>
                                </a:rPr>
                                <m:t>𝜎</m:t>
                              </m:r>
                            </m:sub>
                          </m:sSub>
                          <m:d>
                            <m:dPr>
                              <m:ctrlPr>
                                <a:rPr lang="fr-FR" sz="2000" b="0" i="1" smtClean="0">
                                  <a:solidFill>
                                    <a:srgbClr val="0070C0"/>
                                  </a:solidFill>
                                  <a:latin typeface="Cambria Math" panose="02040503050406030204" pitchFamily="18" charset="0"/>
                                </a:rPr>
                              </m:ctrlPr>
                            </m:dPr>
                            <m:e>
                              <m:r>
                                <a:rPr lang="fr-FR" sz="2000" b="0" i="1" smtClean="0">
                                  <a:solidFill>
                                    <a:srgbClr val="0070C0"/>
                                  </a:solidFill>
                                  <a:latin typeface="Cambria Math" panose="02040503050406030204" pitchFamily="18" charset="0"/>
                                </a:rPr>
                                <m:t>𝑁</m:t>
                              </m:r>
                            </m:e>
                          </m:d>
                        </m:e>
                      </m:d>
                    </m:oMath>
                  </m:oMathPara>
                </a14:m>
                <a:endParaRPr lang="fr-FR" sz="2000" dirty="0">
                  <a:solidFill>
                    <a:srgbClr val="0070C0"/>
                  </a:solidFill>
                </a:endParaRPr>
              </a:p>
            </p:txBody>
          </p:sp>
        </mc:Choice>
        <mc:Fallback xmlns="">
          <p:sp>
            <p:nvSpPr>
              <p:cNvPr id="36" name="ZoneTexte 35"/>
              <p:cNvSpPr txBox="1">
                <a:spLocks noRot="1" noChangeAspect="1" noMove="1" noResize="1" noEditPoints="1" noAdjustHandles="1" noChangeArrowheads="1" noChangeShapeType="1" noTextEdit="1"/>
              </p:cNvSpPr>
              <p:nvPr/>
            </p:nvSpPr>
            <p:spPr>
              <a:xfrm>
                <a:off x="6883261" y="5113391"/>
                <a:ext cx="2656432" cy="347403"/>
              </a:xfrm>
              <a:prstGeom prst="rect">
                <a:avLst/>
              </a:prstGeom>
              <a:blipFill>
                <a:blip r:embed="rId13"/>
                <a:stretch>
                  <a:fillRect b="-5263"/>
                </a:stretch>
              </a:blipFill>
            </p:spPr>
            <p:txBody>
              <a:bodyPr/>
              <a:lstStyle/>
              <a:p>
                <a:r>
                  <a:rPr lang="fr-FR">
                    <a:noFill/>
                  </a:rPr>
                  <a:t> </a:t>
                </a:r>
              </a:p>
            </p:txBody>
          </p:sp>
        </mc:Fallback>
      </mc:AlternateContent>
      <p:grpSp>
        <p:nvGrpSpPr>
          <p:cNvPr id="32" name="Groupe 31"/>
          <p:cNvGrpSpPr/>
          <p:nvPr/>
        </p:nvGrpSpPr>
        <p:grpSpPr>
          <a:xfrm>
            <a:off x="18214" y="5146901"/>
            <a:ext cx="6223913" cy="1651569"/>
            <a:chOff x="150348" y="4161361"/>
            <a:chExt cx="6223913" cy="1651569"/>
          </a:xfrm>
        </p:grpSpPr>
        <mc:AlternateContent xmlns:mc="http://schemas.openxmlformats.org/markup-compatibility/2006" xmlns:a14="http://schemas.microsoft.com/office/drawing/2010/main">
          <mc:Choice Requires="a14">
            <p:sp>
              <p:nvSpPr>
                <p:cNvPr id="38" name="ZoneTexte 37"/>
                <p:cNvSpPr txBox="1"/>
                <p:nvPr/>
              </p:nvSpPr>
              <p:spPr>
                <a:xfrm>
                  <a:off x="4353307" y="5535931"/>
                  <a:ext cx="225253"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8D37"/>
                            </a:solidFill>
                            <a:latin typeface="Cambria Math" panose="02040503050406030204" pitchFamily="18" charset="0"/>
                          </a:rPr>
                          <m:t>𝑵</m:t>
                        </m:r>
                      </m:oMath>
                    </m:oMathPara>
                  </a14:m>
                  <a:endParaRPr lang="fr-FR" b="1" dirty="0"/>
                </a:p>
              </p:txBody>
            </p:sp>
          </mc:Choice>
          <mc:Fallback xmlns="">
            <p:sp>
              <p:nvSpPr>
                <p:cNvPr id="19" name="ZoneTexte 18"/>
                <p:cNvSpPr txBox="1">
                  <a:spLocks noRot="1" noChangeAspect="1" noMove="1" noResize="1" noEditPoints="1" noAdjustHandles="1" noChangeArrowheads="1" noChangeShapeType="1" noTextEdit="1"/>
                </p:cNvSpPr>
                <p:nvPr/>
              </p:nvSpPr>
              <p:spPr>
                <a:xfrm>
                  <a:off x="4353307" y="5535931"/>
                  <a:ext cx="225253" cy="276999"/>
                </a:xfrm>
                <a:prstGeom prst="rect">
                  <a:avLst/>
                </a:prstGeom>
                <a:blipFill>
                  <a:blip r:embed="rId14"/>
                  <a:stretch>
                    <a:fillRect l="-24324" r="-27027" b="-8696"/>
                  </a:stretch>
                </a:blipFill>
              </p:spPr>
              <p:txBody>
                <a:bodyPr/>
                <a:lstStyle/>
                <a:p>
                  <a:r>
                    <a:rPr lang="fr-FR">
                      <a:noFill/>
                    </a:rPr>
                    <a:t> </a:t>
                  </a:r>
                </a:p>
              </p:txBody>
            </p:sp>
          </mc:Fallback>
        </mc:AlternateContent>
        <p:grpSp>
          <p:nvGrpSpPr>
            <p:cNvPr id="39" name="Groupe 38"/>
            <p:cNvGrpSpPr/>
            <p:nvPr/>
          </p:nvGrpSpPr>
          <p:grpSpPr>
            <a:xfrm>
              <a:off x="150348" y="4161361"/>
              <a:ext cx="6223913" cy="1348752"/>
              <a:chOff x="150348" y="4161361"/>
              <a:chExt cx="6223913" cy="1348752"/>
            </a:xfrm>
          </p:grpSpPr>
          <p:pic>
            <p:nvPicPr>
              <p:cNvPr id="40" name="Image 39"/>
              <p:cNvPicPr>
                <a:picLocks noChangeAspect="1"/>
              </p:cNvPicPr>
              <p:nvPr/>
            </p:nvPicPr>
            <p:blipFill>
              <a:blip r:embed="rId15"/>
              <a:stretch>
                <a:fillRect/>
              </a:stretch>
            </p:blipFill>
            <p:spPr>
              <a:xfrm>
                <a:off x="1293751" y="4638190"/>
                <a:ext cx="4947127" cy="752959"/>
              </a:xfrm>
              <a:prstGeom prst="rect">
                <a:avLst/>
              </a:prstGeom>
            </p:spPr>
          </p:pic>
          <mc:AlternateContent xmlns:mc="http://schemas.openxmlformats.org/markup-compatibility/2006" xmlns:a14="http://schemas.microsoft.com/office/drawing/2010/main">
            <mc:Choice Requires="a14">
              <p:sp>
                <p:nvSpPr>
                  <p:cNvPr id="41" name="Rectangle 40"/>
                  <p:cNvSpPr/>
                  <p:nvPr/>
                </p:nvSpPr>
                <p:spPr>
                  <a:xfrm>
                    <a:off x="1749742" y="4182091"/>
                    <a:ext cx="1073435" cy="4070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fr-FR" sz="2000" b="1" i="1" smtClean="0">
                                  <a:solidFill>
                                    <a:schemeClr val="accent5">
                                      <a:lumMod val="75000"/>
                                    </a:schemeClr>
                                  </a:solidFill>
                                  <a:latin typeface="Cambria Math" panose="02040503050406030204" pitchFamily="18" charset="0"/>
                                </a:rPr>
                              </m:ctrlPr>
                            </m:sSupPr>
                            <m:e>
                              <m:d>
                                <m:dPr>
                                  <m:ctrlPr>
                                    <a:rPr lang="fr-FR" sz="2000" b="1" i="1" smtClean="0">
                                      <a:solidFill>
                                        <a:schemeClr val="accent5">
                                          <a:lumMod val="75000"/>
                                        </a:schemeClr>
                                      </a:solidFill>
                                      <a:latin typeface="Cambria Math" panose="02040503050406030204" pitchFamily="18" charset="0"/>
                                    </a:rPr>
                                  </m:ctrlPr>
                                </m:dPr>
                                <m:e>
                                  <m:r>
                                    <a:rPr lang="fr-FR" sz="2000" b="1" i="1" smtClean="0">
                                      <a:solidFill>
                                        <a:schemeClr val="accent5">
                                          <a:lumMod val="75000"/>
                                        </a:schemeClr>
                                      </a:solidFill>
                                      <a:latin typeface="Cambria Math" panose="02040503050406030204" pitchFamily="18" charset="0"/>
                                    </a:rPr>
                                    <m:t>𝒂𝑯</m:t>
                                  </m:r>
                                </m:e>
                              </m:d>
                            </m:e>
                            <m:sup>
                              <m:r>
                                <a:rPr lang="fr-FR" sz="2000" b="1" i="1" smtClean="0">
                                  <a:solidFill>
                                    <a:schemeClr val="accent5">
                                      <a:lumMod val="75000"/>
                                    </a:schemeClr>
                                  </a:solidFill>
                                  <a:latin typeface="Cambria Math" panose="02040503050406030204" pitchFamily="18" charset="0"/>
                                </a:rPr>
                                <m:t>−</m:t>
                              </m:r>
                              <m:r>
                                <a:rPr lang="fr-FR" sz="2000" b="1" i="1" smtClean="0">
                                  <a:solidFill>
                                    <a:schemeClr val="accent5">
                                      <a:lumMod val="75000"/>
                                    </a:schemeClr>
                                  </a:solidFill>
                                  <a:latin typeface="Cambria Math" panose="02040503050406030204" pitchFamily="18" charset="0"/>
                                </a:rPr>
                                <m:t>𝟏</m:t>
                              </m:r>
                            </m:sup>
                          </m:sSup>
                        </m:oMath>
                      </m:oMathPara>
                    </a14:m>
                    <a:endParaRPr lang="fr-FR" sz="2000" b="1" dirty="0">
                      <a:solidFill>
                        <a:schemeClr val="accent5">
                          <a:lumMod val="75000"/>
                        </a:schemeClr>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1749742" y="4182091"/>
                    <a:ext cx="1073435" cy="407099"/>
                  </a:xfrm>
                  <a:prstGeom prst="rect">
                    <a:avLst/>
                  </a:prstGeom>
                  <a:blipFill>
                    <a:blip r:embed="rId1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230596" y="4161361"/>
                    <a:ext cx="1235338" cy="4070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fr-FR" sz="2000" b="1" i="1" smtClean="0">
                                  <a:solidFill>
                                    <a:schemeClr val="accent5">
                                      <a:lumMod val="75000"/>
                                    </a:schemeClr>
                                  </a:solidFill>
                                  <a:latin typeface="Cambria Math" panose="02040503050406030204" pitchFamily="18" charset="0"/>
                                </a:rPr>
                              </m:ctrlPr>
                            </m:sSupPr>
                            <m:e>
                              <m:d>
                                <m:dPr>
                                  <m:ctrlPr>
                                    <a:rPr lang="fr-FR" sz="2000" b="1" i="1" smtClean="0">
                                      <a:solidFill>
                                        <a:schemeClr val="accent5">
                                          <a:lumMod val="75000"/>
                                        </a:schemeClr>
                                      </a:solidFill>
                                      <a:latin typeface="Cambria Math" panose="02040503050406030204" pitchFamily="18" charset="0"/>
                                    </a:rPr>
                                  </m:ctrlPr>
                                </m:dPr>
                                <m:e>
                                  <m:r>
                                    <a:rPr lang="fr-FR" sz="2000" b="1" i="1" smtClean="0">
                                      <a:solidFill>
                                        <a:schemeClr val="accent5">
                                          <a:lumMod val="75000"/>
                                        </a:schemeClr>
                                      </a:solidFill>
                                      <a:latin typeface="Cambria Math" panose="02040503050406030204" pitchFamily="18" charset="0"/>
                                    </a:rPr>
                                    <m:t>𝝈</m:t>
                                  </m:r>
                                  <m:r>
                                    <a:rPr lang="fr-FR" sz="2000" b="1" i="1" smtClean="0">
                                      <a:solidFill>
                                        <a:schemeClr val="accent5">
                                          <a:lumMod val="75000"/>
                                        </a:schemeClr>
                                      </a:solidFill>
                                      <a:latin typeface="Cambria Math" panose="02040503050406030204" pitchFamily="18" charset="0"/>
                                    </a:rPr>
                                    <m:t>𝒂𝑯</m:t>
                                  </m:r>
                                </m:e>
                              </m:d>
                            </m:e>
                            <m:sup>
                              <m:r>
                                <a:rPr lang="fr-FR" sz="2000" b="1" i="1" smtClean="0">
                                  <a:solidFill>
                                    <a:schemeClr val="accent5">
                                      <a:lumMod val="75000"/>
                                    </a:schemeClr>
                                  </a:solidFill>
                                  <a:latin typeface="Cambria Math" panose="02040503050406030204" pitchFamily="18" charset="0"/>
                                </a:rPr>
                                <m:t>−</m:t>
                              </m:r>
                              <m:r>
                                <a:rPr lang="fr-FR" sz="2000" b="1" i="1" smtClean="0">
                                  <a:solidFill>
                                    <a:schemeClr val="accent5">
                                      <a:lumMod val="75000"/>
                                    </a:schemeClr>
                                  </a:solidFill>
                                  <a:latin typeface="Cambria Math" panose="02040503050406030204" pitchFamily="18" charset="0"/>
                                </a:rPr>
                                <m:t>𝟏</m:t>
                              </m:r>
                            </m:sup>
                          </m:sSup>
                        </m:oMath>
                      </m:oMathPara>
                    </a14:m>
                    <a:endParaRPr lang="fr-FR" sz="2000" b="1" dirty="0">
                      <a:solidFill>
                        <a:schemeClr val="accent5">
                          <a:lumMod val="75000"/>
                        </a:schemeClr>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3230596" y="4161361"/>
                    <a:ext cx="1235338" cy="407099"/>
                  </a:xfrm>
                  <a:prstGeom prst="rect">
                    <a:avLst/>
                  </a:prstGeom>
                  <a:blipFill>
                    <a:blip r:embed="rId1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3" name="ZoneTexte 42"/>
                  <p:cNvSpPr txBox="1"/>
                  <p:nvPr/>
                </p:nvSpPr>
                <p:spPr>
                  <a:xfrm>
                    <a:off x="150348" y="4857286"/>
                    <a:ext cx="1010020" cy="3147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000" b="1" i="1" smtClean="0">
                                  <a:solidFill>
                                    <a:schemeClr val="tx2"/>
                                  </a:solidFill>
                                  <a:latin typeface="Cambria Math" panose="02040503050406030204" pitchFamily="18" charset="0"/>
                                </a:rPr>
                              </m:ctrlPr>
                            </m:sSubPr>
                            <m:e>
                              <m:r>
                                <a:rPr lang="fr-FR" sz="2000" b="1" i="1" smtClean="0">
                                  <a:solidFill>
                                    <a:schemeClr val="tx2"/>
                                  </a:solidFill>
                                  <a:latin typeface="Cambria Math" panose="02040503050406030204" pitchFamily="18" charset="0"/>
                                </a:rPr>
                                <m:t>𝒌</m:t>
                              </m:r>
                            </m:e>
                            <m:sub>
                              <m:r>
                                <a:rPr lang="fr-FR" sz="2000" b="1" i="1" smtClean="0">
                                  <a:solidFill>
                                    <a:schemeClr val="tx2"/>
                                  </a:solidFill>
                                  <a:latin typeface="Cambria Math" panose="02040503050406030204" pitchFamily="18" charset="0"/>
                                </a:rPr>
                                <m:t>𝝈</m:t>
                              </m:r>
                            </m:sub>
                          </m:sSub>
                          <m:sSup>
                            <m:sSupPr>
                              <m:ctrlPr>
                                <a:rPr lang="fr-FR" sz="2000" b="1" i="1" smtClean="0">
                                  <a:solidFill>
                                    <a:schemeClr val="tx2"/>
                                  </a:solidFill>
                                  <a:latin typeface="Cambria Math" panose="02040503050406030204" pitchFamily="18" charset="0"/>
                                </a:rPr>
                              </m:ctrlPr>
                            </m:sSupPr>
                            <m:e>
                              <m:d>
                                <m:dPr>
                                  <m:ctrlPr>
                                    <a:rPr lang="fr-FR" sz="2000" b="1" i="1" smtClean="0">
                                      <a:solidFill>
                                        <a:schemeClr val="tx2"/>
                                      </a:solidFill>
                                      <a:latin typeface="Cambria Math" panose="02040503050406030204" pitchFamily="18" charset="0"/>
                                    </a:rPr>
                                  </m:ctrlPr>
                                </m:dPr>
                                <m:e>
                                  <m:r>
                                    <a:rPr lang="fr-FR" sz="2000" b="1" i="1" smtClean="0">
                                      <a:solidFill>
                                        <a:schemeClr val="tx2"/>
                                      </a:solidFill>
                                      <a:latin typeface="Cambria Math" panose="02040503050406030204" pitchFamily="18" charset="0"/>
                                    </a:rPr>
                                    <m:t>𝑵</m:t>
                                  </m:r>
                                </m:e>
                              </m:d>
                            </m:e>
                            <m:sup>
                              <m:r>
                                <a:rPr lang="fr-FR" sz="2000" b="1" i="1" smtClean="0">
                                  <a:solidFill>
                                    <a:schemeClr val="tx2"/>
                                  </a:solidFill>
                                  <a:latin typeface="Cambria Math" panose="02040503050406030204" pitchFamily="18" charset="0"/>
                                </a:rPr>
                                <m:t>−</m:t>
                              </m:r>
                              <m:r>
                                <a:rPr lang="fr-FR" sz="2000" b="1" i="1" smtClean="0">
                                  <a:solidFill>
                                    <a:schemeClr val="tx2"/>
                                  </a:solidFill>
                                  <a:latin typeface="Cambria Math" panose="02040503050406030204" pitchFamily="18" charset="0"/>
                                </a:rPr>
                                <m:t>𝟏</m:t>
                              </m:r>
                            </m:sup>
                          </m:sSup>
                        </m:oMath>
                      </m:oMathPara>
                    </a14:m>
                    <a:endParaRPr lang="fr-FR" sz="2000" b="1" dirty="0">
                      <a:solidFill>
                        <a:schemeClr val="tx2"/>
                      </a:solidFill>
                    </a:endParaRPr>
                  </a:p>
                </p:txBody>
              </p:sp>
            </mc:Choice>
            <mc:Fallback xmlns="">
              <p:sp>
                <p:nvSpPr>
                  <p:cNvPr id="16" name="ZoneTexte 15"/>
                  <p:cNvSpPr txBox="1">
                    <a:spLocks noRot="1" noChangeAspect="1" noMove="1" noResize="1" noEditPoints="1" noAdjustHandles="1" noChangeArrowheads="1" noChangeShapeType="1" noTextEdit="1"/>
                  </p:cNvSpPr>
                  <p:nvPr/>
                </p:nvSpPr>
                <p:spPr>
                  <a:xfrm>
                    <a:off x="150348" y="4857286"/>
                    <a:ext cx="1010020" cy="314766"/>
                  </a:xfrm>
                  <a:prstGeom prst="rect">
                    <a:avLst/>
                  </a:prstGeom>
                  <a:blipFill>
                    <a:blip r:embed="rId18"/>
                    <a:stretch>
                      <a:fillRect l="-6024" r="-3012" b="-13462"/>
                    </a:stretch>
                  </a:blipFill>
                </p:spPr>
                <p:txBody>
                  <a:bodyPr/>
                  <a:lstStyle/>
                  <a:p>
                    <a:r>
                      <a:rPr lang="fr-FR">
                        <a:noFill/>
                      </a:rPr>
                      <a:t> </a:t>
                    </a:r>
                  </a:p>
                </p:txBody>
              </p:sp>
            </mc:Fallback>
          </mc:AlternateContent>
          <p:sp>
            <p:nvSpPr>
              <p:cNvPr id="45" name="Flèche droite 44"/>
              <p:cNvSpPr/>
              <p:nvPr/>
            </p:nvSpPr>
            <p:spPr>
              <a:xfrm>
                <a:off x="1312173" y="5313348"/>
                <a:ext cx="5062088" cy="126801"/>
              </a:xfrm>
              <a:prstGeom prst="rightArrow">
                <a:avLst>
                  <a:gd name="adj1" fmla="val 26038"/>
                  <a:gd name="adj2" fmla="val 170013"/>
                </a:avLst>
              </a:prstGeom>
              <a:solidFill>
                <a:srgbClr val="FF8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7" name="Connecteur droit 46"/>
              <p:cNvCxnSpPr/>
              <p:nvPr/>
            </p:nvCxnSpPr>
            <p:spPr>
              <a:xfrm>
                <a:off x="4444418" y="5233114"/>
                <a:ext cx="0" cy="276999"/>
              </a:xfrm>
              <a:prstGeom prst="line">
                <a:avLst/>
              </a:prstGeom>
              <a:ln w="28575">
                <a:solidFill>
                  <a:srgbClr val="FF8D37"/>
                </a:solidFill>
              </a:ln>
            </p:spPr>
            <p:style>
              <a:lnRef idx="1">
                <a:schemeClr val="accent1"/>
              </a:lnRef>
              <a:fillRef idx="0">
                <a:schemeClr val="accent1"/>
              </a:fillRef>
              <a:effectRef idx="0">
                <a:schemeClr val="accent1"/>
              </a:effectRef>
              <a:fontRef idx="minor">
                <a:schemeClr val="tx1"/>
              </a:fontRef>
            </p:style>
          </p:cxnSp>
        </p:grpSp>
      </p:grpSp>
      <p:sp>
        <p:nvSpPr>
          <p:cNvPr id="4" name="Ellipse 3">
            <a:extLst>
              <a:ext uri="{FF2B5EF4-FFF2-40B4-BE49-F238E27FC236}">
                <a16:creationId xmlns:a16="http://schemas.microsoft.com/office/drawing/2014/main" id="{476F037C-AD63-4851-8656-D0CF9AC741E1}"/>
              </a:ext>
            </a:extLst>
          </p:cNvPr>
          <p:cNvSpPr/>
          <p:nvPr/>
        </p:nvSpPr>
        <p:spPr>
          <a:xfrm>
            <a:off x="5287616" y="3664906"/>
            <a:ext cx="5422638" cy="19113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BBCB20F-2887-4325-B6EF-220A56DE78DE}"/>
                  </a:ext>
                </a:extLst>
              </p:cNvPr>
              <p:cNvSpPr/>
              <p:nvPr/>
            </p:nvSpPr>
            <p:spPr>
              <a:xfrm>
                <a:off x="7288783" y="5829045"/>
                <a:ext cx="4592091" cy="595356"/>
              </a:xfrm>
              <a:prstGeom prst="rect">
                <a:avLst/>
              </a:prstGeom>
            </p:spPr>
            <p:txBody>
              <a:bodyPr wrap="none">
                <a:spAutoFit/>
              </a:bodyPr>
              <a:lstStyle/>
              <a:p>
                <a:r>
                  <a:rPr lang="fr-FR" sz="3000" b="1" dirty="0">
                    <a:solidFill>
                      <a:srgbClr val="FF0000"/>
                    </a:solidFill>
                  </a:rPr>
                  <a:t>Noise </a:t>
                </a:r>
                <a14:m>
                  <m:oMath xmlns:m="http://schemas.openxmlformats.org/officeDocument/2006/math">
                    <m:sSub>
                      <m:sSubPr>
                        <m:ctrlPr>
                          <a:rPr lang="fr-FR" sz="3000" b="1" i="1">
                            <a:solidFill>
                              <a:srgbClr val="FF0000"/>
                            </a:solidFill>
                            <a:latin typeface="Cambria Math" panose="02040503050406030204" pitchFamily="18" charset="0"/>
                          </a:rPr>
                        </m:ctrlPr>
                      </m:sSubPr>
                      <m:e>
                        <m:r>
                          <a:rPr lang="fr-FR" sz="3000" b="1" i="1">
                            <a:solidFill>
                              <a:srgbClr val="FF0000"/>
                            </a:solidFill>
                            <a:latin typeface="Cambria Math" panose="02040503050406030204" pitchFamily="18" charset="0"/>
                          </a:rPr>
                          <m:t>𝝃</m:t>
                        </m:r>
                      </m:e>
                      <m:sub>
                        <m:r>
                          <a:rPr lang="fr-FR" sz="3000" b="1" i="1">
                            <a:solidFill>
                              <a:srgbClr val="FF0000"/>
                            </a:solidFill>
                            <a:latin typeface="Cambria Math" panose="02040503050406030204" pitchFamily="18" charset="0"/>
                          </a:rPr>
                          <m:t>𝝓</m:t>
                        </m:r>
                      </m:sub>
                    </m:sSub>
                    <m:d>
                      <m:dPr>
                        <m:ctrlPr>
                          <a:rPr lang="fr-FR" sz="3000" b="1" i="1">
                            <a:solidFill>
                              <a:srgbClr val="FF0000"/>
                            </a:solidFill>
                            <a:latin typeface="Cambria Math" panose="02040503050406030204" pitchFamily="18" charset="0"/>
                          </a:rPr>
                        </m:ctrlPr>
                      </m:dPr>
                      <m:e>
                        <m:r>
                          <a:rPr lang="fr-FR" sz="3000" b="1" i="1">
                            <a:solidFill>
                              <a:srgbClr val="FF0000"/>
                            </a:solidFill>
                            <a:latin typeface="Cambria Math" panose="02040503050406030204" pitchFamily="18" charset="0"/>
                          </a:rPr>
                          <m:t>𝑵</m:t>
                        </m:r>
                        <m:r>
                          <a:rPr lang="fr-FR" sz="3000" b="1" i="1">
                            <a:solidFill>
                              <a:srgbClr val="FF0000"/>
                            </a:solidFill>
                            <a:latin typeface="Cambria Math" panose="02040503050406030204" pitchFamily="18" charset="0"/>
                          </a:rPr>
                          <m:t>,</m:t>
                        </m:r>
                        <m:acc>
                          <m:accPr>
                            <m:chr m:val="⃗"/>
                            <m:ctrlPr>
                              <a:rPr lang="fr-FR" sz="3000" b="1" i="1">
                                <a:solidFill>
                                  <a:srgbClr val="FF0000"/>
                                </a:solidFill>
                                <a:latin typeface="Cambria Math" panose="02040503050406030204" pitchFamily="18" charset="0"/>
                              </a:rPr>
                            </m:ctrlPr>
                          </m:accPr>
                          <m:e>
                            <m:r>
                              <a:rPr lang="fr-FR" sz="3000" b="1" i="1">
                                <a:solidFill>
                                  <a:srgbClr val="FF0000"/>
                                </a:solidFill>
                                <a:latin typeface="Cambria Math" panose="02040503050406030204" pitchFamily="18" charset="0"/>
                              </a:rPr>
                              <m:t>𝒙</m:t>
                            </m:r>
                          </m:e>
                        </m:acc>
                      </m:e>
                    </m:d>
                    <m:r>
                      <a:rPr lang="es-ES" sz="3000" b="1" i="1" smtClean="0">
                        <a:solidFill>
                          <a:srgbClr val="FF0000"/>
                        </a:solidFill>
                        <a:latin typeface="Cambria Math" panose="02040503050406030204" pitchFamily="18" charset="0"/>
                      </a:rPr>
                      <m:t>∝</m:t>
                    </m:r>
                    <m:sSub>
                      <m:sSubPr>
                        <m:ctrlPr>
                          <a:rPr lang="fr-FR" sz="3200" b="1" i="1" smtClean="0">
                            <a:solidFill>
                              <a:srgbClr val="FF0000"/>
                            </a:solidFill>
                            <a:latin typeface="Cambria Math" panose="02040503050406030204" pitchFamily="18" charset="0"/>
                          </a:rPr>
                        </m:ctrlPr>
                      </m:sSubPr>
                      <m:e>
                        <m:r>
                          <a:rPr lang="fr-FR" sz="3200" b="1" i="1">
                            <a:solidFill>
                              <a:srgbClr val="FF0000"/>
                            </a:solidFill>
                            <a:latin typeface="Cambria Math" panose="02040503050406030204" pitchFamily="18" charset="0"/>
                          </a:rPr>
                          <m:t>𝝓</m:t>
                        </m:r>
                      </m:e>
                      <m:sub>
                        <m:sSub>
                          <m:sSubPr>
                            <m:ctrlPr>
                              <a:rPr lang="es-ES" sz="3200" b="1" i="1" smtClean="0">
                                <a:solidFill>
                                  <a:srgbClr val="FF0000"/>
                                </a:solidFill>
                                <a:latin typeface="Cambria Math" panose="02040503050406030204" pitchFamily="18" charset="0"/>
                              </a:rPr>
                            </m:ctrlPr>
                          </m:sSubPr>
                          <m:e>
                            <m:r>
                              <a:rPr lang="es-ES" sz="3200" b="1" i="1" smtClean="0">
                                <a:solidFill>
                                  <a:srgbClr val="FF0000"/>
                                </a:solidFill>
                                <a:latin typeface="Cambria Math" panose="02040503050406030204" pitchFamily="18" charset="0"/>
                              </a:rPr>
                              <m:t>𝒌</m:t>
                            </m:r>
                          </m:e>
                          <m:sub>
                            <m:r>
                              <a:rPr lang="es-ES" sz="3200" b="1" i="1" smtClean="0">
                                <a:solidFill>
                                  <a:srgbClr val="FF0000"/>
                                </a:solidFill>
                                <a:latin typeface="Cambria Math" panose="02040503050406030204" pitchFamily="18" charset="0"/>
                              </a:rPr>
                              <m:t>𝝈</m:t>
                            </m:r>
                          </m:sub>
                        </m:sSub>
                      </m:sub>
                    </m:sSub>
                    <m:d>
                      <m:dPr>
                        <m:ctrlPr>
                          <a:rPr lang="fr-FR" sz="3200" b="1" i="1">
                            <a:solidFill>
                              <a:srgbClr val="FF0000"/>
                            </a:solidFill>
                            <a:latin typeface="Cambria Math" panose="02040503050406030204" pitchFamily="18" charset="0"/>
                          </a:rPr>
                        </m:ctrlPr>
                      </m:dPr>
                      <m:e>
                        <m:r>
                          <a:rPr lang="fr-FR" sz="3200" b="1" i="1">
                            <a:solidFill>
                              <a:srgbClr val="FF0000"/>
                            </a:solidFill>
                            <a:latin typeface="Cambria Math" panose="02040503050406030204" pitchFamily="18" charset="0"/>
                          </a:rPr>
                          <m:t>𝑵</m:t>
                        </m:r>
                      </m:e>
                    </m:d>
                  </m:oMath>
                </a14:m>
                <a:endParaRPr lang="en-GB" sz="3000" b="1" dirty="0">
                  <a:solidFill>
                    <a:srgbClr val="FF0000"/>
                  </a:solidFill>
                </a:endParaRPr>
              </a:p>
            </p:txBody>
          </p:sp>
        </mc:Choice>
        <mc:Fallback xmlns="">
          <p:sp>
            <p:nvSpPr>
              <p:cNvPr id="6" name="Rectangle 5">
                <a:extLst>
                  <a:ext uri="{FF2B5EF4-FFF2-40B4-BE49-F238E27FC236}">
                    <a16:creationId xmlns:a16="http://schemas.microsoft.com/office/drawing/2014/main" id="{BBBCB20F-2887-4325-B6EF-220A56DE78DE}"/>
                  </a:ext>
                </a:extLst>
              </p:cNvPr>
              <p:cNvSpPr>
                <a:spLocks noRot="1" noChangeAspect="1" noMove="1" noResize="1" noEditPoints="1" noAdjustHandles="1" noChangeArrowheads="1" noChangeShapeType="1" noTextEdit="1"/>
              </p:cNvSpPr>
              <p:nvPr/>
            </p:nvSpPr>
            <p:spPr>
              <a:xfrm>
                <a:off x="7288783" y="5829045"/>
                <a:ext cx="4592091" cy="595356"/>
              </a:xfrm>
              <a:prstGeom prst="rect">
                <a:avLst/>
              </a:prstGeom>
              <a:blipFill>
                <a:blip r:embed="rId19"/>
                <a:stretch>
                  <a:fillRect l="-3187" t="-13265" b="-23469"/>
                </a:stretch>
              </a:blipFill>
            </p:spPr>
            <p:txBody>
              <a:bodyPr/>
              <a:lstStyle/>
              <a:p>
                <a:r>
                  <a:rPr lang="en-GB">
                    <a:noFill/>
                  </a:rPr>
                  <a:t> </a:t>
                </a:r>
              </a:p>
            </p:txBody>
          </p:sp>
        </mc:Fallback>
      </mc:AlternateContent>
    </p:spTree>
    <p:extLst>
      <p:ext uri="{BB962C8B-B14F-4D97-AF65-F5344CB8AC3E}">
        <p14:creationId xmlns:p14="http://schemas.microsoft.com/office/powerpoint/2010/main" val="363368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95A3AB9E-0D39-4D39-84EC-F84A3F3B7EB7}"/>
              </a:ext>
            </a:extLst>
          </p:cNvPr>
          <p:cNvSpPr/>
          <p:nvPr/>
        </p:nvSpPr>
        <p:spPr>
          <a:xfrm>
            <a:off x="0" y="3429000"/>
            <a:ext cx="12192000" cy="3417328"/>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re 1"/>
          <p:cNvSpPr>
            <a:spLocks noGrp="1"/>
          </p:cNvSpPr>
          <p:nvPr>
            <p:ph type="title"/>
          </p:nvPr>
        </p:nvSpPr>
        <p:spPr>
          <a:xfrm>
            <a:off x="676274" y="282930"/>
            <a:ext cx="9601200" cy="594360"/>
          </a:xfrm>
        </p:spPr>
        <p:txBody>
          <a:bodyPr rtlCol="0"/>
          <a:lstStyle/>
          <a:p>
            <a:pPr rtl="0"/>
            <a:r>
              <a:rPr lang="fr-FR" dirty="0"/>
              <a:t>IN THE </a:t>
            </a:r>
            <a:r>
              <a:rPr lang="fr-FR" dirty="0" err="1"/>
              <a:t>EoM</a:t>
            </a:r>
            <a:endParaRPr lang="fr-FR" dirty="0"/>
          </a:p>
        </p:txBody>
      </p:sp>
      <mc:AlternateContent xmlns:mc="http://schemas.openxmlformats.org/markup-compatibility/2006" xmlns:a14="http://schemas.microsoft.com/office/drawing/2010/main">
        <mc:Choice Requires="a14">
          <p:sp>
            <p:nvSpPr>
              <p:cNvPr id="10" name="Espace réservé du contenu 9"/>
              <p:cNvSpPr>
                <a:spLocks noGrp="1"/>
              </p:cNvSpPr>
              <p:nvPr>
                <p:ph sz="half" idx="1"/>
              </p:nvPr>
            </p:nvSpPr>
            <p:spPr>
              <a:xfrm>
                <a:off x="387275" y="1094099"/>
                <a:ext cx="11521440" cy="4327749"/>
              </a:xfrm>
            </p:spPr>
            <p:txBody>
              <a:bodyPr>
                <a:normAutofit/>
              </a:bodyPr>
              <a:lstStyle/>
              <a:p>
                <a:r>
                  <a:rPr lang="fr-FR" dirty="0"/>
                  <a:t>Split IR and UV: </a:t>
                </a:r>
                <a14:m>
                  <m:oMath xmlns:m="http://schemas.openxmlformats.org/officeDocument/2006/math">
                    <m:r>
                      <a:rPr lang="fr-FR" b="0" i="1" smtClean="0">
                        <a:latin typeface="Cambria Math" panose="02040503050406030204" pitchFamily="18" charset="0"/>
                      </a:rPr>
                      <m:t>𝜙</m:t>
                    </m:r>
                    <m:d>
                      <m:dPr>
                        <m:ctrlPr>
                          <a:rPr lang="fr-FR" b="0" i="1" smtClean="0">
                            <a:latin typeface="Cambria Math" panose="02040503050406030204" pitchFamily="18" charset="0"/>
                          </a:rPr>
                        </m:ctrlPr>
                      </m:dPr>
                      <m:e>
                        <m:r>
                          <a:rPr lang="fr-FR" b="0" i="1" smtClean="0">
                            <a:latin typeface="Cambria Math" panose="02040503050406030204" pitchFamily="18" charset="0"/>
                          </a:rPr>
                          <m:t>𝑁</m:t>
                        </m:r>
                        <m:r>
                          <a:rPr lang="fr-FR" b="0" i="1" smtClean="0">
                            <a:latin typeface="Cambria Math" panose="02040503050406030204" pitchFamily="18" charset="0"/>
                          </a:rPr>
                          <m:t>,</m:t>
                        </m:r>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𝑥</m:t>
                            </m:r>
                          </m:e>
                        </m:acc>
                      </m:e>
                    </m:d>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i="1">
                            <a:latin typeface="Cambria Math" panose="02040503050406030204" pitchFamily="18" charset="0"/>
                          </a:rPr>
                          <m:t>𝜙</m:t>
                        </m:r>
                      </m:e>
                      <m:sub>
                        <m:r>
                          <a:rPr lang="fr-FR" b="0" i="1" smtClean="0">
                            <a:latin typeface="Cambria Math" panose="02040503050406030204" pitchFamily="18" charset="0"/>
                          </a:rPr>
                          <m:t>𝐼𝑅</m:t>
                        </m:r>
                      </m:sub>
                    </m:sSub>
                    <m:d>
                      <m:dPr>
                        <m:ctrlPr>
                          <a:rPr lang="fr-FR" i="1">
                            <a:latin typeface="Cambria Math" panose="02040503050406030204" pitchFamily="18" charset="0"/>
                          </a:rPr>
                        </m:ctrlPr>
                      </m:dPr>
                      <m:e>
                        <m:r>
                          <a:rPr lang="fr-FR" i="1">
                            <a:latin typeface="Cambria Math" panose="02040503050406030204" pitchFamily="18" charset="0"/>
                          </a:rPr>
                          <m:t>𝑁</m:t>
                        </m:r>
                        <m:r>
                          <a:rPr lang="fr-FR" i="1">
                            <a:latin typeface="Cambria Math" panose="02040503050406030204" pitchFamily="18" charset="0"/>
                          </a:rPr>
                          <m:t>,</m:t>
                        </m:r>
                        <m:acc>
                          <m:accPr>
                            <m:chr m:val="⃗"/>
                            <m:ctrlPr>
                              <a:rPr lang="fr-FR" i="1">
                                <a:latin typeface="Cambria Math" panose="02040503050406030204" pitchFamily="18" charset="0"/>
                              </a:rPr>
                            </m:ctrlPr>
                          </m:accPr>
                          <m:e>
                            <m:r>
                              <a:rPr lang="fr-FR" i="1">
                                <a:latin typeface="Cambria Math" panose="02040503050406030204" pitchFamily="18" charset="0"/>
                              </a:rPr>
                              <m:t>𝑥</m:t>
                            </m:r>
                          </m:e>
                        </m:acc>
                      </m:e>
                    </m:d>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i="1">
                            <a:latin typeface="Cambria Math" panose="02040503050406030204" pitchFamily="18" charset="0"/>
                          </a:rPr>
                          <m:t>𝜙</m:t>
                        </m:r>
                      </m:e>
                      <m:sub>
                        <m:r>
                          <a:rPr lang="fr-FR" b="0" i="1" smtClean="0">
                            <a:latin typeface="Cambria Math" panose="02040503050406030204" pitchFamily="18" charset="0"/>
                          </a:rPr>
                          <m:t>𝑈𝑉</m:t>
                        </m:r>
                      </m:sub>
                    </m:sSub>
                    <m:d>
                      <m:dPr>
                        <m:ctrlPr>
                          <a:rPr lang="fr-FR" i="1">
                            <a:latin typeface="Cambria Math" panose="02040503050406030204" pitchFamily="18" charset="0"/>
                          </a:rPr>
                        </m:ctrlPr>
                      </m:dPr>
                      <m:e>
                        <m:r>
                          <a:rPr lang="fr-FR" i="1">
                            <a:latin typeface="Cambria Math" panose="02040503050406030204" pitchFamily="18" charset="0"/>
                          </a:rPr>
                          <m:t>𝑁</m:t>
                        </m:r>
                        <m:r>
                          <a:rPr lang="fr-FR" i="1">
                            <a:latin typeface="Cambria Math" panose="02040503050406030204" pitchFamily="18" charset="0"/>
                          </a:rPr>
                          <m:t>,</m:t>
                        </m:r>
                        <m:acc>
                          <m:accPr>
                            <m:chr m:val="⃗"/>
                            <m:ctrlPr>
                              <a:rPr lang="fr-FR" i="1">
                                <a:latin typeface="Cambria Math" panose="02040503050406030204" pitchFamily="18" charset="0"/>
                              </a:rPr>
                            </m:ctrlPr>
                          </m:accPr>
                          <m:e>
                            <m:r>
                              <a:rPr lang="fr-FR" i="1">
                                <a:latin typeface="Cambria Math" panose="02040503050406030204" pitchFamily="18" charset="0"/>
                              </a:rPr>
                              <m:t>𝑥</m:t>
                            </m:r>
                          </m:e>
                        </m:acc>
                      </m:e>
                    </m:d>
                  </m:oMath>
                </a14:m>
                <a:r>
                  <a:rPr lang="fr-FR" dirty="0"/>
                  <a:t> with</a:t>
                </a:r>
              </a:p>
              <a:p>
                <a:endParaRPr lang="fr-FR" dirty="0"/>
              </a:p>
              <a:p>
                <a:endParaRPr lang="fr-FR" dirty="0"/>
              </a:p>
              <a:p>
                <a:endParaRPr lang="fr-FR" dirty="0"/>
              </a:p>
              <a:p>
                <a:pPr marL="45720" indent="0">
                  <a:buNone/>
                </a:pPr>
                <a:endParaRPr lang="fr-FR" sz="1000" dirty="0"/>
              </a:p>
              <a:p>
                <a:pPr marL="45720" indent="0">
                  <a:buNone/>
                </a:pPr>
                <a:r>
                  <a:rPr lang="fr-FR" sz="2400" b="1" dirty="0">
                    <a:solidFill>
                      <a:schemeClr val="tx2"/>
                    </a:solidFill>
                  </a:rPr>
                  <a:t>          Langevin </a:t>
                </a:r>
                <a:r>
                  <a:rPr lang="fr-FR" sz="2400" b="1" dirty="0" err="1">
                    <a:solidFill>
                      <a:schemeClr val="tx2"/>
                    </a:solidFill>
                  </a:rPr>
                  <a:t>equation</a:t>
                </a:r>
                <a:r>
                  <a:rPr lang="fr-FR" sz="2400" b="1" dirty="0">
                    <a:solidFill>
                      <a:schemeClr val="tx2"/>
                    </a:solidFill>
                  </a:rPr>
                  <a:t> (</a:t>
                </a:r>
                <a:r>
                  <a:rPr lang="fr-FR" sz="2400" b="1" dirty="0" err="1">
                    <a:solidFill>
                      <a:schemeClr val="tx2"/>
                    </a:solidFill>
                  </a:rPr>
                  <a:t>classical</a:t>
                </a:r>
                <a:r>
                  <a:rPr lang="fr-FR" sz="2400" b="1" dirty="0">
                    <a:solidFill>
                      <a:schemeClr val="tx2"/>
                    </a:solidFill>
                  </a:rPr>
                  <a:t> but </a:t>
                </a:r>
                <a:r>
                  <a:rPr lang="fr-FR" sz="2400" b="1" dirty="0" err="1">
                    <a:solidFill>
                      <a:schemeClr val="tx2"/>
                    </a:solidFill>
                  </a:rPr>
                  <a:t>stochastic</a:t>
                </a:r>
                <a:r>
                  <a:rPr lang="fr-FR" sz="2400" b="1" dirty="0">
                    <a:solidFill>
                      <a:schemeClr val="tx2"/>
                    </a:solidFill>
                  </a:rPr>
                  <a:t>)</a:t>
                </a:r>
              </a:p>
              <a:p>
                <a:pPr marL="45720" indent="0">
                  <a:buNone/>
                </a:pPr>
                <a:br>
                  <a:rPr lang="fr-FR" dirty="0"/>
                </a:br>
                <a:r>
                  <a:rPr lang="fr-FR" dirty="0"/>
                  <a:t>	(Slow-roll):</a:t>
                </a:r>
              </a:p>
            </p:txBody>
          </p:sp>
        </mc:Choice>
        <mc:Fallback xmlns="">
          <p:sp>
            <p:nvSpPr>
              <p:cNvPr id="10" name="Espace réservé du contenu 9"/>
              <p:cNvSpPr>
                <a:spLocks noGrp="1" noRot="1" noChangeAspect="1" noMove="1" noResize="1" noEditPoints="1" noAdjustHandles="1" noChangeArrowheads="1" noChangeShapeType="1" noTextEdit="1"/>
              </p:cNvSpPr>
              <p:nvPr>
                <p:ph sz="half" idx="1"/>
              </p:nvPr>
            </p:nvSpPr>
            <p:spPr>
              <a:xfrm>
                <a:off x="387275" y="1094099"/>
                <a:ext cx="11521440" cy="4327749"/>
              </a:xfrm>
              <a:blipFill>
                <a:blip r:embed="rId3"/>
                <a:stretch>
                  <a:fillRect l="-53" t="-211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ZoneTexte 12"/>
              <p:cNvSpPr txBox="1"/>
              <p:nvPr/>
            </p:nvSpPr>
            <p:spPr>
              <a:xfrm>
                <a:off x="1295400" y="1935883"/>
                <a:ext cx="5422638" cy="818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𝜙</m:t>
                          </m:r>
                        </m:e>
                        <m:sub>
                          <m:r>
                            <a:rPr lang="fr-FR" sz="2200" b="0" i="1" smtClean="0">
                              <a:latin typeface="Cambria Math" panose="02040503050406030204" pitchFamily="18" charset="0"/>
                            </a:rPr>
                            <m:t>𝐼𝑅</m:t>
                          </m:r>
                        </m:sub>
                      </m:sSub>
                      <m:d>
                        <m:dPr>
                          <m:ctrlPr>
                            <a:rPr lang="fr-FR" sz="2200" b="0" i="1" smtClean="0">
                              <a:latin typeface="Cambria Math" panose="02040503050406030204" pitchFamily="18" charset="0"/>
                            </a:rPr>
                          </m:ctrlPr>
                        </m:dPr>
                        <m:e>
                          <m:r>
                            <a:rPr lang="fr-FR" sz="2200" b="0" i="1" smtClean="0">
                              <a:latin typeface="Cambria Math" panose="02040503050406030204" pitchFamily="18" charset="0"/>
                            </a:rPr>
                            <m:t>𝑁</m:t>
                          </m:r>
                          <m:r>
                            <a:rPr lang="fr-FR" sz="2200" b="0" i="1" smtClean="0">
                              <a:latin typeface="Cambria Math" panose="02040503050406030204" pitchFamily="18" charset="0"/>
                            </a:rPr>
                            <m:t>,</m:t>
                          </m:r>
                          <m:acc>
                            <m:accPr>
                              <m:chr m:val="⃗"/>
                              <m:ctrlPr>
                                <a:rPr lang="fr-FR" sz="2200" b="0" i="1" smtClean="0">
                                  <a:latin typeface="Cambria Math" panose="02040503050406030204" pitchFamily="18" charset="0"/>
                                </a:rPr>
                              </m:ctrlPr>
                            </m:accPr>
                            <m:e>
                              <m:r>
                                <a:rPr lang="fr-FR" sz="2200" b="0" i="1" smtClean="0">
                                  <a:latin typeface="Cambria Math" panose="02040503050406030204" pitchFamily="18" charset="0"/>
                                </a:rPr>
                                <m:t>𝑥</m:t>
                              </m:r>
                            </m:e>
                          </m:acc>
                        </m:e>
                      </m:d>
                      <m:r>
                        <a:rPr lang="fr-FR" sz="2200" b="0" i="1" smtClean="0">
                          <a:latin typeface="Cambria Math" panose="02040503050406030204" pitchFamily="18" charset="0"/>
                        </a:rPr>
                        <m:t>=</m:t>
                      </m:r>
                      <m:nary>
                        <m:naryPr>
                          <m:subHide m:val="on"/>
                          <m:supHide m:val="on"/>
                          <m:ctrlPr>
                            <a:rPr lang="fr-FR" sz="2200" b="0" i="1" smtClean="0">
                              <a:latin typeface="Cambria Math" panose="02040503050406030204" pitchFamily="18" charset="0"/>
                            </a:rPr>
                          </m:ctrlPr>
                        </m:naryPr>
                        <m:sub/>
                        <m:sup/>
                        <m:e>
                          <m:f>
                            <m:fPr>
                              <m:ctrlPr>
                                <a:rPr lang="fr-FR" sz="2200" i="1">
                                  <a:latin typeface="Cambria Math" panose="02040503050406030204" pitchFamily="18" charset="0"/>
                                </a:rPr>
                              </m:ctrlPr>
                            </m:fPr>
                            <m:num>
                              <m:sSup>
                                <m:sSupPr>
                                  <m:ctrlPr>
                                    <a:rPr lang="fr-FR" sz="2200" i="1">
                                      <a:latin typeface="Cambria Math" panose="02040503050406030204" pitchFamily="18" charset="0"/>
                                    </a:rPr>
                                  </m:ctrlPr>
                                </m:sSupPr>
                                <m:e>
                                  <m:r>
                                    <m:rPr>
                                      <m:sty m:val="p"/>
                                    </m:rPr>
                                    <a:rPr lang="fr-FR" sz="2200" i="0">
                                      <a:latin typeface="Cambria Math" panose="02040503050406030204" pitchFamily="18" charset="0"/>
                                    </a:rPr>
                                    <m:t>d</m:t>
                                  </m:r>
                                </m:e>
                                <m:sup>
                                  <m:r>
                                    <a:rPr lang="fr-FR" sz="2200" i="1">
                                      <a:latin typeface="Cambria Math" panose="02040503050406030204" pitchFamily="18" charset="0"/>
                                    </a:rPr>
                                    <m:t>3</m:t>
                                  </m:r>
                                </m:sup>
                              </m:sSup>
                              <m:acc>
                                <m:accPr>
                                  <m:chr m:val="⃗"/>
                                  <m:ctrlPr>
                                    <a:rPr lang="fr-FR" sz="2200" i="1">
                                      <a:latin typeface="Cambria Math" panose="02040503050406030204" pitchFamily="18" charset="0"/>
                                    </a:rPr>
                                  </m:ctrlPr>
                                </m:accPr>
                                <m:e>
                                  <m:r>
                                    <a:rPr lang="fr-FR" sz="2200" i="1">
                                      <a:latin typeface="Cambria Math" panose="02040503050406030204" pitchFamily="18" charset="0"/>
                                    </a:rPr>
                                    <m:t>𝑘</m:t>
                                  </m:r>
                                </m:e>
                              </m:acc>
                            </m:num>
                            <m:den>
                              <m:sSup>
                                <m:sSupPr>
                                  <m:ctrlPr>
                                    <a:rPr lang="fr-FR" sz="2200" i="1">
                                      <a:latin typeface="Cambria Math" panose="02040503050406030204" pitchFamily="18" charset="0"/>
                                    </a:rPr>
                                  </m:ctrlPr>
                                </m:sSupPr>
                                <m:e>
                                  <m:d>
                                    <m:dPr>
                                      <m:ctrlPr>
                                        <a:rPr lang="fr-FR" sz="2200" i="1">
                                          <a:latin typeface="Cambria Math" panose="02040503050406030204" pitchFamily="18" charset="0"/>
                                        </a:rPr>
                                      </m:ctrlPr>
                                    </m:dPr>
                                    <m:e>
                                      <m:r>
                                        <a:rPr lang="fr-FR" sz="2200" i="1">
                                          <a:latin typeface="Cambria Math" panose="02040503050406030204" pitchFamily="18" charset="0"/>
                                        </a:rPr>
                                        <m:t>2</m:t>
                                      </m:r>
                                      <m:r>
                                        <a:rPr lang="fr-FR" sz="2200" i="1">
                                          <a:latin typeface="Cambria Math" panose="02040503050406030204" pitchFamily="18" charset="0"/>
                                        </a:rPr>
                                        <m:t>𝜋</m:t>
                                      </m:r>
                                    </m:e>
                                  </m:d>
                                </m:e>
                                <m:sup>
                                  <m:r>
                                    <a:rPr lang="fr-FR" sz="2200" i="1">
                                      <a:latin typeface="Cambria Math" panose="02040503050406030204" pitchFamily="18" charset="0"/>
                                    </a:rPr>
                                    <m:t>3</m:t>
                                  </m:r>
                                </m:sup>
                              </m:sSup>
                            </m:den>
                          </m:f>
                          <m:sSup>
                            <m:sSupPr>
                              <m:ctrlPr>
                                <a:rPr lang="fr-FR" sz="2200" b="0" i="1" smtClean="0">
                                  <a:latin typeface="Cambria Math" panose="02040503050406030204" pitchFamily="18" charset="0"/>
                                </a:rPr>
                              </m:ctrlPr>
                            </m:sSupPr>
                            <m:e>
                              <m:r>
                                <a:rPr lang="fr-FR" sz="2200" b="0" i="1" smtClean="0">
                                  <a:latin typeface="Cambria Math" panose="02040503050406030204" pitchFamily="18" charset="0"/>
                                </a:rPr>
                                <m:t>𝑒</m:t>
                              </m:r>
                            </m:e>
                            <m:sup>
                              <m:r>
                                <a:rPr lang="fr-FR" sz="2200" b="0" i="1" smtClean="0">
                                  <a:latin typeface="Cambria Math" panose="02040503050406030204" pitchFamily="18" charset="0"/>
                                </a:rPr>
                                <m:t>𝑖</m:t>
                              </m:r>
                              <m:r>
                                <a:rPr lang="fr-FR" sz="2200" b="0" i="1" smtClean="0">
                                  <a:latin typeface="Cambria Math" panose="02040503050406030204" pitchFamily="18" charset="0"/>
                                </a:rPr>
                                <m:t> </m:t>
                              </m:r>
                              <m:acc>
                                <m:accPr>
                                  <m:chr m:val="⃗"/>
                                  <m:ctrlPr>
                                    <a:rPr lang="fr-FR" sz="2200" b="0" i="1" smtClean="0">
                                      <a:latin typeface="Cambria Math" panose="02040503050406030204" pitchFamily="18" charset="0"/>
                                    </a:rPr>
                                  </m:ctrlPr>
                                </m:accPr>
                                <m:e>
                                  <m:r>
                                    <a:rPr lang="fr-FR" sz="2200" b="0" i="1" smtClean="0">
                                      <a:latin typeface="Cambria Math" panose="02040503050406030204" pitchFamily="18" charset="0"/>
                                    </a:rPr>
                                    <m:t>𝑘</m:t>
                                  </m:r>
                                </m:e>
                              </m:acc>
                              <m:r>
                                <a:rPr lang="fr-FR" sz="2200" b="0" i="1" smtClean="0">
                                  <a:latin typeface="Cambria Math" panose="02040503050406030204" pitchFamily="18" charset="0"/>
                                </a:rPr>
                                <m:t>⋅</m:t>
                              </m:r>
                              <m:acc>
                                <m:accPr>
                                  <m:chr m:val="⃗"/>
                                  <m:ctrlPr>
                                    <a:rPr lang="fr-FR" sz="2200" b="0" i="1" smtClean="0">
                                      <a:latin typeface="Cambria Math" panose="02040503050406030204" pitchFamily="18" charset="0"/>
                                    </a:rPr>
                                  </m:ctrlPr>
                                </m:accPr>
                                <m:e>
                                  <m:r>
                                    <a:rPr lang="fr-FR" sz="2200" b="0" i="1" smtClean="0">
                                      <a:latin typeface="Cambria Math" panose="02040503050406030204" pitchFamily="18" charset="0"/>
                                    </a:rPr>
                                    <m:t>𝑥</m:t>
                                  </m:r>
                                </m:e>
                              </m:acc>
                            </m:sup>
                          </m:sSup>
                          <m:r>
                            <a:rPr lang="fr-FR" sz="2200" b="0" i="1" smtClean="0">
                              <a:solidFill>
                                <a:srgbClr val="0070C0"/>
                              </a:solidFill>
                              <a:latin typeface="Cambria Math" panose="02040503050406030204" pitchFamily="18" charset="0"/>
                            </a:rPr>
                            <m:t>𝑊</m:t>
                          </m:r>
                          <m:d>
                            <m:dPr>
                              <m:ctrlPr>
                                <a:rPr lang="fr-FR" sz="2200" b="0" i="1" smtClean="0">
                                  <a:solidFill>
                                    <a:srgbClr val="0070C0"/>
                                  </a:solidFill>
                                  <a:latin typeface="Cambria Math" panose="02040503050406030204" pitchFamily="18" charset="0"/>
                                </a:rPr>
                              </m:ctrlPr>
                            </m:dPr>
                            <m:e>
                              <m:f>
                                <m:fPr>
                                  <m:ctrlPr>
                                    <a:rPr lang="fr-FR" sz="2200" b="0" i="1" smtClean="0">
                                      <a:solidFill>
                                        <a:srgbClr val="0070C0"/>
                                      </a:solidFill>
                                      <a:latin typeface="Cambria Math" panose="02040503050406030204" pitchFamily="18" charset="0"/>
                                    </a:rPr>
                                  </m:ctrlPr>
                                </m:fPr>
                                <m:num>
                                  <m:r>
                                    <a:rPr lang="fr-FR" sz="2200" b="0" i="1" smtClean="0">
                                      <a:solidFill>
                                        <a:srgbClr val="0070C0"/>
                                      </a:solidFill>
                                      <a:latin typeface="Cambria Math" panose="02040503050406030204" pitchFamily="18" charset="0"/>
                                    </a:rPr>
                                    <m:t>𝑘</m:t>
                                  </m:r>
                                </m:num>
                                <m:den>
                                  <m:sSub>
                                    <m:sSubPr>
                                      <m:ctrlPr>
                                        <a:rPr lang="fr-FR" sz="2200" b="0" i="1" smtClean="0">
                                          <a:solidFill>
                                            <a:srgbClr val="0070C0"/>
                                          </a:solidFill>
                                          <a:latin typeface="Cambria Math" panose="02040503050406030204" pitchFamily="18" charset="0"/>
                                        </a:rPr>
                                      </m:ctrlPr>
                                    </m:sSubPr>
                                    <m:e>
                                      <m:r>
                                        <a:rPr lang="fr-FR" sz="2200" b="0" i="1" smtClean="0">
                                          <a:solidFill>
                                            <a:srgbClr val="0070C0"/>
                                          </a:solidFill>
                                          <a:latin typeface="Cambria Math" panose="02040503050406030204" pitchFamily="18" charset="0"/>
                                        </a:rPr>
                                        <m:t>𝑘</m:t>
                                      </m:r>
                                    </m:e>
                                    <m:sub>
                                      <m:r>
                                        <a:rPr lang="fr-FR" sz="2200" b="0" i="1" smtClean="0">
                                          <a:solidFill>
                                            <a:srgbClr val="0070C0"/>
                                          </a:solidFill>
                                          <a:latin typeface="Cambria Math" panose="02040503050406030204" pitchFamily="18" charset="0"/>
                                        </a:rPr>
                                        <m:t>𝜎</m:t>
                                      </m:r>
                                    </m:sub>
                                  </m:sSub>
                                  <m:d>
                                    <m:dPr>
                                      <m:ctrlPr>
                                        <a:rPr lang="fr-FR" sz="2200" b="0" i="1" smtClean="0">
                                          <a:solidFill>
                                            <a:srgbClr val="0070C0"/>
                                          </a:solidFill>
                                          <a:latin typeface="Cambria Math" panose="02040503050406030204" pitchFamily="18" charset="0"/>
                                        </a:rPr>
                                      </m:ctrlPr>
                                    </m:dPr>
                                    <m:e>
                                      <m:r>
                                        <a:rPr lang="fr-FR" sz="2200" b="0" i="1" smtClean="0">
                                          <a:solidFill>
                                            <a:srgbClr val="0070C0"/>
                                          </a:solidFill>
                                          <a:latin typeface="Cambria Math" panose="02040503050406030204" pitchFamily="18" charset="0"/>
                                        </a:rPr>
                                        <m:t>𝑁</m:t>
                                      </m:r>
                                    </m:e>
                                  </m:d>
                                </m:den>
                              </m:f>
                            </m:e>
                          </m:d>
                        </m:e>
                      </m:nary>
                      <m:sSub>
                        <m:sSubPr>
                          <m:ctrlPr>
                            <a:rPr lang="fr-FR" sz="2200" i="1">
                              <a:latin typeface="Cambria Math" panose="02040503050406030204" pitchFamily="18" charset="0"/>
                            </a:rPr>
                          </m:ctrlPr>
                        </m:sSubPr>
                        <m:e>
                          <m:r>
                            <a:rPr lang="fr-FR" sz="2200" i="1">
                              <a:latin typeface="Cambria Math" panose="02040503050406030204" pitchFamily="18" charset="0"/>
                            </a:rPr>
                            <m:t>𝜙</m:t>
                          </m:r>
                        </m:e>
                        <m:sub>
                          <m:acc>
                            <m:accPr>
                              <m:chr m:val="⃗"/>
                              <m:ctrlPr>
                                <a:rPr lang="fr-FR" sz="2200" i="1">
                                  <a:latin typeface="Cambria Math" panose="02040503050406030204" pitchFamily="18" charset="0"/>
                                </a:rPr>
                              </m:ctrlPr>
                            </m:accPr>
                            <m:e>
                              <m:r>
                                <a:rPr lang="fr-FR" sz="2200" i="1">
                                  <a:latin typeface="Cambria Math" panose="02040503050406030204" pitchFamily="18" charset="0"/>
                                </a:rPr>
                                <m:t>𝑘</m:t>
                              </m:r>
                            </m:e>
                          </m:acc>
                        </m:sub>
                      </m:sSub>
                      <m:d>
                        <m:dPr>
                          <m:ctrlPr>
                            <a:rPr lang="fr-FR" sz="2200" i="1">
                              <a:latin typeface="Cambria Math" panose="02040503050406030204" pitchFamily="18" charset="0"/>
                            </a:rPr>
                          </m:ctrlPr>
                        </m:dPr>
                        <m:e>
                          <m:r>
                            <a:rPr lang="fr-FR" sz="2200" i="1">
                              <a:latin typeface="Cambria Math" panose="02040503050406030204" pitchFamily="18" charset="0"/>
                            </a:rPr>
                            <m:t>𝑁</m:t>
                          </m:r>
                        </m:e>
                      </m:d>
                    </m:oMath>
                  </m:oMathPara>
                </a14:m>
                <a:endParaRPr lang="fr-FR" sz="2200" dirty="0"/>
              </a:p>
            </p:txBody>
          </p:sp>
        </mc:Choice>
        <mc:Fallback xmlns="">
          <p:sp>
            <p:nvSpPr>
              <p:cNvPr id="13" name="ZoneTexte 12"/>
              <p:cNvSpPr txBox="1">
                <a:spLocks noRot="1" noChangeAspect="1" noMove="1" noResize="1" noEditPoints="1" noAdjustHandles="1" noChangeArrowheads="1" noChangeShapeType="1" noTextEdit="1"/>
              </p:cNvSpPr>
              <p:nvPr/>
            </p:nvSpPr>
            <p:spPr>
              <a:xfrm>
                <a:off x="1295400" y="1935883"/>
                <a:ext cx="5422638" cy="818557"/>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670202" y="0"/>
                <a:ext cx="4521798" cy="877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fr-FR" b="1" i="1" smtClean="0">
                        <a:latin typeface="Cambria Math" panose="02040503050406030204" pitchFamily="18" charset="0"/>
                      </a:rPr>
                      <m:t>𝑵</m:t>
                    </m:r>
                  </m:oMath>
                </a14:m>
                <a:r>
                  <a:rPr lang="fr-FR" b="1" dirty="0"/>
                  <a:t> </a:t>
                </a:r>
                <a:r>
                  <a:rPr lang="fr-FR" b="1" dirty="0" err="1"/>
                  <a:t>is</a:t>
                </a:r>
                <a:r>
                  <a:rPr lang="fr-FR" b="1" dirty="0"/>
                  <a:t> the </a:t>
                </a:r>
                <a:r>
                  <a:rPr lang="fr-FR" b="1" dirty="0" err="1"/>
                  <a:t>number</a:t>
                </a:r>
                <a:r>
                  <a:rPr lang="fr-FR" b="1" dirty="0"/>
                  <a:t> of </a:t>
                </a:r>
                <a:r>
                  <a:rPr lang="fr-FR" b="1" i="1" dirty="0"/>
                  <a:t>e</a:t>
                </a:r>
                <a:r>
                  <a:rPr lang="fr-FR" b="1" dirty="0"/>
                  <a:t>-</a:t>
                </a:r>
                <a:r>
                  <a:rPr lang="fr-FR" b="1" dirty="0" err="1"/>
                  <a:t>folds</a:t>
                </a:r>
                <a:r>
                  <a:rPr lang="fr-FR" b="1" dirty="0"/>
                  <a:t> time variable:</a:t>
                </a:r>
                <a:br>
                  <a:rPr lang="fr-FR" b="1" dirty="0"/>
                </a:br>
                <a:endParaRPr lang="fr-FR" sz="1000" b="1" dirty="0"/>
              </a:p>
              <a:p>
                <a:pPr algn="ctr"/>
                <a14:m>
                  <m:oMathPara xmlns:m="http://schemas.openxmlformats.org/officeDocument/2006/math">
                    <m:oMathParaPr>
                      <m:jc m:val="centerGroup"/>
                    </m:oMathParaPr>
                    <m:oMath xmlns:m="http://schemas.openxmlformats.org/officeDocument/2006/math">
                      <m:r>
                        <a:rPr lang="fr-FR" b="1" i="1" smtClean="0">
                          <a:latin typeface="Cambria Math" panose="02040503050406030204" pitchFamily="18" charset="0"/>
                        </a:rPr>
                        <m:t>𝒂</m:t>
                      </m:r>
                      <m:r>
                        <a:rPr lang="fr-FR" b="1" i="1" smtClean="0">
                          <a:latin typeface="Cambria Math" panose="02040503050406030204" pitchFamily="18" charset="0"/>
                        </a:rPr>
                        <m:t>=</m:t>
                      </m:r>
                      <m:sSup>
                        <m:sSupPr>
                          <m:ctrlPr>
                            <a:rPr lang="fr-FR" b="1" i="1" smtClean="0">
                              <a:latin typeface="Cambria Math" panose="02040503050406030204" pitchFamily="18" charset="0"/>
                            </a:rPr>
                          </m:ctrlPr>
                        </m:sSupPr>
                        <m:e>
                          <m:r>
                            <a:rPr lang="fr-FR" b="1" i="1" smtClean="0">
                              <a:latin typeface="Cambria Math" panose="02040503050406030204" pitchFamily="18" charset="0"/>
                            </a:rPr>
                            <m:t>𝒆</m:t>
                          </m:r>
                        </m:e>
                        <m:sup>
                          <m:r>
                            <a:rPr lang="fr-FR" b="1" i="1" smtClean="0">
                              <a:latin typeface="Cambria Math" panose="02040503050406030204" pitchFamily="18" charset="0"/>
                            </a:rPr>
                            <m:t>𝑵</m:t>
                          </m:r>
                        </m:sup>
                      </m:sSup>
                    </m:oMath>
                  </m:oMathPara>
                </a14:m>
                <a:endParaRPr lang="fr-FR" b="1" dirty="0"/>
              </a:p>
            </p:txBody>
          </p:sp>
        </mc:Choice>
        <mc:Fallback xmlns="">
          <p:sp>
            <p:nvSpPr>
              <p:cNvPr id="14" name="Rectangle 13"/>
              <p:cNvSpPr>
                <a:spLocks noRot="1" noChangeAspect="1" noMove="1" noResize="1" noEditPoints="1" noAdjustHandles="1" noChangeArrowheads="1" noChangeShapeType="1" noTextEdit="1"/>
              </p:cNvSpPr>
              <p:nvPr/>
            </p:nvSpPr>
            <p:spPr>
              <a:xfrm>
                <a:off x="7670202" y="0"/>
                <a:ext cx="4521798" cy="877290"/>
              </a:xfrm>
              <a:prstGeom prst="rect">
                <a:avLst/>
              </a:prstGeom>
              <a:blipFill>
                <a:blip r:embed="rId5"/>
                <a:stretch>
                  <a:fillRect/>
                </a:stretch>
              </a:blipFill>
            </p:spPr>
            <p:txBody>
              <a:bodyPr/>
              <a:lstStyle/>
              <a:p>
                <a:r>
                  <a:rPr lang="fr-FR">
                    <a:noFill/>
                  </a:rPr>
                  <a:t> </a:t>
                </a:r>
              </a:p>
            </p:txBody>
          </p:sp>
        </mc:Fallback>
      </mc:AlternateContent>
      <p:sp>
        <p:nvSpPr>
          <p:cNvPr id="44" name="Flèche droite 43"/>
          <p:cNvSpPr/>
          <p:nvPr/>
        </p:nvSpPr>
        <p:spPr>
          <a:xfrm rot="16200000">
            <a:off x="7454322" y="2028430"/>
            <a:ext cx="1979141" cy="102108"/>
          </a:xfrm>
          <a:prstGeom prst="rightArrow">
            <a:avLst>
              <a:gd name="adj1" fmla="val 26038"/>
              <a:gd name="adj2" fmla="val 170013"/>
            </a:avLst>
          </a:prstGeom>
          <a:solidFill>
            <a:srgbClr val="FF8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46" name="ZoneTexte 45"/>
              <p:cNvSpPr txBox="1"/>
              <p:nvPr/>
            </p:nvSpPr>
            <p:spPr>
              <a:xfrm>
                <a:off x="8590740" y="1028955"/>
                <a:ext cx="62036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8D37"/>
                          </a:solidFill>
                          <a:latin typeface="Cambria Math" panose="02040503050406030204" pitchFamily="18" charset="0"/>
                        </a:rPr>
                        <m:t>𝑾</m:t>
                      </m:r>
                      <m:r>
                        <a:rPr lang="fr-FR" b="1" i="1" smtClean="0">
                          <a:solidFill>
                            <a:srgbClr val="FF8D37"/>
                          </a:solidFill>
                          <a:latin typeface="Cambria Math" panose="02040503050406030204" pitchFamily="18" charset="0"/>
                        </a:rPr>
                        <m:t>(</m:t>
                      </m:r>
                      <m:r>
                        <a:rPr lang="fr-FR" b="1" i="1" smtClean="0">
                          <a:solidFill>
                            <a:srgbClr val="FF8D37"/>
                          </a:solidFill>
                          <a:latin typeface="Cambria Math" panose="02040503050406030204" pitchFamily="18" charset="0"/>
                        </a:rPr>
                        <m:t>𝒖</m:t>
                      </m:r>
                      <m:r>
                        <a:rPr lang="fr-FR" b="1" i="1" smtClean="0">
                          <a:solidFill>
                            <a:srgbClr val="FF8D37"/>
                          </a:solidFill>
                          <a:latin typeface="Cambria Math" panose="02040503050406030204" pitchFamily="18" charset="0"/>
                        </a:rPr>
                        <m:t>)</m:t>
                      </m:r>
                    </m:oMath>
                  </m:oMathPara>
                </a14:m>
                <a:endParaRPr lang="fr-FR" b="1" dirty="0">
                  <a:solidFill>
                    <a:srgbClr val="FF8D37"/>
                  </a:solidFill>
                </a:endParaRPr>
              </a:p>
            </p:txBody>
          </p:sp>
        </mc:Choice>
        <mc:Fallback xmlns="">
          <p:sp>
            <p:nvSpPr>
              <p:cNvPr id="46" name="ZoneTexte 45"/>
              <p:cNvSpPr txBox="1">
                <a:spLocks noRot="1" noChangeAspect="1" noMove="1" noResize="1" noEditPoints="1" noAdjustHandles="1" noChangeArrowheads="1" noChangeShapeType="1" noTextEdit="1"/>
              </p:cNvSpPr>
              <p:nvPr/>
            </p:nvSpPr>
            <p:spPr>
              <a:xfrm>
                <a:off x="8590740" y="1028955"/>
                <a:ext cx="620362" cy="276999"/>
              </a:xfrm>
              <a:prstGeom prst="rect">
                <a:avLst/>
              </a:prstGeom>
              <a:blipFill>
                <a:blip r:embed="rId6"/>
                <a:stretch>
                  <a:fillRect l="-7843" r="-13725" b="-37778"/>
                </a:stretch>
              </a:blipFill>
            </p:spPr>
            <p:txBody>
              <a:bodyPr/>
              <a:lstStyle/>
              <a:p>
                <a:r>
                  <a:rPr lang="fr-FR">
                    <a:noFill/>
                  </a:rPr>
                  <a:t> </a:t>
                </a:r>
              </a:p>
            </p:txBody>
          </p:sp>
        </mc:Fallback>
      </mc:AlternateContent>
      <p:cxnSp>
        <p:nvCxnSpPr>
          <p:cNvPr id="48" name="Connecteur droit 47"/>
          <p:cNvCxnSpPr/>
          <p:nvPr/>
        </p:nvCxnSpPr>
        <p:spPr>
          <a:xfrm flipH="1" flipV="1">
            <a:off x="8323691" y="2780391"/>
            <a:ext cx="242038" cy="5836"/>
          </a:xfrm>
          <a:prstGeom prst="line">
            <a:avLst/>
          </a:prstGeom>
          <a:ln w="28575">
            <a:solidFill>
              <a:srgbClr val="FF8D37"/>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flipH="1" flipV="1">
            <a:off x="8314729" y="1512780"/>
            <a:ext cx="242038" cy="5836"/>
          </a:xfrm>
          <a:prstGeom prst="line">
            <a:avLst/>
          </a:prstGeom>
          <a:ln w="28575">
            <a:solidFill>
              <a:srgbClr val="FF8D37"/>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ZoneTexte 49"/>
              <p:cNvSpPr txBox="1"/>
              <p:nvPr/>
            </p:nvSpPr>
            <p:spPr>
              <a:xfrm>
                <a:off x="8011566" y="1346914"/>
                <a:ext cx="1891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8D37"/>
                          </a:solidFill>
                          <a:latin typeface="Cambria Math" panose="02040503050406030204" pitchFamily="18" charset="0"/>
                        </a:rPr>
                        <m:t>𝟏</m:t>
                      </m:r>
                    </m:oMath>
                  </m:oMathPara>
                </a14:m>
                <a:endParaRPr lang="fr-FR" dirty="0">
                  <a:solidFill>
                    <a:srgbClr val="FF8D37"/>
                  </a:solidFill>
                </a:endParaRPr>
              </a:p>
            </p:txBody>
          </p:sp>
        </mc:Choice>
        <mc:Fallback xmlns="">
          <p:sp>
            <p:nvSpPr>
              <p:cNvPr id="50" name="ZoneTexte 49"/>
              <p:cNvSpPr txBox="1">
                <a:spLocks noRot="1" noChangeAspect="1" noMove="1" noResize="1" noEditPoints="1" noAdjustHandles="1" noChangeArrowheads="1" noChangeShapeType="1" noTextEdit="1"/>
              </p:cNvSpPr>
              <p:nvPr/>
            </p:nvSpPr>
            <p:spPr>
              <a:xfrm>
                <a:off x="8011566" y="1346914"/>
                <a:ext cx="189154" cy="276999"/>
              </a:xfrm>
              <a:prstGeom prst="rect">
                <a:avLst/>
              </a:prstGeom>
              <a:blipFill>
                <a:blip r:embed="rId7"/>
                <a:stretch>
                  <a:fillRect l="-29032" r="-32258" b="-888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1" name="ZoneTexte 50"/>
              <p:cNvSpPr txBox="1"/>
              <p:nvPr/>
            </p:nvSpPr>
            <p:spPr>
              <a:xfrm>
                <a:off x="8011566" y="2605009"/>
                <a:ext cx="1891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8D37"/>
                          </a:solidFill>
                          <a:latin typeface="Cambria Math" panose="02040503050406030204" pitchFamily="18" charset="0"/>
                        </a:rPr>
                        <m:t>𝟎</m:t>
                      </m:r>
                    </m:oMath>
                  </m:oMathPara>
                </a14:m>
                <a:endParaRPr lang="fr-FR" dirty="0">
                  <a:solidFill>
                    <a:srgbClr val="FF8D37"/>
                  </a:solidFill>
                </a:endParaRPr>
              </a:p>
            </p:txBody>
          </p:sp>
        </mc:Choice>
        <mc:Fallback xmlns="">
          <p:sp>
            <p:nvSpPr>
              <p:cNvPr id="51" name="ZoneTexte 50"/>
              <p:cNvSpPr txBox="1">
                <a:spLocks noRot="1" noChangeAspect="1" noMove="1" noResize="1" noEditPoints="1" noAdjustHandles="1" noChangeArrowheads="1" noChangeShapeType="1" noTextEdit="1"/>
              </p:cNvSpPr>
              <p:nvPr/>
            </p:nvSpPr>
            <p:spPr>
              <a:xfrm>
                <a:off x="8011566" y="2605009"/>
                <a:ext cx="189154" cy="276999"/>
              </a:xfrm>
              <a:prstGeom prst="rect">
                <a:avLst/>
              </a:prstGeom>
              <a:blipFill>
                <a:blip r:embed="rId8"/>
                <a:stretch>
                  <a:fillRect l="-29032" r="-32258" b="-8696"/>
                </a:stretch>
              </a:blipFill>
            </p:spPr>
            <p:txBody>
              <a:bodyPr/>
              <a:lstStyle/>
              <a:p>
                <a:r>
                  <a:rPr lang="fr-FR">
                    <a:noFill/>
                  </a:rPr>
                  <a:t> </a:t>
                </a:r>
              </a:p>
            </p:txBody>
          </p:sp>
        </mc:Fallback>
      </mc:AlternateContent>
      <p:cxnSp>
        <p:nvCxnSpPr>
          <p:cNvPr id="37" name="Connecteur droit 36"/>
          <p:cNvCxnSpPr/>
          <p:nvPr/>
        </p:nvCxnSpPr>
        <p:spPr>
          <a:xfrm flipV="1">
            <a:off x="9875521" y="1512780"/>
            <a:ext cx="0" cy="126761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a:off x="8635667" y="1524026"/>
            <a:ext cx="1252929" cy="740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a:off x="9871846" y="2784233"/>
            <a:ext cx="1455237" cy="370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60" name="ZoneTexte 59"/>
          <p:cNvSpPr txBox="1"/>
          <p:nvPr/>
        </p:nvSpPr>
        <p:spPr>
          <a:xfrm>
            <a:off x="9924787" y="1962396"/>
            <a:ext cx="1487458" cy="369332"/>
          </a:xfrm>
          <a:prstGeom prst="rect">
            <a:avLst/>
          </a:prstGeom>
          <a:noFill/>
        </p:spPr>
        <p:txBody>
          <a:bodyPr wrap="none" rtlCol="0">
            <a:spAutoFit/>
          </a:bodyPr>
          <a:lstStyle/>
          <a:p>
            <a:r>
              <a:rPr lang="fr-FR" dirty="0" err="1">
                <a:solidFill>
                  <a:srgbClr val="0070C0"/>
                </a:solidFill>
              </a:rPr>
              <a:t>Step</a:t>
            </a:r>
            <a:r>
              <a:rPr lang="fr-FR" dirty="0">
                <a:solidFill>
                  <a:srgbClr val="0070C0"/>
                </a:solidFill>
              </a:rPr>
              <a:t> </a:t>
            </a:r>
            <a:r>
              <a:rPr lang="fr-FR" dirty="0" err="1">
                <a:solidFill>
                  <a:srgbClr val="0070C0"/>
                </a:solidFill>
              </a:rPr>
              <a:t>function</a:t>
            </a:r>
            <a:endParaRPr lang="fr-FR" dirty="0">
              <a:solidFill>
                <a:srgbClr val="0070C0"/>
              </a:solidFill>
            </a:endParaRPr>
          </a:p>
        </p:txBody>
      </p:sp>
      <p:sp>
        <p:nvSpPr>
          <p:cNvPr id="26" name="Flèche droite 25"/>
          <p:cNvSpPr/>
          <p:nvPr/>
        </p:nvSpPr>
        <p:spPr>
          <a:xfrm>
            <a:off x="8355608" y="2897546"/>
            <a:ext cx="3083186" cy="99161"/>
          </a:xfrm>
          <a:prstGeom prst="rightArrow">
            <a:avLst>
              <a:gd name="adj1" fmla="val 26038"/>
              <a:gd name="adj2" fmla="val 170013"/>
            </a:avLst>
          </a:prstGeom>
          <a:solidFill>
            <a:srgbClr val="FF8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7" name="ZoneTexte 26"/>
              <p:cNvSpPr txBox="1"/>
              <p:nvPr/>
            </p:nvSpPr>
            <p:spPr>
              <a:xfrm>
                <a:off x="11511376" y="2792055"/>
                <a:ext cx="20037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8D37"/>
                          </a:solidFill>
                          <a:latin typeface="Cambria Math" panose="02040503050406030204" pitchFamily="18" charset="0"/>
                        </a:rPr>
                        <m:t>𝒖</m:t>
                      </m:r>
                    </m:oMath>
                  </m:oMathPara>
                </a14:m>
                <a:endParaRPr lang="fr-FR" dirty="0">
                  <a:solidFill>
                    <a:srgbClr val="FF8D37"/>
                  </a:solidFill>
                </a:endParaRPr>
              </a:p>
            </p:txBody>
          </p:sp>
        </mc:Choice>
        <mc:Fallback xmlns="">
          <p:sp>
            <p:nvSpPr>
              <p:cNvPr id="27" name="ZoneTexte 26"/>
              <p:cNvSpPr txBox="1">
                <a:spLocks noRot="1" noChangeAspect="1" noMove="1" noResize="1" noEditPoints="1" noAdjustHandles="1" noChangeArrowheads="1" noChangeShapeType="1" noTextEdit="1"/>
              </p:cNvSpPr>
              <p:nvPr/>
            </p:nvSpPr>
            <p:spPr>
              <a:xfrm>
                <a:off x="11511376" y="2792055"/>
                <a:ext cx="200376" cy="276999"/>
              </a:xfrm>
              <a:prstGeom prst="rect">
                <a:avLst/>
              </a:prstGeom>
              <a:blipFill>
                <a:blip r:embed="rId11"/>
                <a:stretch>
                  <a:fillRect l="-18182" r="-18182" b="-2222"/>
                </a:stretch>
              </a:blipFill>
            </p:spPr>
            <p:txBody>
              <a:bodyPr/>
              <a:lstStyle/>
              <a:p>
                <a:r>
                  <a:rPr lang="fr-FR">
                    <a:noFill/>
                  </a:rPr>
                  <a:t> </a:t>
                </a:r>
              </a:p>
            </p:txBody>
          </p:sp>
        </mc:Fallback>
      </mc:AlternateContent>
      <p:cxnSp>
        <p:nvCxnSpPr>
          <p:cNvPr id="28" name="Connecteur droit 27"/>
          <p:cNvCxnSpPr/>
          <p:nvPr/>
        </p:nvCxnSpPr>
        <p:spPr>
          <a:xfrm>
            <a:off x="9875521" y="2802813"/>
            <a:ext cx="0" cy="276999"/>
          </a:xfrm>
          <a:prstGeom prst="line">
            <a:avLst/>
          </a:prstGeom>
          <a:ln w="28575">
            <a:solidFill>
              <a:srgbClr val="FF8D37"/>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ZoneTexte 28"/>
              <p:cNvSpPr txBox="1"/>
              <p:nvPr/>
            </p:nvSpPr>
            <p:spPr>
              <a:xfrm>
                <a:off x="9786133" y="3091440"/>
                <a:ext cx="1891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8D37"/>
                          </a:solidFill>
                          <a:latin typeface="Cambria Math" panose="02040503050406030204" pitchFamily="18" charset="0"/>
                        </a:rPr>
                        <m:t>𝟏</m:t>
                      </m:r>
                    </m:oMath>
                  </m:oMathPara>
                </a14:m>
                <a:endParaRPr lang="fr-FR" dirty="0">
                  <a:solidFill>
                    <a:srgbClr val="FF8D37"/>
                  </a:solidFill>
                </a:endParaRPr>
              </a:p>
            </p:txBody>
          </p:sp>
        </mc:Choice>
        <mc:Fallback xmlns="">
          <p:sp>
            <p:nvSpPr>
              <p:cNvPr id="29" name="ZoneTexte 28"/>
              <p:cNvSpPr txBox="1">
                <a:spLocks noRot="1" noChangeAspect="1" noMove="1" noResize="1" noEditPoints="1" noAdjustHandles="1" noChangeArrowheads="1" noChangeShapeType="1" noTextEdit="1"/>
              </p:cNvSpPr>
              <p:nvPr/>
            </p:nvSpPr>
            <p:spPr>
              <a:xfrm>
                <a:off x="9786133" y="3091440"/>
                <a:ext cx="189154" cy="276999"/>
              </a:xfrm>
              <a:prstGeom prst="rect">
                <a:avLst/>
              </a:prstGeom>
              <a:blipFill>
                <a:blip r:embed="rId12"/>
                <a:stretch>
                  <a:fillRect l="-29032" r="-32258" b="-869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4" name="ZoneTexte 33">
                <a:extLst>
                  <a:ext uri="{FF2B5EF4-FFF2-40B4-BE49-F238E27FC236}">
                    <a16:creationId xmlns:a16="http://schemas.microsoft.com/office/drawing/2014/main" id="{556E9E3E-4903-49A8-A9CB-38FF7269EDE5}"/>
                  </a:ext>
                </a:extLst>
              </p:cNvPr>
              <p:cNvSpPr txBox="1"/>
              <p:nvPr/>
            </p:nvSpPr>
            <p:spPr>
              <a:xfrm>
                <a:off x="597386" y="5621233"/>
                <a:ext cx="8994642" cy="3929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sz="2200" b="0" i="1" smtClean="0">
                              <a:latin typeface="Cambria Math" panose="02040503050406030204" pitchFamily="18" charset="0"/>
                            </a:rPr>
                          </m:ctrlPr>
                        </m:dPr>
                        <m:e>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𝜉</m:t>
                              </m:r>
                            </m:e>
                            <m:sub>
                              <m:r>
                                <a:rPr lang="fr-FR" sz="2200" b="0" i="1" smtClean="0">
                                  <a:latin typeface="Cambria Math" panose="02040503050406030204" pitchFamily="18" charset="0"/>
                                </a:rPr>
                                <m:t>𝜙</m:t>
                              </m:r>
                            </m:sub>
                          </m:sSub>
                          <m:d>
                            <m:dPr>
                              <m:ctrlPr>
                                <a:rPr lang="fr-FR" sz="2200" b="0" i="1" smtClean="0">
                                  <a:latin typeface="Cambria Math" panose="02040503050406030204" pitchFamily="18" charset="0"/>
                                </a:rPr>
                              </m:ctrlPr>
                            </m:dPr>
                            <m:e>
                              <m:r>
                                <a:rPr lang="fr-FR" sz="2200" b="0" i="1" smtClean="0">
                                  <a:latin typeface="Cambria Math" panose="02040503050406030204" pitchFamily="18" charset="0"/>
                                </a:rPr>
                                <m:t>𝑁</m:t>
                              </m:r>
                              <m:r>
                                <a:rPr lang="fr-FR" sz="2200" b="0" i="1" smtClean="0">
                                  <a:latin typeface="Cambria Math" panose="02040503050406030204" pitchFamily="18" charset="0"/>
                                </a:rPr>
                                <m:t>,</m:t>
                              </m:r>
                              <m:acc>
                                <m:accPr>
                                  <m:chr m:val="⃗"/>
                                  <m:ctrlPr>
                                    <a:rPr lang="fr-FR" sz="2200" b="0" i="1" smtClean="0">
                                      <a:latin typeface="Cambria Math" panose="02040503050406030204" pitchFamily="18" charset="0"/>
                                    </a:rPr>
                                  </m:ctrlPr>
                                </m:accPr>
                                <m:e>
                                  <m:r>
                                    <a:rPr lang="fr-FR" sz="2200" b="0" i="1" smtClean="0">
                                      <a:latin typeface="Cambria Math" panose="02040503050406030204" pitchFamily="18" charset="0"/>
                                    </a:rPr>
                                    <m:t>𝑥</m:t>
                                  </m:r>
                                </m:e>
                              </m:acc>
                            </m:e>
                          </m:d>
                        </m:e>
                      </m:d>
                      <m:r>
                        <a:rPr lang="fr-FR" sz="2200" b="0" i="1" smtClean="0">
                          <a:latin typeface="Cambria Math" panose="02040503050406030204" pitchFamily="18" charset="0"/>
                        </a:rPr>
                        <m:t>=0 ;  </m:t>
                      </m:r>
                      <m:d>
                        <m:dPr>
                          <m:begChr m:val="⟨"/>
                          <m:endChr m:val="⟩"/>
                          <m:ctrlPr>
                            <a:rPr lang="fr-FR" sz="2200" b="0" i="1" smtClean="0">
                              <a:latin typeface="Cambria Math" panose="02040503050406030204" pitchFamily="18" charset="0"/>
                            </a:rPr>
                          </m:ctrlPr>
                        </m:dPr>
                        <m:e>
                          <m:sSub>
                            <m:sSubPr>
                              <m:ctrlPr>
                                <a:rPr lang="fr-FR" sz="2200" i="1">
                                  <a:latin typeface="Cambria Math" panose="02040503050406030204" pitchFamily="18" charset="0"/>
                                </a:rPr>
                              </m:ctrlPr>
                            </m:sSubPr>
                            <m:e>
                              <m:r>
                                <a:rPr lang="fr-FR" sz="2200" i="1">
                                  <a:latin typeface="Cambria Math" panose="02040503050406030204" pitchFamily="18" charset="0"/>
                                </a:rPr>
                                <m:t>𝜉</m:t>
                              </m:r>
                            </m:e>
                            <m:sub>
                              <m:r>
                                <a:rPr lang="fr-FR" sz="2200" i="1">
                                  <a:latin typeface="Cambria Math" panose="02040503050406030204" pitchFamily="18" charset="0"/>
                                </a:rPr>
                                <m:t>𝜙</m:t>
                              </m:r>
                            </m:sub>
                          </m:sSub>
                          <m:d>
                            <m:dPr>
                              <m:ctrlPr>
                                <a:rPr lang="fr-FR" sz="2200" i="1">
                                  <a:latin typeface="Cambria Math" panose="02040503050406030204" pitchFamily="18" charset="0"/>
                                </a:rPr>
                              </m:ctrlPr>
                            </m:dPr>
                            <m:e>
                              <m:r>
                                <a:rPr lang="fr-FR" sz="2200" i="1">
                                  <a:latin typeface="Cambria Math" panose="02040503050406030204" pitchFamily="18" charset="0"/>
                                </a:rPr>
                                <m:t>𝑁</m:t>
                              </m:r>
                              <m:r>
                                <a:rPr lang="fr-FR" sz="2200" i="1">
                                  <a:latin typeface="Cambria Math" panose="02040503050406030204" pitchFamily="18" charset="0"/>
                                </a:rPr>
                                <m:t>,</m:t>
                              </m:r>
                              <m:acc>
                                <m:accPr>
                                  <m:chr m:val="⃗"/>
                                  <m:ctrlPr>
                                    <a:rPr lang="fr-FR" sz="2200" i="1">
                                      <a:latin typeface="Cambria Math" panose="02040503050406030204" pitchFamily="18" charset="0"/>
                                    </a:rPr>
                                  </m:ctrlPr>
                                </m:accPr>
                                <m:e>
                                  <m:r>
                                    <a:rPr lang="fr-FR" sz="2200" i="1">
                                      <a:latin typeface="Cambria Math" panose="02040503050406030204" pitchFamily="18" charset="0"/>
                                    </a:rPr>
                                    <m:t>𝑥</m:t>
                                  </m:r>
                                </m:e>
                              </m:acc>
                            </m:e>
                          </m:d>
                          <m:sSub>
                            <m:sSubPr>
                              <m:ctrlPr>
                                <a:rPr lang="fr-FR" sz="2200" i="1">
                                  <a:latin typeface="Cambria Math" panose="02040503050406030204" pitchFamily="18" charset="0"/>
                                </a:rPr>
                              </m:ctrlPr>
                            </m:sSubPr>
                            <m:e>
                              <m:r>
                                <a:rPr lang="fr-FR" sz="2200" i="1">
                                  <a:latin typeface="Cambria Math" panose="02040503050406030204" pitchFamily="18" charset="0"/>
                                </a:rPr>
                                <m:t>𝜉</m:t>
                              </m:r>
                            </m:e>
                            <m:sub>
                              <m:r>
                                <a:rPr lang="fr-FR" sz="2200" i="1">
                                  <a:latin typeface="Cambria Math" panose="02040503050406030204" pitchFamily="18" charset="0"/>
                                </a:rPr>
                                <m:t>𝜙</m:t>
                              </m:r>
                            </m:sub>
                          </m:sSub>
                          <m:d>
                            <m:dPr>
                              <m:ctrlPr>
                                <a:rPr lang="fr-FR" sz="2200" i="1">
                                  <a:latin typeface="Cambria Math" panose="02040503050406030204" pitchFamily="18" charset="0"/>
                                </a:rPr>
                              </m:ctrlPr>
                            </m:dPr>
                            <m:e>
                              <m:sSup>
                                <m:sSupPr>
                                  <m:ctrlPr>
                                    <a:rPr lang="fr-FR" sz="2200" b="0" i="1" smtClean="0">
                                      <a:latin typeface="Cambria Math" panose="02040503050406030204" pitchFamily="18" charset="0"/>
                                    </a:rPr>
                                  </m:ctrlPr>
                                </m:sSupPr>
                                <m:e>
                                  <m:r>
                                    <a:rPr lang="fr-FR" sz="2200" i="1">
                                      <a:latin typeface="Cambria Math" panose="02040503050406030204" pitchFamily="18" charset="0"/>
                                    </a:rPr>
                                    <m:t>𝑁</m:t>
                                  </m:r>
                                </m:e>
                                <m:sup>
                                  <m:r>
                                    <a:rPr lang="fr-FR" sz="2200" b="0" i="1" smtClean="0">
                                      <a:latin typeface="Cambria Math" panose="02040503050406030204" pitchFamily="18" charset="0"/>
                                    </a:rPr>
                                    <m:t>′</m:t>
                                  </m:r>
                                </m:sup>
                              </m:sSup>
                              <m:r>
                                <a:rPr lang="fr-FR" sz="2200" i="1">
                                  <a:latin typeface="Cambria Math" panose="02040503050406030204" pitchFamily="18" charset="0"/>
                                </a:rPr>
                                <m:t>,</m:t>
                              </m:r>
                              <m:sSup>
                                <m:sSupPr>
                                  <m:ctrlPr>
                                    <a:rPr lang="fr-FR" sz="2200" b="0" i="1" smtClean="0">
                                      <a:latin typeface="Cambria Math" panose="02040503050406030204" pitchFamily="18" charset="0"/>
                                    </a:rPr>
                                  </m:ctrlPr>
                                </m:sSupPr>
                                <m:e>
                                  <m:acc>
                                    <m:accPr>
                                      <m:chr m:val="⃗"/>
                                      <m:ctrlPr>
                                        <a:rPr lang="fr-FR" sz="2200" i="1">
                                          <a:latin typeface="Cambria Math" panose="02040503050406030204" pitchFamily="18" charset="0"/>
                                        </a:rPr>
                                      </m:ctrlPr>
                                    </m:accPr>
                                    <m:e>
                                      <m:r>
                                        <a:rPr lang="fr-FR" sz="2200" b="0" i="1" smtClean="0">
                                          <a:latin typeface="Cambria Math" panose="02040503050406030204" pitchFamily="18" charset="0"/>
                                        </a:rPr>
                                        <m:t>𝑥</m:t>
                                      </m:r>
                                    </m:e>
                                  </m:acc>
                                </m:e>
                                <m:sup>
                                  <m:r>
                                    <a:rPr lang="fr-FR" sz="2200" b="0" i="1" smtClean="0">
                                      <a:latin typeface="Cambria Math" panose="02040503050406030204" pitchFamily="18" charset="0"/>
                                    </a:rPr>
                                    <m:t>′</m:t>
                                  </m:r>
                                </m:sup>
                              </m:sSup>
                            </m:e>
                          </m:d>
                        </m:e>
                      </m:d>
                      <m:r>
                        <a:rPr lang="fr-FR" sz="2200" b="0" i="1" smtClean="0">
                          <a:latin typeface="Cambria Math" panose="02040503050406030204" pitchFamily="18" charset="0"/>
                        </a:rPr>
                        <m:t>=</m:t>
                      </m:r>
                      <m:r>
                        <a:rPr lang="fr-FR" sz="2200" b="0" i="1" smtClean="0">
                          <a:solidFill>
                            <a:schemeClr val="accent1"/>
                          </a:solidFill>
                          <a:latin typeface="Cambria Math" panose="02040503050406030204" pitchFamily="18" charset="0"/>
                        </a:rPr>
                        <m:t>𝛿</m:t>
                      </m:r>
                      <m:d>
                        <m:dPr>
                          <m:ctrlPr>
                            <a:rPr lang="fr-FR" sz="2200" b="0" i="1" smtClean="0">
                              <a:solidFill>
                                <a:schemeClr val="accent1"/>
                              </a:solidFill>
                              <a:latin typeface="Cambria Math" panose="02040503050406030204" pitchFamily="18" charset="0"/>
                            </a:rPr>
                          </m:ctrlPr>
                        </m:dPr>
                        <m:e>
                          <m:r>
                            <a:rPr lang="fr-FR" sz="2200" b="0" i="1" smtClean="0">
                              <a:solidFill>
                                <a:schemeClr val="accent1"/>
                              </a:solidFill>
                              <a:latin typeface="Cambria Math" panose="02040503050406030204" pitchFamily="18" charset="0"/>
                            </a:rPr>
                            <m:t>𝑁</m:t>
                          </m:r>
                          <m:r>
                            <a:rPr lang="fr-FR" sz="2200" b="0" i="1" smtClean="0">
                              <a:solidFill>
                                <a:schemeClr val="accent1"/>
                              </a:solidFill>
                              <a:latin typeface="Cambria Math" panose="02040503050406030204" pitchFamily="18" charset="0"/>
                            </a:rPr>
                            <m:t>−</m:t>
                          </m:r>
                          <m:sSup>
                            <m:sSupPr>
                              <m:ctrlPr>
                                <a:rPr lang="fr-FR" sz="2200" b="0" i="1" smtClean="0">
                                  <a:solidFill>
                                    <a:schemeClr val="accent1"/>
                                  </a:solidFill>
                                  <a:latin typeface="Cambria Math" panose="02040503050406030204" pitchFamily="18" charset="0"/>
                                </a:rPr>
                              </m:ctrlPr>
                            </m:sSupPr>
                            <m:e>
                              <m:r>
                                <a:rPr lang="fr-FR" sz="2200" b="0" i="1" smtClean="0">
                                  <a:solidFill>
                                    <a:schemeClr val="accent1"/>
                                  </a:solidFill>
                                  <a:latin typeface="Cambria Math" panose="02040503050406030204" pitchFamily="18" charset="0"/>
                                </a:rPr>
                                <m:t>𝑁</m:t>
                              </m:r>
                            </m:e>
                            <m:sup>
                              <m:r>
                                <a:rPr lang="fr-FR" sz="2200" b="0" i="1" smtClean="0">
                                  <a:solidFill>
                                    <a:schemeClr val="accent1"/>
                                  </a:solidFill>
                                  <a:latin typeface="Cambria Math" panose="02040503050406030204" pitchFamily="18" charset="0"/>
                                </a:rPr>
                                <m:t>′</m:t>
                              </m:r>
                            </m:sup>
                          </m:sSup>
                        </m:e>
                      </m:d>
                      <m:r>
                        <m:rPr>
                          <m:sty m:val="p"/>
                        </m:rPr>
                        <a:rPr lang="fr-FR" sz="2200" b="0" i="0" smtClean="0">
                          <a:solidFill>
                            <a:srgbClr val="0070C0"/>
                          </a:solidFill>
                          <a:latin typeface="Cambria Math" panose="02040503050406030204" pitchFamily="18" charset="0"/>
                        </a:rPr>
                        <m:t>sinc</m:t>
                      </m:r>
                      <m:d>
                        <m:dPr>
                          <m:ctrlPr>
                            <a:rPr lang="fr-FR" sz="2200" b="0" i="1" smtClean="0">
                              <a:solidFill>
                                <a:srgbClr val="0070C0"/>
                              </a:solidFill>
                              <a:latin typeface="Cambria Math" panose="02040503050406030204" pitchFamily="18" charset="0"/>
                            </a:rPr>
                          </m:ctrlPr>
                        </m:dPr>
                        <m:e>
                          <m:sSub>
                            <m:sSubPr>
                              <m:ctrlPr>
                                <a:rPr lang="fr-FR" sz="2200" b="0" i="1" smtClean="0">
                                  <a:solidFill>
                                    <a:srgbClr val="0070C0"/>
                                  </a:solidFill>
                                  <a:latin typeface="Cambria Math" panose="02040503050406030204" pitchFamily="18" charset="0"/>
                                </a:rPr>
                              </m:ctrlPr>
                            </m:sSubPr>
                            <m:e>
                              <m:r>
                                <a:rPr lang="fr-FR" sz="2200" b="0" i="1" smtClean="0">
                                  <a:solidFill>
                                    <a:srgbClr val="0070C0"/>
                                  </a:solidFill>
                                  <a:latin typeface="Cambria Math" panose="02040503050406030204" pitchFamily="18" charset="0"/>
                                </a:rPr>
                                <m:t>𝑘</m:t>
                              </m:r>
                            </m:e>
                            <m:sub>
                              <m:r>
                                <a:rPr lang="fr-FR" sz="2200" b="0" i="1" smtClean="0">
                                  <a:solidFill>
                                    <a:srgbClr val="0070C0"/>
                                  </a:solidFill>
                                  <a:latin typeface="Cambria Math" panose="02040503050406030204" pitchFamily="18" charset="0"/>
                                </a:rPr>
                                <m:t>𝜎</m:t>
                              </m:r>
                            </m:sub>
                          </m:sSub>
                          <m:r>
                            <a:rPr lang="fr-FR" sz="2200" b="0" i="1" smtClean="0">
                              <a:solidFill>
                                <a:srgbClr val="0070C0"/>
                              </a:solidFill>
                              <a:latin typeface="Cambria Math" panose="02040503050406030204" pitchFamily="18" charset="0"/>
                            </a:rPr>
                            <m:t>𝑟</m:t>
                          </m:r>
                        </m:e>
                      </m:d>
                      <m:sSub>
                        <m:sSubPr>
                          <m:ctrlPr>
                            <a:rPr lang="fr-FR" sz="2200" i="1" smtClean="0">
                              <a:solidFill>
                                <a:srgbClr val="00B050"/>
                              </a:solidFill>
                              <a:latin typeface="Cambria Math" panose="02040503050406030204" pitchFamily="18" charset="0"/>
                            </a:rPr>
                          </m:ctrlPr>
                        </m:sSubPr>
                        <m:e>
                          <m:r>
                            <a:rPr lang="fr-FR" sz="2200" b="0" i="1">
                              <a:solidFill>
                                <a:srgbClr val="00B050"/>
                              </a:solidFill>
                              <a:latin typeface="Cambria Math" panose="02040503050406030204" pitchFamily="18" charset="0"/>
                            </a:rPr>
                            <m:t>Ƥ</m:t>
                          </m:r>
                        </m:e>
                        <m:sub>
                          <m:r>
                            <a:rPr lang="fr-FR" sz="2200" b="0" i="1" smtClean="0">
                              <a:solidFill>
                                <a:srgbClr val="00B050"/>
                              </a:solidFill>
                              <a:latin typeface="Cambria Math" panose="02040503050406030204" pitchFamily="18" charset="0"/>
                            </a:rPr>
                            <m:t>𝜙</m:t>
                          </m:r>
                        </m:sub>
                      </m:sSub>
                      <m:d>
                        <m:dPr>
                          <m:ctrlPr>
                            <a:rPr lang="fr-FR" sz="2200" i="1" smtClean="0">
                              <a:solidFill>
                                <a:srgbClr val="00B050"/>
                              </a:solidFill>
                              <a:latin typeface="Cambria Math" panose="02040503050406030204" pitchFamily="18" charset="0"/>
                            </a:rPr>
                          </m:ctrlPr>
                        </m:dPr>
                        <m:e>
                          <m:r>
                            <a:rPr lang="fr-FR" sz="2200" b="0" i="1" smtClean="0">
                              <a:solidFill>
                                <a:srgbClr val="00B050"/>
                              </a:solidFill>
                              <a:latin typeface="Cambria Math" panose="02040503050406030204" pitchFamily="18" charset="0"/>
                            </a:rPr>
                            <m:t>𝑁</m:t>
                          </m:r>
                          <m:r>
                            <a:rPr lang="fr-FR" sz="2200" b="0" i="1" smtClean="0">
                              <a:solidFill>
                                <a:srgbClr val="00B050"/>
                              </a:solidFill>
                              <a:latin typeface="Cambria Math" panose="02040503050406030204" pitchFamily="18" charset="0"/>
                            </a:rPr>
                            <m:t>,</m:t>
                          </m:r>
                          <m:sSub>
                            <m:sSubPr>
                              <m:ctrlPr>
                                <a:rPr lang="fr-FR" sz="2200" i="1" smtClean="0">
                                  <a:solidFill>
                                    <a:srgbClr val="00B050"/>
                                  </a:solidFill>
                                  <a:latin typeface="Cambria Math" panose="02040503050406030204" pitchFamily="18" charset="0"/>
                                </a:rPr>
                              </m:ctrlPr>
                            </m:sSubPr>
                            <m:e>
                              <m:r>
                                <a:rPr lang="fr-FR" sz="2200" b="0" i="1" smtClean="0">
                                  <a:solidFill>
                                    <a:srgbClr val="00B050"/>
                                  </a:solidFill>
                                  <a:latin typeface="Cambria Math" panose="02040503050406030204" pitchFamily="18" charset="0"/>
                                </a:rPr>
                                <m:t>𝑘</m:t>
                              </m:r>
                            </m:e>
                            <m:sub>
                              <m:r>
                                <a:rPr lang="fr-FR" sz="2200" b="0" i="1" smtClean="0">
                                  <a:solidFill>
                                    <a:srgbClr val="00B050"/>
                                  </a:solidFill>
                                  <a:latin typeface="Cambria Math" panose="02040503050406030204" pitchFamily="18" charset="0"/>
                                </a:rPr>
                                <m:t>𝜎</m:t>
                              </m:r>
                            </m:sub>
                          </m:sSub>
                          <m:d>
                            <m:dPr>
                              <m:ctrlPr>
                                <a:rPr lang="fr-FR" sz="2200" i="1" smtClean="0">
                                  <a:solidFill>
                                    <a:srgbClr val="00B050"/>
                                  </a:solidFill>
                                  <a:latin typeface="Cambria Math" panose="02040503050406030204" pitchFamily="18" charset="0"/>
                                </a:rPr>
                              </m:ctrlPr>
                            </m:dPr>
                            <m:e>
                              <m:r>
                                <a:rPr lang="fr-FR" sz="2200" b="0" i="1" smtClean="0">
                                  <a:solidFill>
                                    <a:srgbClr val="00B050"/>
                                  </a:solidFill>
                                  <a:latin typeface="Cambria Math" panose="02040503050406030204" pitchFamily="18" charset="0"/>
                                </a:rPr>
                                <m:t>𝑁</m:t>
                              </m:r>
                            </m:e>
                          </m:d>
                        </m:e>
                      </m:d>
                    </m:oMath>
                  </m:oMathPara>
                </a14:m>
                <a:endParaRPr lang="fr-FR" sz="2200" dirty="0">
                  <a:solidFill>
                    <a:srgbClr val="FFFF00"/>
                  </a:solidFill>
                </a:endParaRPr>
              </a:p>
            </p:txBody>
          </p:sp>
        </mc:Choice>
        <mc:Fallback xmlns="">
          <p:sp>
            <p:nvSpPr>
              <p:cNvPr id="34" name="ZoneTexte 33">
                <a:extLst>
                  <a:ext uri="{FF2B5EF4-FFF2-40B4-BE49-F238E27FC236}">
                    <a16:creationId xmlns:a16="http://schemas.microsoft.com/office/drawing/2014/main" id="{556E9E3E-4903-49A8-A9CB-38FF7269EDE5}"/>
                  </a:ext>
                </a:extLst>
              </p:cNvPr>
              <p:cNvSpPr txBox="1">
                <a:spLocks noRot="1" noChangeAspect="1" noMove="1" noResize="1" noEditPoints="1" noAdjustHandles="1" noChangeArrowheads="1" noChangeShapeType="1" noTextEdit="1"/>
              </p:cNvSpPr>
              <p:nvPr/>
            </p:nvSpPr>
            <p:spPr>
              <a:xfrm>
                <a:off x="597386" y="5621233"/>
                <a:ext cx="8994642" cy="392928"/>
              </a:xfrm>
              <a:prstGeom prst="rect">
                <a:avLst/>
              </a:prstGeom>
              <a:blipFill>
                <a:blip r:embed="rId13"/>
                <a:stretch>
                  <a:fillRect t="-21538" b="-21538"/>
                </a:stretch>
              </a:blipFill>
            </p:spPr>
            <p:txBody>
              <a:bodyPr/>
              <a:lstStyle/>
              <a:p>
                <a:r>
                  <a:rPr lang="en-GB">
                    <a:noFill/>
                  </a:rPr>
                  <a:t> </a:t>
                </a:r>
              </a:p>
            </p:txBody>
          </p:sp>
        </mc:Fallback>
      </mc:AlternateContent>
      <p:sp>
        <p:nvSpPr>
          <p:cNvPr id="53" name="Rectangle 52">
            <a:extLst>
              <a:ext uri="{FF2B5EF4-FFF2-40B4-BE49-F238E27FC236}">
                <a16:creationId xmlns:a16="http://schemas.microsoft.com/office/drawing/2014/main" id="{415488BB-02C9-4557-8001-EA15489EC9DD}"/>
              </a:ext>
            </a:extLst>
          </p:cNvPr>
          <p:cNvSpPr/>
          <p:nvPr/>
        </p:nvSpPr>
        <p:spPr>
          <a:xfrm>
            <a:off x="3788349" y="6282546"/>
            <a:ext cx="1821723" cy="4161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White noise</a:t>
            </a:r>
          </a:p>
        </p:txBody>
      </p:sp>
      <mc:AlternateContent xmlns:mc="http://schemas.openxmlformats.org/markup-compatibility/2006" xmlns:a14="http://schemas.microsoft.com/office/drawing/2010/main">
        <mc:Choice Requires="a14">
          <p:sp>
            <p:nvSpPr>
              <p:cNvPr id="55" name="ZoneTexte 54">
                <a:extLst>
                  <a:ext uri="{FF2B5EF4-FFF2-40B4-BE49-F238E27FC236}">
                    <a16:creationId xmlns:a16="http://schemas.microsoft.com/office/drawing/2014/main" id="{262E965D-C06F-4645-9899-C15C597488D0}"/>
                  </a:ext>
                </a:extLst>
              </p:cNvPr>
              <p:cNvSpPr txBox="1"/>
              <p:nvPr/>
            </p:nvSpPr>
            <p:spPr>
              <a:xfrm>
                <a:off x="7141985" y="5047605"/>
                <a:ext cx="3456266" cy="369332"/>
              </a:xfrm>
              <a:prstGeom prst="rect">
                <a:avLst/>
              </a:prstGeom>
              <a:noFill/>
            </p:spPr>
            <p:txBody>
              <a:bodyPr wrap="none" rtlCol="0">
                <a:spAutoFit/>
              </a:bodyPr>
              <a:lstStyle/>
              <a:p>
                <a:pPr algn="ctr"/>
                <a:r>
                  <a:rPr lang="fr-FR" b="1" dirty="0">
                    <a:solidFill>
                      <a:srgbClr val="0070C0"/>
                    </a:solidFill>
                  </a:rPr>
                  <a:t>Spatial </a:t>
                </a:r>
                <a:r>
                  <a:rPr lang="fr-FR" b="1" dirty="0" err="1">
                    <a:solidFill>
                      <a:srgbClr val="0070C0"/>
                    </a:solidFill>
                  </a:rPr>
                  <a:t>correlation</a:t>
                </a:r>
                <a:r>
                  <a:rPr lang="fr-FR" b="1" dirty="0">
                    <a:solidFill>
                      <a:srgbClr val="0070C0"/>
                    </a:solidFill>
                  </a:rPr>
                  <a:t>: </a:t>
                </a:r>
                <a14:m>
                  <m:oMath xmlns:m="http://schemas.openxmlformats.org/officeDocument/2006/math">
                    <m:r>
                      <a:rPr lang="fr-FR" b="1" i="1" smtClean="0">
                        <a:solidFill>
                          <a:srgbClr val="0070C0"/>
                        </a:solidFill>
                        <a:latin typeface="Cambria Math" panose="02040503050406030204" pitchFamily="18" charset="0"/>
                      </a:rPr>
                      <m:t>𝒓</m:t>
                    </m:r>
                    <m:r>
                      <a:rPr lang="fr-FR" b="1" i="1" smtClean="0">
                        <a:solidFill>
                          <a:srgbClr val="0070C0"/>
                        </a:solidFill>
                        <a:latin typeface="Cambria Math" panose="02040503050406030204" pitchFamily="18" charset="0"/>
                      </a:rPr>
                      <m:t>=</m:t>
                    </m:r>
                    <m:d>
                      <m:dPr>
                        <m:begChr m:val="|"/>
                        <m:endChr m:val="|"/>
                        <m:ctrlPr>
                          <a:rPr lang="fr-FR" b="1" i="1" smtClean="0">
                            <a:solidFill>
                              <a:srgbClr val="0070C0"/>
                            </a:solidFill>
                            <a:latin typeface="Cambria Math" panose="02040503050406030204" pitchFamily="18" charset="0"/>
                          </a:rPr>
                        </m:ctrlPr>
                      </m:dPr>
                      <m:e>
                        <m:acc>
                          <m:accPr>
                            <m:chr m:val="⃗"/>
                            <m:ctrlPr>
                              <a:rPr lang="fr-FR" b="1" i="1" smtClean="0">
                                <a:solidFill>
                                  <a:srgbClr val="0070C0"/>
                                </a:solidFill>
                                <a:latin typeface="Cambria Math" panose="02040503050406030204" pitchFamily="18" charset="0"/>
                              </a:rPr>
                            </m:ctrlPr>
                          </m:accPr>
                          <m:e>
                            <m:r>
                              <a:rPr lang="fr-FR" b="1" i="1" smtClean="0">
                                <a:solidFill>
                                  <a:srgbClr val="0070C0"/>
                                </a:solidFill>
                                <a:latin typeface="Cambria Math" panose="02040503050406030204" pitchFamily="18" charset="0"/>
                              </a:rPr>
                              <m:t>𝒙</m:t>
                            </m:r>
                          </m:e>
                        </m:acc>
                        <m:r>
                          <a:rPr lang="fr-FR" b="1" i="1" smtClean="0">
                            <a:solidFill>
                              <a:srgbClr val="0070C0"/>
                            </a:solidFill>
                            <a:latin typeface="Cambria Math" panose="02040503050406030204" pitchFamily="18" charset="0"/>
                          </a:rPr>
                          <m:t>−</m:t>
                        </m:r>
                        <m:sSup>
                          <m:sSupPr>
                            <m:ctrlPr>
                              <a:rPr lang="fr-FR" b="1" i="1" smtClean="0">
                                <a:solidFill>
                                  <a:srgbClr val="0070C0"/>
                                </a:solidFill>
                                <a:latin typeface="Cambria Math" panose="02040503050406030204" pitchFamily="18" charset="0"/>
                              </a:rPr>
                            </m:ctrlPr>
                          </m:sSupPr>
                          <m:e>
                            <m:acc>
                              <m:accPr>
                                <m:chr m:val="⃗"/>
                                <m:ctrlPr>
                                  <a:rPr lang="fr-FR" b="1" i="1" smtClean="0">
                                    <a:solidFill>
                                      <a:srgbClr val="0070C0"/>
                                    </a:solidFill>
                                    <a:latin typeface="Cambria Math" panose="02040503050406030204" pitchFamily="18" charset="0"/>
                                  </a:rPr>
                                </m:ctrlPr>
                              </m:accPr>
                              <m:e>
                                <m:r>
                                  <a:rPr lang="fr-FR" b="1" i="1" smtClean="0">
                                    <a:solidFill>
                                      <a:srgbClr val="0070C0"/>
                                    </a:solidFill>
                                    <a:latin typeface="Cambria Math" panose="02040503050406030204" pitchFamily="18" charset="0"/>
                                  </a:rPr>
                                  <m:t>𝒙</m:t>
                                </m:r>
                              </m:e>
                            </m:acc>
                          </m:e>
                          <m:sup>
                            <m:r>
                              <a:rPr lang="fr-FR" b="1" i="1" smtClean="0">
                                <a:solidFill>
                                  <a:srgbClr val="0070C0"/>
                                </a:solidFill>
                                <a:latin typeface="Cambria Math" panose="02040503050406030204" pitchFamily="18" charset="0"/>
                              </a:rPr>
                              <m:t>′</m:t>
                            </m:r>
                          </m:sup>
                        </m:sSup>
                      </m:e>
                    </m:d>
                  </m:oMath>
                </a14:m>
                <a:endParaRPr lang="fr-FR" b="1" dirty="0">
                  <a:solidFill>
                    <a:srgbClr val="0070C0"/>
                  </a:solidFill>
                </a:endParaRPr>
              </a:p>
            </p:txBody>
          </p:sp>
        </mc:Choice>
        <mc:Fallback xmlns="">
          <p:sp>
            <p:nvSpPr>
              <p:cNvPr id="55" name="ZoneTexte 54">
                <a:extLst>
                  <a:ext uri="{FF2B5EF4-FFF2-40B4-BE49-F238E27FC236}">
                    <a16:creationId xmlns:a16="http://schemas.microsoft.com/office/drawing/2014/main" id="{262E965D-C06F-4645-9899-C15C597488D0}"/>
                  </a:ext>
                </a:extLst>
              </p:cNvPr>
              <p:cNvSpPr txBox="1">
                <a:spLocks noRot="1" noChangeAspect="1" noMove="1" noResize="1" noEditPoints="1" noAdjustHandles="1" noChangeArrowheads="1" noChangeShapeType="1" noTextEdit="1"/>
              </p:cNvSpPr>
              <p:nvPr/>
            </p:nvSpPr>
            <p:spPr>
              <a:xfrm>
                <a:off x="7141985" y="5047605"/>
                <a:ext cx="3456266" cy="369332"/>
              </a:xfrm>
              <a:prstGeom prst="rect">
                <a:avLst/>
              </a:prstGeom>
              <a:blipFill>
                <a:blip r:embed="rId14"/>
                <a:stretch>
                  <a:fillRect l="-1058" t="-9836" b="-229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ZoneTexte 55">
                <a:extLst>
                  <a:ext uri="{FF2B5EF4-FFF2-40B4-BE49-F238E27FC236}">
                    <a16:creationId xmlns:a16="http://schemas.microsoft.com/office/drawing/2014/main" id="{80BCB70B-E550-4BFD-9BD9-FC70164F3D35}"/>
                  </a:ext>
                </a:extLst>
              </p:cNvPr>
              <p:cNvSpPr txBox="1"/>
              <p:nvPr/>
            </p:nvSpPr>
            <p:spPr>
              <a:xfrm>
                <a:off x="8338909" y="6169762"/>
                <a:ext cx="3369769" cy="646331"/>
              </a:xfrm>
              <a:prstGeom prst="rect">
                <a:avLst/>
              </a:prstGeom>
              <a:noFill/>
            </p:spPr>
            <p:txBody>
              <a:bodyPr wrap="none" rtlCol="0">
                <a:spAutoFit/>
              </a:bodyPr>
              <a:lstStyle/>
              <a:p>
                <a:r>
                  <a:rPr lang="fr-FR" b="1" dirty="0">
                    <a:solidFill>
                      <a:srgbClr val="00B050"/>
                    </a:solidFill>
                  </a:rPr>
                  <a:t>Power </a:t>
                </a:r>
                <a:r>
                  <a:rPr lang="fr-FR" b="1" dirty="0" err="1">
                    <a:solidFill>
                      <a:srgbClr val="00B050"/>
                    </a:solidFill>
                  </a:rPr>
                  <a:t>spectrum</a:t>
                </a:r>
                <a:r>
                  <a:rPr lang="fr-FR" b="1" dirty="0">
                    <a:solidFill>
                      <a:srgbClr val="00B050"/>
                    </a:solidFill>
                  </a:rPr>
                  <a:t> of </a:t>
                </a:r>
                <a:r>
                  <a:rPr lang="fr-FR" b="1" dirty="0" err="1">
                    <a:solidFill>
                      <a:srgbClr val="00B050"/>
                    </a:solidFill>
                  </a:rPr>
                  <a:t>linear</a:t>
                </a:r>
                <a:endParaRPr lang="fr-FR" b="1" dirty="0">
                  <a:solidFill>
                    <a:srgbClr val="00B050"/>
                  </a:solidFill>
                </a:endParaRPr>
              </a:p>
              <a:p>
                <a:r>
                  <a:rPr lang="fr-FR" b="1" dirty="0">
                    <a:solidFill>
                      <a:srgbClr val="00B050"/>
                    </a:solidFill>
                  </a:rPr>
                  <a:t>fluctuations at the </a:t>
                </a:r>
                <a:r>
                  <a:rPr lang="fr-FR" b="1" dirty="0" err="1">
                    <a:solidFill>
                      <a:srgbClr val="00B050"/>
                    </a:solidFill>
                  </a:rPr>
                  <a:t>scale</a:t>
                </a:r>
                <a:r>
                  <a:rPr lang="fr-FR" b="1" dirty="0">
                    <a:solidFill>
                      <a:srgbClr val="00B050"/>
                    </a:solidFill>
                  </a:rPr>
                  <a:t> </a:t>
                </a:r>
                <a14:m>
                  <m:oMath xmlns:m="http://schemas.openxmlformats.org/officeDocument/2006/math">
                    <m:sSub>
                      <m:sSubPr>
                        <m:ctrlPr>
                          <a:rPr lang="fr-FR" b="1" i="1" smtClean="0">
                            <a:solidFill>
                              <a:srgbClr val="00B050"/>
                            </a:solidFill>
                            <a:latin typeface="Cambria Math" panose="02040503050406030204" pitchFamily="18" charset="0"/>
                          </a:rPr>
                        </m:ctrlPr>
                      </m:sSubPr>
                      <m:e>
                        <m:r>
                          <a:rPr lang="fr-FR" b="1" i="1" smtClean="0">
                            <a:solidFill>
                              <a:srgbClr val="00B050"/>
                            </a:solidFill>
                            <a:latin typeface="Cambria Math" panose="02040503050406030204" pitchFamily="18" charset="0"/>
                          </a:rPr>
                          <m:t>𝒌</m:t>
                        </m:r>
                      </m:e>
                      <m:sub>
                        <m:r>
                          <a:rPr lang="fr-FR" b="1" i="1" smtClean="0">
                            <a:solidFill>
                              <a:srgbClr val="00B050"/>
                            </a:solidFill>
                            <a:latin typeface="Cambria Math" panose="02040503050406030204" pitchFamily="18" charset="0"/>
                          </a:rPr>
                          <m:t>𝝈</m:t>
                        </m:r>
                      </m:sub>
                    </m:sSub>
                    <m:r>
                      <a:rPr lang="fr-FR" b="1" i="1" smtClean="0">
                        <a:solidFill>
                          <a:srgbClr val="00B050"/>
                        </a:solidFill>
                        <a:latin typeface="Cambria Math" panose="02040503050406030204" pitchFamily="18" charset="0"/>
                      </a:rPr>
                      <m:t>(</m:t>
                    </m:r>
                    <m:r>
                      <a:rPr lang="fr-FR" b="1" i="1" smtClean="0">
                        <a:solidFill>
                          <a:srgbClr val="00B050"/>
                        </a:solidFill>
                        <a:latin typeface="Cambria Math" panose="02040503050406030204" pitchFamily="18" charset="0"/>
                      </a:rPr>
                      <m:t>𝑵</m:t>
                    </m:r>
                    <m:r>
                      <a:rPr lang="fr-FR" b="1" i="1" smtClean="0">
                        <a:solidFill>
                          <a:srgbClr val="00B050"/>
                        </a:solidFill>
                        <a:latin typeface="Cambria Math" panose="02040503050406030204" pitchFamily="18" charset="0"/>
                      </a:rPr>
                      <m:t>)</m:t>
                    </m:r>
                  </m:oMath>
                </a14:m>
                <a:endParaRPr lang="fr-FR" b="1" dirty="0">
                  <a:solidFill>
                    <a:srgbClr val="00B050"/>
                  </a:solidFill>
                </a:endParaRPr>
              </a:p>
            </p:txBody>
          </p:sp>
        </mc:Choice>
        <mc:Fallback xmlns="">
          <p:sp>
            <p:nvSpPr>
              <p:cNvPr id="56" name="ZoneTexte 55">
                <a:extLst>
                  <a:ext uri="{FF2B5EF4-FFF2-40B4-BE49-F238E27FC236}">
                    <a16:creationId xmlns:a16="http://schemas.microsoft.com/office/drawing/2014/main" id="{80BCB70B-E550-4BFD-9BD9-FC70164F3D35}"/>
                  </a:ext>
                </a:extLst>
              </p:cNvPr>
              <p:cNvSpPr txBox="1">
                <a:spLocks noRot="1" noChangeAspect="1" noMove="1" noResize="1" noEditPoints="1" noAdjustHandles="1" noChangeArrowheads="1" noChangeShapeType="1" noTextEdit="1"/>
              </p:cNvSpPr>
              <p:nvPr/>
            </p:nvSpPr>
            <p:spPr>
              <a:xfrm>
                <a:off x="8338909" y="6169762"/>
                <a:ext cx="3369769" cy="646331"/>
              </a:xfrm>
              <a:prstGeom prst="rect">
                <a:avLst/>
              </a:prstGeom>
              <a:blipFill>
                <a:blip r:embed="rId15"/>
                <a:stretch>
                  <a:fillRect l="-1627" t="-5660" b="-13208"/>
                </a:stretch>
              </a:blipFill>
            </p:spPr>
            <p:txBody>
              <a:bodyPr/>
              <a:lstStyle/>
              <a:p>
                <a:r>
                  <a:rPr lang="en-GB">
                    <a:noFill/>
                  </a:rPr>
                  <a:t> </a:t>
                </a:r>
              </a:p>
            </p:txBody>
          </p:sp>
        </mc:Fallback>
      </mc:AlternateContent>
      <p:cxnSp>
        <p:nvCxnSpPr>
          <p:cNvPr id="57" name="Connecteur droit avec flèche 56">
            <a:extLst>
              <a:ext uri="{FF2B5EF4-FFF2-40B4-BE49-F238E27FC236}">
                <a16:creationId xmlns:a16="http://schemas.microsoft.com/office/drawing/2014/main" id="{C4F9F03D-60D8-4FB3-82B8-4A5CEF1C529A}"/>
              </a:ext>
            </a:extLst>
          </p:cNvPr>
          <p:cNvCxnSpPr/>
          <p:nvPr/>
        </p:nvCxnSpPr>
        <p:spPr>
          <a:xfrm flipV="1">
            <a:off x="4802477" y="6004773"/>
            <a:ext cx="575996" cy="217246"/>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eur droit avec flèche 57">
            <a:extLst>
              <a:ext uri="{FF2B5EF4-FFF2-40B4-BE49-F238E27FC236}">
                <a16:creationId xmlns:a16="http://schemas.microsoft.com/office/drawing/2014/main" id="{9FDCB316-F502-4779-B893-039CDE745F0B}"/>
              </a:ext>
            </a:extLst>
          </p:cNvPr>
          <p:cNvCxnSpPr/>
          <p:nvPr/>
        </p:nvCxnSpPr>
        <p:spPr>
          <a:xfrm flipH="1">
            <a:off x="7138337" y="5406955"/>
            <a:ext cx="181485" cy="220174"/>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eur droit avec flèche 58">
            <a:extLst>
              <a:ext uri="{FF2B5EF4-FFF2-40B4-BE49-F238E27FC236}">
                <a16:creationId xmlns:a16="http://schemas.microsoft.com/office/drawing/2014/main" id="{404571FD-42C2-4F31-906D-3FF2F9288296}"/>
              </a:ext>
            </a:extLst>
          </p:cNvPr>
          <p:cNvCxnSpPr/>
          <p:nvPr/>
        </p:nvCxnSpPr>
        <p:spPr>
          <a:xfrm flipH="1" flipV="1">
            <a:off x="8147860" y="6078121"/>
            <a:ext cx="239387" cy="178664"/>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ZoneTexte 60">
                <a:extLst>
                  <a:ext uri="{FF2B5EF4-FFF2-40B4-BE49-F238E27FC236}">
                    <a16:creationId xmlns:a16="http://schemas.microsoft.com/office/drawing/2014/main" id="{5BB0834E-A412-4B90-BCBE-2D8B8D26933F}"/>
                  </a:ext>
                </a:extLst>
              </p:cNvPr>
              <p:cNvSpPr txBox="1"/>
              <p:nvPr/>
            </p:nvSpPr>
            <p:spPr>
              <a:xfrm>
                <a:off x="2897500" y="4084799"/>
                <a:ext cx="4330288" cy="6698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fr-FR" sz="2200" b="0" i="1" smtClean="0">
                              <a:latin typeface="Cambria Math" panose="02040503050406030204" pitchFamily="18" charset="0"/>
                            </a:rPr>
                          </m:ctrlPr>
                        </m:fPr>
                        <m:num>
                          <m:r>
                            <m:rPr>
                              <m:sty m:val="p"/>
                            </m:rPr>
                            <a:rPr lang="fr-FR" sz="2200" b="0" i="0" smtClean="0">
                              <a:latin typeface="Cambria Math" panose="02040503050406030204" pitchFamily="18" charset="0"/>
                            </a:rPr>
                            <m:t>d</m:t>
                          </m:r>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𝜙</m:t>
                              </m:r>
                            </m:e>
                            <m:sub>
                              <m:r>
                                <a:rPr lang="fr-FR" sz="2200" b="0" i="1" smtClean="0">
                                  <a:latin typeface="Cambria Math" panose="02040503050406030204" pitchFamily="18" charset="0"/>
                                </a:rPr>
                                <m:t>𝐼𝑅</m:t>
                              </m:r>
                            </m:sub>
                          </m:sSub>
                        </m:num>
                        <m:den>
                          <m:r>
                            <m:rPr>
                              <m:sty m:val="p"/>
                            </m:rPr>
                            <a:rPr lang="fr-FR" sz="2200" b="0" i="0" smtClean="0">
                              <a:latin typeface="Cambria Math" panose="02040503050406030204" pitchFamily="18" charset="0"/>
                            </a:rPr>
                            <m:t>d</m:t>
                          </m:r>
                          <m:r>
                            <a:rPr lang="fr-FR" sz="2200" b="0" i="1" smtClean="0">
                              <a:latin typeface="Cambria Math" panose="02040503050406030204" pitchFamily="18" charset="0"/>
                            </a:rPr>
                            <m:t>𝑁</m:t>
                          </m:r>
                        </m:den>
                      </m:f>
                      <m:r>
                        <a:rPr lang="fr-FR" sz="2200" b="0" i="1" smtClean="0">
                          <a:latin typeface="Cambria Math" panose="02040503050406030204" pitchFamily="18" charset="0"/>
                        </a:rPr>
                        <m:t>=−</m:t>
                      </m:r>
                      <m:f>
                        <m:fPr>
                          <m:ctrlPr>
                            <a:rPr lang="fr-FR" sz="2200" b="0" i="1" smtClean="0">
                              <a:latin typeface="Cambria Math" panose="02040503050406030204" pitchFamily="18" charset="0"/>
                            </a:rPr>
                          </m:ctrlPr>
                        </m:fPr>
                        <m:num>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𝑉</m:t>
                              </m:r>
                            </m:e>
                            <m:sub>
                              <m:r>
                                <a:rPr lang="fr-FR" sz="2200" b="0" i="1" smtClean="0">
                                  <a:latin typeface="Cambria Math" panose="02040503050406030204" pitchFamily="18" charset="0"/>
                                </a:rPr>
                                <m:t>,</m:t>
                              </m:r>
                              <m:r>
                                <a:rPr lang="fr-FR" sz="2200" b="0" i="1" smtClean="0">
                                  <a:latin typeface="Cambria Math" panose="02040503050406030204" pitchFamily="18" charset="0"/>
                                </a:rPr>
                                <m:t>𝜙</m:t>
                              </m:r>
                            </m:sub>
                          </m:sSub>
                          <m:d>
                            <m:dPr>
                              <m:ctrlPr>
                                <a:rPr lang="fr-FR" sz="2200" b="0" i="1" smtClean="0">
                                  <a:latin typeface="Cambria Math" panose="02040503050406030204" pitchFamily="18" charset="0"/>
                                </a:rPr>
                              </m:ctrlPr>
                            </m:dPr>
                            <m:e>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𝜙</m:t>
                                  </m:r>
                                </m:e>
                                <m:sub>
                                  <m:r>
                                    <a:rPr lang="fr-FR" sz="2200" b="0" i="1" smtClean="0">
                                      <a:latin typeface="Cambria Math" panose="02040503050406030204" pitchFamily="18" charset="0"/>
                                    </a:rPr>
                                    <m:t>𝐼𝑅</m:t>
                                  </m:r>
                                </m:sub>
                              </m:sSub>
                            </m:e>
                          </m:d>
                        </m:num>
                        <m:den>
                          <m:sSup>
                            <m:sSupPr>
                              <m:ctrlPr>
                                <a:rPr lang="fr-FR" sz="2200" b="0" i="1" smtClean="0">
                                  <a:latin typeface="Cambria Math" panose="02040503050406030204" pitchFamily="18" charset="0"/>
                                </a:rPr>
                              </m:ctrlPr>
                            </m:sSupPr>
                            <m:e>
                              <m:r>
                                <a:rPr lang="fr-FR" sz="2200" b="0" i="1" smtClean="0">
                                  <a:latin typeface="Cambria Math" panose="02040503050406030204" pitchFamily="18" charset="0"/>
                                </a:rPr>
                                <m:t>3</m:t>
                              </m:r>
                              <m:r>
                                <a:rPr lang="fr-FR" sz="2200" b="0" i="1" smtClean="0">
                                  <a:latin typeface="Cambria Math" panose="02040503050406030204" pitchFamily="18" charset="0"/>
                                </a:rPr>
                                <m:t>𝐻</m:t>
                              </m:r>
                            </m:e>
                            <m:sup>
                              <m:r>
                                <a:rPr lang="fr-FR" sz="2200" b="0" i="1" smtClean="0">
                                  <a:latin typeface="Cambria Math" panose="02040503050406030204" pitchFamily="18" charset="0"/>
                                </a:rPr>
                                <m:t>2</m:t>
                              </m:r>
                            </m:sup>
                          </m:sSup>
                        </m:den>
                      </m:f>
                      <m:r>
                        <a:rPr lang="fr-FR" sz="2200" b="0" i="1" smtClean="0">
                          <a:latin typeface="Cambria Math" panose="02040503050406030204" pitchFamily="18" charset="0"/>
                        </a:rPr>
                        <m:t>+</m:t>
                      </m:r>
                      <m:sSub>
                        <m:sSubPr>
                          <m:ctrlPr>
                            <a:rPr lang="fr-FR" sz="2200" b="0" i="1" smtClean="0">
                              <a:latin typeface="Cambria Math" panose="02040503050406030204" pitchFamily="18" charset="0"/>
                            </a:rPr>
                          </m:ctrlPr>
                        </m:sSubPr>
                        <m:e>
                          <m:r>
                            <a:rPr lang="fr-FR" sz="2200" i="1" smtClean="0">
                              <a:latin typeface="Cambria Math" panose="02040503050406030204" pitchFamily="18" charset="0"/>
                            </a:rPr>
                            <m:t>𝜉</m:t>
                          </m:r>
                        </m:e>
                        <m:sub>
                          <m:r>
                            <a:rPr lang="fr-FR" sz="2200" b="0" i="1" smtClean="0">
                              <a:latin typeface="Cambria Math" panose="02040503050406030204" pitchFamily="18" charset="0"/>
                            </a:rPr>
                            <m:t>𝜙</m:t>
                          </m:r>
                        </m:sub>
                      </m:sSub>
                      <m:d>
                        <m:dPr>
                          <m:ctrlPr>
                            <a:rPr lang="fr-FR" sz="2200" b="0" i="1" smtClean="0">
                              <a:latin typeface="Cambria Math" panose="02040503050406030204" pitchFamily="18" charset="0"/>
                            </a:rPr>
                          </m:ctrlPr>
                        </m:dPr>
                        <m:e>
                          <m:r>
                            <a:rPr lang="fr-FR" sz="2200" b="0" i="1" smtClean="0">
                              <a:latin typeface="Cambria Math" panose="02040503050406030204" pitchFamily="18" charset="0"/>
                            </a:rPr>
                            <m:t>𝑁</m:t>
                          </m:r>
                          <m:r>
                            <a:rPr lang="fr-FR" sz="2200" b="0" i="1" smtClean="0">
                              <a:latin typeface="Cambria Math" panose="02040503050406030204" pitchFamily="18" charset="0"/>
                            </a:rPr>
                            <m:t>,</m:t>
                          </m:r>
                          <m:acc>
                            <m:accPr>
                              <m:chr m:val="⃗"/>
                              <m:ctrlPr>
                                <a:rPr lang="fr-FR" sz="2200" b="0" i="1" smtClean="0">
                                  <a:latin typeface="Cambria Math" panose="02040503050406030204" pitchFamily="18" charset="0"/>
                                </a:rPr>
                              </m:ctrlPr>
                            </m:accPr>
                            <m:e>
                              <m:r>
                                <a:rPr lang="fr-FR" sz="2200" b="0" i="1" smtClean="0">
                                  <a:latin typeface="Cambria Math" panose="02040503050406030204" pitchFamily="18" charset="0"/>
                                </a:rPr>
                                <m:t>𝑥</m:t>
                              </m:r>
                            </m:e>
                          </m:acc>
                        </m:e>
                      </m:d>
                      <m:r>
                        <a:rPr lang="fr-FR" sz="2200" b="0" i="1" smtClean="0">
                          <a:latin typeface="Cambria Math" panose="02040503050406030204" pitchFamily="18" charset="0"/>
                        </a:rPr>
                        <m:t> </m:t>
                      </m:r>
                      <m:r>
                        <m:rPr>
                          <m:sty m:val="p"/>
                        </m:rPr>
                        <a:rPr lang="fr-FR" sz="2200" b="0" i="0" smtClean="0">
                          <a:latin typeface="Cambria Math" panose="02040503050406030204" pitchFamily="18" charset="0"/>
                        </a:rPr>
                        <m:t>with</m:t>
                      </m:r>
                    </m:oMath>
                  </m:oMathPara>
                </a14:m>
                <a:endParaRPr lang="fr-FR" sz="2200" dirty="0"/>
              </a:p>
            </p:txBody>
          </p:sp>
        </mc:Choice>
        <mc:Fallback xmlns="">
          <p:sp>
            <p:nvSpPr>
              <p:cNvPr id="61" name="ZoneTexte 60">
                <a:extLst>
                  <a:ext uri="{FF2B5EF4-FFF2-40B4-BE49-F238E27FC236}">
                    <a16:creationId xmlns:a16="http://schemas.microsoft.com/office/drawing/2014/main" id="{5BB0834E-A412-4B90-BCBE-2D8B8D26933F}"/>
                  </a:ext>
                </a:extLst>
              </p:cNvPr>
              <p:cNvSpPr txBox="1">
                <a:spLocks noRot="1" noChangeAspect="1" noMove="1" noResize="1" noEditPoints="1" noAdjustHandles="1" noChangeArrowheads="1" noChangeShapeType="1" noTextEdit="1"/>
              </p:cNvSpPr>
              <p:nvPr/>
            </p:nvSpPr>
            <p:spPr>
              <a:xfrm>
                <a:off x="2897500" y="4084799"/>
                <a:ext cx="4330288" cy="669863"/>
              </a:xfrm>
              <a:prstGeom prst="rect">
                <a:avLst/>
              </a:prstGeom>
              <a:blipFill>
                <a:blip r:embed="rId1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82386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txBox="1">
            <a:spLocks/>
          </p:cNvSpPr>
          <p:nvPr/>
        </p:nvSpPr>
        <p:spPr>
          <a:xfrm>
            <a:off x="785112" y="240355"/>
            <a:ext cx="9686108" cy="54912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fr-FR" dirty="0"/>
              <a:t>Fokker-Planck  Equation</a:t>
            </a:r>
          </a:p>
        </p:txBody>
      </p:sp>
      <p:sp>
        <p:nvSpPr>
          <p:cNvPr id="4" name="Espace réservé du pied de page 3"/>
          <p:cNvSpPr>
            <a:spLocks noGrp="1"/>
          </p:cNvSpPr>
          <p:nvPr>
            <p:ph type="ftr" sz="quarter" idx="11"/>
          </p:nvPr>
        </p:nvSpPr>
        <p:spPr>
          <a:xfrm>
            <a:off x="1295400" y="6419462"/>
            <a:ext cx="5181600" cy="238902"/>
          </a:xfrm>
        </p:spPr>
        <p:txBody>
          <a:bodyPr/>
          <a:lstStyle/>
          <a:p>
            <a:pPr rtl="0"/>
            <a:r>
              <a:rPr lang="en-GB" noProof="0"/>
              <a:t>Borel resummation of secular divergences with the stochastic inflation formalism                 2023 TUG Meeting, ENS, October 12th     ---    Lucas Pinol </a:t>
            </a:r>
            <a:endParaRPr lang="fr-FR" noProof="0" dirty="0"/>
          </a:p>
        </p:txBody>
      </p:sp>
      <mc:AlternateContent xmlns:mc="http://schemas.openxmlformats.org/markup-compatibility/2006">
        <mc:Choice xmlns:a14="http://schemas.microsoft.com/office/drawing/2010/main" Requires="a14">
          <p:sp>
            <p:nvSpPr>
              <p:cNvPr id="23" name="ZoneTexte 22"/>
              <p:cNvSpPr txBox="1"/>
              <p:nvPr/>
            </p:nvSpPr>
            <p:spPr>
              <a:xfrm>
                <a:off x="5297802" y="2101482"/>
                <a:ext cx="6940041" cy="568617"/>
              </a:xfrm>
              <a:prstGeom prst="rect">
                <a:avLst/>
              </a:prstGeom>
              <a:noFill/>
            </p:spPr>
            <p:txBody>
              <a:bodyPr wrap="none" rtlCol="0">
                <a:spAutoFit/>
              </a:bodyPr>
              <a:lstStyle/>
              <a:p>
                <a:r>
                  <a:rPr lang="fr-FR" i="1" dirty="0"/>
                  <a:t>Square-root of the noise amplitude: </a:t>
                </a:r>
                <a14:m>
                  <m:oMath xmlns:m="http://schemas.openxmlformats.org/officeDocument/2006/math">
                    <m:sSub>
                      <m:sSubPr>
                        <m:ctrlPr>
                          <a:rPr lang="fr-FR" b="1" i="1">
                            <a:solidFill>
                              <a:srgbClr val="00B050"/>
                            </a:solidFill>
                            <a:latin typeface="Cambria Math" panose="02040503050406030204" pitchFamily="18" charset="0"/>
                          </a:rPr>
                        </m:ctrlPr>
                      </m:sSubPr>
                      <m:e>
                        <m:r>
                          <a:rPr lang="fr-FR" b="1" i="1">
                            <a:solidFill>
                              <a:srgbClr val="00B050"/>
                            </a:solidFill>
                            <a:latin typeface="Cambria Math" panose="02040503050406030204" pitchFamily="18" charset="0"/>
                          </a:rPr>
                          <m:t>Ƥ</m:t>
                        </m:r>
                      </m:e>
                      <m:sub>
                        <m:r>
                          <a:rPr lang="fr-FR" b="1" i="1">
                            <a:solidFill>
                              <a:srgbClr val="00B050"/>
                            </a:solidFill>
                            <a:latin typeface="Cambria Math" panose="02040503050406030204" pitchFamily="18" charset="0"/>
                          </a:rPr>
                          <m:t>𝝓</m:t>
                        </m:r>
                      </m:sub>
                    </m:sSub>
                    <m:r>
                      <a:rPr lang="es-ES" b="1" i="1" smtClean="0">
                        <a:solidFill>
                          <a:srgbClr val="00B050"/>
                        </a:solidFill>
                        <a:latin typeface="Cambria Math" panose="02040503050406030204" pitchFamily="18" charset="0"/>
                      </a:rPr>
                      <m:t>≃</m:t>
                    </m:r>
                    <m:sSup>
                      <m:sSupPr>
                        <m:ctrlPr>
                          <a:rPr lang="es-ES" b="1" i="1" smtClean="0">
                            <a:solidFill>
                              <a:srgbClr val="00B050"/>
                            </a:solidFill>
                            <a:latin typeface="Cambria Math" panose="02040503050406030204" pitchFamily="18" charset="0"/>
                          </a:rPr>
                        </m:ctrlPr>
                      </m:sSupPr>
                      <m:e>
                        <m:d>
                          <m:dPr>
                            <m:ctrlPr>
                              <a:rPr lang="es-ES" b="1" i="1" smtClean="0">
                                <a:solidFill>
                                  <a:srgbClr val="00B050"/>
                                </a:solidFill>
                                <a:latin typeface="Cambria Math" panose="02040503050406030204" pitchFamily="18" charset="0"/>
                              </a:rPr>
                            </m:ctrlPr>
                          </m:dPr>
                          <m:e>
                            <m:f>
                              <m:fPr>
                                <m:ctrlPr>
                                  <a:rPr lang="es-ES" b="1" i="1" smtClean="0">
                                    <a:solidFill>
                                      <a:srgbClr val="00B050"/>
                                    </a:solidFill>
                                    <a:latin typeface="Cambria Math" panose="02040503050406030204" pitchFamily="18" charset="0"/>
                                  </a:rPr>
                                </m:ctrlPr>
                              </m:fPr>
                              <m:num>
                                <m:r>
                                  <a:rPr lang="es-ES" b="1" i="1" smtClean="0">
                                    <a:solidFill>
                                      <a:srgbClr val="00B050"/>
                                    </a:solidFill>
                                    <a:latin typeface="Cambria Math" panose="02040503050406030204" pitchFamily="18" charset="0"/>
                                  </a:rPr>
                                  <m:t>𝑯</m:t>
                                </m:r>
                              </m:num>
                              <m:den>
                                <m:r>
                                  <a:rPr lang="es-ES" b="1" i="1" smtClean="0">
                                    <a:solidFill>
                                      <a:srgbClr val="00B050"/>
                                    </a:solidFill>
                                    <a:latin typeface="Cambria Math" panose="02040503050406030204" pitchFamily="18" charset="0"/>
                                  </a:rPr>
                                  <m:t>𝟐</m:t>
                                </m:r>
                                <m:r>
                                  <a:rPr lang="es-ES" b="1" i="1" smtClean="0">
                                    <a:solidFill>
                                      <a:srgbClr val="00B050"/>
                                    </a:solidFill>
                                    <a:latin typeface="Cambria Math" panose="02040503050406030204" pitchFamily="18" charset="0"/>
                                  </a:rPr>
                                  <m:t>𝝅</m:t>
                                </m:r>
                              </m:den>
                            </m:f>
                          </m:e>
                        </m:d>
                      </m:e>
                      <m:sup>
                        <m:r>
                          <a:rPr lang="es-ES" b="1" i="1" smtClean="0">
                            <a:solidFill>
                              <a:srgbClr val="00B050"/>
                            </a:solidFill>
                            <a:latin typeface="Cambria Math" panose="02040503050406030204" pitchFamily="18" charset="0"/>
                          </a:rPr>
                          <m:t>𝟐</m:t>
                        </m:r>
                      </m:sup>
                    </m:sSup>
                  </m:oMath>
                </a14:m>
                <a:r>
                  <a:rPr lang="fr-FR" b="1" dirty="0">
                    <a:solidFill>
                      <a:srgbClr val="00B050"/>
                    </a:solidFill>
                  </a:rPr>
                  <a:t>for a </a:t>
                </a:r>
                <a:r>
                  <a:rPr lang="fr-FR" b="1" dirty="0" err="1">
                    <a:solidFill>
                      <a:srgbClr val="00B050"/>
                    </a:solidFill>
                  </a:rPr>
                  <a:t>massless</a:t>
                </a:r>
                <a:r>
                  <a:rPr lang="fr-FR" b="1" dirty="0">
                    <a:solidFill>
                      <a:srgbClr val="00B050"/>
                    </a:solidFill>
                  </a:rPr>
                  <a:t> </a:t>
                </a:r>
                <a:r>
                  <a:rPr lang="fr-FR" b="1" dirty="0" err="1">
                    <a:solidFill>
                      <a:srgbClr val="00B050"/>
                    </a:solidFill>
                  </a:rPr>
                  <a:t>scalar</a:t>
                </a:r>
                <a:endParaRPr lang="fr-FR" b="1" dirty="0">
                  <a:solidFill>
                    <a:srgbClr val="00B050"/>
                  </a:solidFill>
                </a:endParaRPr>
              </a:p>
            </p:txBody>
          </p:sp>
        </mc:Choice>
        <mc:Fallback>
          <p:sp>
            <p:nvSpPr>
              <p:cNvPr id="23" name="ZoneTexte 22"/>
              <p:cNvSpPr txBox="1">
                <a:spLocks noRot="1" noChangeAspect="1" noMove="1" noResize="1" noEditPoints="1" noAdjustHandles="1" noChangeArrowheads="1" noChangeShapeType="1" noTextEdit="1"/>
              </p:cNvSpPr>
              <p:nvPr/>
            </p:nvSpPr>
            <p:spPr>
              <a:xfrm>
                <a:off x="5297802" y="2101482"/>
                <a:ext cx="6940041" cy="568617"/>
              </a:xfrm>
              <a:prstGeom prst="rect">
                <a:avLst/>
              </a:prstGeom>
              <a:blipFill>
                <a:blip r:embed="rId3"/>
                <a:stretch>
                  <a:fillRect l="-702" b="-3226"/>
                </a:stretch>
              </a:blipFill>
            </p:spPr>
            <p:txBody>
              <a:bodyPr/>
              <a:lstStyle/>
              <a:p>
                <a:r>
                  <a:rPr lang="en-GB">
                    <a:noFill/>
                  </a:rPr>
                  <a:t> </a:t>
                </a:r>
              </a:p>
            </p:txBody>
          </p:sp>
        </mc:Fallback>
      </mc:AlternateContent>
      <p:cxnSp>
        <p:nvCxnSpPr>
          <p:cNvPr id="25" name="Connecteur droit avec flèche 24"/>
          <p:cNvCxnSpPr>
            <a:stCxn id="23" idx="1"/>
          </p:cNvCxnSpPr>
          <p:nvPr/>
        </p:nvCxnSpPr>
        <p:spPr>
          <a:xfrm flipH="1" flipV="1">
            <a:off x="4995800" y="1856168"/>
            <a:ext cx="302002" cy="5296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7758885" y="351667"/>
            <a:ext cx="3980898" cy="369332"/>
          </a:xfrm>
          <a:prstGeom prst="rect">
            <a:avLst/>
          </a:prstGeom>
          <a:noFill/>
        </p:spPr>
        <p:txBody>
          <a:bodyPr wrap="none" rtlCol="0">
            <a:spAutoFit/>
          </a:bodyPr>
          <a:lstStyle/>
          <a:p>
            <a:r>
              <a:rPr lang="fr-FR" i="1" dirty="0" err="1"/>
              <a:t>Normalised</a:t>
            </a:r>
            <a:r>
              <a:rPr lang="fr-FR" i="1" dirty="0"/>
              <a:t>, </a:t>
            </a:r>
            <a:r>
              <a:rPr lang="fr-FR" i="1" dirty="0" err="1"/>
              <a:t>centered</a:t>
            </a:r>
            <a:r>
              <a:rPr lang="fr-FR" i="1" dirty="0"/>
              <a:t> </a:t>
            </a:r>
            <a:r>
              <a:rPr lang="fr-FR" i="1" dirty="0" err="1"/>
              <a:t>Gaussian</a:t>
            </a:r>
            <a:r>
              <a:rPr lang="fr-FR" i="1" dirty="0"/>
              <a:t> variable</a:t>
            </a:r>
          </a:p>
        </p:txBody>
      </p:sp>
      <p:cxnSp>
        <p:nvCxnSpPr>
          <p:cNvPr id="28" name="Connecteur droit avec flèche 27"/>
          <p:cNvCxnSpPr/>
          <p:nvPr/>
        </p:nvCxnSpPr>
        <p:spPr>
          <a:xfrm flipH="1">
            <a:off x="7640509" y="760622"/>
            <a:ext cx="236753" cy="5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85949" y="1394154"/>
            <a:ext cx="1887183" cy="369332"/>
          </a:xfrm>
          <a:prstGeom prst="rect">
            <a:avLst/>
          </a:prstGeom>
          <a:noFill/>
        </p:spPr>
        <p:txBody>
          <a:bodyPr wrap="none" rtlCol="0">
            <a:spAutoFit/>
          </a:bodyPr>
          <a:lstStyle/>
          <a:p>
            <a:r>
              <a:rPr lang="fr-FR" dirty="0"/>
              <a:t>Focus on 1 patch:</a:t>
            </a:r>
          </a:p>
        </p:txBody>
      </p:sp>
      <mc:AlternateContent xmlns:mc="http://schemas.openxmlformats.org/markup-compatibility/2006" xmlns:a14="http://schemas.microsoft.com/office/drawing/2010/main">
        <mc:Choice Requires="a14">
          <p:sp>
            <p:nvSpPr>
              <p:cNvPr id="31" name="Rectangle 30"/>
              <p:cNvSpPr/>
              <p:nvPr/>
            </p:nvSpPr>
            <p:spPr>
              <a:xfrm>
                <a:off x="2232161" y="1160657"/>
                <a:ext cx="4704237" cy="8504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sz="2000" i="1" smtClean="0">
                              <a:latin typeface="Cambria Math" panose="02040503050406030204" pitchFamily="18" charset="0"/>
                            </a:rPr>
                          </m:ctrlPr>
                        </m:fPr>
                        <m:num>
                          <m:r>
                            <m:rPr>
                              <m:sty m:val="p"/>
                            </m:rPr>
                            <a:rPr lang="fr-FR" sz="2000">
                              <a:latin typeface="Cambria Math" panose="02040503050406030204" pitchFamily="18" charset="0"/>
                            </a:rPr>
                            <m:t>d</m:t>
                          </m:r>
                          <m:sSubSup>
                            <m:sSubSupPr>
                              <m:ctrlPr>
                                <a:rPr lang="fr-FR" sz="2000" b="0" i="1" smtClean="0">
                                  <a:latin typeface="Cambria Math" panose="02040503050406030204" pitchFamily="18" charset="0"/>
                                </a:rPr>
                              </m:ctrlPr>
                            </m:sSubSupPr>
                            <m:e>
                              <m:r>
                                <a:rPr lang="fr-FR" sz="2000" i="1">
                                  <a:latin typeface="Cambria Math" panose="02040503050406030204" pitchFamily="18" charset="0"/>
                                </a:rPr>
                                <m:t>𝜙</m:t>
                              </m:r>
                            </m:e>
                            <m:sub>
                              <m:r>
                                <a:rPr lang="fr-FR" sz="2000" i="1">
                                  <a:latin typeface="Cambria Math" panose="02040503050406030204" pitchFamily="18" charset="0"/>
                                </a:rPr>
                                <m:t>𝐼𝑅</m:t>
                              </m:r>
                            </m:sub>
                            <m:sup/>
                          </m:sSubSup>
                        </m:num>
                        <m:den>
                          <m:r>
                            <m:rPr>
                              <m:sty m:val="p"/>
                            </m:rPr>
                            <a:rPr lang="fr-FR" sz="2000">
                              <a:latin typeface="Cambria Math" panose="02040503050406030204" pitchFamily="18" charset="0"/>
                            </a:rPr>
                            <m:t>d</m:t>
                          </m:r>
                          <m:r>
                            <a:rPr lang="fr-FR" sz="2000" i="1">
                              <a:latin typeface="Cambria Math" panose="02040503050406030204" pitchFamily="18" charset="0"/>
                            </a:rPr>
                            <m:t>𝑁</m:t>
                          </m:r>
                        </m:den>
                      </m:f>
                      <m:r>
                        <a:rPr lang="fr-FR" sz="2000" i="1">
                          <a:latin typeface="Cambria Math" panose="02040503050406030204" pitchFamily="18" charset="0"/>
                        </a:rPr>
                        <m:t>=−</m:t>
                      </m:r>
                      <m:f>
                        <m:fPr>
                          <m:ctrlPr>
                            <a:rPr lang="fr-FR" sz="2000" i="1">
                              <a:latin typeface="Cambria Math" panose="02040503050406030204" pitchFamily="18" charset="0"/>
                            </a:rPr>
                          </m:ctrlPr>
                        </m:fPr>
                        <m:num>
                          <m:sSub>
                            <m:sSubPr>
                              <m:ctrlPr>
                                <a:rPr lang="fr-FR" sz="2000" i="1">
                                  <a:latin typeface="Cambria Math" panose="02040503050406030204" pitchFamily="18" charset="0"/>
                                </a:rPr>
                              </m:ctrlPr>
                            </m:sSubPr>
                            <m:e>
                              <m:r>
                                <a:rPr lang="fr-FR" sz="2000" i="1">
                                  <a:latin typeface="Cambria Math" panose="02040503050406030204" pitchFamily="18" charset="0"/>
                                </a:rPr>
                                <m:t>𝑉</m:t>
                              </m:r>
                            </m:e>
                            <m:sub>
                              <m:r>
                                <a:rPr lang="fr-FR" sz="2000" i="1">
                                  <a:latin typeface="Cambria Math" panose="02040503050406030204" pitchFamily="18" charset="0"/>
                                </a:rPr>
                                <m:t>,</m:t>
                              </m:r>
                              <m:r>
                                <a:rPr lang="fr-FR" sz="2000" i="1">
                                  <a:latin typeface="Cambria Math" panose="02040503050406030204" pitchFamily="18" charset="0"/>
                                </a:rPr>
                                <m:t>𝜙</m:t>
                              </m:r>
                            </m:sub>
                          </m:sSub>
                          <m:d>
                            <m:dPr>
                              <m:ctrlPr>
                                <a:rPr lang="fr-FR" sz="2000" i="1">
                                  <a:latin typeface="Cambria Math" panose="02040503050406030204" pitchFamily="18" charset="0"/>
                                </a:rPr>
                              </m:ctrlPr>
                            </m:dPr>
                            <m:e>
                              <m:sSubSup>
                                <m:sSubSupPr>
                                  <m:ctrlPr>
                                    <a:rPr lang="fr-FR" sz="2000" b="0" i="1" smtClean="0">
                                      <a:latin typeface="Cambria Math" panose="02040503050406030204" pitchFamily="18" charset="0"/>
                                    </a:rPr>
                                  </m:ctrlPr>
                                </m:sSubSupPr>
                                <m:e>
                                  <m:r>
                                    <a:rPr lang="fr-FR" sz="2000" i="1">
                                      <a:latin typeface="Cambria Math" panose="02040503050406030204" pitchFamily="18" charset="0"/>
                                    </a:rPr>
                                    <m:t>𝜙</m:t>
                                  </m:r>
                                </m:e>
                                <m:sub>
                                  <m:r>
                                    <a:rPr lang="fr-FR" sz="2000" i="1">
                                      <a:latin typeface="Cambria Math" panose="02040503050406030204" pitchFamily="18" charset="0"/>
                                    </a:rPr>
                                    <m:t>𝐼𝑅</m:t>
                                  </m:r>
                                </m:sub>
                                <m:sup/>
                              </m:sSubSup>
                            </m:e>
                          </m:d>
                        </m:num>
                        <m:den>
                          <m:sSubSup>
                            <m:sSubSupPr>
                              <m:ctrlPr>
                                <a:rPr lang="fr-FR" sz="2000" b="0" i="1" smtClean="0">
                                  <a:latin typeface="Cambria Math" panose="02040503050406030204" pitchFamily="18" charset="0"/>
                                </a:rPr>
                              </m:ctrlPr>
                            </m:sSubSupPr>
                            <m:e>
                              <m:r>
                                <a:rPr lang="fr-FR" sz="2000" i="1">
                                  <a:latin typeface="Cambria Math" panose="02040503050406030204" pitchFamily="18" charset="0"/>
                                </a:rPr>
                                <m:t>3</m:t>
                              </m:r>
                              <m:r>
                                <a:rPr lang="fr-FR" sz="2000" i="1">
                                  <a:latin typeface="Cambria Math" panose="02040503050406030204" pitchFamily="18" charset="0"/>
                                </a:rPr>
                                <m:t>𝐻</m:t>
                              </m:r>
                            </m:e>
                            <m:sub/>
                            <m:sup>
                              <m:r>
                                <a:rPr lang="fr-FR" sz="2000" i="1">
                                  <a:latin typeface="Cambria Math" panose="02040503050406030204" pitchFamily="18" charset="0"/>
                                </a:rPr>
                                <m:t>2</m:t>
                              </m:r>
                            </m:sup>
                          </m:sSubSup>
                        </m:den>
                      </m:f>
                      <m:r>
                        <a:rPr lang="fr-FR" sz="2000" i="1">
                          <a:latin typeface="Cambria Math" panose="02040503050406030204" pitchFamily="18" charset="0"/>
                        </a:rPr>
                        <m:t>+</m:t>
                      </m:r>
                      <m:f>
                        <m:fPr>
                          <m:ctrlPr>
                            <a:rPr lang="fr-FR" sz="2000" b="0" i="1" smtClean="0">
                              <a:latin typeface="Cambria Math" panose="02040503050406030204" pitchFamily="18" charset="0"/>
                            </a:rPr>
                          </m:ctrlPr>
                        </m:fPr>
                        <m:num>
                          <m:r>
                            <a:rPr lang="fr-FR" sz="2000" b="0" i="1" smtClean="0">
                              <a:latin typeface="Cambria Math" panose="02040503050406030204" pitchFamily="18" charset="0"/>
                            </a:rPr>
                            <m:t>𝐻</m:t>
                          </m:r>
                          <m:d>
                            <m:dPr>
                              <m:begChr m:val="["/>
                              <m:endChr m:val="]"/>
                              <m:ctrlPr>
                                <a:rPr lang="fr-FR" sz="2000" b="0" i="1" smtClean="0">
                                  <a:latin typeface="Cambria Math" panose="02040503050406030204" pitchFamily="18" charset="0"/>
                                </a:rPr>
                              </m:ctrlPr>
                            </m:dPr>
                            <m:e>
                              <m:sSubSup>
                                <m:sSubSupPr>
                                  <m:ctrlPr>
                                    <a:rPr lang="fr-FR" sz="2000" b="0" i="1" smtClean="0">
                                      <a:latin typeface="Cambria Math" panose="02040503050406030204" pitchFamily="18" charset="0"/>
                                    </a:rPr>
                                  </m:ctrlPr>
                                </m:sSubSupPr>
                                <m:e>
                                  <m:r>
                                    <a:rPr lang="fr-FR" sz="2000" b="0" i="1" smtClean="0">
                                      <a:latin typeface="Cambria Math" panose="02040503050406030204" pitchFamily="18" charset="0"/>
                                    </a:rPr>
                                    <m:t>𝜙</m:t>
                                  </m:r>
                                </m:e>
                                <m:sub>
                                  <m:r>
                                    <a:rPr lang="fr-FR" sz="2000" b="0" i="1" smtClean="0">
                                      <a:latin typeface="Cambria Math" panose="02040503050406030204" pitchFamily="18" charset="0"/>
                                    </a:rPr>
                                    <m:t>𝐼𝑅</m:t>
                                  </m:r>
                                </m:sub>
                                <m:sup/>
                              </m:sSubSup>
                              <m:d>
                                <m:dPr>
                                  <m:ctrlPr>
                                    <a:rPr lang="fr-FR" sz="2000" b="0" i="1" smtClean="0">
                                      <a:latin typeface="Cambria Math" panose="02040503050406030204" pitchFamily="18" charset="0"/>
                                    </a:rPr>
                                  </m:ctrlPr>
                                </m:dPr>
                                <m:e>
                                  <m:r>
                                    <a:rPr lang="fr-FR" sz="2000" b="0" i="1" smtClean="0">
                                      <a:latin typeface="Cambria Math" panose="02040503050406030204" pitchFamily="18" charset="0"/>
                                    </a:rPr>
                                    <m:t>𝑁</m:t>
                                  </m:r>
                                </m:e>
                              </m:d>
                            </m:e>
                          </m:d>
                        </m:num>
                        <m:den>
                          <m:r>
                            <a:rPr lang="fr-FR" sz="2000" b="0" i="1" smtClean="0">
                              <a:latin typeface="Cambria Math" panose="02040503050406030204" pitchFamily="18" charset="0"/>
                            </a:rPr>
                            <m:t>2</m:t>
                          </m:r>
                          <m:r>
                            <a:rPr lang="fr-FR" sz="2000" b="0" i="1" smtClean="0">
                              <a:latin typeface="Cambria Math" panose="02040503050406030204" pitchFamily="18" charset="0"/>
                            </a:rPr>
                            <m:t>𝜋</m:t>
                          </m:r>
                        </m:den>
                      </m:f>
                      <m:r>
                        <a:rPr lang="fr-FR" sz="2000" b="0" i="1" smtClean="0">
                          <a:latin typeface="Cambria Math" panose="02040503050406030204" pitchFamily="18" charset="0"/>
                        </a:rPr>
                        <m:t>×</m:t>
                      </m:r>
                      <m:r>
                        <a:rPr lang="fr-FR" sz="2000" b="0" i="1" smtClean="0">
                          <a:latin typeface="Cambria Math" panose="02040503050406030204" pitchFamily="18" charset="0"/>
                        </a:rPr>
                        <m:t>𝜉</m:t>
                      </m:r>
                      <m:r>
                        <a:rPr lang="fr-FR" sz="2000" b="0" i="1" smtClean="0">
                          <a:latin typeface="Cambria Math" panose="02040503050406030204" pitchFamily="18" charset="0"/>
                        </a:rPr>
                        <m:t>(</m:t>
                      </m:r>
                      <m:r>
                        <a:rPr lang="fr-FR" sz="2000" b="0" i="1" smtClean="0">
                          <a:latin typeface="Cambria Math" panose="02040503050406030204" pitchFamily="18" charset="0"/>
                        </a:rPr>
                        <m:t>𝑁</m:t>
                      </m:r>
                      <m:r>
                        <a:rPr lang="fr-FR" sz="2000" b="0" i="1" smtClean="0">
                          <a:latin typeface="Cambria Math" panose="02040503050406030204" pitchFamily="18" charset="0"/>
                        </a:rPr>
                        <m:t>) </m:t>
                      </m:r>
                    </m:oMath>
                  </m:oMathPara>
                </a14:m>
                <a:endParaRPr lang="fr-FR" sz="2000" dirty="0"/>
              </a:p>
            </p:txBody>
          </p:sp>
        </mc:Choice>
        <mc:Fallback xmlns="">
          <p:sp>
            <p:nvSpPr>
              <p:cNvPr id="31" name="Rectangle 30"/>
              <p:cNvSpPr>
                <a:spLocks noRot="1" noChangeAspect="1" noMove="1" noResize="1" noEditPoints="1" noAdjustHandles="1" noChangeArrowheads="1" noChangeShapeType="1" noTextEdit="1"/>
              </p:cNvSpPr>
              <p:nvPr/>
            </p:nvSpPr>
            <p:spPr>
              <a:xfrm>
                <a:off x="2232161" y="1160657"/>
                <a:ext cx="4704237" cy="850426"/>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2" name="ZoneTexte 31"/>
              <p:cNvSpPr txBox="1"/>
              <p:nvPr/>
            </p:nvSpPr>
            <p:spPr>
              <a:xfrm>
                <a:off x="7212555" y="1402359"/>
                <a:ext cx="288341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panose="02040503050406030204" pitchFamily="18" charset="0"/>
                        </a:rPr>
                        <m:t>⟨</m:t>
                      </m:r>
                      <m:r>
                        <a:rPr lang="fr-FR" sz="2000" i="1">
                          <a:latin typeface="Cambria Math" panose="02040503050406030204" pitchFamily="18" charset="0"/>
                        </a:rPr>
                        <m:t>𝜉</m:t>
                      </m:r>
                      <m:d>
                        <m:dPr>
                          <m:ctrlPr>
                            <a:rPr lang="fr-FR" sz="2000" i="1">
                              <a:latin typeface="Cambria Math" panose="02040503050406030204" pitchFamily="18" charset="0"/>
                            </a:rPr>
                          </m:ctrlPr>
                        </m:dPr>
                        <m:e>
                          <m:r>
                            <a:rPr lang="fr-FR" sz="2000" i="1">
                              <a:latin typeface="Cambria Math" panose="02040503050406030204" pitchFamily="18" charset="0"/>
                            </a:rPr>
                            <m:t>𝑁</m:t>
                          </m:r>
                        </m:e>
                      </m:d>
                      <m:r>
                        <a:rPr lang="fr-FR" sz="2000" i="1">
                          <a:latin typeface="Cambria Math" panose="02040503050406030204" pitchFamily="18" charset="0"/>
                        </a:rPr>
                        <m:t>𝜉</m:t>
                      </m:r>
                      <m:d>
                        <m:dPr>
                          <m:ctrlPr>
                            <a:rPr lang="fr-FR" sz="2000" i="1">
                              <a:latin typeface="Cambria Math" panose="02040503050406030204" pitchFamily="18" charset="0"/>
                            </a:rPr>
                          </m:ctrlPr>
                        </m:dPr>
                        <m:e>
                          <m:sSup>
                            <m:sSupPr>
                              <m:ctrlPr>
                                <a:rPr lang="fr-FR" sz="2000" b="0" i="1" smtClean="0">
                                  <a:latin typeface="Cambria Math" panose="02040503050406030204" pitchFamily="18" charset="0"/>
                                </a:rPr>
                              </m:ctrlPr>
                            </m:sSupPr>
                            <m:e>
                              <m:r>
                                <a:rPr lang="fr-FR" sz="2000" i="1">
                                  <a:latin typeface="Cambria Math" panose="02040503050406030204" pitchFamily="18" charset="0"/>
                                </a:rPr>
                                <m:t>𝑁</m:t>
                              </m:r>
                            </m:e>
                            <m:sup>
                              <m:r>
                                <a:rPr lang="fr-FR" sz="2000" b="0" i="1" smtClean="0">
                                  <a:latin typeface="Cambria Math" panose="02040503050406030204" pitchFamily="18" charset="0"/>
                                </a:rPr>
                                <m:t>′</m:t>
                              </m:r>
                            </m:sup>
                          </m:sSup>
                        </m:e>
                      </m:d>
                      <m:r>
                        <a:rPr lang="fr-FR" sz="2000" b="0" i="1" smtClean="0">
                          <a:latin typeface="Cambria Math" panose="02040503050406030204" pitchFamily="18" charset="0"/>
                        </a:rPr>
                        <m:t>⟩=</m:t>
                      </m:r>
                      <m:r>
                        <a:rPr lang="fr-FR" sz="2000" b="0" i="1" smtClean="0">
                          <a:latin typeface="Cambria Math" panose="02040503050406030204" pitchFamily="18" charset="0"/>
                        </a:rPr>
                        <m:t>𝛿</m:t>
                      </m:r>
                      <m:d>
                        <m:dPr>
                          <m:ctrlPr>
                            <a:rPr lang="fr-FR" sz="2000" b="0" i="1" smtClean="0">
                              <a:latin typeface="Cambria Math" panose="02040503050406030204" pitchFamily="18" charset="0"/>
                            </a:rPr>
                          </m:ctrlPr>
                        </m:dPr>
                        <m:e>
                          <m:r>
                            <a:rPr lang="fr-FR" sz="2000" b="0" i="1" smtClean="0">
                              <a:latin typeface="Cambria Math" panose="02040503050406030204" pitchFamily="18" charset="0"/>
                            </a:rPr>
                            <m:t>𝑁</m:t>
                          </m:r>
                          <m:r>
                            <a:rPr lang="fr-FR" sz="2000" b="0" i="1" smtClean="0">
                              <a:latin typeface="Cambria Math" panose="02040503050406030204" pitchFamily="18" charset="0"/>
                            </a:rPr>
                            <m:t>−</m:t>
                          </m:r>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𝑁</m:t>
                              </m:r>
                            </m:e>
                            <m:sup>
                              <m:r>
                                <a:rPr lang="fr-FR" sz="2000" b="0" i="1" smtClean="0">
                                  <a:latin typeface="Cambria Math" panose="02040503050406030204" pitchFamily="18" charset="0"/>
                                </a:rPr>
                                <m:t>′</m:t>
                              </m:r>
                            </m:sup>
                          </m:sSup>
                        </m:e>
                      </m:d>
                    </m:oMath>
                  </m:oMathPara>
                </a14:m>
                <a:endParaRPr lang="fr-FR" sz="2000" dirty="0"/>
              </a:p>
            </p:txBody>
          </p:sp>
        </mc:Choice>
        <mc:Fallback xmlns="">
          <p:sp>
            <p:nvSpPr>
              <p:cNvPr id="32" name="ZoneTexte 31"/>
              <p:cNvSpPr txBox="1">
                <a:spLocks noRot="1" noChangeAspect="1" noMove="1" noResize="1" noEditPoints="1" noAdjustHandles="1" noChangeArrowheads="1" noChangeShapeType="1" noTextEdit="1"/>
              </p:cNvSpPr>
              <p:nvPr/>
            </p:nvSpPr>
            <p:spPr>
              <a:xfrm>
                <a:off x="7212555" y="1402359"/>
                <a:ext cx="2883417" cy="307777"/>
              </a:xfrm>
              <a:prstGeom prst="rect">
                <a:avLst/>
              </a:prstGeom>
              <a:blipFill>
                <a:blip r:embed="rId5"/>
                <a:stretch>
                  <a:fillRect l="-2537" b="-37255"/>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88ABC39D-F760-45BA-9080-49A37FDACE3B}"/>
                  </a:ext>
                </a:extLst>
              </p:cNvPr>
              <p:cNvSpPr/>
              <p:nvPr/>
            </p:nvSpPr>
            <p:spPr>
              <a:xfrm>
                <a:off x="144265" y="1710136"/>
                <a:ext cx="1685846"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b="1" i="1" smtClean="0">
                          <a:solidFill>
                            <a:srgbClr val="0070C0"/>
                          </a:solidFill>
                          <a:latin typeface="Cambria Math" panose="02040503050406030204" pitchFamily="18" charset="0"/>
                        </a:rPr>
                        <m:t>𝐬𝐢𝐧𝐜</m:t>
                      </m:r>
                      <m:d>
                        <m:dPr>
                          <m:ctrlPr>
                            <a:rPr lang="fr-FR" b="1" i="1">
                              <a:solidFill>
                                <a:srgbClr val="0070C0"/>
                              </a:solidFill>
                              <a:latin typeface="Cambria Math" panose="02040503050406030204" pitchFamily="18" charset="0"/>
                            </a:rPr>
                          </m:ctrlPr>
                        </m:dPr>
                        <m:e>
                          <m:sSub>
                            <m:sSubPr>
                              <m:ctrlPr>
                                <a:rPr lang="fr-FR" b="1" i="1">
                                  <a:solidFill>
                                    <a:srgbClr val="0070C0"/>
                                  </a:solidFill>
                                  <a:latin typeface="Cambria Math" panose="02040503050406030204" pitchFamily="18" charset="0"/>
                                </a:rPr>
                              </m:ctrlPr>
                            </m:sSubPr>
                            <m:e>
                              <m:r>
                                <a:rPr lang="fr-FR" b="1" i="1">
                                  <a:solidFill>
                                    <a:srgbClr val="0070C0"/>
                                  </a:solidFill>
                                  <a:latin typeface="Cambria Math" panose="02040503050406030204" pitchFamily="18" charset="0"/>
                                </a:rPr>
                                <m:t>𝒌</m:t>
                              </m:r>
                            </m:e>
                            <m:sub>
                              <m:r>
                                <a:rPr lang="fr-FR" b="1" i="1">
                                  <a:solidFill>
                                    <a:srgbClr val="0070C0"/>
                                  </a:solidFill>
                                  <a:latin typeface="Cambria Math" panose="02040503050406030204" pitchFamily="18" charset="0"/>
                                </a:rPr>
                                <m:t>𝝈</m:t>
                              </m:r>
                            </m:sub>
                          </m:sSub>
                          <m:r>
                            <a:rPr lang="fr-FR" b="1" i="1">
                              <a:solidFill>
                                <a:srgbClr val="0070C0"/>
                              </a:solidFill>
                              <a:latin typeface="Cambria Math" panose="02040503050406030204" pitchFamily="18" charset="0"/>
                            </a:rPr>
                            <m:t>𝒓</m:t>
                          </m:r>
                        </m:e>
                      </m:d>
                      <m:r>
                        <a:rPr lang="es-ES" b="1" i="1" smtClean="0">
                          <a:solidFill>
                            <a:srgbClr val="0070C0"/>
                          </a:solidFill>
                          <a:latin typeface="Cambria Math" panose="02040503050406030204" pitchFamily="18" charset="0"/>
                        </a:rPr>
                        <m:t>≃</m:t>
                      </m:r>
                      <m:r>
                        <a:rPr lang="es-ES" b="1" i="1" smtClean="0">
                          <a:solidFill>
                            <a:srgbClr val="0070C0"/>
                          </a:solidFill>
                          <a:latin typeface="Cambria Math" panose="02040503050406030204" pitchFamily="18" charset="0"/>
                        </a:rPr>
                        <m:t>𝟏</m:t>
                      </m:r>
                    </m:oMath>
                    <m:oMath xmlns:m="http://schemas.openxmlformats.org/officeDocument/2006/math">
                      <m:r>
                        <a:rPr lang="es-ES" sz="1400" b="1" i="0" smtClean="0">
                          <a:solidFill>
                            <a:srgbClr val="0070C0"/>
                          </a:solidFill>
                          <a:latin typeface="Cambria Math" panose="02040503050406030204" pitchFamily="18" charset="0"/>
                        </a:rPr>
                        <m:t>𝐟𝐨𝐫</m:t>
                      </m:r>
                      <m:r>
                        <a:rPr lang="es-ES" sz="1400" b="1" i="1" smtClean="0">
                          <a:solidFill>
                            <a:srgbClr val="0070C0"/>
                          </a:solidFill>
                          <a:latin typeface="Cambria Math" panose="02040503050406030204" pitchFamily="18" charset="0"/>
                        </a:rPr>
                        <m:t> </m:t>
                      </m:r>
                      <m:r>
                        <a:rPr lang="es-ES" sz="1400" b="1" i="1" smtClean="0">
                          <a:solidFill>
                            <a:srgbClr val="0070C0"/>
                          </a:solidFill>
                          <a:latin typeface="Cambria Math" panose="02040503050406030204" pitchFamily="18" charset="0"/>
                        </a:rPr>
                        <m:t>𝒓</m:t>
                      </m:r>
                      <m:r>
                        <a:rPr lang="es-ES" sz="1400" b="1" i="1" smtClean="0">
                          <a:solidFill>
                            <a:srgbClr val="0070C0"/>
                          </a:solidFill>
                          <a:latin typeface="Cambria Math" panose="02040503050406030204" pitchFamily="18" charset="0"/>
                        </a:rPr>
                        <m:t>&lt;</m:t>
                      </m:r>
                      <m:r>
                        <a:rPr lang="es-ES" sz="1400" b="1" i="1" smtClean="0">
                          <a:solidFill>
                            <a:srgbClr val="0070C0"/>
                          </a:solidFill>
                          <a:latin typeface="Cambria Math" panose="02040503050406030204" pitchFamily="18" charset="0"/>
                        </a:rPr>
                        <m:t>𝟏</m:t>
                      </m:r>
                      <m:r>
                        <a:rPr lang="es-ES" sz="1400" b="1" i="1" smtClean="0">
                          <a:solidFill>
                            <a:srgbClr val="0070C0"/>
                          </a:solidFill>
                          <a:latin typeface="Cambria Math" panose="02040503050406030204" pitchFamily="18" charset="0"/>
                        </a:rPr>
                        <m:t>/</m:t>
                      </m:r>
                      <m:sSub>
                        <m:sSubPr>
                          <m:ctrlPr>
                            <a:rPr lang="es-ES" sz="1400" b="1" i="1" smtClean="0">
                              <a:solidFill>
                                <a:srgbClr val="0070C0"/>
                              </a:solidFill>
                              <a:latin typeface="Cambria Math" panose="02040503050406030204" pitchFamily="18" charset="0"/>
                            </a:rPr>
                          </m:ctrlPr>
                        </m:sSubPr>
                        <m:e>
                          <m:r>
                            <a:rPr lang="es-ES" sz="1400" b="1" i="1" smtClean="0">
                              <a:solidFill>
                                <a:srgbClr val="0070C0"/>
                              </a:solidFill>
                              <a:latin typeface="Cambria Math" panose="02040503050406030204" pitchFamily="18" charset="0"/>
                            </a:rPr>
                            <m:t>𝒌</m:t>
                          </m:r>
                        </m:e>
                        <m:sub>
                          <m:r>
                            <a:rPr lang="es-ES" sz="1400" b="1" i="1" smtClean="0">
                              <a:solidFill>
                                <a:srgbClr val="0070C0"/>
                              </a:solidFill>
                              <a:latin typeface="Cambria Math" panose="02040503050406030204" pitchFamily="18" charset="0"/>
                            </a:rPr>
                            <m:t>𝝈</m:t>
                          </m:r>
                        </m:sub>
                      </m:sSub>
                    </m:oMath>
                  </m:oMathPara>
                </a14:m>
                <a:endParaRPr lang="fr-FR" b="1" dirty="0"/>
              </a:p>
            </p:txBody>
          </p:sp>
        </mc:Choice>
        <mc:Fallback>
          <p:sp>
            <p:nvSpPr>
              <p:cNvPr id="2" name="Rectangle 1">
                <a:extLst>
                  <a:ext uri="{FF2B5EF4-FFF2-40B4-BE49-F238E27FC236}">
                    <a16:creationId xmlns:a16="http://schemas.microsoft.com/office/drawing/2014/main" id="{88ABC39D-F760-45BA-9080-49A37FDACE3B}"/>
                  </a:ext>
                </a:extLst>
              </p:cNvPr>
              <p:cNvSpPr>
                <a:spLocks noRot="1" noChangeAspect="1" noMove="1" noResize="1" noEditPoints="1" noAdjustHandles="1" noChangeArrowheads="1" noChangeShapeType="1" noTextEdit="1"/>
              </p:cNvSpPr>
              <p:nvPr/>
            </p:nvSpPr>
            <p:spPr>
              <a:xfrm>
                <a:off x="144265" y="1710136"/>
                <a:ext cx="1685846" cy="584775"/>
              </a:xfrm>
              <a:prstGeom prst="rect">
                <a:avLst/>
              </a:prstGeom>
              <a:blipFill>
                <a:blip r:embed="rId6"/>
                <a:stretch>
                  <a:fillRect b="-5263"/>
                </a:stretch>
              </a:blipFill>
            </p:spPr>
            <p:txBody>
              <a:bodyPr/>
              <a:lstStyle/>
              <a:p>
                <a:r>
                  <a:rPr lang="en-GB">
                    <a:noFill/>
                  </a:rPr>
                  <a:t> </a:t>
                </a:r>
              </a:p>
            </p:txBody>
          </p:sp>
        </mc:Fallback>
      </mc:AlternateContent>
    </p:spTree>
    <p:extLst>
      <p:ext uri="{BB962C8B-B14F-4D97-AF65-F5344CB8AC3E}">
        <p14:creationId xmlns:p14="http://schemas.microsoft.com/office/powerpoint/2010/main" val="3520141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txBox="1">
            <a:spLocks/>
          </p:cNvSpPr>
          <p:nvPr/>
        </p:nvSpPr>
        <p:spPr>
          <a:xfrm>
            <a:off x="785112" y="240355"/>
            <a:ext cx="9686108" cy="54912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fr-FR" dirty="0"/>
              <a:t>Fokker-Planck  Equation</a:t>
            </a:r>
          </a:p>
        </p:txBody>
      </p:sp>
      <p:sp>
        <p:nvSpPr>
          <p:cNvPr id="4" name="Espace réservé du pied de page 3"/>
          <p:cNvSpPr>
            <a:spLocks noGrp="1"/>
          </p:cNvSpPr>
          <p:nvPr>
            <p:ph type="ftr" sz="quarter" idx="11"/>
          </p:nvPr>
        </p:nvSpPr>
        <p:spPr>
          <a:xfrm>
            <a:off x="1295400" y="6419462"/>
            <a:ext cx="5181600" cy="238902"/>
          </a:xfrm>
        </p:spPr>
        <p:txBody>
          <a:bodyPr/>
          <a:lstStyle/>
          <a:p>
            <a:pPr rtl="0"/>
            <a:r>
              <a:rPr lang="en-GB" noProof="0"/>
              <a:t>Borel resummation of secular divergences with the stochastic inflation formalism                 2023 TUG Meeting, ENS, October 12th     ---    Lucas Pinol </a:t>
            </a:r>
            <a:endParaRPr lang="fr-FR" noProof="0" dirty="0"/>
          </a:p>
        </p:txBody>
      </p:sp>
      <p:cxnSp>
        <p:nvCxnSpPr>
          <p:cNvPr id="14" name="Connecteur droit avec flèche 13"/>
          <p:cNvCxnSpPr/>
          <p:nvPr/>
        </p:nvCxnSpPr>
        <p:spPr>
          <a:xfrm>
            <a:off x="5402510" y="2057479"/>
            <a:ext cx="8389" cy="9815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ZoneTexte 5"/>
              <p:cNvSpPr txBox="1"/>
              <p:nvPr/>
            </p:nvSpPr>
            <p:spPr>
              <a:xfrm>
                <a:off x="1014081" y="2342998"/>
                <a:ext cx="9659247" cy="369332"/>
              </a:xfrm>
              <a:prstGeom prst="rect">
                <a:avLst/>
              </a:prstGeom>
              <a:solidFill>
                <a:schemeClr val="bg1"/>
              </a:solidFill>
            </p:spPr>
            <p:txBody>
              <a:bodyPr wrap="none" rtlCol="0">
                <a:spAutoFit/>
              </a:bodyPr>
              <a:lstStyle/>
              <a:p>
                <a:r>
                  <a:rPr lang="fr-FR" dirty="0"/>
                  <a:t>From </a:t>
                </a:r>
                <a:r>
                  <a:rPr lang="fr-FR" dirty="0" err="1"/>
                  <a:t>stochastic</a:t>
                </a:r>
                <a:r>
                  <a:rPr lang="fr-FR" dirty="0"/>
                  <a:t> </a:t>
                </a:r>
                <a:r>
                  <a:rPr lang="fr-FR" dirty="0" err="1"/>
                  <a:t>differential</a:t>
                </a:r>
                <a:r>
                  <a:rPr lang="fr-FR" dirty="0"/>
                  <a:t> </a:t>
                </a:r>
                <a:r>
                  <a:rPr lang="fr-FR" dirty="0" err="1"/>
                  <a:t>equation</a:t>
                </a:r>
                <a:r>
                  <a:rPr lang="fr-FR" dirty="0"/>
                  <a:t> for </a:t>
                </a:r>
                <a14:m>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𝜙</m:t>
                        </m:r>
                      </m:e>
                      <m:sub>
                        <m:r>
                          <a:rPr lang="fr-FR" b="0" i="1" smtClean="0">
                            <a:latin typeface="Cambria Math" panose="02040503050406030204" pitchFamily="18" charset="0"/>
                          </a:rPr>
                          <m:t>𝐼𝑅</m:t>
                        </m:r>
                      </m:sub>
                    </m:sSub>
                  </m:oMath>
                </a14:m>
                <a:r>
                  <a:rPr lang="fr-FR" dirty="0"/>
                  <a:t> to partial </a:t>
                </a:r>
                <a:r>
                  <a:rPr lang="fr-FR" dirty="0" err="1"/>
                  <a:t>differential</a:t>
                </a:r>
                <a:r>
                  <a:rPr lang="fr-FR" dirty="0"/>
                  <a:t> </a:t>
                </a:r>
                <a:r>
                  <a:rPr lang="fr-FR" dirty="0" err="1"/>
                  <a:t>equation</a:t>
                </a:r>
                <a:r>
                  <a:rPr lang="fr-FR" dirty="0"/>
                  <a:t> for </a:t>
                </a:r>
                <a:r>
                  <a:rPr lang="fr-FR" dirty="0" err="1"/>
                  <a:t>its</a:t>
                </a:r>
                <a:r>
                  <a:rPr lang="fr-FR" dirty="0"/>
                  <a:t> PDF </a:t>
                </a:r>
                <a14:m>
                  <m:oMath xmlns:m="http://schemas.openxmlformats.org/officeDocument/2006/math">
                    <m:r>
                      <a:rPr lang="fr-FR" b="0" i="1" smtClean="0">
                        <a:latin typeface="Cambria Math" panose="02040503050406030204" pitchFamily="18" charset="0"/>
                      </a:rPr>
                      <m:t>𝑃</m:t>
                    </m:r>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𝜙</m:t>
                        </m:r>
                      </m:e>
                      <m:sub>
                        <m:r>
                          <a:rPr lang="fr-FR" b="0" i="1" smtClean="0">
                            <a:latin typeface="Cambria Math" panose="02040503050406030204" pitchFamily="18" charset="0"/>
                          </a:rPr>
                          <m:t>𝐼𝑅</m:t>
                        </m:r>
                      </m:sub>
                    </m:sSub>
                    <m:r>
                      <a:rPr lang="fr-FR" b="0" i="1" smtClean="0">
                        <a:latin typeface="Cambria Math" panose="02040503050406030204" pitchFamily="18" charset="0"/>
                      </a:rPr>
                      <m:t>,</m:t>
                    </m:r>
                    <m:r>
                      <a:rPr lang="fr-FR" b="0" i="1" smtClean="0">
                        <a:latin typeface="Cambria Math" panose="02040503050406030204" pitchFamily="18" charset="0"/>
                      </a:rPr>
                      <m:t>𝑁</m:t>
                    </m:r>
                    <m:r>
                      <a:rPr lang="fr-FR" b="0" i="1" smtClean="0">
                        <a:latin typeface="Cambria Math" panose="02040503050406030204" pitchFamily="18" charset="0"/>
                      </a:rPr>
                      <m:t>)</m:t>
                    </m:r>
                  </m:oMath>
                </a14:m>
                <a:r>
                  <a:rPr lang="fr-FR" dirty="0"/>
                  <a:t>:</a:t>
                </a:r>
              </a:p>
            </p:txBody>
          </p:sp>
        </mc:Choice>
        <mc:Fallback xmlns="">
          <p:sp>
            <p:nvSpPr>
              <p:cNvPr id="6" name="ZoneTexte 5"/>
              <p:cNvSpPr txBox="1">
                <a:spLocks noRot="1" noChangeAspect="1" noMove="1" noResize="1" noEditPoints="1" noAdjustHandles="1" noChangeArrowheads="1" noChangeShapeType="1" noTextEdit="1"/>
              </p:cNvSpPr>
              <p:nvPr/>
            </p:nvSpPr>
            <p:spPr>
              <a:xfrm>
                <a:off x="1014081" y="2342998"/>
                <a:ext cx="9659247" cy="369332"/>
              </a:xfrm>
              <a:prstGeom prst="rect">
                <a:avLst/>
              </a:prstGeom>
              <a:blipFill>
                <a:blip r:embed="rId3"/>
                <a:stretch>
                  <a:fillRect l="-505" t="-9836" r="-189" b="-2295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2232161" y="1160657"/>
                <a:ext cx="4704237" cy="8504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sz="2000" i="1" smtClean="0">
                              <a:latin typeface="Cambria Math" panose="02040503050406030204" pitchFamily="18" charset="0"/>
                            </a:rPr>
                          </m:ctrlPr>
                        </m:fPr>
                        <m:num>
                          <m:r>
                            <m:rPr>
                              <m:sty m:val="p"/>
                            </m:rPr>
                            <a:rPr lang="fr-FR" sz="2000">
                              <a:latin typeface="Cambria Math" panose="02040503050406030204" pitchFamily="18" charset="0"/>
                            </a:rPr>
                            <m:t>d</m:t>
                          </m:r>
                          <m:sSubSup>
                            <m:sSubSupPr>
                              <m:ctrlPr>
                                <a:rPr lang="fr-FR" sz="2000" b="0" i="1" smtClean="0">
                                  <a:latin typeface="Cambria Math" panose="02040503050406030204" pitchFamily="18" charset="0"/>
                                </a:rPr>
                              </m:ctrlPr>
                            </m:sSubSupPr>
                            <m:e>
                              <m:r>
                                <a:rPr lang="fr-FR" sz="2000" i="1">
                                  <a:latin typeface="Cambria Math" panose="02040503050406030204" pitchFamily="18" charset="0"/>
                                </a:rPr>
                                <m:t>𝜙</m:t>
                              </m:r>
                            </m:e>
                            <m:sub>
                              <m:r>
                                <a:rPr lang="fr-FR" sz="2000" i="1">
                                  <a:latin typeface="Cambria Math" panose="02040503050406030204" pitchFamily="18" charset="0"/>
                                </a:rPr>
                                <m:t>𝐼𝑅</m:t>
                              </m:r>
                            </m:sub>
                            <m:sup/>
                          </m:sSubSup>
                        </m:num>
                        <m:den>
                          <m:r>
                            <m:rPr>
                              <m:sty m:val="p"/>
                            </m:rPr>
                            <a:rPr lang="fr-FR" sz="2000">
                              <a:latin typeface="Cambria Math" panose="02040503050406030204" pitchFamily="18" charset="0"/>
                            </a:rPr>
                            <m:t>d</m:t>
                          </m:r>
                          <m:r>
                            <a:rPr lang="fr-FR" sz="2000" i="1">
                              <a:latin typeface="Cambria Math" panose="02040503050406030204" pitchFamily="18" charset="0"/>
                            </a:rPr>
                            <m:t>𝑁</m:t>
                          </m:r>
                        </m:den>
                      </m:f>
                      <m:r>
                        <a:rPr lang="fr-FR" sz="2000" i="1">
                          <a:latin typeface="Cambria Math" panose="02040503050406030204" pitchFamily="18" charset="0"/>
                        </a:rPr>
                        <m:t>=−</m:t>
                      </m:r>
                      <m:f>
                        <m:fPr>
                          <m:ctrlPr>
                            <a:rPr lang="fr-FR" sz="2000" i="1">
                              <a:latin typeface="Cambria Math" panose="02040503050406030204" pitchFamily="18" charset="0"/>
                            </a:rPr>
                          </m:ctrlPr>
                        </m:fPr>
                        <m:num>
                          <m:sSub>
                            <m:sSubPr>
                              <m:ctrlPr>
                                <a:rPr lang="fr-FR" sz="2000" i="1">
                                  <a:latin typeface="Cambria Math" panose="02040503050406030204" pitchFamily="18" charset="0"/>
                                </a:rPr>
                              </m:ctrlPr>
                            </m:sSubPr>
                            <m:e>
                              <m:r>
                                <a:rPr lang="fr-FR" sz="2000" i="1">
                                  <a:latin typeface="Cambria Math" panose="02040503050406030204" pitchFamily="18" charset="0"/>
                                </a:rPr>
                                <m:t>𝑉</m:t>
                              </m:r>
                            </m:e>
                            <m:sub>
                              <m:r>
                                <a:rPr lang="fr-FR" sz="2000" i="1">
                                  <a:latin typeface="Cambria Math" panose="02040503050406030204" pitchFamily="18" charset="0"/>
                                </a:rPr>
                                <m:t>,</m:t>
                              </m:r>
                              <m:r>
                                <a:rPr lang="fr-FR" sz="2000" i="1">
                                  <a:latin typeface="Cambria Math" panose="02040503050406030204" pitchFamily="18" charset="0"/>
                                </a:rPr>
                                <m:t>𝜙</m:t>
                              </m:r>
                            </m:sub>
                          </m:sSub>
                          <m:d>
                            <m:dPr>
                              <m:ctrlPr>
                                <a:rPr lang="fr-FR" sz="2000" i="1">
                                  <a:latin typeface="Cambria Math" panose="02040503050406030204" pitchFamily="18" charset="0"/>
                                </a:rPr>
                              </m:ctrlPr>
                            </m:dPr>
                            <m:e>
                              <m:sSubSup>
                                <m:sSubSupPr>
                                  <m:ctrlPr>
                                    <a:rPr lang="fr-FR" sz="2000" b="0" i="1" smtClean="0">
                                      <a:latin typeface="Cambria Math" panose="02040503050406030204" pitchFamily="18" charset="0"/>
                                    </a:rPr>
                                  </m:ctrlPr>
                                </m:sSubSupPr>
                                <m:e>
                                  <m:r>
                                    <a:rPr lang="fr-FR" sz="2000" i="1">
                                      <a:latin typeface="Cambria Math" panose="02040503050406030204" pitchFamily="18" charset="0"/>
                                    </a:rPr>
                                    <m:t>𝜙</m:t>
                                  </m:r>
                                </m:e>
                                <m:sub>
                                  <m:r>
                                    <a:rPr lang="fr-FR" sz="2000" i="1">
                                      <a:latin typeface="Cambria Math" panose="02040503050406030204" pitchFamily="18" charset="0"/>
                                    </a:rPr>
                                    <m:t>𝐼𝑅</m:t>
                                  </m:r>
                                </m:sub>
                                <m:sup/>
                              </m:sSubSup>
                            </m:e>
                          </m:d>
                        </m:num>
                        <m:den>
                          <m:sSubSup>
                            <m:sSubSupPr>
                              <m:ctrlPr>
                                <a:rPr lang="fr-FR" sz="2000" b="0" i="1" smtClean="0">
                                  <a:latin typeface="Cambria Math" panose="02040503050406030204" pitchFamily="18" charset="0"/>
                                </a:rPr>
                              </m:ctrlPr>
                            </m:sSubSupPr>
                            <m:e>
                              <m:r>
                                <a:rPr lang="fr-FR" sz="2000" i="1">
                                  <a:latin typeface="Cambria Math" panose="02040503050406030204" pitchFamily="18" charset="0"/>
                                </a:rPr>
                                <m:t>3</m:t>
                              </m:r>
                              <m:r>
                                <a:rPr lang="fr-FR" sz="2000" i="1">
                                  <a:latin typeface="Cambria Math" panose="02040503050406030204" pitchFamily="18" charset="0"/>
                                </a:rPr>
                                <m:t>𝐻</m:t>
                              </m:r>
                            </m:e>
                            <m:sub/>
                            <m:sup>
                              <m:r>
                                <a:rPr lang="fr-FR" sz="2000" i="1">
                                  <a:latin typeface="Cambria Math" panose="02040503050406030204" pitchFamily="18" charset="0"/>
                                </a:rPr>
                                <m:t>2</m:t>
                              </m:r>
                            </m:sup>
                          </m:sSubSup>
                        </m:den>
                      </m:f>
                      <m:r>
                        <a:rPr lang="fr-FR" sz="2000" i="1">
                          <a:latin typeface="Cambria Math" panose="02040503050406030204" pitchFamily="18" charset="0"/>
                        </a:rPr>
                        <m:t>+</m:t>
                      </m:r>
                      <m:f>
                        <m:fPr>
                          <m:ctrlPr>
                            <a:rPr lang="fr-FR" sz="2000" b="0" i="1" smtClean="0">
                              <a:latin typeface="Cambria Math" panose="02040503050406030204" pitchFamily="18" charset="0"/>
                            </a:rPr>
                          </m:ctrlPr>
                        </m:fPr>
                        <m:num>
                          <m:r>
                            <a:rPr lang="fr-FR" sz="2000" b="0" i="1" smtClean="0">
                              <a:latin typeface="Cambria Math" panose="02040503050406030204" pitchFamily="18" charset="0"/>
                            </a:rPr>
                            <m:t>𝐻</m:t>
                          </m:r>
                          <m:d>
                            <m:dPr>
                              <m:begChr m:val="["/>
                              <m:endChr m:val="]"/>
                              <m:ctrlPr>
                                <a:rPr lang="fr-FR" sz="2000" b="0" i="1" smtClean="0">
                                  <a:latin typeface="Cambria Math" panose="02040503050406030204" pitchFamily="18" charset="0"/>
                                </a:rPr>
                              </m:ctrlPr>
                            </m:dPr>
                            <m:e>
                              <m:sSubSup>
                                <m:sSubSupPr>
                                  <m:ctrlPr>
                                    <a:rPr lang="fr-FR" sz="2000" b="0" i="1" smtClean="0">
                                      <a:latin typeface="Cambria Math" panose="02040503050406030204" pitchFamily="18" charset="0"/>
                                    </a:rPr>
                                  </m:ctrlPr>
                                </m:sSubSupPr>
                                <m:e>
                                  <m:r>
                                    <a:rPr lang="fr-FR" sz="2000" b="0" i="1" smtClean="0">
                                      <a:latin typeface="Cambria Math" panose="02040503050406030204" pitchFamily="18" charset="0"/>
                                    </a:rPr>
                                    <m:t>𝜙</m:t>
                                  </m:r>
                                </m:e>
                                <m:sub>
                                  <m:r>
                                    <a:rPr lang="fr-FR" sz="2000" b="0" i="1" smtClean="0">
                                      <a:latin typeface="Cambria Math" panose="02040503050406030204" pitchFamily="18" charset="0"/>
                                    </a:rPr>
                                    <m:t>𝐼𝑅</m:t>
                                  </m:r>
                                </m:sub>
                                <m:sup/>
                              </m:sSubSup>
                              <m:d>
                                <m:dPr>
                                  <m:ctrlPr>
                                    <a:rPr lang="fr-FR" sz="2000" b="0" i="1" smtClean="0">
                                      <a:latin typeface="Cambria Math" panose="02040503050406030204" pitchFamily="18" charset="0"/>
                                    </a:rPr>
                                  </m:ctrlPr>
                                </m:dPr>
                                <m:e>
                                  <m:r>
                                    <a:rPr lang="fr-FR" sz="2000" b="0" i="1" smtClean="0">
                                      <a:latin typeface="Cambria Math" panose="02040503050406030204" pitchFamily="18" charset="0"/>
                                    </a:rPr>
                                    <m:t>𝑁</m:t>
                                  </m:r>
                                </m:e>
                              </m:d>
                            </m:e>
                          </m:d>
                        </m:num>
                        <m:den>
                          <m:r>
                            <a:rPr lang="fr-FR" sz="2000" b="0" i="1" smtClean="0">
                              <a:latin typeface="Cambria Math" panose="02040503050406030204" pitchFamily="18" charset="0"/>
                            </a:rPr>
                            <m:t>2</m:t>
                          </m:r>
                          <m:r>
                            <a:rPr lang="fr-FR" sz="2000" b="0" i="1" smtClean="0">
                              <a:latin typeface="Cambria Math" panose="02040503050406030204" pitchFamily="18" charset="0"/>
                            </a:rPr>
                            <m:t>𝜋</m:t>
                          </m:r>
                        </m:den>
                      </m:f>
                      <m:r>
                        <a:rPr lang="fr-FR" sz="2000" b="0" i="1" smtClean="0">
                          <a:latin typeface="Cambria Math" panose="02040503050406030204" pitchFamily="18" charset="0"/>
                        </a:rPr>
                        <m:t>×</m:t>
                      </m:r>
                      <m:r>
                        <a:rPr lang="fr-FR" sz="2000" b="0" i="1" smtClean="0">
                          <a:latin typeface="Cambria Math" panose="02040503050406030204" pitchFamily="18" charset="0"/>
                        </a:rPr>
                        <m:t>𝜉</m:t>
                      </m:r>
                      <m:r>
                        <a:rPr lang="fr-FR" sz="2000" b="0" i="1" smtClean="0">
                          <a:latin typeface="Cambria Math" panose="02040503050406030204" pitchFamily="18" charset="0"/>
                        </a:rPr>
                        <m:t>(</m:t>
                      </m:r>
                      <m:r>
                        <a:rPr lang="fr-FR" sz="2000" b="0" i="1" smtClean="0">
                          <a:latin typeface="Cambria Math" panose="02040503050406030204" pitchFamily="18" charset="0"/>
                        </a:rPr>
                        <m:t>𝑁</m:t>
                      </m:r>
                      <m:r>
                        <a:rPr lang="fr-FR" sz="2000" b="0" i="1" smtClean="0">
                          <a:latin typeface="Cambria Math" panose="02040503050406030204" pitchFamily="18" charset="0"/>
                        </a:rPr>
                        <m:t>) ,</m:t>
                      </m:r>
                    </m:oMath>
                  </m:oMathPara>
                </a14:m>
                <a:endParaRPr lang="fr-FR" sz="2000" dirty="0"/>
              </a:p>
            </p:txBody>
          </p:sp>
        </mc:Choice>
        <mc:Fallback xmlns="">
          <p:sp>
            <p:nvSpPr>
              <p:cNvPr id="23" name="Rectangle 22"/>
              <p:cNvSpPr>
                <a:spLocks noRot="1" noChangeAspect="1" noMove="1" noResize="1" noEditPoints="1" noAdjustHandles="1" noChangeArrowheads="1" noChangeShapeType="1" noTextEdit="1"/>
              </p:cNvSpPr>
              <p:nvPr/>
            </p:nvSpPr>
            <p:spPr>
              <a:xfrm>
                <a:off x="2232161" y="1160657"/>
                <a:ext cx="4704237" cy="850426"/>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ZoneTexte 23"/>
              <p:cNvSpPr txBox="1"/>
              <p:nvPr/>
            </p:nvSpPr>
            <p:spPr>
              <a:xfrm>
                <a:off x="7212555" y="1402359"/>
                <a:ext cx="288341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panose="02040503050406030204" pitchFamily="18" charset="0"/>
                        </a:rPr>
                        <m:t>⟨</m:t>
                      </m:r>
                      <m:r>
                        <a:rPr lang="fr-FR" sz="2000" i="1">
                          <a:latin typeface="Cambria Math" panose="02040503050406030204" pitchFamily="18" charset="0"/>
                        </a:rPr>
                        <m:t>𝜉</m:t>
                      </m:r>
                      <m:d>
                        <m:dPr>
                          <m:ctrlPr>
                            <a:rPr lang="fr-FR" sz="2000" i="1">
                              <a:latin typeface="Cambria Math" panose="02040503050406030204" pitchFamily="18" charset="0"/>
                            </a:rPr>
                          </m:ctrlPr>
                        </m:dPr>
                        <m:e>
                          <m:r>
                            <a:rPr lang="fr-FR" sz="2000" i="1">
                              <a:latin typeface="Cambria Math" panose="02040503050406030204" pitchFamily="18" charset="0"/>
                            </a:rPr>
                            <m:t>𝑁</m:t>
                          </m:r>
                        </m:e>
                      </m:d>
                      <m:r>
                        <a:rPr lang="fr-FR" sz="2000" i="1">
                          <a:latin typeface="Cambria Math" panose="02040503050406030204" pitchFamily="18" charset="0"/>
                        </a:rPr>
                        <m:t>𝜉</m:t>
                      </m:r>
                      <m:d>
                        <m:dPr>
                          <m:ctrlPr>
                            <a:rPr lang="fr-FR" sz="2000" i="1">
                              <a:latin typeface="Cambria Math" panose="02040503050406030204" pitchFamily="18" charset="0"/>
                            </a:rPr>
                          </m:ctrlPr>
                        </m:dPr>
                        <m:e>
                          <m:sSup>
                            <m:sSupPr>
                              <m:ctrlPr>
                                <a:rPr lang="fr-FR" sz="2000" b="0" i="1" smtClean="0">
                                  <a:latin typeface="Cambria Math" panose="02040503050406030204" pitchFamily="18" charset="0"/>
                                </a:rPr>
                              </m:ctrlPr>
                            </m:sSupPr>
                            <m:e>
                              <m:r>
                                <a:rPr lang="fr-FR" sz="2000" i="1">
                                  <a:latin typeface="Cambria Math" panose="02040503050406030204" pitchFamily="18" charset="0"/>
                                </a:rPr>
                                <m:t>𝑁</m:t>
                              </m:r>
                            </m:e>
                            <m:sup>
                              <m:r>
                                <a:rPr lang="fr-FR" sz="2000" b="0" i="1" smtClean="0">
                                  <a:latin typeface="Cambria Math" panose="02040503050406030204" pitchFamily="18" charset="0"/>
                                </a:rPr>
                                <m:t>′</m:t>
                              </m:r>
                            </m:sup>
                          </m:sSup>
                        </m:e>
                      </m:d>
                      <m:r>
                        <a:rPr lang="fr-FR" sz="2000" b="0" i="1" smtClean="0">
                          <a:latin typeface="Cambria Math" panose="02040503050406030204" pitchFamily="18" charset="0"/>
                        </a:rPr>
                        <m:t>⟩=</m:t>
                      </m:r>
                      <m:r>
                        <a:rPr lang="fr-FR" sz="2000" b="0" i="1" smtClean="0">
                          <a:latin typeface="Cambria Math" panose="02040503050406030204" pitchFamily="18" charset="0"/>
                        </a:rPr>
                        <m:t>𝛿</m:t>
                      </m:r>
                      <m:d>
                        <m:dPr>
                          <m:ctrlPr>
                            <a:rPr lang="fr-FR" sz="2000" b="0" i="1" smtClean="0">
                              <a:latin typeface="Cambria Math" panose="02040503050406030204" pitchFamily="18" charset="0"/>
                            </a:rPr>
                          </m:ctrlPr>
                        </m:dPr>
                        <m:e>
                          <m:r>
                            <a:rPr lang="fr-FR" sz="2000" b="0" i="1" smtClean="0">
                              <a:latin typeface="Cambria Math" panose="02040503050406030204" pitchFamily="18" charset="0"/>
                            </a:rPr>
                            <m:t>𝑁</m:t>
                          </m:r>
                          <m:r>
                            <a:rPr lang="fr-FR" sz="2000" b="0" i="1" smtClean="0">
                              <a:latin typeface="Cambria Math" panose="02040503050406030204" pitchFamily="18" charset="0"/>
                            </a:rPr>
                            <m:t>−</m:t>
                          </m:r>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𝑁</m:t>
                              </m:r>
                            </m:e>
                            <m:sup>
                              <m:r>
                                <a:rPr lang="fr-FR" sz="2000" b="0" i="1" smtClean="0">
                                  <a:latin typeface="Cambria Math" panose="02040503050406030204" pitchFamily="18" charset="0"/>
                                </a:rPr>
                                <m:t>′</m:t>
                              </m:r>
                            </m:sup>
                          </m:sSup>
                        </m:e>
                      </m:d>
                    </m:oMath>
                  </m:oMathPara>
                </a14:m>
                <a:endParaRPr lang="fr-FR" sz="2000" dirty="0"/>
              </a:p>
            </p:txBody>
          </p:sp>
        </mc:Choice>
        <mc:Fallback xmlns="">
          <p:sp>
            <p:nvSpPr>
              <p:cNvPr id="24" name="ZoneTexte 23"/>
              <p:cNvSpPr txBox="1">
                <a:spLocks noRot="1" noChangeAspect="1" noMove="1" noResize="1" noEditPoints="1" noAdjustHandles="1" noChangeArrowheads="1" noChangeShapeType="1" noTextEdit="1"/>
              </p:cNvSpPr>
              <p:nvPr/>
            </p:nvSpPr>
            <p:spPr>
              <a:xfrm>
                <a:off x="7212555" y="1402359"/>
                <a:ext cx="2883417" cy="307777"/>
              </a:xfrm>
              <a:prstGeom prst="rect">
                <a:avLst/>
              </a:prstGeom>
              <a:blipFill>
                <a:blip r:embed="rId5"/>
                <a:stretch>
                  <a:fillRect l="-2537" b="-37255"/>
                </a:stretch>
              </a:blipFill>
            </p:spPr>
            <p:txBody>
              <a:bodyPr/>
              <a:lstStyle/>
              <a:p>
                <a:r>
                  <a:rPr lang="fr-FR">
                    <a:noFill/>
                  </a:rPr>
                  <a:t> </a:t>
                </a:r>
              </a:p>
            </p:txBody>
          </p:sp>
        </mc:Fallback>
      </mc:AlternateContent>
    </p:spTree>
    <p:extLst>
      <p:ext uri="{BB962C8B-B14F-4D97-AF65-F5344CB8AC3E}">
        <p14:creationId xmlns:p14="http://schemas.microsoft.com/office/powerpoint/2010/main" val="81165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txBox="1">
            <a:spLocks/>
          </p:cNvSpPr>
          <p:nvPr/>
        </p:nvSpPr>
        <p:spPr>
          <a:xfrm>
            <a:off x="785112" y="240355"/>
            <a:ext cx="9686108" cy="54912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fr-FR" dirty="0"/>
              <a:t>Fokker-Planck  Equation</a:t>
            </a:r>
          </a:p>
        </p:txBody>
      </p:sp>
      <p:sp>
        <p:nvSpPr>
          <p:cNvPr id="4" name="Espace réservé du pied de page 3"/>
          <p:cNvSpPr>
            <a:spLocks noGrp="1"/>
          </p:cNvSpPr>
          <p:nvPr>
            <p:ph type="ftr" sz="quarter" idx="11"/>
          </p:nvPr>
        </p:nvSpPr>
        <p:spPr>
          <a:xfrm>
            <a:off x="1295400" y="6419462"/>
            <a:ext cx="5181600" cy="238902"/>
          </a:xfrm>
        </p:spPr>
        <p:txBody>
          <a:bodyPr/>
          <a:lstStyle/>
          <a:p>
            <a:pPr rtl="0"/>
            <a:r>
              <a:rPr lang="en-GB" noProof="0"/>
              <a:t>Borel resummation of secular divergences with the stochastic inflation formalism                 2023 TUG Meeting, ENS, October 12th     ---    Lucas Pinol </a:t>
            </a:r>
            <a:endParaRPr lang="fr-FR" noProof="0" dirty="0"/>
          </a:p>
        </p:txBody>
      </p:sp>
      <p:grpSp>
        <p:nvGrpSpPr>
          <p:cNvPr id="17" name="Groupe 16"/>
          <p:cNvGrpSpPr/>
          <p:nvPr/>
        </p:nvGrpSpPr>
        <p:grpSpPr>
          <a:xfrm>
            <a:off x="1295400" y="3200918"/>
            <a:ext cx="8034265" cy="1127759"/>
            <a:chOff x="1702965" y="3205500"/>
            <a:chExt cx="8034265" cy="1127759"/>
          </a:xfrm>
        </p:grpSpPr>
        <p:sp>
          <p:nvSpPr>
            <p:cNvPr id="11" name="Rectangle 10"/>
            <p:cNvSpPr/>
            <p:nvPr/>
          </p:nvSpPr>
          <p:spPr>
            <a:xfrm>
              <a:off x="1702965" y="3205500"/>
              <a:ext cx="8034265" cy="11277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5" name="ZoneTexte 4"/>
                <p:cNvSpPr txBox="1"/>
                <p:nvPr/>
              </p:nvSpPr>
              <p:spPr>
                <a:xfrm>
                  <a:off x="1911703" y="3380743"/>
                  <a:ext cx="7725384" cy="7250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fr-FR" b="0" i="1" smtClean="0">
                                <a:latin typeface="Cambria Math" panose="02040503050406030204" pitchFamily="18" charset="0"/>
                              </a:rPr>
                            </m:ctrlPr>
                          </m:fPr>
                          <m:num>
                            <m:r>
                              <a:rPr lang="fr-FR" b="0" i="1" smtClean="0">
                                <a:latin typeface="Cambria Math" panose="02040503050406030204" pitchFamily="18" charset="0"/>
                              </a:rPr>
                              <m:t>𝜕</m:t>
                            </m:r>
                            <m:r>
                              <a:rPr lang="fr-FR" b="1" i="1" smtClean="0">
                                <a:solidFill>
                                  <a:schemeClr val="tx2"/>
                                </a:solidFill>
                                <a:latin typeface="Cambria Math" panose="02040503050406030204" pitchFamily="18" charset="0"/>
                              </a:rPr>
                              <m:t>𝑷</m:t>
                            </m:r>
                          </m:num>
                          <m:den>
                            <m:r>
                              <a:rPr lang="fr-FR" b="0" i="1" smtClean="0">
                                <a:latin typeface="Cambria Math" panose="02040503050406030204" pitchFamily="18" charset="0"/>
                              </a:rPr>
                              <m:t>𝜕</m:t>
                            </m:r>
                            <m:r>
                              <a:rPr lang="fr-FR" b="0" i="1" smtClean="0">
                                <a:latin typeface="Cambria Math" panose="02040503050406030204" pitchFamily="18" charset="0"/>
                              </a:rPr>
                              <m:t>𝑁</m:t>
                            </m:r>
                          </m:den>
                        </m:f>
                        <m:r>
                          <a:rPr lang="fr-FR" b="0" i="1" smtClean="0">
                            <a:latin typeface="Cambria Math" panose="02040503050406030204" pitchFamily="18" charset="0"/>
                          </a:rPr>
                          <m:t>=</m:t>
                        </m:r>
                        <m:f>
                          <m:fPr>
                            <m:ctrlPr>
                              <a:rPr lang="fr-FR" b="1" i="1" smtClean="0">
                                <a:solidFill>
                                  <a:srgbClr val="0070C0"/>
                                </a:solidFill>
                                <a:latin typeface="Cambria Math" panose="02040503050406030204" pitchFamily="18" charset="0"/>
                              </a:rPr>
                            </m:ctrlPr>
                          </m:fPr>
                          <m:num>
                            <m:r>
                              <a:rPr lang="fr-FR" b="1" i="1" smtClean="0">
                                <a:solidFill>
                                  <a:srgbClr val="0070C0"/>
                                </a:solidFill>
                                <a:latin typeface="Cambria Math" panose="02040503050406030204" pitchFamily="18" charset="0"/>
                              </a:rPr>
                              <m:t>𝝏</m:t>
                            </m:r>
                          </m:num>
                          <m:den>
                            <m:r>
                              <a:rPr lang="fr-FR" b="1" i="1" smtClean="0">
                                <a:solidFill>
                                  <a:srgbClr val="0070C0"/>
                                </a:solidFill>
                                <a:latin typeface="Cambria Math" panose="02040503050406030204" pitchFamily="18" charset="0"/>
                              </a:rPr>
                              <m:t>𝝏</m:t>
                            </m:r>
                            <m:sSub>
                              <m:sSubPr>
                                <m:ctrlPr>
                                  <a:rPr lang="fr-FR" b="1" i="1" smtClean="0">
                                    <a:solidFill>
                                      <a:srgbClr val="0070C0"/>
                                    </a:solidFill>
                                    <a:latin typeface="Cambria Math" panose="02040503050406030204" pitchFamily="18" charset="0"/>
                                  </a:rPr>
                                </m:ctrlPr>
                              </m:sSubPr>
                              <m:e>
                                <m:r>
                                  <a:rPr lang="fr-FR" b="1" i="1" smtClean="0">
                                    <a:solidFill>
                                      <a:srgbClr val="0070C0"/>
                                    </a:solidFill>
                                    <a:latin typeface="Cambria Math" panose="02040503050406030204" pitchFamily="18" charset="0"/>
                                  </a:rPr>
                                  <m:t>𝝓</m:t>
                                </m:r>
                              </m:e>
                              <m:sub>
                                <m:r>
                                  <a:rPr lang="fr-FR" b="1" i="1" smtClean="0">
                                    <a:solidFill>
                                      <a:srgbClr val="0070C0"/>
                                    </a:solidFill>
                                    <a:latin typeface="Cambria Math" panose="02040503050406030204" pitchFamily="18" charset="0"/>
                                  </a:rPr>
                                  <m:t>𝑰𝑹</m:t>
                                </m:r>
                              </m:sub>
                            </m:sSub>
                          </m:den>
                        </m:f>
                        <m:d>
                          <m:dPr>
                            <m:begChr m:val="["/>
                            <m:endChr m:val="]"/>
                            <m:ctrlPr>
                              <a:rPr lang="fr-FR" b="0" i="1" smtClean="0">
                                <a:latin typeface="Cambria Math" panose="02040503050406030204" pitchFamily="18" charset="0"/>
                              </a:rPr>
                            </m:ctrlPr>
                          </m:dPr>
                          <m:e>
                            <m:d>
                              <m:dPr>
                                <m:ctrlPr>
                                  <a:rPr lang="fr-FR" b="0" i="1" smtClean="0">
                                    <a:latin typeface="Cambria Math" panose="02040503050406030204" pitchFamily="18" charset="0"/>
                                  </a:rPr>
                                </m:ctrlPr>
                              </m:dPr>
                              <m:e>
                                <m:f>
                                  <m:fPr>
                                    <m:ctrlPr>
                                      <a:rPr lang="fr-FR" b="0" i="1" smtClean="0">
                                        <a:latin typeface="Cambria Math" panose="02040503050406030204" pitchFamily="18" charset="0"/>
                                      </a:rPr>
                                    </m:ctrlPr>
                                  </m:fPr>
                                  <m:num>
                                    <m:sSub>
                                      <m:sSubPr>
                                        <m:ctrlPr>
                                          <a:rPr lang="fr-FR" b="0" i="1" smtClean="0">
                                            <a:latin typeface="Cambria Math" panose="02040503050406030204" pitchFamily="18" charset="0"/>
                                          </a:rPr>
                                        </m:ctrlPr>
                                      </m:sSubPr>
                                      <m:e>
                                        <m:r>
                                          <a:rPr lang="fr-FR" b="0" i="1" smtClean="0">
                                            <a:latin typeface="Cambria Math" panose="02040503050406030204" pitchFamily="18" charset="0"/>
                                          </a:rPr>
                                          <m:t>𝑉</m:t>
                                        </m:r>
                                      </m:e>
                                      <m:sub>
                                        <m:r>
                                          <a:rPr lang="fr-FR" b="0" i="1" smtClean="0">
                                            <a:latin typeface="Cambria Math" panose="02040503050406030204" pitchFamily="18" charset="0"/>
                                          </a:rPr>
                                          <m:t>,</m:t>
                                        </m:r>
                                        <m:r>
                                          <a:rPr lang="fr-FR" b="0" i="1" smtClean="0">
                                            <a:latin typeface="Cambria Math" panose="02040503050406030204" pitchFamily="18" charset="0"/>
                                          </a:rPr>
                                          <m:t>𝜙</m:t>
                                        </m:r>
                                      </m:sub>
                                    </m:sSub>
                                    <m:d>
                                      <m:dPr>
                                        <m:ctrlPr>
                                          <a:rPr lang="fr-FR" b="0" i="1" smtClean="0">
                                            <a:latin typeface="Cambria Math" panose="02040503050406030204" pitchFamily="18" charset="0"/>
                                          </a:rPr>
                                        </m:ctrlPr>
                                      </m:dPr>
                                      <m:e>
                                        <m:sSub>
                                          <m:sSubPr>
                                            <m:ctrlPr>
                                              <a:rPr lang="fr-FR" b="0" i="1" smtClean="0">
                                                <a:latin typeface="Cambria Math" panose="02040503050406030204" pitchFamily="18" charset="0"/>
                                              </a:rPr>
                                            </m:ctrlPr>
                                          </m:sSubPr>
                                          <m:e>
                                            <m:r>
                                              <a:rPr lang="fr-FR" b="0" i="1" smtClean="0">
                                                <a:latin typeface="Cambria Math" panose="02040503050406030204" pitchFamily="18" charset="0"/>
                                              </a:rPr>
                                              <m:t>𝜙</m:t>
                                            </m:r>
                                          </m:e>
                                          <m:sub>
                                            <m:r>
                                              <a:rPr lang="fr-FR" b="0" i="1" smtClean="0">
                                                <a:latin typeface="Cambria Math" panose="02040503050406030204" pitchFamily="18" charset="0"/>
                                              </a:rPr>
                                              <m:t>𝐼𝑅</m:t>
                                            </m:r>
                                          </m:sub>
                                        </m:sSub>
                                      </m:e>
                                    </m:d>
                                  </m:num>
                                  <m:den>
                                    <m:r>
                                      <a:rPr lang="fr-FR" b="0" i="1" smtClean="0">
                                        <a:latin typeface="Cambria Math" panose="02040503050406030204" pitchFamily="18" charset="0"/>
                                      </a:rPr>
                                      <m:t>3</m:t>
                                    </m:r>
                                    <m:r>
                                      <a:rPr lang="fr-FR" b="0" i="1" smtClean="0">
                                        <a:latin typeface="Cambria Math" panose="02040503050406030204" pitchFamily="18" charset="0"/>
                                      </a:rPr>
                                      <m:t>𝐻</m:t>
                                    </m:r>
                                    <m:sSup>
                                      <m:sSupPr>
                                        <m:ctrlPr>
                                          <a:rPr lang="fr-FR" i="1">
                                            <a:latin typeface="Cambria Math" panose="02040503050406030204" pitchFamily="18" charset="0"/>
                                          </a:rPr>
                                        </m:ctrlPr>
                                      </m:sSupPr>
                                      <m:e>
                                        <m:d>
                                          <m:dPr>
                                            <m:ctrlPr>
                                              <a:rPr lang="fr-FR" i="1">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rPr>
                                                  <m:t>𝜙</m:t>
                                                </m:r>
                                              </m:e>
                                              <m:sub>
                                                <m:r>
                                                  <a:rPr lang="fr-FR" i="1">
                                                    <a:latin typeface="Cambria Math" panose="02040503050406030204" pitchFamily="18" charset="0"/>
                                                  </a:rPr>
                                                  <m:t>𝐼𝑅</m:t>
                                                </m:r>
                                              </m:sub>
                                            </m:sSub>
                                          </m:e>
                                        </m:d>
                                      </m:e>
                                      <m:sup>
                                        <m:r>
                                          <a:rPr lang="fr-FR" i="1">
                                            <a:latin typeface="Cambria Math" panose="02040503050406030204" pitchFamily="18" charset="0"/>
                                          </a:rPr>
                                          <m:t>2</m:t>
                                        </m:r>
                                      </m:sup>
                                    </m:sSup>
                                  </m:den>
                                </m:f>
                                <m:r>
                                  <a:rPr lang="fr-FR" b="0" i="1" smtClean="0">
                                    <a:latin typeface="Cambria Math" panose="02040503050406030204" pitchFamily="18" charset="0"/>
                                  </a:rPr>
                                  <m:t>−</m:t>
                                </m:r>
                                <m:r>
                                  <a:rPr lang="fr-FR" b="1" i="1" smtClean="0">
                                    <a:solidFill>
                                      <a:srgbClr val="7030A0"/>
                                    </a:solidFill>
                                    <a:latin typeface="Cambria Math" panose="02040503050406030204" pitchFamily="18" charset="0"/>
                                  </a:rPr>
                                  <m:t>𝜶</m:t>
                                </m:r>
                                <m:f>
                                  <m:fPr>
                                    <m:ctrlPr>
                                      <a:rPr lang="fr-FR" b="0" i="1" smtClean="0">
                                        <a:latin typeface="Cambria Math" panose="02040503050406030204" pitchFamily="18" charset="0"/>
                                      </a:rPr>
                                    </m:ctrlPr>
                                  </m:fPr>
                                  <m:num>
                                    <m:r>
                                      <a:rPr lang="fr-FR" b="0" i="1" smtClean="0">
                                        <a:latin typeface="Cambria Math" panose="02040503050406030204" pitchFamily="18" charset="0"/>
                                      </a:rPr>
                                      <m:t>𝐻</m:t>
                                    </m:r>
                                    <m:d>
                                      <m:dPr>
                                        <m:ctrlPr>
                                          <a:rPr lang="fr-FR" b="0" i="1" smtClean="0">
                                            <a:latin typeface="Cambria Math" panose="02040503050406030204" pitchFamily="18" charset="0"/>
                                          </a:rPr>
                                        </m:ctrlPr>
                                      </m:dPr>
                                      <m:e>
                                        <m:sSub>
                                          <m:sSubPr>
                                            <m:ctrlPr>
                                              <a:rPr lang="fr-FR" b="0" i="1" smtClean="0">
                                                <a:latin typeface="Cambria Math" panose="02040503050406030204" pitchFamily="18" charset="0"/>
                                              </a:rPr>
                                            </m:ctrlPr>
                                          </m:sSubPr>
                                          <m:e>
                                            <m:r>
                                              <a:rPr lang="fr-FR" b="0" i="1" smtClean="0">
                                                <a:latin typeface="Cambria Math" panose="02040503050406030204" pitchFamily="18" charset="0"/>
                                              </a:rPr>
                                              <m:t>𝜙</m:t>
                                            </m:r>
                                          </m:e>
                                          <m:sub>
                                            <m:r>
                                              <a:rPr lang="fr-FR" b="0" i="1" smtClean="0">
                                                <a:latin typeface="Cambria Math" panose="02040503050406030204" pitchFamily="18" charset="0"/>
                                              </a:rPr>
                                              <m:t>𝐼𝑅</m:t>
                                            </m:r>
                                          </m:sub>
                                        </m:sSub>
                                      </m:e>
                                    </m:d>
                                  </m:num>
                                  <m:den>
                                    <m:r>
                                      <a:rPr lang="fr-FR" b="0" i="1" smtClean="0">
                                        <a:latin typeface="Cambria Math" panose="02040503050406030204" pitchFamily="18" charset="0"/>
                                      </a:rPr>
                                      <m:t>2</m:t>
                                    </m:r>
                                    <m:r>
                                      <a:rPr lang="fr-FR" b="0" i="1" smtClean="0">
                                        <a:latin typeface="Cambria Math" panose="02040503050406030204" pitchFamily="18" charset="0"/>
                                      </a:rPr>
                                      <m:t>𝜋</m:t>
                                    </m:r>
                                  </m:den>
                                </m:f>
                                <m:f>
                                  <m:fPr>
                                    <m:ctrlPr>
                                      <a:rPr lang="fr-FR" b="0" i="1" smtClean="0">
                                        <a:latin typeface="Cambria Math" panose="02040503050406030204" pitchFamily="18" charset="0"/>
                                      </a:rPr>
                                    </m:ctrlPr>
                                  </m:fPr>
                                  <m:num>
                                    <m:r>
                                      <a:rPr lang="fr-FR" b="0" i="1" smtClean="0">
                                        <a:latin typeface="Cambria Math" panose="02040503050406030204" pitchFamily="18" charset="0"/>
                                      </a:rPr>
                                      <m:t>𝜕</m:t>
                                    </m:r>
                                  </m:num>
                                  <m:den>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𝜙</m:t>
                                        </m:r>
                                      </m:e>
                                      <m:sub>
                                        <m:r>
                                          <a:rPr lang="fr-FR" b="0" i="1" smtClean="0">
                                            <a:latin typeface="Cambria Math" panose="02040503050406030204" pitchFamily="18" charset="0"/>
                                          </a:rPr>
                                          <m:t>𝐼𝑅</m:t>
                                        </m:r>
                                      </m:sub>
                                    </m:sSub>
                                  </m:den>
                                </m:f>
                                <m:f>
                                  <m:fPr>
                                    <m:ctrlPr>
                                      <a:rPr lang="fr-FR" i="1">
                                        <a:latin typeface="Cambria Math" panose="02040503050406030204" pitchFamily="18" charset="0"/>
                                      </a:rPr>
                                    </m:ctrlPr>
                                  </m:fPr>
                                  <m:num>
                                    <m:r>
                                      <a:rPr lang="fr-FR" i="1">
                                        <a:latin typeface="Cambria Math" panose="02040503050406030204" pitchFamily="18" charset="0"/>
                                      </a:rPr>
                                      <m:t>𝐻</m:t>
                                    </m:r>
                                    <m:d>
                                      <m:dPr>
                                        <m:ctrlPr>
                                          <a:rPr lang="fr-FR" i="1">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rPr>
                                              <m:t>𝜙</m:t>
                                            </m:r>
                                          </m:e>
                                          <m:sub>
                                            <m:r>
                                              <a:rPr lang="fr-FR" i="1">
                                                <a:latin typeface="Cambria Math" panose="02040503050406030204" pitchFamily="18" charset="0"/>
                                              </a:rPr>
                                              <m:t>𝐼𝑅</m:t>
                                            </m:r>
                                          </m:sub>
                                        </m:sSub>
                                      </m:e>
                                    </m:d>
                                  </m:num>
                                  <m:den>
                                    <m:r>
                                      <a:rPr lang="fr-FR" i="1">
                                        <a:latin typeface="Cambria Math" panose="02040503050406030204" pitchFamily="18" charset="0"/>
                                      </a:rPr>
                                      <m:t>2</m:t>
                                    </m:r>
                                    <m:r>
                                      <a:rPr lang="fr-FR" i="1">
                                        <a:latin typeface="Cambria Math" panose="02040503050406030204" pitchFamily="18" charset="0"/>
                                      </a:rPr>
                                      <m:t>𝜋</m:t>
                                    </m:r>
                                  </m:den>
                                </m:f>
                              </m:e>
                            </m:d>
                            <m:r>
                              <a:rPr lang="fr-FR" b="1" i="1" smtClean="0">
                                <a:solidFill>
                                  <a:schemeClr val="tx2"/>
                                </a:solidFill>
                                <a:latin typeface="Cambria Math" panose="02040503050406030204" pitchFamily="18" charset="0"/>
                              </a:rPr>
                              <m:t>𝑷</m:t>
                            </m:r>
                          </m:e>
                        </m:d>
                        <m:r>
                          <a:rPr lang="fr-FR" b="0" i="1" smtClean="0">
                            <a:latin typeface="Cambria Math" panose="02040503050406030204" pitchFamily="18" charset="0"/>
                          </a:rPr>
                          <m:t>+</m:t>
                        </m:r>
                        <m:f>
                          <m:fPr>
                            <m:ctrlPr>
                              <a:rPr lang="fr-FR" i="1">
                                <a:latin typeface="Cambria Math" panose="02040503050406030204" pitchFamily="18" charset="0"/>
                              </a:rPr>
                            </m:ctrlPr>
                          </m:fPr>
                          <m:num>
                            <m:r>
                              <a:rPr lang="fr-FR" i="1">
                                <a:latin typeface="Cambria Math" panose="02040503050406030204" pitchFamily="18" charset="0"/>
                              </a:rPr>
                              <m:t>1</m:t>
                            </m:r>
                          </m:num>
                          <m:den>
                            <m:r>
                              <a:rPr lang="fr-FR" i="1">
                                <a:latin typeface="Cambria Math" panose="02040503050406030204" pitchFamily="18" charset="0"/>
                              </a:rPr>
                              <m:t>2</m:t>
                            </m:r>
                          </m:den>
                        </m:f>
                        <m:f>
                          <m:fPr>
                            <m:ctrlPr>
                              <a:rPr lang="fr-FR" b="1" i="1" smtClean="0">
                                <a:solidFill>
                                  <a:srgbClr val="FF0000"/>
                                </a:solidFill>
                                <a:latin typeface="Cambria Math" panose="02040503050406030204" pitchFamily="18" charset="0"/>
                              </a:rPr>
                            </m:ctrlPr>
                          </m:fPr>
                          <m:num>
                            <m:sSup>
                              <m:sSupPr>
                                <m:ctrlPr>
                                  <a:rPr lang="fr-FR" b="1" i="1" smtClean="0">
                                    <a:solidFill>
                                      <a:srgbClr val="FF0000"/>
                                    </a:solidFill>
                                    <a:latin typeface="Cambria Math" panose="02040503050406030204" pitchFamily="18" charset="0"/>
                                  </a:rPr>
                                </m:ctrlPr>
                              </m:sSupPr>
                              <m:e>
                                <m:r>
                                  <a:rPr lang="fr-FR" b="1" i="1" smtClean="0">
                                    <a:solidFill>
                                      <a:srgbClr val="FF0000"/>
                                    </a:solidFill>
                                    <a:latin typeface="Cambria Math" panose="02040503050406030204" pitchFamily="18" charset="0"/>
                                  </a:rPr>
                                  <m:t>𝝏</m:t>
                                </m:r>
                              </m:e>
                              <m:sup>
                                <m:r>
                                  <a:rPr lang="fr-FR" b="1" i="1" smtClean="0">
                                    <a:solidFill>
                                      <a:srgbClr val="FF0000"/>
                                    </a:solidFill>
                                    <a:latin typeface="Cambria Math" panose="02040503050406030204" pitchFamily="18" charset="0"/>
                                  </a:rPr>
                                  <m:t>𝟐</m:t>
                                </m:r>
                              </m:sup>
                            </m:sSup>
                          </m:num>
                          <m:den>
                            <m:r>
                              <a:rPr lang="fr-FR" b="1" i="1" smtClean="0">
                                <a:solidFill>
                                  <a:srgbClr val="FF0000"/>
                                </a:solidFill>
                                <a:latin typeface="Cambria Math" panose="02040503050406030204" pitchFamily="18" charset="0"/>
                              </a:rPr>
                              <m:t>𝝏</m:t>
                            </m:r>
                            <m:sSubSup>
                              <m:sSubSupPr>
                                <m:ctrlPr>
                                  <a:rPr lang="fr-FR" b="1" i="1" smtClean="0">
                                    <a:solidFill>
                                      <a:srgbClr val="FF0000"/>
                                    </a:solidFill>
                                    <a:latin typeface="Cambria Math" panose="02040503050406030204" pitchFamily="18" charset="0"/>
                                  </a:rPr>
                                </m:ctrlPr>
                              </m:sSubSupPr>
                              <m:e>
                                <m:r>
                                  <a:rPr lang="fr-FR" b="1" i="1" smtClean="0">
                                    <a:solidFill>
                                      <a:srgbClr val="FF0000"/>
                                    </a:solidFill>
                                    <a:latin typeface="Cambria Math" panose="02040503050406030204" pitchFamily="18" charset="0"/>
                                  </a:rPr>
                                  <m:t>𝝓</m:t>
                                </m:r>
                              </m:e>
                              <m:sub>
                                <m:r>
                                  <a:rPr lang="fr-FR" b="1" i="1" smtClean="0">
                                    <a:solidFill>
                                      <a:srgbClr val="FF0000"/>
                                    </a:solidFill>
                                    <a:latin typeface="Cambria Math" panose="02040503050406030204" pitchFamily="18" charset="0"/>
                                  </a:rPr>
                                  <m:t>𝑰𝑹</m:t>
                                </m:r>
                              </m:sub>
                              <m:sup>
                                <m:r>
                                  <a:rPr lang="fr-FR" b="1" i="1" smtClean="0">
                                    <a:solidFill>
                                      <a:srgbClr val="FF0000"/>
                                    </a:solidFill>
                                    <a:latin typeface="Cambria Math" panose="02040503050406030204" pitchFamily="18" charset="0"/>
                                  </a:rPr>
                                  <m:t>𝟐</m:t>
                                </m:r>
                              </m:sup>
                            </m:sSubSup>
                          </m:den>
                        </m:f>
                        <m:d>
                          <m:dPr>
                            <m:begChr m:val="["/>
                            <m:endChr m:val="]"/>
                            <m:ctrlPr>
                              <a:rPr lang="fr-FR" b="0" i="1" smtClean="0">
                                <a:latin typeface="Cambria Math" panose="02040503050406030204" pitchFamily="18" charset="0"/>
                              </a:rPr>
                            </m:ctrlPr>
                          </m:dPr>
                          <m:e>
                            <m:sSup>
                              <m:sSupPr>
                                <m:ctrlPr>
                                  <a:rPr lang="fr-FR" b="0" i="1" smtClean="0">
                                    <a:latin typeface="Cambria Math" panose="02040503050406030204" pitchFamily="18" charset="0"/>
                                  </a:rPr>
                                </m:ctrlPr>
                              </m:sSupPr>
                              <m:e>
                                <m:d>
                                  <m:dPr>
                                    <m:ctrlPr>
                                      <a:rPr lang="fr-FR" b="0" i="1" smtClean="0">
                                        <a:latin typeface="Cambria Math" panose="02040503050406030204" pitchFamily="18" charset="0"/>
                                      </a:rPr>
                                    </m:ctrlPr>
                                  </m:dPr>
                                  <m:e>
                                    <m:f>
                                      <m:fPr>
                                        <m:ctrlPr>
                                          <a:rPr lang="fr-FR" i="1">
                                            <a:latin typeface="Cambria Math" panose="02040503050406030204" pitchFamily="18" charset="0"/>
                                          </a:rPr>
                                        </m:ctrlPr>
                                      </m:fPr>
                                      <m:num>
                                        <m:r>
                                          <a:rPr lang="fr-FR" i="1">
                                            <a:latin typeface="Cambria Math" panose="02040503050406030204" pitchFamily="18" charset="0"/>
                                          </a:rPr>
                                          <m:t>𝐻</m:t>
                                        </m:r>
                                        <m:d>
                                          <m:dPr>
                                            <m:ctrlPr>
                                              <a:rPr lang="fr-FR" i="1">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rPr>
                                                  <m:t>𝜙</m:t>
                                                </m:r>
                                              </m:e>
                                              <m:sub>
                                                <m:r>
                                                  <a:rPr lang="fr-FR" i="1">
                                                    <a:latin typeface="Cambria Math" panose="02040503050406030204" pitchFamily="18" charset="0"/>
                                                  </a:rPr>
                                                  <m:t>𝐼𝑅</m:t>
                                                </m:r>
                                              </m:sub>
                                            </m:sSub>
                                          </m:e>
                                        </m:d>
                                      </m:num>
                                      <m:den>
                                        <m:r>
                                          <a:rPr lang="fr-FR" i="1">
                                            <a:latin typeface="Cambria Math" panose="02040503050406030204" pitchFamily="18" charset="0"/>
                                          </a:rPr>
                                          <m:t>2</m:t>
                                        </m:r>
                                        <m:r>
                                          <a:rPr lang="fr-FR" i="1">
                                            <a:latin typeface="Cambria Math" panose="02040503050406030204" pitchFamily="18" charset="0"/>
                                          </a:rPr>
                                          <m:t>𝜋</m:t>
                                        </m:r>
                                      </m:den>
                                    </m:f>
                                  </m:e>
                                </m:d>
                              </m:e>
                              <m:sup>
                                <m:r>
                                  <a:rPr lang="fr-FR" b="0" i="1" smtClean="0">
                                    <a:latin typeface="Cambria Math" panose="02040503050406030204" pitchFamily="18" charset="0"/>
                                  </a:rPr>
                                  <m:t>2</m:t>
                                </m:r>
                              </m:sup>
                            </m:sSup>
                            <m:r>
                              <a:rPr lang="fr-FR" b="1" i="1" smtClean="0">
                                <a:solidFill>
                                  <a:schemeClr val="tx2"/>
                                </a:solidFill>
                                <a:latin typeface="Cambria Math" panose="02040503050406030204" pitchFamily="18" charset="0"/>
                              </a:rPr>
                              <m:t>𝑷</m:t>
                            </m:r>
                          </m:e>
                        </m:d>
                      </m:oMath>
                    </m:oMathPara>
                  </a14:m>
                  <a:endParaRPr lang="fr-FR" dirty="0"/>
                </a:p>
              </p:txBody>
            </p:sp>
          </mc:Choice>
          <mc:Fallback xmlns="">
            <p:sp>
              <p:nvSpPr>
                <p:cNvPr id="5" name="ZoneTexte 4"/>
                <p:cNvSpPr txBox="1">
                  <a:spLocks noRot="1" noChangeAspect="1" noMove="1" noResize="1" noEditPoints="1" noAdjustHandles="1" noChangeArrowheads="1" noChangeShapeType="1" noTextEdit="1"/>
                </p:cNvSpPr>
                <p:nvPr/>
              </p:nvSpPr>
              <p:spPr>
                <a:xfrm>
                  <a:off x="1911703" y="3380743"/>
                  <a:ext cx="7725384" cy="725070"/>
                </a:xfrm>
                <a:prstGeom prst="rect">
                  <a:avLst/>
                </a:prstGeom>
                <a:blipFill>
                  <a:blip r:embed="rId3"/>
                  <a:stretch>
                    <a:fillRect/>
                  </a:stretch>
                </a:blipFill>
              </p:spPr>
              <p:txBody>
                <a:bodyPr/>
                <a:lstStyle/>
                <a:p>
                  <a:r>
                    <a:rPr lang="fr-FR">
                      <a:noFill/>
                    </a:rPr>
                    <a:t> </a:t>
                  </a:r>
                </a:p>
              </p:txBody>
            </p:sp>
          </mc:Fallback>
        </mc:AlternateContent>
      </p:grpSp>
      <p:cxnSp>
        <p:nvCxnSpPr>
          <p:cNvPr id="14" name="Connecteur droit avec flèche 13"/>
          <p:cNvCxnSpPr/>
          <p:nvPr/>
        </p:nvCxnSpPr>
        <p:spPr>
          <a:xfrm>
            <a:off x="5402510" y="2057479"/>
            <a:ext cx="8389" cy="9815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ZoneTexte 5"/>
              <p:cNvSpPr txBox="1"/>
              <p:nvPr/>
            </p:nvSpPr>
            <p:spPr>
              <a:xfrm>
                <a:off x="1014081" y="2342998"/>
                <a:ext cx="9763122" cy="369332"/>
              </a:xfrm>
              <a:prstGeom prst="rect">
                <a:avLst/>
              </a:prstGeom>
              <a:solidFill>
                <a:schemeClr val="bg1"/>
              </a:solidFill>
            </p:spPr>
            <p:txBody>
              <a:bodyPr wrap="none" rtlCol="0">
                <a:spAutoFit/>
              </a:bodyPr>
              <a:lstStyle/>
              <a:p>
                <a:r>
                  <a:rPr lang="fr-FR" dirty="0"/>
                  <a:t>From </a:t>
                </a:r>
                <a:r>
                  <a:rPr lang="fr-FR" dirty="0" err="1"/>
                  <a:t>stochastic</a:t>
                </a:r>
                <a:r>
                  <a:rPr lang="fr-FR" dirty="0"/>
                  <a:t> </a:t>
                </a:r>
                <a:r>
                  <a:rPr lang="fr-FR" dirty="0" err="1"/>
                  <a:t>differential</a:t>
                </a:r>
                <a:r>
                  <a:rPr lang="fr-FR" dirty="0"/>
                  <a:t> </a:t>
                </a:r>
                <a:r>
                  <a:rPr lang="fr-FR" dirty="0" err="1"/>
                  <a:t>equation</a:t>
                </a:r>
                <a:r>
                  <a:rPr lang="fr-FR" dirty="0"/>
                  <a:t> for </a:t>
                </a:r>
                <a14:m>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𝜙</m:t>
                        </m:r>
                      </m:e>
                      <m:sub>
                        <m:r>
                          <a:rPr lang="fr-FR" b="0" i="1" smtClean="0">
                            <a:latin typeface="Cambria Math" panose="02040503050406030204" pitchFamily="18" charset="0"/>
                          </a:rPr>
                          <m:t>𝐼𝑅</m:t>
                        </m:r>
                      </m:sub>
                    </m:sSub>
                  </m:oMath>
                </a14:m>
                <a:r>
                  <a:rPr lang="fr-FR" dirty="0"/>
                  <a:t> to partial </a:t>
                </a:r>
                <a:r>
                  <a:rPr lang="fr-FR" dirty="0" err="1"/>
                  <a:t>differential</a:t>
                </a:r>
                <a:r>
                  <a:rPr lang="fr-FR" dirty="0"/>
                  <a:t> </a:t>
                </a:r>
                <a:r>
                  <a:rPr lang="fr-FR" dirty="0" err="1"/>
                  <a:t>equation</a:t>
                </a:r>
                <a:r>
                  <a:rPr lang="fr-FR" dirty="0"/>
                  <a:t> for </a:t>
                </a:r>
                <a:r>
                  <a:rPr lang="fr-FR" dirty="0" err="1"/>
                  <a:t>its</a:t>
                </a:r>
                <a:r>
                  <a:rPr lang="fr-FR" dirty="0"/>
                  <a:t> PDF </a:t>
                </a:r>
                <a14:m>
                  <m:oMath xmlns:m="http://schemas.openxmlformats.org/officeDocument/2006/math">
                    <m:r>
                      <a:rPr lang="fr-FR" b="1" i="1" smtClean="0">
                        <a:solidFill>
                          <a:schemeClr val="tx2"/>
                        </a:solidFill>
                        <a:latin typeface="Cambria Math" panose="02040503050406030204" pitchFamily="18" charset="0"/>
                      </a:rPr>
                      <m:t>𝑷</m:t>
                    </m:r>
                    <m:r>
                      <a:rPr lang="fr-FR" b="1" i="1" smtClean="0">
                        <a:solidFill>
                          <a:schemeClr val="tx2"/>
                        </a:solidFill>
                        <a:latin typeface="Cambria Math" panose="02040503050406030204" pitchFamily="18" charset="0"/>
                      </a:rPr>
                      <m:t>(</m:t>
                    </m:r>
                    <m:sSub>
                      <m:sSubPr>
                        <m:ctrlPr>
                          <a:rPr lang="fr-FR" b="1" i="1" smtClean="0">
                            <a:solidFill>
                              <a:schemeClr val="tx2"/>
                            </a:solidFill>
                            <a:latin typeface="Cambria Math" panose="02040503050406030204" pitchFamily="18" charset="0"/>
                          </a:rPr>
                        </m:ctrlPr>
                      </m:sSubPr>
                      <m:e>
                        <m:r>
                          <a:rPr lang="fr-FR" b="1" i="1" smtClean="0">
                            <a:solidFill>
                              <a:schemeClr val="tx2"/>
                            </a:solidFill>
                            <a:latin typeface="Cambria Math" panose="02040503050406030204" pitchFamily="18" charset="0"/>
                          </a:rPr>
                          <m:t>𝝓</m:t>
                        </m:r>
                      </m:e>
                      <m:sub>
                        <m:r>
                          <a:rPr lang="fr-FR" b="1" i="1" smtClean="0">
                            <a:solidFill>
                              <a:schemeClr val="tx2"/>
                            </a:solidFill>
                            <a:latin typeface="Cambria Math" panose="02040503050406030204" pitchFamily="18" charset="0"/>
                          </a:rPr>
                          <m:t>𝑰𝑹</m:t>
                        </m:r>
                      </m:sub>
                    </m:sSub>
                    <m:r>
                      <a:rPr lang="fr-FR" b="1" i="1" smtClean="0">
                        <a:solidFill>
                          <a:schemeClr val="tx2"/>
                        </a:solidFill>
                        <a:latin typeface="Cambria Math" panose="02040503050406030204" pitchFamily="18" charset="0"/>
                      </a:rPr>
                      <m:t>,</m:t>
                    </m:r>
                    <m:r>
                      <a:rPr lang="fr-FR" b="1" i="1" smtClean="0">
                        <a:solidFill>
                          <a:schemeClr val="tx2"/>
                        </a:solidFill>
                        <a:latin typeface="Cambria Math" panose="02040503050406030204" pitchFamily="18" charset="0"/>
                      </a:rPr>
                      <m:t>𝑵</m:t>
                    </m:r>
                    <m:r>
                      <a:rPr lang="fr-FR" b="1" i="1" smtClean="0">
                        <a:solidFill>
                          <a:schemeClr val="tx2"/>
                        </a:solidFill>
                        <a:latin typeface="Cambria Math" panose="02040503050406030204" pitchFamily="18" charset="0"/>
                      </a:rPr>
                      <m:t>)</m:t>
                    </m:r>
                  </m:oMath>
                </a14:m>
                <a:r>
                  <a:rPr lang="fr-FR" b="1" dirty="0">
                    <a:solidFill>
                      <a:schemeClr val="tx2"/>
                    </a:solidFill>
                  </a:rPr>
                  <a:t>:</a:t>
                </a:r>
              </a:p>
            </p:txBody>
          </p:sp>
        </mc:Choice>
        <mc:Fallback xmlns="">
          <p:sp>
            <p:nvSpPr>
              <p:cNvPr id="6" name="ZoneTexte 5"/>
              <p:cNvSpPr txBox="1">
                <a:spLocks noRot="1" noChangeAspect="1" noMove="1" noResize="1" noEditPoints="1" noAdjustHandles="1" noChangeArrowheads="1" noChangeShapeType="1" noTextEdit="1"/>
              </p:cNvSpPr>
              <p:nvPr/>
            </p:nvSpPr>
            <p:spPr>
              <a:xfrm>
                <a:off x="1014081" y="2342998"/>
                <a:ext cx="9763122" cy="369332"/>
              </a:xfrm>
              <a:prstGeom prst="rect">
                <a:avLst/>
              </a:prstGeom>
              <a:blipFill>
                <a:blip r:embed="rId4"/>
                <a:stretch>
                  <a:fillRect l="-499" t="-9836" b="-2295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ZoneTexte 15"/>
              <p:cNvSpPr txBox="1"/>
              <p:nvPr/>
            </p:nvSpPr>
            <p:spPr>
              <a:xfrm>
                <a:off x="9538403" y="3062008"/>
                <a:ext cx="2639809" cy="1356012"/>
              </a:xfrm>
              <a:prstGeom prst="rect">
                <a:avLst/>
              </a:prstGeom>
              <a:noFill/>
            </p:spPr>
            <p:txBody>
              <a:bodyPr wrap="square" rtlCol="0">
                <a:spAutoFit/>
              </a:bodyPr>
              <a:lstStyle/>
              <a:p>
                <a:pPr algn="ctr"/>
                <a:r>
                  <a:rPr lang="fr-FR" dirty="0"/>
                  <a:t>Convection-diffusion</a:t>
                </a:r>
              </a:p>
              <a:p>
                <a:pPr algn="ctr"/>
                <a:r>
                  <a:rPr lang="fr-FR" dirty="0" err="1"/>
                  <a:t>equation</a:t>
                </a:r>
                <a:r>
                  <a:rPr lang="fr-FR" dirty="0"/>
                  <a:t> for </a:t>
                </a:r>
                <a14:m>
                  <m:oMath xmlns:m="http://schemas.openxmlformats.org/officeDocument/2006/math">
                    <m:r>
                      <a:rPr lang="fr-FR" b="1" i="1" smtClean="0">
                        <a:solidFill>
                          <a:schemeClr val="tx2"/>
                        </a:solidFill>
                        <a:latin typeface="Cambria Math" panose="02040503050406030204" pitchFamily="18" charset="0"/>
                      </a:rPr>
                      <m:t>𝑷</m:t>
                    </m:r>
                  </m:oMath>
                </a14:m>
                <a:r>
                  <a:rPr lang="fr-FR" b="1" dirty="0">
                    <a:solidFill>
                      <a:schemeClr val="tx2"/>
                    </a:solidFill>
                  </a:rPr>
                  <a:t>:</a:t>
                </a:r>
                <a:br>
                  <a:rPr lang="fr-FR" dirty="0"/>
                </a:br>
                <a:endParaRPr lang="fr-FR" sz="1000" dirty="0"/>
              </a:p>
              <a:p>
                <a:pPr algn="ctr"/>
                <a14:m>
                  <m:oMathPara xmlns:m="http://schemas.openxmlformats.org/officeDocument/2006/math">
                    <m:oMathParaPr>
                      <m:jc m:val="centerGroup"/>
                    </m:oMathParaPr>
                    <m:oMath xmlns:m="http://schemas.openxmlformats.org/officeDocument/2006/math">
                      <m:f>
                        <m:fPr>
                          <m:ctrlPr>
                            <a:rPr lang="fr-FR" b="0" i="1" smtClean="0">
                              <a:latin typeface="Cambria Math" panose="02040503050406030204" pitchFamily="18" charset="0"/>
                            </a:rPr>
                          </m:ctrlPr>
                        </m:fPr>
                        <m:num>
                          <m:r>
                            <a:rPr lang="fr-FR" b="0" i="1" smtClean="0">
                              <a:latin typeface="Cambria Math" panose="02040503050406030204" pitchFamily="18" charset="0"/>
                            </a:rPr>
                            <m:t>𝜕</m:t>
                          </m:r>
                          <m:r>
                            <a:rPr lang="fr-FR" b="1" i="1" smtClean="0">
                              <a:solidFill>
                                <a:schemeClr val="tx2"/>
                              </a:solidFill>
                              <a:latin typeface="Cambria Math" panose="02040503050406030204" pitchFamily="18" charset="0"/>
                            </a:rPr>
                            <m:t>𝑷</m:t>
                          </m:r>
                        </m:num>
                        <m:den>
                          <m:r>
                            <a:rPr lang="fr-FR" b="0" i="1" smtClean="0">
                              <a:latin typeface="Cambria Math" panose="02040503050406030204" pitchFamily="18" charset="0"/>
                            </a:rPr>
                            <m:t>𝜕</m:t>
                          </m:r>
                          <m:r>
                            <a:rPr lang="fr-FR" b="0" i="1" smtClean="0">
                              <a:latin typeface="Cambria Math" panose="02040503050406030204" pitchFamily="18" charset="0"/>
                            </a:rPr>
                            <m:t>𝑡</m:t>
                          </m:r>
                        </m:den>
                      </m:f>
                      <m:r>
                        <a:rPr lang="fr-FR" b="0" i="1" smtClean="0">
                          <a:latin typeface="Cambria Math" panose="02040503050406030204" pitchFamily="18" charset="0"/>
                        </a:rPr>
                        <m:t>=</m:t>
                      </m:r>
                      <m:f>
                        <m:fPr>
                          <m:ctrlPr>
                            <a:rPr lang="fr-FR" b="0" i="1" smtClean="0">
                              <a:latin typeface="Cambria Math" panose="02040503050406030204" pitchFamily="18" charset="0"/>
                            </a:rPr>
                          </m:ctrlPr>
                        </m:fPr>
                        <m:num>
                          <m:r>
                            <a:rPr lang="fr-FR" b="0" i="1" smtClean="0">
                              <a:latin typeface="Cambria Math" panose="02040503050406030204" pitchFamily="18" charset="0"/>
                            </a:rPr>
                            <m:t>𝜕</m:t>
                          </m:r>
                        </m:num>
                        <m:den>
                          <m:r>
                            <a:rPr lang="fr-FR" b="0" i="1" smtClean="0">
                              <a:latin typeface="Cambria Math" panose="02040503050406030204" pitchFamily="18" charset="0"/>
                            </a:rPr>
                            <m:t>𝜕</m:t>
                          </m:r>
                          <m:r>
                            <a:rPr lang="fr-FR" b="0" i="1" smtClean="0">
                              <a:latin typeface="Cambria Math" panose="02040503050406030204" pitchFamily="18" charset="0"/>
                            </a:rPr>
                            <m:t>𝑥</m:t>
                          </m:r>
                        </m:den>
                      </m:f>
                      <m:r>
                        <a:rPr lang="fr-FR" b="0" i="1" smtClean="0">
                          <a:latin typeface="Cambria Math" panose="02040503050406030204" pitchFamily="18" charset="0"/>
                        </a:rPr>
                        <m:t>(</m:t>
                      </m:r>
                      <m:r>
                        <a:rPr lang="fr-FR" b="0" i="1" smtClean="0">
                          <a:latin typeface="Cambria Math" panose="02040503050406030204" pitchFamily="18" charset="0"/>
                        </a:rPr>
                        <m:t>𝑣</m:t>
                      </m:r>
                      <m:r>
                        <a:rPr lang="fr-FR" b="1" i="1" smtClean="0">
                          <a:solidFill>
                            <a:schemeClr val="tx2"/>
                          </a:solidFill>
                          <a:latin typeface="Cambria Math" panose="02040503050406030204" pitchFamily="18" charset="0"/>
                        </a:rPr>
                        <m:t>𝑷</m:t>
                      </m:r>
                      <m:r>
                        <a:rPr lang="fr-FR" b="0" i="1" smtClean="0">
                          <a:latin typeface="Cambria Math" panose="02040503050406030204" pitchFamily="18" charset="0"/>
                        </a:rPr>
                        <m:t>)+</m:t>
                      </m:r>
                      <m:r>
                        <a:rPr lang="fr-FR" b="0" i="1" smtClean="0">
                          <a:latin typeface="Cambria Math" panose="02040503050406030204" pitchFamily="18" charset="0"/>
                        </a:rPr>
                        <m:t>𝐷</m:t>
                      </m:r>
                      <m:f>
                        <m:fPr>
                          <m:ctrlPr>
                            <a:rPr lang="fr-FR" b="0" i="1" smtClean="0">
                              <a:latin typeface="Cambria Math" panose="02040503050406030204" pitchFamily="18" charset="0"/>
                            </a:rPr>
                          </m:ctrlPr>
                        </m:fPr>
                        <m:num>
                          <m:sSup>
                            <m:sSupPr>
                              <m:ctrlPr>
                                <a:rPr lang="fr-FR" b="0" i="1" smtClean="0">
                                  <a:latin typeface="Cambria Math" panose="02040503050406030204" pitchFamily="18" charset="0"/>
                                </a:rPr>
                              </m:ctrlPr>
                            </m:sSupPr>
                            <m:e>
                              <m:r>
                                <a:rPr lang="fr-FR" b="0" i="1" smtClean="0">
                                  <a:latin typeface="Cambria Math" panose="02040503050406030204" pitchFamily="18" charset="0"/>
                                </a:rPr>
                                <m:t>𝜕</m:t>
                              </m:r>
                            </m:e>
                            <m:sup>
                              <m:r>
                                <a:rPr lang="fr-FR" b="0" i="1" smtClean="0">
                                  <a:latin typeface="Cambria Math" panose="02040503050406030204" pitchFamily="18" charset="0"/>
                                </a:rPr>
                                <m:t>2</m:t>
                              </m:r>
                            </m:sup>
                          </m:sSup>
                          <m:r>
                            <a:rPr lang="fr-FR" b="1" i="1" smtClean="0">
                              <a:solidFill>
                                <a:schemeClr val="tx2"/>
                              </a:solidFill>
                              <a:latin typeface="Cambria Math" panose="02040503050406030204" pitchFamily="18" charset="0"/>
                            </a:rPr>
                            <m:t>𝑷</m:t>
                          </m:r>
                        </m:num>
                        <m:den>
                          <m:r>
                            <a:rPr lang="fr-FR" b="0" i="1" smtClean="0">
                              <a:latin typeface="Cambria Math" panose="02040503050406030204" pitchFamily="18" charset="0"/>
                            </a:rPr>
                            <m:t>𝜕</m:t>
                          </m:r>
                          <m:sSup>
                            <m:sSupPr>
                              <m:ctrlPr>
                                <a:rPr lang="fr-FR" b="0" i="1" smtClean="0">
                                  <a:latin typeface="Cambria Math" panose="02040503050406030204" pitchFamily="18" charset="0"/>
                                </a:rPr>
                              </m:ctrlPr>
                            </m:sSupPr>
                            <m:e>
                              <m:r>
                                <a:rPr lang="fr-FR" b="0" i="1" smtClean="0">
                                  <a:latin typeface="Cambria Math" panose="02040503050406030204" pitchFamily="18" charset="0"/>
                                </a:rPr>
                                <m:t>𝑥</m:t>
                              </m:r>
                            </m:e>
                            <m:sup>
                              <m:r>
                                <a:rPr lang="fr-FR" b="0" i="1" smtClean="0">
                                  <a:latin typeface="Cambria Math" panose="02040503050406030204" pitchFamily="18" charset="0"/>
                                </a:rPr>
                                <m:t>2</m:t>
                              </m:r>
                            </m:sup>
                          </m:sSup>
                        </m:den>
                      </m:f>
                    </m:oMath>
                  </m:oMathPara>
                </a14:m>
                <a:endParaRPr lang="fr-FR" dirty="0"/>
              </a:p>
            </p:txBody>
          </p:sp>
        </mc:Choice>
        <mc:Fallback xmlns="">
          <p:sp>
            <p:nvSpPr>
              <p:cNvPr id="16" name="ZoneTexte 15"/>
              <p:cNvSpPr txBox="1">
                <a:spLocks noRot="1" noChangeAspect="1" noMove="1" noResize="1" noEditPoints="1" noAdjustHandles="1" noChangeArrowheads="1" noChangeShapeType="1" noTextEdit="1"/>
              </p:cNvSpPr>
              <p:nvPr/>
            </p:nvSpPr>
            <p:spPr>
              <a:xfrm>
                <a:off x="9538403" y="3062008"/>
                <a:ext cx="2639809" cy="1356012"/>
              </a:xfrm>
              <a:prstGeom prst="rect">
                <a:avLst/>
              </a:prstGeom>
              <a:blipFill>
                <a:blip r:embed="rId5"/>
                <a:stretch>
                  <a:fillRect t="-2691"/>
                </a:stretch>
              </a:blipFill>
            </p:spPr>
            <p:txBody>
              <a:bodyPr/>
              <a:lstStyle/>
              <a:p>
                <a:r>
                  <a:rPr lang="fr-FR">
                    <a:noFill/>
                  </a:rPr>
                  <a:t> </a:t>
                </a:r>
              </a:p>
            </p:txBody>
          </p:sp>
        </mc:Fallback>
      </mc:AlternateContent>
      <p:sp>
        <p:nvSpPr>
          <p:cNvPr id="18" name="ZoneTexte 17"/>
          <p:cNvSpPr txBox="1"/>
          <p:nvPr/>
        </p:nvSpPr>
        <p:spPr>
          <a:xfrm>
            <a:off x="2600587" y="4381230"/>
            <a:ext cx="1555234" cy="369332"/>
          </a:xfrm>
          <a:prstGeom prst="rect">
            <a:avLst/>
          </a:prstGeom>
          <a:noFill/>
        </p:spPr>
        <p:txBody>
          <a:bodyPr wrap="none" rtlCol="0">
            <a:spAutoFit/>
          </a:bodyPr>
          <a:lstStyle/>
          <a:p>
            <a:r>
              <a:rPr lang="fr-FR" dirty="0" err="1"/>
              <a:t>Classical</a:t>
            </a:r>
            <a:r>
              <a:rPr lang="fr-FR" dirty="0"/>
              <a:t> </a:t>
            </a:r>
            <a:r>
              <a:rPr lang="fr-FR" b="1" dirty="0">
                <a:solidFill>
                  <a:srgbClr val="0070C0"/>
                </a:solidFill>
              </a:rPr>
              <a:t>drift</a:t>
            </a:r>
          </a:p>
        </p:txBody>
      </p:sp>
      <p:sp>
        <p:nvSpPr>
          <p:cNvPr id="19" name="ZoneTexte 18"/>
          <p:cNvSpPr txBox="1"/>
          <p:nvPr/>
        </p:nvSpPr>
        <p:spPr>
          <a:xfrm>
            <a:off x="4231253" y="4375234"/>
            <a:ext cx="2133918" cy="369332"/>
          </a:xfrm>
          <a:prstGeom prst="rect">
            <a:avLst/>
          </a:prstGeom>
          <a:noFill/>
        </p:spPr>
        <p:txBody>
          <a:bodyPr wrap="none" rtlCol="0">
            <a:spAutoFit/>
          </a:bodyPr>
          <a:lstStyle/>
          <a:p>
            <a:r>
              <a:rPr lang="fr-FR" dirty="0"/>
              <a:t>Noise-</a:t>
            </a:r>
            <a:r>
              <a:rPr lang="fr-FR" dirty="0" err="1"/>
              <a:t>induced</a:t>
            </a:r>
            <a:r>
              <a:rPr lang="fr-FR" dirty="0"/>
              <a:t> </a:t>
            </a:r>
            <a:r>
              <a:rPr lang="fr-FR" b="1" dirty="0">
                <a:solidFill>
                  <a:srgbClr val="0070C0"/>
                </a:solidFill>
              </a:rPr>
              <a:t>drift</a:t>
            </a:r>
          </a:p>
        </p:txBody>
      </p:sp>
      <p:sp>
        <p:nvSpPr>
          <p:cNvPr id="20" name="ZoneTexte 19"/>
          <p:cNvSpPr txBox="1"/>
          <p:nvPr/>
        </p:nvSpPr>
        <p:spPr>
          <a:xfrm>
            <a:off x="6605178" y="4382401"/>
            <a:ext cx="3097323" cy="369332"/>
          </a:xfrm>
          <a:prstGeom prst="rect">
            <a:avLst/>
          </a:prstGeom>
          <a:noFill/>
        </p:spPr>
        <p:txBody>
          <a:bodyPr wrap="none" rtlCol="0">
            <a:spAutoFit/>
          </a:bodyPr>
          <a:lstStyle/>
          <a:p>
            <a:r>
              <a:rPr lang="fr-FR" b="1" dirty="0">
                <a:solidFill>
                  <a:srgbClr val="FF0000"/>
                </a:solidFill>
              </a:rPr>
              <a:t>Diffusion</a:t>
            </a:r>
            <a:r>
              <a:rPr lang="fr-FR" dirty="0"/>
              <a:t> of quantum </a:t>
            </a:r>
            <a:r>
              <a:rPr lang="fr-FR" dirty="0" err="1"/>
              <a:t>origin</a:t>
            </a:r>
            <a:endParaRPr lang="fr-FR" dirty="0"/>
          </a:p>
        </p:txBody>
      </p:sp>
      <p:sp>
        <p:nvSpPr>
          <p:cNvPr id="21" name="Accolade fermante 20"/>
          <p:cNvSpPr/>
          <p:nvPr/>
        </p:nvSpPr>
        <p:spPr>
          <a:xfrm rot="5400000">
            <a:off x="4327457" y="2789228"/>
            <a:ext cx="201222" cy="4354221"/>
          </a:xfrm>
          <a:prstGeom prst="rightBrace">
            <a:avLst>
              <a:gd name="adj1" fmla="val 46275"/>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2" name="ZoneTexte 21"/>
          <p:cNvSpPr txBox="1"/>
          <p:nvPr/>
        </p:nvSpPr>
        <p:spPr>
          <a:xfrm>
            <a:off x="3844959" y="5139773"/>
            <a:ext cx="1166217" cy="369332"/>
          </a:xfrm>
          <a:prstGeom prst="rect">
            <a:avLst/>
          </a:prstGeom>
          <a:noFill/>
        </p:spPr>
        <p:txBody>
          <a:bodyPr wrap="none" rtlCol="0">
            <a:spAutoFit/>
          </a:bodyPr>
          <a:lstStyle/>
          <a:p>
            <a:r>
              <a:rPr lang="fr-FR" dirty="0"/>
              <a:t>Total drift</a:t>
            </a:r>
          </a:p>
        </p:txBody>
      </p:sp>
      <mc:AlternateContent xmlns:mc="http://schemas.openxmlformats.org/markup-compatibility/2006" xmlns:a14="http://schemas.microsoft.com/office/drawing/2010/main">
        <mc:Choice Requires="a14">
          <p:sp>
            <p:nvSpPr>
              <p:cNvPr id="23" name="Rectangle 22"/>
              <p:cNvSpPr/>
              <p:nvPr/>
            </p:nvSpPr>
            <p:spPr>
              <a:xfrm>
                <a:off x="2232161" y="1160657"/>
                <a:ext cx="4704237" cy="8504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sz="2000" i="1" smtClean="0">
                              <a:latin typeface="Cambria Math" panose="02040503050406030204" pitchFamily="18" charset="0"/>
                            </a:rPr>
                          </m:ctrlPr>
                        </m:fPr>
                        <m:num>
                          <m:r>
                            <m:rPr>
                              <m:sty m:val="p"/>
                            </m:rPr>
                            <a:rPr lang="fr-FR" sz="2000">
                              <a:latin typeface="Cambria Math" panose="02040503050406030204" pitchFamily="18" charset="0"/>
                            </a:rPr>
                            <m:t>d</m:t>
                          </m:r>
                          <m:sSubSup>
                            <m:sSubSupPr>
                              <m:ctrlPr>
                                <a:rPr lang="fr-FR" sz="2000" b="0" i="1" smtClean="0">
                                  <a:latin typeface="Cambria Math" panose="02040503050406030204" pitchFamily="18" charset="0"/>
                                </a:rPr>
                              </m:ctrlPr>
                            </m:sSubSupPr>
                            <m:e>
                              <m:r>
                                <a:rPr lang="fr-FR" sz="2000" i="1">
                                  <a:latin typeface="Cambria Math" panose="02040503050406030204" pitchFamily="18" charset="0"/>
                                </a:rPr>
                                <m:t>𝜙</m:t>
                              </m:r>
                            </m:e>
                            <m:sub>
                              <m:r>
                                <a:rPr lang="fr-FR" sz="2000" i="1">
                                  <a:latin typeface="Cambria Math" panose="02040503050406030204" pitchFamily="18" charset="0"/>
                                </a:rPr>
                                <m:t>𝐼𝑅</m:t>
                              </m:r>
                            </m:sub>
                            <m:sup/>
                          </m:sSubSup>
                        </m:num>
                        <m:den>
                          <m:r>
                            <m:rPr>
                              <m:sty m:val="p"/>
                            </m:rPr>
                            <a:rPr lang="fr-FR" sz="2000">
                              <a:latin typeface="Cambria Math" panose="02040503050406030204" pitchFamily="18" charset="0"/>
                            </a:rPr>
                            <m:t>d</m:t>
                          </m:r>
                          <m:r>
                            <a:rPr lang="fr-FR" sz="2000" i="1">
                              <a:latin typeface="Cambria Math" panose="02040503050406030204" pitchFamily="18" charset="0"/>
                            </a:rPr>
                            <m:t>𝑁</m:t>
                          </m:r>
                        </m:den>
                      </m:f>
                      <m:r>
                        <a:rPr lang="fr-FR" sz="2000" i="1">
                          <a:latin typeface="Cambria Math" panose="02040503050406030204" pitchFamily="18" charset="0"/>
                        </a:rPr>
                        <m:t>=−</m:t>
                      </m:r>
                      <m:f>
                        <m:fPr>
                          <m:ctrlPr>
                            <a:rPr lang="fr-FR" sz="2000" i="1">
                              <a:latin typeface="Cambria Math" panose="02040503050406030204" pitchFamily="18" charset="0"/>
                            </a:rPr>
                          </m:ctrlPr>
                        </m:fPr>
                        <m:num>
                          <m:sSub>
                            <m:sSubPr>
                              <m:ctrlPr>
                                <a:rPr lang="fr-FR" sz="2000" i="1">
                                  <a:latin typeface="Cambria Math" panose="02040503050406030204" pitchFamily="18" charset="0"/>
                                </a:rPr>
                              </m:ctrlPr>
                            </m:sSubPr>
                            <m:e>
                              <m:r>
                                <a:rPr lang="fr-FR" sz="2000" i="1">
                                  <a:latin typeface="Cambria Math" panose="02040503050406030204" pitchFamily="18" charset="0"/>
                                </a:rPr>
                                <m:t>𝑉</m:t>
                              </m:r>
                            </m:e>
                            <m:sub>
                              <m:r>
                                <a:rPr lang="fr-FR" sz="2000" i="1">
                                  <a:latin typeface="Cambria Math" panose="02040503050406030204" pitchFamily="18" charset="0"/>
                                </a:rPr>
                                <m:t>,</m:t>
                              </m:r>
                              <m:r>
                                <a:rPr lang="fr-FR" sz="2000" i="1">
                                  <a:latin typeface="Cambria Math" panose="02040503050406030204" pitchFamily="18" charset="0"/>
                                </a:rPr>
                                <m:t>𝜙</m:t>
                              </m:r>
                            </m:sub>
                          </m:sSub>
                          <m:d>
                            <m:dPr>
                              <m:ctrlPr>
                                <a:rPr lang="fr-FR" sz="2000" i="1">
                                  <a:latin typeface="Cambria Math" panose="02040503050406030204" pitchFamily="18" charset="0"/>
                                </a:rPr>
                              </m:ctrlPr>
                            </m:dPr>
                            <m:e>
                              <m:sSubSup>
                                <m:sSubSupPr>
                                  <m:ctrlPr>
                                    <a:rPr lang="fr-FR" sz="2000" b="0" i="1" smtClean="0">
                                      <a:latin typeface="Cambria Math" panose="02040503050406030204" pitchFamily="18" charset="0"/>
                                    </a:rPr>
                                  </m:ctrlPr>
                                </m:sSubSupPr>
                                <m:e>
                                  <m:r>
                                    <a:rPr lang="fr-FR" sz="2000" i="1">
                                      <a:latin typeface="Cambria Math" panose="02040503050406030204" pitchFamily="18" charset="0"/>
                                    </a:rPr>
                                    <m:t>𝜙</m:t>
                                  </m:r>
                                </m:e>
                                <m:sub>
                                  <m:r>
                                    <a:rPr lang="fr-FR" sz="2000" i="1">
                                      <a:latin typeface="Cambria Math" panose="02040503050406030204" pitchFamily="18" charset="0"/>
                                    </a:rPr>
                                    <m:t>𝐼𝑅</m:t>
                                  </m:r>
                                </m:sub>
                                <m:sup/>
                              </m:sSubSup>
                            </m:e>
                          </m:d>
                        </m:num>
                        <m:den>
                          <m:sSubSup>
                            <m:sSubSupPr>
                              <m:ctrlPr>
                                <a:rPr lang="fr-FR" sz="2000" b="0" i="1" smtClean="0">
                                  <a:latin typeface="Cambria Math" panose="02040503050406030204" pitchFamily="18" charset="0"/>
                                </a:rPr>
                              </m:ctrlPr>
                            </m:sSubSupPr>
                            <m:e>
                              <m:r>
                                <a:rPr lang="fr-FR" sz="2000" i="1">
                                  <a:latin typeface="Cambria Math" panose="02040503050406030204" pitchFamily="18" charset="0"/>
                                </a:rPr>
                                <m:t>3</m:t>
                              </m:r>
                              <m:r>
                                <a:rPr lang="fr-FR" sz="2000" i="1">
                                  <a:latin typeface="Cambria Math" panose="02040503050406030204" pitchFamily="18" charset="0"/>
                                </a:rPr>
                                <m:t>𝐻</m:t>
                              </m:r>
                            </m:e>
                            <m:sub/>
                            <m:sup>
                              <m:r>
                                <a:rPr lang="fr-FR" sz="2000" i="1">
                                  <a:latin typeface="Cambria Math" panose="02040503050406030204" pitchFamily="18" charset="0"/>
                                </a:rPr>
                                <m:t>2</m:t>
                              </m:r>
                            </m:sup>
                          </m:sSubSup>
                        </m:den>
                      </m:f>
                      <m:r>
                        <a:rPr lang="fr-FR" sz="2000" i="1">
                          <a:latin typeface="Cambria Math" panose="02040503050406030204" pitchFamily="18" charset="0"/>
                        </a:rPr>
                        <m:t>+</m:t>
                      </m:r>
                      <m:f>
                        <m:fPr>
                          <m:ctrlPr>
                            <a:rPr lang="fr-FR" sz="2000" b="0" i="1" smtClean="0">
                              <a:latin typeface="Cambria Math" panose="02040503050406030204" pitchFamily="18" charset="0"/>
                            </a:rPr>
                          </m:ctrlPr>
                        </m:fPr>
                        <m:num>
                          <m:r>
                            <a:rPr lang="fr-FR" sz="2000" b="0" i="1" smtClean="0">
                              <a:latin typeface="Cambria Math" panose="02040503050406030204" pitchFamily="18" charset="0"/>
                            </a:rPr>
                            <m:t>𝐻</m:t>
                          </m:r>
                          <m:d>
                            <m:dPr>
                              <m:begChr m:val="["/>
                              <m:endChr m:val="]"/>
                              <m:ctrlPr>
                                <a:rPr lang="fr-FR" sz="2000" b="0" i="1" smtClean="0">
                                  <a:latin typeface="Cambria Math" panose="02040503050406030204" pitchFamily="18" charset="0"/>
                                </a:rPr>
                              </m:ctrlPr>
                            </m:dPr>
                            <m:e>
                              <m:sSubSup>
                                <m:sSubSupPr>
                                  <m:ctrlPr>
                                    <a:rPr lang="fr-FR" sz="2000" b="0" i="1" smtClean="0">
                                      <a:latin typeface="Cambria Math" panose="02040503050406030204" pitchFamily="18" charset="0"/>
                                    </a:rPr>
                                  </m:ctrlPr>
                                </m:sSubSupPr>
                                <m:e>
                                  <m:r>
                                    <a:rPr lang="fr-FR" sz="2000" b="0" i="1" smtClean="0">
                                      <a:latin typeface="Cambria Math" panose="02040503050406030204" pitchFamily="18" charset="0"/>
                                    </a:rPr>
                                    <m:t>𝜙</m:t>
                                  </m:r>
                                </m:e>
                                <m:sub>
                                  <m:r>
                                    <a:rPr lang="fr-FR" sz="2000" b="0" i="1" smtClean="0">
                                      <a:latin typeface="Cambria Math" panose="02040503050406030204" pitchFamily="18" charset="0"/>
                                    </a:rPr>
                                    <m:t>𝐼𝑅</m:t>
                                  </m:r>
                                </m:sub>
                                <m:sup/>
                              </m:sSubSup>
                              <m:d>
                                <m:dPr>
                                  <m:ctrlPr>
                                    <a:rPr lang="fr-FR" sz="2000" b="0" i="1" smtClean="0">
                                      <a:latin typeface="Cambria Math" panose="02040503050406030204" pitchFamily="18" charset="0"/>
                                    </a:rPr>
                                  </m:ctrlPr>
                                </m:dPr>
                                <m:e>
                                  <m:r>
                                    <a:rPr lang="fr-FR" sz="2000" b="0" i="1" smtClean="0">
                                      <a:latin typeface="Cambria Math" panose="02040503050406030204" pitchFamily="18" charset="0"/>
                                    </a:rPr>
                                    <m:t>𝑁</m:t>
                                  </m:r>
                                </m:e>
                              </m:d>
                            </m:e>
                          </m:d>
                        </m:num>
                        <m:den>
                          <m:r>
                            <a:rPr lang="fr-FR" sz="2000" b="0" i="1" smtClean="0">
                              <a:latin typeface="Cambria Math" panose="02040503050406030204" pitchFamily="18" charset="0"/>
                            </a:rPr>
                            <m:t>2</m:t>
                          </m:r>
                          <m:r>
                            <a:rPr lang="fr-FR" sz="2000" b="0" i="1" smtClean="0">
                              <a:latin typeface="Cambria Math" panose="02040503050406030204" pitchFamily="18" charset="0"/>
                            </a:rPr>
                            <m:t>𝜋</m:t>
                          </m:r>
                        </m:den>
                      </m:f>
                      <m:r>
                        <a:rPr lang="fr-FR" sz="2000" b="0" i="1" smtClean="0">
                          <a:latin typeface="Cambria Math" panose="02040503050406030204" pitchFamily="18" charset="0"/>
                        </a:rPr>
                        <m:t>×</m:t>
                      </m:r>
                      <m:r>
                        <a:rPr lang="fr-FR" sz="2000" b="0" i="1" smtClean="0">
                          <a:latin typeface="Cambria Math" panose="02040503050406030204" pitchFamily="18" charset="0"/>
                        </a:rPr>
                        <m:t>𝜉</m:t>
                      </m:r>
                      <m:r>
                        <a:rPr lang="fr-FR" sz="2000" b="0" i="1" smtClean="0">
                          <a:latin typeface="Cambria Math" panose="02040503050406030204" pitchFamily="18" charset="0"/>
                        </a:rPr>
                        <m:t>(</m:t>
                      </m:r>
                      <m:r>
                        <a:rPr lang="fr-FR" sz="2000" b="0" i="1" smtClean="0">
                          <a:latin typeface="Cambria Math" panose="02040503050406030204" pitchFamily="18" charset="0"/>
                        </a:rPr>
                        <m:t>𝑁</m:t>
                      </m:r>
                      <m:r>
                        <a:rPr lang="fr-FR" sz="2000" b="0" i="1" smtClean="0">
                          <a:latin typeface="Cambria Math" panose="02040503050406030204" pitchFamily="18" charset="0"/>
                        </a:rPr>
                        <m:t>) ,</m:t>
                      </m:r>
                    </m:oMath>
                  </m:oMathPara>
                </a14:m>
                <a:endParaRPr lang="fr-FR" sz="2000" dirty="0"/>
              </a:p>
            </p:txBody>
          </p:sp>
        </mc:Choice>
        <mc:Fallback xmlns="">
          <p:sp>
            <p:nvSpPr>
              <p:cNvPr id="23" name="Rectangle 22"/>
              <p:cNvSpPr>
                <a:spLocks noRot="1" noChangeAspect="1" noMove="1" noResize="1" noEditPoints="1" noAdjustHandles="1" noChangeArrowheads="1" noChangeShapeType="1" noTextEdit="1"/>
              </p:cNvSpPr>
              <p:nvPr/>
            </p:nvSpPr>
            <p:spPr>
              <a:xfrm>
                <a:off x="2232161" y="1160657"/>
                <a:ext cx="4704237" cy="850426"/>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ZoneTexte 23"/>
              <p:cNvSpPr txBox="1"/>
              <p:nvPr/>
            </p:nvSpPr>
            <p:spPr>
              <a:xfrm>
                <a:off x="7212555" y="1402359"/>
                <a:ext cx="288341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panose="02040503050406030204" pitchFamily="18" charset="0"/>
                        </a:rPr>
                        <m:t>⟨</m:t>
                      </m:r>
                      <m:r>
                        <a:rPr lang="fr-FR" sz="2000" i="1">
                          <a:latin typeface="Cambria Math" panose="02040503050406030204" pitchFamily="18" charset="0"/>
                        </a:rPr>
                        <m:t>𝜉</m:t>
                      </m:r>
                      <m:d>
                        <m:dPr>
                          <m:ctrlPr>
                            <a:rPr lang="fr-FR" sz="2000" i="1">
                              <a:latin typeface="Cambria Math" panose="02040503050406030204" pitchFamily="18" charset="0"/>
                            </a:rPr>
                          </m:ctrlPr>
                        </m:dPr>
                        <m:e>
                          <m:r>
                            <a:rPr lang="fr-FR" sz="2000" i="1">
                              <a:latin typeface="Cambria Math" panose="02040503050406030204" pitchFamily="18" charset="0"/>
                            </a:rPr>
                            <m:t>𝑁</m:t>
                          </m:r>
                        </m:e>
                      </m:d>
                      <m:r>
                        <a:rPr lang="fr-FR" sz="2000" i="1">
                          <a:latin typeface="Cambria Math" panose="02040503050406030204" pitchFamily="18" charset="0"/>
                        </a:rPr>
                        <m:t>𝜉</m:t>
                      </m:r>
                      <m:d>
                        <m:dPr>
                          <m:ctrlPr>
                            <a:rPr lang="fr-FR" sz="2000" i="1">
                              <a:latin typeface="Cambria Math" panose="02040503050406030204" pitchFamily="18" charset="0"/>
                            </a:rPr>
                          </m:ctrlPr>
                        </m:dPr>
                        <m:e>
                          <m:sSup>
                            <m:sSupPr>
                              <m:ctrlPr>
                                <a:rPr lang="fr-FR" sz="2000" b="0" i="1" smtClean="0">
                                  <a:latin typeface="Cambria Math" panose="02040503050406030204" pitchFamily="18" charset="0"/>
                                </a:rPr>
                              </m:ctrlPr>
                            </m:sSupPr>
                            <m:e>
                              <m:r>
                                <a:rPr lang="fr-FR" sz="2000" i="1">
                                  <a:latin typeface="Cambria Math" panose="02040503050406030204" pitchFamily="18" charset="0"/>
                                </a:rPr>
                                <m:t>𝑁</m:t>
                              </m:r>
                            </m:e>
                            <m:sup>
                              <m:r>
                                <a:rPr lang="fr-FR" sz="2000" b="0" i="1" smtClean="0">
                                  <a:latin typeface="Cambria Math" panose="02040503050406030204" pitchFamily="18" charset="0"/>
                                </a:rPr>
                                <m:t>′</m:t>
                              </m:r>
                            </m:sup>
                          </m:sSup>
                        </m:e>
                      </m:d>
                      <m:r>
                        <a:rPr lang="fr-FR" sz="2000" b="0" i="1" smtClean="0">
                          <a:latin typeface="Cambria Math" panose="02040503050406030204" pitchFamily="18" charset="0"/>
                        </a:rPr>
                        <m:t>⟩=</m:t>
                      </m:r>
                      <m:r>
                        <a:rPr lang="fr-FR" sz="2000" b="0" i="1" smtClean="0">
                          <a:latin typeface="Cambria Math" panose="02040503050406030204" pitchFamily="18" charset="0"/>
                        </a:rPr>
                        <m:t>𝛿</m:t>
                      </m:r>
                      <m:d>
                        <m:dPr>
                          <m:ctrlPr>
                            <a:rPr lang="fr-FR" sz="2000" b="0" i="1" smtClean="0">
                              <a:latin typeface="Cambria Math" panose="02040503050406030204" pitchFamily="18" charset="0"/>
                            </a:rPr>
                          </m:ctrlPr>
                        </m:dPr>
                        <m:e>
                          <m:r>
                            <a:rPr lang="fr-FR" sz="2000" b="0" i="1" smtClean="0">
                              <a:latin typeface="Cambria Math" panose="02040503050406030204" pitchFamily="18" charset="0"/>
                            </a:rPr>
                            <m:t>𝑁</m:t>
                          </m:r>
                          <m:r>
                            <a:rPr lang="fr-FR" sz="2000" b="0" i="1" smtClean="0">
                              <a:latin typeface="Cambria Math" panose="02040503050406030204" pitchFamily="18" charset="0"/>
                            </a:rPr>
                            <m:t>−</m:t>
                          </m:r>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𝑁</m:t>
                              </m:r>
                            </m:e>
                            <m:sup>
                              <m:r>
                                <a:rPr lang="fr-FR" sz="2000" b="0" i="1" smtClean="0">
                                  <a:latin typeface="Cambria Math" panose="02040503050406030204" pitchFamily="18" charset="0"/>
                                </a:rPr>
                                <m:t>′</m:t>
                              </m:r>
                            </m:sup>
                          </m:sSup>
                        </m:e>
                      </m:d>
                    </m:oMath>
                  </m:oMathPara>
                </a14:m>
                <a:endParaRPr lang="fr-FR" sz="2000" dirty="0"/>
              </a:p>
            </p:txBody>
          </p:sp>
        </mc:Choice>
        <mc:Fallback xmlns="">
          <p:sp>
            <p:nvSpPr>
              <p:cNvPr id="24" name="ZoneTexte 23"/>
              <p:cNvSpPr txBox="1">
                <a:spLocks noRot="1" noChangeAspect="1" noMove="1" noResize="1" noEditPoints="1" noAdjustHandles="1" noChangeArrowheads="1" noChangeShapeType="1" noTextEdit="1"/>
              </p:cNvSpPr>
              <p:nvPr/>
            </p:nvSpPr>
            <p:spPr>
              <a:xfrm>
                <a:off x="7212555" y="1402359"/>
                <a:ext cx="2883417" cy="307777"/>
              </a:xfrm>
              <a:prstGeom prst="rect">
                <a:avLst/>
              </a:prstGeom>
              <a:blipFill>
                <a:blip r:embed="rId7"/>
                <a:stretch>
                  <a:fillRect l="-2537" b="-3725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254374E5-F4DD-413F-BDD6-1E33CC1523FF}"/>
                  </a:ext>
                </a:extLst>
              </p:cNvPr>
              <p:cNvSpPr/>
              <p:nvPr/>
            </p:nvSpPr>
            <p:spPr>
              <a:xfrm>
                <a:off x="1295400" y="5681189"/>
                <a:ext cx="6368538" cy="369332"/>
              </a:xfrm>
              <a:prstGeom prst="rect">
                <a:avLst/>
              </a:prstGeom>
            </p:spPr>
            <p:txBody>
              <a:bodyPr wrap="none">
                <a:spAutoFit/>
              </a:bodyPr>
              <a:lstStyle/>
              <a:p>
                <a14:m>
                  <m:oMath xmlns:m="http://schemas.openxmlformats.org/officeDocument/2006/math">
                    <m:r>
                      <a:rPr lang="fr-FR" b="1" i="1">
                        <a:solidFill>
                          <a:srgbClr val="7030A0"/>
                        </a:solidFill>
                        <a:latin typeface="Cambria Math" panose="02040503050406030204" pitchFamily="18" charset="0"/>
                      </a:rPr>
                      <m:t>𝜶</m:t>
                    </m:r>
                  </m:oMath>
                </a14:m>
                <a:r>
                  <a:rPr lang="fr-FR" dirty="0"/>
                  <a:t> the </a:t>
                </a:r>
                <a:r>
                  <a:rPr lang="fr-FR" dirty="0" err="1"/>
                  <a:t>discretization</a:t>
                </a:r>
                <a:r>
                  <a:rPr lang="fr-FR" dirty="0"/>
                  <a:t> </a:t>
                </a:r>
                <a:r>
                  <a:rPr lang="fr-FR" dirty="0" err="1"/>
                  <a:t>ambiguity</a:t>
                </a:r>
                <a:r>
                  <a:rPr lang="fr-FR" dirty="0"/>
                  <a:t> </a:t>
                </a:r>
                <a:r>
                  <a:rPr lang="fr-FR" dirty="0" err="1"/>
                  <a:t>parameter</a:t>
                </a:r>
                <a:r>
                  <a:rPr lang="fr-FR" dirty="0"/>
                  <a:t>: </a:t>
                </a:r>
                <a:r>
                  <a:rPr lang="fr-FR" dirty="0" err="1"/>
                  <a:t>Itô</a:t>
                </a:r>
                <a:r>
                  <a:rPr lang="fr-FR" dirty="0"/>
                  <a:t>, </a:t>
                </a:r>
                <a:r>
                  <a:rPr lang="fr-FR" dirty="0" err="1"/>
                  <a:t>Stratonovich</a:t>
                </a:r>
                <a:r>
                  <a:rPr lang="fr-FR" dirty="0"/>
                  <a:t>, etc.</a:t>
                </a:r>
              </a:p>
            </p:txBody>
          </p:sp>
        </mc:Choice>
        <mc:Fallback xmlns="">
          <p:sp>
            <p:nvSpPr>
              <p:cNvPr id="2" name="Rectangle 1">
                <a:extLst>
                  <a:ext uri="{FF2B5EF4-FFF2-40B4-BE49-F238E27FC236}">
                    <a16:creationId xmlns:a16="http://schemas.microsoft.com/office/drawing/2014/main" id="{254374E5-F4DD-413F-BDD6-1E33CC1523FF}"/>
                  </a:ext>
                </a:extLst>
              </p:cNvPr>
              <p:cNvSpPr>
                <a:spLocks noRot="1" noChangeAspect="1" noMove="1" noResize="1" noEditPoints="1" noAdjustHandles="1" noChangeArrowheads="1" noChangeShapeType="1" noTextEdit="1"/>
              </p:cNvSpPr>
              <p:nvPr/>
            </p:nvSpPr>
            <p:spPr>
              <a:xfrm>
                <a:off x="1295400" y="5681189"/>
                <a:ext cx="6368538" cy="369332"/>
              </a:xfrm>
              <a:prstGeom prst="rect">
                <a:avLst/>
              </a:prstGeom>
              <a:blipFill>
                <a:blip r:embed="rId8"/>
                <a:stretch>
                  <a:fillRect t="-11475" r="-766" b="-22951"/>
                </a:stretch>
              </a:blipFill>
            </p:spPr>
            <p:txBody>
              <a:bodyPr/>
              <a:lstStyle/>
              <a:p>
                <a:r>
                  <a:rPr lang="fr-FR">
                    <a:noFill/>
                  </a:rPr>
                  <a:t> </a:t>
                </a:r>
              </a:p>
            </p:txBody>
          </p:sp>
        </mc:Fallback>
      </mc:AlternateContent>
    </p:spTree>
    <p:extLst>
      <p:ext uri="{BB962C8B-B14F-4D97-AF65-F5344CB8AC3E}">
        <p14:creationId xmlns:p14="http://schemas.microsoft.com/office/powerpoint/2010/main" val="359829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txBox="1">
            <a:spLocks/>
          </p:cNvSpPr>
          <p:nvPr/>
        </p:nvSpPr>
        <p:spPr>
          <a:xfrm>
            <a:off x="785112" y="240355"/>
            <a:ext cx="9686108" cy="54912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fr-FR" dirty="0"/>
              <a:t>Fokker-Planck  Equation</a:t>
            </a:r>
          </a:p>
        </p:txBody>
      </p:sp>
      <p:sp>
        <p:nvSpPr>
          <p:cNvPr id="4" name="Espace réservé du pied de page 3"/>
          <p:cNvSpPr>
            <a:spLocks noGrp="1"/>
          </p:cNvSpPr>
          <p:nvPr>
            <p:ph type="ftr" sz="quarter" idx="11"/>
          </p:nvPr>
        </p:nvSpPr>
        <p:spPr>
          <a:xfrm>
            <a:off x="1295400" y="6419462"/>
            <a:ext cx="5181600" cy="238902"/>
          </a:xfrm>
        </p:spPr>
        <p:txBody>
          <a:bodyPr/>
          <a:lstStyle/>
          <a:p>
            <a:pPr rtl="0"/>
            <a:r>
              <a:rPr lang="en-GB" noProof="0"/>
              <a:t>Borel resummation of secular divergences with the stochastic inflation formalism                 2023 TUG Meeting, ENS, October 12th     ---    Lucas Pinol </a:t>
            </a:r>
            <a:endParaRPr lang="fr-FR" noProof="0" dirty="0"/>
          </a:p>
        </p:txBody>
      </p:sp>
      <p:grpSp>
        <p:nvGrpSpPr>
          <p:cNvPr id="17" name="Groupe 16"/>
          <p:cNvGrpSpPr/>
          <p:nvPr/>
        </p:nvGrpSpPr>
        <p:grpSpPr>
          <a:xfrm>
            <a:off x="1295400" y="3200918"/>
            <a:ext cx="8034265" cy="1127759"/>
            <a:chOff x="1702965" y="3205500"/>
            <a:chExt cx="8034265" cy="1127759"/>
          </a:xfrm>
        </p:grpSpPr>
        <p:sp>
          <p:nvSpPr>
            <p:cNvPr id="11" name="Rectangle 10"/>
            <p:cNvSpPr/>
            <p:nvPr/>
          </p:nvSpPr>
          <p:spPr>
            <a:xfrm>
              <a:off x="1702965" y="3205500"/>
              <a:ext cx="8034265" cy="11277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5" name="ZoneTexte 4"/>
                <p:cNvSpPr txBox="1"/>
                <p:nvPr/>
              </p:nvSpPr>
              <p:spPr>
                <a:xfrm>
                  <a:off x="1911703" y="3380743"/>
                  <a:ext cx="7622791" cy="7250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fr-FR" b="0" i="1" smtClean="0">
                                <a:latin typeface="Cambria Math" panose="02040503050406030204" pitchFamily="18" charset="0"/>
                              </a:rPr>
                            </m:ctrlPr>
                          </m:fPr>
                          <m:num>
                            <m:r>
                              <a:rPr lang="fr-FR" b="0" i="1" smtClean="0">
                                <a:latin typeface="Cambria Math" panose="02040503050406030204" pitchFamily="18" charset="0"/>
                              </a:rPr>
                              <m:t>𝜕</m:t>
                            </m:r>
                            <m:r>
                              <a:rPr lang="fr-FR" b="1" i="1" smtClean="0">
                                <a:solidFill>
                                  <a:schemeClr val="tx2"/>
                                </a:solidFill>
                                <a:latin typeface="Cambria Math" panose="02040503050406030204" pitchFamily="18" charset="0"/>
                              </a:rPr>
                              <m:t>𝑷</m:t>
                            </m:r>
                          </m:num>
                          <m:den>
                            <m:r>
                              <a:rPr lang="fr-FR" b="0" i="1" smtClean="0">
                                <a:latin typeface="Cambria Math" panose="02040503050406030204" pitchFamily="18" charset="0"/>
                              </a:rPr>
                              <m:t>𝜕</m:t>
                            </m:r>
                            <m:r>
                              <a:rPr lang="fr-FR" b="0" i="1" smtClean="0">
                                <a:latin typeface="Cambria Math" panose="02040503050406030204" pitchFamily="18" charset="0"/>
                              </a:rPr>
                              <m:t>𝑁</m:t>
                            </m:r>
                          </m:den>
                        </m:f>
                        <m:r>
                          <a:rPr lang="fr-FR" b="0" i="1" smtClean="0">
                            <a:latin typeface="Cambria Math" panose="02040503050406030204" pitchFamily="18" charset="0"/>
                          </a:rPr>
                          <m:t>=</m:t>
                        </m:r>
                        <m:f>
                          <m:fPr>
                            <m:ctrlPr>
                              <a:rPr lang="fr-FR" b="0" i="1" smtClean="0">
                                <a:latin typeface="Cambria Math" panose="02040503050406030204" pitchFamily="18" charset="0"/>
                              </a:rPr>
                            </m:ctrlPr>
                          </m:fPr>
                          <m:num>
                            <m:r>
                              <a:rPr lang="fr-FR" b="0" i="1" smtClean="0">
                                <a:latin typeface="Cambria Math" panose="02040503050406030204" pitchFamily="18" charset="0"/>
                              </a:rPr>
                              <m:t>𝜕</m:t>
                            </m:r>
                          </m:num>
                          <m:den>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𝜙</m:t>
                                </m:r>
                              </m:e>
                              <m:sub>
                                <m:r>
                                  <a:rPr lang="fr-FR" b="0" i="1" smtClean="0">
                                    <a:latin typeface="Cambria Math" panose="02040503050406030204" pitchFamily="18" charset="0"/>
                                  </a:rPr>
                                  <m:t>𝐼𝑅</m:t>
                                </m:r>
                              </m:sub>
                            </m:sSub>
                          </m:den>
                        </m:f>
                        <m:d>
                          <m:dPr>
                            <m:begChr m:val="["/>
                            <m:endChr m:val="]"/>
                            <m:ctrlPr>
                              <a:rPr lang="fr-FR" b="0" i="1" smtClean="0">
                                <a:latin typeface="Cambria Math" panose="02040503050406030204" pitchFamily="18" charset="0"/>
                              </a:rPr>
                            </m:ctrlPr>
                          </m:dPr>
                          <m:e>
                            <m:d>
                              <m:dPr>
                                <m:ctrlPr>
                                  <a:rPr lang="fr-FR" b="0" i="1" smtClean="0">
                                    <a:latin typeface="Cambria Math" panose="02040503050406030204" pitchFamily="18" charset="0"/>
                                  </a:rPr>
                                </m:ctrlPr>
                              </m:dPr>
                              <m:e>
                                <m:f>
                                  <m:fPr>
                                    <m:ctrlPr>
                                      <a:rPr lang="fr-FR" b="0" i="1" smtClean="0">
                                        <a:latin typeface="Cambria Math" panose="02040503050406030204" pitchFamily="18" charset="0"/>
                                      </a:rPr>
                                    </m:ctrlPr>
                                  </m:fPr>
                                  <m:num>
                                    <m:sSub>
                                      <m:sSubPr>
                                        <m:ctrlPr>
                                          <a:rPr lang="fr-FR" b="0" i="1" smtClean="0">
                                            <a:latin typeface="Cambria Math" panose="02040503050406030204" pitchFamily="18" charset="0"/>
                                          </a:rPr>
                                        </m:ctrlPr>
                                      </m:sSubPr>
                                      <m:e>
                                        <m:r>
                                          <a:rPr lang="fr-FR" b="0" i="1" smtClean="0">
                                            <a:latin typeface="Cambria Math" panose="02040503050406030204" pitchFamily="18" charset="0"/>
                                          </a:rPr>
                                          <m:t>𝑉</m:t>
                                        </m:r>
                                      </m:e>
                                      <m:sub>
                                        <m:r>
                                          <a:rPr lang="fr-FR" b="0" i="1" smtClean="0">
                                            <a:latin typeface="Cambria Math" panose="02040503050406030204" pitchFamily="18" charset="0"/>
                                          </a:rPr>
                                          <m:t>,</m:t>
                                        </m:r>
                                        <m:r>
                                          <a:rPr lang="fr-FR" b="0" i="1" smtClean="0">
                                            <a:latin typeface="Cambria Math" panose="02040503050406030204" pitchFamily="18" charset="0"/>
                                          </a:rPr>
                                          <m:t>𝜙</m:t>
                                        </m:r>
                                      </m:sub>
                                    </m:sSub>
                                    <m:d>
                                      <m:dPr>
                                        <m:ctrlPr>
                                          <a:rPr lang="fr-FR" b="0" i="1" smtClean="0">
                                            <a:latin typeface="Cambria Math" panose="02040503050406030204" pitchFamily="18" charset="0"/>
                                          </a:rPr>
                                        </m:ctrlPr>
                                      </m:dPr>
                                      <m:e>
                                        <m:sSub>
                                          <m:sSubPr>
                                            <m:ctrlPr>
                                              <a:rPr lang="fr-FR" b="0" i="1" smtClean="0">
                                                <a:latin typeface="Cambria Math" panose="02040503050406030204" pitchFamily="18" charset="0"/>
                                              </a:rPr>
                                            </m:ctrlPr>
                                          </m:sSubPr>
                                          <m:e>
                                            <m:r>
                                              <a:rPr lang="fr-FR" b="0" i="1" smtClean="0">
                                                <a:latin typeface="Cambria Math" panose="02040503050406030204" pitchFamily="18" charset="0"/>
                                              </a:rPr>
                                              <m:t>𝜙</m:t>
                                            </m:r>
                                          </m:e>
                                          <m:sub>
                                            <m:r>
                                              <a:rPr lang="fr-FR" b="0" i="1" smtClean="0">
                                                <a:latin typeface="Cambria Math" panose="02040503050406030204" pitchFamily="18" charset="0"/>
                                              </a:rPr>
                                              <m:t>𝐼𝑅</m:t>
                                            </m:r>
                                          </m:sub>
                                        </m:sSub>
                                      </m:e>
                                    </m:d>
                                  </m:num>
                                  <m:den>
                                    <m:r>
                                      <a:rPr lang="fr-FR" b="0" i="1" smtClean="0">
                                        <a:latin typeface="Cambria Math" panose="02040503050406030204" pitchFamily="18" charset="0"/>
                                      </a:rPr>
                                      <m:t>3</m:t>
                                    </m:r>
                                    <m:r>
                                      <a:rPr lang="fr-FR" b="0" i="1" smtClean="0">
                                        <a:latin typeface="Cambria Math" panose="02040503050406030204" pitchFamily="18" charset="0"/>
                                      </a:rPr>
                                      <m:t>𝐻</m:t>
                                    </m:r>
                                    <m:sSup>
                                      <m:sSupPr>
                                        <m:ctrlPr>
                                          <a:rPr lang="fr-FR" i="1">
                                            <a:latin typeface="Cambria Math" panose="02040503050406030204" pitchFamily="18" charset="0"/>
                                          </a:rPr>
                                        </m:ctrlPr>
                                      </m:sSupPr>
                                      <m:e>
                                        <m:d>
                                          <m:dPr>
                                            <m:ctrlPr>
                                              <a:rPr lang="fr-FR" i="1">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rPr>
                                                  <m:t>𝜙</m:t>
                                                </m:r>
                                              </m:e>
                                              <m:sub>
                                                <m:r>
                                                  <a:rPr lang="fr-FR" i="1">
                                                    <a:latin typeface="Cambria Math" panose="02040503050406030204" pitchFamily="18" charset="0"/>
                                                  </a:rPr>
                                                  <m:t>𝐼𝑅</m:t>
                                                </m:r>
                                              </m:sub>
                                            </m:sSub>
                                          </m:e>
                                        </m:d>
                                      </m:e>
                                      <m:sup>
                                        <m:r>
                                          <a:rPr lang="fr-FR" i="1">
                                            <a:latin typeface="Cambria Math" panose="02040503050406030204" pitchFamily="18" charset="0"/>
                                          </a:rPr>
                                          <m:t>2</m:t>
                                        </m:r>
                                      </m:sup>
                                    </m:sSup>
                                  </m:den>
                                </m:f>
                                <m:r>
                                  <a:rPr lang="fr-FR" b="0" i="1" smtClean="0">
                                    <a:latin typeface="Cambria Math" panose="02040503050406030204" pitchFamily="18" charset="0"/>
                                  </a:rPr>
                                  <m:t>−</m:t>
                                </m:r>
                                <m:r>
                                  <a:rPr lang="fr-FR" b="1" i="1" smtClean="0">
                                    <a:solidFill>
                                      <a:srgbClr val="7030A0"/>
                                    </a:solidFill>
                                    <a:latin typeface="Cambria Math" panose="02040503050406030204" pitchFamily="18" charset="0"/>
                                  </a:rPr>
                                  <m:t>𝜶</m:t>
                                </m:r>
                                <m:f>
                                  <m:fPr>
                                    <m:ctrlPr>
                                      <a:rPr lang="fr-FR" b="0" i="1" smtClean="0">
                                        <a:latin typeface="Cambria Math" panose="02040503050406030204" pitchFamily="18" charset="0"/>
                                      </a:rPr>
                                    </m:ctrlPr>
                                  </m:fPr>
                                  <m:num>
                                    <m:r>
                                      <a:rPr lang="fr-FR" b="0" i="1" smtClean="0">
                                        <a:latin typeface="Cambria Math" panose="02040503050406030204" pitchFamily="18" charset="0"/>
                                      </a:rPr>
                                      <m:t>𝐻</m:t>
                                    </m:r>
                                    <m:d>
                                      <m:dPr>
                                        <m:ctrlPr>
                                          <a:rPr lang="fr-FR" b="0" i="1" smtClean="0">
                                            <a:latin typeface="Cambria Math" panose="02040503050406030204" pitchFamily="18" charset="0"/>
                                          </a:rPr>
                                        </m:ctrlPr>
                                      </m:dPr>
                                      <m:e>
                                        <m:sSub>
                                          <m:sSubPr>
                                            <m:ctrlPr>
                                              <a:rPr lang="fr-FR" b="0" i="1" smtClean="0">
                                                <a:latin typeface="Cambria Math" panose="02040503050406030204" pitchFamily="18" charset="0"/>
                                              </a:rPr>
                                            </m:ctrlPr>
                                          </m:sSubPr>
                                          <m:e>
                                            <m:r>
                                              <a:rPr lang="fr-FR" b="0" i="1" smtClean="0">
                                                <a:latin typeface="Cambria Math" panose="02040503050406030204" pitchFamily="18" charset="0"/>
                                              </a:rPr>
                                              <m:t>𝜙</m:t>
                                            </m:r>
                                          </m:e>
                                          <m:sub>
                                            <m:r>
                                              <a:rPr lang="fr-FR" b="0" i="1" smtClean="0">
                                                <a:latin typeface="Cambria Math" panose="02040503050406030204" pitchFamily="18" charset="0"/>
                                              </a:rPr>
                                              <m:t>𝐼𝑅</m:t>
                                            </m:r>
                                          </m:sub>
                                        </m:sSub>
                                      </m:e>
                                    </m:d>
                                  </m:num>
                                  <m:den>
                                    <m:r>
                                      <a:rPr lang="fr-FR" b="0" i="1" smtClean="0">
                                        <a:latin typeface="Cambria Math" panose="02040503050406030204" pitchFamily="18" charset="0"/>
                                      </a:rPr>
                                      <m:t>2</m:t>
                                    </m:r>
                                    <m:r>
                                      <a:rPr lang="fr-FR" b="0" i="1" smtClean="0">
                                        <a:latin typeface="Cambria Math" panose="02040503050406030204" pitchFamily="18" charset="0"/>
                                      </a:rPr>
                                      <m:t>𝜋</m:t>
                                    </m:r>
                                  </m:den>
                                </m:f>
                                <m:f>
                                  <m:fPr>
                                    <m:ctrlPr>
                                      <a:rPr lang="fr-FR" b="0" i="1" smtClean="0">
                                        <a:latin typeface="Cambria Math" panose="02040503050406030204" pitchFamily="18" charset="0"/>
                                      </a:rPr>
                                    </m:ctrlPr>
                                  </m:fPr>
                                  <m:num>
                                    <m:r>
                                      <a:rPr lang="fr-FR" b="0" i="1" smtClean="0">
                                        <a:latin typeface="Cambria Math" panose="02040503050406030204" pitchFamily="18" charset="0"/>
                                      </a:rPr>
                                      <m:t>𝜕</m:t>
                                    </m:r>
                                  </m:num>
                                  <m:den>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𝜙</m:t>
                                        </m:r>
                                      </m:e>
                                      <m:sub>
                                        <m:r>
                                          <a:rPr lang="fr-FR" b="0" i="1" smtClean="0">
                                            <a:latin typeface="Cambria Math" panose="02040503050406030204" pitchFamily="18" charset="0"/>
                                          </a:rPr>
                                          <m:t>𝐼𝑅</m:t>
                                        </m:r>
                                      </m:sub>
                                    </m:sSub>
                                  </m:den>
                                </m:f>
                                <m:f>
                                  <m:fPr>
                                    <m:ctrlPr>
                                      <a:rPr lang="fr-FR" i="1">
                                        <a:latin typeface="Cambria Math" panose="02040503050406030204" pitchFamily="18" charset="0"/>
                                      </a:rPr>
                                    </m:ctrlPr>
                                  </m:fPr>
                                  <m:num>
                                    <m:r>
                                      <a:rPr lang="fr-FR" i="1">
                                        <a:latin typeface="Cambria Math" panose="02040503050406030204" pitchFamily="18" charset="0"/>
                                      </a:rPr>
                                      <m:t>𝐻</m:t>
                                    </m:r>
                                    <m:d>
                                      <m:dPr>
                                        <m:ctrlPr>
                                          <a:rPr lang="fr-FR" i="1">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rPr>
                                              <m:t>𝜙</m:t>
                                            </m:r>
                                          </m:e>
                                          <m:sub>
                                            <m:r>
                                              <a:rPr lang="fr-FR" i="1">
                                                <a:latin typeface="Cambria Math" panose="02040503050406030204" pitchFamily="18" charset="0"/>
                                              </a:rPr>
                                              <m:t>𝐼𝑅</m:t>
                                            </m:r>
                                          </m:sub>
                                        </m:sSub>
                                      </m:e>
                                    </m:d>
                                  </m:num>
                                  <m:den>
                                    <m:r>
                                      <a:rPr lang="fr-FR" i="1">
                                        <a:latin typeface="Cambria Math" panose="02040503050406030204" pitchFamily="18" charset="0"/>
                                      </a:rPr>
                                      <m:t>2</m:t>
                                    </m:r>
                                    <m:r>
                                      <a:rPr lang="fr-FR" i="1">
                                        <a:latin typeface="Cambria Math" panose="02040503050406030204" pitchFamily="18" charset="0"/>
                                      </a:rPr>
                                      <m:t>𝜋</m:t>
                                    </m:r>
                                  </m:den>
                                </m:f>
                              </m:e>
                            </m:d>
                            <m:r>
                              <a:rPr lang="fr-FR" b="1" i="1" smtClean="0">
                                <a:solidFill>
                                  <a:schemeClr val="tx2"/>
                                </a:solidFill>
                                <a:latin typeface="Cambria Math" panose="02040503050406030204" pitchFamily="18" charset="0"/>
                              </a:rPr>
                              <m:t>𝑷</m:t>
                            </m:r>
                          </m:e>
                        </m:d>
                        <m:r>
                          <a:rPr lang="fr-FR" b="0" i="1" smtClean="0">
                            <a:latin typeface="Cambria Math" panose="02040503050406030204" pitchFamily="18" charset="0"/>
                          </a:rPr>
                          <m:t>+</m:t>
                        </m:r>
                        <m:f>
                          <m:fPr>
                            <m:ctrlPr>
                              <a:rPr lang="fr-FR" i="1">
                                <a:latin typeface="Cambria Math" panose="02040503050406030204" pitchFamily="18" charset="0"/>
                              </a:rPr>
                            </m:ctrlPr>
                          </m:fPr>
                          <m:num>
                            <m:r>
                              <a:rPr lang="fr-FR" i="1">
                                <a:latin typeface="Cambria Math" panose="02040503050406030204" pitchFamily="18" charset="0"/>
                              </a:rPr>
                              <m:t>1</m:t>
                            </m:r>
                          </m:num>
                          <m:den>
                            <m:r>
                              <a:rPr lang="fr-FR" i="1">
                                <a:latin typeface="Cambria Math" panose="02040503050406030204" pitchFamily="18" charset="0"/>
                              </a:rPr>
                              <m:t>2</m:t>
                            </m:r>
                          </m:den>
                        </m:f>
                        <m:f>
                          <m:fPr>
                            <m:ctrlPr>
                              <a:rPr lang="fr-FR" b="0" i="1" smtClean="0">
                                <a:latin typeface="Cambria Math" panose="02040503050406030204" pitchFamily="18" charset="0"/>
                              </a:rPr>
                            </m:ctrlPr>
                          </m:fPr>
                          <m:num>
                            <m:sSup>
                              <m:sSupPr>
                                <m:ctrlPr>
                                  <a:rPr lang="fr-FR" b="0" i="1" smtClean="0">
                                    <a:latin typeface="Cambria Math" panose="02040503050406030204" pitchFamily="18" charset="0"/>
                                  </a:rPr>
                                </m:ctrlPr>
                              </m:sSupPr>
                              <m:e>
                                <m:r>
                                  <a:rPr lang="fr-FR" b="0" i="1" smtClean="0">
                                    <a:latin typeface="Cambria Math" panose="02040503050406030204" pitchFamily="18" charset="0"/>
                                  </a:rPr>
                                  <m:t>𝜕</m:t>
                                </m:r>
                              </m:e>
                              <m:sup>
                                <m:r>
                                  <a:rPr lang="fr-FR" b="0" i="1" smtClean="0">
                                    <a:latin typeface="Cambria Math" panose="02040503050406030204" pitchFamily="18" charset="0"/>
                                  </a:rPr>
                                  <m:t>2</m:t>
                                </m:r>
                              </m:sup>
                            </m:sSup>
                          </m:num>
                          <m:den>
                            <m:r>
                              <a:rPr lang="fr-FR" b="0" i="1" smtClean="0">
                                <a:latin typeface="Cambria Math" panose="02040503050406030204" pitchFamily="18" charset="0"/>
                              </a:rPr>
                              <m:t>𝜕</m:t>
                            </m:r>
                            <m:sSubSup>
                              <m:sSubSupPr>
                                <m:ctrlPr>
                                  <a:rPr lang="fr-FR" b="0" i="1" smtClean="0">
                                    <a:latin typeface="Cambria Math" panose="02040503050406030204" pitchFamily="18" charset="0"/>
                                  </a:rPr>
                                </m:ctrlPr>
                              </m:sSubSupPr>
                              <m:e>
                                <m:r>
                                  <a:rPr lang="fr-FR" b="0" i="1" smtClean="0">
                                    <a:latin typeface="Cambria Math" panose="02040503050406030204" pitchFamily="18" charset="0"/>
                                  </a:rPr>
                                  <m:t>𝜙</m:t>
                                </m:r>
                              </m:e>
                              <m:sub>
                                <m:r>
                                  <a:rPr lang="fr-FR" b="0" i="1" smtClean="0">
                                    <a:latin typeface="Cambria Math" panose="02040503050406030204" pitchFamily="18" charset="0"/>
                                  </a:rPr>
                                  <m:t>𝐼𝑅</m:t>
                                </m:r>
                              </m:sub>
                              <m:sup>
                                <m:r>
                                  <a:rPr lang="fr-FR" b="0" i="1" smtClean="0">
                                    <a:latin typeface="Cambria Math" panose="02040503050406030204" pitchFamily="18" charset="0"/>
                                  </a:rPr>
                                  <m:t>2</m:t>
                                </m:r>
                              </m:sup>
                            </m:sSubSup>
                          </m:den>
                        </m:f>
                        <m:d>
                          <m:dPr>
                            <m:begChr m:val="["/>
                            <m:endChr m:val="]"/>
                            <m:ctrlPr>
                              <a:rPr lang="fr-FR" b="0" i="1" smtClean="0">
                                <a:latin typeface="Cambria Math" panose="02040503050406030204" pitchFamily="18" charset="0"/>
                              </a:rPr>
                            </m:ctrlPr>
                          </m:dPr>
                          <m:e>
                            <m:sSup>
                              <m:sSupPr>
                                <m:ctrlPr>
                                  <a:rPr lang="fr-FR" b="0" i="1" smtClean="0">
                                    <a:latin typeface="Cambria Math" panose="02040503050406030204" pitchFamily="18" charset="0"/>
                                  </a:rPr>
                                </m:ctrlPr>
                              </m:sSupPr>
                              <m:e>
                                <m:d>
                                  <m:dPr>
                                    <m:ctrlPr>
                                      <a:rPr lang="fr-FR" b="0" i="1" smtClean="0">
                                        <a:latin typeface="Cambria Math" panose="02040503050406030204" pitchFamily="18" charset="0"/>
                                      </a:rPr>
                                    </m:ctrlPr>
                                  </m:dPr>
                                  <m:e>
                                    <m:f>
                                      <m:fPr>
                                        <m:ctrlPr>
                                          <a:rPr lang="fr-FR" i="1">
                                            <a:latin typeface="Cambria Math" panose="02040503050406030204" pitchFamily="18" charset="0"/>
                                          </a:rPr>
                                        </m:ctrlPr>
                                      </m:fPr>
                                      <m:num>
                                        <m:r>
                                          <a:rPr lang="fr-FR" i="1">
                                            <a:latin typeface="Cambria Math" panose="02040503050406030204" pitchFamily="18" charset="0"/>
                                          </a:rPr>
                                          <m:t>𝐻</m:t>
                                        </m:r>
                                        <m:d>
                                          <m:dPr>
                                            <m:ctrlPr>
                                              <a:rPr lang="fr-FR" i="1">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rPr>
                                                  <m:t>𝜙</m:t>
                                                </m:r>
                                              </m:e>
                                              <m:sub>
                                                <m:r>
                                                  <a:rPr lang="fr-FR" i="1">
                                                    <a:latin typeface="Cambria Math" panose="02040503050406030204" pitchFamily="18" charset="0"/>
                                                  </a:rPr>
                                                  <m:t>𝐼𝑅</m:t>
                                                </m:r>
                                              </m:sub>
                                            </m:sSub>
                                          </m:e>
                                        </m:d>
                                      </m:num>
                                      <m:den>
                                        <m:r>
                                          <a:rPr lang="fr-FR" i="1">
                                            <a:latin typeface="Cambria Math" panose="02040503050406030204" pitchFamily="18" charset="0"/>
                                          </a:rPr>
                                          <m:t>2</m:t>
                                        </m:r>
                                        <m:r>
                                          <a:rPr lang="fr-FR" i="1">
                                            <a:latin typeface="Cambria Math" panose="02040503050406030204" pitchFamily="18" charset="0"/>
                                          </a:rPr>
                                          <m:t>𝜋</m:t>
                                        </m:r>
                                      </m:den>
                                    </m:f>
                                  </m:e>
                                </m:d>
                              </m:e>
                              <m:sup>
                                <m:r>
                                  <a:rPr lang="fr-FR" b="0" i="1" smtClean="0">
                                    <a:latin typeface="Cambria Math" panose="02040503050406030204" pitchFamily="18" charset="0"/>
                                  </a:rPr>
                                  <m:t>2</m:t>
                                </m:r>
                              </m:sup>
                            </m:sSup>
                            <m:r>
                              <a:rPr lang="fr-FR" b="1" i="1" smtClean="0">
                                <a:solidFill>
                                  <a:schemeClr val="tx2"/>
                                </a:solidFill>
                                <a:latin typeface="Cambria Math" panose="02040503050406030204" pitchFamily="18" charset="0"/>
                              </a:rPr>
                              <m:t>𝑷</m:t>
                            </m:r>
                          </m:e>
                        </m:d>
                      </m:oMath>
                    </m:oMathPara>
                  </a14:m>
                  <a:endParaRPr lang="fr-FR" dirty="0"/>
                </a:p>
              </p:txBody>
            </p:sp>
          </mc:Choice>
          <mc:Fallback xmlns="">
            <p:sp>
              <p:nvSpPr>
                <p:cNvPr id="5" name="ZoneTexte 4"/>
                <p:cNvSpPr txBox="1">
                  <a:spLocks noRot="1" noChangeAspect="1" noMove="1" noResize="1" noEditPoints="1" noAdjustHandles="1" noChangeArrowheads="1" noChangeShapeType="1" noTextEdit="1"/>
                </p:cNvSpPr>
                <p:nvPr/>
              </p:nvSpPr>
              <p:spPr>
                <a:xfrm>
                  <a:off x="1911703" y="3380743"/>
                  <a:ext cx="7622791" cy="725070"/>
                </a:xfrm>
                <a:prstGeom prst="rect">
                  <a:avLst/>
                </a:prstGeom>
                <a:blipFill>
                  <a:blip r:embed="rId3"/>
                  <a:stretch>
                    <a:fillRect/>
                  </a:stretch>
                </a:blipFill>
              </p:spPr>
              <p:txBody>
                <a:bodyPr/>
                <a:lstStyle/>
                <a:p>
                  <a:r>
                    <a:rPr lang="fr-FR">
                      <a:noFill/>
                    </a:rPr>
                    <a:t> </a:t>
                  </a:r>
                </a:p>
              </p:txBody>
            </p:sp>
          </mc:Fallback>
        </mc:AlternateContent>
      </p:grpSp>
      <p:cxnSp>
        <p:nvCxnSpPr>
          <p:cNvPr id="14" name="Connecteur droit avec flèche 13"/>
          <p:cNvCxnSpPr/>
          <p:nvPr/>
        </p:nvCxnSpPr>
        <p:spPr>
          <a:xfrm>
            <a:off x="5402510" y="2057479"/>
            <a:ext cx="8389" cy="9815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ZoneTexte 5"/>
              <p:cNvSpPr txBox="1"/>
              <p:nvPr/>
            </p:nvSpPr>
            <p:spPr>
              <a:xfrm>
                <a:off x="1014081" y="2342998"/>
                <a:ext cx="9763122" cy="369332"/>
              </a:xfrm>
              <a:prstGeom prst="rect">
                <a:avLst/>
              </a:prstGeom>
              <a:solidFill>
                <a:schemeClr val="bg1"/>
              </a:solidFill>
            </p:spPr>
            <p:txBody>
              <a:bodyPr wrap="none" rtlCol="0">
                <a:spAutoFit/>
              </a:bodyPr>
              <a:lstStyle/>
              <a:p>
                <a:r>
                  <a:rPr lang="fr-FR" dirty="0"/>
                  <a:t>From </a:t>
                </a:r>
                <a:r>
                  <a:rPr lang="fr-FR" dirty="0" err="1"/>
                  <a:t>stochastic</a:t>
                </a:r>
                <a:r>
                  <a:rPr lang="fr-FR" dirty="0"/>
                  <a:t> </a:t>
                </a:r>
                <a:r>
                  <a:rPr lang="fr-FR" dirty="0" err="1"/>
                  <a:t>differential</a:t>
                </a:r>
                <a:r>
                  <a:rPr lang="fr-FR" dirty="0"/>
                  <a:t> </a:t>
                </a:r>
                <a:r>
                  <a:rPr lang="fr-FR" dirty="0" err="1"/>
                  <a:t>equation</a:t>
                </a:r>
                <a:r>
                  <a:rPr lang="fr-FR" dirty="0"/>
                  <a:t> for </a:t>
                </a:r>
                <a14:m>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𝜙</m:t>
                        </m:r>
                      </m:e>
                      <m:sub>
                        <m:r>
                          <a:rPr lang="fr-FR" b="0" i="1" smtClean="0">
                            <a:latin typeface="Cambria Math" panose="02040503050406030204" pitchFamily="18" charset="0"/>
                          </a:rPr>
                          <m:t>𝐼𝑅</m:t>
                        </m:r>
                      </m:sub>
                    </m:sSub>
                  </m:oMath>
                </a14:m>
                <a:r>
                  <a:rPr lang="fr-FR" dirty="0"/>
                  <a:t> to partial </a:t>
                </a:r>
                <a:r>
                  <a:rPr lang="fr-FR" dirty="0" err="1"/>
                  <a:t>differential</a:t>
                </a:r>
                <a:r>
                  <a:rPr lang="fr-FR" dirty="0"/>
                  <a:t> </a:t>
                </a:r>
                <a:r>
                  <a:rPr lang="fr-FR" dirty="0" err="1"/>
                  <a:t>equation</a:t>
                </a:r>
                <a:r>
                  <a:rPr lang="fr-FR" dirty="0"/>
                  <a:t> for </a:t>
                </a:r>
                <a:r>
                  <a:rPr lang="fr-FR" dirty="0" err="1"/>
                  <a:t>its</a:t>
                </a:r>
                <a:r>
                  <a:rPr lang="fr-FR" dirty="0"/>
                  <a:t> PDF </a:t>
                </a:r>
                <a14:m>
                  <m:oMath xmlns:m="http://schemas.openxmlformats.org/officeDocument/2006/math">
                    <m:r>
                      <a:rPr lang="fr-FR" b="1" i="1" smtClean="0">
                        <a:solidFill>
                          <a:schemeClr val="tx2"/>
                        </a:solidFill>
                        <a:latin typeface="Cambria Math" panose="02040503050406030204" pitchFamily="18" charset="0"/>
                      </a:rPr>
                      <m:t>𝑷</m:t>
                    </m:r>
                    <m:r>
                      <a:rPr lang="fr-FR" b="1" i="1" smtClean="0">
                        <a:solidFill>
                          <a:schemeClr val="tx2"/>
                        </a:solidFill>
                        <a:latin typeface="Cambria Math" panose="02040503050406030204" pitchFamily="18" charset="0"/>
                      </a:rPr>
                      <m:t>(</m:t>
                    </m:r>
                    <m:sSub>
                      <m:sSubPr>
                        <m:ctrlPr>
                          <a:rPr lang="fr-FR" b="1" i="1" smtClean="0">
                            <a:solidFill>
                              <a:schemeClr val="tx2"/>
                            </a:solidFill>
                            <a:latin typeface="Cambria Math" panose="02040503050406030204" pitchFamily="18" charset="0"/>
                          </a:rPr>
                        </m:ctrlPr>
                      </m:sSubPr>
                      <m:e>
                        <m:r>
                          <a:rPr lang="fr-FR" b="1" i="1" smtClean="0">
                            <a:solidFill>
                              <a:schemeClr val="tx2"/>
                            </a:solidFill>
                            <a:latin typeface="Cambria Math" panose="02040503050406030204" pitchFamily="18" charset="0"/>
                          </a:rPr>
                          <m:t>𝝓</m:t>
                        </m:r>
                      </m:e>
                      <m:sub>
                        <m:r>
                          <a:rPr lang="fr-FR" b="1" i="1" smtClean="0">
                            <a:solidFill>
                              <a:schemeClr val="tx2"/>
                            </a:solidFill>
                            <a:latin typeface="Cambria Math" panose="02040503050406030204" pitchFamily="18" charset="0"/>
                          </a:rPr>
                          <m:t>𝑰𝑹</m:t>
                        </m:r>
                      </m:sub>
                    </m:sSub>
                    <m:r>
                      <a:rPr lang="fr-FR" b="1" i="1" smtClean="0">
                        <a:solidFill>
                          <a:schemeClr val="tx2"/>
                        </a:solidFill>
                        <a:latin typeface="Cambria Math" panose="02040503050406030204" pitchFamily="18" charset="0"/>
                      </a:rPr>
                      <m:t>,</m:t>
                    </m:r>
                    <m:r>
                      <a:rPr lang="fr-FR" b="1" i="1" smtClean="0">
                        <a:solidFill>
                          <a:schemeClr val="tx2"/>
                        </a:solidFill>
                        <a:latin typeface="Cambria Math" panose="02040503050406030204" pitchFamily="18" charset="0"/>
                      </a:rPr>
                      <m:t>𝑵</m:t>
                    </m:r>
                    <m:r>
                      <a:rPr lang="fr-FR" b="1" i="1" smtClean="0">
                        <a:solidFill>
                          <a:schemeClr val="tx2"/>
                        </a:solidFill>
                        <a:latin typeface="Cambria Math" panose="02040503050406030204" pitchFamily="18" charset="0"/>
                      </a:rPr>
                      <m:t>)</m:t>
                    </m:r>
                  </m:oMath>
                </a14:m>
                <a:r>
                  <a:rPr lang="fr-FR" b="1" dirty="0">
                    <a:solidFill>
                      <a:schemeClr val="tx2"/>
                    </a:solidFill>
                  </a:rPr>
                  <a:t>:</a:t>
                </a:r>
              </a:p>
            </p:txBody>
          </p:sp>
        </mc:Choice>
        <mc:Fallback xmlns="">
          <p:sp>
            <p:nvSpPr>
              <p:cNvPr id="6" name="ZoneTexte 5"/>
              <p:cNvSpPr txBox="1">
                <a:spLocks noRot="1" noChangeAspect="1" noMove="1" noResize="1" noEditPoints="1" noAdjustHandles="1" noChangeArrowheads="1" noChangeShapeType="1" noTextEdit="1"/>
              </p:cNvSpPr>
              <p:nvPr/>
            </p:nvSpPr>
            <p:spPr>
              <a:xfrm>
                <a:off x="1014081" y="2342998"/>
                <a:ext cx="9763122" cy="369332"/>
              </a:xfrm>
              <a:prstGeom prst="rect">
                <a:avLst/>
              </a:prstGeom>
              <a:blipFill>
                <a:blip r:embed="rId4"/>
                <a:stretch>
                  <a:fillRect l="-499" t="-9836" b="-22951"/>
                </a:stretch>
              </a:blipFill>
            </p:spPr>
            <p:txBody>
              <a:bodyPr/>
              <a:lstStyle/>
              <a:p>
                <a:r>
                  <a:rPr lang="fr-FR">
                    <a:noFill/>
                  </a:rPr>
                  <a:t> </a:t>
                </a:r>
              </a:p>
            </p:txBody>
          </p:sp>
        </mc:Fallback>
      </mc:AlternateContent>
      <p:sp>
        <p:nvSpPr>
          <p:cNvPr id="2" name="Forme libre 1"/>
          <p:cNvSpPr/>
          <p:nvPr/>
        </p:nvSpPr>
        <p:spPr>
          <a:xfrm>
            <a:off x="7072335" y="4864981"/>
            <a:ext cx="1359017" cy="549583"/>
          </a:xfrm>
          <a:custGeom>
            <a:avLst/>
            <a:gdLst>
              <a:gd name="connsiteX0" fmla="*/ 0 w 1359017"/>
              <a:gd name="connsiteY0" fmla="*/ 545288 h 549583"/>
              <a:gd name="connsiteX1" fmla="*/ 461395 w 1359017"/>
              <a:gd name="connsiteY1" fmla="*/ 469787 h 549583"/>
              <a:gd name="connsiteX2" fmla="*/ 738231 w 1359017"/>
              <a:gd name="connsiteY2" fmla="*/ 3 h 549583"/>
              <a:gd name="connsiteX3" fmla="*/ 947956 w 1359017"/>
              <a:gd name="connsiteY3" fmla="*/ 478176 h 549583"/>
              <a:gd name="connsiteX4" fmla="*/ 1359017 w 1359017"/>
              <a:gd name="connsiteY4" fmla="*/ 520121 h 549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9017" h="549583">
                <a:moveTo>
                  <a:pt x="0" y="545288"/>
                </a:moveTo>
                <a:cubicBezTo>
                  <a:pt x="169178" y="552978"/>
                  <a:pt x="338357" y="560668"/>
                  <a:pt x="461395" y="469787"/>
                </a:cubicBezTo>
                <a:cubicBezTo>
                  <a:pt x="584433" y="378906"/>
                  <a:pt x="657138" y="-1395"/>
                  <a:pt x="738231" y="3"/>
                </a:cubicBezTo>
                <a:cubicBezTo>
                  <a:pt x="819324" y="1401"/>
                  <a:pt x="844492" y="391490"/>
                  <a:pt x="947956" y="478176"/>
                </a:cubicBezTo>
                <a:cubicBezTo>
                  <a:pt x="1051420" y="564862"/>
                  <a:pt x="1205218" y="542491"/>
                  <a:pt x="1359017" y="520121"/>
                </a:cubicBez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orme libre 7"/>
          <p:cNvSpPr/>
          <p:nvPr/>
        </p:nvSpPr>
        <p:spPr>
          <a:xfrm>
            <a:off x="6936398" y="4817265"/>
            <a:ext cx="5243119" cy="1384200"/>
          </a:xfrm>
          <a:custGeom>
            <a:avLst/>
            <a:gdLst>
              <a:gd name="connsiteX0" fmla="*/ 0 w 5243119"/>
              <a:gd name="connsiteY0" fmla="*/ 0 h 1384200"/>
              <a:gd name="connsiteX1" fmla="*/ 1828800 w 5243119"/>
              <a:gd name="connsiteY1" fmla="*/ 805344 h 1384200"/>
              <a:gd name="connsiteX2" fmla="*/ 3766657 w 5243119"/>
              <a:gd name="connsiteY2" fmla="*/ 1384184 h 1384200"/>
              <a:gd name="connsiteX3" fmla="*/ 5243119 w 5243119"/>
              <a:gd name="connsiteY3" fmla="*/ 788566 h 1384200"/>
            </a:gdLst>
            <a:ahLst/>
            <a:cxnLst>
              <a:cxn ang="0">
                <a:pos x="connsiteX0" y="connsiteY0"/>
              </a:cxn>
              <a:cxn ang="0">
                <a:pos x="connsiteX1" y="connsiteY1"/>
              </a:cxn>
              <a:cxn ang="0">
                <a:pos x="connsiteX2" y="connsiteY2"/>
              </a:cxn>
              <a:cxn ang="0">
                <a:pos x="connsiteX3" y="connsiteY3"/>
              </a:cxn>
            </a:cxnLst>
            <a:rect l="l" t="t" r="r" b="b"/>
            <a:pathLst>
              <a:path w="5243119" h="1384200">
                <a:moveTo>
                  <a:pt x="0" y="0"/>
                </a:moveTo>
                <a:cubicBezTo>
                  <a:pt x="600512" y="287323"/>
                  <a:pt x="1201024" y="574647"/>
                  <a:pt x="1828800" y="805344"/>
                </a:cubicBezTo>
                <a:cubicBezTo>
                  <a:pt x="2456576" y="1036041"/>
                  <a:pt x="3197604" y="1386980"/>
                  <a:pt x="3766657" y="1384184"/>
                </a:cubicBezTo>
                <a:cubicBezTo>
                  <a:pt x="4335710" y="1381388"/>
                  <a:pt x="4789414" y="1084977"/>
                  <a:pt x="5243119" y="788566"/>
                </a:cubicBezTo>
              </a:path>
            </a:pathLst>
          </a:custGeom>
          <a:noFill/>
          <a:ln w="28575">
            <a:solidFill>
              <a:srgbClr val="FF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 name="ZoneTexte 2"/>
              <p:cNvSpPr txBox="1"/>
              <p:nvPr/>
            </p:nvSpPr>
            <p:spPr>
              <a:xfrm>
                <a:off x="8712373" y="5229061"/>
                <a:ext cx="10395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chemeClr val="accent1"/>
                          </a:solidFill>
                          <a:latin typeface="Cambria Math" panose="02040503050406030204" pitchFamily="18" charset="0"/>
                        </a:rPr>
                        <m:t>𝑷</m:t>
                      </m:r>
                      <m:d>
                        <m:dPr>
                          <m:ctrlPr>
                            <a:rPr lang="fr-FR" b="1" i="1" smtClean="0">
                              <a:solidFill>
                                <a:schemeClr val="accent1"/>
                              </a:solidFill>
                              <a:latin typeface="Cambria Math" panose="02040503050406030204" pitchFamily="18" charset="0"/>
                            </a:rPr>
                          </m:ctrlPr>
                        </m:dPr>
                        <m:e>
                          <m:sSub>
                            <m:sSubPr>
                              <m:ctrlPr>
                                <a:rPr lang="fr-FR" b="1" i="1" smtClean="0">
                                  <a:solidFill>
                                    <a:schemeClr val="accent1"/>
                                  </a:solidFill>
                                  <a:latin typeface="Cambria Math" panose="02040503050406030204" pitchFamily="18" charset="0"/>
                                </a:rPr>
                              </m:ctrlPr>
                            </m:sSubPr>
                            <m:e>
                              <m:r>
                                <a:rPr lang="fr-FR" b="1" i="1" smtClean="0">
                                  <a:solidFill>
                                    <a:schemeClr val="accent1"/>
                                  </a:solidFill>
                                  <a:latin typeface="Cambria Math" panose="02040503050406030204" pitchFamily="18" charset="0"/>
                                </a:rPr>
                                <m:t>𝝓</m:t>
                              </m:r>
                            </m:e>
                            <m:sub>
                              <m:r>
                                <a:rPr lang="fr-FR" b="1" i="1" smtClean="0">
                                  <a:solidFill>
                                    <a:schemeClr val="accent1"/>
                                  </a:solidFill>
                                  <a:latin typeface="Cambria Math" panose="02040503050406030204" pitchFamily="18" charset="0"/>
                                </a:rPr>
                                <m:t>𝑰𝑹</m:t>
                              </m:r>
                            </m:sub>
                          </m:sSub>
                          <m:r>
                            <a:rPr lang="fr-FR" b="1" i="1" smtClean="0">
                              <a:solidFill>
                                <a:schemeClr val="accent1"/>
                              </a:solidFill>
                              <a:latin typeface="Cambria Math" panose="02040503050406030204" pitchFamily="18" charset="0"/>
                            </a:rPr>
                            <m:t>, </m:t>
                          </m:r>
                          <m:r>
                            <a:rPr lang="fr-FR" b="1" i="1" smtClean="0">
                              <a:solidFill>
                                <a:schemeClr val="accent1"/>
                              </a:solidFill>
                              <a:latin typeface="Cambria Math" panose="02040503050406030204" pitchFamily="18" charset="0"/>
                            </a:rPr>
                            <m:t>𝑵</m:t>
                          </m:r>
                        </m:e>
                      </m:d>
                    </m:oMath>
                  </m:oMathPara>
                </a14:m>
                <a:endParaRPr lang="fr-FR" b="1" dirty="0">
                  <a:solidFill>
                    <a:schemeClr val="accent1"/>
                  </a:solidFill>
                </a:endParaRPr>
              </a:p>
            </p:txBody>
          </p:sp>
        </mc:Choice>
        <mc:Fallback xmlns="">
          <p:sp>
            <p:nvSpPr>
              <p:cNvPr id="3" name="ZoneTexte 2"/>
              <p:cNvSpPr txBox="1">
                <a:spLocks noRot="1" noChangeAspect="1" noMove="1" noResize="1" noEditPoints="1" noAdjustHandles="1" noChangeArrowheads="1" noChangeShapeType="1" noTextEdit="1"/>
              </p:cNvSpPr>
              <p:nvPr/>
            </p:nvSpPr>
            <p:spPr>
              <a:xfrm>
                <a:off x="8712373" y="5229061"/>
                <a:ext cx="1039515" cy="276999"/>
              </a:xfrm>
              <a:prstGeom prst="rect">
                <a:avLst/>
              </a:prstGeom>
              <a:blipFill>
                <a:blip r:embed="rId5"/>
                <a:stretch>
                  <a:fillRect l="-4678" b="-37778"/>
                </a:stretch>
              </a:blipFill>
            </p:spPr>
            <p:txBody>
              <a:bodyPr/>
              <a:lstStyle/>
              <a:p>
                <a:r>
                  <a:rPr lang="fr-FR">
                    <a:noFill/>
                  </a:rPr>
                  <a:t> </a:t>
                </a:r>
              </a:p>
            </p:txBody>
          </p:sp>
        </mc:Fallback>
      </mc:AlternateContent>
      <p:sp>
        <p:nvSpPr>
          <p:cNvPr id="23" name="Flèche droite 22"/>
          <p:cNvSpPr/>
          <p:nvPr/>
        </p:nvSpPr>
        <p:spPr>
          <a:xfrm rot="16200000">
            <a:off x="9765114" y="5484706"/>
            <a:ext cx="1934840" cy="118407"/>
          </a:xfrm>
          <a:prstGeom prst="rightArrow">
            <a:avLst>
              <a:gd name="adj1" fmla="val 26038"/>
              <a:gd name="adj2" fmla="val 170013"/>
            </a:avLst>
          </a:prstGeom>
          <a:solidFill>
            <a:srgbClr val="FF8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4" name="ZoneTexte 23"/>
              <p:cNvSpPr txBox="1"/>
              <p:nvPr/>
            </p:nvSpPr>
            <p:spPr>
              <a:xfrm>
                <a:off x="10347845" y="4214090"/>
                <a:ext cx="7693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8D37"/>
                          </a:solidFill>
                          <a:latin typeface="Cambria Math" panose="02040503050406030204" pitchFamily="18" charset="0"/>
                        </a:rPr>
                        <m:t>𝑽</m:t>
                      </m:r>
                      <m:d>
                        <m:dPr>
                          <m:ctrlPr>
                            <a:rPr lang="fr-FR" b="1" i="1" smtClean="0">
                              <a:solidFill>
                                <a:srgbClr val="FF8D37"/>
                              </a:solidFill>
                              <a:latin typeface="Cambria Math" panose="02040503050406030204" pitchFamily="18" charset="0"/>
                            </a:rPr>
                          </m:ctrlPr>
                        </m:dPr>
                        <m:e>
                          <m:sSub>
                            <m:sSubPr>
                              <m:ctrlPr>
                                <a:rPr lang="fr-FR" b="1" i="1" smtClean="0">
                                  <a:solidFill>
                                    <a:srgbClr val="FF8D37"/>
                                  </a:solidFill>
                                  <a:latin typeface="Cambria Math" panose="02040503050406030204" pitchFamily="18" charset="0"/>
                                </a:rPr>
                              </m:ctrlPr>
                            </m:sSubPr>
                            <m:e>
                              <m:r>
                                <a:rPr lang="fr-FR" b="1" i="1" smtClean="0">
                                  <a:solidFill>
                                    <a:srgbClr val="FF8D37"/>
                                  </a:solidFill>
                                  <a:latin typeface="Cambria Math" panose="02040503050406030204" pitchFamily="18" charset="0"/>
                                </a:rPr>
                                <m:t>𝝓</m:t>
                              </m:r>
                            </m:e>
                            <m:sub>
                              <m:r>
                                <a:rPr lang="fr-FR" b="1" i="1" smtClean="0">
                                  <a:solidFill>
                                    <a:srgbClr val="FF8D37"/>
                                  </a:solidFill>
                                  <a:latin typeface="Cambria Math" panose="02040503050406030204" pitchFamily="18" charset="0"/>
                                </a:rPr>
                                <m:t>𝑰𝑹</m:t>
                              </m:r>
                            </m:sub>
                          </m:sSub>
                        </m:e>
                      </m:d>
                    </m:oMath>
                  </m:oMathPara>
                </a14:m>
                <a:endParaRPr lang="fr-FR" b="1" dirty="0">
                  <a:solidFill>
                    <a:srgbClr val="FF8D37"/>
                  </a:solidFill>
                </a:endParaRPr>
              </a:p>
            </p:txBody>
          </p:sp>
        </mc:Choice>
        <mc:Fallback xmlns="">
          <p:sp>
            <p:nvSpPr>
              <p:cNvPr id="24" name="ZoneTexte 23"/>
              <p:cNvSpPr txBox="1">
                <a:spLocks noRot="1" noChangeAspect="1" noMove="1" noResize="1" noEditPoints="1" noAdjustHandles="1" noChangeArrowheads="1" noChangeShapeType="1" noTextEdit="1"/>
              </p:cNvSpPr>
              <p:nvPr/>
            </p:nvSpPr>
            <p:spPr>
              <a:xfrm>
                <a:off x="10347845" y="4214090"/>
                <a:ext cx="769378" cy="276999"/>
              </a:xfrm>
              <a:prstGeom prst="rect">
                <a:avLst/>
              </a:prstGeom>
              <a:blipFill>
                <a:blip r:embed="rId6"/>
                <a:stretch>
                  <a:fillRect l="-6299" b="-3478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ZoneTexte 6"/>
              <p:cNvSpPr txBox="1"/>
              <p:nvPr/>
            </p:nvSpPr>
            <p:spPr>
              <a:xfrm>
                <a:off x="5038283" y="4866801"/>
                <a:ext cx="1476366" cy="677108"/>
              </a:xfrm>
              <a:prstGeom prst="rect">
                <a:avLst/>
              </a:prstGeom>
              <a:noFill/>
            </p:spPr>
            <p:txBody>
              <a:bodyPr wrap="none" lIns="0" tIns="0" rIns="0" bIns="0" rtlCol="0">
                <a:spAutoFit/>
              </a:bodyPr>
              <a:lstStyle/>
              <a:p>
                <a:r>
                  <a:rPr lang="fr-FR" b="0" dirty="0"/>
                  <a:t>Convection: </a:t>
                </a:r>
                <a14:m>
                  <m:oMath xmlns:m="http://schemas.openxmlformats.org/officeDocument/2006/math">
                    <m:r>
                      <a:rPr lang="fr-FR" sz="2200" b="0" i="1" smtClean="0">
                        <a:latin typeface="Cambria Math" panose="02040503050406030204" pitchFamily="18" charset="0"/>
                      </a:rPr>
                      <m:t>→</m:t>
                    </m:r>
                  </m:oMath>
                </a14:m>
                <a:endParaRPr lang="fr-FR" sz="2200" b="0" dirty="0"/>
              </a:p>
              <a:p>
                <a:r>
                  <a:rPr lang="fr-FR" b="0" dirty="0"/>
                  <a:t>Diffusion:     </a:t>
                </a:r>
                <a14:m>
                  <m:oMath xmlns:m="http://schemas.openxmlformats.org/officeDocument/2006/math">
                    <m:r>
                      <a:rPr lang="fr-FR" sz="2200" b="0" i="1" smtClean="0">
                        <a:latin typeface="Cambria Math" panose="02040503050406030204" pitchFamily="18" charset="0"/>
                      </a:rPr>
                      <m:t>↔</m:t>
                    </m:r>
                  </m:oMath>
                </a14:m>
                <a:endParaRPr lang="fr-FR" sz="2200" dirty="0"/>
              </a:p>
            </p:txBody>
          </p:sp>
        </mc:Choice>
        <mc:Fallback xmlns="">
          <p:sp>
            <p:nvSpPr>
              <p:cNvPr id="7" name="ZoneTexte 6"/>
              <p:cNvSpPr txBox="1">
                <a:spLocks noRot="1" noChangeAspect="1" noMove="1" noResize="1" noEditPoints="1" noAdjustHandles="1" noChangeArrowheads="1" noChangeShapeType="1" noTextEdit="1"/>
              </p:cNvSpPr>
              <p:nvPr/>
            </p:nvSpPr>
            <p:spPr>
              <a:xfrm>
                <a:off x="5038283" y="4866801"/>
                <a:ext cx="1476366" cy="677108"/>
              </a:xfrm>
              <a:prstGeom prst="rect">
                <a:avLst/>
              </a:prstGeom>
              <a:blipFill>
                <a:blip r:embed="rId7"/>
                <a:stretch>
                  <a:fillRect l="-9465" t="-4505" r="-3704" b="-1891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2232161" y="1160657"/>
                <a:ext cx="4704237" cy="8504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sz="2000" i="1" smtClean="0">
                              <a:latin typeface="Cambria Math" panose="02040503050406030204" pitchFamily="18" charset="0"/>
                            </a:rPr>
                          </m:ctrlPr>
                        </m:fPr>
                        <m:num>
                          <m:r>
                            <m:rPr>
                              <m:sty m:val="p"/>
                            </m:rPr>
                            <a:rPr lang="fr-FR" sz="2000">
                              <a:latin typeface="Cambria Math" panose="02040503050406030204" pitchFamily="18" charset="0"/>
                            </a:rPr>
                            <m:t>d</m:t>
                          </m:r>
                          <m:sSubSup>
                            <m:sSubSupPr>
                              <m:ctrlPr>
                                <a:rPr lang="fr-FR" sz="2000" b="0" i="1" smtClean="0">
                                  <a:latin typeface="Cambria Math" panose="02040503050406030204" pitchFamily="18" charset="0"/>
                                </a:rPr>
                              </m:ctrlPr>
                            </m:sSubSupPr>
                            <m:e>
                              <m:r>
                                <a:rPr lang="fr-FR" sz="2000" i="1">
                                  <a:latin typeface="Cambria Math" panose="02040503050406030204" pitchFamily="18" charset="0"/>
                                </a:rPr>
                                <m:t>𝜙</m:t>
                              </m:r>
                            </m:e>
                            <m:sub>
                              <m:r>
                                <a:rPr lang="fr-FR" sz="2000" i="1">
                                  <a:latin typeface="Cambria Math" panose="02040503050406030204" pitchFamily="18" charset="0"/>
                                </a:rPr>
                                <m:t>𝐼𝑅</m:t>
                              </m:r>
                            </m:sub>
                            <m:sup/>
                          </m:sSubSup>
                        </m:num>
                        <m:den>
                          <m:r>
                            <m:rPr>
                              <m:sty m:val="p"/>
                            </m:rPr>
                            <a:rPr lang="fr-FR" sz="2000">
                              <a:latin typeface="Cambria Math" panose="02040503050406030204" pitchFamily="18" charset="0"/>
                            </a:rPr>
                            <m:t>d</m:t>
                          </m:r>
                          <m:r>
                            <a:rPr lang="fr-FR" sz="2000" i="1">
                              <a:latin typeface="Cambria Math" panose="02040503050406030204" pitchFamily="18" charset="0"/>
                            </a:rPr>
                            <m:t>𝑁</m:t>
                          </m:r>
                        </m:den>
                      </m:f>
                      <m:r>
                        <a:rPr lang="fr-FR" sz="2000" i="1">
                          <a:latin typeface="Cambria Math" panose="02040503050406030204" pitchFamily="18" charset="0"/>
                        </a:rPr>
                        <m:t>=−</m:t>
                      </m:r>
                      <m:f>
                        <m:fPr>
                          <m:ctrlPr>
                            <a:rPr lang="fr-FR" sz="2000" i="1">
                              <a:latin typeface="Cambria Math" panose="02040503050406030204" pitchFamily="18" charset="0"/>
                            </a:rPr>
                          </m:ctrlPr>
                        </m:fPr>
                        <m:num>
                          <m:sSub>
                            <m:sSubPr>
                              <m:ctrlPr>
                                <a:rPr lang="fr-FR" sz="2000" i="1">
                                  <a:latin typeface="Cambria Math" panose="02040503050406030204" pitchFamily="18" charset="0"/>
                                </a:rPr>
                              </m:ctrlPr>
                            </m:sSubPr>
                            <m:e>
                              <m:r>
                                <a:rPr lang="fr-FR" sz="2000" i="1">
                                  <a:latin typeface="Cambria Math" panose="02040503050406030204" pitchFamily="18" charset="0"/>
                                </a:rPr>
                                <m:t>𝑉</m:t>
                              </m:r>
                            </m:e>
                            <m:sub>
                              <m:r>
                                <a:rPr lang="fr-FR" sz="2000" i="1">
                                  <a:latin typeface="Cambria Math" panose="02040503050406030204" pitchFamily="18" charset="0"/>
                                </a:rPr>
                                <m:t>,</m:t>
                              </m:r>
                              <m:r>
                                <a:rPr lang="fr-FR" sz="2000" i="1">
                                  <a:latin typeface="Cambria Math" panose="02040503050406030204" pitchFamily="18" charset="0"/>
                                </a:rPr>
                                <m:t>𝜙</m:t>
                              </m:r>
                            </m:sub>
                          </m:sSub>
                          <m:d>
                            <m:dPr>
                              <m:ctrlPr>
                                <a:rPr lang="fr-FR" sz="2000" i="1">
                                  <a:latin typeface="Cambria Math" panose="02040503050406030204" pitchFamily="18" charset="0"/>
                                </a:rPr>
                              </m:ctrlPr>
                            </m:dPr>
                            <m:e>
                              <m:sSubSup>
                                <m:sSubSupPr>
                                  <m:ctrlPr>
                                    <a:rPr lang="fr-FR" sz="2000" b="0" i="1" smtClean="0">
                                      <a:latin typeface="Cambria Math" panose="02040503050406030204" pitchFamily="18" charset="0"/>
                                    </a:rPr>
                                  </m:ctrlPr>
                                </m:sSubSupPr>
                                <m:e>
                                  <m:r>
                                    <a:rPr lang="fr-FR" sz="2000" i="1">
                                      <a:latin typeface="Cambria Math" panose="02040503050406030204" pitchFamily="18" charset="0"/>
                                    </a:rPr>
                                    <m:t>𝜙</m:t>
                                  </m:r>
                                </m:e>
                                <m:sub>
                                  <m:r>
                                    <a:rPr lang="fr-FR" sz="2000" i="1">
                                      <a:latin typeface="Cambria Math" panose="02040503050406030204" pitchFamily="18" charset="0"/>
                                    </a:rPr>
                                    <m:t>𝐼𝑅</m:t>
                                  </m:r>
                                </m:sub>
                                <m:sup/>
                              </m:sSubSup>
                            </m:e>
                          </m:d>
                        </m:num>
                        <m:den>
                          <m:sSubSup>
                            <m:sSubSupPr>
                              <m:ctrlPr>
                                <a:rPr lang="fr-FR" sz="2000" b="0" i="1" smtClean="0">
                                  <a:latin typeface="Cambria Math" panose="02040503050406030204" pitchFamily="18" charset="0"/>
                                </a:rPr>
                              </m:ctrlPr>
                            </m:sSubSupPr>
                            <m:e>
                              <m:r>
                                <a:rPr lang="fr-FR" sz="2000" i="1">
                                  <a:latin typeface="Cambria Math" panose="02040503050406030204" pitchFamily="18" charset="0"/>
                                </a:rPr>
                                <m:t>3</m:t>
                              </m:r>
                              <m:r>
                                <a:rPr lang="fr-FR" sz="2000" i="1">
                                  <a:latin typeface="Cambria Math" panose="02040503050406030204" pitchFamily="18" charset="0"/>
                                </a:rPr>
                                <m:t>𝐻</m:t>
                              </m:r>
                            </m:e>
                            <m:sub/>
                            <m:sup>
                              <m:r>
                                <a:rPr lang="fr-FR" sz="2000" i="1">
                                  <a:latin typeface="Cambria Math" panose="02040503050406030204" pitchFamily="18" charset="0"/>
                                </a:rPr>
                                <m:t>2</m:t>
                              </m:r>
                            </m:sup>
                          </m:sSubSup>
                        </m:den>
                      </m:f>
                      <m:r>
                        <a:rPr lang="fr-FR" sz="2000" i="1">
                          <a:latin typeface="Cambria Math" panose="02040503050406030204" pitchFamily="18" charset="0"/>
                        </a:rPr>
                        <m:t>+</m:t>
                      </m:r>
                      <m:f>
                        <m:fPr>
                          <m:ctrlPr>
                            <a:rPr lang="fr-FR" sz="2000" b="0" i="1" smtClean="0">
                              <a:latin typeface="Cambria Math" panose="02040503050406030204" pitchFamily="18" charset="0"/>
                            </a:rPr>
                          </m:ctrlPr>
                        </m:fPr>
                        <m:num>
                          <m:r>
                            <a:rPr lang="fr-FR" sz="2000" b="0" i="1" smtClean="0">
                              <a:latin typeface="Cambria Math" panose="02040503050406030204" pitchFamily="18" charset="0"/>
                            </a:rPr>
                            <m:t>𝐻</m:t>
                          </m:r>
                          <m:d>
                            <m:dPr>
                              <m:begChr m:val="["/>
                              <m:endChr m:val="]"/>
                              <m:ctrlPr>
                                <a:rPr lang="fr-FR" sz="2000" b="0" i="1" smtClean="0">
                                  <a:latin typeface="Cambria Math" panose="02040503050406030204" pitchFamily="18" charset="0"/>
                                </a:rPr>
                              </m:ctrlPr>
                            </m:dPr>
                            <m:e>
                              <m:sSubSup>
                                <m:sSubSupPr>
                                  <m:ctrlPr>
                                    <a:rPr lang="fr-FR" sz="2000" b="0" i="1" smtClean="0">
                                      <a:latin typeface="Cambria Math" panose="02040503050406030204" pitchFamily="18" charset="0"/>
                                    </a:rPr>
                                  </m:ctrlPr>
                                </m:sSubSupPr>
                                <m:e>
                                  <m:r>
                                    <a:rPr lang="fr-FR" sz="2000" b="0" i="1" smtClean="0">
                                      <a:latin typeface="Cambria Math" panose="02040503050406030204" pitchFamily="18" charset="0"/>
                                    </a:rPr>
                                    <m:t>𝜙</m:t>
                                  </m:r>
                                </m:e>
                                <m:sub>
                                  <m:r>
                                    <a:rPr lang="fr-FR" sz="2000" b="0" i="1" smtClean="0">
                                      <a:latin typeface="Cambria Math" panose="02040503050406030204" pitchFamily="18" charset="0"/>
                                    </a:rPr>
                                    <m:t>𝐼𝑅</m:t>
                                  </m:r>
                                </m:sub>
                                <m:sup/>
                              </m:sSubSup>
                              <m:d>
                                <m:dPr>
                                  <m:ctrlPr>
                                    <a:rPr lang="fr-FR" sz="2000" b="0" i="1" smtClean="0">
                                      <a:latin typeface="Cambria Math" panose="02040503050406030204" pitchFamily="18" charset="0"/>
                                    </a:rPr>
                                  </m:ctrlPr>
                                </m:dPr>
                                <m:e>
                                  <m:r>
                                    <a:rPr lang="fr-FR" sz="2000" b="0" i="1" smtClean="0">
                                      <a:latin typeface="Cambria Math" panose="02040503050406030204" pitchFamily="18" charset="0"/>
                                    </a:rPr>
                                    <m:t>𝑁</m:t>
                                  </m:r>
                                </m:e>
                              </m:d>
                            </m:e>
                          </m:d>
                        </m:num>
                        <m:den>
                          <m:r>
                            <a:rPr lang="fr-FR" sz="2000" b="0" i="1" smtClean="0">
                              <a:latin typeface="Cambria Math" panose="02040503050406030204" pitchFamily="18" charset="0"/>
                            </a:rPr>
                            <m:t>2</m:t>
                          </m:r>
                          <m:r>
                            <a:rPr lang="fr-FR" sz="2000" b="0" i="1" smtClean="0">
                              <a:latin typeface="Cambria Math" panose="02040503050406030204" pitchFamily="18" charset="0"/>
                            </a:rPr>
                            <m:t>𝜋</m:t>
                          </m:r>
                        </m:den>
                      </m:f>
                      <m:r>
                        <a:rPr lang="fr-FR" sz="2000" b="0" i="1" smtClean="0">
                          <a:latin typeface="Cambria Math" panose="02040503050406030204" pitchFamily="18" charset="0"/>
                        </a:rPr>
                        <m:t>×</m:t>
                      </m:r>
                      <m:r>
                        <a:rPr lang="fr-FR" sz="2000" b="0" i="1" smtClean="0">
                          <a:latin typeface="Cambria Math" panose="02040503050406030204" pitchFamily="18" charset="0"/>
                        </a:rPr>
                        <m:t>𝜉</m:t>
                      </m:r>
                      <m:r>
                        <a:rPr lang="fr-FR" sz="2000" b="0" i="1" smtClean="0">
                          <a:latin typeface="Cambria Math" panose="02040503050406030204" pitchFamily="18" charset="0"/>
                        </a:rPr>
                        <m:t>(</m:t>
                      </m:r>
                      <m:r>
                        <a:rPr lang="fr-FR" sz="2000" b="0" i="1" smtClean="0">
                          <a:latin typeface="Cambria Math" panose="02040503050406030204" pitchFamily="18" charset="0"/>
                        </a:rPr>
                        <m:t>𝑁</m:t>
                      </m:r>
                      <m:r>
                        <a:rPr lang="fr-FR" sz="2000" b="0" i="1" smtClean="0">
                          <a:latin typeface="Cambria Math" panose="02040503050406030204" pitchFamily="18" charset="0"/>
                        </a:rPr>
                        <m:t>) ,</m:t>
                      </m:r>
                    </m:oMath>
                  </m:oMathPara>
                </a14:m>
                <a:endParaRPr lang="fr-FR" sz="2000" dirty="0"/>
              </a:p>
            </p:txBody>
          </p:sp>
        </mc:Choice>
        <mc:Fallback xmlns="">
          <p:sp>
            <p:nvSpPr>
              <p:cNvPr id="27" name="Rectangle 26"/>
              <p:cNvSpPr>
                <a:spLocks noRot="1" noChangeAspect="1" noMove="1" noResize="1" noEditPoints="1" noAdjustHandles="1" noChangeArrowheads="1" noChangeShapeType="1" noTextEdit="1"/>
              </p:cNvSpPr>
              <p:nvPr/>
            </p:nvSpPr>
            <p:spPr>
              <a:xfrm>
                <a:off x="2232161" y="1160657"/>
                <a:ext cx="4704237" cy="850426"/>
              </a:xfrm>
              <a:prstGeom prst="rect">
                <a:avLst/>
              </a:prstGeom>
              <a:blipFill>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8" name="ZoneTexte 27"/>
              <p:cNvSpPr txBox="1"/>
              <p:nvPr/>
            </p:nvSpPr>
            <p:spPr>
              <a:xfrm>
                <a:off x="7212555" y="1402359"/>
                <a:ext cx="288341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panose="02040503050406030204" pitchFamily="18" charset="0"/>
                        </a:rPr>
                        <m:t>⟨</m:t>
                      </m:r>
                      <m:r>
                        <a:rPr lang="fr-FR" sz="2000" i="1">
                          <a:latin typeface="Cambria Math" panose="02040503050406030204" pitchFamily="18" charset="0"/>
                        </a:rPr>
                        <m:t>𝜉</m:t>
                      </m:r>
                      <m:d>
                        <m:dPr>
                          <m:ctrlPr>
                            <a:rPr lang="fr-FR" sz="2000" i="1">
                              <a:latin typeface="Cambria Math" panose="02040503050406030204" pitchFamily="18" charset="0"/>
                            </a:rPr>
                          </m:ctrlPr>
                        </m:dPr>
                        <m:e>
                          <m:r>
                            <a:rPr lang="fr-FR" sz="2000" i="1">
                              <a:latin typeface="Cambria Math" panose="02040503050406030204" pitchFamily="18" charset="0"/>
                            </a:rPr>
                            <m:t>𝑁</m:t>
                          </m:r>
                        </m:e>
                      </m:d>
                      <m:r>
                        <a:rPr lang="fr-FR" sz="2000" i="1">
                          <a:latin typeface="Cambria Math" panose="02040503050406030204" pitchFamily="18" charset="0"/>
                        </a:rPr>
                        <m:t>𝜉</m:t>
                      </m:r>
                      <m:d>
                        <m:dPr>
                          <m:ctrlPr>
                            <a:rPr lang="fr-FR" sz="2000" i="1">
                              <a:latin typeface="Cambria Math" panose="02040503050406030204" pitchFamily="18" charset="0"/>
                            </a:rPr>
                          </m:ctrlPr>
                        </m:dPr>
                        <m:e>
                          <m:sSup>
                            <m:sSupPr>
                              <m:ctrlPr>
                                <a:rPr lang="fr-FR" sz="2000" b="0" i="1" smtClean="0">
                                  <a:latin typeface="Cambria Math" panose="02040503050406030204" pitchFamily="18" charset="0"/>
                                </a:rPr>
                              </m:ctrlPr>
                            </m:sSupPr>
                            <m:e>
                              <m:r>
                                <a:rPr lang="fr-FR" sz="2000" i="1">
                                  <a:latin typeface="Cambria Math" panose="02040503050406030204" pitchFamily="18" charset="0"/>
                                </a:rPr>
                                <m:t>𝑁</m:t>
                              </m:r>
                            </m:e>
                            <m:sup>
                              <m:r>
                                <a:rPr lang="fr-FR" sz="2000" b="0" i="1" smtClean="0">
                                  <a:latin typeface="Cambria Math" panose="02040503050406030204" pitchFamily="18" charset="0"/>
                                </a:rPr>
                                <m:t>′</m:t>
                              </m:r>
                            </m:sup>
                          </m:sSup>
                        </m:e>
                      </m:d>
                      <m:r>
                        <a:rPr lang="fr-FR" sz="2000" b="0" i="1" smtClean="0">
                          <a:latin typeface="Cambria Math" panose="02040503050406030204" pitchFamily="18" charset="0"/>
                        </a:rPr>
                        <m:t>⟩=</m:t>
                      </m:r>
                      <m:r>
                        <a:rPr lang="fr-FR" sz="2000" b="0" i="1" smtClean="0">
                          <a:latin typeface="Cambria Math" panose="02040503050406030204" pitchFamily="18" charset="0"/>
                        </a:rPr>
                        <m:t>𝛿</m:t>
                      </m:r>
                      <m:d>
                        <m:dPr>
                          <m:ctrlPr>
                            <a:rPr lang="fr-FR" sz="2000" b="0" i="1" smtClean="0">
                              <a:latin typeface="Cambria Math" panose="02040503050406030204" pitchFamily="18" charset="0"/>
                            </a:rPr>
                          </m:ctrlPr>
                        </m:dPr>
                        <m:e>
                          <m:r>
                            <a:rPr lang="fr-FR" sz="2000" b="0" i="1" smtClean="0">
                              <a:latin typeface="Cambria Math" panose="02040503050406030204" pitchFamily="18" charset="0"/>
                            </a:rPr>
                            <m:t>𝑁</m:t>
                          </m:r>
                          <m:r>
                            <a:rPr lang="fr-FR" sz="2000" b="0" i="1" smtClean="0">
                              <a:latin typeface="Cambria Math" panose="02040503050406030204" pitchFamily="18" charset="0"/>
                            </a:rPr>
                            <m:t>−</m:t>
                          </m:r>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𝑁</m:t>
                              </m:r>
                            </m:e>
                            <m:sup>
                              <m:r>
                                <a:rPr lang="fr-FR" sz="2000" b="0" i="1" smtClean="0">
                                  <a:latin typeface="Cambria Math" panose="02040503050406030204" pitchFamily="18" charset="0"/>
                                </a:rPr>
                                <m:t>′</m:t>
                              </m:r>
                            </m:sup>
                          </m:sSup>
                        </m:e>
                      </m:d>
                    </m:oMath>
                  </m:oMathPara>
                </a14:m>
                <a:endParaRPr lang="fr-FR" sz="2000" dirty="0"/>
              </a:p>
            </p:txBody>
          </p:sp>
        </mc:Choice>
        <mc:Fallback xmlns="">
          <p:sp>
            <p:nvSpPr>
              <p:cNvPr id="28" name="ZoneTexte 27"/>
              <p:cNvSpPr txBox="1">
                <a:spLocks noRot="1" noChangeAspect="1" noMove="1" noResize="1" noEditPoints="1" noAdjustHandles="1" noChangeArrowheads="1" noChangeShapeType="1" noTextEdit="1"/>
              </p:cNvSpPr>
              <p:nvPr/>
            </p:nvSpPr>
            <p:spPr>
              <a:xfrm>
                <a:off x="7212555" y="1402359"/>
                <a:ext cx="2883417" cy="307777"/>
              </a:xfrm>
              <a:prstGeom prst="rect">
                <a:avLst/>
              </a:prstGeom>
              <a:blipFill>
                <a:blip r:embed="rId9"/>
                <a:stretch>
                  <a:fillRect l="-2537" b="-3725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ZoneTexte 17"/>
              <p:cNvSpPr txBox="1"/>
              <p:nvPr/>
            </p:nvSpPr>
            <p:spPr>
              <a:xfrm>
                <a:off x="9538403" y="3062008"/>
                <a:ext cx="2639809" cy="646331"/>
              </a:xfrm>
              <a:prstGeom prst="rect">
                <a:avLst/>
              </a:prstGeom>
              <a:noFill/>
            </p:spPr>
            <p:txBody>
              <a:bodyPr wrap="square" rtlCol="0">
                <a:spAutoFit/>
              </a:bodyPr>
              <a:lstStyle/>
              <a:p>
                <a:pPr algn="ctr"/>
                <a:r>
                  <a:rPr lang="fr-FR" dirty="0"/>
                  <a:t>Convection-diffusion</a:t>
                </a:r>
              </a:p>
              <a:p>
                <a:pPr algn="ctr"/>
                <a:r>
                  <a:rPr lang="fr-FR" dirty="0" err="1"/>
                  <a:t>equation</a:t>
                </a:r>
                <a:r>
                  <a:rPr lang="fr-FR" dirty="0"/>
                  <a:t> for </a:t>
                </a:r>
                <a14:m>
                  <m:oMath xmlns:m="http://schemas.openxmlformats.org/officeDocument/2006/math">
                    <m:r>
                      <a:rPr lang="fr-FR" b="1" i="1" smtClean="0">
                        <a:solidFill>
                          <a:schemeClr val="tx2"/>
                        </a:solidFill>
                        <a:latin typeface="Cambria Math" panose="02040503050406030204" pitchFamily="18" charset="0"/>
                      </a:rPr>
                      <m:t>𝑷</m:t>
                    </m:r>
                  </m:oMath>
                </a14:m>
                <a:r>
                  <a:rPr lang="fr-FR" b="1" dirty="0">
                    <a:solidFill>
                      <a:schemeClr val="tx2"/>
                    </a:solidFill>
                  </a:rPr>
                  <a:t>:</a:t>
                </a:r>
                <a:endParaRPr lang="fr-FR" sz="1000" b="1" dirty="0"/>
              </a:p>
            </p:txBody>
          </p:sp>
        </mc:Choice>
        <mc:Fallback xmlns="">
          <p:sp>
            <p:nvSpPr>
              <p:cNvPr id="18" name="ZoneTexte 17"/>
              <p:cNvSpPr txBox="1">
                <a:spLocks noRot="1" noChangeAspect="1" noMove="1" noResize="1" noEditPoints="1" noAdjustHandles="1" noChangeArrowheads="1" noChangeShapeType="1" noTextEdit="1"/>
              </p:cNvSpPr>
              <p:nvPr/>
            </p:nvSpPr>
            <p:spPr>
              <a:xfrm>
                <a:off x="9538403" y="3062008"/>
                <a:ext cx="2639809" cy="646331"/>
              </a:xfrm>
              <a:prstGeom prst="rect">
                <a:avLst/>
              </a:prstGeom>
              <a:blipFill>
                <a:blip r:embed="rId10"/>
                <a:stretch>
                  <a:fillRect t="-5660" b="-13208"/>
                </a:stretch>
              </a:blipFill>
            </p:spPr>
            <p:txBody>
              <a:bodyPr/>
              <a:lstStyle/>
              <a:p>
                <a:r>
                  <a:rPr lang="fr-FR">
                    <a:noFill/>
                  </a:rPr>
                  <a:t> </a:t>
                </a:r>
              </a:p>
            </p:txBody>
          </p:sp>
        </mc:Fallback>
      </mc:AlternateContent>
    </p:spTree>
    <p:extLst>
      <p:ext uri="{BB962C8B-B14F-4D97-AF65-F5344CB8AC3E}">
        <p14:creationId xmlns:p14="http://schemas.microsoft.com/office/powerpoint/2010/main" val="21512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2.70833E-6 2.96296E-6 L 0.23047 0.10787 " pathEditMode="relative" rAng="0" ptsTypes="AA">
                                      <p:cBhvr>
                                        <p:cTn id="6" dur="3000" fill="hold"/>
                                        <p:tgtEl>
                                          <p:spTgt spid="2"/>
                                        </p:tgtEl>
                                        <p:attrNameLst>
                                          <p:attrName>ppt_x</p:attrName>
                                          <p:attrName>ppt_y</p:attrName>
                                        </p:attrNameLst>
                                      </p:cBhvr>
                                      <p:rCtr x="11523" y="5394"/>
                                    </p:animMotion>
                                  </p:childTnLst>
                                </p:cTn>
                              </p:par>
                              <p:par>
                                <p:cTn id="7" presetID="6" presetClass="emph" presetSubtype="0" fill="hold" grpId="1" nodeType="withEffect">
                                  <p:stCondLst>
                                    <p:cond delay="0"/>
                                  </p:stCondLst>
                                  <p:childTnLst>
                                    <p:animScale>
                                      <p:cBhvr>
                                        <p:cTn id="8" dur="5000" fill="hold"/>
                                        <p:tgtEl>
                                          <p:spTgt spid="2"/>
                                        </p:tgtEl>
                                      </p:cBhvr>
                                      <p:by x="4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85CE6F-58B2-4EEE-B0C6-4E3EB743D3F5}"/>
              </a:ext>
            </a:extLst>
          </p:cNvPr>
          <p:cNvSpPr>
            <a:spLocks noGrp="1"/>
          </p:cNvSpPr>
          <p:nvPr>
            <p:ph type="title"/>
          </p:nvPr>
        </p:nvSpPr>
        <p:spPr>
          <a:xfrm>
            <a:off x="1076740" y="0"/>
            <a:ext cx="9601200" cy="859971"/>
          </a:xfrm>
        </p:spPr>
        <p:txBody>
          <a:bodyPr/>
          <a:lstStyle/>
          <a:p>
            <a:r>
              <a:rPr lang="es-ES" dirty="0" err="1"/>
              <a:t>Formalism</a:t>
            </a:r>
            <a:r>
              <a:rPr lang="es-ES" dirty="0"/>
              <a:t>: </a:t>
            </a:r>
            <a:r>
              <a:rPr lang="es-ES" dirty="0" err="1"/>
              <a:t>How</a:t>
            </a:r>
            <a:r>
              <a:rPr lang="es-ES" dirty="0"/>
              <a:t> </a:t>
            </a:r>
            <a:r>
              <a:rPr lang="es-ES" dirty="0" err="1"/>
              <a:t>to</a:t>
            </a:r>
            <a:r>
              <a:rPr lang="es-ES" dirty="0"/>
              <a:t> </a:t>
            </a:r>
            <a:r>
              <a:rPr lang="es-ES" dirty="0" err="1"/>
              <a:t>go</a:t>
            </a:r>
            <a:r>
              <a:rPr lang="es-ES" dirty="0"/>
              <a:t> </a:t>
            </a:r>
            <a:r>
              <a:rPr lang="es-ES" dirty="0" err="1"/>
              <a:t>further</a:t>
            </a:r>
            <a:endParaRPr lang="fr-FR" dirty="0"/>
          </a:p>
        </p:txBody>
      </p:sp>
      <mc:AlternateContent xmlns:mc="http://schemas.openxmlformats.org/markup-compatibility/2006">
        <mc:Choice xmlns:a14="http://schemas.microsoft.com/office/drawing/2010/main" Requires="a14">
          <p:sp>
            <p:nvSpPr>
              <p:cNvPr id="4" name="Espace réservé du contenu 3">
                <a:extLst>
                  <a:ext uri="{FF2B5EF4-FFF2-40B4-BE49-F238E27FC236}">
                    <a16:creationId xmlns:a16="http://schemas.microsoft.com/office/drawing/2014/main" id="{1B7435AC-DBE0-46BE-96C0-B6D74FA302A2}"/>
                  </a:ext>
                </a:extLst>
              </p:cNvPr>
              <p:cNvSpPr>
                <a:spLocks noGrp="1"/>
              </p:cNvSpPr>
              <p:nvPr>
                <p:ph sz="half" idx="2"/>
              </p:nvPr>
            </p:nvSpPr>
            <p:spPr>
              <a:xfrm>
                <a:off x="429986" y="1212100"/>
                <a:ext cx="11332028" cy="4506685"/>
              </a:xfrm>
            </p:spPr>
            <p:txBody>
              <a:bodyPr>
                <a:normAutofit/>
              </a:bodyPr>
              <a:lstStyle/>
              <a:p>
                <a:r>
                  <a:rPr lang="es-ES" sz="1800" dirty="0" err="1"/>
                  <a:t>Better</a:t>
                </a:r>
                <a:r>
                  <a:rPr lang="es-ES" sz="1800" dirty="0"/>
                  <a:t> </a:t>
                </a:r>
                <a:r>
                  <a:rPr lang="es-ES" sz="1800" dirty="0" err="1"/>
                  <a:t>justification</a:t>
                </a:r>
                <a:r>
                  <a:rPr lang="es-ES" sz="1800" dirty="0"/>
                  <a:t> </a:t>
                </a:r>
                <a:r>
                  <a:rPr lang="es-ES" sz="1800" dirty="0" err="1"/>
                  <a:t>for</a:t>
                </a:r>
                <a:r>
                  <a:rPr lang="es-ES" sz="1800" dirty="0"/>
                  <a:t> </a:t>
                </a:r>
                <a:r>
                  <a:rPr lang="es-ES" sz="1800" dirty="0" err="1"/>
                  <a:t>the</a:t>
                </a:r>
                <a:r>
                  <a:rPr lang="es-ES" sz="1800" dirty="0"/>
                  <a:t> </a:t>
                </a:r>
                <a:r>
                  <a:rPr lang="es-ES" sz="1800" dirty="0" err="1"/>
                  <a:t>classicality</a:t>
                </a:r>
                <a:r>
                  <a:rPr lang="es-ES" sz="1800" dirty="0"/>
                  <a:t> </a:t>
                </a:r>
                <a:r>
                  <a:rPr lang="es-ES" sz="1800" dirty="0" err="1"/>
                  <a:t>of</a:t>
                </a:r>
                <a:r>
                  <a:rPr lang="es-ES" sz="1800" dirty="0"/>
                  <a:t> </a:t>
                </a:r>
                <a:r>
                  <a:rPr lang="es-ES" sz="1800" dirty="0" err="1"/>
                  <a:t>the</a:t>
                </a:r>
                <a:r>
                  <a:rPr lang="es-ES" sz="1800" dirty="0"/>
                  <a:t> </a:t>
                </a:r>
                <a:r>
                  <a:rPr lang="es-ES" sz="1800" dirty="0" err="1"/>
                  <a:t>noise</a:t>
                </a:r>
                <a:br>
                  <a:rPr lang="es-ES" sz="1800" dirty="0"/>
                </a:br>
                <a:endParaRPr lang="es-ES" sz="1800" dirty="0"/>
              </a:p>
              <a:p>
                <a:r>
                  <a:rPr lang="es-ES" sz="1800" dirty="0" err="1"/>
                  <a:t>Derivation</a:t>
                </a:r>
                <a:r>
                  <a:rPr lang="es-ES" sz="1800" dirty="0"/>
                  <a:t> </a:t>
                </a:r>
                <a:r>
                  <a:rPr lang="es-ES" sz="1800" dirty="0" err="1"/>
                  <a:t>of</a:t>
                </a:r>
                <a:r>
                  <a:rPr lang="es-ES" sz="1800" dirty="0"/>
                  <a:t> </a:t>
                </a:r>
                <a:r>
                  <a:rPr lang="es-ES" sz="1800" dirty="0" err="1"/>
                  <a:t>stochastic</a:t>
                </a:r>
                <a:r>
                  <a:rPr lang="es-ES" sz="1800" dirty="0"/>
                  <a:t> </a:t>
                </a:r>
                <a:r>
                  <a:rPr lang="es-ES" sz="1800" dirty="0" err="1"/>
                  <a:t>inflation</a:t>
                </a:r>
                <a:r>
                  <a:rPr lang="es-ES" sz="1800" dirty="0"/>
                  <a:t> as </a:t>
                </a:r>
                <a:r>
                  <a:rPr lang="es-ES" sz="1800" dirty="0" err="1"/>
                  <a:t>an</a:t>
                </a:r>
                <a:r>
                  <a:rPr lang="es-ES" sz="1800" dirty="0"/>
                  <a:t> EFT </a:t>
                </a:r>
                <a:r>
                  <a:rPr lang="es-ES" sz="1800" dirty="0" err="1"/>
                  <a:t>from</a:t>
                </a:r>
                <a:r>
                  <a:rPr lang="es-ES" sz="1800" dirty="0"/>
                  <a:t> </a:t>
                </a:r>
                <a:r>
                  <a:rPr lang="es-ES" sz="1800" dirty="0" err="1"/>
                  <a:t>the</a:t>
                </a:r>
                <a:r>
                  <a:rPr lang="es-ES" sz="1800" dirty="0"/>
                  <a:t> </a:t>
                </a:r>
                <a:r>
                  <a:rPr lang="es-ES" sz="1800" dirty="0" err="1"/>
                  <a:t>closed</a:t>
                </a:r>
                <a:r>
                  <a:rPr lang="es-ES" sz="1800" dirty="0"/>
                  <a:t>-time-</a:t>
                </a:r>
                <a:r>
                  <a:rPr lang="es-ES" sz="1800" dirty="0" err="1"/>
                  <a:t>path</a:t>
                </a:r>
                <a:r>
                  <a:rPr lang="es-ES" sz="1800" dirty="0"/>
                  <a:t> integral </a:t>
                </a:r>
                <a:r>
                  <a:rPr lang="es-ES" sz="1800" dirty="0" err="1"/>
                  <a:t>approach</a:t>
                </a:r>
                <a:br>
                  <a:rPr lang="es-ES" sz="1800" dirty="0"/>
                </a:br>
                <a:endParaRPr lang="es-ES" sz="1800" dirty="0"/>
              </a:p>
              <a:p>
                <a:r>
                  <a:rPr lang="es-ES" sz="1800" dirty="0" err="1"/>
                  <a:t>Include</a:t>
                </a:r>
                <a:r>
                  <a:rPr lang="es-ES" sz="1800" dirty="0"/>
                  <a:t> </a:t>
                </a:r>
                <a:r>
                  <a:rPr lang="es-ES" sz="1800" dirty="0" err="1"/>
                  <a:t>systems</a:t>
                </a:r>
                <a:r>
                  <a:rPr lang="es-ES" sz="1800" dirty="0"/>
                  <a:t> </a:t>
                </a:r>
                <a:r>
                  <a:rPr lang="es-ES" sz="1800" dirty="0" err="1"/>
                  <a:t>with</a:t>
                </a:r>
                <a:r>
                  <a:rPr lang="es-ES" sz="1800" dirty="0"/>
                  <a:t> </a:t>
                </a:r>
                <a:r>
                  <a:rPr lang="es-ES" sz="1800" dirty="0" err="1"/>
                  <a:t>several</a:t>
                </a:r>
                <a:r>
                  <a:rPr lang="es-ES" sz="1800" dirty="0"/>
                  <a:t> </a:t>
                </a:r>
                <a:r>
                  <a:rPr lang="es-ES" sz="1800" dirty="0" err="1"/>
                  <a:t>scalar</a:t>
                </a:r>
                <a:r>
                  <a:rPr lang="es-ES" sz="1800" dirty="0"/>
                  <a:t> </a:t>
                </a:r>
                <a:r>
                  <a:rPr lang="es-ES" sz="1800" dirty="0" err="1"/>
                  <a:t>fields</a:t>
                </a:r>
                <a:r>
                  <a:rPr lang="es-ES" sz="1800" dirty="0"/>
                  <a:t> </a:t>
                </a:r>
                <a:r>
                  <a:rPr lang="es-ES" sz="1800" dirty="0" err="1"/>
                  <a:t>with</a:t>
                </a:r>
                <a:r>
                  <a:rPr lang="es-ES" sz="1800" dirty="0"/>
                  <a:t> </a:t>
                </a:r>
                <a:r>
                  <a:rPr lang="es-ES" sz="1800" dirty="0" err="1"/>
                  <a:t>potential</a:t>
                </a:r>
                <a:r>
                  <a:rPr lang="es-ES" sz="1800" dirty="0"/>
                  <a:t> and </a:t>
                </a:r>
                <a:r>
                  <a:rPr lang="es-ES" sz="1800" dirty="0" err="1"/>
                  <a:t>kinetic</a:t>
                </a:r>
                <a:r>
                  <a:rPr lang="es-ES" sz="1800" dirty="0"/>
                  <a:t> </a:t>
                </a:r>
                <a:r>
                  <a:rPr lang="es-ES" sz="1800" dirty="0" err="1"/>
                  <a:t>couplings</a:t>
                </a:r>
                <a:r>
                  <a:rPr lang="es-ES" sz="1800" dirty="0"/>
                  <a:t> (non-linear sigma </a:t>
                </a:r>
                <a:r>
                  <a:rPr lang="es-ES" sz="1800" dirty="0" err="1"/>
                  <a:t>models</a:t>
                </a:r>
                <a:r>
                  <a:rPr lang="es-ES" sz="1800" dirty="0"/>
                  <a:t>)</a:t>
                </a:r>
                <a:br>
                  <a:rPr lang="es-ES" sz="1800" dirty="0"/>
                </a:br>
                <a:endParaRPr lang="es-ES" sz="1800" dirty="0"/>
              </a:p>
              <a:p>
                <a:r>
                  <a:rPr lang="es-ES" sz="1800" dirty="0" err="1"/>
                  <a:t>Include</a:t>
                </a:r>
                <a:r>
                  <a:rPr lang="es-ES" sz="1800" dirty="0"/>
                  <a:t> full </a:t>
                </a:r>
                <a:r>
                  <a:rPr lang="es-ES" sz="1800" dirty="0" err="1"/>
                  <a:t>phase-space</a:t>
                </a:r>
                <a:r>
                  <a:rPr lang="es-ES" sz="1800" dirty="0"/>
                  <a:t> </a:t>
                </a:r>
                <a:r>
                  <a:rPr lang="es-ES" sz="1800" dirty="0" err="1"/>
                  <a:t>dynamics</a:t>
                </a:r>
                <a:r>
                  <a:rPr lang="es-ES" sz="1800" dirty="0"/>
                  <a:t> </a:t>
                </a:r>
                <a:r>
                  <a:rPr lang="es-ES" sz="1800" dirty="0" err="1"/>
                  <a:t>with</a:t>
                </a:r>
                <a:r>
                  <a:rPr lang="es-ES" sz="1800" dirty="0"/>
                  <a:t> </a:t>
                </a:r>
                <a:r>
                  <a:rPr lang="es-ES" sz="1800" dirty="0" err="1"/>
                  <a:t>both</a:t>
                </a:r>
                <a:r>
                  <a:rPr lang="es-ES" sz="1800" dirty="0"/>
                  <a:t> positions and </a:t>
                </a:r>
                <a:r>
                  <a:rPr lang="es-ES" sz="1800" dirty="0" err="1"/>
                  <a:t>momenta</a:t>
                </a:r>
                <a:r>
                  <a:rPr lang="es-ES" sz="1800" dirty="0"/>
                  <a:t> </a:t>
                </a:r>
                <a14:m>
                  <m:oMath xmlns:m="http://schemas.openxmlformats.org/officeDocument/2006/math">
                    <m:d>
                      <m:dPr>
                        <m:ctrlPr>
                          <a:rPr lang="es-ES" sz="1800" b="0" i="1" smtClean="0">
                            <a:latin typeface="Cambria Math" panose="02040503050406030204" pitchFamily="18" charset="0"/>
                          </a:rPr>
                        </m:ctrlPr>
                      </m:dPr>
                      <m:e>
                        <m:sSubSup>
                          <m:sSubSupPr>
                            <m:ctrlPr>
                              <a:rPr lang="es-ES" sz="1800" b="0" i="1" smtClean="0">
                                <a:latin typeface="Cambria Math" panose="02040503050406030204" pitchFamily="18" charset="0"/>
                              </a:rPr>
                            </m:ctrlPr>
                          </m:sSubSupPr>
                          <m:e>
                            <m:r>
                              <a:rPr lang="es-ES" sz="1800" b="0" i="1" smtClean="0">
                                <a:latin typeface="Cambria Math" panose="02040503050406030204" pitchFamily="18" charset="0"/>
                              </a:rPr>
                              <m:t>𝜙</m:t>
                            </m:r>
                          </m:e>
                          <m:sub>
                            <m:r>
                              <a:rPr lang="es-ES" sz="1800" b="0" i="1" smtClean="0">
                                <a:latin typeface="Cambria Math" panose="02040503050406030204" pitchFamily="18" charset="0"/>
                              </a:rPr>
                              <m:t>𝐼𝑅</m:t>
                            </m:r>
                          </m:sub>
                          <m:sup>
                            <m:r>
                              <a:rPr lang="es-ES" sz="1800" b="0" i="1" smtClean="0">
                                <a:latin typeface="Cambria Math" panose="02040503050406030204" pitchFamily="18" charset="0"/>
                              </a:rPr>
                              <m:t>𝐴</m:t>
                            </m:r>
                          </m:sup>
                        </m:sSubSup>
                        <m:r>
                          <a:rPr lang="es-ES" sz="1800" b="0" i="1" smtClean="0">
                            <a:latin typeface="Cambria Math" panose="02040503050406030204" pitchFamily="18" charset="0"/>
                          </a:rPr>
                          <m:t>,</m:t>
                        </m:r>
                        <m:sSubSup>
                          <m:sSubSupPr>
                            <m:ctrlPr>
                              <a:rPr lang="es-ES" sz="1800" b="0" i="1" smtClean="0">
                                <a:latin typeface="Cambria Math" panose="02040503050406030204" pitchFamily="18" charset="0"/>
                              </a:rPr>
                            </m:ctrlPr>
                          </m:sSubSupPr>
                          <m:e>
                            <m:r>
                              <a:rPr lang="es-ES" sz="1800" b="0" i="1" smtClean="0">
                                <a:latin typeface="Cambria Math" panose="02040503050406030204" pitchFamily="18" charset="0"/>
                              </a:rPr>
                              <m:t>𝜋</m:t>
                            </m:r>
                          </m:e>
                          <m:sub>
                            <m:r>
                              <a:rPr lang="es-ES" sz="1800" b="0" i="1" smtClean="0">
                                <a:latin typeface="Cambria Math" panose="02040503050406030204" pitchFamily="18" charset="0"/>
                              </a:rPr>
                              <m:t>𝐴</m:t>
                            </m:r>
                          </m:sub>
                          <m:sup>
                            <m:r>
                              <a:rPr lang="es-ES" sz="1800" b="0" i="1" smtClean="0">
                                <a:latin typeface="Cambria Math" panose="02040503050406030204" pitchFamily="18" charset="0"/>
                              </a:rPr>
                              <m:t>𝐼𝑅</m:t>
                            </m:r>
                          </m:sup>
                        </m:sSubSup>
                      </m:e>
                    </m:d>
                  </m:oMath>
                </a14:m>
                <a:br>
                  <a:rPr lang="es-ES" sz="1800" dirty="0"/>
                </a:br>
                <a:endParaRPr lang="es-ES" sz="1800" dirty="0"/>
              </a:p>
              <a:p>
                <a:r>
                  <a:rPr lang="es-ES" sz="1800" dirty="0" err="1"/>
                  <a:t>Solve</a:t>
                </a:r>
                <a:r>
                  <a:rPr lang="es-ES" sz="1800" dirty="0"/>
                  <a:t> </a:t>
                </a:r>
                <a:r>
                  <a:rPr lang="es-ES" sz="1800" dirty="0" err="1"/>
                  <a:t>the</a:t>
                </a:r>
                <a:r>
                  <a:rPr lang="es-ES" sz="1800" dirty="0"/>
                  <a:t> </a:t>
                </a:r>
                <a:r>
                  <a:rPr lang="es-ES" sz="1800" dirty="0" err="1"/>
                  <a:t>discretisation</a:t>
                </a:r>
                <a:r>
                  <a:rPr lang="es-ES" sz="1800" dirty="0"/>
                  <a:t> </a:t>
                </a:r>
                <a:r>
                  <a:rPr lang="es-ES" sz="1800" dirty="0" err="1"/>
                  <a:t>ambiguity</a:t>
                </a:r>
                <a:r>
                  <a:rPr lang="es-ES" sz="1800" dirty="0"/>
                  <a:t> (</a:t>
                </a:r>
                <a:r>
                  <a:rPr lang="es-ES" sz="1800" dirty="0" err="1"/>
                  <a:t>Itô</a:t>
                </a:r>
                <a:r>
                  <a:rPr lang="es-ES" sz="1800" dirty="0"/>
                  <a:t> vs. </a:t>
                </a:r>
                <a:r>
                  <a:rPr lang="es-ES" sz="1800" dirty="0" err="1"/>
                  <a:t>Stratonovich</a:t>
                </a:r>
                <a:r>
                  <a:rPr lang="es-ES" sz="1800" dirty="0"/>
                  <a:t>) </a:t>
                </a:r>
                <a:br>
                  <a:rPr lang="es-ES" sz="1800" dirty="0"/>
                </a:br>
                <a:r>
                  <a:rPr lang="es-ES" sz="1800" dirty="0"/>
                  <a:t>and </a:t>
                </a:r>
                <a:r>
                  <a:rPr lang="es-ES" sz="1800" dirty="0" err="1"/>
                  <a:t>formulate</a:t>
                </a:r>
                <a:r>
                  <a:rPr lang="es-ES" sz="1800" dirty="0"/>
                  <a:t> a </a:t>
                </a:r>
                <a:r>
                  <a:rPr lang="es-ES" sz="1800" dirty="0" err="1"/>
                  <a:t>fully</a:t>
                </a:r>
                <a:r>
                  <a:rPr lang="es-ES" sz="1800" dirty="0"/>
                  <a:t> </a:t>
                </a:r>
                <a:r>
                  <a:rPr lang="es-ES" sz="1800" dirty="0" err="1"/>
                  <a:t>covariant</a:t>
                </a:r>
                <a:r>
                  <a:rPr lang="es-ES" sz="1800" dirty="0"/>
                  <a:t> </a:t>
                </a:r>
                <a:r>
                  <a:rPr lang="es-ES" sz="1800" dirty="0" err="1"/>
                  <a:t>theory</a:t>
                </a:r>
                <a:endParaRPr lang="es-ES" sz="1800" dirty="0"/>
              </a:p>
              <a:p>
                <a:endParaRPr lang="es-ES" dirty="0"/>
              </a:p>
              <a:p>
                <a:endParaRPr lang="es-ES" dirty="0"/>
              </a:p>
            </p:txBody>
          </p:sp>
        </mc:Choice>
        <mc:Fallback>
          <p:sp>
            <p:nvSpPr>
              <p:cNvPr id="4" name="Espace réservé du contenu 3">
                <a:extLst>
                  <a:ext uri="{FF2B5EF4-FFF2-40B4-BE49-F238E27FC236}">
                    <a16:creationId xmlns:a16="http://schemas.microsoft.com/office/drawing/2014/main" id="{1B7435AC-DBE0-46BE-96C0-B6D74FA302A2}"/>
                  </a:ext>
                </a:extLst>
              </p:cNvPr>
              <p:cNvSpPr>
                <a:spLocks noGrp="1" noRot="1" noChangeAspect="1" noMove="1" noResize="1" noEditPoints="1" noAdjustHandles="1" noChangeArrowheads="1" noChangeShapeType="1" noTextEdit="1"/>
              </p:cNvSpPr>
              <p:nvPr>
                <p:ph sz="half" idx="2"/>
              </p:nvPr>
            </p:nvSpPr>
            <p:spPr>
              <a:xfrm>
                <a:off x="429986" y="1212100"/>
                <a:ext cx="11332028" cy="4506685"/>
              </a:xfrm>
              <a:blipFill>
                <a:blip r:embed="rId2"/>
                <a:stretch>
                  <a:fillRect t="-1488"/>
                </a:stretch>
              </a:blipFill>
            </p:spPr>
            <p:txBody>
              <a:bodyPr/>
              <a:lstStyle/>
              <a:p>
                <a:r>
                  <a:rPr lang="en-GB">
                    <a:noFill/>
                  </a:rPr>
                  <a:t> </a:t>
                </a:r>
              </a:p>
            </p:txBody>
          </p:sp>
        </mc:Fallback>
      </mc:AlternateContent>
      <p:sp>
        <p:nvSpPr>
          <p:cNvPr id="7" name="Espace réservé du pied de page 6">
            <a:extLst>
              <a:ext uri="{FF2B5EF4-FFF2-40B4-BE49-F238E27FC236}">
                <a16:creationId xmlns:a16="http://schemas.microsoft.com/office/drawing/2014/main" id="{32877BD8-87F1-4DFF-9E2B-176F7748B848}"/>
              </a:ext>
            </a:extLst>
          </p:cNvPr>
          <p:cNvSpPr>
            <a:spLocks noGrp="1"/>
          </p:cNvSpPr>
          <p:nvPr>
            <p:ph type="ftr" sz="quarter" idx="11"/>
          </p:nvPr>
        </p:nvSpPr>
        <p:spPr>
          <a:xfrm>
            <a:off x="788504" y="6419462"/>
            <a:ext cx="5181600" cy="238902"/>
          </a:xfrm>
        </p:spPr>
        <p:txBody>
          <a:bodyPr/>
          <a:lstStyle/>
          <a:p>
            <a:pPr rtl="0"/>
            <a:r>
              <a:rPr lang="en-GB" noProof="0" dirty="0" err="1"/>
              <a:t>Borel</a:t>
            </a:r>
            <a:r>
              <a:rPr lang="en-GB" noProof="0" dirty="0"/>
              <a:t> </a:t>
            </a:r>
            <a:r>
              <a:rPr lang="en-GB" noProof="0" dirty="0" err="1"/>
              <a:t>resummation</a:t>
            </a:r>
            <a:r>
              <a:rPr lang="en-GB" noProof="0" dirty="0"/>
              <a:t> of secular divergences with the stochastic inflation formalism                 2023 TUG Meeting, ENS, October 12th     ---    Lucas Pinol </a:t>
            </a:r>
            <a:endParaRPr lang="fr-FR" noProof="0" dirty="0"/>
          </a:p>
        </p:txBody>
      </p:sp>
      <p:pic>
        <p:nvPicPr>
          <p:cNvPr id="3" name="Image 2">
            <a:extLst>
              <a:ext uri="{FF2B5EF4-FFF2-40B4-BE49-F238E27FC236}">
                <a16:creationId xmlns:a16="http://schemas.microsoft.com/office/drawing/2014/main" id="{1CB9A24E-E34C-49C1-8EC3-F1858E95C727}"/>
              </a:ext>
            </a:extLst>
          </p:cNvPr>
          <p:cNvPicPr>
            <a:picLocks noChangeAspect="1"/>
          </p:cNvPicPr>
          <p:nvPr/>
        </p:nvPicPr>
        <p:blipFill>
          <a:blip r:embed="rId3"/>
          <a:stretch>
            <a:fillRect/>
          </a:stretch>
        </p:blipFill>
        <p:spPr>
          <a:xfrm>
            <a:off x="6788429" y="3842697"/>
            <a:ext cx="4946226" cy="2815667"/>
          </a:xfrm>
          <a:prstGeom prst="rect">
            <a:avLst/>
          </a:prstGeom>
        </p:spPr>
      </p:pic>
      <p:sp>
        <p:nvSpPr>
          <p:cNvPr id="8" name="Rectangle 7">
            <a:extLst>
              <a:ext uri="{FF2B5EF4-FFF2-40B4-BE49-F238E27FC236}">
                <a16:creationId xmlns:a16="http://schemas.microsoft.com/office/drawing/2014/main" id="{ABC7CE7E-3104-4DCC-8CA9-F003055F553A}"/>
              </a:ext>
            </a:extLst>
          </p:cNvPr>
          <p:cNvSpPr/>
          <p:nvPr/>
        </p:nvSpPr>
        <p:spPr>
          <a:xfrm>
            <a:off x="795630" y="4885020"/>
            <a:ext cx="4654475" cy="1231106"/>
          </a:xfrm>
          <a:prstGeom prst="rect">
            <a:avLst/>
          </a:prstGeom>
        </p:spPr>
        <p:txBody>
          <a:bodyPr wrap="square">
            <a:spAutoFit/>
          </a:bodyPr>
          <a:lstStyle/>
          <a:p>
            <a:r>
              <a:rPr lang="fr-FR" b="1" dirty="0">
                <a:solidFill>
                  <a:srgbClr val="00B050"/>
                </a:solidFill>
              </a:rPr>
              <a:t>[L. Pinol, S. </a:t>
            </a:r>
            <a:r>
              <a:rPr lang="fr-FR" b="1" dirty="0" err="1">
                <a:solidFill>
                  <a:srgbClr val="00B050"/>
                </a:solidFill>
              </a:rPr>
              <a:t>Renaux-Petel</a:t>
            </a:r>
            <a:r>
              <a:rPr lang="fr-FR" b="1" dirty="0">
                <a:solidFill>
                  <a:srgbClr val="00B050"/>
                </a:solidFill>
              </a:rPr>
              <a:t>, Y. </a:t>
            </a:r>
            <a:r>
              <a:rPr lang="fr-FR" b="1" dirty="0" err="1">
                <a:solidFill>
                  <a:srgbClr val="00B050"/>
                </a:solidFill>
              </a:rPr>
              <a:t>Tada</a:t>
            </a:r>
            <a:r>
              <a:rPr lang="fr-FR" b="1" dirty="0">
                <a:solidFill>
                  <a:srgbClr val="00B050"/>
                </a:solidFill>
              </a:rPr>
              <a:t> 2018]</a:t>
            </a:r>
          </a:p>
          <a:p>
            <a:endParaRPr lang="fr-FR" sz="1000" b="1" dirty="0">
              <a:solidFill>
                <a:srgbClr val="00B050"/>
              </a:solidFill>
            </a:endParaRPr>
          </a:p>
          <a:p>
            <a:r>
              <a:rPr lang="fr-FR" b="1" dirty="0">
                <a:solidFill>
                  <a:srgbClr val="00B050"/>
                </a:solidFill>
              </a:rPr>
              <a:t>[L. </a:t>
            </a:r>
            <a:r>
              <a:rPr lang="fr-FR" b="1" dirty="0" err="1">
                <a:solidFill>
                  <a:srgbClr val="00B050"/>
                </a:solidFill>
              </a:rPr>
              <a:t>Pinol</a:t>
            </a:r>
            <a:r>
              <a:rPr lang="fr-FR" b="1" dirty="0">
                <a:solidFill>
                  <a:srgbClr val="00B050"/>
                </a:solidFill>
              </a:rPr>
              <a:t>, S. </a:t>
            </a:r>
            <a:r>
              <a:rPr lang="fr-FR" b="1" dirty="0" err="1">
                <a:solidFill>
                  <a:srgbClr val="00B050"/>
                </a:solidFill>
              </a:rPr>
              <a:t>Renaux-Petel</a:t>
            </a:r>
            <a:r>
              <a:rPr lang="fr-FR" b="1" dirty="0">
                <a:solidFill>
                  <a:srgbClr val="00B050"/>
                </a:solidFill>
              </a:rPr>
              <a:t>, Y. </a:t>
            </a:r>
            <a:r>
              <a:rPr lang="fr-FR" b="1" dirty="0" err="1">
                <a:solidFill>
                  <a:srgbClr val="00B050"/>
                </a:solidFill>
              </a:rPr>
              <a:t>Tada</a:t>
            </a:r>
            <a:r>
              <a:rPr lang="fr-FR" b="1" dirty="0">
                <a:solidFill>
                  <a:srgbClr val="00B050"/>
                </a:solidFill>
              </a:rPr>
              <a:t> 2020]</a:t>
            </a:r>
          </a:p>
          <a:p>
            <a:endParaRPr lang="fr-FR" sz="1000" b="1" dirty="0">
              <a:solidFill>
                <a:srgbClr val="00B050"/>
              </a:solidFill>
            </a:endParaRPr>
          </a:p>
          <a:p>
            <a:r>
              <a:rPr lang="fr-FR" b="1" dirty="0">
                <a:solidFill>
                  <a:srgbClr val="00B050"/>
                </a:solidFill>
              </a:rPr>
              <a:t>Invite me for a </a:t>
            </a:r>
            <a:r>
              <a:rPr lang="fr-FR" b="1" dirty="0" err="1">
                <a:solidFill>
                  <a:srgbClr val="00B050"/>
                </a:solidFill>
              </a:rPr>
              <a:t>seminar</a:t>
            </a:r>
            <a:r>
              <a:rPr lang="fr-FR" b="1" dirty="0">
                <a:solidFill>
                  <a:srgbClr val="00B050"/>
                </a:solidFill>
              </a:rPr>
              <a:t> </a:t>
            </a:r>
            <a:r>
              <a:rPr lang="fr-FR" b="1" dirty="0">
                <a:solidFill>
                  <a:srgbClr val="00B050"/>
                </a:solidFill>
                <a:sym typeface="Wingdings" panose="05000000000000000000" pitchFamily="2" charset="2"/>
              </a:rPr>
              <a:t></a:t>
            </a:r>
            <a:r>
              <a:rPr lang="fr-FR" b="1" dirty="0">
                <a:solidFill>
                  <a:srgbClr val="00B050"/>
                </a:solidFill>
              </a:rPr>
              <a:t> A lot to </a:t>
            </a:r>
            <a:r>
              <a:rPr lang="fr-FR" b="1" dirty="0" err="1">
                <a:solidFill>
                  <a:srgbClr val="00B050"/>
                </a:solidFill>
              </a:rPr>
              <a:t>discuss</a:t>
            </a:r>
            <a:r>
              <a:rPr lang="fr-FR" b="1" dirty="0">
                <a:solidFill>
                  <a:srgbClr val="00B050"/>
                </a:solidFill>
              </a:rPr>
              <a:t>… </a:t>
            </a:r>
            <a:endParaRPr lang="fr-FR" dirty="0"/>
          </a:p>
        </p:txBody>
      </p:sp>
    </p:spTree>
    <p:extLst>
      <p:ext uri="{BB962C8B-B14F-4D97-AF65-F5344CB8AC3E}">
        <p14:creationId xmlns:p14="http://schemas.microsoft.com/office/powerpoint/2010/main" val="117454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6"/>
          <p:cNvSpPr>
            <a:spLocks noGrp="1"/>
          </p:cNvSpPr>
          <p:nvPr>
            <p:ph type="ftr" sz="quarter" idx="11"/>
          </p:nvPr>
        </p:nvSpPr>
        <p:spPr>
          <a:xfrm>
            <a:off x="251392" y="6517306"/>
            <a:ext cx="5181600" cy="238902"/>
          </a:xfrm>
        </p:spPr>
        <p:txBody>
          <a:bodyPr/>
          <a:lstStyle/>
          <a:p>
            <a:pPr rtl="0"/>
            <a:r>
              <a:rPr lang="en-GB" noProof="0"/>
              <a:t>Borel resummation of secular divergences with the stochastic inflation formalism                 2023 TUG Meeting, ENS, October 12th     ---    Lucas Pinol </a:t>
            </a:r>
            <a:endParaRPr lang="fr-FR" noProof="0" dirty="0"/>
          </a:p>
        </p:txBody>
      </p:sp>
      <p:sp>
        <p:nvSpPr>
          <p:cNvPr id="21" name="Titre 1"/>
          <p:cNvSpPr txBox="1">
            <a:spLocks/>
          </p:cNvSpPr>
          <p:nvPr/>
        </p:nvSpPr>
        <p:spPr>
          <a:xfrm>
            <a:off x="543333" y="795127"/>
            <a:ext cx="7776416" cy="165690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fr-FR" sz="4600" dirty="0"/>
              <a:t>III. Borel </a:t>
            </a:r>
            <a:r>
              <a:rPr lang="fr-FR" sz="4600" dirty="0" err="1"/>
              <a:t>resummation</a:t>
            </a:r>
            <a:endParaRPr lang="fr-FR" sz="4600" dirty="0"/>
          </a:p>
        </p:txBody>
      </p:sp>
      <p:sp>
        <p:nvSpPr>
          <p:cNvPr id="6" name="Rectangle 5"/>
          <p:cNvSpPr/>
          <p:nvPr/>
        </p:nvSpPr>
        <p:spPr>
          <a:xfrm>
            <a:off x="543333" y="2606038"/>
            <a:ext cx="9912797" cy="954107"/>
          </a:xfrm>
          <a:prstGeom prst="rect">
            <a:avLst/>
          </a:prstGeom>
        </p:spPr>
        <p:txBody>
          <a:bodyPr wrap="square">
            <a:spAutoFit/>
          </a:bodyPr>
          <a:lstStyle/>
          <a:p>
            <a:r>
              <a:rPr lang="fr-FR" sz="2800" b="1" dirty="0"/>
              <a:t>diverge…</a:t>
            </a:r>
          </a:p>
          <a:p>
            <a:r>
              <a:rPr lang="fr-FR" sz="2800" b="1" dirty="0"/>
              <a:t>… or not diverge?</a:t>
            </a:r>
            <a:endParaRPr lang="fr-FR" sz="3200" dirty="0"/>
          </a:p>
        </p:txBody>
      </p:sp>
      <p:pic>
        <p:nvPicPr>
          <p:cNvPr id="3" name="Image 2">
            <a:extLst>
              <a:ext uri="{FF2B5EF4-FFF2-40B4-BE49-F238E27FC236}">
                <a16:creationId xmlns:a16="http://schemas.microsoft.com/office/drawing/2014/main" id="{556F8B81-15A7-4F07-AA53-5C610BEC21B4}"/>
              </a:ext>
            </a:extLst>
          </p:cNvPr>
          <p:cNvPicPr>
            <a:picLocks noChangeAspect="1"/>
          </p:cNvPicPr>
          <p:nvPr/>
        </p:nvPicPr>
        <p:blipFill>
          <a:blip r:embed="rId3"/>
          <a:stretch>
            <a:fillRect/>
          </a:stretch>
        </p:blipFill>
        <p:spPr>
          <a:xfrm>
            <a:off x="6360329" y="2919291"/>
            <a:ext cx="5288338" cy="3617843"/>
          </a:xfrm>
          <a:prstGeom prst="rect">
            <a:avLst/>
          </a:prstGeom>
        </p:spPr>
      </p:pic>
    </p:spTree>
    <p:extLst>
      <p:ext uri="{BB962C8B-B14F-4D97-AF65-F5344CB8AC3E}">
        <p14:creationId xmlns:p14="http://schemas.microsoft.com/office/powerpoint/2010/main" val="230071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ZoneTexte 22">
                <a:extLst>
                  <a:ext uri="{FF2B5EF4-FFF2-40B4-BE49-F238E27FC236}">
                    <a16:creationId xmlns:a16="http://schemas.microsoft.com/office/drawing/2014/main" id="{BC2FE588-6751-4B06-AA48-8BB6BAB7F5B2}"/>
                  </a:ext>
                </a:extLst>
              </p:cNvPr>
              <p:cNvSpPr txBox="1"/>
              <p:nvPr/>
            </p:nvSpPr>
            <p:spPr>
              <a:xfrm>
                <a:off x="2345515" y="1651785"/>
                <a:ext cx="10555475" cy="795474"/>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s-ES" sz="2000" b="0" i="1" smtClean="0">
                          <a:latin typeface="Cambria Math" panose="02040503050406030204" pitchFamily="18" charset="0"/>
                        </a:rPr>
                        <m:t>∀ </m:t>
                      </m:r>
                      <m:r>
                        <a:rPr lang="es-ES" sz="2000" b="0" i="1" smtClean="0">
                          <a:latin typeface="Cambria Math" panose="02040503050406030204" pitchFamily="18" charset="0"/>
                        </a:rPr>
                        <m:t>𝑛</m:t>
                      </m:r>
                      <m:r>
                        <a:rPr lang="es-ES" sz="2000" b="0" i="1" smtClean="0">
                          <a:latin typeface="Cambria Math" panose="02040503050406030204" pitchFamily="18" charset="0"/>
                        </a:rPr>
                        <m:t>, </m:t>
                      </m:r>
                      <m:d>
                        <m:dPr>
                          <m:begChr m:val="⟨"/>
                          <m:endChr m:val="⟩"/>
                          <m:ctrlPr>
                            <a:rPr lang="fr-FR" sz="2000" b="0" i="1" smtClean="0">
                              <a:latin typeface="Cambria Math" panose="02040503050406030204" pitchFamily="18" charset="0"/>
                            </a:rPr>
                          </m:ctrlPr>
                        </m:dPr>
                        <m:e>
                          <m:sSup>
                            <m:sSupPr>
                              <m:ctrlPr>
                                <a:rPr lang="es-ES" sz="2000" b="0" i="1" smtClean="0">
                                  <a:latin typeface="Cambria Math" panose="02040503050406030204" pitchFamily="18" charset="0"/>
                                </a:rPr>
                              </m:ctrlPr>
                            </m:sSupPr>
                            <m:e>
                              <m:r>
                                <a:rPr lang="es-ES" sz="2000" b="0" i="1" smtClean="0">
                                  <a:latin typeface="Cambria Math" panose="02040503050406030204" pitchFamily="18" charset="0"/>
                                </a:rPr>
                                <m:t>𝜙</m:t>
                              </m:r>
                            </m:e>
                            <m:sup>
                              <m:r>
                                <a:rPr lang="es-ES" sz="2000" b="0" i="1" smtClean="0">
                                  <a:latin typeface="Cambria Math" panose="02040503050406030204" pitchFamily="18" charset="0"/>
                                </a:rPr>
                                <m:t>2</m:t>
                              </m:r>
                              <m:r>
                                <a:rPr lang="es-ES" sz="2000" b="0" i="1" smtClean="0">
                                  <a:latin typeface="Cambria Math" panose="02040503050406030204" pitchFamily="18" charset="0"/>
                                </a:rPr>
                                <m:t>𝑛</m:t>
                              </m:r>
                              <m:r>
                                <a:rPr lang="es-ES" sz="2000" b="0" i="1" smtClean="0">
                                  <a:latin typeface="Cambria Math" panose="02040503050406030204" pitchFamily="18" charset="0"/>
                                </a:rPr>
                                <m:t>+1</m:t>
                              </m:r>
                            </m:sup>
                          </m:sSup>
                        </m:e>
                      </m:d>
                      <m:r>
                        <a:rPr lang="fr-FR" sz="2000" b="0" i="1" smtClean="0">
                          <a:latin typeface="Cambria Math" panose="02040503050406030204" pitchFamily="18" charset="0"/>
                        </a:rPr>
                        <m:t>=0,  </m:t>
                      </m:r>
                      <m:d>
                        <m:dPr>
                          <m:begChr m:val="⟨"/>
                          <m:endChr m:val="⟩"/>
                          <m:ctrlPr>
                            <a:rPr lang="fr-FR" sz="2000" b="0" i="1" smtClean="0">
                              <a:latin typeface="Cambria Math" panose="02040503050406030204" pitchFamily="18" charset="0"/>
                            </a:rPr>
                          </m:ctrlPr>
                        </m:dPr>
                        <m:e>
                          <m:sSup>
                            <m:sSupPr>
                              <m:ctrlPr>
                                <a:rPr lang="es-ES" sz="2000" b="0" i="1" smtClean="0">
                                  <a:latin typeface="Cambria Math" panose="02040503050406030204" pitchFamily="18" charset="0"/>
                                </a:rPr>
                              </m:ctrlPr>
                            </m:sSupPr>
                            <m:e>
                              <m:r>
                                <a:rPr lang="es-ES" sz="2000" b="0" i="1" smtClean="0">
                                  <a:latin typeface="Cambria Math" panose="02040503050406030204" pitchFamily="18" charset="0"/>
                                </a:rPr>
                                <m:t>𝜙</m:t>
                              </m:r>
                            </m:e>
                            <m:sup>
                              <m:r>
                                <a:rPr lang="es-ES" sz="2000" b="0" i="1" smtClean="0">
                                  <a:latin typeface="Cambria Math" panose="02040503050406030204" pitchFamily="18" charset="0"/>
                                </a:rPr>
                                <m:t>2</m:t>
                              </m:r>
                            </m:sup>
                          </m:sSup>
                        </m:e>
                      </m:d>
                      <m:r>
                        <a:rPr lang="fr-FR" sz="2000" b="0" i="1" smtClean="0">
                          <a:latin typeface="Cambria Math" panose="02040503050406030204" pitchFamily="18" charset="0"/>
                        </a:rPr>
                        <m:t>=</m:t>
                      </m:r>
                      <m:f>
                        <m:fPr>
                          <m:ctrlPr>
                            <a:rPr lang="fr-FR" sz="2000" b="0" i="1" smtClean="0">
                              <a:latin typeface="Cambria Math" panose="02040503050406030204" pitchFamily="18" charset="0"/>
                            </a:rPr>
                          </m:ctrlPr>
                        </m:fPr>
                        <m:num>
                          <m:sSubSup>
                            <m:sSubSupPr>
                              <m:ctrlPr>
                                <a:rPr lang="fr-FR" sz="2000" b="0" i="1" smtClean="0">
                                  <a:latin typeface="Cambria Math" panose="02040503050406030204" pitchFamily="18" charset="0"/>
                                </a:rPr>
                              </m:ctrlPr>
                            </m:sSubSupPr>
                            <m:e>
                              <m:r>
                                <a:rPr lang="fr-FR" sz="2000" b="0" i="1" smtClean="0">
                                  <a:latin typeface="Cambria Math" panose="02040503050406030204" pitchFamily="18" charset="0"/>
                                </a:rPr>
                                <m:t>𝐻</m:t>
                              </m:r>
                            </m:e>
                            <m:sub>
                              <m:r>
                                <a:rPr lang="fr-FR" sz="2000" b="0" i="1" smtClean="0">
                                  <a:latin typeface="Cambria Math" panose="02040503050406030204" pitchFamily="18" charset="0"/>
                                </a:rPr>
                                <m:t>0</m:t>
                              </m:r>
                            </m:sub>
                            <m:sup>
                              <m:r>
                                <a:rPr lang="fr-FR" sz="2000" b="0" i="1" smtClean="0">
                                  <a:latin typeface="Cambria Math" panose="02040503050406030204" pitchFamily="18" charset="0"/>
                                </a:rPr>
                                <m:t>2</m:t>
                              </m:r>
                            </m:sup>
                          </m:sSubSup>
                          <m:func>
                            <m:funcPr>
                              <m:ctrlPr>
                                <a:rPr lang="es-ES" sz="2000" b="0" i="1" smtClean="0">
                                  <a:latin typeface="Cambria Math" panose="02040503050406030204" pitchFamily="18" charset="0"/>
                                </a:rPr>
                              </m:ctrlPr>
                            </m:funcPr>
                            <m:fName>
                              <m:r>
                                <m:rPr>
                                  <m:sty m:val="p"/>
                                </m:rPr>
                                <a:rPr lang="es-ES" sz="2000" b="0" i="0" smtClean="0">
                                  <a:latin typeface="Cambria Math" panose="02040503050406030204" pitchFamily="18" charset="0"/>
                                </a:rPr>
                                <m:t>log</m:t>
                              </m:r>
                            </m:fName>
                            <m:e>
                              <m:d>
                                <m:dPr>
                                  <m:ctrlPr>
                                    <a:rPr lang="es-ES" sz="2000" b="0" i="1" smtClean="0">
                                      <a:latin typeface="Cambria Math" panose="02040503050406030204" pitchFamily="18" charset="0"/>
                                    </a:rPr>
                                  </m:ctrlPr>
                                </m:dPr>
                                <m:e>
                                  <m:r>
                                    <a:rPr lang="es-ES" sz="2000" b="0" i="1" smtClean="0">
                                      <a:latin typeface="Cambria Math" panose="02040503050406030204" pitchFamily="18" charset="0"/>
                                    </a:rPr>
                                    <m:t>𝑎</m:t>
                                  </m:r>
                                </m:e>
                              </m:d>
                            </m:e>
                          </m:func>
                        </m:num>
                        <m:den>
                          <m:r>
                            <a:rPr lang="fr-FR" sz="2000" b="0" i="1" smtClean="0">
                              <a:latin typeface="Cambria Math" panose="02040503050406030204" pitchFamily="18" charset="0"/>
                            </a:rPr>
                            <m:t>4</m:t>
                          </m:r>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𝜋</m:t>
                              </m:r>
                            </m:e>
                            <m:sup>
                              <m:r>
                                <a:rPr lang="fr-FR" sz="2000" b="0" i="1" smtClean="0">
                                  <a:latin typeface="Cambria Math" panose="02040503050406030204" pitchFamily="18" charset="0"/>
                                </a:rPr>
                                <m:t>2</m:t>
                              </m:r>
                            </m:sup>
                          </m:sSup>
                        </m:den>
                      </m:f>
                      <m:d>
                        <m:dPr>
                          <m:ctrlPr>
                            <a:rPr lang="fr-FR" sz="2000" b="0" i="1" smtClean="0">
                              <a:latin typeface="Cambria Math" panose="02040503050406030204" pitchFamily="18" charset="0"/>
                            </a:rPr>
                          </m:ctrlPr>
                        </m:dPr>
                        <m:e>
                          <m:r>
                            <a:rPr lang="fr-FR" sz="2000" b="0" i="1" smtClean="0">
                              <a:latin typeface="Cambria Math" panose="02040503050406030204" pitchFamily="18" charset="0"/>
                            </a:rPr>
                            <m:t>1</m:t>
                          </m:r>
                          <m:r>
                            <a:rPr lang="fr-FR" sz="2000" b="1" i="1" smtClean="0">
                              <a:solidFill>
                                <a:srgbClr val="FF0000"/>
                              </a:solidFill>
                              <a:latin typeface="Cambria Math" panose="02040503050406030204" pitchFamily="18" charset="0"/>
                            </a:rPr>
                            <m:t>−</m:t>
                          </m:r>
                          <m:f>
                            <m:fPr>
                              <m:ctrlPr>
                                <a:rPr lang="fr-FR" sz="2000" b="0" i="1" smtClean="0">
                                  <a:latin typeface="Cambria Math" panose="02040503050406030204" pitchFamily="18" charset="0"/>
                                </a:rPr>
                              </m:ctrlPr>
                            </m:fPr>
                            <m:num>
                              <m:r>
                                <a:rPr lang="fr-FR" sz="2000" b="0" i="1" smtClean="0">
                                  <a:latin typeface="Cambria Math" panose="02040503050406030204" pitchFamily="18" charset="0"/>
                                </a:rPr>
                                <m:t>𝜆</m:t>
                              </m:r>
                              <m:sSup>
                                <m:sSupPr>
                                  <m:ctrlPr>
                                    <a:rPr lang="es-ES" sz="2000" i="1">
                                      <a:latin typeface="Cambria Math" panose="02040503050406030204" pitchFamily="18" charset="0"/>
                                    </a:rPr>
                                  </m:ctrlPr>
                                </m:sSupPr>
                                <m:e>
                                  <m:func>
                                    <m:funcPr>
                                      <m:ctrlPr>
                                        <a:rPr lang="es-ES" sz="2000" i="1">
                                          <a:latin typeface="Cambria Math" panose="02040503050406030204" pitchFamily="18" charset="0"/>
                                        </a:rPr>
                                      </m:ctrlPr>
                                    </m:funcPr>
                                    <m:fName>
                                      <m:r>
                                        <m:rPr>
                                          <m:sty m:val="p"/>
                                        </m:rPr>
                                        <a:rPr lang="es-ES" sz="2000">
                                          <a:latin typeface="Cambria Math" panose="02040503050406030204" pitchFamily="18" charset="0"/>
                                        </a:rPr>
                                        <m:t>log</m:t>
                                      </m:r>
                                    </m:fName>
                                    <m:e>
                                      <m:d>
                                        <m:dPr>
                                          <m:ctrlPr>
                                            <a:rPr lang="es-ES" sz="2000" i="1">
                                              <a:latin typeface="Cambria Math" panose="02040503050406030204" pitchFamily="18" charset="0"/>
                                            </a:rPr>
                                          </m:ctrlPr>
                                        </m:dPr>
                                        <m:e>
                                          <m:r>
                                            <a:rPr lang="es-ES" sz="2000" i="1">
                                              <a:latin typeface="Cambria Math" panose="02040503050406030204" pitchFamily="18" charset="0"/>
                                            </a:rPr>
                                            <m:t>𝑎</m:t>
                                          </m:r>
                                        </m:e>
                                      </m:d>
                                    </m:e>
                                  </m:func>
                                </m:e>
                                <m:sup>
                                  <m:r>
                                    <a:rPr lang="es-ES" sz="2000" i="1">
                                      <a:latin typeface="Cambria Math" panose="02040503050406030204" pitchFamily="18" charset="0"/>
                                    </a:rPr>
                                    <m:t>2</m:t>
                                  </m:r>
                                </m:sup>
                              </m:sSup>
                            </m:num>
                            <m:den>
                              <m:r>
                                <a:rPr lang="fr-FR" sz="2000" b="1" i="1" smtClean="0">
                                  <a:solidFill>
                                    <a:srgbClr val="FF0000"/>
                                  </a:solidFill>
                                  <a:latin typeface="Cambria Math" panose="02040503050406030204" pitchFamily="18" charset="0"/>
                                </a:rPr>
                                <m:t>𝟔</m:t>
                              </m:r>
                              <m:sSup>
                                <m:sSupPr>
                                  <m:ctrlPr>
                                    <a:rPr lang="fr-FR" sz="2000" b="1" i="1" smtClean="0">
                                      <a:solidFill>
                                        <a:srgbClr val="FF0000"/>
                                      </a:solidFill>
                                      <a:latin typeface="Cambria Math" panose="02040503050406030204" pitchFamily="18" charset="0"/>
                                    </a:rPr>
                                  </m:ctrlPr>
                                </m:sSupPr>
                                <m:e>
                                  <m:r>
                                    <a:rPr lang="fr-FR" sz="2000" b="1" i="1" smtClean="0">
                                      <a:solidFill>
                                        <a:srgbClr val="FF0000"/>
                                      </a:solidFill>
                                      <a:latin typeface="Cambria Math" panose="02040503050406030204" pitchFamily="18" charset="0"/>
                                    </a:rPr>
                                    <m:t>𝝅</m:t>
                                  </m:r>
                                </m:e>
                                <m:sup>
                                  <m:r>
                                    <a:rPr lang="fr-FR" sz="2000" b="1" i="1" smtClean="0">
                                      <a:solidFill>
                                        <a:srgbClr val="FF0000"/>
                                      </a:solidFill>
                                      <a:latin typeface="Cambria Math" panose="02040503050406030204" pitchFamily="18" charset="0"/>
                                    </a:rPr>
                                    <m:t>𝟐</m:t>
                                  </m:r>
                                </m:sup>
                              </m:sSup>
                            </m:den>
                          </m:f>
                          <m:r>
                            <a:rPr lang="fr-FR" sz="2000" b="0" i="1" smtClean="0">
                              <a:latin typeface="Cambria Math" panose="02040503050406030204" pitchFamily="18" charset="0"/>
                            </a:rPr>
                            <m:t>+</m:t>
                          </m:r>
                          <m:r>
                            <a:rPr lang="fr-FR" sz="2000" b="0" i="1" smtClean="0">
                              <a:latin typeface="Cambria Math" panose="02040503050406030204" pitchFamily="18" charset="0"/>
                            </a:rPr>
                            <m:t>𝑂</m:t>
                          </m:r>
                          <m:d>
                            <m:dPr>
                              <m:ctrlPr>
                                <a:rPr lang="fr-FR" sz="2000" b="0" i="1" smtClean="0">
                                  <a:latin typeface="Cambria Math" panose="02040503050406030204" pitchFamily="18" charset="0"/>
                                </a:rPr>
                              </m:ctrlPr>
                            </m:dPr>
                            <m:e>
                              <m:sSup>
                                <m:sSupPr>
                                  <m:ctrlPr>
                                    <a:rPr lang="fr-FR" sz="2000" i="1">
                                      <a:latin typeface="Cambria Math" panose="02040503050406030204" pitchFamily="18" charset="0"/>
                                    </a:rPr>
                                  </m:ctrlPr>
                                </m:sSupPr>
                                <m:e>
                                  <m:r>
                                    <a:rPr lang="fr-FR" sz="2000" i="1">
                                      <a:latin typeface="Cambria Math" panose="02040503050406030204" pitchFamily="18" charset="0"/>
                                    </a:rPr>
                                    <m:t>𝜆</m:t>
                                  </m:r>
                                </m:e>
                                <m:sup>
                                  <m:r>
                                    <a:rPr lang="fr-FR" sz="2000" i="1">
                                      <a:latin typeface="Cambria Math" panose="02040503050406030204" pitchFamily="18" charset="0"/>
                                    </a:rPr>
                                    <m:t>2</m:t>
                                  </m:r>
                                </m:sup>
                              </m:sSup>
                              <m:sSup>
                                <m:sSupPr>
                                  <m:ctrlPr>
                                    <a:rPr lang="es-ES" sz="2000" i="1">
                                      <a:latin typeface="Cambria Math" panose="02040503050406030204" pitchFamily="18" charset="0"/>
                                    </a:rPr>
                                  </m:ctrlPr>
                                </m:sSupPr>
                                <m:e>
                                  <m:func>
                                    <m:funcPr>
                                      <m:ctrlPr>
                                        <a:rPr lang="es-ES" sz="2000" i="1">
                                          <a:latin typeface="Cambria Math" panose="02040503050406030204" pitchFamily="18" charset="0"/>
                                        </a:rPr>
                                      </m:ctrlPr>
                                    </m:funcPr>
                                    <m:fName>
                                      <m:r>
                                        <m:rPr>
                                          <m:sty m:val="p"/>
                                        </m:rPr>
                                        <a:rPr lang="es-ES" sz="2000">
                                          <a:latin typeface="Cambria Math" panose="02040503050406030204" pitchFamily="18" charset="0"/>
                                        </a:rPr>
                                        <m:t>log</m:t>
                                      </m:r>
                                    </m:fName>
                                    <m:e>
                                      <m:d>
                                        <m:dPr>
                                          <m:ctrlPr>
                                            <a:rPr lang="es-ES" sz="2000" i="1">
                                              <a:latin typeface="Cambria Math" panose="02040503050406030204" pitchFamily="18" charset="0"/>
                                            </a:rPr>
                                          </m:ctrlPr>
                                        </m:dPr>
                                        <m:e>
                                          <m:r>
                                            <a:rPr lang="es-ES" sz="2000" i="1">
                                              <a:latin typeface="Cambria Math" panose="02040503050406030204" pitchFamily="18" charset="0"/>
                                            </a:rPr>
                                            <m:t>𝑎</m:t>
                                          </m:r>
                                        </m:e>
                                      </m:d>
                                    </m:e>
                                  </m:func>
                                </m:e>
                                <m:sup>
                                  <m:r>
                                    <a:rPr lang="es-ES" sz="2000" i="1">
                                      <a:latin typeface="Cambria Math" panose="02040503050406030204" pitchFamily="18" charset="0"/>
                                    </a:rPr>
                                    <m:t>4</m:t>
                                  </m:r>
                                </m:sup>
                              </m:sSup>
                            </m:e>
                          </m:d>
                        </m:e>
                      </m:d>
                      <m:r>
                        <a:rPr lang="fr-FR" sz="2000" b="0" i="1" smtClean="0">
                          <a:latin typeface="Cambria Math" panose="02040503050406030204" pitchFamily="18" charset="0"/>
                        </a:rPr>
                        <m:t>,</m:t>
                      </m:r>
                      <m:r>
                        <a:rPr lang="es-ES" sz="2000" b="0" i="1" smtClean="0">
                          <a:latin typeface="Cambria Math" panose="02040503050406030204" pitchFamily="18" charset="0"/>
                        </a:rPr>
                        <m:t>  </m:t>
                      </m:r>
                      <m:sSub>
                        <m:sSubPr>
                          <m:ctrlPr>
                            <a:rPr lang="es-ES" sz="2000" b="0" i="1" smtClean="0">
                              <a:latin typeface="Cambria Math" panose="02040503050406030204" pitchFamily="18" charset="0"/>
                            </a:rPr>
                          </m:ctrlPr>
                        </m:sSubPr>
                        <m:e>
                          <m:d>
                            <m:dPr>
                              <m:begChr m:val="⟨"/>
                              <m:endChr m:val="⟩"/>
                              <m:ctrlPr>
                                <a:rPr lang="es-ES" sz="2000" b="0" i="1" smtClean="0">
                                  <a:latin typeface="Cambria Math" panose="02040503050406030204" pitchFamily="18" charset="0"/>
                                </a:rPr>
                              </m:ctrlPr>
                            </m:dPr>
                            <m:e>
                              <m:sSup>
                                <m:sSupPr>
                                  <m:ctrlPr>
                                    <a:rPr lang="es-ES" sz="2000" b="0" i="1" smtClean="0">
                                      <a:latin typeface="Cambria Math" panose="02040503050406030204" pitchFamily="18" charset="0"/>
                                    </a:rPr>
                                  </m:ctrlPr>
                                </m:sSupPr>
                                <m:e>
                                  <m:r>
                                    <a:rPr lang="es-ES" sz="2000" b="0" i="1" smtClean="0">
                                      <a:latin typeface="Cambria Math" panose="02040503050406030204" pitchFamily="18" charset="0"/>
                                    </a:rPr>
                                    <m:t>𝜙</m:t>
                                  </m:r>
                                </m:e>
                                <m:sup>
                                  <m:r>
                                    <a:rPr lang="es-ES" sz="2000" b="0" i="1" smtClean="0">
                                      <a:latin typeface="Cambria Math" panose="02040503050406030204" pitchFamily="18" charset="0"/>
                                    </a:rPr>
                                    <m:t>2</m:t>
                                  </m:r>
                                  <m:r>
                                    <a:rPr lang="es-ES" sz="2000" b="0" i="1" smtClean="0">
                                      <a:latin typeface="Cambria Math" panose="02040503050406030204" pitchFamily="18" charset="0"/>
                                    </a:rPr>
                                    <m:t>𝑛</m:t>
                                  </m:r>
                                </m:sup>
                              </m:sSup>
                            </m:e>
                          </m:d>
                        </m:e>
                        <m:sub>
                          <m:r>
                            <m:rPr>
                              <m:sty m:val="p"/>
                            </m:rPr>
                            <a:rPr lang="es-ES" sz="2000" b="0" i="0" smtClean="0">
                              <a:latin typeface="Cambria Math" panose="02040503050406030204" pitchFamily="18" charset="0"/>
                            </a:rPr>
                            <m:t>tree</m:t>
                          </m:r>
                        </m:sub>
                      </m:sSub>
                      <m:r>
                        <a:rPr lang="fr-FR" sz="2000" b="0" i="1" smtClean="0">
                          <a:latin typeface="Cambria Math" panose="02040503050406030204" pitchFamily="18" charset="0"/>
                        </a:rPr>
                        <m:t> </m:t>
                      </m:r>
                    </m:oMath>
                  </m:oMathPara>
                </a14:m>
                <a:endParaRPr lang="fr-FR" sz="2000" dirty="0"/>
              </a:p>
            </p:txBody>
          </p:sp>
        </mc:Choice>
        <mc:Fallback xmlns="">
          <p:sp>
            <p:nvSpPr>
              <p:cNvPr id="23" name="ZoneTexte 22">
                <a:extLst>
                  <a:ext uri="{FF2B5EF4-FFF2-40B4-BE49-F238E27FC236}">
                    <a16:creationId xmlns:a16="http://schemas.microsoft.com/office/drawing/2014/main" id="{BC2FE588-6751-4B06-AA48-8BB6BAB7F5B2}"/>
                  </a:ext>
                </a:extLst>
              </p:cNvPr>
              <p:cNvSpPr txBox="1">
                <a:spLocks noRot="1" noChangeAspect="1" noMove="1" noResize="1" noEditPoints="1" noAdjustHandles="1" noChangeArrowheads="1" noChangeShapeType="1" noTextEdit="1"/>
              </p:cNvSpPr>
              <p:nvPr/>
            </p:nvSpPr>
            <p:spPr>
              <a:xfrm>
                <a:off x="2345515" y="1651785"/>
                <a:ext cx="10555475" cy="795474"/>
              </a:xfrm>
              <a:prstGeom prst="rect">
                <a:avLst/>
              </a:prstGeom>
              <a:blipFill>
                <a:blip r:embed="rId3"/>
                <a:stretch>
                  <a:fillRect/>
                </a:stretch>
              </a:blipFill>
            </p:spPr>
            <p:txBody>
              <a:bodyPr/>
              <a:lstStyle/>
              <a:p>
                <a:r>
                  <a:rPr lang="en-GB">
                    <a:noFill/>
                  </a:rPr>
                  <a:t> </a:t>
                </a:r>
              </a:p>
            </p:txBody>
          </p:sp>
        </mc:Fallback>
      </mc:AlternateContent>
      <p:sp>
        <p:nvSpPr>
          <p:cNvPr id="2" name="Rectangle 1">
            <a:extLst>
              <a:ext uri="{FF2B5EF4-FFF2-40B4-BE49-F238E27FC236}">
                <a16:creationId xmlns:a16="http://schemas.microsoft.com/office/drawing/2014/main" id="{A606A0D4-A952-4C7A-A447-724CAE7D50AA}"/>
              </a:ext>
            </a:extLst>
          </p:cNvPr>
          <p:cNvSpPr/>
          <p:nvPr/>
        </p:nvSpPr>
        <p:spPr>
          <a:xfrm>
            <a:off x="0" y="3112708"/>
            <a:ext cx="12191992" cy="374529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99AB6FF0-494C-4C67-ADB8-CB44E21FCFA8}"/>
                  </a:ext>
                </a:extLst>
              </p:cNvPr>
              <p:cNvSpPr/>
              <p:nvPr/>
            </p:nvSpPr>
            <p:spPr>
              <a:xfrm>
                <a:off x="536916" y="1847750"/>
                <a:ext cx="10227352" cy="1200329"/>
              </a:xfrm>
              <a:prstGeom prst="rect">
                <a:avLst/>
              </a:prstGeom>
            </p:spPr>
            <p:txBody>
              <a:bodyPr wrap="none">
                <a:spAutoFit/>
              </a:bodyPr>
              <a:lstStyle/>
              <a:p>
                <a:pPr marL="285750" indent="-285750">
                  <a:buFont typeface="Arial" panose="020B0604020202020204" pitchFamily="34" charset="0"/>
                  <a:buChar char="•"/>
                </a:pPr>
                <a:r>
                  <a:rPr lang="es-ES" b="1" dirty="0"/>
                  <a:t>QFT</a:t>
                </a:r>
                <a:r>
                  <a:rPr lang="es-ES" dirty="0"/>
                  <a:t> </a:t>
                </a:r>
                <a:r>
                  <a:rPr lang="es-ES" dirty="0" err="1"/>
                  <a:t>tells</a:t>
                </a:r>
                <a:r>
                  <a:rPr lang="es-ES" dirty="0"/>
                  <a:t> </a:t>
                </a:r>
                <a:r>
                  <a:rPr lang="es-ES" dirty="0" err="1"/>
                  <a:t>you</a:t>
                </a:r>
                <a:r>
                  <a:rPr lang="es-ES" dirty="0"/>
                  <a:t>:                                                                                                                                                            </a:t>
                </a:r>
              </a:p>
              <a:p>
                <a:pPr marL="285750" indent="-285750">
                  <a:buFont typeface="Arial" panose="020B0604020202020204" pitchFamily="34" charset="0"/>
                  <a:buChar char="•"/>
                </a:pPr>
                <a:endParaRPr lang="es-ES" dirty="0"/>
              </a:p>
              <a:p>
                <a:r>
                  <a:rPr lang="es-ES" dirty="0"/>
                  <a:t>	</a:t>
                </a:r>
                <a:r>
                  <a:rPr lang="es-ES" dirty="0" err="1"/>
                  <a:t>validity</a:t>
                </a:r>
                <a:r>
                  <a:rPr lang="es-ES" dirty="0"/>
                  <a:t>:  </a:t>
                </a:r>
                <a14:m>
                  <m:oMath xmlns:m="http://schemas.openxmlformats.org/officeDocument/2006/math">
                    <m:r>
                      <a:rPr lang="es-ES" b="0" i="1" smtClean="0">
                        <a:latin typeface="Cambria Math" panose="02040503050406030204" pitchFamily="18" charset="0"/>
                      </a:rPr>
                      <m:t>𝜆</m:t>
                    </m:r>
                    <m:r>
                      <a:rPr lang="es-ES" b="0" i="1" smtClean="0">
                        <a:latin typeface="Cambria Math" panose="02040503050406030204" pitchFamily="18" charset="0"/>
                      </a:rPr>
                      <m:t> </m:t>
                    </m:r>
                    <m:sSup>
                      <m:sSupPr>
                        <m:ctrlPr>
                          <a:rPr lang="es-ES" b="0" i="1" smtClean="0">
                            <a:latin typeface="Cambria Math" panose="02040503050406030204" pitchFamily="18" charset="0"/>
                          </a:rPr>
                        </m:ctrlPr>
                      </m:sSupPr>
                      <m:e>
                        <m:r>
                          <m:rPr>
                            <m:sty m:val="p"/>
                          </m:rPr>
                          <a:rPr lang="es-ES" b="0" i="0" smtClean="0">
                            <a:latin typeface="Cambria Math" panose="02040503050406030204" pitchFamily="18" charset="0"/>
                          </a:rPr>
                          <m:t>log</m:t>
                        </m:r>
                        <m:r>
                          <a:rPr lang="es-ES" b="0" i="1" smtClean="0">
                            <a:latin typeface="Cambria Math" panose="02040503050406030204" pitchFamily="18" charset="0"/>
                          </a:rPr>
                          <m:t>⁡(</m:t>
                        </m:r>
                        <m:r>
                          <a:rPr lang="es-ES" b="0" i="1" smtClean="0">
                            <a:latin typeface="Cambria Math" panose="02040503050406030204" pitchFamily="18" charset="0"/>
                          </a:rPr>
                          <m:t>𝑎</m:t>
                        </m:r>
                        <m:r>
                          <a:rPr lang="es-ES" b="0" i="1" smtClean="0">
                            <a:latin typeface="Cambria Math" panose="02040503050406030204" pitchFamily="18" charset="0"/>
                          </a:rPr>
                          <m:t>)</m:t>
                        </m:r>
                      </m:e>
                      <m:sup>
                        <m:r>
                          <a:rPr lang="es-ES" b="0" i="1" smtClean="0">
                            <a:latin typeface="Cambria Math" panose="02040503050406030204" pitchFamily="18" charset="0"/>
                          </a:rPr>
                          <m:t>2</m:t>
                        </m:r>
                      </m:sup>
                    </m:sSup>
                    <m:r>
                      <a:rPr lang="es-ES" b="0" i="1" smtClean="0">
                        <a:latin typeface="Cambria Math" panose="02040503050406030204" pitchFamily="18" charset="0"/>
                      </a:rPr>
                      <m:t>≪1</m:t>
                    </m:r>
                  </m:oMath>
                </a14:m>
                <a:r>
                  <a:rPr lang="es-ES" dirty="0"/>
                  <a:t> </a:t>
                </a:r>
              </a:p>
              <a:p>
                <a:r>
                  <a:rPr lang="es-ES" dirty="0"/>
                  <a:t>                                         : secular (IR) </a:t>
                </a:r>
                <a:r>
                  <a:rPr lang="es-ES" dirty="0" err="1"/>
                  <a:t>divergences</a:t>
                </a:r>
                <a:r>
                  <a:rPr lang="es-ES" dirty="0"/>
                  <a:t>, </a:t>
                </a:r>
                <a:r>
                  <a:rPr lang="es-ES" dirty="0" err="1"/>
                  <a:t>even</a:t>
                </a:r>
                <a:r>
                  <a:rPr lang="es-ES" dirty="0"/>
                  <a:t> </a:t>
                </a:r>
                <a:r>
                  <a:rPr lang="es-ES" dirty="0" err="1"/>
                  <a:t>for</a:t>
                </a:r>
                <a:r>
                  <a:rPr lang="es-ES" dirty="0"/>
                  <a:t> </a:t>
                </a:r>
                <a:r>
                  <a:rPr lang="es-ES" dirty="0" err="1"/>
                  <a:t>the</a:t>
                </a:r>
                <a:r>
                  <a:rPr lang="es-ES" dirty="0"/>
                  <a:t> free </a:t>
                </a:r>
                <a:r>
                  <a:rPr lang="es-ES" dirty="0" err="1"/>
                  <a:t>theory</a:t>
                </a:r>
                <a:endParaRPr lang="es-ES" dirty="0"/>
              </a:p>
            </p:txBody>
          </p:sp>
        </mc:Choice>
        <mc:Fallback xmlns="">
          <p:sp>
            <p:nvSpPr>
              <p:cNvPr id="7" name="Rectangle 6">
                <a:extLst>
                  <a:ext uri="{FF2B5EF4-FFF2-40B4-BE49-F238E27FC236}">
                    <a16:creationId xmlns:a16="http://schemas.microsoft.com/office/drawing/2014/main" id="{99AB6FF0-494C-4C67-ADB8-CB44E21FCFA8}"/>
                  </a:ext>
                </a:extLst>
              </p:cNvPr>
              <p:cNvSpPr>
                <a:spLocks noRot="1" noChangeAspect="1" noMove="1" noResize="1" noEditPoints="1" noAdjustHandles="1" noChangeArrowheads="1" noChangeShapeType="1" noTextEdit="1"/>
              </p:cNvSpPr>
              <p:nvPr/>
            </p:nvSpPr>
            <p:spPr>
              <a:xfrm>
                <a:off x="536916" y="1847750"/>
                <a:ext cx="10227352" cy="1200329"/>
              </a:xfrm>
              <a:prstGeom prst="rect">
                <a:avLst/>
              </a:prstGeom>
              <a:blipFill>
                <a:blip r:embed="rId4"/>
                <a:stretch>
                  <a:fillRect l="-358" t="-3046" b="-6599"/>
                </a:stretch>
              </a:blipFill>
            </p:spPr>
            <p:txBody>
              <a:bodyPr/>
              <a:lstStyle/>
              <a:p>
                <a:r>
                  <a:rPr lang="en-GB">
                    <a:noFill/>
                  </a:rPr>
                  <a:t> </a:t>
                </a:r>
              </a:p>
            </p:txBody>
          </p:sp>
        </mc:Fallback>
      </mc:AlternateContent>
      <p:cxnSp>
        <p:nvCxnSpPr>
          <p:cNvPr id="24" name="Connecteur droit avec flèche 23">
            <a:extLst>
              <a:ext uri="{FF2B5EF4-FFF2-40B4-BE49-F238E27FC236}">
                <a16:creationId xmlns:a16="http://schemas.microsoft.com/office/drawing/2014/main" id="{9FBB89B2-CF3D-4B0C-BD7A-656765E0DC73}"/>
              </a:ext>
            </a:extLst>
          </p:cNvPr>
          <p:cNvCxnSpPr/>
          <p:nvPr/>
        </p:nvCxnSpPr>
        <p:spPr>
          <a:xfrm>
            <a:off x="7625372" y="2706026"/>
            <a:ext cx="451172" cy="10758"/>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F3F5724E-9026-425A-A0D9-A3B8424B302A}"/>
              </a:ext>
            </a:extLst>
          </p:cNvPr>
          <p:cNvCxnSpPr/>
          <p:nvPr/>
        </p:nvCxnSpPr>
        <p:spPr>
          <a:xfrm>
            <a:off x="7625372" y="2451173"/>
            <a:ext cx="0" cy="26561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2DB19FF-FA01-4557-83B1-0BA5D4258D94}"/>
              </a:ext>
            </a:extLst>
          </p:cNvPr>
          <p:cNvSpPr/>
          <p:nvPr/>
        </p:nvSpPr>
        <p:spPr>
          <a:xfrm>
            <a:off x="8076544" y="2534807"/>
            <a:ext cx="824265" cy="369332"/>
          </a:xfrm>
          <a:prstGeom prst="rect">
            <a:avLst/>
          </a:prstGeom>
        </p:spPr>
        <p:txBody>
          <a:bodyPr wrap="none">
            <a:spAutoFit/>
          </a:bodyPr>
          <a:lstStyle/>
          <a:p>
            <a:r>
              <a:rPr lang="fr-FR" dirty="0"/>
              <a:t>1-loop</a:t>
            </a:r>
            <a:endParaRPr lang="en-GB" dirty="0"/>
          </a:p>
        </p:txBody>
      </p:sp>
      <p:cxnSp>
        <p:nvCxnSpPr>
          <p:cNvPr id="26" name="Connecteur droit avec flèche 25">
            <a:extLst>
              <a:ext uri="{FF2B5EF4-FFF2-40B4-BE49-F238E27FC236}">
                <a16:creationId xmlns:a16="http://schemas.microsoft.com/office/drawing/2014/main" id="{5F344CCE-B680-43B4-AF9F-60D804A7909B}"/>
              </a:ext>
            </a:extLst>
          </p:cNvPr>
          <p:cNvCxnSpPr/>
          <p:nvPr/>
        </p:nvCxnSpPr>
        <p:spPr>
          <a:xfrm>
            <a:off x="8947962" y="2541960"/>
            <a:ext cx="451172" cy="10758"/>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DE7138D6-A8CF-4802-82F2-F22AECED33FB}"/>
              </a:ext>
            </a:extLst>
          </p:cNvPr>
          <p:cNvCxnSpPr/>
          <p:nvPr/>
        </p:nvCxnSpPr>
        <p:spPr>
          <a:xfrm>
            <a:off x="8947962" y="2287107"/>
            <a:ext cx="0" cy="26561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48FF5158-1141-4980-A6D4-2259474F47C1}"/>
              </a:ext>
            </a:extLst>
          </p:cNvPr>
          <p:cNvSpPr/>
          <p:nvPr/>
        </p:nvSpPr>
        <p:spPr>
          <a:xfrm>
            <a:off x="9399134" y="2370741"/>
            <a:ext cx="2536528" cy="369332"/>
          </a:xfrm>
          <a:prstGeom prst="rect">
            <a:avLst/>
          </a:prstGeom>
        </p:spPr>
        <p:txBody>
          <a:bodyPr wrap="none">
            <a:spAutoFit/>
          </a:bodyPr>
          <a:lstStyle/>
          <a:p>
            <a:r>
              <a:rPr lang="fr-FR" dirty="0" err="1"/>
              <a:t>higher</a:t>
            </a:r>
            <a:r>
              <a:rPr lang="fr-FR" dirty="0"/>
              <a:t> </a:t>
            </a:r>
            <a:r>
              <a:rPr lang="fr-FR" dirty="0" err="1"/>
              <a:t>orders</a:t>
            </a:r>
            <a:r>
              <a:rPr lang="fr-FR" dirty="0"/>
              <a:t> </a:t>
            </a:r>
            <a:r>
              <a:rPr lang="fr-FR" dirty="0" err="1"/>
              <a:t>unknown</a:t>
            </a:r>
            <a:endParaRPr lang="en-GB" dirty="0"/>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3CCE0460-3187-48B4-958E-2961648A990D}"/>
                  </a:ext>
                </a:extLst>
              </p:cNvPr>
              <p:cNvSpPr/>
              <p:nvPr/>
            </p:nvSpPr>
            <p:spPr>
              <a:xfrm>
                <a:off x="0" y="457950"/>
                <a:ext cx="12192000" cy="437684"/>
              </a:xfrm>
              <a:prstGeom prst="rect">
                <a:avLst/>
              </a:prstGeom>
            </p:spPr>
            <p:txBody>
              <a:bodyPr wrap="square">
                <a:spAutoFit/>
              </a:bodyPr>
              <a:lstStyle/>
              <a:p>
                <a:pPr algn="ctr"/>
                <a:r>
                  <a:rPr lang="fr-FR" sz="2200" b="1" dirty="0"/>
                  <a:t>Consider a self-</a:t>
                </a:r>
                <a:r>
                  <a:rPr lang="fr-FR" sz="2200" b="1" dirty="0" err="1"/>
                  <a:t>interacting</a:t>
                </a:r>
                <a:r>
                  <a:rPr lang="fr-FR" sz="2200" b="1" dirty="0"/>
                  <a:t> </a:t>
                </a:r>
                <a:r>
                  <a:rPr lang="fr-FR" sz="2200" b="1" dirty="0" err="1"/>
                  <a:t>spectator</a:t>
                </a:r>
                <a:r>
                  <a:rPr lang="fr-FR" sz="2200" b="1" dirty="0"/>
                  <a:t> </a:t>
                </a:r>
                <a:r>
                  <a:rPr lang="fr-FR" sz="2200" b="1" dirty="0" err="1"/>
                  <a:t>scalar</a:t>
                </a:r>
                <a:r>
                  <a:rPr lang="fr-FR" sz="2200" b="1" dirty="0"/>
                  <a:t> </a:t>
                </a:r>
                <a:r>
                  <a:rPr lang="fr-FR" sz="2200" b="1" dirty="0" err="1"/>
                  <a:t>field</a:t>
                </a:r>
                <a:r>
                  <a:rPr lang="fr-FR" sz="2200" b="1" dirty="0"/>
                  <a:t> in de Sitter </a:t>
                </a:r>
                <a:r>
                  <a:rPr lang="fr-FR" sz="2200" b="1" dirty="0" err="1"/>
                  <a:t>spacetime</a:t>
                </a:r>
                <a:r>
                  <a:rPr lang="fr-FR" sz="2200" b="1" dirty="0"/>
                  <a:t> with </a:t>
                </a:r>
                <a14:m>
                  <m:oMath xmlns:m="http://schemas.openxmlformats.org/officeDocument/2006/math">
                    <m:r>
                      <a:rPr lang="fr-FR" sz="2200" b="1" i="1">
                        <a:latin typeface="Cambria Math" panose="02040503050406030204" pitchFamily="18" charset="0"/>
                      </a:rPr>
                      <m:t>𝑽</m:t>
                    </m:r>
                    <m:d>
                      <m:dPr>
                        <m:ctrlPr>
                          <a:rPr lang="fr-FR" sz="2200" b="1" i="1">
                            <a:latin typeface="Cambria Math" panose="02040503050406030204" pitchFamily="18" charset="0"/>
                          </a:rPr>
                        </m:ctrlPr>
                      </m:dPr>
                      <m:e>
                        <m:r>
                          <a:rPr lang="es-ES" sz="2200" b="1" i="1">
                            <a:latin typeface="Cambria Math" panose="02040503050406030204" pitchFamily="18" charset="0"/>
                          </a:rPr>
                          <m:t>𝝓</m:t>
                        </m:r>
                      </m:e>
                    </m:d>
                    <m:r>
                      <a:rPr lang="fr-FR" sz="2200" b="1" i="1">
                        <a:latin typeface="Cambria Math" panose="02040503050406030204" pitchFamily="18" charset="0"/>
                      </a:rPr>
                      <m:t>=</m:t>
                    </m:r>
                    <m:r>
                      <a:rPr lang="fr-FR" sz="2200" b="1" i="1">
                        <a:latin typeface="Cambria Math" panose="02040503050406030204" pitchFamily="18" charset="0"/>
                      </a:rPr>
                      <m:t>𝝀</m:t>
                    </m:r>
                    <m:sSup>
                      <m:sSupPr>
                        <m:ctrlPr>
                          <a:rPr lang="es-ES" sz="2200" b="1" i="1">
                            <a:latin typeface="Cambria Math" panose="02040503050406030204" pitchFamily="18" charset="0"/>
                          </a:rPr>
                        </m:ctrlPr>
                      </m:sSupPr>
                      <m:e>
                        <m:r>
                          <a:rPr lang="es-ES" sz="2200" b="1" i="1">
                            <a:latin typeface="Cambria Math" panose="02040503050406030204" pitchFamily="18" charset="0"/>
                          </a:rPr>
                          <m:t>𝝓</m:t>
                        </m:r>
                      </m:e>
                      <m:sup>
                        <m:r>
                          <a:rPr lang="es-ES" sz="2200" b="1" i="1">
                            <a:latin typeface="Cambria Math" panose="02040503050406030204" pitchFamily="18" charset="0"/>
                          </a:rPr>
                          <m:t>𝟒</m:t>
                        </m:r>
                      </m:sup>
                    </m:sSup>
                  </m:oMath>
                </a14:m>
                <a:r>
                  <a:rPr lang="en-GB" sz="2200" b="1" dirty="0"/>
                  <a:t>/4</a:t>
                </a:r>
              </a:p>
            </p:txBody>
          </p:sp>
        </mc:Choice>
        <mc:Fallback xmlns="">
          <p:sp>
            <p:nvSpPr>
              <p:cNvPr id="31" name="Rectangle 30">
                <a:extLst>
                  <a:ext uri="{FF2B5EF4-FFF2-40B4-BE49-F238E27FC236}">
                    <a16:creationId xmlns:a16="http://schemas.microsoft.com/office/drawing/2014/main" id="{3CCE0460-3187-48B4-958E-2961648A990D}"/>
                  </a:ext>
                </a:extLst>
              </p:cNvPr>
              <p:cNvSpPr>
                <a:spLocks noRot="1" noChangeAspect="1" noMove="1" noResize="1" noEditPoints="1" noAdjustHandles="1" noChangeArrowheads="1" noChangeShapeType="1" noTextEdit="1"/>
              </p:cNvSpPr>
              <p:nvPr/>
            </p:nvSpPr>
            <p:spPr>
              <a:xfrm>
                <a:off x="0" y="457950"/>
                <a:ext cx="12192000" cy="437684"/>
              </a:xfrm>
              <a:prstGeom prst="rect">
                <a:avLst/>
              </a:prstGeom>
              <a:blipFill>
                <a:blip r:embed="rId8"/>
                <a:stretch>
                  <a:fillRect t="-8333" b="-27778"/>
                </a:stretch>
              </a:blipFill>
            </p:spPr>
            <p:txBody>
              <a:bodyPr/>
              <a:lstStyle/>
              <a:p>
                <a:r>
                  <a:rPr lang="en-GB">
                    <a:noFill/>
                  </a:rPr>
                  <a:t> </a:t>
                </a:r>
              </a:p>
            </p:txBody>
          </p:sp>
        </mc:Fallback>
      </mc:AlternateContent>
      <p:sp>
        <p:nvSpPr>
          <p:cNvPr id="38" name="Rectangle 37">
            <a:extLst>
              <a:ext uri="{FF2B5EF4-FFF2-40B4-BE49-F238E27FC236}">
                <a16:creationId xmlns:a16="http://schemas.microsoft.com/office/drawing/2014/main" id="{822E8813-2D6F-4599-A167-C1E229C0D290}"/>
              </a:ext>
            </a:extLst>
          </p:cNvPr>
          <p:cNvSpPr/>
          <p:nvPr/>
        </p:nvSpPr>
        <p:spPr>
          <a:xfrm>
            <a:off x="6846367" y="1242210"/>
            <a:ext cx="3284617" cy="369332"/>
          </a:xfrm>
          <a:prstGeom prst="rect">
            <a:avLst/>
          </a:prstGeom>
        </p:spPr>
        <p:txBody>
          <a:bodyPr wrap="none">
            <a:spAutoFit/>
          </a:bodyPr>
          <a:lstStyle/>
          <a:p>
            <a:r>
              <a:rPr lang="fr-FR" b="1" dirty="0">
                <a:solidFill>
                  <a:srgbClr val="00B050"/>
                </a:solidFill>
              </a:rPr>
              <a:t>[N. </a:t>
            </a:r>
            <a:r>
              <a:rPr lang="fr-FR" b="1" dirty="0" err="1">
                <a:solidFill>
                  <a:srgbClr val="00B050"/>
                </a:solidFill>
              </a:rPr>
              <a:t>Tsamis</a:t>
            </a:r>
            <a:r>
              <a:rPr lang="fr-FR" b="1" dirty="0">
                <a:solidFill>
                  <a:srgbClr val="00B050"/>
                </a:solidFill>
              </a:rPr>
              <a:t>, R. </a:t>
            </a:r>
            <a:r>
              <a:rPr lang="fr-FR" b="1" dirty="0" err="1">
                <a:solidFill>
                  <a:srgbClr val="00B050"/>
                </a:solidFill>
              </a:rPr>
              <a:t>Woodard</a:t>
            </a:r>
            <a:r>
              <a:rPr lang="fr-FR" b="1" dirty="0">
                <a:solidFill>
                  <a:srgbClr val="00B050"/>
                </a:solidFill>
              </a:rPr>
              <a:t> 2005]</a:t>
            </a:r>
          </a:p>
        </p:txBody>
      </p:sp>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18B9C6F6-6181-4E9B-AC4D-EA89817F7467}"/>
                  </a:ext>
                </a:extLst>
              </p:cNvPr>
              <p:cNvSpPr/>
              <p:nvPr/>
            </p:nvSpPr>
            <p:spPr>
              <a:xfrm>
                <a:off x="1436847" y="2691210"/>
                <a:ext cx="137736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s-ES" i="1" smtClean="0">
                              <a:latin typeface="Cambria Math" panose="02040503050406030204" pitchFamily="18" charset="0"/>
                            </a:rPr>
                          </m:ctrlPr>
                        </m:funcPr>
                        <m:fName>
                          <m:r>
                            <m:rPr>
                              <m:sty m:val="p"/>
                            </m:rPr>
                            <a:rPr lang="es-ES">
                              <a:latin typeface="Cambria Math" panose="02040503050406030204" pitchFamily="18" charset="0"/>
                            </a:rPr>
                            <m:t>log</m:t>
                          </m:r>
                        </m:fName>
                        <m:e>
                          <m:d>
                            <m:dPr>
                              <m:ctrlPr>
                                <a:rPr lang="es-ES" i="1">
                                  <a:latin typeface="Cambria Math" panose="02040503050406030204" pitchFamily="18" charset="0"/>
                                </a:rPr>
                              </m:ctrlPr>
                            </m:dPr>
                            <m:e>
                              <m:r>
                                <a:rPr lang="es-ES" i="1">
                                  <a:latin typeface="Cambria Math" panose="02040503050406030204" pitchFamily="18" charset="0"/>
                                </a:rPr>
                                <m:t>𝑎</m:t>
                              </m:r>
                            </m:e>
                          </m:d>
                        </m:e>
                      </m:func>
                      <m:r>
                        <a:rPr lang="es-ES" b="0" i="1" smtClean="0">
                          <a:latin typeface="Cambria Math" panose="02040503050406030204" pitchFamily="18" charset="0"/>
                        </a:rPr>
                        <m:t>→∞</m:t>
                      </m:r>
                    </m:oMath>
                  </m:oMathPara>
                </a14:m>
                <a:endParaRPr lang="en-GB" dirty="0"/>
              </a:p>
            </p:txBody>
          </p:sp>
        </mc:Choice>
        <mc:Fallback xmlns="">
          <p:sp>
            <p:nvSpPr>
              <p:cNvPr id="48" name="Rectangle 47">
                <a:extLst>
                  <a:ext uri="{FF2B5EF4-FFF2-40B4-BE49-F238E27FC236}">
                    <a16:creationId xmlns:a16="http://schemas.microsoft.com/office/drawing/2014/main" id="{18B9C6F6-6181-4E9B-AC4D-EA89817F7467}"/>
                  </a:ext>
                </a:extLst>
              </p:cNvPr>
              <p:cNvSpPr>
                <a:spLocks noRot="1" noChangeAspect="1" noMove="1" noResize="1" noEditPoints="1" noAdjustHandles="1" noChangeArrowheads="1" noChangeShapeType="1" noTextEdit="1"/>
              </p:cNvSpPr>
              <p:nvPr/>
            </p:nvSpPr>
            <p:spPr>
              <a:xfrm>
                <a:off x="1436847" y="2691210"/>
                <a:ext cx="1377365" cy="369332"/>
              </a:xfrm>
              <a:prstGeom prst="rect">
                <a:avLst/>
              </a:prstGeom>
              <a:blipFill>
                <a:blip r:embed="rId15"/>
                <a:stretch>
                  <a:fillRect b="-14754"/>
                </a:stretch>
              </a:blipFill>
            </p:spPr>
            <p:txBody>
              <a:bodyPr/>
              <a:lstStyle/>
              <a:p>
                <a:r>
                  <a:rPr lang="en-GB">
                    <a:noFill/>
                  </a:rPr>
                  <a:t> </a:t>
                </a:r>
              </a:p>
            </p:txBody>
          </p:sp>
        </mc:Fallback>
      </mc:AlternateContent>
      <p:cxnSp>
        <p:nvCxnSpPr>
          <p:cNvPr id="22" name="Connecteur droit 21">
            <a:extLst>
              <a:ext uri="{FF2B5EF4-FFF2-40B4-BE49-F238E27FC236}">
                <a16:creationId xmlns:a16="http://schemas.microsoft.com/office/drawing/2014/main" id="{163D464D-42BA-4A90-AB1A-A6744FFCE632}"/>
              </a:ext>
            </a:extLst>
          </p:cNvPr>
          <p:cNvCxnSpPr/>
          <p:nvPr/>
        </p:nvCxnSpPr>
        <p:spPr>
          <a:xfrm>
            <a:off x="0" y="3089419"/>
            <a:ext cx="12191992"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 name="ZoneTexte 2">
                <a:extLst>
                  <a:ext uri="{FF2B5EF4-FFF2-40B4-BE49-F238E27FC236}">
                    <a16:creationId xmlns:a16="http://schemas.microsoft.com/office/drawing/2014/main" id="{033859B3-BE82-41FF-9D17-48E91FCDF5FC}"/>
                  </a:ext>
                </a:extLst>
              </p:cNvPr>
              <p:cNvSpPr txBox="1"/>
              <p:nvPr/>
            </p:nvSpPr>
            <p:spPr>
              <a:xfrm>
                <a:off x="22678" y="6443594"/>
                <a:ext cx="5435462" cy="369332"/>
              </a:xfrm>
              <a:prstGeom prst="rect">
                <a:avLst/>
              </a:prstGeom>
              <a:noFill/>
            </p:spPr>
            <p:txBody>
              <a:bodyPr wrap="none" rtlCol="0">
                <a:spAutoFit/>
              </a:bodyPr>
              <a:lstStyle/>
              <a:p>
                <a:r>
                  <a:rPr lang="es-ES" dirty="0"/>
                  <a:t>Yes, </a:t>
                </a:r>
                <a14:m>
                  <m:oMath xmlns:m="http://schemas.openxmlformats.org/officeDocument/2006/math">
                    <m:r>
                      <a:rPr lang="es-ES" b="0" i="1" smtClean="0">
                        <a:latin typeface="Cambria Math" panose="02040503050406030204" pitchFamily="18" charset="0"/>
                      </a:rPr>
                      <m:t>𝑎</m:t>
                    </m:r>
                  </m:oMath>
                </a14:m>
                <a:r>
                  <a:rPr lang="en-GB" dirty="0"/>
                  <a:t> is the scale factor… we are cosmologists after all</a:t>
                </a:r>
              </a:p>
            </p:txBody>
          </p:sp>
        </mc:Choice>
        <mc:Fallback>
          <p:sp>
            <p:nvSpPr>
              <p:cNvPr id="3" name="ZoneTexte 2">
                <a:extLst>
                  <a:ext uri="{FF2B5EF4-FFF2-40B4-BE49-F238E27FC236}">
                    <a16:creationId xmlns:a16="http://schemas.microsoft.com/office/drawing/2014/main" id="{033859B3-BE82-41FF-9D17-48E91FCDF5FC}"/>
                  </a:ext>
                </a:extLst>
              </p:cNvPr>
              <p:cNvSpPr txBox="1">
                <a:spLocks noRot="1" noChangeAspect="1" noMove="1" noResize="1" noEditPoints="1" noAdjustHandles="1" noChangeArrowheads="1" noChangeShapeType="1" noTextEdit="1"/>
              </p:cNvSpPr>
              <p:nvPr/>
            </p:nvSpPr>
            <p:spPr>
              <a:xfrm>
                <a:off x="22678" y="6443594"/>
                <a:ext cx="5435462" cy="369332"/>
              </a:xfrm>
              <a:prstGeom prst="rect">
                <a:avLst/>
              </a:prstGeom>
              <a:blipFill>
                <a:blip r:embed="rId16"/>
                <a:stretch>
                  <a:fillRect l="-1010" t="-9836" r="-1010" b="-22951"/>
                </a:stretch>
              </a:blipFill>
            </p:spPr>
            <p:txBody>
              <a:bodyPr/>
              <a:lstStyle/>
              <a:p>
                <a:r>
                  <a:rPr lang="en-GB">
                    <a:noFill/>
                  </a:rPr>
                  <a:t> </a:t>
                </a:r>
              </a:p>
            </p:txBody>
          </p:sp>
        </mc:Fallback>
      </mc:AlternateContent>
    </p:spTree>
    <p:extLst>
      <p:ext uri="{BB962C8B-B14F-4D97-AF65-F5344CB8AC3E}">
        <p14:creationId xmlns:p14="http://schemas.microsoft.com/office/powerpoint/2010/main" val="300781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Titre 1"/>
              <p:cNvSpPr txBox="1">
                <a:spLocks/>
              </p:cNvSpPr>
              <p:nvPr/>
            </p:nvSpPr>
            <p:spPr>
              <a:xfrm>
                <a:off x="0" y="240355"/>
                <a:ext cx="12192000" cy="54912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r>
                  <a:rPr lang="fr-FR" dirty="0"/>
                  <a:t>Test </a:t>
                </a:r>
                <a:r>
                  <a:rPr lang="fr-FR" dirty="0" err="1"/>
                  <a:t>scalar</a:t>
                </a:r>
                <a:r>
                  <a:rPr lang="fr-FR" dirty="0"/>
                  <a:t> </a:t>
                </a:r>
                <a:r>
                  <a:rPr lang="fr-FR" dirty="0" err="1"/>
                  <a:t>field</a:t>
                </a:r>
                <a:r>
                  <a:rPr lang="fr-FR" dirty="0"/>
                  <a:t> in de Sitter:  </a:t>
                </a:r>
                <a14:m>
                  <m:oMath xmlns:m="http://schemas.openxmlformats.org/officeDocument/2006/math">
                    <m:r>
                      <a:rPr lang="es-ES" b="1" i="1" smtClean="0">
                        <a:latin typeface="Cambria Math" panose="02040503050406030204" pitchFamily="18" charset="0"/>
                      </a:rPr>
                      <m:t>𝑯</m:t>
                    </m:r>
                    <m:d>
                      <m:dPr>
                        <m:ctrlPr>
                          <a:rPr lang="es-ES" b="1" i="1" smtClean="0">
                            <a:latin typeface="Cambria Math" panose="02040503050406030204" pitchFamily="18" charset="0"/>
                          </a:rPr>
                        </m:ctrlPr>
                      </m:dPr>
                      <m:e>
                        <m:r>
                          <a:rPr lang="es-ES" b="1" i="1" smtClean="0">
                            <a:latin typeface="Cambria Math" panose="02040503050406030204" pitchFamily="18" charset="0"/>
                          </a:rPr>
                          <m:t>𝝓</m:t>
                        </m:r>
                      </m:e>
                    </m:d>
                    <m:r>
                      <a:rPr lang="es-ES" b="1" i="1" smtClean="0">
                        <a:latin typeface="Cambria Math" panose="02040503050406030204" pitchFamily="18" charset="0"/>
                      </a:rPr>
                      <m:t>→</m:t>
                    </m:r>
                    <m:r>
                      <a:rPr lang="es-ES" b="1" i="1" smtClean="0">
                        <a:latin typeface="Cambria Math" panose="02040503050406030204" pitchFamily="18" charset="0"/>
                      </a:rPr>
                      <m:t>𝑯</m:t>
                    </m:r>
                  </m:oMath>
                </a14:m>
                <a:endParaRPr lang="fr-FR" dirty="0"/>
              </a:p>
            </p:txBody>
          </p:sp>
        </mc:Choice>
        <mc:Fallback xmlns="">
          <p:sp>
            <p:nvSpPr>
              <p:cNvPr id="15" name="Titre 1"/>
              <p:cNvSpPr txBox="1">
                <a:spLocks noRot="1" noChangeAspect="1" noMove="1" noResize="1" noEditPoints="1" noAdjustHandles="1" noChangeArrowheads="1" noChangeShapeType="1" noTextEdit="1"/>
              </p:cNvSpPr>
              <p:nvPr/>
            </p:nvSpPr>
            <p:spPr>
              <a:xfrm>
                <a:off x="0" y="240355"/>
                <a:ext cx="12192000" cy="549121"/>
              </a:xfrm>
              <a:prstGeom prst="rect">
                <a:avLst/>
              </a:prstGeom>
              <a:blipFill>
                <a:blip r:embed="rId3"/>
                <a:stretch>
                  <a:fillRect t="-25275" b="-37363"/>
                </a:stretch>
              </a:blipFill>
            </p:spPr>
            <p:txBody>
              <a:bodyPr/>
              <a:lstStyle/>
              <a:p>
                <a:r>
                  <a:rPr lang="en-GB">
                    <a:noFill/>
                  </a:rPr>
                  <a:t> </a:t>
                </a:r>
              </a:p>
            </p:txBody>
          </p:sp>
        </mc:Fallback>
      </mc:AlternateContent>
      <p:sp>
        <p:nvSpPr>
          <p:cNvPr id="4" name="Espace réservé du pied de page 3"/>
          <p:cNvSpPr>
            <a:spLocks noGrp="1"/>
          </p:cNvSpPr>
          <p:nvPr>
            <p:ph type="ftr" sz="quarter" idx="11"/>
          </p:nvPr>
        </p:nvSpPr>
        <p:spPr>
          <a:xfrm>
            <a:off x="1295400" y="6419462"/>
            <a:ext cx="5181600" cy="238902"/>
          </a:xfrm>
        </p:spPr>
        <p:txBody>
          <a:bodyPr/>
          <a:lstStyle/>
          <a:p>
            <a:pPr rtl="0"/>
            <a:r>
              <a:rPr lang="en-GB" noProof="0"/>
              <a:t>Borel resummation of secular divergences with the stochastic inflation formalism                 2023 TUG Meeting, ENS, October 12th     ---    Lucas Pinol </a:t>
            </a:r>
            <a:endParaRPr lang="fr-FR" noProof="0" dirty="0"/>
          </a:p>
        </p:txBody>
      </p:sp>
      <p:sp>
        <p:nvSpPr>
          <p:cNvPr id="9" name="ZoneTexte 8">
            <a:extLst>
              <a:ext uri="{FF2B5EF4-FFF2-40B4-BE49-F238E27FC236}">
                <a16:creationId xmlns:a16="http://schemas.microsoft.com/office/drawing/2014/main" id="{BFE7F4F3-6FFC-4999-A816-7A96127F7A69}"/>
              </a:ext>
            </a:extLst>
          </p:cNvPr>
          <p:cNvSpPr txBox="1"/>
          <p:nvPr/>
        </p:nvSpPr>
        <p:spPr>
          <a:xfrm>
            <a:off x="1063487" y="5134542"/>
            <a:ext cx="1066318" cy="369332"/>
          </a:xfrm>
          <a:prstGeom prst="rect">
            <a:avLst/>
          </a:prstGeom>
          <a:noFill/>
        </p:spPr>
        <p:txBody>
          <a:bodyPr wrap="none" rtlCol="0">
            <a:spAutoFit/>
          </a:bodyPr>
          <a:lstStyle/>
          <a:p>
            <a:r>
              <a:rPr lang="es-ES" dirty="0" err="1"/>
              <a:t>Ansatz</a:t>
            </a:r>
            <a:r>
              <a:rPr lang="es-ES" dirty="0"/>
              <a:t>:   </a:t>
            </a:r>
            <a:endParaRPr lang="en-GB" dirty="0"/>
          </a:p>
        </p:txBody>
      </p:sp>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50AAC6A5-C036-48C1-B418-6AFAB76BD64F}"/>
                  </a:ext>
                </a:extLst>
              </p:cNvPr>
              <p:cNvSpPr txBox="1"/>
              <p:nvPr/>
            </p:nvSpPr>
            <p:spPr>
              <a:xfrm>
                <a:off x="1967426" y="5022206"/>
                <a:ext cx="1841530" cy="672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ES" b="0" i="1" smtClean="0">
                              <a:latin typeface="Cambria Math" panose="02040503050406030204" pitchFamily="18" charset="0"/>
                            </a:rPr>
                          </m:ctrlPr>
                        </m:dPr>
                        <m:e>
                          <m:sSup>
                            <m:sSupPr>
                              <m:ctrlPr>
                                <a:rPr lang="es-ES" b="0" i="1" smtClean="0">
                                  <a:latin typeface="Cambria Math" panose="02040503050406030204" pitchFamily="18" charset="0"/>
                                </a:rPr>
                              </m:ctrlPr>
                            </m:sSupPr>
                            <m:e>
                              <m:r>
                                <a:rPr lang="es-ES" b="0" i="1" smtClean="0">
                                  <a:latin typeface="Cambria Math" panose="02040503050406030204" pitchFamily="18" charset="0"/>
                                </a:rPr>
                                <m:t>𝜙</m:t>
                              </m:r>
                            </m:e>
                            <m:sup>
                              <m:r>
                                <a:rPr lang="es-ES" b="0" i="1" smtClean="0">
                                  <a:latin typeface="Cambria Math" panose="02040503050406030204" pitchFamily="18" charset="0"/>
                                </a:rPr>
                                <m:t>𝑛</m:t>
                              </m:r>
                            </m:sup>
                          </m:sSup>
                        </m:e>
                      </m:d>
                      <m:r>
                        <a:rPr lang="es-ES" b="0" i="1" smtClean="0">
                          <a:latin typeface="Cambria Math" panose="02040503050406030204" pitchFamily="18" charset="0"/>
                        </a:rPr>
                        <m:t>=</m:t>
                      </m:r>
                      <m:nary>
                        <m:naryPr>
                          <m:chr m:val="∑"/>
                          <m:supHide m:val="on"/>
                          <m:ctrlPr>
                            <a:rPr lang="es-ES" b="0" i="1" smtClean="0">
                              <a:latin typeface="Cambria Math" panose="02040503050406030204" pitchFamily="18" charset="0"/>
                            </a:rPr>
                          </m:ctrlPr>
                        </m:naryPr>
                        <m:sub>
                          <m:r>
                            <a:rPr lang="es-ES" b="0" i="1" smtClean="0">
                              <a:latin typeface="Cambria Math" panose="02040503050406030204" pitchFamily="18" charset="0"/>
                            </a:rPr>
                            <m:t>𝑘</m:t>
                          </m:r>
                        </m:sub>
                        <m:sup/>
                        <m:e>
                          <m:sSub>
                            <m:sSubPr>
                              <m:ctrlPr>
                                <a:rPr lang="es-ES" b="0" i="1" smtClean="0">
                                  <a:latin typeface="Cambria Math" panose="02040503050406030204" pitchFamily="18" charset="0"/>
                                </a:rPr>
                              </m:ctrlPr>
                            </m:sSubPr>
                            <m:e>
                              <m:r>
                                <a:rPr lang="es-ES" b="0" i="1" smtClean="0">
                                  <a:latin typeface="Cambria Math" panose="02040503050406030204" pitchFamily="18" charset="0"/>
                                </a:rPr>
                                <m:t>𝑎</m:t>
                              </m:r>
                            </m:e>
                            <m:sub>
                              <m:r>
                                <a:rPr lang="es-ES" b="0" i="1" smtClean="0">
                                  <a:latin typeface="Cambria Math" panose="02040503050406030204" pitchFamily="18" charset="0"/>
                                </a:rPr>
                                <m:t>𝑛</m:t>
                              </m:r>
                              <m:r>
                                <a:rPr lang="es-ES" b="0" i="1" smtClean="0">
                                  <a:latin typeface="Cambria Math" panose="02040503050406030204" pitchFamily="18" charset="0"/>
                                </a:rPr>
                                <m:t>,</m:t>
                              </m:r>
                              <m:r>
                                <a:rPr lang="es-ES" b="0" i="1" smtClean="0">
                                  <a:latin typeface="Cambria Math" panose="02040503050406030204" pitchFamily="18" charset="0"/>
                                </a:rPr>
                                <m:t>𝑘</m:t>
                              </m:r>
                            </m:sub>
                          </m:sSub>
                          <m:sSup>
                            <m:sSupPr>
                              <m:ctrlPr>
                                <a:rPr lang="es-ES" b="0" i="1" smtClean="0">
                                  <a:latin typeface="Cambria Math" panose="02040503050406030204" pitchFamily="18" charset="0"/>
                                </a:rPr>
                              </m:ctrlPr>
                            </m:sSupPr>
                            <m:e>
                              <m:r>
                                <a:rPr lang="es-ES" b="0" i="1" smtClean="0">
                                  <a:latin typeface="Cambria Math" panose="02040503050406030204" pitchFamily="18" charset="0"/>
                                </a:rPr>
                                <m:t>𝑁</m:t>
                              </m:r>
                            </m:e>
                            <m:sup>
                              <m:r>
                                <a:rPr lang="es-ES" b="0" i="1" smtClean="0">
                                  <a:latin typeface="Cambria Math" panose="02040503050406030204" pitchFamily="18" charset="0"/>
                                </a:rPr>
                                <m:t>𝑘</m:t>
                              </m:r>
                            </m:sup>
                          </m:sSup>
                        </m:e>
                      </m:nary>
                    </m:oMath>
                  </m:oMathPara>
                </a14:m>
                <a:endParaRPr lang="en-GB" dirty="0"/>
              </a:p>
            </p:txBody>
          </p:sp>
        </mc:Choice>
        <mc:Fallback xmlns="">
          <p:sp>
            <p:nvSpPr>
              <p:cNvPr id="10" name="ZoneTexte 9">
                <a:extLst>
                  <a:ext uri="{FF2B5EF4-FFF2-40B4-BE49-F238E27FC236}">
                    <a16:creationId xmlns:a16="http://schemas.microsoft.com/office/drawing/2014/main" id="{50AAC6A5-C036-48C1-B418-6AFAB76BD64F}"/>
                  </a:ext>
                </a:extLst>
              </p:cNvPr>
              <p:cNvSpPr txBox="1">
                <a:spLocks noRot="1" noChangeAspect="1" noMove="1" noResize="1" noEditPoints="1" noAdjustHandles="1" noChangeArrowheads="1" noChangeShapeType="1" noTextEdit="1"/>
              </p:cNvSpPr>
              <p:nvPr/>
            </p:nvSpPr>
            <p:spPr>
              <a:xfrm>
                <a:off x="1967426" y="5022206"/>
                <a:ext cx="1841530" cy="672172"/>
              </a:xfrm>
              <a:prstGeom prst="rect">
                <a:avLst/>
              </a:prstGeom>
              <a:blipFill>
                <a:blip r:embed="rId4"/>
                <a:stretch>
                  <a:fillRect/>
                </a:stretch>
              </a:blipFill>
            </p:spPr>
            <p:txBody>
              <a:bodyPr/>
              <a:lstStyle/>
              <a:p>
                <a:r>
                  <a:rPr lang="en-GB">
                    <a:noFill/>
                  </a:rPr>
                  <a:t> </a:t>
                </a:r>
              </a:p>
            </p:txBody>
          </p:sp>
        </mc:Fallback>
      </mc:AlternateContent>
      <p:pic>
        <p:nvPicPr>
          <p:cNvPr id="12" name="Image 11">
            <a:extLst>
              <a:ext uri="{FF2B5EF4-FFF2-40B4-BE49-F238E27FC236}">
                <a16:creationId xmlns:a16="http://schemas.microsoft.com/office/drawing/2014/main" id="{3992E097-0A95-4F7B-8DF9-8B8552ECCF47}"/>
              </a:ext>
            </a:extLst>
          </p:cNvPr>
          <p:cNvPicPr>
            <a:picLocks noChangeAspect="1"/>
          </p:cNvPicPr>
          <p:nvPr/>
        </p:nvPicPr>
        <p:blipFill>
          <a:blip r:embed="rId5"/>
          <a:stretch>
            <a:fillRect/>
          </a:stretch>
        </p:blipFill>
        <p:spPr>
          <a:xfrm>
            <a:off x="2365513" y="1949164"/>
            <a:ext cx="7498444" cy="1579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66972902-C644-4100-A24F-59421F10BDBB}"/>
                  </a:ext>
                </a:extLst>
              </p:cNvPr>
              <p:cNvSpPr/>
              <p:nvPr/>
            </p:nvSpPr>
            <p:spPr>
              <a:xfrm>
                <a:off x="0" y="1023972"/>
                <a:ext cx="12192000" cy="71731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fr-FR" i="1" smtClean="0">
                              <a:latin typeface="Cambria Math" panose="02040503050406030204" pitchFamily="18" charset="0"/>
                            </a:rPr>
                          </m:ctrlPr>
                        </m:fPr>
                        <m:num>
                          <m:r>
                            <a:rPr lang="fr-FR" i="1">
                              <a:latin typeface="Cambria Math" panose="02040503050406030204" pitchFamily="18" charset="0"/>
                            </a:rPr>
                            <m:t>𝜕</m:t>
                          </m:r>
                          <m:r>
                            <a:rPr lang="fr-FR" i="1">
                              <a:latin typeface="Cambria Math" panose="02040503050406030204" pitchFamily="18" charset="0"/>
                            </a:rPr>
                            <m:t>𝑃</m:t>
                          </m:r>
                          <m:r>
                            <a:rPr lang="es-ES" i="1">
                              <a:latin typeface="Cambria Math" panose="02040503050406030204" pitchFamily="18" charset="0"/>
                            </a:rPr>
                            <m:t>(</m:t>
                          </m:r>
                          <m:r>
                            <a:rPr lang="es-ES" b="0" i="1" smtClean="0">
                              <a:latin typeface="Cambria Math" panose="02040503050406030204" pitchFamily="18" charset="0"/>
                            </a:rPr>
                            <m:t>𝜙</m:t>
                          </m:r>
                          <m:r>
                            <a:rPr lang="es-ES" i="1">
                              <a:latin typeface="Cambria Math" panose="02040503050406030204" pitchFamily="18" charset="0"/>
                            </a:rPr>
                            <m:t>,</m:t>
                          </m:r>
                          <m:r>
                            <a:rPr lang="es-ES" i="1">
                              <a:latin typeface="Cambria Math" panose="02040503050406030204" pitchFamily="18" charset="0"/>
                            </a:rPr>
                            <m:t>𝑁</m:t>
                          </m:r>
                          <m:r>
                            <a:rPr lang="es-ES" i="1">
                              <a:latin typeface="Cambria Math" panose="02040503050406030204" pitchFamily="18" charset="0"/>
                            </a:rPr>
                            <m:t>)</m:t>
                          </m:r>
                        </m:num>
                        <m:den>
                          <m:r>
                            <a:rPr lang="fr-FR" i="1">
                              <a:latin typeface="Cambria Math" panose="02040503050406030204" pitchFamily="18" charset="0"/>
                            </a:rPr>
                            <m:t>𝜕</m:t>
                          </m:r>
                          <m:r>
                            <a:rPr lang="fr-FR" i="1">
                              <a:latin typeface="Cambria Math" panose="02040503050406030204" pitchFamily="18" charset="0"/>
                            </a:rPr>
                            <m:t>𝑁</m:t>
                          </m:r>
                        </m:den>
                      </m:f>
                      <m:r>
                        <a:rPr lang="fr-FR"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1</m:t>
                          </m:r>
                        </m:num>
                        <m:den>
                          <m:r>
                            <a:rPr lang="fr-FR" i="1">
                              <a:latin typeface="Cambria Math" panose="02040503050406030204" pitchFamily="18" charset="0"/>
                            </a:rPr>
                            <m:t>3</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𝐻</m:t>
                              </m:r>
                            </m:e>
                            <m:sup>
                              <m:r>
                                <a:rPr lang="es-ES" b="0" i="1" smtClean="0">
                                  <a:latin typeface="Cambria Math" panose="02040503050406030204" pitchFamily="18" charset="0"/>
                                </a:rPr>
                                <m:t>2</m:t>
                              </m:r>
                            </m:sup>
                          </m:sSup>
                        </m:den>
                      </m:f>
                      <m:f>
                        <m:fPr>
                          <m:ctrlPr>
                            <a:rPr lang="fr-FR" i="1">
                              <a:latin typeface="Cambria Math" panose="02040503050406030204" pitchFamily="18" charset="0"/>
                            </a:rPr>
                          </m:ctrlPr>
                        </m:fPr>
                        <m:num>
                          <m:r>
                            <a:rPr lang="fr-FR" i="1">
                              <a:latin typeface="Cambria Math" panose="02040503050406030204" pitchFamily="18" charset="0"/>
                            </a:rPr>
                            <m:t>𝜕</m:t>
                          </m:r>
                        </m:num>
                        <m:den>
                          <m:r>
                            <a:rPr lang="fr-FR" i="1">
                              <a:latin typeface="Cambria Math" panose="02040503050406030204" pitchFamily="18" charset="0"/>
                            </a:rPr>
                            <m:t>𝜕</m:t>
                          </m:r>
                          <m:r>
                            <a:rPr lang="es-ES" b="0" i="1" smtClean="0">
                              <a:latin typeface="Cambria Math" panose="02040503050406030204" pitchFamily="18" charset="0"/>
                            </a:rPr>
                            <m:t>𝜙</m:t>
                          </m:r>
                        </m:den>
                      </m:f>
                      <m:d>
                        <m:dPr>
                          <m:begChr m:val="["/>
                          <m:endChr m:val="]"/>
                          <m:ctrlPr>
                            <a:rPr lang="fr-FR" i="1">
                              <a:latin typeface="Cambria Math" panose="02040503050406030204" pitchFamily="18" charset="0"/>
                            </a:rPr>
                          </m:ctrlPr>
                        </m:dPr>
                        <m:e>
                          <m:f>
                            <m:fPr>
                              <m:ctrlPr>
                                <a:rPr lang="es-ES" b="0" i="1" smtClean="0">
                                  <a:latin typeface="Cambria Math" panose="02040503050406030204" pitchFamily="18" charset="0"/>
                                </a:rPr>
                              </m:ctrlPr>
                            </m:fPr>
                            <m:num>
                              <m:r>
                                <m:rPr>
                                  <m:sty m:val="p"/>
                                </m:rPr>
                                <a:rPr lang="es-ES" b="0" i="0" smtClean="0">
                                  <a:latin typeface="Cambria Math" panose="02040503050406030204" pitchFamily="18" charset="0"/>
                                </a:rPr>
                                <m:t>d</m:t>
                              </m:r>
                              <m:r>
                                <a:rPr lang="es-ES" b="0" i="1" smtClean="0">
                                  <a:latin typeface="Cambria Math" panose="02040503050406030204" pitchFamily="18" charset="0"/>
                                </a:rPr>
                                <m:t>𝑉</m:t>
                              </m:r>
                            </m:num>
                            <m:den>
                              <m:r>
                                <m:rPr>
                                  <m:sty m:val="p"/>
                                </m:rPr>
                                <a:rPr lang="es-ES" b="0" i="0" smtClean="0">
                                  <a:latin typeface="Cambria Math" panose="02040503050406030204" pitchFamily="18" charset="0"/>
                                </a:rPr>
                                <m:t>d</m:t>
                              </m:r>
                              <m:r>
                                <a:rPr lang="es-ES" b="0" i="1" smtClean="0">
                                  <a:latin typeface="Cambria Math" panose="02040503050406030204" pitchFamily="18" charset="0"/>
                                </a:rPr>
                                <m:t>𝜙</m:t>
                              </m:r>
                            </m:den>
                          </m:f>
                          <m:r>
                            <a:rPr lang="fr-FR" i="1">
                              <a:latin typeface="Cambria Math" panose="02040503050406030204" pitchFamily="18" charset="0"/>
                            </a:rPr>
                            <m:t>𝑃</m:t>
                          </m:r>
                          <m:d>
                            <m:dPr>
                              <m:ctrlPr>
                                <a:rPr lang="es-ES" i="1">
                                  <a:latin typeface="Cambria Math" panose="02040503050406030204" pitchFamily="18" charset="0"/>
                                </a:rPr>
                              </m:ctrlPr>
                            </m:dPr>
                            <m:e>
                              <m:r>
                                <a:rPr lang="es-ES" b="0" i="1" smtClean="0">
                                  <a:latin typeface="Cambria Math" panose="02040503050406030204" pitchFamily="18" charset="0"/>
                                </a:rPr>
                                <m:t>𝜙</m:t>
                              </m:r>
                              <m:r>
                                <a:rPr lang="es-ES" i="1">
                                  <a:latin typeface="Cambria Math" panose="02040503050406030204" pitchFamily="18" charset="0"/>
                                </a:rPr>
                                <m:t>,</m:t>
                              </m:r>
                              <m:r>
                                <a:rPr lang="es-ES" i="1">
                                  <a:latin typeface="Cambria Math" panose="02040503050406030204" pitchFamily="18" charset="0"/>
                                </a:rPr>
                                <m:t>𝑁</m:t>
                              </m:r>
                            </m:e>
                          </m:d>
                        </m:e>
                      </m:d>
                      <m:r>
                        <a:rPr lang="fr-FR" i="1">
                          <a:latin typeface="Cambria Math" panose="02040503050406030204" pitchFamily="18" charset="0"/>
                        </a:rPr>
                        <m:t>+</m:t>
                      </m:r>
                      <m:f>
                        <m:fPr>
                          <m:ctrlPr>
                            <a:rPr lang="fr-FR" i="1">
                              <a:latin typeface="Cambria Math" panose="02040503050406030204" pitchFamily="18" charset="0"/>
                            </a:rPr>
                          </m:ctrlPr>
                        </m:fPr>
                        <m:num>
                          <m:sSup>
                            <m:sSupPr>
                              <m:ctrlPr>
                                <a:rPr lang="es-ES" b="0" i="1" smtClean="0">
                                  <a:latin typeface="Cambria Math" panose="02040503050406030204" pitchFamily="18" charset="0"/>
                                </a:rPr>
                              </m:ctrlPr>
                            </m:sSupPr>
                            <m:e>
                              <m:r>
                                <a:rPr lang="es-ES" b="0" i="1" smtClean="0">
                                  <a:latin typeface="Cambria Math" panose="02040503050406030204" pitchFamily="18" charset="0"/>
                                </a:rPr>
                                <m:t>𝐻</m:t>
                              </m:r>
                            </m:e>
                            <m:sup>
                              <m:r>
                                <a:rPr lang="es-ES" b="0" i="1" smtClean="0">
                                  <a:latin typeface="Cambria Math" panose="02040503050406030204" pitchFamily="18" charset="0"/>
                                </a:rPr>
                                <m:t>2</m:t>
                              </m:r>
                            </m:sup>
                          </m:sSup>
                        </m:num>
                        <m:den>
                          <m:r>
                            <a:rPr lang="es-ES" i="1">
                              <a:latin typeface="Cambria Math" panose="02040503050406030204" pitchFamily="18" charset="0"/>
                            </a:rPr>
                            <m:t>8</m:t>
                          </m:r>
                          <m:sSup>
                            <m:sSupPr>
                              <m:ctrlPr>
                                <a:rPr lang="es-ES" i="1">
                                  <a:latin typeface="Cambria Math" panose="02040503050406030204" pitchFamily="18" charset="0"/>
                                </a:rPr>
                              </m:ctrlPr>
                            </m:sSupPr>
                            <m:e>
                              <m:r>
                                <a:rPr lang="es-ES" i="1">
                                  <a:latin typeface="Cambria Math" panose="02040503050406030204" pitchFamily="18" charset="0"/>
                                </a:rPr>
                                <m:t>𝜋</m:t>
                              </m:r>
                            </m:e>
                            <m:sup>
                              <m:r>
                                <a:rPr lang="es-ES" i="1">
                                  <a:latin typeface="Cambria Math" panose="02040503050406030204" pitchFamily="18" charset="0"/>
                                </a:rPr>
                                <m:t>2</m:t>
                              </m:r>
                            </m:sup>
                          </m:sSup>
                        </m:den>
                      </m:f>
                      <m:f>
                        <m:fPr>
                          <m:ctrlPr>
                            <a:rPr lang="fr-FR" i="1">
                              <a:latin typeface="Cambria Math" panose="02040503050406030204" pitchFamily="18" charset="0"/>
                            </a:rPr>
                          </m:ctrlPr>
                        </m:fPr>
                        <m:num>
                          <m:sSup>
                            <m:sSupPr>
                              <m:ctrlPr>
                                <a:rPr lang="fr-FR" i="1">
                                  <a:latin typeface="Cambria Math" panose="02040503050406030204" pitchFamily="18" charset="0"/>
                                </a:rPr>
                              </m:ctrlPr>
                            </m:sSupPr>
                            <m:e>
                              <m:r>
                                <a:rPr lang="fr-FR" i="1">
                                  <a:latin typeface="Cambria Math" panose="02040503050406030204" pitchFamily="18" charset="0"/>
                                </a:rPr>
                                <m:t>𝜕</m:t>
                              </m:r>
                            </m:e>
                            <m:sup>
                              <m:r>
                                <a:rPr lang="fr-FR" i="1">
                                  <a:latin typeface="Cambria Math" panose="02040503050406030204" pitchFamily="18" charset="0"/>
                                </a:rPr>
                                <m:t>2</m:t>
                              </m:r>
                            </m:sup>
                          </m:sSup>
                        </m:num>
                        <m:den>
                          <m:r>
                            <a:rPr lang="fr-FR" i="1">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𝜙</m:t>
                              </m:r>
                            </m:e>
                            <m:sup>
                              <m:r>
                                <a:rPr lang="es-ES" b="0" i="1" smtClean="0">
                                  <a:latin typeface="Cambria Math" panose="02040503050406030204" pitchFamily="18" charset="0"/>
                                </a:rPr>
                                <m:t>2</m:t>
                              </m:r>
                            </m:sup>
                          </m:sSup>
                        </m:den>
                      </m:f>
                      <m:d>
                        <m:dPr>
                          <m:begChr m:val="["/>
                          <m:endChr m:val="]"/>
                          <m:ctrlPr>
                            <a:rPr lang="fr-FR" i="1">
                              <a:latin typeface="Cambria Math" panose="02040503050406030204" pitchFamily="18" charset="0"/>
                            </a:rPr>
                          </m:ctrlPr>
                        </m:dPr>
                        <m:e>
                          <m:r>
                            <a:rPr lang="fr-FR" i="1">
                              <a:latin typeface="Cambria Math" panose="02040503050406030204" pitchFamily="18" charset="0"/>
                            </a:rPr>
                            <m:t>𝑃</m:t>
                          </m:r>
                          <m:d>
                            <m:dPr>
                              <m:ctrlPr>
                                <a:rPr lang="es-ES" i="1">
                                  <a:latin typeface="Cambria Math" panose="02040503050406030204" pitchFamily="18" charset="0"/>
                                </a:rPr>
                              </m:ctrlPr>
                            </m:dPr>
                            <m:e>
                              <m:r>
                                <a:rPr lang="es-ES" b="0" i="1" smtClean="0">
                                  <a:latin typeface="Cambria Math" panose="02040503050406030204" pitchFamily="18" charset="0"/>
                                </a:rPr>
                                <m:t>𝜙</m:t>
                              </m:r>
                              <m:r>
                                <a:rPr lang="es-ES" i="1">
                                  <a:latin typeface="Cambria Math" panose="02040503050406030204" pitchFamily="18" charset="0"/>
                                </a:rPr>
                                <m:t>,</m:t>
                              </m:r>
                              <m:r>
                                <a:rPr lang="es-ES" i="1">
                                  <a:latin typeface="Cambria Math" panose="02040503050406030204" pitchFamily="18" charset="0"/>
                                </a:rPr>
                                <m:t>𝑁</m:t>
                              </m:r>
                            </m:e>
                          </m:d>
                        </m:e>
                      </m:d>
                      <m:r>
                        <a:rPr lang="es-ES" b="0" i="1" smtClean="0">
                          <a:latin typeface="Cambria Math" panose="02040503050406030204" pitchFamily="18" charset="0"/>
                        </a:rPr>
                        <m:t>    ;   </m:t>
                      </m:r>
                      <m:d>
                        <m:dPr>
                          <m:begChr m:val="⟨"/>
                          <m:endChr m:val="⟩"/>
                          <m:ctrlPr>
                            <a:rPr lang="es-ES" b="0" i="1" smtClean="0">
                              <a:latin typeface="Cambria Math" panose="02040503050406030204" pitchFamily="18" charset="0"/>
                            </a:rPr>
                          </m:ctrlPr>
                        </m:dPr>
                        <m:e>
                          <m:sSup>
                            <m:sSupPr>
                              <m:ctrlPr>
                                <a:rPr lang="es-ES" b="0" i="1" smtClean="0">
                                  <a:latin typeface="Cambria Math" panose="02040503050406030204" pitchFamily="18" charset="0"/>
                                </a:rPr>
                              </m:ctrlPr>
                            </m:sSupPr>
                            <m:e>
                              <m:r>
                                <a:rPr lang="es-ES" b="0" i="1" smtClean="0">
                                  <a:latin typeface="Cambria Math" panose="02040503050406030204" pitchFamily="18" charset="0"/>
                                </a:rPr>
                                <m:t>𝜙</m:t>
                              </m:r>
                            </m:e>
                            <m:sup>
                              <m:r>
                                <a:rPr lang="es-ES" b="0" i="1" smtClean="0">
                                  <a:latin typeface="Cambria Math" panose="02040503050406030204" pitchFamily="18" charset="0"/>
                                </a:rPr>
                                <m:t>𝑛</m:t>
                              </m:r>
                            </m:sup>
                          </m:sSup>
                        </m:e>
                      </m:d>
                      <m:d>
                        <m:dPr>
                          <m:ctrlPr>
                            <a:rPr lang="es-ES" b="0" i="1" smtClean="0">
                              <a:latin typeface="Cambria Math" panose="02040503050406030204" pitchFamily="18" charset="0"/>
                            </a:rPr>
                          </m:ctrlPr>
                        </m:dPr>
                        <m:e>
                          <m:r>
                            <a:rPr lang="es-ES" b="0" i="1" smtClean="0">
                              <a:latin typeface="Cambria Math" panose="02040503050406030204" pitchFamily="18" charset="0"/>
                            </a:rPr>
                            <m:t>𝑁</m:t>
                          </m:r>
                        </m:e>
                      </m:d>
                      <m:r>
                        <a:rPr lang="es-ES" b="0" i="1" smtClean="0">
                          <a:latin typeface="Cambria Math" panose="02040503050406030204" pitchFamily="18" charset="0"/>
                        </a:rPr>
                        <m:t>=</m:t>
                      </m:r>
                      <m:nary>
                        <m:naryPr>
                          <m:subHide m:val="on"/>
                          <m:supHide m:val="on"/>
                          <m:ctrlPr>
                            <a:rPr lang="es-ES" b="0" i="1" smtClean="0">
                              <a:latin typeface="Cambria Math" panose="02040503050406030204" pitchFamily="18" charset="0"/>
                            </a:rPr>
                          </m:ctrlPr>
                        </m:naryPr>
                        <m:sub/>
                        <m:sup/>
                        <m:e>
                          <m:r>
                            <m:rPr>
                              <m:sty m:val="p"/>
                            </m:rPr>
                            <a:rPr lang="es-ES">
                              <a:latin typeface="Cambria Math" panose="02040503050406030204" pitchFamily="18" charset="0"/>
                            </a:rPr>
                            <m:t>d</m:t>
                          </m:r>
                          <m:r>
                            <a:rPr lang="es-ES" i="1">
                              <a:latin typeface="Cambria Math" panose="02040503050406030204" pitchFamily="18" charset="0"/>
                            </a:rPr>
                            <m:t>𝜙</m:t>
                          </m:r>
                          <m:r>
                            <a:rPr lang="es-ES" i="1">
                              <a:latin typeface="Cambria Math" panose="02040503050406030204" pitchFamily="18" charset="0"/>
                            </a:rPr>
                            <m:t> </m:t>
                          </m:r>
                          <m:sSup>
                            <m:sSupPr>
                              <m:ctrlPr>
                                <a:rPr lang="es-ES" i="1">
                                  <a:latin typeface="Cambria Math" panose="02040503050406030204" pitchFamily="18" charset="0"/>
                                </a:rPr>
                              </m:ctrlPr>
                            </m:sSupPr>
                            <m:e>
                              <m:r>
                                <a:rPr lang="es-ES" i="1">
                                  <a:latin typeface="Cambria Math" panose="02040503050406030204" pitchFamily="18" charset="0"/>
                                </a:rPr>
                                <m:t>𝜙</m:t>
                              </m:r>
                            </m:e>
                            <m:sup>
                              <m:r>
                                <a:rPr lang="es-ES" i="1">
                                  <a:latin typeface="Cambria Math" panose="02040503050406030204" pitchFamily="18" charset="0"/>
                                </a:rPr>
                                <m:t>𝑛</m:t>
                              </m:r>
                            </m:sup>
                          </m:sSup>
                          <m:r>
                            <a:rPr lang="es-ES" i="1">
                              <a:latin typeface="Cambria Math" panose="02040503050406030204" pitchFamily="18" charset="0"/>
                            </a:rPr>
                            <m:t>𝑃</m:t>
                          </m:r>
                          <m:d>
                            <m:dPr>
                              <m:ctrlPr>
                                <a:rPr lang="es-ES" i="1">
                                  <a:latin typeface="Cambria Math" panose="02040503050406030204" pitchFamily="18" charset="0"/>
                                </a:rPr>
                              </m:ctrlPr>
                            </m:dPr>
                            <m:e>
                              <m:r>
                                <a:rPr lang="es-ES" i="1">
                                  <a:latin typeface="Cambria Math" panose="02040503050406030204" pitchFamily="18" charset="0"/>
                                </a:rPr>
                                <m:t>𝜙</m:t>
                              </m:r>
                              <m:r>
                                <a:rPr lang="es-ES" i="1">
                                  <a:latin typeface="Cambria Math" panose="02040503050406030204" pitchFamily="18" charset="0"/>
                                </a:rPr>
                                <m:t>,</m:t>
                              </m:r>
                              <m:r>
                                <a:rPr lang="es-ES" i="1">
                                  <a:latin typeface="Cambria Math" panose="02040503050406030204" pitchFamily="18" charset="0"/>
                                </a:rPr>
                                <m:t>𝑁</m:t>
                              </m:r>
                            </m:e>
                          </m:d>
                        </m:e>
                      </m:nary>
                    </m:oMath>
                  </m:oMathPara>
                </a14:m>
                <a:endParaRPr lang="es-ES" b="0" dirty="0"/>
              </a:p>
            </p:txBody>
          </p:sp>
        </mc:Choice>
        <mc:Fallback xmlns="">
          <p:sp>
            <p:nvSpPr>
              <p:cNvPr id="13" name="Rectangle 12">
                <a:extLst>
                  <a:ext uri="{FF2B5EF4-FFF2-40B4-BE49-F238E27FC236}">
                    <a16:creationId xmlns:a16="http://schemas.microsoft.com/office/drawing/2014/main" id="{66972902-C644-4100-A24F-59421F10BDBB}"/>
                  </a:ext>
                </a:extLst>
              </p:cNvPr>
              <p:cNvSpPr>
                <a:spLocks noRot="1" noChangeAspect="1" noMove="1" noResize="1" noEditPoints="1" noAdjustHandles="1" noChangeArrowheads="1" noChangeShapeType="1" noTextEdit="1"/>
              </p:cNvSpPr>
              <p:nvPr/>
            </p:nvSpPr>
            <p:spPr>
              <a:xfrm>
                <a:off x="0" y="1023972"/>
                <a:ext cx="12192000" cy="717312"/>
              </a:xfrm>
              <a:prstGeom prst="rect">
                <a:avLst/>
              </a:prstGeom>
              <a:blipFill>
                <a:blip r:embed="rId6"/>
                <a:stretch>
                  <a:fillRect/>
                </a:stretch>
              </a:blipFill>
            </p:spPr>
            <p:txBody>
              <a:bodyPr/>
              <a:lstStyle/>
              <a:p>
                <a:r>
                  <a:rPr lang="en-GB">
                    <a:noFill/>
                  </a:rPr>
                  <a:t> </a:t>
                </a:r>
              </a:p>
            </p:txBody>
          </p:sp>
        </mc:Fallback>
      </mc:AlternateContent>
      <p:sp>
        <p:nvSpPr>
          <p:cNvPr id="16" name="Triangle isocèle 15">
            <a:extLst>
              <a:ext uri="{FF2B5EF4-FFF2-40B4-BE49-F238E27FC236}">
                <a16:creationId xmlns:a16="http://schemas.microsoft.com/office/drawing/2014/main" id="{BAC1C037-D993-425A-BBFE-CC33E64D7082}"/>
              </a:ext>
            </a:extLst>
          </p:cNvPr>
          <p:cNvSpPr/>
          <p:nvPr/>
        </p:nvSpPr>
        <p:spPr>
          <a:xfrm>
            <a:off x="2365515" y="3675891"/>
            <a:ext cx="765313" cy="834887"/>
          </a:xfrm>
          <a:prstGeom prst="triangl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ZoneTexte 19">
            <a:extLst>
              <a:ext uri="{FF2B5EF4-FFF2-40B4-BE49-F238E27FC236}">
                <a16:creationId xmlns:a16="http://schemas.microsoft.com/office/drawing/2014/main" id="{F3680874-9CFF-4770-8CC1-35AE2A227277}"/>
              </a:ext>
            </a:extLst>
          </p:cNvPr>
          <p:cNvSpPr txBox="1"/>
          <p:nvPr/>
        </p:nvSpPr>
        <p:spPr>
          <a:xfrm>
            <a:off x="2558376" y="3766859"/>
            <a:ext cx="399468" cy="861774"/>
          </a:xfrm>
          <a:prstGeom prst="rect">
            <a:avLst/>
          </a:prstGeom>
          <a:noFill/>
        </p:spPr>
        <p:txBody>
          <a:bodyPr wrap="none" rtlCol="0">
            <a:spAutoFit/>
          </a:bodyPr>
          <a:lstStyle/>
          <a:p>
            <a:r>
              <a:rPr lang="es-ES" sz="5000" b="1" dirty="0"/>
              <a:t>!</a:t>
            </a:r>
            <a:endParaRPr lang="en-GB" sz="5000" b="1" dirty="0"/>
          </a:p>
        </p:txBody>
      </p:sp>
      <p:sp>
        <p:nvSpPr>
          <p:cNvPr id="21" name="ZoneTexte 20">
            <a:extLst>
              <a:ext uri="{FF2B5EF4-FFF2-40B4-BE49-F238E27FC236}">
                <a16:creationId xmlns:a16="http://schemas.microsoft.com/office/drawing/2014/main" id="{85E5499C-568E-4FD9-8436-10B439EE66BD}"/>
              </a:ext>
            </a:extLst>
          </p:cNvPr>
          <p:cNvSpPr txBox="1"/>
          <p:nvPr/>
        </p:nvSpPr>
        <p:spPr>
          <a:xfrm>
            <a:off x="3299793" y="3974066"/>
            <a:ext cx="6751848" cy="369332"/>
          </a:xfrm>
          <a:prstGeom prst="rect">
            <a:avLst/>
          </a:prstGeom>
          <a:noFill/>
        </p:spPr>
        <p:txBody>
          <a:bodyPr wrap="none" rtlCol="0">
            <a:spAutoFit/>
          </a:bodyPr>
          <a:lstStyle/>
          <a:p>
            <a:r>
              <a:rPr lang="es-ES" b="1" dirty="0" err="1">
                <a:solidFill>
                  <a:srgbClr val="FF0000"/>
                </a:solidFill>
              </a:rPr>
              <a:t>Not</a:t>
            </a:r>
            <a:r>
              <a:rPr lang="es-ES" dirty="0"/>
              <a:t> a </a:t>
            </a:r>
            <a:r>
              <a:rPr lang="es-ES" dirty="0" err="1"/>
              <a:t>closed</a:t>
            </a:r>
            <a:r>
              <a:rPr lang="es-ES" dirty="0"/>
              <a:t> </a:t>
            </a:r>
            <a:r>
              <a:rPr lang="es-ES" dirty="0" err="1"/>
              <a:t>system</a:t>
            </a:r>
            <a:r>
              <a:rPr lang="es-ES" dirty="0"/>
              <a:t> </a:t>
            </a:r>
            <a:r>
              <a:rPr lang="es-ES" dirty="0" err="1"/>
              <a:t>for</a:t>
            </a:r>
            <a:r>
              <a:rPr lang="es-ES" dirty="0"/>
              <a:t> </a:t>
            </a:r>
            <a:r>
              <a:rPr lang="es-ES" dirty="0" err="1"/>
              <a:t>any</a:t>
            </a:r>
            <a:r>
              <a:rPr lang="es-ES" dirty="0"/>
              <a:t> </a:t>
            </a:r>
            <a:r>
              <a:rPr lang="es-ES" dirty="0" err="1"/>
              <a:t>potential</a:t>
            </a:r>
            <a:r>
              <a:rPr lang="es-ES" dirty="0"/>
              <a:t> </a:t>
            </a:r>
            <a:r>
              <a:rPr lang="es-ES" dirty="0" err="1"/>
              <a:t>that</a:t>
            </a:r>
            <a:r>
              <a:rPr lang="es-ES" dirty="0"/>
              <a:t> </a:t>
            </a:r>
            <a:r>
              <a:rPr lang="es-ES" dirty="0" err="1"/>
              <a:t>is</a:t>
            </a:r>
            <a:r>
              <a:rPr lang="es-ES" dirty="0"/>
              <a:t> </a:t>
            </a:r>
            <a:r>
              <a:rPr lang="es-ES" dirty="0" err="1"/>
              <a:t>not</a:t>
            </a:r>
            <a:r>
              <a:rPr lang="es-ES" dirty="0"/>
              <a:t> linear </a:t>
            </a:r>
            <a:r>
              <a:rPr lang="es-ES" dirty="0" err="1"/>
              <a:t>or</a:t>
            </a:r>
            <a:r>
              <a:rPr lang="es-ES" dirty="0"/>
              <a:t> </a:t>
            </a:r>
            <a:r>
              <a:rPr lang="es-ES" dirty="0" err="1"/>
              <a:t>quadratic</a:t>
            </a:r>
            <a:endParaRPr lang="en-GB" dirty="0"/>
          </a:p>
        </p:txBody>
      </p:sp>
      <p:cxnSp>
        <p:nvCxnSpPr>
          <p:cNvPr id="25" name="Connecteur droit 24">
            <a:extLst>
              <a:ext uri="{FF2B5EF4-FFF2-40B4-BE49-F238E27FC236}">
                <a16:creationId xmlns:a16="http://schemas.microsoft.com/office/drawing/2014/main" id="{72B2E3EB-F57E-4AA9-98E5-D3689C3A07EE}"/>
              </a:ext>
            </a:extLst>
          </p:cNvPr>
          <p:cNvCxnSpPr/>
          <p:nvPr/>
        </p:nvCxnSpPr>
        <p:spPr>
          <a:xfrm>
            <a:off x="4492487" y="3675891"/>
            <a:ext cx="114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CBEE86FE-D9C9-4B76-B81C-66C8EC3860A1}"/>
              </a:ext>
            </a:extLst>
          </p:cNvPr>
          <p:cNvCxnSpPr/>
          <p:nvPr/>
        </p:nvCxnSpPr>
        <p:spPr>
          <a:xfrm>
            <a:off x="4035287" y="5406887"/>
            <a:ext cx="96409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ZoneTexte 29">
            <a:extLst>
              <a:ext uri="{FF2B5EF4-FFF2-40B4-BE49-F238E27FC236}">
                <a16:creationId xmlns:a16="http://schemas.microsoft.com/office/drawing/2014/main" id="{5829D128-691D-4A0D-9A0C-9497E173CACB}"/>
              </a:ext>
            </a:extLst>
          </p:cNvPr>
          <p:cNvSpPr txBox="1"/>
          <p:nvPr/>
        </p:nvSpPr>
        <p:spPr>
          <a:xfrm>
            <a:off x="5176019" y="5181245"/>
            <a:ext cx="6400919" cy="369332"/>
          </a:xfrm>
          <a:prstGeom prst="rect">
            <a:avLst/>
          </a:prstGeom>
          <a:noFill/>
        </p:spPr>
        <p:txBody>
          <a:bodyPr wrap="none" rtlCol="0">
            <a:spAutoFit/>
          </a:bodyPr>
          <a:lstStyle/>
          <a:p>
            <a:r>
              <a:rPr lang="es-ES" dirty="0" err="1"/>
              <a:t>Recurrence</a:t>
            </a:r>
            <a:r>
              <a:rPr lang="es-ES" dirty="0"/>
              <a:t> </a:t>
            </a:r>
            <a:r>
              <a:rPr lang="es-ES" dirty="0" err="1"/>
              <a:t>relations</a:t>
            </a:r>
            <a:r>
              <a:rPr lang="es-ES" dirty="0"/>
              <a:t> </a:t>
            </a:r>
            <a:r>
              <a:rPr lang="es-ES" dirty="0" err="1"/>
              <a:t>that</a:t>
            </a:r>
            <a:r>
              <a:rPr lang="es-ES" dirty="0"/>
              <a:t> can be </a:t>
            </a:r>
            <a:r>
              <a:rPr lang="es-ES" dirty="0" err="1"/>
              <a:t>solved</a:t>
            </a:r>
            <a:r>
              <a:rPr lang="es-ES" dirty="0"/>
              <a:t> at </a:t>
            </a:r>
            <a:r>
              <a:rPr lang="es-ES" dirty="0" err="1"/>
              <a:t>arbitrary</a:t>
            </a:r>
            <a:r>
              <a:rPr lang="es-ES" dirty="0"/>
              <a:t> </a:t>
            </a:r>
            <a:r>
              <a:rPr lang="es-ES" dirty="0" err="1"/>
              <a:t>finite</a:t>
            </a:r>
            <a:r>
              <a:rPr lang="es-ES" dirty="0"/>
              <a:t> </a:t>
            </a:r>
            <a:r>
              <a:rPr lang="es-ES" dirty="0" err="1"/>
              <a:t>order</a:t>
            </a:r>
            <a:endParaRPr lang="en-GB" dirty="0"/>
          </a:p>
        </p:txBody>
      </p:sp>
    </p:spTree>
    <p:extLst>
      <p:ext uri="{BB962C8B-B14F-4D97-AF65-F5344CB8AC3E}">
        <p14:creationId xmlns:p14="http://schemas.microsoft.com/office/powerpoint/2010/main" val="149797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4FBA464-AEEB-48E9-952C-8C4C394C0C6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itre 1"/>
          <p:cNvSpPr txBox="1">
            <a:spLocks/>
          </p:cNvSpPr>
          <p:nvPr/>
        </p:nvSpPr>
        <p:spPr>
          <a:xfrm>
            <a:off x="0" y="240355"/>
            <a:ext cx="12192000" cy="54912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r>
              <a:rPr lang="fr-FR" dirty="0"/>
              <a:t>Massive free </a:t>
            </a:r>
            <a:r>
              <a:rPr lang="fr-FR" dirty="0" err="1"/>
              <a:t>field</a:t>
            </a:r>
            <a:r>
              <a:rPr lang="fr-FR" dirty="0"/>
              <a:t> &amp; </a:t>
            </a:r>
            <a:r>
              <a:rPr lang="fr-FR" dirty="0" err="1"/>
              <a:t>Massless</a:t>
            </a:r>
            <a:r>
              <a:rPr lang="fr-FR" dirty="0"/>
              <a:t> </a:t>
            </a:r>
            <a:r>
              <a:rPr lang="fr-FR" dirty="0" err="1"/>
              <a:t>interacting</a:t>
            </a:r>
            <a:r>
              <a:rPr lang="fr-FR" dirty="0"/>
              <a:t> </a:t>
            </a:r>
            <a:r>
              <a:rPr lang="fr-FR" dirty="0" err="1"/>
              <a:t>field</a:t>
            </a:r>
            <a:endParaRPr lang="fr-FR" dirty="0"/>
          </a:p>
        </p:txBody>
      </p:sp>
      <p:cxnSp>
        <p:nvCxnSpPr>
          <p:cNvPr id="3" name="Connecteur droit 2">
            <a:extLst>
              <a:ext uri="{FF2B5EF4-FFF2-40B4-BE49-F238E27FC236}">
                <a16:creationId xmlns:a16="http://schemas.microsoft.com/office/drawing/2014/main" id="{E4D30C00-2863-44A1-8E04-551DEE0A5682}"/>
              </a:ext>
            </a:extLst>
          </p:cNvPr>
          <p:cNvCxnSpPr>
            <a:cxnSpLocks/>
          </p:cNvCxnSpPr>
          <p:nvPr/>
        </p:nvCxnSpPr>
        <p:spPr>
          <a:xfrm>
            <a:off x="6096000" y="874643"/>
            <a:ext cx="0" cy="498944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B93B6F94-3FED-4B57-BD45-351BBFF8B74B}"/>
                  </a:ext>
                </a:extLst>
              </p:cNvPr>
              <p:cNvSpPr txBox="1"/>
              <p:nvPr/>
            </p:nvSpPr>
            <p:spPr>
              <a:xfrm>
                <a:off x="0" y="789476"/>
                <a:ext cx="609599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𝑉</m:t>
                      </m:r>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𝑚</m:t>
                          </m:r>
                        </m:e>
                        <m:sup>
                          <m:r>
                            <a:rPr lang="es-ES" b="0" i="1" smtClean="0">
                              <a:latin typeface="Cambria Math" panose="02040503050406030204" pitchFamily="18" charset="0"/>
                            </a:rPr>
                            <m:t>2</m:t>
                          </m:r>
                        </m:sup>
                      </m:sSup>
                      <m:sSup>
                        <m:sSupPr>
                          <m:ctrlPr>
                            <a:rPr lang="es-ES" b="0" i="1" smtClean="0">
                              <a:latin typeface="Cambria Math" panose="02040503050406030204" pitchFamily="18" charset="0"/>
                            </a:rPr>
                          </m:ctrlPr>
                        </m:sSupPr>
                        <m:e>
                          <m:r>
                            <a:rPr lang="es-ES" b="0" i="1" smtClean="0">
                              <a:latin typeface="Cambria Math" panose="02040503050406030204" pitchFamily="18" charset="0"/>
                            </a:rPr>
                            <m:t>𝜙</m:t>
                          </m:r>
                        </m:e>
                        <m:sup>
                          <m:r>
                            <a:rPr lang="es-ES" b="0" i="1" smtClean="0">
                              <a:latin typeface="Cambria Math" panose="02040503050406030204" pitchFamily="18" charset="0"/>
                            </a:rPr>
                            <m:t>2</m:t>
                          </m:r>
                        </m:sup>
                      </m:sSup>
                      <m:r>
                        <a:rPr lang="es-ES" b="0" i="1" smtClean="0">
                          <a:latin typeface="Cambria Math" panose="02040503050406030204" pitchFamily="18" charset="0"/>
                        </a:rPr>
                        <m:t>/2</m:t>
                      </m:r>
                    </m:oMath>
                  </m:oMathPara>
                </a14:m>
                <a:endParaRPr lang="en-GB" dirty="0"/>
              </a:p>
            </p:txBody>
          </p:sp>
        </mc:Choice>
        <mc:Fallback xmlns="">
          <p:sp>
            <p:nvSpPr>
              <p:cNvPr id="6" name="ZoneTexte 5">
                <a:extLst>
                  <a:ext uri="{FF2B5EF4-FFF2-40B4-BE49-F238E27FC236}">
                    <a16:creationId xmlns:a16="http://schemas.microsoft.com/office/drawing/2014/main" id="{B93B6F94-3FED-4B57-BD45-351BBFF8B74B}"/>
                  </a:ext>
                </a:extLst>
              </p:cNvPr>
              <p:cNvSpPr txBox="1">
                <a:spLocks noRot="1" noChangeAspect="1" noMove="1" noResize="1" noEditPoints="1" noAdjustHandles="1" noChangeArrowheads="1" noChangeShapeType="1" noTextEdit="1"/>
              </p:cNvSpPr>
              <p:nvPr/>
            </p:nvSpPr>
            <p:spPr>
              <a:xfrm>
                <a:off x="0" y="789476"/>
                <a:ext cx="6095999" cy="369332"/>
              </a:xfrm>
              <a:prstGeom prst="rect">
                <a:avLst/>
              </a:prstGeom>
              <a:blipFill>
                <a:blip r:embed="rId3"/>
                <a:stretch>
                  <a:fillRect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ZoneTexte 17">
                <a:extLst>
                  <a:ext uri="{FF2B5EF4-FFF2-40B4-BE49-F238E27FC236}">
                    <a16:creationId xmlns:a16="http://schemas.microsoft.com/office/drawing/2014/main" id="{1B7BF392-7786-47A4-8CE6-7C663ED3AE82}"/>
                  </a:ext>
                </a:extLst>
              </p:cNvPr>
              <p:cNvSpPr txBox="1"/>
              <p:nvPr/>
            </p:nvSpPr>
            <p:spPr>
              <a:xfrm>
                <a:off x="6105936" y="789476"/>
                <a:ext cx="609599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𝑉</m:t>
                      </m:r>
                      <m:r>
                        <a:rPr lang="es-ES" b="0" i="1" smtClean="0">
                          <a:latin typeface="Cambria Math" panose="02040503050406030204" pitchFamily="18" charset="0"/>
                        </a:rPr>
                        <m:t>=</m:t>
                      </m:r>
                      <m:r>
                        <a:rPr lang="es-ES" b="0" i="1" smtClean="0">
                          <a:latin typeface="Cambria Math" panose="02040503050406030204" pitchFamily="18" charset="0"/>
                        </a:rPr>
                        <m:t>𝜆</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𝜙</m:t>
                          </m:r>
                        </m:e>
                        <m:sup>
                          <m:r>
                            <a:rPr lang="es-ES" b="0" i="1" smtClean="0">
                              <a:latin typeface="Cambria Math" panose="02040503050406030204" pitchFamily="18" charset="0"/>
                            </a:rPr>
                            <m:t>4</m:t>
                          </m:r>
                        </m:sup>
                      </m:sSup>
                      <m:r>
                        <a:rPr lang="es-ES" b="0" i="1" smtClean="0">
                          <a:latin typeface="Cambria Math" panose="02040503050406030204" pitchFamily="18" charset="0"/>
                        </a:rPr>
                        <m:t>/4</m:t>
                      </m:r>
                    </m:oMath>
                  </m:oMathPara>
                </a14:m>
                <a:endParaRPr lang="en-GB" dirty="0"/>
              </a:p>
            </p:txBody>
          </p:sp>
        </mc:Choice>
        <mc:Fallback xmlns="">
          <p:sp>
            <p:nvSpPr>
              <p:cNvPr id="18" name="ZoneTexte 17">
                <a:extLst>
                  <a:ext uri="{FF2B5EF4-FFF2-40B4-BE49-F238E27FC236}">
                    <a16:creationId xmlns:a16="http://schemas.microsoft.com/office/drawing/2014/main" id="{1B7BF392-7786-47A4-8CE6-7C663ED3AE82}"/>
                  </a:ext>
                </a:extLst>
              </p:cNvPr>
              <p:cNvSpPr txBox="1">
                <a:spLocks noRot="1" noChangeAspect="1" noMove="1" noResize="1" noEditPoints="1" noAdjustHandles="1" noChangeArrowheads="1" noChangeShapeType="1" noTextEdit="1"/>
              </p:cNvSpPr>
              <p:nvPr/>
            </p:nvSpPr>
            <p:spPr>
              <a:xfrm>
                <a:off x="6105936" y="789476"/>
                <a:ext cx="6095999" cy="369332"/>
              </a:xfrm>
              <a:prstGeom prst="rect">
                <a:avLst/>
              </a:prstGeom>
              <a:blipFill>
                <a:blip r:embed="rId4"/>
                <a:stretch>
                  <a:fillRect b="-15000"/>
                </a:stretch>
              </a:blipFill>
            </p:spPr>
            <p:txBody>
              <a:bodyPr/>
              <a:lstStyle/>
              <a:p>
                <a:r>
                  <a:rPr lang="en-GB">
                    <a:noFill/>
                  </a:rPr>
                  <a:t> </a:t>
                </a:r>
              </a:p>
            </p:txBody>
          </p:sp>
        </mc:Fallback>
      </mc:AlternateContent>
      <p:pic>
        <p:nvPicPr>
          <p:cNvPr id="7" name="Image 6">
            <a:extLst>
              <a:ext uri="{FF2B5EF4-FFF2-40B4-BE49-F238E27FC236}">
                <a16:creationId xmlns:a16="http://schemas.microsoft.com/office/drawing/2014/main" id="{8D2A5993-CBEF-4901-B5CF-AC672ECAC7BF}"/>
              </a:ext>
            </a:extLst>
          </p:cNvPr>
          <p:cNvPicPr>
            <a:picLocks noChangeAspect="1"/>
          </p:cNvPicPr>
          <p:nvPr/>
        </p:nvPicPr>
        <p:blipFill>
          <a:blip r:embed="rId5"/>
          <a:stretch>
            <a:fillRect/>
          </a:stretch>
        </p:blipFill>
        <p:spPr>
          <a:xfrm>
            <a:off x="588254" y="1338597"/>
            <a:ext cx="5068975" cy="1872479"/>
          </a:xfrm>
          <a:prstGeom prst="rect">
            <a:avLst/>
          </a:prstGeom>
        </p:spPr>
      </p:pic>
      <p:pic>
        <p:nvPicPr>
          <p:cNvPr id="8" name="Image 7">
            <a:extLst>
              <a:ext uri="{FF2B5EF4-FFF2-40B4-BE49-F238E27FC236}">
                <a16:creationId xmlns:a16="http://schemas.microsoft.com/office/drawing/2014/main" id="{2C7115CA-BCF2-433C-BA3E-67F4DE838865}"/>
              </a:ext>
            </a:extLst>
          </p:cNvPr>
          <p:cNvPicPr>
            <a:picLocks noChangeAspect="1"/>
          </p:cNvPicPr>
          <p:nvPr/>
        </p:nvPicPr>
        <p:blipFill>
          <a:blip r:embed="rId6"/>
          <a:stretch>
            <a:fillRect/>
          </a:stretch>
        </p:blipFill>
        <p:spPr>
          <a:xfrm>
            <a:off x="6403801" y="1322590"/>
            <a:ext cx="4944339" cy="1938181"/>
          </a:xfrm>
          <a:prstGeom prst="rect">
            <a:avLst/>
          </a:prstGeom>
        </p:spPr>
      </p:pic>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4BC7D46C-7F46-405C-9FA4-433BB566CED3}"/>
                  </a:ext>
                </a:extLst>
              </p:cNvPr>
              <p:cNvSpPr txBox="1"/>
              <p:nvPr/>
            </p:nvSpPr>
            <p:spPr>
              <a:xfrm>
                <a:off x="7944368" y="3296768"/>
                <a:ext cx="2443618" cy="3070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𝑎</m:t>
                              </m:r>
                            </m:e>
                          </m:acc>
                        </m:e>
                        <m:sub>
                          <m:r>
                            <a:rPr lang="es-ES" b="0" i="1" smtClean="0">
                              <a:latin typeface="Cambria Math" panose="02040503050406030204" pitchFamily="18" charset="0"/>
                            </a:rPr>
                            <m:t>𝑛</m:t>
                          </m:r>
                          <m:r>
                            <a:rPr lang="es-ES" b="0" i="1" smtClean="0">
                              <a:latin typeface="Cambria Math" panose="02040503050406030204" pitchFamily="18" charset="0"/>
                            </a:rPr>
                            <m:t>,</m:t>
                          </m:r>
                          <m:r>
                            <a:rPr lang="es-ES" b="0" i="1" smtClean="0">
                              <a:latin typeface="Cambria Math" panose="02040503050406030204" pitchFamily="18" charset="0"/>
                            </a:rPr>
                            <m:t>𝑘</m:t>
                          </m:r>
                        </m:sub>
                      </m:sSub>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𝑎</m:t>
                          </m:r>
                        </m:e>
                        <m:sub>
                          <m:r>
                            <a:rPr lang="es-ES" i="1">
                              <a:latin typeface="Cambria Math" panose="02040503050406030204" pitchFamily="18" charset="0"/>
                            </a:rPr>
                            <m:t>𝑛</m:t>
                          </m:r>
                          <m:r>
                            <a:rPr lang="es-ES" i="1">
                              <a:latin typeface="Cambria Math" panose="02040503050406030204" pitchFamily="18" charset="0"/>
                            </a:rPr>
                            <m:t>,</m:t>
                          </m:r>
                          <m:r>
                            <a:rPr lang="es-ES" i="1">
                              <a:latin typeface="Cambria Math" panose="02040503050406030204" pitchFamily="18" charset="0"/>
                            </a:rPr>
                            <m:t>𝑘</m:t>
                          </m:r>
                        </m:sub>
                      </m:sSub>
                      <m:sSup>
                        <m:sSupPr>
                          <m:ctrlPr>
                            <a:rPr lang="es-ES" b="0" i="1" smtClean="0">
                              <a:latin typeface="Cambria Math" panose="02040503050406030204" pitchFamily="18" charset="0"/>
                            </a:rPr>
                          </m:ctrlPr>
                        </m:sSupPr>
                        <m:e>
                          <m:r>
                            <a:rPr lang="es-ES" b="0" i="1" smtClean="0">
                              <a:latin typeface="Cambria Math" panose="02040503050406030204" pitchFamily="18" charset="0"/>
                            </a:rPr>
                            <m:t>𝐻</m:t>
                          </m:r>
                        </m:e>
                        <m:sup>
                          <m:r>
                            <a:rPr lang="es-ES" b="0" i="1" smtClean="0">
                              <a:latin typeface="Cambria Math" panose="02040503050406030204" pitchFamily="18" charset="0"/>
                            </a:rPr>
                            <m:t>−</m:t>
                          </m:r>
                          <m:r>
                            <a:rPr lang="es-ES" b="0" i="1" smtClean="0">
                              <a:latin typeface="Cambria Math" panose="02040503050406030204" pitchFamily="18" charset="0"/>
                            </a:rPr>
                            <m:t>𝑛</m:t>
                          </m:r>
                        </m:sup>
                      </m:sSup>
                      <m:sSup>
                        <m:sSupPr>
                          <m:ctrlPr>
                            <a:rPr lang="es-ES" b="0" i="1" smtClean="0">
                              <a:latin typeface="Cambria Math" panose="02040503050406030204" pitchFamily="18" charset="0"/>
                            </a:rPr>
                          </m:ctrlPr>
                        </m:sSupPr>
                        <m:e>
                          <m:r>
                            <a:rPr lang="es-ES" b="0" i="1" smtClean="0">
                              <a:latin typeface="Cambria Math" panose="02040503050406030204" pitchFamily="18" charset="0"/>
                            </a:rPr>
                            <m:t>𝜆</m:t>
                          </m:r>
                        </m:e>
                        <m:sup>
                          <m:r>
                            <a:rPr lang="es-ES" b="0" i="1" smtClean="0">
                              <a:latin typeface="Cambria Math" panose="02040503050406030204" pitchFamily="18" charset="0"/>
                            </a:rPr>
                            <m:t>(</m:t>
                          </m:r>
                          <m:r>
                            <a:rPr lang="es-ES" b="0" i="1" smtClean="0">
                              <a:latin typeface="Cambria Math" panose="02040503050406030204" pitchFamily="18" charset="0"/>
                            </a:rPr>
                            <m:t>𝑛</m:t>
                          </m:r>
                          <m:r>
                            <a:rPr lang="es-ES" b="0" i="1" smtClean="0">
                              <a:latin typeface="Cambria Math" panose="02040503050406030204" pitchFamily="18" charset="0"/>
                            </a:rPr>
                            <m:t>−2</m:t>
                          </m:r>
                          <m:r>
                            <a:rPr lang="es-ES" b="0" i="1" smtClean="0">
                              <a:latin typeface="Cambria Math" panose="02040503050406030204" pitchFamily="18" charset="0"/>
                            </a:rPr>
                            <m:t>𝑘</m:t>
                          </m:r>
                          <m:r>
                            <a:rPr lang="es-ES" b="0" i="1" smtClean="0">
                              <a:latin typeface="Cambria Math" panose="02040503050406030204" pitchFamily="18" charset="0"/>
                            </a:rPr>
                            <m:t>)/4</m:t>
                          </m:r>
                        </m:sup>
                      </m:sSup>
                    </m:oMath>
                  </m:oMathPara>
                </a14:m>
                <a:endParaRPr lang="en-GB" dirty="0"/>
              </a:p>
            </p:txBody>
          </p:sp>
        </mc:Choice>
        <mc:Fallback xmlns="">
          <p:sp>
            <p:nvSpPr>
              <p:cNvPr id="11" name="ZoneTexte 10">
                <a:extLst>
                  <a:ext uri="{FF2B5EF4-FFF2-40B4-BE49-F238E27FC236}">
                    <a16:creationId xmlns:a16="http://schemas.microsoft.com/office/drawing/2014/main" id="{4BC7D46C-7F46-405C-9FA4-433BB566CED3}"/>
                  </a:ext>
                </a:extLst>
              </p:cNvPr>
              <p:cNvSpPr txBox="1">
                <a:spLocks noRot="1" noChangeAspect="1" noMove="1" noResize="1" noEditPoints="1" noAdjustHandles="1" noChangeArrowheads="1" noChangeShapeType="1" noTextEdit="1"/>
              </p:cNvSpPr>
              <p:nvPr/>
            </p:nvSpPr>
            <p:spPr>
              <a:xfrm>
                <a:off x="7944368" y="3296768"/>
                <a:ext cx="2443618" cy="307007"/>
              </a:xfrm>
              <a:prstGeom prst="rect">
                <a:avLst/>
              </a:prstGeom>
              <a:blipFill>
                <a:blip r:embed="rId7"/>
                <a:stretch>
                  <a:fillRect l="-998" t="-4000" r="-748" b="-14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7BD306DE-38E4-4B4A-9098-70EF97117573}"/>
                  </a:ext>
                </a:extLst>
              </p:cNvPr>
              <p:cNvSpPr txBox="1"/>
              <p:nvPr/>
            </p:nvSpPr>
            <p:spPr>
              <a:xfrm>
                <a:off x="2099005" y="3270710"/>
                <a:ext cx="2548839" cy="307007"/>
              </a:xfrm>
              <a:prstGeom prst="rect">
                <a:avLst/>
              </a:prstGeom>
              <a:noFill/>
            </p:spPr>
            <p:txBody>
              <a:bodyPr wrap="none" lIns="0" tIns="0" rIns="0" bIns="0" rtlCol="0">
                <a:spAutoFit/>
              </a:bodyPr>
              <a:lstStyle/>
              <a:p>
                <a14:m>
                  <m:oMath xmlns:m="http://schemas.openxmlformats.org/officeDocument/2006/math">
                    <m:sSub>
                      <m:sSubPr>
                        <m:ctrlPr>
                          <a:rPr lang="es-ES" b="0" i="1" smtClean="0">
                            <a:latin typeface="Cambria Math" panose="02040503050406030204" pitchFamily="18" charset="0"/>
                          </a:rPr>
                        </m:ctrlPr>
                      </m:sSubPr>
                      <m:e>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𝑎</m:t>
                            </m:r>
                          </m:e>
                        </m:acc>
                      </m:e>
                      <m:sub>
                        <m:r>
                          <a:rPr lang="es-ES" b="0" i="1" smtClean="0">
                            <a:latin typeface="Cambria Math" panose="02040503050406030204" pitchFamily="18" charset="0"/>
                          </a:rPr>
                          <m:t>𝑛</m:t>
                        </m:r>
                        <m:r>
                          <a:rPr lang="es-ES" b="0" i="1" smtClean="0">
                            <a:latin typeface="Cambria Math" panose="02040503050406030204" pitchFamily="18" charset="0"/>
                          </a:rPr>
                          <m:t>,</m:t>
                        </m:r>
                        <m:r>
                          <a:rPr lang="es-ES" b="0" i="1" smtClean="0">
                            <a:latin typeface="Cambria Math" panose="02040503050406030204" pitchFamily="18" charset="0"/>
                          </a:rPr>
                          <m:t>𝑘</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𝑎</m:t>
                        </m:r>
                      </m:e>
                      <m:sub>
                        <m:r>
                          <a:rPr lang="es-ES" b="0" i="1" smtClean="0">
                            <a:latin typeface="Cambria Math" panose="02040503050406030204" pitchFamily="18" charset="0"/>
                          </a:rPr>
                          <m:t>𝑛</m:t>
                        </m:r>
                        <m:r>
                          <a:rPr lang="es-ES" b="0" i="1" smtClean="0">
                            <a:latin typeface="Cambria Math" panose="02040503050406030204" pitchFamily="18" charset="0"/>
                          </a:rPr>
                          <m:t>,</m:t>
                        </m:r>
                        <m:r>
                          <a:rPr lang="es-ES" b="0" i="1" smtClean="0">
                            <a:latin typeface="Cambria Math" panose="02040503050406030204" pitchFamily="18" charset="0"/>
                          </a:rPr>
                          <m:t>𝑘</m:t>
                        </m:r>
                      </m:sub>
                    </m:sSub>
                    <m:sSup>
                      <m:sSupPr>
                        <m:ctrlPr>
                          <a:rPr lang="es-ES" b="0" i="1" smtClean="0">
                            <a:latin typeface="Cambria Math" panose="02040503050406030204" pitchFamily="18" charset="0"/>
                          </a:rPr>
                        </m:ctrlPr>
                      </m:sSupPr>
                      <m:e>
                        <m:r>
                          <a:rPr lang="es-ES" b="0" i="1" smtClean="0">
                            <a:latin typeface="Cambria Math" panose="02040503050406030204" pitchFamily="18" charset="0"/>
                          </a:rPr>
                          <m:t>𝑚</m:t>
                        </m:r>
                      </m:e>
                      <m:sup>
                        <m:r>
                          <a:rPr lang="es-ES" b="0" i="1" smtClean="0">
                            <a:latin typeface="Cambria Math" panose="02040503050406030204" pitchFamily="18" charset="0"/>
                          </a:rPr>
                          <m:t>𝑛</m:t>
                        </m:r>
                        <m:r>
                          <a:rPr lang="es-ES" b="0" i="1" smtClean="0">
                            <a:latin typeface="Cambria Math" panose="02040503050406030204" pitchFamily="18" charset="0"/>
                          </a:rPr>
                          <m:t>−2</m:t>
                        </m:r>
                        <m:r>
                          <a:rPr lang="es-ES" b="0" i="1" smtClean="0">
                            <a:latin typeface="Cambria Math" panose="02040503050406030204" pitchFamily="18" charset="0"/>
                          </a:rPr>
                          <m:t>𝑘</m:t>
                        </m:r>
                      </m:sup>
                    </m:sSup>
                    <m:sSup>
                      <m:sSupPr>
                        <m:ctrlPr>
                          <a:rPr lang="es-ES" b="0" i="1" smtClean="0">
                            <a:latin typeface="Cambria Math" panose="02040503050406030204" pitchFamily="18" charset="0"/>
                          </a:rPr>
                        </m:ctrlPr>
                      </m:sSupPr>
                      <m:e>
                        <m:r>
                          <a:rPr lang="es-ES" b="0" i="1" smtClean="0">
                            <a:latin typeface="Cambria Math" panose="02040503050406030204" pitchFamily="18" charset="0"/>
                          </a:rPr>
                          <m:t>𝐻</m:t>
                        </m:r>
                      </m:e>
                      <m:sup>
                        <m:r>
                          <a:rPr lang="es-ES" b="0" i="1" smtClean="0">
                            <a:latin typeface="Cambria Math" panose="02040503050406030204" pitchFamily="18" charset="0"/>
                          </a:rPr>
                          <m:t>2(</m:t>
                        </m:r>
                        <m:r>
                          <a:rPr lang="es-ES" b="0" i="1" smtClean="0">
                            <a:latin typeface="Cambria Math" panose="02040503050406030204" pitchFamily="18" charset="0"/>
                          </a:rPr>
                          <m:t>𝑘</m:t>
                        </m:r>
                        <m:r>
                          <a:rPr lang="es-ES" b="0" i="1" smtClean="0">
                            <a:latin typeface="Cambria Math" panose="02040503050406030204" pitchFamily="18" charset="0"/>
                          </a:rPr>
                          <m:t>−</m:t>
                        </m:r>
                        <m:r>
                          <a:rPr lang="es-ES" b="0" i="1" smtClean="0">
                            <a:latin typeface="Cambria Math" panose="02040503050406030204" pitchFamily="18" charset="0"/>
                          </a:rPr>
                          <m:t>𝑛</m:t>
                        </m:r>
                        <m:r>
                          <a:rPr lang="es-ES" b="0" i="1" smtClean="0">
                            <a:latin typeface="Cambria Math" panose="02040503050406030204" pitchFamily="18" charset="0"/>
                          </a:rPr>
                          <m:t>)</m:t>
                        </m:r>
                      </m:sup>
                    </m:sSup>
                  </m:oMath>
                </a14:m>
                <a:r>
                  <a:rPr lang="en-GB" dirty="0"/>
                  <a:t> </a:t>
                </a:r>
              </a:p>
            </p:txBody>
          </p:sp>
        </mc:Choice>
        <mc:Fallback xmlns="">
          <p:sp>
            <p:nvSpPr>
              <p:cNvPr id="22" name="ZoneTexte 21">
                <a:extLst>
                  <a:ext uri="{FF2B5EF4-FFF2-40B4-BE49-F238E27FC236}">
                    <a16:creationId xmlns:a16="http://schemas.microsoft.com/office/drawing/2014/main" id="{7BD306DE-38E4-4B4A-9098-70EF97117573}"/>
                  </a:ext>
                </a:extLst>
              </p:cNvPr>
              <p:cNvSpPr txBox="1">
                <a:spLocks noRot="1" noChangeAspect="1" noMove="1" noResize="1" noEditPoints="1" noAdjustHandles="1" noChangeArrowheads="1" noChangeShapeType="1" noTextEdit="1"/>
              </p:cNvSpPr>
              <p:nvPr/>
            </p:nvSpPr>
            <p:spPr>
              <a:xfrm>
                <a:off x="2099005" y="3270710"/>
                <a:ext cx="2548839" cy="307007"/>
              </a:xfrm>
              <a:prstGeom prst="rect">
                <a:avLst/>
              </a:prstGeom>
              <a:blipFill>
                <a:blip r:embed="rId8"/>
                <a:stretch>
                  <a:fillRect l="-2392" t="-4000" r="-239" b="-14000"/>
                </a:stretch>
              </a:blipFill>
            </p:spPr>
            <p:txBody>
              <a:bodyPr/>
              <a:lstStyle/>
              <a:p>
                <a:r>
                  <a:rPr lang="en-GB">
                    <a:noFill/>
                  </a:rPr>
                  <a:t> </a:t>
                </a:r>
              </a:p>
            </p:txBody>
          </p:sp>
        </mc:Fallback>
      </mc:AlternateContent>
    </p:spTree>
    <p:extLst>
      <p:ext uri="{BB962C8B-B14F-4D97-AF65-F5344CB8AC3E}">
        <p14:creationId xmlns:p14="http://schemas.microsoft.com/office/powerpoint/2010/main" val="176902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4FBA464-AEEB-48E9-952C-8C4C394C0C6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itre 1"/>
          <p:cNvSpPr txBox="1">
            <a:spLocks/>
          </p:cNvSpPr>
          <p:nvPr/>
        </p:nvSpPr>
        <p:spPr>
          <a:xfrm>
            <a:off x="0" y="240355"/>
            <a:ext cx="12192000" cy="54912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r>
              <a:rPr lang="fr-FR" dirty="0"/>
              <a:t>Massive free </a:t>
            </a:r>
            <a:r>
              <a:rPr lang="fr-FR" dirty="0" err="1"/>
              <a:t>field</a:t>
            </a:r>
            <a:r>
              <a:rPr lang="fr-FR" dirty="0"/>
              <a:t> &amp; </a:t>
            </a:r>
            <a:r>
              <a:rPr lang="fr-FR" dirty="0" err="1"/>
              <a:t>Massless</a:t>
            </a:r>
            <a:r>
              <a:rPr lang="fr-FR" dirty="0"/>
              <a:t> </a:t>
            </a:r>
            <a:r>
              <a:rPr lang="fr-FR" dirty="0" err="1"/>
              <a:t>interacting</a:t>
            </a:r>
            <a:r>
              <a:rPr lang="fr-FR" dirty="0"/>
              <a:t> </a:t>
            </a:r>
            <a:r>
              <a:rPr lang="fr-FR" dirty="0" err="1"/>
              <a:t>field</a:t>
            </a:r>
            <a:endParaRPr lang="fr-FR" dirty="0"/>
          </a:p>
        </p:txBody>
      </p:sp>
      <p:cxnSp>
        <p:nvCxnSpPr>
          <p:cNvPr id="3" name="Connecteur droit 2">
            <a:extLst>
              <a:ext uri="{FF2B5EF4-FFF2-40B4-BE49-F238E27FC236}">
                <a16:creationId xmlns:a16="http://schemas.microsoft.com/office/drawing/2014/main" id="{E4D30C00-2863-44A1-8E04-551DEE0A5682}"/>
              </a:ext>
            </a:extLst>
          </p:cNvPr>
          <p:cNvCxnSpPr>
            <a:cxnSpLocks/>
          </p:cNvCxnSpPr>
          <p:nvPr/>
        </p:nvCxnSpPr>
        <p:spPr>
          <a:xfrm>
            <a:off x="6096000" y="874643"/>
            <a:ext cx="0" cy="498944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B93B6F94-3FED-4B57-BD45-351BBFF8B74B}"/>
                  </a:ext>
                </a:extLst>
              </p:cNvPr>
              <p:cNvSpPr txBox="1"/>
              <p:nvPr/>
            </p:nvSpPr>
            <p:spPr>
              <a:xfrm>
                <a:off x="0" y="789476"/>
                <a:ext cx="609599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𝑉</m:t>
                      </m:r>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𝑚</m:t>
                          </m:r>
                        </m:e>
                        <m:sup>
                          <m:r>
                            <a:rPr lang="es-ES" b="0" i="1" smtClean="0">
                              <a:latin typeface="Cambria Math" panose="02040503050406030204" pitchFamily="18" charset="0"/>
                            </a:rPr>
                            <m:t>2</m:t>
                          </m:r>
                        </m:sup>
                      </m:sSup>
                      <m:sSup>
                        <m:sSupPr>
                          <m:ctrlPr>
                            <a:rPr lang="es-ES" b="0" i="1" smtClean="0">
                              <a:latin typeface="Cambria Math" panose="02040503050406030204" pitchFamily="18" charset="0"/>
                            </a:rPr>
                          </m:ctrlPr>
                        </m:sSupPr>
                        <m:e>
                          <m:r>
                            <a:rPr lang="es-ES" b="0" i="1" smtClean="0">
                              <a:latin typeface="Cambria Math" panose="02040503050406030204" pitchFamily="18" charset="0"/>
                            </a:rPr>
                            <m:t>𝜙</m:t>
                          </m:r>
                        </m:e>
                        <m:sup>
                          <m:r>
                            <a:rPr lang="es-ES" b="0" i="1" smtClean="0">
                              <a:latin typeface="Cambria Math" panose="02040503050406030204" pitchFamily="18" charset="0"/>
                            </a:rPr>
                            <m:t>2</m:t>
                          </m:r>
                        </m:sup>
                      </m:sSup>
                      <m:r>
                        <a:rPr lang="es-ES" b="0" i="1" smtClean="0">
                          <a:latin typeface="Cambria Math" panose="02040503050406030204" pitchFamily="18" charset="0"/>
                        </a:rPr>
                        <m:t>/2</m:t>
                      </m:r>
                    </m:oMath>
                  </m:oMathPara>
                </a14:m>
                <a:endParaRPr lang="en-GB" dirty="0"/>
              </a:p>
            </p:txBody>
          </p:sp>
        </mc:Choice>
        <mc:Fallback xmlns="">
          <p:sp>
            <p:nvSpPr>
              <p:cNvPr id="6" name="ZoneTexte 5">
                <a:extLst>
                  <a:ext uri="{FF2B5EF4-FFF2-40B4-BE49-F238E27FC236}">
                    <a16:creationId xmlns:a16="http://schemas.microsoft.com/office/drawing/2014/main" id="{B93B6F94-3FED-4B57-BD45-351BBFF8B74B}"/>
                  </a:ext>
                </a:extLst>
              </p:cNvPr>
              <p:cNvSpPr txBox="1">
                <a:spLocks noRot="1" noChangeAspect="1" noMove="1" noResize="1" noEditPoints="1" noAdjustHandles="1" noChangeArrowheads="1" noChangeShapeType="1" noTextEdit="1"/>
              </p:cNvSpPr>
              <p:nvPr/>
            </p:nvSpPr>
            <p:spPr>
              <a:xfrm>
                <a:off x="0" y="789476"/>
                <a:ext cx="6095999" cy="369332"/>
              </a:xfrm>
              <a:prstGeom prst="rect">
                <a:avLst/>
              </a:prstGeom>
              <a:blipFill>
                <a:blip r:embed="rId3"/>
                <a:stretch>
                  <a:fillRect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ZoneTexte 17">
                <a:extLst>
                  <a:ext uri="{FF2B5EF4-FFF2-40B4-BE49-F238E27FC236}">
                    <a16:creationId xmlns:a16="http://schemas.microsoft.com/office/drawing/2014/main" id="{1B7BF392-7786-47A4-8CE6-7C663ED3AE82}"/>
                  </a:ext>
                </a:extLst>
              </p:cNvPr>
              <p:cNvSpPr txBox="1"/>
              <p:nvPr/>
            </p:nvSpPr>
            <p:spPr>
              <a:xfrm>
                <a:off x="6105936" y="789476"/>
                <a:ext cx="609599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𝑉</m:t>
                      </m:r>
                      <m:r>
                        <a:rPr lang="es-ES" b="0" i="1" smtClean="0">
                          <a:latin typeface="Cambria Math" panose="02040503050406030204" pitchFamily="18" charset="0"/>
                        </a:rPr>
                        <m:t>=</m:t>
                      </m:r>
                      <m:r>
                        <a:rPr lang="es-ES" b="0" i="1" smtClean="0">
                          <a:latin typeface="Cambria Math" panose="02040503050406030204" pitchFamily="18" charset="0"/>
                        </a:rPr>
                        <m:t>𝜆</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𝜙</m:t>
                          </m:r>
                        </m:e>
                        <m:sup>
                          <m:r>
                            <a:rPr lang="es-ES" b="0" i="1" smtClean="0">
                              <a:latin typeface="Cambria Math" panose="02040503050406030204" pitchFamily="18" charset="0"/>
                            </a:rPr>
                            <m:t>4</m:t>
                          </m:r>
                        </m:sup>
                      </m:sSup>
                      <m:r>
                        <a:rPr lang="es-ES" b="0" i="1" smtClean="0">
                          <a:latin typeface="Cambria Math" panose="02040503050406030204" pitchFamily="18" charset="0"/>
                        </a:rPr>
                        <m:t>/4</m:t>
                      </m:r>
                    </m:oMath>
                  </m:oMathPara>
                </a14:m>
                <a:endParaRPr lang="en-GB" dirty="0"/>
              </a:p>
            </p:txBody>
          </p:sp>
        </mc:Choice>
        <mc:Fallback xmlns="">
          <p:sp>
            <p:nvSpPr>
              <p:cNvPr id="18" name="ZoneTexte 17">
                <a:extLst>
                  <a:ext uri="{FF2B5EF4-FFF2-40B4-BE49-F238E27FC236}">
                    <a16:creationId xmlns:a16="http://schemas.microsoft.com/office/drawing/2014/main" id="{1B7BF392-7786-47A4-8CE6-7C663ED3AE82}"/>
                  </a:ext>
                </a:extLst>
              </p:cNvPr>
              <p:cNvSpPr txBox="1">
                <a:spLocks noRot="1" noChangeAspect="1" noMove="1" noResize="1" noEditPoints="1" noAdjustHandles="1" noChangeArrowheads="1" noChangeShapeType="1" noTextEdit="1"/>
              </p:cNvSpPr>
              <p:nvPr/>
            </p:nvSpPr>
            <p:spPr>
              <a:xfrm>
                <a:off x="6105936" y="789476"/>
                <a:ext cx="6095999" cy="369332"/>
              </a:xfrm>
              <a:prstGeom prst="rect">
                <a:avLst/>
              </a:prstGeom>
              <a:blipFill>
                <a:blip r:embed="rId4"/>
                <a:stretch>
                  <a:fillRect b="-15000"/>
                </a:stretch>
              </a:blipFill>
            </p:spPr>
            <p:txBody>
              <a:bodyPr/>
              <a:lstStyle/>
              <a:p>
                <a:r>
                  <a:rPr lang="en-GB">
                    <a:noFill/>
                  </a:rPr>
                  <a:t> </a:t>
                </a:r>
              </a:p>
            </p:txBody>
          </p:sp>
        </mc:Fallback>
      </mc:AlternateContent>
      <p:pic>
        <p:nvPicPr>
          <p:cNvPr id="7" name="Image 6">
            <a:extLst>
              <a:ext uri="{FF2B5EF4-FFF2-40B4-BE49-F238E27FC236}">
                <a16:creationId xmlns:a16="http://schemas.microsoft.com/office/drawing/2014/main" id="{8D2A5993-CBEF-4901-B5CF-AC672ECAC7BF}"/>
              </a:ext>
            </a:extLst>
          </p:cNvPr>
          <p:cNvPicPr>
            <a:picLocks noChangeAspect="1"/>
          </p:cNvPicPr>
          <p:nvPr/>
        </p:nvPicPr>
        <p:blipFill>
          <a:blip r:embed="rId5"/>
          <a:stretch>
            <a:fillRect/>
          </a:stretch>
        </p:blipFill>
        <p:spPr>
          <a:xfrm>
            <a:off x="588254" y="1338597"/>
            <a:ext cx="5068975" cy="1872479"/>
          </a:xfrm>
          <a:prstGeom prst="rect">
            <a:avLst/>
          </a:prstGeom>
        </p:spPr>
      </p:pic>
      <p:pic>
        <p:nvPicPr>
          <p:cNvPr id="8" name="Image 7">
            <a:extLst>
              <a:ext uri="{FF2B5EF4-FFF2-40B4-BE49-F238E27FC236}">
                <a16:creationId xmlns:a16="http://schemas.microsoft.com/office/drawing/2014/main" id="{2C7115CA-BCF2-433C-BA3E-67F4DE838865}"/>
              </a:ext>
            </a:extLst>
          </p:cNvPr>
          <p:cNvPicPr>
            <a:picLocks noChangeAspect="1"/>
          </p:cNvPicPr>
          <p:nvPr/>
        </p:nvPicPr>
        <p:blipFill>
          <a:blip r:embed="rId6"/>
          <a:stretch>
            <a:fillRect/>
          </a:stretch>
        </p:blipFill>
        <p:spPr>
          <a:xfrm>
            <a:off x="6403801" y="1322590"/>
            <a:ext cx="4944339" cy="1938181"/>
          </a:xfrm>
          <a:prstGeom prst="rect">
            <a:avLst/>
          </a:prstGeom>
        </p:spPr>
      </p:pic>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4BC7D46C-7F46-405C-9FA4-433BB566CED3}"/>
                  </a:ext>
                </a:extLst>
              </p:cNvPr>
              <p:cNvSpPr txBox="1"/>
              <p:nvPr/>
            </p:nvSpPr>
            <p:spPr>
              <a:xfrm>
                <a:off x="7944368" y="3296768"/>
                <a:ext cx="2443618" cy="3070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𝑎</m:t>
                              </m:r>
                            </m:e>
                          </m:acc>
                        </m:e>
                        <m:sub>
                          <m:r>
                            <a:rPr lang="es-ES" b="0" i="1" smtClean="0">
                              <a:latin typeface="Cambria Math" panose="02040503050406030204" pitchFamily="18" charset="0"/>
                            </a:rPr>
                            <m:t>𝑛</m:t>
                          </m:r>
                          <m:r>
                            <a:rPr lang="es-ES" b="0" i="1" smtClean="0">
                              <a:latin typeface="Cambria Math" panose="02040503050406030204" pitchFamily="18" charset="0"/>
                            </a:rPr>
                            <m:t>,</m:t>
                          </m:r>
                          <m:r>
                            <a:rPr lang="es-ES" b="0" i="1" smtClean="0">
                              <a:latin typeface="Cambria Math" panose="02040503050406030204" pitchFamily="18" charset="0"/>
                            </a:rPr>
                            <m:t>𝑘</m:t>
                          </m:r>
                        </m:sub>
                      </m:sSub>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𝑎</m:t>
                          </m:r>
                        </m:e>
                        <m:sub>
                          <m:r>
                            <a:rPr lang="es-ES" i="1">
                              <a:latin typeface="Cambria Math" panose="02040503050406030204" pitchFamily="18" charset="0"/>
                            </a:rPr>
                            <m:t>𝑛</m:t>
                          </m:r>
                          <m:r>
                            <a:rPr lang="es-ES" i="1">
                              <a:latin typeface="Cambria Math" panose="02040503050406030204" pitchFamily="18" charset="0"/>
                            </a:rPr>
                            <m:t>,</m:t>
                          </m:r>
                          <m:r>
                            <a:rPr lang="es-ES" i="1">
                              <a:latin typeface="Cambria Math" panose="02040503050406030204" pitchFamily="18" charset="0"/>
                            </a:rPr>
                            <m:t>𝑘</m:t>
                          </m:r>
                        </m:sub>
                      </m:sSub>
                      <m:sSup>
                        <m:sSupPr>
                          <m:ctrlPr>
                            <a:rPr lang="es-ES" b="0" i="1" smtClean="0">
                              <a:latin typeface="Cambria Math" panose="02040503050406030204" pitchFamily="18" charset="0"/>
                            </a:rPr>
                          </m:ctrlPr>
                        </m:sSupPr>
                        <m:e>
                          <m:r>
                            <a:rPr lang="es-ES" b="0" i="1" smtClean="0">
                              <a:latin typeface="Cambria Math" panose="02040503050406030204" pitchFamily="18" charset="0"/>
                            </a:rPr>
                            <m:t>𝐻</m:t>
                          </m:r>
                        </m:e>
                        <m:sup>
                          <m:r>
                            <a:rPr lang="es-ES" b="0" i="1" smtClean="0">
                              <a:latin typeface="Cambria Math" panose="02040503050406030204" pitchFamily="18" charset="0"/>
                            </a:rPr>
                            <m:t>−</m:t>
                          </m:r>
                          <m:r>
                            <a:rPr lang="es-ES" b="0" i="1" smtClean="0">
                              <a:latin typeface="Cambria Math" panose="02040503050406030204" pitchFamily="18" charset="0"/>
                            </a:rPr>
                            <m:t>𝑛</m:t>
                          </m:r>
                        </m:sup>
                      </m:sSup>
                      <m:sSup>
                        <m:sSupPr>
                          <m:ctrlPr>
                            <a:rPr lang="es-ES" b="0" i="1" smtClean="0">
                              <a:latin typeface="Cambria Math" panose="02040503050406030204" pitchFamily="18" charset="0"/>
                            </a:rPr>
                          </m:ctrlPr>
                        </m:sSupPr>
                        <m:e>
                          <m:r>
                            <a:rPr lang="es-ES" b="0" i="1" smtClean="0">
                              <a:latin typeface="Cambria Math" panose="02040503050406030204" pitchFamily="18" charset="0"/>
                            </a:rPr>
                            <m:t>𝜆</m:t>
                          </m:r>
                        </m:e>
                        <m:sup>
                          <m:r>
                            <a:rPr lang="es-ES" b="0" i="1" smtClean="0">
                              <a:latin typeface="Cambria Math" panose="02040503050406030204" pitchFamily="18" charset="0"/>
                            </a:rPr>
                            <m:t>(</m:t>
                          </m:r>
                          <m:r>
                            <a:rPr lang="es-ES" b="0" i="1" smtClean="0">
                              <a:latin typeface="Cambria Math" panose="02040503050406030204" pitchFamily="18" charset="0"/>
                            </a:rPr>
                            <m:t>𝑛</m:t>
                          </m:r>
                          <m:r>
                            <a:rPr lang="es-ES" b="0" i="1" smtClean="0">
                              <a:latin typeface="Cambria Math" panose="02040503050406030204" pitchFamily="18" charset="0"/>
                            </a:rPr>
                            <m:t>−2</m:t>
                          </m:r>
                          <m:r>
                            <a:rPr lang="es-ES" b="0" i="1" smtClean="0">
                              <a:latin typeface="Cambria Math" panose="02040503050406030204" pitchFamily="18" charset="0"/>
                            </a:rPr>
                            <m:t>𝑘</m:t>
                          </m:r>
                          <m:r>
                            <a:rPr lang="es-ES" b="0" i="1" smtClean="0">
                              <a:latin typeface="Cambria Math" panose="02040503050406030204" pitchFamily="18" charset="0"/>
                            </a:rPr>
                            <m:t>)/4</m:t>
                          </m:r>
                        </m:sup>
                      </m:sSup>
                    </m:oMath>
                  </m:oMathPara>
                </a14:m>
                <a:endParaRPr lang="en-GB" dirty="0"/>
              </a:p>
            </p:txBody>
          </p:sp>
        </mc:Choice>
        <mc:Fallback xmlns="">
          <p:sp>
            <p:nvSpPr>
              <p:cNvPr id="11" name="ZoneTexte 10">
                <a:extLst>
                  <a:ext uri="{FF2B5EF4-FFF2-40B4-BE49-F238E27FC236}">
                    <a16:creationId xmlns:a16="http://schemas.microsoft.com/office/drawing/2014/main" id="{4BC7D46C-7F46-405C-9FA4-433BB566CED3}"/>
                  </a:ext>
                </a:extLst>
              </p:cNvPr>
              <p:cNvSpPr txBox="1">
                <a:spLocks noRot="1" noChangeAspect="1" noMove="1" noResize="1" noEditPoints="1" noAdjustHandles="1" noChangeArrowheads="1" noChangeShapeType="1" noTextEdit="1"/>
              </p:cNvSpPr>
              <p:nvPr/>
            </p:nvSpPr>
            <p:spPr>
              <a:xfrm>
                <a:off x="7944368" y="3296768"/>
                <a:ext cx="2443618" cy="307007"/>
              </a:xfrm>
              <a:prstGeom prst="rect">
                <a:avLst/>
              </a:prstGeom>
              <a:blipFill>
                <a:blip r:embed="rId7"/>
                <a:stretch>
                  <a:fillRect l="-998" t="-4000" r="-748" b="-14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7BD306DE-38E4-4B4A-9098-70EF97117573}"/>
                  </a:ext>
                </a:extLst>
              </p:cNvPr>
              <p:cNvSpPr txBox="1"/>
              <p:nvPr/>
            </p:nvSpPr>
            <p:spPr>
              <a:xfrm>
                <a:off x="2099005" y="3270710"/>
                <a:ext cx="2548839" cy="307007"/>
              </a:xfrm>
              <a:prstGeom prst="rect">
                <a:avLst/>
              </a:prstGeom>
              <a:noFill/>
            </p:spPr>
            <p:txBody>
              <a:bodyPr wrap="none" lIns="0" tIns="0" rIns="0" bIns="0" rtlCol="0">
                <a:spAutoFit/>
              </a:bodyPr>
              <a:lstStyle/>
              <a:p>
                <a14:m>
                  <m:oMath xmlns:m="http://schemas.openxmlformats.org/officeDocument/2006/math">
                    <m:sSub>
                      <m:sSubPr>
                        <m:ctrlPr>
                          <a:rPr lang="es-ES" b="0" i="1" smtClean="0">
                            <a:latin typeface="Cambria Math" panose="02040503050406030204" pitchFamily="18" charset="0"/>
                          </a:rPr>
                        </m:ctrlPr>
                      </m:sSubPr>
                      <m:e>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𝑎</m:t>
                            </m:r>
                          </m:e>
                        </m:acc>
                      </m:e>
                      <m:sub>
                        <m:r>
                          <a:rPr lang="es-ES" b="0" i="1" smtClean="0">
                            <a:latin typeface="Cambria Math" panose="02040503050406030204" pitchFamily="18" charset="0"/>
                          </a:rPr>
                          <m:t>𝑛</m:t>
                        </m:r>
                        <m:r>
                          <a:rPr lang="es-ES" b="0" i="1" smtClean="0">
                            <a:latin typeface="Cambria Math" panose="02040503050406030204" pitchFamily="18" charset="0"/>
                          </a:rPr>
                          <m:t>,</m:t>
                        </m:r>
                        <m:r>
                          <a:rPr lang="es-ES" b="0" i="1" smtClean="0">
                            <a:latin typeface="Cambria Math" panose="02040503050406030204" pitchFamily="18" charset="0"/>
                          </a:rPr>
                          <m:t>𝑘</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𝑎</m:t>
                        </m:r>
                      </m:e>
                      <m:sub>
                        <m:r>
                          <a:rPr lang="es-ES" b="0" i="1" smtClean="0">
                            <a:latin typeface="Cambria Math" panose="02040503050406030204" pitchFamily="18" charset="0"/>
                          </a:rPr>
                          <m:t>𝑛</m:t>
                        </m:r>
                        <m:r>
                          <a:rPr lang="es-ES" b="0" i="1" smtClean="0">
                            <a:latin typeface="Cambria Math" panose="02040503050406030204" pitchFamily="18" charset="0"/>
                          </a:rPr>
                          <m:t>,</m:t>
                        </m:r>
                        <m:r>
                          <a:rPr lang="es-ES" b="0" i="1" smtClean="0">
                            <a:latin typeface="Cambria Math" panose="02040503050406030204" pitchFamily="18" charset="0"/>
                          </a:rPr>
                          <m:t>𝑘</m:t>
                        </m:r>
                      </m:sub>
                    </m:sSub>
                    <m:sSup>
                      <m:sSupPr>
                        <m:ctrlPr>
                          <a:rPr lang="es-ES" b="0" i="1" smtClean="0">
                            <a:latin typeface="Cambria Math" panose="02040503050406030204" pitchFamily="18" charset="0"/>
                          </a:rPr>
                        </m:ctrlPr>
                      </m:sSupPr>
                      <m:e>
                        <m:r>
                          <a:rPr lang="es-ES" b="0" i="1" smtClean="0">
                            <a:latin typeface="Cambria Math" panose="02040503050406030204" pitchFamily="18" charset="0"/>
                          </a:rPr>
                          <m:t>𝑚</m:t>
                        </m:r>
                      </m:e>
                      <m:sup>
                        <m:r>
                          <a:rPr lang="es-ES" b="0" i="1" smtClean="0">
                            <a:latin typeface="Cambria Math" panose="02040503050406030204" pitchFamily="18" charset="0"/>
                          </a:rPr>
                          <m:t>𝑛</m:t>
                        </m:r>
                        <m:r>
                          <a:rPr lang="es-ES" b="0" i="1" smtClean="0">
                            <a:latin typeface="Cambria Math" panose="02040503050406030204" pitchFamily="18" charset="0"/>
                          </a:rPr>
                          <m:t>−2</m:t>
                        </m:r>
                        <m:r>
                          <a:rPr lang="es-ES" b="0" i="1" smtClean="0">
                            <a:latin typeface="Cambria Math" panose="02040503050406030204" pitchFamily="18" charset="0"/>
                          </a:rPr>
                          <m:t>𝑘</m:t>
                        </m:r>
                      </m:sup>
                    </m:sSup>
                    <m:sSup>
                      <m:sSupPr>
                        <m:ctrlPr>
                          <a:rPr lang="es-ES" b="0" i="1" smtClean="0">
                            <a:latin typeface="Cambria Math" panose="02040503050406030204" pitchFamily="18" charset="0"/>
                          </a:rPr>
                        </m:ctrlPr>
                      </m:sSupPr>
                      <m:e>
                        <m:r>
                          <a:rPr lang="es-ES" b="0" i="1" smtClean="0">
                            <a:latin typeface="Cambria Math" panose="02040503050406030204" pitchFamily="18" charset="0"/>
                          </a:rPr>
                          <m:t>𝐻</m:t>
                        </m:r>
                      </m:e>
                      <m:sup>
                        <m:r>
                          <a:rPr lang="es-ES" b="0" i="1" smtClean="0">
                            <a:latin typeface="Cambria Math" panose="02040503050406030204" pitchFamily="18" charset="0"/>
                          </a:rPr>
                          <m:t>2(</m:t>
                        </m:r>
                        <m:r>
                          <a:rPr lang="es-ES" b="0" i="1" smtClean="0">
                            <a:latin typeface="Cambria Math" panose="02040503050406030204" pitchFamily="18" charset="0"/>
                          </a:rPr>
                          <m:t>𝑘</m:t>
                        </m:r>
                        <m:r>
                          <a:rPr lang="es-ES" b="0" i="1" smtClean="0">
                            <a:latin typeface="Cambria Math" panose="02040503050406030204" pitchFamily="18" charset="0"/>
                          </a:rPr>
                          <m:t>−</m:t>
                        </m:r>
                        <m:r>
                          <a:rPr lang="es-ES" b="0" i="1" smtClean="0">
                            <a:latin typeface="Cambria Math" panose="02040503050406030204" pitchFamily="18" charset="0"/>
                          </a:rPr>
                          <m:t>𝑛</m:t>
                        </m:r>
                        <m:r>
                          <a:rPr lang="es-ES" b="0" i="1" smtClean="0">
                            <a:latin typeface="Cambria Math" panose="02040503050406030204" pitchFamily="18" charset="0"/>
                          </a:rPr>
                          <m:t>)</m:t>
                        </m:r>
                      </m:sup>
                    </m:sSup>
                  </m:oMath>
                </a14:m>
                <a:r>
                  <a:rPr lang="en-GB" dirty="0"/>
                  <a:t> </a:t>
                </a:r>
              </a:p>
            </p:txBody>
          </p:sp>
        </mc:Choice>
        <mc:Fallback xmlns="">
          <p:sp>
            <p:nvSpPr>
              <p:cNvPr id="22" name="ZoneTexte 21">
                <a:extLst>
                  <a:ext uri="{FF2B5EF4-FFF2-40B4-BE49-F238E27FC236}">
                    <a16:creationId xmlns:a16="http://schemas.microsoft.com/office/drawing/2014/main" id="{7BD306DE-38E4-4B4A-9098-70EF97117573}"/>
                  </a:ext>
                </a:extLst>
              </p:cNvPr>
              <p:cNvSpPr txBox="1">
                <a:spLocks noRot="1" noChangeAspect="1" noMove="1" noResize="1" noEditPoints="1" noAdjustHandles="1" noChangeArrowheads="1" noChangeShapeType="1" noTextEdit="1"/>
              </p:cNvSpPr>
              <p:nvPr/>
            </p:nvSpPr>
            <p:spPr>
              <a:xfrm>
                <a:off x="2099005" y="3270710"/>
                <a:ext cx="2548839" cy="307007"/>
              </a:xfrm>
              <a:prstGeom prst="rect">
                <a:avLst/>
              </a:prstGeom>
              <a:blipFill>
                <a:blip r:embed="rId8"/>
                <a:stretch>
                  <a:fillRect l="-2392" t="-4000" r="-239" b="-14000"/>
                </a:stretch>
              </a:blipFill>
            </p:spPr>
            <p:txBody>
              <a:bodyPr/>
              <a:lstStyle/>
              <a:p>
                <a:r>
                  <a:rPr lang="en-GB">
                    <a:noFill/>
                  </a:rPr>
                  <a:t> </a:t>
                </a:r>
              </a:p>
            </p:txBody>
          </p:sp>
        </mc:Fallback>
      </mc:AlternateContent>
      <p:pic>
        <p:nvPicPr>
          <p:cNvPr id="14" name="Image 13">
            <a:extLst>
              <a:ext uri="{FF2B5EF4-FFF2-40B4-BE49-F238E27FC236}">
                <a16:creationId xmlns:a16="http://schemas.microsoft.com/office/drawing/2014/main" id="{6381CB88-689E-48C2-A5E4-5B480F0957C0}"/>
              </a:ext>
            </a:extLst>
          </p:cNvPr>
          <p:cNvPicPr>
            <a:picLocks noChangeAspect="1"/>
          </p:cNvPicPr>
          <p:nvPr/>
        </p:nvPicPr>
        <p:blipFill>
          <a:blip r:embed="rId9"/>
          <a:stretch>
            <a:fillRect/>
          </a:stretch>
        </p:blipFill>
        <p:spPr>
          <a:xfrm>
            <a:off x="1545228" y="3667061"/>
            <a:ext cx="9101541" cy="2787111"/>
          </a:xfrm>
          <a:prstGeom prst="rect">
            <a:avLst/>
          </a:prstGeom>
        </p:spPr>
      </p:pic>
      <p:grpSp>
        <p:nvGrpSpPr>
          <p:cNvPr id="4" name="Groupe 3">
            <a:extLst>
              <a:ext uri="{FF2B5EF4-FFF2-40B4-BE49-F238E27FC236}">
                <a16:creationId xmlns:a16="http://schemas.microsoft.com/office/drawing/2014/main" id="{0AF66245-9A6B-476A-97EB-F16CDA8E1855}"/>
              </a:ext>
            </a:extLst>
          </p:cNvPr>
          <p:cNvGrpSpPr/>
          <p:nvPr/>
        </p:nvGrpSpPr>
        <p:grpSpPr>
          <a:xfrm>
            <a:off x="278296" y="6405963"/>
            <a:ext cx="8940102" cy="370294"/>
            <a:chOff x="377687" y="6415902"/>
            <a:chExt cx="8940102" cy="370294"/>
          </a:xfrm>
        </p:grpSpPr>
        <mc:AlternateContent xmlns:mc="http://schemas.openxmlformats.org/markup-compatibility/2006" xmlns:a14="http://schemas.microsoft.com/office/drawing/2010/main">
          <mc:Choice Requires="a14">
            <p:sp>
              <p:nvSpPr>
                <p:cNvPr id="2" name="ZoneTexte 1">
                  <a:extLst>
                    <a:ext uri="{FF2B5EF4-FFF2-40B4-BE49-F238E27FC236}">
                      <a16:creationId xmlns:a16="http://schemas.microsoft.com/office/drawing/2014/main" id="{048C3BAE-E6B8-4485-85D0-4FD7E169C87C}"/>
                    </a:ext>
                  </a:extLst>
                </p:cNvPr>
                <p:cNvSpPr txBox="1"/>
                <p:nvPr/>
              </p:nvSpPr>
              <p:spPr>
                <a:xfrm>
                  <a:off x="377687" y="6423409"/>
                  <a:ext cx="1970924" cy="349326"/>
                </a:xfrm>
                <a:prstGeom prst="rect">
                  <a:avLst/>
                </a:prstGeom>
                <a:noFill/>
              </p:spPr>
              <p:txBody>
                <a:bodyPr wrap="none" rtlCol="0">
                  <a:spAutoFit/>
                </a:bodyPr>
                <a:lstStyle/>
                <a:p>
                  <a:r>
                    <a:rPr lang="es-ES" sz="1600" b="1" dirty="0">
                      <a:solidFill>
                        <a:srgbClr val="0070C0"/>
                      </a:solidFill>
                    </a:rPr>
                    <a:t>Blue = positive </a:t>
                  </a:r>
                  <a14:m>
                    <m:oMath xmlns:m="http://schemas.openxmlformats.org/officeDocument/2006/math">
                      <m:sSub>
                        <m:sSubPr>
                          <m:ctrlPr>
                            <a:rPr lang="es-ES" sz="1600" b="1" i="1" dirty="0" smtClean="0">
                              <a:solidFill>
                                <a:srgbClr val="0070C0"/>
                              </a:solidFill>
                              <a:latin typeface="Cambria Math" panose="02040503050406030204" pitchFamily="18" charset="0"/>
                            </a:rPr>
                          </m:ctrlPr>
                        </m:sSubPr>
                        <m:e>
                          <m:acc>
                            <m:accPr>
                              <m:chr m:val="̅"/>
                              <m:ctrlPr>
                                <a:rPr lang="es-ES" sz="1600" b="1" i="1" smtClean="0">
                                  <a:solidFill>
                                    <a:srgbClr val="0070C0"/>
                                  </a:solidFill>
                                  <a:latin typeface="Cambria Math" panose="02040503050406030204" pitchFamily="18" charset="0"/>
                                </a:rPr>
                              </m:ctrlPr>
                            </m:accPr>
                            <m:e>
                              <m:r>
                                <a:rPr lang="es-ES" sz="1600" b="1" i="1" smtClean="0">
                                  <a:solidFill>
                                    <a:srgbClr val="0070C0"/>
                                  </a:solidFill>
                                  <a:latin typeface="Cambria Math" panose="02040503050406030204" pitchFamily="18" charset="0"/>
                                </a:rPr>
                                <m:t>𝒂</m:t>
                              </m:r>
                            </m:e>
                          </m:acc>
                        </m:e>
                        <m:sub>
                          <m:r>
                            <a:rPr lang="es-ES" sz="1600" b="1" i="1" dirty="0" smtClean="0">
                              <a:solidFill>
                                <a:srgbClr val="0070C0"/>
                              </a:solidFill>
                              <a:latin typeface="Cambria Math" panose="02040503050406030204" pitchFamily="18" charset="0"/>
                            </a:rPr>
                            <m:t>𝟐</m:t>
                          </m:r>
                          <m:r>
                            <a:rPr lang="es-ES" sz="1600" b="1" i="1" dirty="0" smtClean="0">
                              <a:solidFill>
                                <a:srgbClr val="0070C0"/>
                              </a:solidFill>
                              <a:latin typeface="Cambria Math" panose="02040503050406030204" pitchFamily="18" charset="0"/>
                            </a:rPr>
                            <m:t>,</m:t>
                          </m:r>
                          <m:r>
                            <a:rPr lang="es-ES" sz="1600" b="1" i="1" dirty="0" smtClean="0">
                              <a:solidFill>
                                <a:srgbClr val="0070C0"/>
                              </a:solidFill>
                              <a:latin typeface="Cambria Math" panose="02040503050406030204" pitchFamily="18" charset="0"/>
                            </a:rPr>
                            <m:t>𝒌</m:t>
                          </m:r>
                        </m:sub>
                      </m:sSub>
                    </m:oMath>
                  </a14:m>
                  <a:endParaRPr lang="en-GB" sz="1600" b="1" dirty="0">
                    <a:solidFill>
                      <a:srgbClr val="0070C0"/>
                    </a:solidFill>
                  </a:endParaRPr>
                </a:p>
              </p:txBody>
            </p:sp>
          </mc:Choice>
          <mc:Fallback xmlns="">
            <p:sp>
              <p:nvSpPr>
                <p:cNvPr id="2" name="ZoneTexte 1">
                  <a:extLst>
                    <a:ext uri="{FF2B5EF4-FFF2-40B4-BE49-F238E27FC236}">
                      <a16:creationId xmlns:a16="http://schemas.microsoft.com/office/drawing/2014/main" id="{048C3BAE-E6B8-4485-85D0-4FD7E169C87C}"/>
                    </a:ext>
                  </a:extLst>
                </p:cNvPr>
                <p:cNvSpPr txBox="1">
                  <a:spLocks noRot="1" noChangeAspect="1" noMove="1" noResize="1" noEditPoints="1" noAdjustHandles="1" noChangeArrowheads="1" noChangeShapeType="1" noTextEdit="1"/>
                </p:cNvSpPr>
                <p:nvPr/>
              </p:nvSpPr>
              <p:spPr>
                <a:xfrm>
                  <a:off x="377687" y="6423409"/>
                  <a:ext cx="1970924" cy="349326"/>
                </a:xfrm>
                <a:prstGeom prst="rect">
                  <a:avLst/>
                </a:prstGeom>
                <a:blipFill>
                  <a:blip r:embed="rId10"/>
                  <a:stretch>
                    <a:fillRect l="-1858" t="-7018" r="-1548" b="-175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901566D6-2F24-49E2-A71B-8A015B54BA1F}"/>
                    </a:ext>
                  </a:extLst>
                </p:cNvPr>
                <p:cNvSpPr txBox="1"/>
                <p:nvPr/>
              </p:nvSpPr>
              <p:spPr>
                <a:xfrm>
                  <a:off x="2387962" y="6421898"/>
                  <a:ext cx="1947841" cy="349326"/>
                </a:xfrm>
                <a:prstGeom prst="rect">
                  <a:avLst/>
                </a:prstGeom>
                <a:noFill/>
              </p:spPr>
              <p:txBody>
                <a:bodyPr wrap="none" rtlCol="0">
                  <a:spAutoFit/>
                </a:bodyPr>
                <a:lstStyle/>
                <a:p>
                  <a:r>
                    <a:rPr lang="es-ES" sz="1600" b="1" dirty="0">
                      <a:solidFill>
                        <a:srgbClr val="FF0000"/>
                      </a:solidFill>
                    </a:rPr>
                    <a:t>Red = </a:t>
                  </a:r>
                  <a:r>
                    <a:rPr lang="es-ES" sz="1600" b="1" dirty="0" err="1">
                      <a:solidFill>
                        <a:srgbClr val="FF0000"/>
                      </a:solidFill>
                    </a:rPr>
                    <a:t>negative</a:t>
                  </a:r>
                  <a:r>
                    <a:rPr lang="es-ES" sz="1600" b="1" dirty="0">
                      <a:solidFill>
                        <a:srgbClr val="FF0000"/>
                      </a:solidFill>
                    </a:rPr>
                    <a:t> </a:t>
                  </a:r>
                  <a14:m>
                    <m:oMath xmlns:m="http://schemas.openxmlformats.org/officeDocument/2006/math">
                      <m:sSub>
                        <m:sSubPr>
                          <m:ctrlPr>
                            <a:rPr lang="es-ES" sz="1600" b="1" i="1" dirty="0" smtClean="0">
                              <a:solidFill>
                                <a:srgbClr val="FF0000"/>
                              </a:solidFill>
                              <a:latin typeface="Cambria Math" panose="02040503050406030204" pitchFamily="18" charset="0"/>
                            </a:rPr>
                          </m:ctrlPr>
                        </m:sSubPr>
                        <m:e>
                          <m:acc>
                            <m:accPr>
                              <m:chr m:val="̅"/>
                              <m:ctrlPr>
                                <a:rPr lang="es-ES" sz="1600" b="1" i="1" smtClean="0">
                                  <a:solidFill>
                                    <a:srgbClr val="FF0000"/>
                                  </a:solidFill>
                                  <a:latin typeface="Cambria Math" panose="02040503050406030204" pitchFamily="18" charset="0"/>
                                </a:rPr>
                              </m:ctrlPr>
                            </m:accPr>
                            <m:e>
                              <m:r>
                                <a:rPr lang="es-ES" sz="1600" b="1" i="1" smtClean="0">
                                  <a:solidFill>
                                    <a:srgbClr val="FF0000"/>
                                  </a:solidFill>
                                  <a:latin typeface="Cambria Math" panose="02040503050406030204" pitchFamily="18" charset="0"/>
                                </a:rPr>
                                <m:t>𝒂</m:t>
                              </m:r>
                            </m:e>
                          </m:acc>
                        </m:e>
                        <m:sub>
                          <m:r>
                            <a:rPr lang="es-ES" sz="1600" b="1" i="1" dirty="0" smtClean="0">
                              <a:solidFill>
                                <a:srgbClr val="FF0000"/>
                              </a:solidFill>
                              <a:latin typeface="Cambria Math" panose="02040503050406030204" pitchFamily="18" charset="0"/>
                            </a:rPr>
                            <m:t>𝟐</m:t>
                          </m:r>
                          <m:r>
                            <a:rPr lang="es-ES" sz="1600" b="1" i="1" dirty="0" smtClean="0">
                              <a:solidFill>
                                <a:srgbClr val="FF0000"/>
                              </a:solidFill>
                              <a:latin typeface="Cambria Math" panose="02040503050406030204" pitchFamily="18" charset="0"/>
                            </a:rPr>
                            <m:t>,</m:t>
                          </m:r>
                          <m:r>
                            <a:rPr lang="es-ES" sz="1600" b="1" i="1" dirty="0" smtClean="0">
                              <a:solidFill>
                                <a:srgbClr val="FF0000"/>
                              </a:solidFill>
                              <a:latin typeface="Cambria Math" panose="02040503050406030204" pitchFamily="18" charset="0"/>
                            </a:rPr>
                            <m:t>𝒌</m:t>
                          </m:r>
                        </m:sub>
                      </m:sSub>
                    </m:oMath>
                  </a14:m>
                  <a:endParaRPr lang="en-GB" sz="1600" b="1" dirty="0">
                    <a:solidFill>
                      <a:srgbClr val="0070C0"/>
                    </a:solidFill>
                  </a:endParaRPr>
                </a:p>
              </p:txBody>
            </p:sp>
          </mc:Choice>
          <mc:Fallback xmlns="">
            <p:sp>
              <p:nvSpPr>
                <p:cNvPr id="13" name="ZoneTexte 12">
                  <a:extLst>
                    <a:ext uri="{FF2B5EF4-FFF2-40B4-BE49-F238E27FC236}">
                      <a16:creationId xmlns:a16="http://schemas.microsoft.com/office/drawing/2014/main" id="{901566D6-2F24-49E2-A71B-8A015B54BA1F}"/>
                    </a:ext>
                  </a:extLst>
                </p:cNvPr>
                <p:cNvSpPr txBox="1">
                  <a:spLocks noRot="1" noChangeAspect="1" noMove="1" noResize="1" noEditPoints="1" noAdjustHandles="1" noChangeArrowheads="1" noChangeShapeType="1" noTextEdit="1"/>
                </p:cNvSpPr>
                <p:nvPr/>
              </p:nvSpPr>
              <p:spPr>
                <a:xfrm>
                  <a:off x="2387962" y="6421898"/>
                  <a:ext cx="1947841" cy="349326"/>
                </a:xfrm>
                <a:prstGeom prst="rect">
                  <a:avLst/>
                </a:prstGeom>
                <a:blipFill>
                  <a:blip r:embed="rId11"/>
                  <a:stretch>
                    <a:fillRect l="-1563" t="-7018" r="-2188" b="-1754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6" name="ZoneTexte 15">
                  <a:extLst>
                    <a:ext uri="{FF2B5EF4-FFF2-40B4-BE49-F238E27FC236}">
                      <a16:creationId xmlns:a16="http://schemas.microsoft.com/office/drawing/2014/main" id="{5A426AC7-CB80-492C-A423-D1F926E4B43F}"/>
                    </a:ext>
                  </a:extLst>
                </p:cNvPr>
                <p:cNvSpPr txBox="1"/>
                <p:nvPr/>
              </p:nvSpPr>
              <p:spPr>
                <a:xfrm>
                  <a:off x="4375154" y="6415902"/>
                  <a:ext cx="4942635" cy="370294"/>
                </a:xfrm>
                <a:prstGeom prst="rect">
                  <a:avLst/>
                </a:prstGeom>
                <a:noFill/>
              </p:spPr>
              <p:txBody>
                <a:bodyPr wrap="none" rtlCol="0">
                  <a:spAutoFit/>
                </a:bodyPr>
                <a:lstStyle/>
                <a:p>
                  <a:r>
                    <a:rPr lang="es-ES" sz="1600" b="1" dirty="0">
                      <a:solidFill>
                        <a:schemeClr val="tx2"/>
                      </a:solidFill>
                    </a:rPr>
                    <a:t>Black = ratio </a:t>
                  </a:r>
                  <a14:m>
                    <m:oMath xmlns:m="http://schemas.openxmlformats.org/officeDocument/2006/math">
                      <m:r>
                        <a:rPr lang="es-ES" sz="1600" b="1" i="0" dirty="0" smtClean="0">
                          <a:solidFill>
                            <a:schemeClr val="tx2"/>
                          </a:solidFill>
                          <a:latin typeface="Cambria Math" panose="02040503050406030204" pitchFamily="18" charset="0"/>
                        </a:rPr>
                        <m:t>𝐥𝐨𝐠</m:t>
                      </m:r>
                      <m:d>
                        <m:dPr>
                          <m:ctrlPr>
                            <a:rPr lang="es-ES" sz="1600" b="1" i="0" dirty="0" smtClean="0">
                              <a:solidFill>
                                <a:schemeClr val="tx2"/>
                              </a:solidFill>
                              <a:latin typeface="Cambria Math" panose="02040503050406030204" pitchFamily="18" charset="0"/>
                            </a:rPr>
                          </m:ctrlPr>
                        </m:dPr>
                        <m:e>
                          <m:r>
                            <a:rPr lang="es-ES" sz="1600" b="1" dirty="0">
                              <a:solidFill>
                                <a:schemeClr val="tx2"/>
                              </a:solidFill>
                              <a:latin typeface="Cambria Math" panose="02040503050406030204" pitchFamily="18" charset="0"/>
                            </a:rPr>
                            <m:t>|</m:t>
                          </m:r>
                          <m:sSub>
                            <m:sSubPr>
                              <m:ctrlPr>
                                <a:rPr lang="es-ES" sz="1600" b="1" i="1" dirty="0">
                                  <a:solidFill>
                                    <a:schemeClr val="tx2"/>
                                  </a:solidFill>
                                  <a:latin typeface="Cambria Math" panose="02040503050406030204" pitchFamily="18" charset="0"/>
                                </a:rPr>
                              </m:ctrlPr>
                            </m:sSubPr>
                            <m:e>
                              <m:acc>
                                <m:accPr>
                                  <m:chr m:val="̅"/>
                                  <m:ctrlPr>
                                    <a:rPr lang="es-ES" sz="1600" b="1" i="1">
                                      <a:solidFill>
                                        <a:schemeClr val="tx2"/>
                                      </a:solidFill>
                                      <a:latin typeface="Cambria Math" panose="02040503050406030204" pitchFamily="18" charset="0"/>
                                    </a:rPr>
                                  </m:ctrlPr>
                                </m:accPr>
                                <m:e>
                                  <m:r>
                                    <a:rPr lang="es-ES" sz="1600" b="1" i="1">
                                      <a:solidFill>
                                        <a:schemeClr val="tx2"/>
                                      </a:solidFill>
                                      <a:latin typeface="Cambria Math" panose="02040503050406030204" pitchFamily="18" charset="0"/>
                                    </a:rPr>
                                    <m:t>𝒂</m:t>
                                  </m:r>
                                </m:e>
                              </m:acc>
                            </m:e>
                            <m:sub>
                              <m:r>
                                <a:rPr lang="es-ES" sz="1600" b="1" i="1" dirty="0">
                                  <a:solidFill>
                                    <a:schemeClr val="tx2"/>
                                  </a:solidFill>
                                  <a:latin typeface="Cambria Math" panose="02040503050406030204" pitchFamily="18" charset="0"/>
                                </a:rPr>
                                <m:t>𝟐</m:t>
                              </m:r>
                              <m:r>
                                <a:rPr lang="es-ES" sz="1600" b="1" i="1" dirty="0">
                                  <a:solidFill>
                                    <a:schemeClr val="tx2"/>
                                  </a:solidFill>
                                  <a:latin typeface="Cambria Math" panose="02040503050406030204" pitchFamily="18" charset="0"/>
                                </a:rPr>
                                <m:t>,</m:t>
                              </m:r>
                              <m:r>
                                <a:rPr lang="es-ES" sz="1600" b="1" i="1" dirty="0">
                                  <a:solidFill>
                                    <a:schemeClr val="tx2"/>
                                  </a:solidFill>
                                  <a:latin typeface="Cambria Math" panose="02040503050406030204" pitchFamily="18" charset="0"/>
                                </a:rPr>
                                <m:t>𝒌</m:t>
                              </m:r>
                              <m:r>
                                <a:rPr lang="es-ES" sz="1600" b="1" i="1" dirty="0">
                                  <a:solidFill>
                                    <a:schemeClr val="tx2"/>
                                  </a:solidFill>
                                  <a:latin typeface="Cambria Math" panose="02040503050406030204" pitchFamily="18" charset="0"/>
                                </a:rPr>
                                <m:t>+</m:t>
                              </m:r>
                              <m:r>
                                <a:rPr lang="es-ES" sz="1600" b="1" i="1" dirty="0">
                                  <a:solidFill>
                                    <a:schemeClr val="tx2"/>
                                  </a:solidFill>
                                  <a:latin typeface="Cambria Math" panose="02040503050406030204" pitchFamily="18" charset="0"/>
                                </a:rPr>
                                <m:t>𝟏</m:t>
                              </m:r>
                            </m:sub>
                          </m:sSub>
                          <m:r>
                            <a:rPr lang="es-ES" sz="1600" b="1" i="1" dirty="0">
                              <a:solidFill>
                                <a:schemeClr val="tx2"/>
                              </a:solidFill>
                              <a:latin typeface="Cambria Math" panose="02040503050406030204" pitchFamily="18" charset="0"/>
                            </a:rPr>
                            <m:t>/</m:t>
                          </m:r>
                          <m:sSub>
                            <m:sSubPr>
                              <m:ctrlPr>
                                <a:rPr lang="es-ES" sz="1600" b="1" i="1" dirty="0">
                                  <a:solidFill>
                                    <a:schemeClr val="tx2"/>
                                  </a:solidFill>
                                  <a:latin typeface="Cambria Math" panose="02040503050406030204" pitchFamily="18" charset="0"/>
                                </a:rPr>
                              </m:ctrlPr>
                            </m:sSubPr>
                            <m:e>
                              <m:acc>
                                <m:accPr>
                                  <m:chr m:val="̅"/>
                                  <m:ctrlPr>
                                    <a:rPr lang="es-ES" sz="1600" b="1" i="1">
                                      <a:solidFill>
                                        <a:schemeClr val="tx2"/>
                                      </a:solidFill>
                                      <a:latin typeface="Cambria Math" panose="02040503050406030204" pitchFamily="18" charset="0"/>
                                    </a:rPr>
                                  </m:ctrlPr>
                                </m:accPr>
                                <m:e>
                                  <m:r>
                                    <a:rPr lang="es-ES" sz="1600" b="1" i="1">
                                      <a:solidFill>
                                        <a:schemeClr val="tx2"/>
                                      </a:solidFill>
                                      <a:latin typeface="Cambria Math" panose="02040503050406030204" pitchFamily="18" charset="0"/>
                                    </a:rPr>
                                    <m:t>𝒂</m:t>
                                  </m:r>
                                </m:e>
                              </m:acc>
                            </m:e>
                            <m:sub>
                              <m:r>
                                <a:rPr lang="es-ES" sz="1600" b="1" i="1" dirty="0">
                                  <a:solidFill>
                                    <a:schemeClr val="tx2"/>
                                  </a:solidFill>
                                  <a:latin typeface="Cambria Math" panose="02040503050406030204" pitchFamily="18" charset="0"/>
                                </a:rPr>
                                <m:t>𝟐</m:t>
                              </m:r>
                              <m:r>
                                <a:rPr lang="es-ES" sz="1600" b="1" i="1" dirty="0">
                                  <a:solidFill>
                                    <a:schemeClr val="tx2"/>
                                  </a:solidFill>
                                  <a:latin typeface="Cambria Math" panose="02040503050406030204" pitchFamily="18" charset="0"/>
                                </a:rPr>
                                <m:t>,</m:t>
                              </m:r>
                              <m:r>
                                <a:rPr lang="es-ES" sz="1600" b="1" i="1" dirty="0">
                                  <a:solidFill>
                                    <a:schemeClr val="tx2"/>
                                  </a:solidFill>
                                  <a:latin typeface="Cambria Math" panose="02040503050406030204" pitchFamily="18" charset="0"/>
                                </a:rPr>
                                <m:t>𝒌</m:t>
                              </m:r>
                            </m:sub>
                          </m:sSub>
                          <m:r>
                            <a:rPr lang="es-ES" sz="1600" b="1" i="1" dirty="0">
                              <a:solidFill>
                                <a:schemeClr val="tx2"/>
                              </a:solidFill>
                              <a:latin typeface="Cambria Math" panose="02040503050406030204" pitchFamily="18" charset="0"/>
                            </a:rPr>
                            <m:t>|</m:t>
                          </m:r>
                        </m:e>
                      </m:d>
                    </m:oMath>
                  </a14:m>
                  <a:r>
                    <a:rPr lang="en-GB" sz="1600" b="1" dirty="0">
                      <a:solidFill>
                        <a:schemeClr val="tx2"/>
                      </a:solidFill>
                    </a:rPr>
                    <a:t> or </a:t>
                  </a:r>
                  <a14:m>
                    <m:oMath xmlns:m="http://schemas.openxmlformats.org/officeDocument/2006/math">
                      <m:r>
                        <a:rPr lang="es-ES" sz="1600" b="1" i="0" dirty="0" smtClean="0">
                          <a:solidFill>
                            <a:schemeClr val="tx2"/>
                          </a:solidFill>
                          <a:latin typeface="Cambria Math" panose="02040503050406030204" pitchFamily="18" charset="0"/>
                        </a:rPr>
                        <m:t>𝐥𝐨𝐠</m:t>
                      </m:r>
                      <m:d>
                        <m:dPr>
                          <m:ctrlPr>
                            <a:rPr lang="es-ES" sz="1600" b="1" i="0" dirty="0" smtClean="0">
                              <a:solidFill>
                                <a:schemeClr val="tx2"/>
                              </a:solidFill>
                              <a:latin typeface="Cambria Math" panose="02040503050406030204" pitchFamily="18" charset="0"/>
                            </a:rPr>
                          </m:ctrlPr>
                        </m:dPr>
                        <m:e>
                          <m:r>
                            <a:rPr lang="es-ES" sz="1600" b="1" dirty="0">
                              <a:solidFill>
                                <a:schemeClr val="tx2"/>
                              </a:solidFill>
                              <a:latin typeface="Cambria Math" panose="02040503050406030204" pitchFamily="18" charset="0"/>
                            </a:rPr>
                            <m:t>|</m:t>
                          </m:r>
                          <m:sSub>
                            <m:sSubPr>
                              <m:ctrlPr>
                                <a:rPr lang="es-ES" sz="1600" b="1" i="1" dirty="0">
                                  <a:solidFill>
                                    <a:schemeClr val="tx2"/>
                                  </a:solidFill>
                                  <a:latin typeface="Cambria Math" panose="02040503050406030204" pitchFamily="18" charset="0"/>
                                </a:rPr>
                              </m:ctrlPr>
                            </m:sSubPr>
                            <m:e>
                              <m:acc>
                                <m:accPr>
                                  <m:chr m:val="̅"/>
                                  <m:ctrlPr>
                                    <a:rPr lang="es-ES" sz="1600" b="1" i="1">
                                      <a:solidFill>
                                        <a:schemeClr val="tx2"/>
                                      </a:solidFill>
                                      <a:latin typeface="Cambria Math" panose="02040503050406030204" pitchFamily="18" charset="0"/>
                                    </a:rPr>
                                  </m:ctrlPr>
                                </m:accPr>
                                <m:e>
                                  <m:r>
                                    <a:rPr lang="es-ES" sz="1600" b="1" i="1">
                                      <a:solidFill>
                                        <a:schemeClr val="tx2"/>
                                      </a:solidFill>
                                      <a:latin typeface="Cambria Math" panose="02040503050406030204" pitchFamily="18" charset="0"/>
                                    </a:rPr>
                                    <m:t>𝒂</m:t>
                                  </m:r>
                                </m:e>
                              </m:acc>
                            </m:e>
                            <m:sub>
                              <m:r>
                                <a:rPr lang="es-ES" sz="1600" b="1" i="1" dirty="0">
                                  <a:solidFill>
                                    <a:schemeClr val="tx2"/>
                                  </a:solidFill>
                                  <a:latin typeface="Cambria Math" panose="02040503050406030204" pitchFamily="18" charset="0"/>
                                </a:rPr>
                                <m:t>𝟐</m:t>
                              </m:r>
                              <m:r>
                                <a:rPr lang="es-ES" sz="1600" b="1" i="1" dirty="0">
                                  <a:solidFill>
                                    <a:schemeClr val="tx2"/>
                                  </a:solidFill>
                                  <a:latin typeface="Cambria Math" panose="02040503050406030204" pitchFamily="18" charset="0"/>
                                </a:rPr>
                                <m:t>,</m:t>
                              </m:r>
                              <m:r>
                                <a:rPr lang="es-ES" sz="1600" b="1" i="1" dirty="0">
                                  <a:solidFill>
                                    <a:schemeClr val="tx2"/>
                                  </a:solidFill>
                                  <a:latin typeface="Cambria Math" panose="02040503050406030204" pitchFamily="18" charset="0"/>
                                </a:rPr>
                                <m:t>𝒌</m:t>
                              </m:r>
                              <m:r>
                                <a:rPr lang="es-ES" sz="1600" b="1" i="1" dirty="0">
                                  <a:solidFill>
                                    <a:schemeClr val="tx2"/>
                                  </a:solidFill>
                                  <a:latin typeface="Cambria Math" panose="02040503050406030204" pitchFamily="18" charset="0"/>
                                </a:rPr>
                                <m:t>+</m:t>
                              </m:r>
                              <m:r>
                                <a:rPr lang="es-ES" sz="1600" b="1" i="1" dirty="0">
                                  <a:solidFill>
                                    <a:schemeClr val="tx2"/>
                                  </a:solidFill>
                                  <a:latin typeface="Cambria Math" panose="02040503050406030204" pitchFamily="18" charset="0"/>
                                </a:rPr>
                                <m:t>𝟐</m:t>
                              </m:r>
                            </m:sub>
                          </m:sSub>
                          <m:r>
                            <a:rPr lang="es-ES" sz="1600" b="1" i="1" dirty="0">
                              <a:solidFill>
                                <a:schemeClr val="tx2"/>
                              </a:solidFill>
                              <a:latin typeface="Cambria Math" panose="02040503050406030204" pitchFamily="18" charset="0"/>
                            </a:rPr>
                            <m:t>/</m:t>
                          </m:r>
                          <m:sSub>
                            <m:sSubPr>
                              <m:ctrlPr>
                                <a:rPr lang="es-ES" sz="1600" b="1" i="1" dirty="0">
                                  <a:solidFill>
                                    <a:schemeClr val="tx2"/>
                                  </a:solidFill>
                                  <a:latin typeface="Cambria Math" panose="02040503050406030204" pitchFamily="18" charset="0"/>
                                </a:rPr>
                              </m:ctrlPr>
                            </m:sSubPr>
                            <m:e>
                              <m:acc>
                                <m:accPr>
                                  <m:chr m:val="̅"/>
                                  <m:ctrlPr>
                                    <a:rPr lang="es-ES" sz="1600" b="1" i="1">
                                      <a:solidFill>
                                        <a:schemeClr val="tx2"/>
                                      </a:solidFill>
                                      <a:latin typeface="Cambria Math" panose="02040503050406030204" pitchFamily="18" charset="0"/>
                                    </a:rPr>
                                  </m:ctrlPr>
                                </m:accPr>
                                <m:e>
                                  <m:r>
                                    <a:rPr lang="es-ES" sz="1600" b="1" i="1">
                                      <a:solidFill>
                                        <a:schemeClr val="tx2"/>
                                      </a:solidFill>
                                      <a:latin typeface="Cambria Math" panose="02040503050406030204" pitchFamily="18" charset="0"/>
                                    </a:rPr>
                                    <m:t>𝒂</m:t>
                                  </m:r>
                                </m:e>
                              </m:acc>
                            </m:e>
                            <m:sub>
                              <m:r>
                                <a:rPr lang="es-ES" sz="1600" b="1" i="1" dirty="0">
                                  <a:solidFill>
                                    <a:schemeClr val="tx2"/>
                                  </a:solidFill>
                                  <a:latin typeface="Cambria Math" panose="02040503050406030204" pitchFamily="18" charset="0"/>
                                </a:rPr>
                                <m:t>𝟐</m:t>
                              </m:r>
                              <m:r>
                                <a:rPr lang="es-ES" sz="1600" b="1" i="1" dirty="0">
                                  <a:solidFill>
                                    <a:schemeClr val="tx2"/>
                                  </a:solidFill>
                                  <a:latin typeface="Cambria Math" panose="02040503050406030204" pitchFamily="18" charset="0"/>
                                </a:rPr>
                                <m:t>,</m:t>
                              </m:r>
                              <m:r>
                                <a:rPr lang="es-ES" sz="1600" b="1" i="1" dirty="0">
                                  <a:solidFill>
                                    <a:schemeClr val="tx2"/>
                                  </a:solidFill>
                                  <a:latin typeface="Cambria Math" panose="02040503050406030204" pitchFamily="18" charset="0"/>
                                </a:rPr>
                                <m:t>𝒌</m:t>
                              </m:r>
                            </m:sub>
                          </m:sSub>
                          <m:r>
                            <a:rPr lang="es-ES" sz="1600" b="1" i="1" dirty="0">
                              <a:solidFill>
                                <a:schemeClr val="tx2"/>
                              </a:solidFill>
                              <a:latin typeface="Cambria Math" panose="02040503050406030204" pitchFamily="18" charset="0"/>
                            </a:rPr>
                            <m:t>|</m:t>
                          </m:r>
                        </m:e>
                      </m:d>
                    </m:oMath>
                  </a14:m>
                  <a:endParaRPr lang="en-GB" sz="1600" b="1" dirty="0">
                    <a:solidFill>
                      <a:schemeClr val="tx2"/>
                    </a:solidFill>
                  </a:endParaRPr>
                </a:p>
              </p:txBody>
            </p:sp>
          </mc:Choice>
          <mc:Fallback>
            <p:sp>
              <p:nvSpPr>
                <p:cNvPr id="16" name="ZoneTexte 15">
                  <a:extLst>
                    <a:ext uri="{FF2B5EF4-FFF2-40B4-BE49-F238E27FC236}">
                      <a16:creationId xmlns:a16="http://schemas.microsoft.com/office/drawing/2014/main" id="{5A426AC7-CB80-492C-A423-D1F926E4B43F}"/>
                    </a:ext>
                  </a:extLst>
                </p:cNvPr>
                <p:cNvSpPr txBox="1">
                  <a:spLocks noRot="1" noChangeAspect="1" noMove="1" noResize="1" noEditPoints="1" noAdjustHandles="1" noChangeArrowheads="1" noChangeShapeType="1" noTextEdit="1"/>
                </p:cNvSpPr>
                <p:nvPr/>
              </p:nvSpPr>
              <p:spPr>
                <a:xfrm>
                  <a:off x="4375154" y="6415902"/>
                  <a:ext cx="4942635" cy="370294"/>
                </a:xfrm>
                <a:prstGeom prst="rect">
                  <a:avLst/>
                </a:prstGeom>
                <a:blipFill>
                  <a:blip r:embed="rId12"/>
                  <a:stretch>
                    <a:fillRect l="-617" t="-1639" b="-14754"/>
                  </a:stretch>
                </a:blipFill>
              </p:spPr>
              <p:txBody>
                <a:bodyPr/>
                <a:lstStyle/>
                <a:p>
                  <a:r>
                    <a:rPr lang="en-GB">
                      <a:noFill/>
                    </a:rPr>
                    <a:t> </a:t>
                  </a:r>
                </a:p>
              </p:txBody>
            </p:sp>
          </mc:Fallback>
        </mc:AlternateContent>
      </p:grpSp>
      <p:sp>
        <p:nvSpPr>
          <p:cNvPr id="5" name="Rectangle 4">
            <a:extLst>
              <a:ext uri="{FF2B5EF4-FFF2-40B4-BE49-F238E27FC236}">
                <a16:creationId xmlns:a16="http://schemas.microsoft.com/office/drawing/2014/main" id="{07C70D79-430A-4D95-9DC2-EBC0B1FE189C}"/>
              </a:ext>
            </a:extLst>
          </p:cNvPr>
          <p:cNvSpPr/>
          <p:nvPr/>
        </p:nvSpPr>
        <p:spPr>
          <a:xfrm>
            <a:off x="5769431" y="4212771"/>
            <a:ext cx="761983" cy="1506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090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4FBA464-AEEB-48E9-952C-8C4C394C0C6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itre 1"/>
          <p:cNvSpPr txBox="1">
            <a:spLocks/>
          </p:cNvSpPr>
          <p:nvPr/>
        </p:nvSpPr>
        <p:spPr>
          <a:xfrm>
            <a:off x="0" y="240355"/>
            <a:ext cx="12192000" cy="54912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r>
              <a:rPr lang="fr-FR" dirty="0"/>
              <a:t>Massive free </a:t>
            </a:r>
            <a:r>
              <a:rPr lang="fr-FR" dirty="0" err="1"/>
              <a:t>field</a:t>
            </a:r>
            <a:r>
              <a:rPr lang="fr-FR" dirty="0"/>
              <a:t> &amp; </a:t>
            </a:r>
            <a:r>
              <a:rPr lang="fr-FR" dirty="0" err="1"/>
              <a:t>Massless</a:t>
            </a:r>
            <a:r>
              <a:rPr lang="fr-FR" dirty="0"/>
              <a:t> </a:t>
            </a:r>
            <a:r>
              <a:rPr lang="fr-FR" dirty="0" err="1"/>
              <a:t>interacting</a:t>
            </a:r>
            <a:r>
              <a:rPr lang="fr-FR" dirty="0"/>
              <a:t> </a:t>
            </a:r>
            <a:r>
              <a:rPr lang="fr-FR" dirty="0" err="1"/>
              <a:t>field</a:t>
            </a:r>
            <a:endParaRPr lang="fr-FR" dirty="0"/>
          </a:p>
        </p:txBody>
      </p:sp>
      <p:cxnSp>
        <p:nvCxnSpPr>
          <p:cNvPr id="3" name="Connecteur droit 2">
            <a:extLst>
              <a:ext uri="{FF2B5EF4-FFF2-40B4-BE49-F238E27FC236}">
                <a16:creationId xmlns:a16="http://schemas.microsoft.com/office/drawing/2014/main" id="{E4D30C00-2863-44A1-8E04-551DEE0A5682}"/>
              </a:ext>
            </a:extLst>
          </p:cNvPr>
          <p:cNvCxnSpPr>
            <a:cxnSpLocks/>
          </p:cNvCxnSpPr>
          <p:nvPr/>
        </p:nvCxnSpPr>
        <p:spPr>
          <a:xfrm>
            <a:off x="6096000" y="874643"/>
            <a:ext cx="0" cy="4989444"/>
          </a:xfrm>
          <a:prstGeom prst="line">
            <a:avLst/>
          </a:prstGeom>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07C50E30-EC67-4067-B02B-D750383DDAC3}"/>
              </a:ext>
            </a:extLst>
          </p:cNvPr>
          <p:cNvPicPr>
            <a:picLocks noChangeAspect="1"/>
          </p:cNvPicPr>
          <p:nvPr/>
        </p:nvPicPr>
        <p:blipFill>
          <a:blip r:embed="rId3"/>
          <a:stretch>
            <a:fillRect/>
          </a:stretch>
        </p:blipFill>
        <p:spPr>
          <a:xfrm>
            <a:off x="-1" y="983106"/>
            <a:ext cx="3991099" cy="2972637"/>
          </a:xfrm>
          <a:prstGeom prst="rect">
            <a:avLst/>
          </a:prstGeom>
        </p:spPr>
      </p:pic>
      <p:sp>
        <p:nvSpPr>
          <p:cNvPr id="4" name="ZoneTexte 3">
            <a:extLst>
              <a:ext uri="{FF2B5EF4-FFF2-40B4-BE49-F238E27FC236}">
                <a16:creationId xmlns:a16="http://schemas.microsoft.com/office/drawing/2014/main" id="{6489996F-F1BC-41EB-9988-317D296D7291}"/>
              </a:ext>
            </a:extLst>
          </p:cNvPr>
          <p:cNvSpPr txBox="1"/>
          <p:nvPr/>
        </p:nvSpPr>
        <p:spPr>
          <a:xfrm>
            <a:off x="3843948" y="2143329"/>
            <a:ext cx="2233239" cy="723275"/>
          </a:xfrm>
          <a:prstGeom prst="rect">
            <a:avLst/>
          </a:prstGeom>
          <a:noFill/>
        </p:spPr>
        <p:txBody>
          <a:bodyPr wrap="none" rtlCol="0">
            <a:spAutoFit/>
          </a:bodyPr>
          <a:lstStyle/>
          <a:p>
            <a:pPr algn="ctr"/>
            <a:r>
              <a:rPr lang="es-ES" sz="1600" dirty="0" err="1"/>
              <a:t>Higher</a:t>
            </a:r>
            <a:r>
              <a:rPr lang="es-ES" sz="1600" dirty="0"/>
              <a:t> </a:t>
            </a:r>
            <a:r>
              <a:rPr lang="es-ES" sz="1600" dirty="0" err="1"/>
              <a:t>orders</a:t>
            </a:r>
            <a:r>
              <a:rPr lang="es-ES" sz="1600" dirty="0"/>
              <a:t> </a:t>
            </a:r>
            <a:r>
              <a:rPr lang="es-ES" sz="1600" dirty="0" err="1"/>
              <a:t>improve</a:t>
            </a:r>
            <a:r>
              <a:rPr lang="es-ES" sz="1600" dirty="0"/>
              <a:t>:</a:t>
            </a:r>
          </a:p>
          <a:p>
            <a:pPr algn="ctr"/>
            <a:endParaRPr lang="es-ES" sz="900" dirty="0"/>
          </a:p>
          <a:p>
            <a:pPr algn="ctr"/>
            <a:r>
              <a:rPr lang="es-ES" sz="1600" dirty="0" err="1"/>
              <a:t>Convergent</a:t>
            </a:r>
            <a:r>
              <a:rPr lang="es-ES" sz="1600" dirty="0"/>
              <a:t> series</a:t>
            </a:r>
            <a:endParaRPr lang="en-GB" sz="1600" dirty="0"/>
          </a:p>
        </p:txBody>
      </p:sp>
      <p:sp>
        <p:nvSpPr>
          <p:cNvPr id="7" name="ZoneTexte 6">
            <a:extLst>
              <a:ext uri="{FF2B5EF4-FFF2-40B4-BE49-F238E27FC236}">
                <a16:creationId xmlns:a16="http://schemas.microsoft.com/office/drawing/2014/main" id="{400F8D6D-AA71-4639-BE19-C5D5ECFF2FF4}"/>
              </a:ext>
            </a:extLst>
          </p:cNvPr>
          <p:cNvSpPr txBox="1"/>
          <p:nvPr/>
        </p:nvSpPr>
        <p:spPr>
          <a:xfrm>
            <a:off x="559111" y="3946019"/>
            <a:ext cx="3876382" cy="646331"/>
          </a:xfrm>
          <a:prstGeom prst="rect">
            <a:avLst/>
          </a:prstGeom>
          <a:noFill/>
        </p:spPr>
        <p:txBody>
          <a:bodyPr wrap="none" rtlCol="0">
            <a:spAutoFit/>
          </a:bodyPr>
          <a:lstStyle/>
          <a:p>
            <a:r>
              <a:rPr lang="es-ES" dirty="0">
                <a:solidFill>
                  <a:srgbClr val="0070C0"/>
                </a:solidFill>
              </a:rPr>
              <a:t>blue</a:t>
            </a:r>
            <a:r>
              <a:rPr lang="es-ES" dirty="0"/>
              <a:t> </a:t>
            </a:r>
            <a:r>
              <a:rPr lang="es-ES" dirty="0" err="1"/>
              <a:t>to</a:t>
            </a:r>
            <a:r>
              <a:rPr lang="es-ES" dirty="0"/>
              <a:t> </a:t>
            </a:r>
            <a:r>
              <a:rPr lang="es-ES" dirty="0">
                <a:solidFill>
                  <a:srgbClr val="FF0000"/>
                </a:solidFill>
              </a:rPr>
              <a:t>red</a:t>
            </a:r>
            <a:r>
              <a:rPr lang="es-ES" dirty="0"/>
              <a:t> </a:t>
            </a:r>
            <a:r>
              <a:rPr lang="es-ES" dirty="0" err="1"/>
              <a:t>is</a:t>
            </a:r>
            <a:r>
              <a:rPr lang="es-ES" dirty="0"/>
              <a:t> </a:t>
            </a:r>
            <a:r>
              <a:rPr lang="es-ES" dirty="0" err="1"/>
              <a:t>higher</a:t>
            </a:r>
            <a:r>
              <a:rPr lang="es-ES" dirty="0"/>
              <a:t> and </a:t>
            </a:r>
            <a:r>
              <a:rPr lang="es-ES" dirty="0" err="1"/>
              <a:t>higher</a:t>
            </a:r>
            <a:r>
              <a:rPr lang="es-ES" dirty="0"/>
              <a:t> </a:t>
            </a:r>
            <a:r>
              <a:rPr lang="es-ES" dirty="0" err="1"/>
              <a:t>order</a:t>
            </a:r>
            <a:endParaRPr lang="es-ES" dirty="0"/>
          </a:p>
          <a:p>
            <a:r>
              <a:rPr lang="es-ES" dirty="0" err="1">
                <a:solidFill>
                  <a:schemeClr val="tx2"/>
                </a:solidFill>
              </a:rPr>
              <a:t>black</a:t>
            </a:r>
            <a:r>
              <a:rPr lang="es-ES" dirty="0"/>
              <a:t> </a:t>
            </a:r>
            <a:r>
              <a:rPr lang="es-ES" dirty="0" err="1"/>
              <a:t>is</a:t>
            </a:r>
            <a:r>
              <a:rPr lang="es-ES" dirty="0"/>
              <a:t> </a:t>
            </a:r>
            <a:r>
              <a:rPr lang="es-ES" dirty="0" err="1"/>
              <a:t>exact</a:t>
            </a:r>
            <a:r>
              <a:rPr lang="es-ES" dirty="0"/>
              <a:t> (</a:t>
            </a:r>
            <a:r>
              <a:rPr lang="es-ES" dirty="0" err="1"/>
              <a:t>numerical</a:t>
            </a:r>
            <a:r>
              <a:rPr lang="es-ES" dirty="0"/>
              <a:t>)</a:t>
            </a:r>
            <a:endParaRPr lang="en-GB" dirty="0"/>
          </a:p>
        </p:txBody>
      </p:sp>
    </p:spTree>
    <p:extLst>
      <p:ext uri="{BB962C8B-B14F-4D97-AF65-F5344CB8AC3E}">
        <p14:creationId xmlns:p14="http://schemas.microsoft.com/office/powerpoint/2010/main" val="233844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4FBA464-AEEB-48E9-952C-8C4C394C0C6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itre 1"/>
          <p:cNvSpPr txBox="1">
            <a:spLocks/>
          </p:cNvSpPr>
          <p:nvPr/>
        </p:nvSpPr>
        <p:spPr>
          <a:xfrm>
            <a:off x="0" y="240355"/>
            <a:ext cx="12192000" cy="54912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r>
              <a:rPr lang="fr-FR" dirty="0"/>
              <a:t>Massive free </a:t>
            </a:r>
            <a:r>
              <a:rPr lang="fr-FR" dirty="0" err="1"/>
              <a:t>field</a:t>
            </a:r>
            <a:r>
              <a:rPr lang="fr-FR" dirty="0"/>
              <a:t> &amp; </a:t>
            </a:r>
            <a:r>
              <a:rPr lang="fr-FR" dirty="0" err="1"/>
              <a:t>Massless</a:t>
            </a:r>
            <a:r>
              <a:rPr lang="fr-FR" dirty="0"/>
              <a:t> </a:t>
            </a:r>
            <a:r>
              <a:rPr lang="fr-FR" dirty="0" err="1"/>
              <a:t>interacting</a:t>
            </a:r>
            <a:r>
              <a:rPr lang="fr-FR" dirty="0"/>
              <a:t> </a:t>
            </a:r>
            <a:r>
              <a:rPr lang="fr-FR" dirty="0" err="1"/>
              <a:t>field</a:t>
            </a:r>
            <a:endParaRPr lang="fr-FR" dirty="0"/>
          </a:p>
        </p:txBody>
      </p:sp>
      <p:cxnSp>
        <p:nvCxnSpPr>
          <p:cNvPr id="3" name="Connecteur droit 2">
            <a:extLst>
              <a:ext uri="{FF2B5EF4-FFF2-40B4-BE49-F238E27FC236}">
                <a16:creationId xmlns:a16="http://schemas.microsoft.com/office/drawing/2014/main" id="{E4D30C00-2863-44A1-8E04-551DEE0A5682}"/>
              </a:ext>
            </a:extLst>
          </p:cNvPr>
          <p:cNvCxnSpPr>
            <a:cxnSpLocks/>
          </p:cNvCxnSpPr>
          <p:nvPr/>
        </p:nvCxnSpPr>
        <p:spPr>
          <a:xfrm>
            <a:off x="6096000" y="874643"/>
            <a:ext cx="0" cy="4989444"/>
          </a:xfrm>
          <a:prstGeom prst="line">
            <a:avLst/>
          </a:prstGeom>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07C50E30-EC67-4067-B02B-D750383DDAC3}"/>
              </a:ext>
            </a:extLst>
          </p:cNvPr>
          <p:cNvPicPr>
            <a:picLocks noChangeAspect="1"/>
          </p:cNvPicPr>
          <p:nvPr/>
        </p:nvPicPr>
        <p:blipFill>
          <a:blip r:embed="rId3"/>
          <a:stretch>
            <a:fillRect/>
          </a:stretch>
        </p:blipFill>
        <p:spPr>
          <a:xfrm>
            <a:off x="-1" y="983106"/>
            <a:ext cx="3991099" cy="2972637"/>
          </a:xfrm>
          <a:prstGeom prst="rect">
            <a:avLst/>
          </a:prstGeom>
        </p:spPr>
      </p:pic>
      <p:sp>
        <p:nvSpPr>
          <p:cNvPr id="4" name="ZoneTexte 3">
            <a:extLst>
              <a:ext uri="{FF2B5EF4-FFF2-40B4-BE49-F238E27FC236}">
                <a16:creationId xmlns:a16="http://schemas.microsoft.com/office/drawing/2014/main" id="{6489996F-F1BC-41EB-9988-317D296D7291}"/>
              </a:ext>
            </a:extLst>
          </p:cNvPr>
          <p:cNvSpPr txBox="1"/>
          <p:nvPr/>
        </p:nvSpPr>
        <p:spPr>
          <a:xfrm>
            <a:off x="3843948" y="2143329"/>
            <a:ext cx="2233239" cy="723275"/>
          </a:xfrm>
          <a:prstGeom prst="rect">
            <a:avLst/>
          </a:prstGeom>
          <a:noFill/>
        </p:spPr>
        <p:txBody>
          <a:bodyPr wrap="none" rtlCol="0">
            <a:spAutoFit/>
          </a:bodyPr>
          <a:lstStyle/>
          <a:p>
            <a:pPr algn="ctr"/>
            <a:r>
              <a:rPr lang="es-ES" sz="1600" dirty="0" err="1"/>
              <a:t>Higher</a:t>
            </a:r>
            <a:r>
              <a:rPr lang="es-ES" sz="1600" dirty="0"/>
              <a:t> </a:t>
            </a:r>
            <a:r>
              <a:rPr lang="es-ES" sz="1600" dirty="0" err="1"/>
              <a:t>orders</a:t>
            </a:r>
            <a:r>
              <a:rPr lang="es-ES" sz="1600" dirty="0"/>
              <a:t> </a:t>
            </a:r>
            <a:r>
              <a:rPr lang="es-ES" sz="1600" dirty="0" err="1"/>
              <a:t>improve</a:t>
            </a:r>
            <a:r>
              <a:rPr lang="es-ES" sz="1600" dirty="0"/>
              <a:t>:</a:t>
            </a:r>
          </a:p>
          <a:p>
            <a:pPr algn="ctr"/>
            <a:endParaRPr lang="es-ES" sz="900" dirty="0"/>
          </a:p>
          <a:p>
            <a:pPr algn="ctr"/>
            <a:r>
              <a:rPr lang="es-ES" sz="1600" dirty="0" err="1"/>
              <a:t>Convergent</a:t>
            </a:r>
            <a:r>
              <a:rPr lang="es-ES" sz="1600" dirty="0"/>
              <a:t> series</a:t>
            </a:r>
            <a:endParaRPr lang="en-GB" sz="1600" dirty="0"/>
          </a:p>
        </p:txBody>
      </p:sp>
      <p:sp>
        <p:nvSpPr>
          <p:cNvPr id="9" name="ZoneTexte 8">
            <a:extLst>
              <a:ext uri="{FF2B5EF4-FFF2-40B4-BE49-F238E27FC236}">
                <a16:creationId xmlns:a16="http://schemas.microsoft.com/office/drawing/2014/main" id="{8473EC3A-DAB1-4056-9FF3-78EA505D0117}"/>
              </a:ext>
            </a:extLst>
          </p:cNvPr>
          <p:cNvSpPr txBox="1"/>
          <p:nvPr/>
        </p:nvSpPr>
        <p:spPr>
          <a:xfrm>
            <a:off x="472276" y="4103991"/>
            <a:ext cx="5285165" cy="369332"/>
          </a:xfrm>
          <a:prstGeom prst="rect">
            <a:avLst/>
          </a:prstGeom>
          <a:noFill/>
        </p:spPr>
        <p:txBody>
          <a:bodyPr wrap="none" rtlCol="0">
            <a:spAutoFit/>
          </a:bodyPr>
          <a:lstStyle/>
          <a:p>
            <a:r>
              <a:rPr lang="es-ES" dirty="0" err="1"/>
              <a:t>It</a:t>
            </a:r>
            <a:r>
              <a:rPr lang="es-ES" dirty="0"/>
              <a:t> </a:t>
            </a:r>
            <a:r>
              <a:rPr lang="es-ES" dirty="0" err="1"/>
              <a:t>is</a:t>
            </a:r>
            <a:r>
              <a:rPr lang="es-ES" dirty="0"/>
              <a:t> posible </a:t>
            </a:r>
            <a:r>
              <a:rPr lang="es-ES" dirty="0" err="1"/>
              <a:t>to</a:t>
            </a:r>
            <a:r>
              <a:rPr lang="es-ES" dirty="0"/>
              <a:t> </a:t>
            </a:r>
            <a:r>
              <a:rPr lang="es-ES" dirty="0" err="1"/>
              <a:t>directly</a:t>
            </a:r>
            <a:r>
              <a:rPr lang="es-ES" dirty="0"/>
              <a:t> </a:t>
            </a:r>
            <a:r>
              <a:rPr lang="es-ES" dirty="0" err="1"/>
              <a:t>resum</a:t>
            </a:r>
            <a:r>
              <a:rPr lang="es-ES" dirty="0"/>
              <a:t> </a:t>
            </a:r>
            <a:r>
              <a:rPr lang="es-ES" dirty="0" err="1"/>
              <a:t>the</a:t>
            </a:r>
            <a:r>
              <a:rPr lang="es-ES" dirty="0"/>
              <a:t> series </a:t>
            </a:r>
            <a:r>
              <a:rPr lang="es-ES" dirty="0" err="1"/>
              <a:t>analytically</a:t>
            </a:r>
            <a:r>
              <a:rPr lang="es-ES" dirty="0"/>
              <a:t>:</a:t>
            </a:r>
            <a:endParaRPr lang="en-GB" dirty="0"/>
          </a:p>
        </p:txBody>
      </p:sp>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504AE66E-59F1-4CD4-B5C8-2285ACA03C8E}"/>
                  </a:ext>
                </a:extLst>
              </p:cNvPr>
              <p:cNvSpPr txBox="1"/>
              <p:nvPr/>
            </p:nvSpPr>
            <p:spPr>
              <a:xfrm>
                <a:off x="678947" y="5633766"/>
                <a:ext cx="4032386" cy="6279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ES" b="0" i="1" smtClean="0">
                              <a:latin typeface="Cambria Math" panose="02040503050406030204" pitchFamily="18" charset="0"/>
                            </a:rPr>
                          </m:ctrlPr>
                        </m:dPr>
                        <m:e>
                          <m:sSup>
                            <m:sSupPr>
                              <m:ctrlPr>
                                <a:rPr lang="es-ES" b="0" i="1" smtClean="0">
                                  <a:latin typeface="Cambria Math" panose="02040503050406030204" pitchFamily="18" charset="0"/>
                                </a:rPr>
                              </m:ctrlPr>
                            </m:sSupPr>
                            <m:e>
                              <m:r>
                                <a:rPr lang="es-ES" b="0" i="1" smtClean="0">
                                  <a:latin typeface="Cambria Math" panose="02040503050406030204" pitchFamily="18" charset="0"/>
                                </a:rPr>
                                <m:t>𝜙</m:t>
                              </m:r>
                            </m:e>
                            <m:sup>
                              <m:r>
                                <a:rPr lang="es-ES" b="0" i="1" smtClean="0">
                                  <a:latin typeface="Cambria Math" panose="02040503050406030204" pitchFamily="18" charset="0"/>
                                </a:rPr>
                                <m:t>2</m:t>
                              </m:r>
                            </m:sup>
                          </m:sSup>
                        </m:e>
                      </m:d>
                      <m:d>
                        <m:dPr>
                          <m:ctrlPr>
                            <a:rPr lang="es-ES" b="0" i="1" smtClean="0">
                              <a:latin typeface="Cambria Math" panose="02040503050406030204" pitchFamily="18" charset="0"/>
                            </a:rPr>
                          </m:ctrlPr>
                        </m:dPr>
                        <m:e>
                          <m:r>
                            <a:rPr lang="es-ES" b="0" i="1" smtClean="0">
                              <a:latin typeface="Cambria Math" panose="02040503050406030204" pitchFamily="18" charset="0"/>
                            </a:rPr>
                            <m:t>𝑁</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3</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𝐻</m:t>
                              </m:r>
                            </m:e>
                            <m:sup>
                              <m:r>
                                <a:rPr lang="es-ES" b="0" i="1" smtClean="0">
                                  <a:latin typeface="Cambria Math" panose="02040503050406030204" pitchFamily="18" charset="0"/>
                                </a:rPr>
                                <m:t>4</m:t>
                              </m:r>
                            </m:sup>
                          </m:sSup>
                        </m:num>
                        <m:den>
                          <m:r>
                            <a:rPr lang="es-ES" b="0" i="1" smtClean="0">
                              <a:latin typeface="Cambria Math" panose="02040503050406030204" pitchFamily="18" charset="0"/>
                            </a:rPr>
                            <m:t>8</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𝜋</m:t>
                              </m:r>
                            </m:e>
                            <m:sup>
                              <m:r>
                                <a:rPr lang="es-ES" b="0" i="1" smtClean="0">
                                  <a:latin typeface="Cambria Math" panose="02040503050406030204" pitchFamily="18" charset="0"/>
                                </a:rPr>
                                <m:t>2</m:t>
                              </m:r>
                            </m:sup>
                          </m:sSup>
                          <m:sSup>
                            <m:sSupPr>
                              <m:ctrlPr>
                                <a:rPr lang="es-ES" b="0" i="1" smtClean="0">
                                  <a:latin typeface="Cambria Math" panose="02040503050406030204" pitchFamily="18" charset="0"/>
                                </a:rPr>
                              </m:ctrlPr>
                            </m:sSupPr>
                            <m:e>
                              <m:r>
                                <a:rPr lang="es-ES" b="0" i="1" smtClean="0">
                                  <a:latin typeface="Cambria Math" panose="02040503050406030204" pitchFamily="18" charset="0"/>
                                </a:rPr>
                                <m:t>𝑚</m:t>
                              </m:r>
                            </m:e>
                            <m:sup>
                              <m:r>
                                <a:rPr lang="es-ES" b="0" i="1" smtClean="0">
                                  <a:latin typeface="Cambria Math" panose="02040503050406030204" pitchFamily="18" charset="0"/>
                                </a:rPr>
                                <m:t>2</m:t>
                              </m:r>
                            </m:sup>
                          </m:sSup>
                          <m:r>
                            <a:rPr lang="es-ES" b="0" i="1" smtClean="0">
                              <a:latin typeface="Cambria Math" panose="02040503050406030204" pitchFamily="18" charset="0"/>
                            </a:rPr>
                            <m:t> </m:t>
                          </m:r>
                        </m:den>
                      </m:f>
                      <m:d>
                        <m:dPr>
                          <m:begChr m:val="["/>
                          <m:endChr m:val="]"/>
                          <m:ctrlPr>
                            <a:rPr lang="es-ES" b="0" i="1" smtClean="0">
                              <a:latin typeface="Cambria Math" panose="02040503050406030204" pitchFamily="18" charset="0"/>
                            </a:rPr>
                          </m:ctrlPr>
                        </m:dPr>
                        <m:e>
                          <m:r>
                            <a:rPr lang="es-ES" b="0" i="1" smtClean="0">
                              <a:latin typeface="Cambria Math" panose="02040503050406030204" pitchFamily="18" charset="0"/>
                            </a:rPr>
                            <m:t>1−</m:t>
                          </m:r>
                          <m:func>
                            <m:funcPr>
                              <m:ctrlPr>
                                <a:rPr lang="es-ES" b="0" i="1" smtClean="0">
                                  <a:latin typeface="Cambria Math" panose="02040503050406030204" pitchFamily="18" charset="0"/>
                                </a:rPr>
                              </m:ctrlPr>
                            </m:funcPr>
                            <m:fName>
                              <m:r>
                                <m:rPr>
                                  <m:sty m:val="p"/>
                                </m:rPr>
                                <a:rPr lang="es-ES" b="0" i="0" smtClean="0">
                                  <a:latin typeface="Cambria Math" panose="02040503050406030204" pitchFamily="18" charset="0"/>
                                </a:rPr>
                                <m:t>exp</m:t>
                              </m:r>
                            </m:fName>
                            <m:e>
                              <m:d>
                                <m:dPr>
                                  <m:ctrlPr>
                                    <a:rPr lang="es-ES" b="0" i="1" smtClean="0">
                                      <a:latin typeface="Cambria Math" panose="02040503050406030204" pitchFamily="18" charset="0"/>
                                    </a:rPr>
                                  </m:ctrlPr>
                                </m:dPr>
                                <m:e>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2</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𝑚</m:t>
                                          </m:r>
                                        </m:e>
                                        <m:sup>
                                          <m:r>
                                            <a:rPr lang="es-ES" b="0" i="1" smtClean="0">
                                              <a:latin typeface="Cambria Math" panose="02040503050406030204" pitchFamily="18" charset="0"/>
                                            </a:rPr>
                                            <m:t>2</m:t>
                                          </m:r>
                                        </m:sup>
                                      </m:sSup>
                                    </m:num>
                                    <m:den>
                                      <m:r>
                                        <a:rPr lang="es-ES" b="0" i="1" smtClean="0">
                                          <a:latin typeface="Cambria Math" panose="02040503050406030204" pitchFamily="18" charset="0"/>
                                        </a:rPr>
                                        <m:t>3</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𝐻</m:t>
                                          </m:r>
                                        </m:e>
                                        <m:sup>
                                          <m:r>
                                            <a:rPr lang="es-ES" b="0" i="1" smtClean="0">
                                              <a:latin typeface="Cambria Math" panose="02040503050406030204" pitchFamily="18" charset="0"/>
                                            </a:rPr>
                                            <m:t>2</m:t>
                                          </m:r>
                                        </m:sup>
                                      </m:sSup>
                                    </m:den>
                                  </m:f>
                                  <m:r>
                                    <a:rPr lang="es-ES" b="0" i="1" smtClean="0">
                                      <a:latin typeface="Cambria Math" panose="02040503050406030204" pitchFamily="18" charset="0"/>
                                    </a:rPr>
                                    <m:t>𝑁</m:t>
                                  </m:r>
                                </m:e>
                              </m:d>
                            </m:e>
                          </m:func>
                        </m:e>
                      </m:d>
                    </m:oMath>
                  </m:oMathPara>
                </a14:m>
                <a:endParaRPr lang="en-GB" dirty="0"/>
              </a:p>
            </p:txBody>
          </p:sp>
        </mc:Choice>
        <mc:Fallback xmlns="">
          <p:sp>
            <p:nvSpPr>
              <p:cNvPr id="10" name="ZoneTexte 9">
                <a:extLst>
                  <a:ext uri="{FF2B5EF4-FFF2-40B4-BE49-F238E27FC236}">
                    <a16:creationId xmlns:a16="http://schemas.microsoft.com/office/drawing/2014/main" id="{504AE66E-59F1-4CD4-B5C8-2285ACA03C8E}"/>
                  </a:ext>
                </a:extLst>
              </p:cNvPr>
              <p:cNvSpPr txBox="1">
                <a:spLocks noRot="1" noChangeAspect="1" noMove="1" noResize="1" noEditPoints="1" noAdjustHandles="1" noChangeArrowheads="1" noChangeShapeType="1" noTextEdit="1"/>
              </p:cNvSpPr>
              <p:nvPr/>
            </p:nvSpPr>
            <p:spPr>
              <a:xfrm>
                <a:off x="678947" y="5633766"/>
                <a:ext cx="4032386" cy="62799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CB52C352-1F50-474F-A005-A0B5654DF858}"/>
                  </a:ext>
                </a:extLst>
              </p:cNvPr>
              <p:cNvSpPr txBox="1"/>
              <p:nvPr/>
            </p:nvSpPr>
            <p:spPr>
              <a:xfrm>
                <a:off x="702430" y="4641437"/>
                <a:ext cx="2524409" cy="6828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𝑎</m:t>
                              </m:r>
                            </m:e>
                          </m:acc>
                        </m:e>
                        <m:sub>
                          <m:r>
                            <a:rPr lang="es-ES" b="0" i="1" smtClean="0">
                              <a:latin typeface="Cambria Math" panose="02040503050406030204" pitchFamily="18" charset="0"/>
                            </a:rPr>
                            <m:t>2,</m:t>
                          </m:r>
                          <m:r>
                            <a:rPr lang="es-ES" b="0" i="1" smtClean="0">
                              <a:latin typeface="Cambria Math" panose="02040503050406030204" pitchFamily="18" charset="0"/>
                            </a:rPr>
                            <m:t>𝑘</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3</m:t>
                          </m:r>
                        </m:num>
                        <m:den>
                          <m:r>
                            <a:rPr lang="es-ES" b="0" i="1" smtClean="0">
                              <a:latin typeface="Cambria Math" panose="02040503050406030204" pitchFamily="18" charset="0"/>
                            </a:rPr>
                            <m:t>8</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𝜋</m:t>
                              </m:r>
                            </m:e>
                            <m:sup>
                              <m:r>
                                <a:rPr lang="es-ES" b="0" i="1" smtClean="0">
                                  <a:latin typeface="Cambria Math" panose="02040503050406030204" pitchFamily="18" charset="0"/>
                                </a:rPr>
                                <m:t>2</m:t>
                              </m:r>
                            </m:sup>
                          </m:sSup>
                        </m:den>
                      </m:f>
                      <m:f>
                        <m:fPr>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r>
                                    <a:rPr lang="es-ES" b="0" i="1" smtClean="0">
                                      <a:latin typeface="Cambria Math" panose="02040503050406030204" pitchFamily="18" charset="0"/>
                                    </a:rPr>
                                    <m:t>−1</m:t>
                                  </m:r>
                                </m:e>
                              </m:d>
                            </m:e>
                            <m:sup>
                              <m:r>
                                <a:rPr lang="es-ES" b="0" i="1" smtClean="0">
                                  <a:latin typeface="Cambria Math" panose="02040503050406030204" pitchFamily="18" charset="0"/>
                                </a:rPr>
                                <m:t>𝑘</m:t>
                              </m:r>
                            </m:sup>
                          </m:sSup>
                        </m:num>
                        <m:den>
                          <m:r>
                            <a:rPr lang="es-ES" b="0" i="1" smtClean="0">
                              <a:latin typeface="Cambria Math" panose="02040503050406030204" pitchFamily="18" charset="0"/>
                            </a:rPr>
                            <m:t>𝑘</m:t>
                          </m:r>
                          <m:r>
                            <a:rPr lang="es-ES" b="0" i="1" smtClean="0">
                              <a:latin typeface="Cambria Math" panose="02040503050406030204" pitchFamily="18" charset="0"/>
                            </a:rPr>
                            <m:t>!</m:t>
                          </m:r>
                        </m:den>
                      </m:f>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r>
                                    <a:rPr lang="es-ES" b="0" i="1" smtClean="0">
                                      <a:latin typeface="Cambria Math" panose="02040503050406030204" pitchFamily="18" charset="0"/>
                                    </a:rPr>
                                    <m:t>2</m:t>
                                  </m:r>
                                </m:num>
                                <m:den>
                                  <m:r>
                                    <a:rPr lang="es-ES" b="0" i="1" smtClean="0">
                                      <a:latin typeface="Cambria Math" panose="02040503050406030204" pitchFamily="18" charset="0"/>
                                    </a:rPr>
                                    <m:t>3</m:t>
                                  </m:r>
                                </m:den>
                              </m:f>
                            </m:e>
                          </m:d>
                        </m:e>
                        <m:sup>
                          <m:r>
                            <a:rPr lang="es-ES" b="0" i="1" smtClean="0">
                              <a:latin typeface="Cambria Math" panose="02040503050406030204" pitchFamily="18" charset="0"/>
                            </a:rPr>
                            <m:t>𝑘</m:t>
                          </m:r>
                        </m:sup>
                      </m:sSup>
                    </m:oMath>
                  </m:oMathPara>
                </a14:m>
                <a:endParaRPr lang="en-GB" dirty="0"/>
              </a:p>
            </p:txBody>
          </p:sp>
        </mc:Choice>
        <mc:Fallback xmlns="">
          <p:sp>
            <p:nvSpPr>
              <p:cNvPr id="14" name="ZoneTexte 13">
                <a:extLst>
                  <a:ext uri="{FF2B5EF4-FFF2-40B4-BE49-F238E27FC236}">
                    <a16:creationId xmlns:a16="http://schemas.microsoft.com/office/drawing/2014/main" id="{CB52C352-1F50-474F-A005-A0B5654DF858}"/>
                  </a:ext>
                </a:extLst>
              </p:cNvPr>
              <p:cNvSpPr txBox="1">
                <a:spLocks noRot="1" noChangeAspect="1" noMove="1" noResize="1" noEditPoints="1" noAdjustHandles="1" noChangeArrowheads="1" noChangeShapeType="1" noTextEdit="1"/>
              </p:cNvSpPr>
              <p:nvPr/>
            </p:nvSpPr>
            <p:spPr>
              <a:xfrm>
                <a:off x="702430" y="4641437"/>
                <a:ext cx="2524409" cy="682816"/>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3269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4FBA464-AEEB-48E9-952C-8C4C394C0C6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itre 1"/>
          <p:cNvSpPr txBox="1">
            <a:spLocks/>
          </p:cNvSpPr>
          <p:nvPr/>
        </p:nvSpPr>
        <p:spPr>
          <a:xfrm>
            <a:off x="0" y="240355"/>
            <a:ext cx="12192000" cy="54912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r>
              <a:rPr lang="fr-FR" dirty="0"/>
              <a:t>Massive free </a:t>
            </a:r>
            <a:r>
              <a:rPr lang="fr-FR" dirty="0" err="1"/>
              <a:t>field</a:t>
            </a:r>
            <a:r>
              <a:rPr lang="fr-FR" dirty="0"/>
              <a:t> &amp; </a:t>
            </a:r>
            <a:r>
              <a:rPr lang="fr-FR" dirty="0" err="1"/>
              <a:t>Massless</a:t>
            </a:r>
            <a:r>
              <a:rPr lang="fr-FR" dirty="0"/>
              <a:t> </a:t>
            </a:r>
            <a:r>
              <a:rPr lang="fr-FR" dirty="0" err="1"/>
              <a:t>interacting</a:t>
            </a:r>
            <a:r>
              <a:rPr lang="fr-FR" dirty="0"/>
              <a:t> </a:t>
            </a:r>
            <a:r>
              <a:rPr lang="fr-FR" dirty="0" err="1"/>
              <a:t>field</a:t>
            </a:r>
            <a:endParaRPr lang="fr-FR" dirty="0"/>
          </a:p>
        </p:txBody>
      </p:sp>
      <p:cxnSp>
        <p:nvCxnSpPr>
          <p:cNvPr id="3" name="Connecteur droit 2">
            <a:extLst>
              <a:ext uri="{FF2B5EF4-FFF2-40B4-BE49-F238E27FC236}">
                <a16:creationId xmlns:a16="http://schemas.microsoft.com/office/drawing/2014/main" id="{E4D30C00-2863-44A1-8E04-551DEE0A5682}"/>
              </a:ext>
            </a:extLst>
          </p:cNvPr>
          <p:cNvCxnSpPr>
            <a:cxnSpLocks/>
          </p:cNvCxnSpPr>
          <p:nvPr/>
        </p:nvCxnSpPr>
        <p:spPr>
          <a:xfrm>
            <a:off x="6096000" y="874643"/>
            <a:ext cx="0" cy="4989444"/>
          </a:xfrm>
          <a:prstGeom prst="line">
            <a:avLst/>
          </a:prstGeom>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07C50E30-EC67-4067-B02B-D750383DDAC3}"/>
              </a:ext>
            </a:extLst>
          </p:cNvPr>
          <p:cNvPicPr>
            <a:picLocks noChangeAspect="1"/>
          </p:cNvPicPr>
          <p:nvPr/>
        </p:nvPicPr>
        <p:blipFill>
          <a:blip r:embed="rId3"/>
          <a:stretch>
            <a:fillRect/>
          </a:stretch>
        </p:blipFill>
        <p:spPr>
          <a:xfrm>
            <a:off x="-1" y="983106"/>
            <a:ext cx="3991099" cy="2972637"/>
          </a:xfrm>
          <a:prstGeom prst="rect">
            <a:avLst/>
          </a:prstGeom>
        </p:spPr>
      </p:pic>
      <p:sp>
        <p:nvSpPr>
          <p:cNvPr id="4" name="ZoneTexte 3">
            <a:extLst>
              <a:ext uri="{FF2B5EF4-FFF2-40B4-BE49-F238E27FC236}">
                <a16:creationId xmlns:a16="http://schemas.microsoft.com/office/drawing/2014/main" id="{6489996F-F1BC-41EB-9988-317D296D7291}"/>
              </a:ext>
            </a:extLst>
          </p:cNvPr>
          <p:cNvSpPr txBox="1"/>
          <p:nvPr/>
        </p:nvSpPr>
        <p:spPr>
          <a:xfrm>
            <a:off x="3843948" y="2143329"/>
            <a:ext cx="2233239" cy="723275"/>
          </a:xfrm>
          <a:prstGeom prst="rect">
            <a:avLst/>
          </a:prstGeom>
          <a:noFill/>
        </p:spPr>
        <p:txBody>
          <a:bodyPr wrap="none" rtlCol="0">
            <a:spAutoFit/>
          </a:bodyPr>
          <a:lstStyle/>
          <a:p>
            <a:pPr algn="ctr"/>
            <a:r>
              <a:rPr lang="es-ES" sz="1600" dirty="0" err="1"/>
              <a:t>Higher</a:t>
            </a:r>
            <a:r>
              <a:rPr lang="es-ES" sz="1600" dirty="0"/>
              <a:t> </a:t>
            </a:r>
            <a:r>
              <a:rPr lang="es-ES" sz="1600" dirty="0" err="1"/>
              <a:t>orders</a:t>
            </a:r>
            <a:r>
              <a:rPr lang="es-ES" sz="1600" dirty="0"/>
              <a:t> </a:t>
            </a:r>
            <a:r>
              <a:rPr lang="es-ES" sz="1600" dirty="0" err="1"/>
              <a:t>improve</a:t>
            </a:r>
            <a:r>
              <a:rPr lang="es-ES" sz="1600" dirty="0"/>
              <a:t>:</a:t>
            </a:r>
          </a:p>
          <a:p>
            <a:pPr algn="ctr"/>
            <a:endParaRPr lang="es-ES" sz="900" dirty="0"/>
          </a:p>
          <a:p>
            <a:pPr algn="ctr"/>
            <a:r>
              <a:rPr lang="es-ES" sz="1600" dirty="0" err="1"/>
              <a:t>Convergent</a:t>
            </a:r>
            <a:r>
              <a:rPr lang="es-ES" sz="1600" dirty="0"/>
              <a:t> series</a:t>
            </a:r>
            <a:endParaRPr lang="en-GB" sz="1600" dirty="0"/>
          </a:p>
        </p:txBody>
      </p:sp>
      <p:sp>
        <p:nvSpPr>
          <p:cNvPr id="16" name="ZoneTexte 15">
            <a:extLst>
              <a:ext uri="{FF2B5EF4-FFF2-40B4-BE49-F238E27FC236}">
                <a16:creationId xmlns:a16="http://schemas.microsoft.com/office/drawing/2014/main" id="{D4767FD2-A253-47A2-98CE-37071E1BEFFA}"/>
              </a:ext>
            </a:extLst>
          </p:cNvPr>
          <p:cNvSpPr txBox="1"/>
          <p:nvPr/>
        </p:nvSpPr>
        <p:spPr>
          <a:xfrm>
            <a:off x="6094743" y="2163206"/>
            <a:ext cx="2154115" cy="723275"/>
          </a:xfrm>
          <a:prstGeom prst="rect">
            <a:avLst/>
          </a:prstGeom>
          <a:noFill/>
        </p:spPr>
        <p:txBody>
          <a:bodyPr wrap="none" rtlCol="0">
            <a:spAutoFit/>
          </a:bodyPr>
          <a:lstStyle/>
          <a:p>
            <a:pPr algn="ctr"/>
            <a:r>
              <a:rPr lang="es-ES" sz="1600" dirty="0" err="1"/>
              <a:t>Higher</a:t>
            </a:r>
            <a:r>
              <a:rPr lang="es-ES" sz="1600" dirty="0"/>
              <a:t> </a:t>
            </a:r>
            <a:r>
              <a:rPr lang="es-ES" sz="1600" dirty="0" err="1"/>
              <a:t>orders</a:t>
            </a:r>
            <a:r>
              <a:rPr lang="es-ES" sz="1600" dirty="0"/>
              <a:t> </a:t>
            </a:r>
            <a:r>
              <a:rPr lang="es-ES" sz="1600" dirty="0" err="1"/>
              <a:t>worsen</a:t>
            </a:r>
            <a:r>
              <a:rPr lang="es-ES" sz="1600" dirty="0"/>
              <a:t>:</a:t>
            </a:r>
          </a:p>
          <a:p>
            <a:pPr algn="ctr"/>
            <a:endParaRPr lang="es-ES" sz="900" dirty="0"/>
          </a:p>
          <a:p>
            <a:pPr algn="ctr"/>
            <a:r>
              <a:rPr lang="es-ES" sz="1600" dirty="0" err="1"/>
              <a:t>Divergent</a:t>
            </a:r>
            <a:r>
              <a:rPr lang="es-ES" sz="1600" dirty="0"/>
              <a:t> series</a:t>
            </a:r>
            <a:endParaRPr lang="en-GB" sz="1600" dirty="0"/>
          </a:p>
        </p:txBody>
      </p:sp>
      <p:pic>
        <p:nvPicPr>
          <p:cNvPr id="5" name="Image 4">
            <a:extLst>
              <a:ext uri="{FF2B5EF4-FFF2-40B4-BE49-F238E27FC236}">
                <a16:creationId xmlns:a16="http://schemas.microsoft.com/office/drawing/2014/main" id="{2CFD0357-549E-4F5D-A901-1BF17DA216A9}"/>
              </a:ext>
            </a:extLst>
          </p:cNvPr>
          <p:cNvPicPr>
            <a:picLocks noChangeAspect="1"/>
          </p:cNvPicPr>
          <p:nvPr/>
        </p:nvPicPr>
        <p:blipFill>
          <a:blip r:embed="rId4"/>
          <a:stretch>
            <a:fillRect/>
          </a:stretch>
        </p:blipFill>
        <p:spPr>
          <a:xfrm>
            <a:off x="8200895" y="936569"/>
            <a:ext cx="3991100" cy="2947175"/>
          </a:xfrm>
          <a:prstGeom prst="rect">
            <a:avLst/>
          </a:prstGeom>
        </p:spPr>
      </p:pic>
      <p:sp>
        <p:nvSpPr>
          <p:cNvPr id="9" name="ZoneTexte 8">
            <a:extLst>
              <a:ext uri="{FF2B5EF4-FFF2-40B4-BE49-F238E27FC236}">
                <a16:creationId xmlns:a16="http://schemas.microsoft.com/office/drawing/2014/main" id="{8473EC3A-DAB1-4056-9FF3-78EA505D0117}"/>
              </a:ext>
            </a:extLst>
          </p:cNvPr>
          <p:cNvSpPr txBox="1"/>
          <p:nvPr/>
        </p:nvSpPr>
        <p:spPr>
          <a:xfrm>
            <a:off x="472276" y="4103991"/>
            <a:ext cx="5285165" cy="369332"/>
          </a:xfrm>
          <a:prstGeom prst="rect">
            <a:avLst/>
          </a:prstGeom>
          <a:noFill/>
        </p:spPr>
        <p:txBody>
          <a:bodyPr wrap="none" rtlCol="0">
            <a:spAutoFit/>
          </a:bodyPr>
          <a:lstStyle/>
          <a:p>
            <a:r>
              <a:rPr lang="es-ES" dirty="0" err="1"/>
              <a:t>It</a:t>
            </a:r>
            <a:r>
              <a:rPr lang="es-ES" dirty="0"/>
              <a:t> </a:t>
            </a:r>
            <a:r>
              <a:rPr lang="es-ES" dirty="0" err="1"/>
              <a:t>is</a:t>
            </a:r>
            <a:r>
              <a:rPr lang="es-ES" dirty="0"/>
              <a:t> posible </a:t>
            </a:r>
            <a:r>
              <a:rPr lang="es-ES" dirty="0" err="1"/>
              <a:t>to</a:t>
            </a:r>
            <a:r>
              <a:rPr lang="es-ES" dirty="0"/>
              <a:t> </a:t>
            </a:r>
            <a:r>
              <a:rPr lang="es-ES" dirty="0" err="1"/>
              <a:t>directly</a:t>
            </a:r>
            <a:r>
              <a:rPr lang="es-ES" dirty="0"/>
              <a:t> </a:t>
            </a:r>
            <a:r>
              <a:rPr lang="es-ES" dirty="0" err="1"/>
              <a:t>resum</a:t>
            </a:r>
            <a:r>
              <a:rPr lang="es-ES" dirty="0"/>
              <a:t> </a:t>
            </a:r>
            <a:r>
              <a:rPr lang="es-ES" dirty="0" err="1"/>
              <a:t>the</a:t>
            </a:r>
            <a:r>
              <a:rPr lang="es-ES" dirty="0"/>
              <a:t> series </a:t>
            </a:r>
            <a:r>
              <a:rPr lang="es-ES" dirty="0" err="1"/>
              <a:t>analytically</a:t>
            </a:r>
            <a:r>
              <a:rPr lang="es-ES" dirty="0"/>
              <a:t>:</a:t>
            </a:r>
            <a:endParaRPr lang="en-GB" dirty="0"/>
          </a:p>
        </p:txBody>
      </p:sp>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504AE66E-59F1-4CD4-B5C8-2285ACA03C8E}"/>
                  </a:ext>
                </a:extLst>
              </p:cNvPr>
              <p:cNvSpPr txBox="1"/>
              <p:nvPr/>
            </p:nvSpPr>
            <p:spPr>
              <a:xfrm>
                <a:off x="678947" y="5633766"/>
                <a:ext cx="4032386" cy="6279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ES" b="0" i="1" smtClean="0">
                              <a:latin typeface="Cambria Math" panose="02040503050406030204" pitchFamily="18" charset="0"/>
                            </a:rPr>
                          </m:ctrlPr>
                        </m:dPr>
                        <m:e>
                          <m:sSup>
                            <m:sSupPr>
                              <m:ctrlPr>
                                <a:rPr lang="es-ES" b="0" i="1" smtClean="0">
                                  <a:latin typeface="Cambria Math" panose="02040503050406030204" pitchFamily="18" charset="0"/>
                                </a:rPr>
                              </m:ctrlPr>
                            </m:sSupPr>
                            <m:e>
                              <m:r>
                                <a:rPr lang="es-ES" b="0" i="1" smtClean="0">
                                  <a:latin typeface="Cambria Math" panose="02040503050406030204" pitchFamily="18" charset="0"/>
                                </a:rPr>
                                <m:t>𝜙</m:t>
                              </m:r>
                            </m:e>
                            <m:sup>
                              <m:r>
                                <a:rPr lang="es-ES" b="0" i="1" smtClean="0">
                                  <a:latin typeface="Cambria Math" panose="02040503050406030204" pitchFamily="18" charset="0"/>
                                </a:rPr>
                                <m:t>2</m:t>
                              </m:r>
                            </m:sup>
                          </m:sSup>
                        </m:e>
                      </m:d>
                      <m:d>
                        <m:dPr>
                          <m:ctrlPr>
                            <a:rPr lang="es-ES" b="0" i="1" smtClean="0">
                              <a:latin typeface="Cambria Math" panose="02040503050406030204" pitchFamily="18" charset="0"/>
                            </a:rPr>
                          </m:ctrlPr>
                        </m:dPr>
                        <m:e>
                          <m:r>
                            <a:rPr lang="es-ES" b="0" i="1" smtClean="0">
                              <a:latin typeface="Cambria Math" panose="02040503050406030204" pitchFamily="18" charset="0"/>
                            </a:rPr>
                            <m:t>𝑁</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3</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𝐻</m:t>
                              </m:r>
                            </m:e>
                            <m:sup>
                              <m:r>
                                <a:rPr lang="es-ES" b="0" i="1" smtClean="0">
                                  <a:latin typeface="Cambria Math" panose="02040503050406030204" pitchFamily="18" charset="0"/>
                                </a:rPr>
                                <m:t>4</m:t>
                              </m:r>
                            </m:sup>
                          </m:sSup>
                        </m:num>
                        <m:den>
                          <m:r>
                            <a:rPr lang="es-ES" b="0" i="1" smtClean="0">
                              <a:latin typeface="Cambria Math" panose="02040503050406030204" pitchFamily="18" charset="0"/>
                            </a:rPr>
                            <m:t>8</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𝜋</m:t>
                              </m:r>
                            </m:e>
                            <m:sup>
                              <m:r>
                                <a:rPr lang="es-ES" b="0" i="1" smtClean="0">
                                  <a:latin typeface="Cambria Math" panose="02040503050406030204" pitchFamily="18" charset="0"/>
                                </a:rPr>
                                <m:t>2</m:t>
                              </m:r>
                            </m:sup>
                          </m:sSup>
                          <m:sSup>
                            <m:sSupPr>
                              <m:ctrlPr>
                                <a:rPr lang="es-ES" b="0" i="1" smtClean="0">
                                  <a:latin typeface="Cambria Math" panose="02040503050406030204" pitchFamily="18" charset="0"/>
                                </a:rPr>
                              </m:ctrlPr>
                            </m:sSupPr>
                            <m:e>
                              <m:r>
                                <a:rPr lang="es-ES" b="0" i="1" smtClean="0">
                                  <a:latin typeface="Cambria Math" panose="02040503050406030204" pitchFamily="18" charset="0"/>
                                </a:rPr>
                                <m:t>𝑚</m:t>
                              </m:r>
                            </m:e>
                            <m:sup>
                              <m:r>
                                <a:rPr lang="es-ES" b="0" i="1" smtClean="0">
                                  <a:latin typeface="Cambria Math" panose="02040503050406030204" pitchFamily="18" charset="0"/>
                                </a:rPr>
                                <m:t>2</m:t>
                              </m:r>
                            </m:sup>
                          </m:sSup>
                          <m:r>
                            <a:rPr lang="es-ES" b="0" i="1" smtClean="0">
                              <a:latin typeface="Cambria Math" panose="02040503050406030204" pitchFamily="18" charset="0"/>
                            </a:rPr>
                            <m:t> </m:t>
                          </m:r>
                        </m:den>
                      </m:f>
                      <m:d>
                        <m:dPr>
                          <m:begChr m:val="["/>
                          <m:endChr m:val="]"/>
                          <m:ctrlPr>
                            <a:rPr lang="es-ES" b="0" i="1" smtClean="0">
                              <a:latin typeface="Cambria Math" panose="02040503050406030204" pitchFamily="18" charset="0"/>
                            </a:rPr>
                          </m:ctrlPr>
                        </m:dPr>
                        <m:e>
                          <m:r>
                            <a:rPr lang="es-ES" b="0" i="1" smtClean="0">
                              <a:latin typeface="Cambria Math" panose="02040503050406030204" pitchFamily="18" charset="0"/>
                            </a:rPr>
                            <m:t>1−</m:t>
                          </m:r>
                          <m:func>
                            <m:funcPr>
                              <m:ctrlPr>
                                <a:rPr lang="es-ES" b="0" i="1" smtClean="0">
                                  <a:latin typeface="Cambria Math" panose="02040503050406030204" pitchFamily="18" charset="0"/>
                                </a:rPr>
                              </m:ctrlPr>
                            </m:funcPr>
                            <m:fName>
                              <m:r>
                                <m:rPr>
                                  <m:sty m:val="p"/>
                                </m:rPr>
                                <a:rPr lang="es-ES" b="0" i="0" smtClean="0">
                                  <a:latin typeface="Cambria Math" panose="02040503050406030204" pitchFamily="18" charset="0"/>
                                </a:rPr>
                                <m:t>exp</m:t>
                              </m:r>
                            </m:fName>
                            <m:e>
                              <m:d>
                                <m:dPr>
                                  <m:ctrlPr>
                                    <a:rPr lang="es-ES" b="0" i="1" smtClean="0">
                                      <a:latin typeface="Cambria Math" panose="02040503050406030204" pitchFamily="18" charset="0"/>
                                    </a:rPr>
                                  </m:ctrlPr>
                                </m:dPr>
                                <m:e>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2</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𝑚</m:t>
                                          </m:r>
                                        </m:e>
                                        <m:sup>
                                          <m:r>
                                            <a:rPr lang="es-ES" b="0" i="1" smtClean="0">
                                              <a:latin typeface="Cambria Math" panose="02040503050406030204" pitchFamily="18" charset="0"/>
                                            </a:rPr>
                                            <m:t>2</m:t>
                                          </m:r>
                                        </m:sup>
                                      </m:sSup>
                                    </m:num>
                                    <m:den>
                                      <m:r>
                                        <a:rPr lang="es-ES" b="0" i="1" smtClean="0">
                                          <a:latin typeface="Cambria Math" panose="02040503050406030204" pitchFamily="18" charset="0"/>
                                        </a:rPr>
                                        <m:t>3</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𝐻</m:t>
                                          </m:r>
                                        </m:e>
                                        <m:sup>
                                          <m:r>
                                            <a:rPr lang="es-ES" b="0" i="1" smtClean="0">
                                              <a:latin typeface="Cambria Math" panose="02040503050406030204" pitchFamily="18" charset="0"/>
                                            </a:rPr>
                                            <m:t>2</m:t>
                                          </m:r>
                                        </m:sup>
                                      </m:sSup>
                                    </m:den>
                                  </m:f>
                                  <m:r>
                                    <a:rPr lang="es-ES" b="0" i="1" smtClean="0">
                                      <a:latin typeface="Cambria Math" panose="02040503050406030204" pitchFamily="18" charset="0"/>
                                    </a:rPr>
                                    <m:t>𝑁</m:t>
                                  </m:r>
                                </m:e>
                              </m:d>
                            </m:e>
                          </m:func>
                        </m:e>
                      </m:d>
                    </m:oMath>
                  </m:oMathPara>
                </a14:m>
                <a:endParaRPr lang="en-GB" dirty="0"/>
              </a:p>
            </p:txBody>
          </p:sp>
        </mc:Choice>
        <mc:Fallback xmlns="">
          <p:sp>
            <p:nvSpPr>
              <p:cNvPr id="10" name="ZoneTexte 9">
                <a:extLst>
                  <a:ext uri="{FF2B5EF4-FFF2-40B4-BE49-F238E27FC236}">
                    <a16:creationId xmlns:a16="http://schemas.microsoft.com/office/drawing/2014/main" id="{504AE66E-59F1-4CD4-B5C8-2285ACA03C8E}"/>
                  </a:ext>
                </a:extLst>
              </p:cNvPr>
              <p:cNvSpPr txBox="1">
                <a:spLocks noRot="1" noChangeAspect="1" noMove="1" noResize="1" noEditPoints="1" noAdjustHandles="1" noChangeArrowheads="1" noChangeShapeType="1" noTextEdit="1"/>
              </p:cNvSpPr>
              <p:nvPr/>
            </p:nvSpPr>
            <p:spPr>
              <a:xfrm>
                <a:off x="678947" y="5633766"/>
                <a:ext cx="4032386" cy="62799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CB52C352-1F50-474F-A005-A0B5654DF858}"/>
                  </a:ext>
                </a:extLst>
              </p:cNvPr>
              <p:cNvSpPr txBox="1"/>
              <p:nvPr/>
            </p:nvSpPr>
            <p:spPr>
              <a:xfrm>
                <a:off x="702430" y="4641437"/>
                <a:ext cx="2524409" cy="6828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𝑎</m:t>
                              </m:r>
                            </m:e>
                          </m:acc>
                        </m:e>
                        <m:sub>
                          <m:r>
                            <a:rPr lang="es-ES" b="0" i="1" smtClean="0">
                              <a:latin typeface="Cambria Math" panose="02040503050406030204" pitchFamily="18" charset="0"/>
                            </a:rPr>
                            <m:t>2,</m:t>
                          </m:r>
                          <m:r>
                            <a:rPr lang="es-ES" b="0" i="1" smtClean="0">
                              <a:latin typeface="Cambria Math" panose="02040503050406030204" pitchFamily="18" charset="0"/>
                            </a:rPr>
                            <m:t>𝑘</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3</m:t>
                          </m:r>
                        </m:num>
                        <m:den>
                          <m:r>
                            <a:rPr lang="es-ES" b="0" i="1" smtClean="0">
                              <a:latin typeface="Cambria Math" panose="02040503050406030204" pitchFamily="18" charset="0"/>
                            </a:rPr>
                            <m:t>8</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𝜋</m:t>
                              </m:r>
                            </m:e>
                            <m:sup>
                              <m:r>
                                <a:rPr lang="es-ES" b="0" i="1" smtClean="0">
                                  <a:latin typeface="Cambria Math" panose="02040503050406030204" pitchFamily="18" charset="0"/>
                                </a:rPr>
                                <m:t>2</m:t>
                              </m:r>
                            </m:sup>
                          </m:sSup>
                        </m:den>
                      </m:f>
                      <m:f>
                        <m:fPr>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r>
                                    <a:rPr lang="es-ES" b="0" i="1" smtClean="0">
                                      <a:latin typeface="Cambria Math" panose="02040503050406030204" pitchFamily="18" charset="0"/>
                                    </a:rPr>
                                    <m:t>−1</m:t>
                                  </m:r>
                                </m:e>
                              </m:d>
                            </m:e>
                            <m:sup>
                              <m:r>
                                <a:rPr lang="es-ES" b="0" i="1" smtClean="0">
                                  <a:latin typeface="Cambria Math" panose="02040503050406030204" pitchFamily="18" charset="0"/>
                                </a:rPr>
                                <m:t>𝑘</m:t>
                              </m:r>
                            </m:sup>
                          </m:sSup>
                        </m:num>
                        <m:den>
                          <m:r>
                            <a:rPr lang="es-ES" b="0" i="1" smtClean="0">
                              <a:latin typeface="Cambria Math" panose="02040503050406030204" pitchFamily="18" charset="0"/>
                            </a:rPr>
                            <m:t>𝑘</m:t>
                          </m:r>
                          <m:r>
                            <a:rPr lang="es-ES" b="0" i="1" smtClean="0">
                              <a:latin typeface="Cambria Math" panose="02040503050406030204" pitchFamily="18" charset="0"/>
                            </a:rPr>
                            <m:t>!</m:t>
                          </m:r>
                        </m:den>
                      </m:f>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r>
                                    <a:rPr lang="es-ES" b="0" i="1" smtClean="0">
                                      <a:latin typeface="Cambria Math" panose="02040503050406030204" pitchFamily="18" charset="0"/>
                                    </a:rPr>
                                    <m:t>2</m:t>
                                  </m:r>
                                </m:num>
                                <m:den>
                                  <m:r>
                                    <a:rPr lang="es-ES" b="0" i="1" smtClean="0">
                                      <a:latin typeface="Cambria Math" panose="02040503050406030204" pitchFamily="18" charset="0"/>
                                    </a:rPr>
                                    <m:t>3</m:t>
                                  </m:r>
                                </m:den>
                              </m:f>
                            </m:e>
                          </m:d>
                        </m:e>
                        <m:sup>
                          <m:r>
                            <a:rPr lang="es-ES" b="0" i="1" smtClean="0">
                              <a:latin typeface="Cambria Math" panose="02040503050406030204" pitchFamily="18" charset="0"/>
                            </a:rPr>
                            <m:t>𝑘</m:t>
                          </m:r>
                        </m:sup>
                      </m:sSup>
                    </m:oMath>
                  </m:oMathPara>
                </a14:m>
                <a:endParaRPr lang="en-GB" dirty="0"/>
              </a:p>
            </p:txBody>
          </p:sp>
        </mc:Choice>
        <mc:Fallback xmlns="">
          <p:sp>
            <p:nvSpPr>
              <p:cNvPr id="14" name="ZoneTexte 13">
                <a:extLst>
                  <a:ext uri="{FF2B5EF4-FFF2-40B4-BE49-F238E27FC236}">
                    <a16:creationId xmlns:a16="http://schemas.microsoft.com/office/drawing/2014/main" id="{CB52C352-1F50-474F-A005-A0B5654DF858}"/>
                  </a:ext>
                </a:extLst>
              </p:cNvPr>
              <p:cNvSpPr txBox="1">
                <a:spLocks noRot="1" noChangeAspect="1" noMove="1" noResize="1" noEditPoints="1" noAdjustHandles="1" noChangeArrowheads="1" noChangeShapeType="1" noTextEdit="1"/>
              </p:cNvSpPr>
              <p:nvPr/>
            </p:nvSpPr>
            <p:spPr>
              <a:xfrm>
                <a:off x="702430" y="4641437"/>
                <a:ext cx="2524409" cy="682816"/>
              </a:xfrm>
              <a:prstGeom prst="rect">
                <a:avLst/>
              </a:prstGeom>
              <a:blipFill>
                <a:blip r:embed="rId6"/>
                <a:stretch>
                  <a:fillRect/>
                </a:stretch>
              </a:blipFill>
            </p:spPr>
            <p:txBody>
              <a:bodyPr/>
              <a:lstStyle/>
              <a:p>
                <a:r>
                  <a:rPr lang="en-GB">
                    <a:noFill/>
                  </a:rPr>
                  <a:t> </a:t>
                </a:r>
              </a:p>
            </p:txBody>
          </p:sp>
        </mc:Fallback>
      </mc:AlternateContent>
      <p:sp>
        <p:nvSpPr>
          <p:cNvPr id="12" name="ZoneTexte 11">
            <a:extLst>
              <a:ext uri="{FF2B5EF4-FFF2-40B4-BE49-F238E27FC236}">
                <a16:creationId xmlns:a16="http://schemas.microsoft.com/office/drawing/2014/main" id="{DF82A541-A0EC-4C56-BBEB-4B2564ABC906}"/>
              </a:ext>
            </a:extLst>
          </p:cNvPr>
          <p:cNvSpPr txBox="1"/>
          <p:nvPr/>
        </p:nvSpPr>
        <p:spPr>
          <a:xfrm>
            <a:off x="8083014" y="3946019"/>
            <a:ext cx="3876382" cy="646331"/>
          </a:xfrm>
          <a:prstGeom prst="rect">
            <a:avLst/>
          </a:prstGeom>
          <a:noFill/>
        </p:spPr>
        <p:txBody>
          <a:bodyPr wrap="none" rtlCol="0">
            <a:spAutoFit/>
          </a:bodyPr>
          <a:lstStyle/>
          <a:p>
            <a:r>
              <a:rPr lang="es-ES" dirty="0">
                <a:solidFill>
                  <a:srgbClr val="0070C0"/>
                </a:solidFill>
              </a:rPr>
              <a:t>blue</a:t>
            </a:r>
            <a:r>
              <a:rPr lang="es-ES" dirty="0"/>
              <a:t> </a:t>
            </a:r>
            <a:r>
              <a:rPr lang="es-ES" dirty="0" err="1"/>
              <a:t>to</a:t>
            </a:r>
            <a:r>
              <a:rPr lang="es-ES" dirty="0"/>
              <a:t> </a:t>
            </a:r>
            <a:r>
              <a:rPr lang="es-ES" dirty="0">
                <a:solidFill>
                  <a:srgbClr val="FF0000"/>
                </a:solidFill>
              </a:rPr>
              <a:t>red</a:t>
            </a:r>
            <a:r>
              <a:rPr lang="es-ES" dirty="0"/>
              <a:t> </a:t>
            </a:r>
            <a:r>
              <a:rPr lang="es-ES" dirty="0" err="1"/>
              <a:t>is</a:t>
            </a:r>
            <a:r>
              <a:rPr lang="es-ES" dirty="0"/>
              <a:t> </a:t>
            </a:r>
            <a:r>
              <a:rPr lang="es-ES" dirty="0" err="1"/>
              <a:t>higher</a:t>
            </a:r>
            <a:r>
              <a:rPr lang="es-ES" dirty="0"/>
              <a:t> and </a:t>
            </a:r>
            <a:r>
              <a:rPr lang="es-ES" dirty="0" err="1"/>
              <a:t>higher</a:t>
            </a:r>
            <a:r>
              <a:rPr lang="es-ES" dirty="0"/>
              <a:t> </a:t>
            </a:r>
            <a:r>
              <a:rPr lang="es-ES" dirty="0" err="1"/>
              <a:t>order</a:t>
            </a:r>
            <a:endParaRPr lang="es-ES" dirty="0"/>
          </a:p>
          <a:p>
            <a:r>
              <a:rPr lang="es-ES" dirty="0" err="1">
                <a:solidFill>
                  <a:schemeClr val="tx2"/>
                </a:solidFill>
              </a:rPr>
              <a:t>black</a:t>
            </a:r>
            <a:r>
              <a:rPr lang="es-ES" dirty="0"/>
              <a:t> </a:t>
            </a:r>
            <a:r>
              <a:rPr lang="es-ES" dirty="0" err="1"/>
              <a:t>is</a:t>
            </a:r>
            <a:r>
              <a:rPr lang="es-ES" dirty="0"/>
              <a:t> </a:t>
            </a:r>
            <a:r>
              <a:rPr lang="es-ES" dirty="0" err="1"/>
              <a:t>exact</a:t>
            </a:r>
            <a:r>
              <a:rPr lang="es-ES" dirty="0"/>
              <a:t> (</a:t>
            </a:r>
            <a:r>
              <a:rPr lang="es-ES" dirty="0" err="1"/>
              <a:t>numerical</a:t>
            </a:r>
            <a:r>
              <a:rPr lang="es-ES" dirty="0"/>
              <a:t>)</a:t>
            </a:r>
            <a:endParaRPr lang="en-GB" dirty="0"/>
          </a:p>
        </p:txBody>
      </p:sp>
    </p:spTree>
    <p:extLst>
      <p:ext uri="{BB962C8B-B14F-4D97-AF65-F5344CB8AC3E}">
        <p14:creationId xmlns:p14="http://schemas.microsoft.com/office/powerpoint/2010/main" val="162116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4FBA464-AEEB-48E9-952C-8C4C394C0C6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itre 1"/>
          <p:cNvSpPr txBox="1">
            <a:spLocks/>
          </p:cNvSpPr>
          <p:nvPr/>
        </p:nvSpPr>
        <p:spPr>
          <a:xfrm>
            <a:off x="0" y="240355"/>
            <a:ext cx="12192000" cy="54912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r>
              <a:rPr lang="fr-FR" dirty="0"/>
              <a:t>Massive free </a:t>
            </a:r>
            <a:r>
              <a:rPr lang="fr-FR" dirty="0" err="1"/>
              <a:t>field</a:t>
            </a:r>
            <a:r>
              <a:rPr lang="fr-FR" dirty="0"/>
              <a:t> &amp; </a:t>
            </a:r>
            <a:r>
              <a:rPr lang="fr-FR" dirty="0" err="1"/>
              <a:t>Massless</a:t>
            </a:r>
            <a:r>
              <a:rPr lang="fr-FR" dirty="0"/>
              <a:t> </a:t>
            </a:r>
            <a:r>
              <a:rPr lang="fr-FR" dirty="0" err="1"/>
              <a:t>interacting</a:t>
            </a:r>
            <a:r>
              <a:rPr lang="fr-FR" dirty="0"/>
              <a:t> </a:t>
            </a:r>
            <a:r>
              <a:rPr lang="fr-FR" dirty="0" err="1"/>
              <a:t>field</a:t>
            </a:r>
            <a:endParaRPr lang="fr-FR" dirty="0"/>
          </a:p>
        </p:txBody>
      </p:sp>
      <p:cxnSp>
        <p:nvCxnSpPr>
          <p:cNvPr id="3" name="Connecteur droit 2">
            <a:extLst>
              <a:ext uri="{FF2B5EF4-FFF2-40B4-BE49-F238E27FC236}">
                <a16:creationId xmlns:a16="http://schemas.microsoft.com/office/drawing/2014/main" id="{E4D30C00-2863-44A1-8E04-551DEE0A5682}"/>
              </a:ext>
            </a:extLst>
          </p:cNvPr>
          <p:cNvCxnSpPr>
            <a:cxnSpLocks/>
          </p:cNvCxnSpPr>
          <p:nvPr/>
        </p:nvCxnSpPr>
        <p:spPr>
          <a:xfrm>
            <a:off x="6096000" y="874643"/>
            <a:ext cx="0" cy="4989444"/>
          </a:xfrm>
          <a:prstGeom prst="line">
            <a:avLst/>
          </a:prstGeom>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07C50E30-EC67-4067-B02B-D750383DDAC3}"/>
              </a:ext>
            </a:extLst>
          </p:cNvPr>
          <p:cNvPicPr>
            <a:picLocks noChangeAspect="1"/>
          </p:cNvPicPr>
          <p:nvPr/>
        </p:nvPicPr>
        <p:blipFill>
          <a:blip r:embed="rId3"/>
          <a:stretch>
            <a:fillRect/>
          </a:stretch>
        </p:blipFill>
        <p:spPr>
          <a:xfrm>
            <a:off x="-1" y="983106"/>
            <a:ext cx="3991099" cy="2972637"/>
          </a:xfrm>
          <a:prstGeom prst="rect">
            <a:avLst/>
          </a:prstGeom>
        </p:spPr>
      </p:pic>
      <p:sp>
        <p:nvSpPr>
          <p:cNvPr id="4" name="ZoneTexte 3">
            <a:extLst>
              <a:ext uri="{FF2B5EF4-FFF2-40B4-BE49-F238E27FC236}">
                <a16:creationId xmlns:a16="http://schemas.microsoft.com/office/drawing/2014/main" id="{6489996F-F1BC-41EB-9988-317D296D7291}"/>
              </a:ext>
            </a:extLst>
          </p:cNvPr>
          <p:cNvSpPr txBox="1"/>
          <p:nvPr/>
        </p:nvSpPr>
        <p:spPr>
          <a:xfrm>
            <a:off x="3843948" y="2143329"/>
            <a:ext cx="2233239" cy="723275"/>
          </a:xfrm>
          <a:prstGeom prst="rect">
            <a:avLst/>
          </a:prstGeom>
          <a:noFill/>
        </p:spPr>
        <p:txBody>
          <a:bodyPr wrap="none" rtlCol="0">
            <a:spAutoFit/>
          </a:bodyPr>
          <a:lstStyle/>
          <a:p>
            <a:pPr algn="ctr"/>
            <a:r>
              <a:rPr lang="es-ES" sz="1600" dirty="0" err="1"/>
              <a:t>Higher</a:t>
            </a:r>
            <a:r>
              <a:rPr lang="es-ES" sz="1600" dirty="0"/>
              <a:t> </a:t>
            </a:r>
            <a:r>
              <a:rPr lang="es-ES" sz="1600" dirty="0" err="1"/>
              <a:t>orders</a:t>
            </a:r>
            <a:r>
              <a:rPr lang="es-ES" sz="1600" dirty="0"/>
              <a:t> </a:t>
            </a:r>
            <a:r>
              <a:rPr lang="es-ES" sz="1600" dirty="0" err="1"/>
              <a:t>improve</a:t>
            </a:r>
            <a:r>
              <a:rPr lang="es-ES" sz="1600" dirty="0"/>
              <a:t>:</a:t>
            </a:r>
          </a:p>
          <a:p>
            <a:pPr algn="ctr"/>
            <a:endParaRPr lang="es-ES" sz="900" dirty="0"/>
          </a:p>
          <a:p>
            <a:pPr algn="ctr"/>
            <a:r>
              <a:rPr lang="es-ES" sz="1600" dirty="0" err="1"/>
              <a:t>Convergent</a:t>
            </a:r>
            <a:r>
              <a:rPr lang="es-ES" sz="1600" dirty="0"/>
              <a:t> series</a:t>
            </a:r>
            <a:endParaRPr lang="en-GB" sz="1600" dirty="0"/>
          </a:p>
        </p:txBody>
      </p:sp>
      <p:sp>
        <p:nvSpPr>
          <p:cNvPr id="16" name="ZoneTexte 15">
            <a:extLst>
              <a:ext uri="{FF2B5EF4-FFF2-40B4-BE49-F238E27FC236}">
                <a16:creationId xmlns:a16="http://schemas.microsoft.com/office/drawing/2014/main" id="{D4767FD2-A253-47A2-98CE-37071E1BEFFA}"/>
              </a:ext>
            </a:extLst>
          </p:cNvPr>
          <p:cNvSpPr txBox="1"/>
          <p:nvPr/>
        </p:nvSpPr>
        <p:spPr>
          <a:xfrm>
            <a:off x="6094743" y="2163206"/>
            <a:ext cx="2154115" cy="723275"/>
          </a:xfrm>
          <a:prstGeom prst="rect">
            <a:avLst/>
          </a:prstGeom>
          <a:noFill/>
        </p:spPr>
        <p:txBody>
          <a:bodyPr wrap="none" rtlCol="0">
            <a:spAutoFit/>
          </a:bodyPr>
          <a:lstStyle/>
          <a:p>
            <a:pPr algn="ctr"/>
            <a:r>
              <a:rPr lang="es-ES" sz="1600" dirty="0" err="1"/>
              <a:t>Higher</a:t>
            </a:r>
            <a:r>
              <a:rPr lang="es-ES" sz="1600" dirty="0"/>
              <a:t> </a:t>
            </a:r>
            <a:r>
              <a:rPr lang="es-ES" sz="1600" dirty="0" err="1"/>
              <a:t>orders</a:t>
            </a:r>
            <a:r>
              <a:rPr lang="es-ES" sz="1600" dirty="0"/>
              <a:t> </a:t>
            </a:r>
            <a:r>
              <a:rPr lang="es-ES" sz="1600" dirty="0" err="1"/>
              <a:t>worsen</a:t>
            </a:r>
            <a:r>
              <a:rPr lang="es-ES" sz="1600" dirty="0"/>
              <a:t>:</a:t>
            </a:r>
          </a:p>
          <a:p>
            <a:pPr algn="ctr"/>
            <a:endParaRPr lang="es-ES" sz="900" dirty="0"/>
          </a:p>
          <a:p>
            <a:pPr algn="ctr"/>
            <a:r>
              <a:rPr lang="es-ES" sz="1600" dirty="0" err="1"/>
              <a:t>Divergent</a:t>
            </a:r>
            <a:r>
              <a:rPr lang="es-ES" sz="1600" dirty="0"/>
              <a:t> series</a:t>
            </a:r>
            <a:endParaRPr lang="en-GB" sz="1600" dirty="0"/>
          </a:p>
        </p:txBody>
      </p:sp>
      <p:pic>
        <p:nvPicPr>
          <p:cNvPr id="5" name="Image 4">
            <a:extLst>
              <a:ext uri="{FF2B5EF4-FFF2-40B4-BE49-F238E27FC236}">
                <a16:creationId xmlns:a16="http://schemas.microsoft.com/office/drawing/2014/main" id="{2CFD0357-549E-4F5D-A901-1BF17DA216A9}"/>
              </a:ext>
            </a:extLst>
          </p:cNvPr>
          <p:cNvPicPr>
            <a:picLocks noChangeAspect="1"/>
          </p:cNvPicPr>
          <p:nvPr/>
        </p:nvPicPr>
        <p:blipFill>
          <a:blip r:embed="rId4"/>
          <a:stretch>
            <a:fillRect/>
          </a:stretch>
        </p:blipFill>
        <p:spPr>
          <a:xfrm>
            <a:off x="8200895" y="936569"/>
            <a:ext cx="3991100" cy="2947175"/>
          </a:xfrm>
          <a:prstGeom prst="rect">
            <a:avLst/>
          </a:prstGeom>
        </p:spPr>
      </p:pic>
      <p:sp>
        <p:nvSpPr>
          <p:cNvPr id="9" name="ZoneTexte 8">
            <a:extLst>
              <a:ext uri="{FF2B5EF4-FFF2-40B4-BE49-F238E27FC236}">
                <a16:creationId xmlns:a16="http://schemas.microsoft.com/office/drawing/2014/main" id="{8473EC3A-DAB1-4056-9FF3-78EA505D0117}"/>
              </a:ext>
            </a:extLst>
          </p:cNvPr>
          <p:cNvSpPr txBox="1"/>
          <p:nvPr/>
        </p:nvSpPr>
        <p:spPr>
          <a:xfrm>
            <a:off x="472276" y="4103991"/>
            <a:ext cx="5285165" cy="369332"/>
          </a:xfrm>
          <a:prstGeom prst="rect">
            <a:avLst/>
          </a:prstGeom>
          <a:noFill/>
        </p:spPr>
        <p:txBody>
          <a:bodyPr wrap="none" rtlCol="0">
            <a:spAutoFit/>
          </a:bodyPr>
          <a:lstStyle/>
          <a:p>
            <a:r>
              <a:rPr lang="es-ES" dirty="0" err="1"/>
              <a:t>It</a:t>
            </a:r>
            <a:r>
              <a:rPr lang="es-ES" dirty="0"/>
              <a:t> </a:t>
            </a:r>
            <a:r>
              <a:rPr lang="es-ES" dirty="0" err="1"/>
              <a:t>is</a:t>
            </a:r>
            <a:r>
              <a:rPr lang="es-ES" dirty="0"/>
              <a:t> posible </a:t>
            </a:r>
            <a:r>
              <a:rPr lang="es-ES" dirty="0" err="1"/>
              <a:t>to</a:t>
            </a:r>
            <a:r>
              <a:rPr lang="es-ES" dirty="0"/>
              <a:t> </a:t>
            </a:r>
            <a:r>
              <a:rPr lang="es-ES" dirty="0" err="1"/>
              <a:t>directly</a:t>
            </a:r>
            <a:r>
              <a:rPr lang="es-ES" dirty="0"/>
              <a:t> </a:t>
            </a:r>
            <a:r>
              <a:rPr lang="es-ES" dirty="0" err="1"/>
              <a:t>resum</a:t>
            </a:r>
            <a:r>
              <a:rPr lang="es-ES" dirty="0"/>
              <a:t> </a:t>
            </a:r>
            <a:r>
              <a:rPr lang="es-ES" dirty="0" err="1"/>
              <a:t>the</a:t>
            </a:r>
            <a:r>
              <a:rPr lang="es-ES" dirty="0"/>
              <a:t> series </a:t>
            </a:r>
            <a:r>
              <a:rPr lang="es-ES" dirty="0" err="1"/>
              <a:t>analytically</a:t>
            </a:r>
            <a:r>
              <a:rPr lang="es-ES" dirty="0"/>
              <a:t>:</a:t>
            </a:r>
            <a:endParaRPr lang="en-GB" dirty="0"/>
          </a:p>
        </p:txBody>
      </p:sp>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504AE66E-59F1-4CD4-B5C8-2285ACA03C8E}"/>
                  </a:ext>
                </a:extLst>
              </p:cNvPr>
              <p:cNvSpPr txBox="1"/>
              <p:nvPr/>
            </p:nvSpPr>
            <p:spPr>
              <a:xfrm>
                <a:off x="678947" y="5633766"/>
                <a:ext cx="4032386" cy="6279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ES" b="0" i="1" smtClean="0">
                              <a:latin typeface="Cambria Math" panose="02040503050406030204" pitchFamily="18" charset="0"/>
                            </a:rPr>
                          </m:ctrlPr>
                        </m:dPr>
                        <m:e>
                          <m:sSup>
                            <m:sSupPr>
                              <m:ctrlPr>
                                <a:rPr lang="es-ES" b="0" i="1" smtClean="0">
                                  <a:latin typeface="Cambria Math" panose="02040503050406030204" pitchFamily="18" charset="0"/>
                                </a:rPr>
                              </m:ctrlPr>
                            </m:sSupPr>
                            <m:e>
                              <m:r>
                                <a:rPr lang="es-ES" b="0" i="1" smtClean="0">
                                  <a:latin typeface="Cambria Math" panose="02040503050406030204" pitchFamily="18" charset="0"/>
                                </a:rPr>
                                <m:t>𝜙</m:t>
                              </m:r>
                            </m:e>
                            <m:sup>
                              <m:r>
                                <a:rPr lang="es-ES" b="0" i="1" smtClean="0">
                                  <a:latin typeface="Cambria Math" panose="02040503050406030204" pitchFamily="18" charset="0"/>
                                </a:rPr>
                                <m:t>2</m:t>
                              </m:r>
                            </m:sup>
                          </m:sSup>
                        </m:e>
                      </m:d>
                      <m:d>
                        <m:dPr>
                          <m:ctrlPr>
                            <a:rPr lang="es-ES" b="0" i="1" smtClean="0">
                              <a:latin typeface="Cambria Math" panose="02040503050406030204" pitchFamily="18" charset="0"/>
                            </a:rPr>
                          </m:ctrlPr>
                        </m:dPr>
                        <m:e>
                          <m:r>
                            <a:rPr lang="es-ES" b="0" i="1" smtClean="0">
                              <a:latin typeface="Cambria Math" panose="02040503050406030204" pitchFamily="18" charset="0"/>
                            </a:rPr>
                            <m:t>𝑁</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3</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𝐻</m:t>
                              </m:r>
                            </m:e>
                            <m:sup>
                              <m:r>
                                <a:rPr lang="es-ES" b="0" i="1" smtClean="0">
                                  <a:latin typeface="Cambria Math" panose="02040503050406030204" pitchFamily="18" charset="0"/>
                                </a:rPr>
                                <m:t>4</m:t>
                              </m:r>
                            </m:sup>
                          </m:sSup>
                        </m:num>
                        <m:den>
                          <m:r>
                            <a:rPr lang="es-ES" b="0" i="1" smtClean="0">
                              <a:latin typeface="Cambria Math" panose="02040503050406030204" pitchFamily="18" charset="0"/>
                            </a:rPr>
                            <m:t>8</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𝜋</m:t>
                              </m:r>
                            </m:e>
                            <m:sup>
                              <m:r>
                                <a:rPr lang="es-ES" b="0" i="1" smtClean="0">
                                  <a:latin typeface="Cambria Math" panose="02040503050406030204" pitchFamily="18" charset="0"/>
                                </a:rPr>
                                <m:t>2</m:t>
                              </m:r>
                            </m:sup>
                          </m:sSup>
                          <m:sSup>
                            <m:sSupPr>
                              <m:ctrlPr>
                                <a:rPr lang="es-ES" b="0" i="1" smtClean="0">
                                  <a:latin typeface="Cambria Math" panose="02040503050406030204" pitchFamily="18" charset="0"/>
                                </a:rPr>
                              </m:ctrlPr>
                            </m:sSupPr>
                            <m:e>
                              <m:r>
                                <a:rPr lang="es-ES" b="0" i="1" smtClean="0">
                                  <a:latin typeface="Cambria Math" panose="02040503050406030204" pitchFamily="18" charset="0"/>
                                </a:rPr>
                                <m:t>𝑚</m:t>
                              </m:r>
                            </m:e>
                            <m:sup>
                              <m:r>
                                <a:rPr lang="es-ES" b="0" i="1" smtClean="0">
                                  <a:latin typeface="Cambria Math" panose="02040503050406030204" pitchFamily="18" charset="0"/>
                                </a:rPr>
                                <m:t>2</m:t>
                              </m:r>
                            </m:sup>
                          </m:sSup>
                          <m:r>
                            <a:rPr lang="es-ES" b="0" i="1" smtClean="0">
                              <a:latin typeface="Cambria Math" panose="02040503050406030204" pitchFamily="18" charset="0"/>
                            </a:rPr>
                            <m:t> </m:t>
                          </m:r>
                        </m:den>
                      </m:f>
                      <m:d>
                        <m:dPr>
                          <m:begChr m:val="["/>
                          <m:endChr m:val="]"/>
                          <m:ctrlPr>
                            <a:rPr lang="es-ES" b="0" i="1" smtClean="0">
                              <a:latin typeface="Cambria Math" panose="02040503050406030204" pitchFamily="18" charset="0"/>
                            </a:rPr>
                          </m:ctrlPr>
                        </m:dPr>
                        <m:e>
                          <m:r>
                            <a:rPr lang="es-ES" b="0" i="1" smtClean="0">
                              <a:latin typeface="Cambria Math" panose="02040503050406030204" pitchFamily="18" charset="0"/>
                            </a:rPr>
                            <m:t>1−</m:t>
                          </m:r>
                          <m:func>
                            <m:funcPr>
                              <m:ctrlPr>
                                <a:rPr lang="es-ES" b="0" i="1" smtClean="0">
                                  <a:latin typeface="Cambria Math" panose="02040503050406030204" pitchFamily="18" charset="0"/>
                                </a:rPr>
                              </m:ctrlPr>
                            </m:funcPr>
                            <m:fName>
                              <m:r>
                                <m:rPr>
                                  <m:sty m:val="p"/>
                                </m:rPr>
                                <a:rPr lang="es-ES" b="0" i="0" smtClean="0">
                                  <a:latin typeface="Cambria Math" panose="02040503050406030204" pitchFamily="18" charset="0"/>
                                </a:rPr>
                                <m:t>exp</m:t>
                              </m:r>
                            </m:fName>
                            <m:e>
                              <m:d>
                                <m:dPr>
                                  <m:ctrlPr>
                                    <a:rPr lang="es-ES" b="0" i="1" smtClean="0">
                                      <a:latin typeface="Cambria Math" panose="02040503050406030204" pitchFamily="18" charset="0"/>
                                    </a:rPr>
                                  </m:ctrlPr>
                                </m:dPr>
                                <m:e>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2</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𝑚</m:t>
                                          </m:r>
                                        </m:e>
                                        <m:sup>
                                          <m:r>
                                            <a:rPr lang="es-ES" b="0" i="1" smtClean="0">
                                              <a:latin typeface="Cambria Math" panose="02040503050406030204" pitchFamily="18" charset="0"/>
                                            </a:rPr>
                                            <m:t>2</m:t>
                                          </m:r>
                                        </m:sup>
                                      </m:sSup>
                                    </m:num>
                                    <m:den>
                                      <m:r>
                                        <a:rPr lang="es-ES" b="0" i="1" smtClean="0">
                                          <a:latin typeface="Cambria Math" panose="02040503050406030204" pitchFamily="18" charset="0"/>
                                        </a:rPr>
                                        <m:t>3</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𝐻</m:t>
                                          </m:r>
                                        </m:e>
                                        <m:sup>
                                          <m:r>
                                            <a:rPr lang="es-ES" b="0" i="1" smtClean="0">
                                              <a:latin typeface="Cambria Math" panose="02040503050406030204" pitchFamily="18" charset="0"/>
                                            </a:rPr>
                                            <m:t>2</m:t>
                                          </m:r>
                                        </m:sup>
                                      </m:sSup>
                                    </m:den>
                                  </m:f>
                                  <m:r>
                                    <a:rPr lang="es-ES" b="0" i="1" smtClean="0">
                                      <a:latin typeface="Cambria Math" panose="02040503050406030204" pitchFamily="18" charset="0"/>
                                    </a:rPr>
                                    <m:t>𝑁</m:t>
                                  </m:r>
                                </m:e>
                              </m:d>
                            </m:e>
                          </m:func>
                        </m:e>
                      </m:d>
                    </m:oMath>
                  </m:oMathPara>
                </a14:m>
                <a:endParaRPr lang="en-GB" dirty="0"/>
              </a:p>
            </p:txBody>
          </p:sp>
        </mc:Choice>
        <mc:Fallback xmlns="">
          <p:sp>
            <p:nvSpPr>
              <p:cNvPr id="10" name="ZoneTexte 9">
                <a:extLst>
                  <a:ext uri="{FF2B5EF4-FFF2-40B4-BE49-F238E27FC236}">
                    <a16:creationId xmlns:a16="http://schemas.microsoft.com/office/drawing/2014/main" id="{504AE66E-59F1-4CD4-B5C8-2285ACA03C8E}"/>
                  </a:ext>
                </a:extLst>
              </p:cNvPr>
              <p:cNvSpPr txBox="1">
                <a:spLocks noRot="1" noChangeAspect="1" noMove="1" noResize="1" noEditPoints="1" noAdjustHandles="1" noChangeArrowheads="1" noChangeShapeType="1" noTextEdit="1"/>
              </p:cNvSpPr>
              <p:nvPr/>
            </p:nvSpPr>
            <p:spPr>
              <a:xfrm>
                <a:off x="678947" y="5633766"/>
                <a:ext cx="4032386" cy="627992"/>
              </a:xfrm>
              <a:prstGeom prst="rect">
                <a:avLst/>
              </a:prstGeom>
              <a:blipFill>
                <a:blip r:embed="rId5"/>
                <a:stretch>
                  <a:fillRect/>
                </a:stretch>
              </a:blipFill>
            </p:spPr>
            <p:txBody>
              <a:bodyPr/>
              <a:lstStyle/>
              <a:p>
                <a:r>
                  <a:rPr lang="en-GB">
                    <a:noFill/>
                  </a:rPr>
                  <a:t> </a:t>
                </a:r>
              </a:p>
            </p:txBody>
          </p:sp>
        </mc:Fallback>
      </mc:AlternateContent>
      <p:sp>
        <p:nvSpPr>
          <p:cNvPr id="20" name="ZoneTexte 19">
            <a:extLst>
              <a:ext uri="{FF2B5EF4-FFF2-40B4-BE49-F238E27FC236}">
                <a16:creationId xmlns:a16="http://schemas.microsoft.com/office/drawing/2014/main" id="{ACB74A08-15EC-4B11-B73F-E02B00DFD97E}"/>
              </a:ext>
            </a:extLst>
          </p:cNvPr>
          <p:cNvSpPr txBox="1"/>
          <p:nvPr/>
        </p:nvSpPr>
        <p:spPr>
          <a:xfrm>
            <a:off x="6235144" y="4103992"/>
            <a:ext cx="5811887" cy="2308324"/>
          </a:xfrm>
          <a:prstGeom prst="rect">
            <a:avLst/>
          </a:prstGeom>
          <a:noFill/>
        </p:spPr>
        <p:txBody>
          <a:bodyPr wrap="square" rtlCol="0">
            <a:spAutoFit/>
          </a:bodyPr>
          <a:lstStyle/>
          <a:p>
            <a:r>
              <a:rPr lang="es-ES" dirty="0" err="1"/>
              <a:t>We</a:t>
            </a:r>
            <a:r>
              <a:rPr lang="es-ES" dirty="0"/>
              <a:t> </a:t>
            </a:r>
            <a:r>
              <a:rPr lang="es-ES" dirty="0" err="1"/>
              <a:t>found</a:t>
            </a:r>
            <a:r>
              <a:rPr lang="es-ES" dirty="0"/>
              <a:t> a </a:t>
            </a:r>
            <a:r>
              <a:rPr lang="es-ES" dirty="0" err="1"/>
              <a:t>closed</a:t>
            </a:r>
            <a:r>
              <a:rPr lang="es-ES" dirty="0"/>
              <a:t> formula </a:t>
            </a:r>
            <a:r>
              <a:rPr lang="es-ES" dirty="0" err="1"/>
              <a:t>for</a:t>
            </a:r>
            <a:r>
              <a:rPr lang="es-ES" dirty="0"/>
              <a:t> </a:t>
            </a:r>
            <a:r>
              <a:rPr lang="es-ES" dirty="0" err="1"/>
              <a:t>the</a:t>
            </a:r>
            <a:r>
              <a:rPr lang="es-ES" dirty="0"/>
              <a:t> </a:t>
            </a:r>
            <a:r>
              <a:rPr lang="es-ES" dirty="0" err="1"/>
              <a:t>first</a:t>
            </a:r>
            <a:r>
              <a:rPr lang="es-ES" dirty="0"/>
              <a:t> time:</a:t>
            </a:r>
          </a:p>
          <a:p>
            <a:endParaRPr lang="es-ES" dirty="0"/>
          </a:p>
          <a:p>
            <a:endParaRPr lang="es-ES" dirty="0"/>
          </a:p>
          <a:p>
            <a:endParaRPr lang="es-ES" dirty="0"/>
          </a:p>
          <a:p>
            <a:endParaRPr lang="es-ES" dirty="0"/>
          </a:p>
          <a:p>
            <a:r>
              <a:rPr lang="es-ES" dirty="0" err="1"/>
              <a:t>But</a:t>
            </a:r>
            <a:r>
              <a:rPr lang="es-ES" dirty="0"/>
              <a:t> </a:t>
            </a:r>
            <a:r>
              <a:rPr lang="es-ES" dirty="0" err="1"/>
              <a:t>direct</a:t>
            </a:r>
            <a:r>
              <a:rPr lang="es-ES" dirty="0"/>
              <a:t> </a:t>
            </a:r>
            <a:r>
              <a:rPr lang="es-ES" dirty="0" err="1"/>
              <a:t>resummation</a:t>
            </a:r>
            <a:r>
              <a:rPr lang="es-ES" dirty="0"/>
              <a:t> </a:t>
            </a:r>
            <a:r>
              <a:rPr lang="es-ES" dirty="0" err="1"/>
              <a:t>is</a:t>
            </a:r>
            <a:r>
              <a:rPr lang="es-ES" dirty="0"/>
              <a:t> </a:t>
            </a:r>
            <a:r>
              <a:rPr lang="es-ES" dirty="0" err="1"/>
              <a:t>out</a:t>
            </a:r>
            <a:r>
              <a:rPr lang="es-ES" dirty="0"/>
              <a:t> </a:t>
            </a:r>
            <a:r>
              <a:rPr lang="es-ES" dirty="0" err="1"/>
              <a:t>of</a:t>
            </a:r>
            <a:r>
              <a:rPr lang="es-ES" dirty="0"/>
              <a:t> </a:t>
            </a:r>
            <a:r>
              <a:rPr lang="es-ES" dirty="0" err="1"/>
              <a:t>reach</a:t>
            </a:r>
            <a:r>
              <a:rPr lang="es-ES" dirty="0"/>
              <a:t>. Idea:</a:t>
            </a:r>
          </a:p>
          <a:p>
            <a:endParaRPr lang="es-ES" dirty="0"/>
          </a:p>
          <a:p>
            <a:r>
              <a:rPr lang="es-ES" dirty="0"/>
              <a:t>… use </a:t>
            </a:r>
            <a:r>
              <a:rPr lang="es-ES" dirty="0" err="1"/>
              <a:t>Borel</a:t>
            </a:r>
            <a:r>
              <a:rPr lang="es-ES" dirty="0"/>
              <a:t> </a:t>
            </a:r>
            <a:r>
              <a:rPr lang="es-ES" dirty="0" err="1"/>
              <a:t>summation</a:t>
            </a:r>
            <a:r>
              <a:rPr lang="es-ES" dirty="0"/>
              <a:t>!</a:t>
            </a:r>
          </a:p>
        </p:txBody>
      </p:sp>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CB52C352-1F50-474F-A005-A0B5654DF858}"/>
                  </a:ext>
                </a:extLst>
              </p:cNvPr>
              <p:cNvSpPr txBox="1"/>
              <p:nvPr/>
            </p:nvSpPr>
            <p:spPr>
              <a:xfrm>
                <a:off x="702430" y="4641437"/>
                <a:ext cx="2524409" cy="6828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𝑎</m:t>
                              </m:r>
                            </m:e>
                          </m:acc>
                        </m:e>
                        <m:sub>
                          <m:r>
                            <a:rPr lang="es-ES" b="0" i="1" smtClean="0">
                              <a:latin typeface="Cambria Math" panose="02040503050406030204" pitchFamily="18" charset="0"/>
                            </a:rPr>
                            <m:t>2,</m:t>
                          </m:r>
                          <m:r>
                            <a:rPr lang="es-ES" b="0" i="1" smtClean="0">
                              <a:latin typeface="Cambria Math" panose="02040503050406030204" pitchFamily="18" charset="0"/>
                            </a:rPr>
                            <m:t>𝑘</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3</m:t>
                          </m:r>
                        </m:num>
                        <m:den>
                          <m:r>
                            <a:rPr lang="es-ES" b="0" i="1" smtClean="0">
                              <a:latin typeface="Cambria Math" panose="02040503050406030204" pitchFamily="18" charset="0"/>
                            </a:rPr>
                            <m:t>8</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𝜋</m:t>
                              </m:r>
                            </m:e>
                            <m:sup>
                              <m:r>
                                <a:rPr lang="es-ES" b="0" i="1" smtClean="0">
                                  <a:latin typeface="Cambria Math" panose="02040503050406030204" pitchFamily="18" charset="0"/>
                                </a:rPr>
                                <m:t>2</m:t>
                              </m:r>
                            </m:sup>
                          </m:sSup>
                        </m:den>
                      </m:f>
                      <m:f>
                        <m:fPr>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r>
                                    <a:rPr lang="es-ES" b="0" i="1" smtClean="0">
                                      <a:latin typeface="Cambria Math" panose="02040503050406030204" pitchFamily="18" charset="0"/>
                                    </a:rPr>
                                    <m:t>−1</m:t>
                                  </m:r>
                                </m:e>
                              </m:d>
                            </m:e>
                            <m:sup>
                              <m:r>
                                <a:rPr lang="es-ES" b="0" i="1" smtClean="0">
                                  <a:latin typeface="Cambria Math" panose="02040503050406030204" pitchFamily="18" charset="0"/>
                                </a:rPr>
                                <m:t>𝑘</m:t>
                              </m:r>
                            </m:sup>
                          </m:sSup>
                        </m:num>
                        <m:den>
                          <m:r>
                            <a:rPr lang="es-ES" b="0" i="1" smtClean="0">
                              <a:latin typeface="Cambria Math" panose="02040503050406030204" pitchFamily="18" charset="0"/>
                            </a:rPr>
                            <m:t>𝑘</m:t>
                          </m:r>
                          <m:r>
                            <a:rPr lang="es-ES" b="0" i="1" smtClean="0">
                              <a:latin typeface="Cambria Math" panose="02040503050406030204" pitchFamily="18" charset="0"/>
                            </a:rPr>
                            <m:t>!</m:t>
                          </m:r>
                        </m:den>
                      </m:f>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r>
                                    <a:rPr lang="es-ES" b="0" i="1" smtClean="0">
                                      <a:latin typeface="Cambria Math" panose="02040503050406030204" pitchFamily="18" charset="0"/>
                                    </a:rPr>
                                    <m:t>2</m:t>
                                  </m:r>
                                </m:num>
                                <m:den>
                                  <m:r>
                                    <a:rPr lang="es-ES" b="0" i="1" smtClean="0">
                                      <a:latin typeface="Cambria Math" panose="02040503050406030204" pitchFamily="18" charset="0"/>
                                    </a:rPr>
                                    <m:t>3</m:t>
                                  </m:r>
                                </m:den>
                              </m:f>
                            </m:e>
                          </m:d>
                        </m:e>
                        <m:sup>
                          <m:r>
                            <a:rPr lang="es-ES" b="0" i="1" smtClean="0">
                              <a:latin typeface="Cambria Math" panose="02040503050406030204" pitchFamily="18" charset="0"/>
                            </a:rPr>
                            <m:t>𝑘</m:t>
                          </m:r>
                        </m:sup>
                      </m:sSup>
                    </m:oMath>
                  </m:oMathPara>
                </a14:m>
                <a:endParaRPr lang="en-GB" dirty="0"/>
              </a:p>
            </p:txBody>
          </p:sp>
        </mc:Choice>
        <mc:Fallback xmlns="">
          <p:sp>
            <p:nvSpPr>
              <p:cNvPr id="14" name="ZoneTexte 13">
                <a:extLst>
                  <a:ext uri="{FF2B5EF4-FFF2-40B4-BE49-F238E27FC236}">
                    <a16:creationId xmlns:a16="http://schemas.microsoft.com/office/drawing/2014/main" id="{CB52C352-1F50-474F-A005-A0B5654DF858}"/>
                  </a:ext>
                </a:extLst>
              </p:cNvPr>
              <p:cNvSpPr txBox="1">
                <a:spLocks noRot="1" noChangeAspect="1" noMove="1" noResize="1" noEditPoints="1" noAdjustHandles="1" noChangeArrowheads="1" noChangeShapeType="1" noTextEdit="1"/>
              </p:cNvSpPr>
              <p:nvPr/>
            </p:nvSpPr>
            <p:spPr>
              <a:xfrm>
                <a:off x="702430" y="4641437"/>
                <a:ext cx="2524409" cy="682816"/>
              </a:xfrm>
              <a:prstGeom prst="rect">
                <a:avLst/>
              </a:prstGeom>
              <a:blipFill>
                <a:blip r:embed="rId6"/>
                <a:stretch>
                  <a:fillRect/>
                </a:stretch>
              </a:blipFill>
            </p:spPr>
            <p:txBody>
              <a:bodyPr/>
              <a:lstStyle/>
              <a:p>
                <a:r>
                  <a:rPr lang="en-GB">
                    <a:noFill/>
                  </a:rPr>
                  <a:t> </a:t>
                </a:r>
              </a:p>
            </p:txBody>
          </p:sp>
        </mc:Fallback>
      </mc:AlternateContent>
      <p:pic>
        <p:nvPicPr>
          <p:cNvPr id="7" name="Image 6">
            <a:extLst>
              <a:ext uri="{FF2B5EF4-FFF2-40B4-BE49-F238E27FC236}">
                <a16:creationId xmlns:a16="http://schemas.microsoft.com/office/drawing/2014/main" id="{3502C772-F624-46D2-A4B5-313C70AD5A02}"/>
              </a:ext>
            </a:extLst>
          </p:cNvPr>
          <p:cNvPicPr>
            <a:picLocks noChangeAspect="1"/>
          </p:cNvPicPr>
          <p:nvPr/>
        </p:nvPicPr>
        <p:blipFill>
          <a:blip r:embed="rId7"/>
          <a:stretch>
            <a:fillRect/>
          </a:stretch>
        </p:blipFill>
        <p:spPr>
          <a:xfrm>
            <a:off x="6205327" y="4678103"/>
            <a:ext cx="5811890" cy="631870"/>
          </a:xfrm>
          <a:prstGeom prst="rect">
            <a:avLst/>
          </a:prstGeom>
        </p:spPr>
      </p:pic>
    </p:spTree>
    <p:extLst>
      <p:ext uri="{BB962C8B-B14F-4D97-AF65-F5344CB8AC3E}">
        <p14:creationId xmlns:p14="http://schemas.microsoft.com/office/powerpoint/2010/main" val="198607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85CE6F-58B2-4EEE-B0C6-4E3EB743D3F5}"/>
              </a:ext>
            </a:extLst>
          </p:cNvPr>
          <p:cNvSpPr>
            <a:spLocks noGrp="1"/>
          </p:cNvSpPr>
          <p:nvPr>
            <p:ph type="title"/>
          </p:nvPr>
        </p:nvSpPr>
        <p:spPr>
          <a:xfrm>
            <a:off x="914400" y="228601"/>
            <a:ext cx="9753600" cy="751251"/>
          </a:xfrm>
        </p:spPr>
        <p:txBody>
          <a:bodyPr/>
          <a:lstStyle/>
          <a:p>
            <a:r>
              <a:rPr lang="es-ES" dirty="0" err="1"/>
              <a:t>Borel</a:t>
            </a:r>
            <a:r>
              <a:rPr lang="es-ES" dirty="0"/>
              <a:t> </a:t>
            </a:r>
            <a:r>
              <a:rPr lang="es-ES" dirty="0" err="1"/>
              <a:t>summation</a:t>
            </a:r>
            <a:endParaRPr lang="fr-FR" dirty="0"/>
          </a:p>
        </p:txBody>
      </p:sp>
      <mc:AlternateContent xmlns:mc="http://schemas.openxmlformats.org/markup-compatibility/2006">
        <mc:Choice xmlns:a14="http://schemas.microsoft.com/office/drawing/2010/main" Requires="a14">
          <p:sp>
            <p:nvSpPr>
              <p:cNvPr id="4" name="Espace réservé du contenu 3">
                <a:extLst>
                  <a:ext uri="{FF2B5EF4-FFF2-40B4-BE49-F238E27FC236}">
                    <a16:creationId xmlns:a16="http://schemas.microsoft.com/office/drawing/2014/main" id="{1B7435AC-DBE0-46BE-96C0-B6D74FA302A2}"/>
                  </a:ext>
                </a:extLst>
              </p:cNvPr>
              <p:cNvSpPr>
                <a:spLocks noGrp="1"/>
              </p:cNvSpPr>
              <p:nvPr>
                <p:ph sz="half" idx="2"/>
              </p:nvPr>
            </p:nvSpPr>
            <p:spPr>
              <a:xfrm>
                <a:off x="429986" y="1251856"/>
                <a:ext cx="11332028" cy="5377543"/>
              </a:xfrm>
            </p:spPr>
            <p:txBody>
              <a:bodyPr>
                <a:normAutofit/>
              </a:bodyPr>
              <a:lstStyle/>
              <a:p>
                <a:r>
                  <a:rPr lang="es-ES" dirty="0"/>
                  <a:t>Define </a:t>
                </a:r>
                <a14:m>
                  <m:oMath xmlns:m="http://schemas.openxmlformats.org/officeDocument/2006/math">
                    <m:r>
                      <a:rPr lang="es-ES" b="0" i="1" smtClean="0">
                        <a:latin typeface="Cambria Math" panose="02040503050406030204" pitchFamily="18" charset="0"/>
                      </a:rPr>
                      <m:t>𝐴</m:t>
                    </m:r>
                    <m:d>
                      <m:dPr>
                        <m:ctrlPr>
                          <a:rPr lang="es-ES" b="0" i="1" smtClean="0">
                            <a:latin typeface="Cambria Math" panose="02040503050406030204" pitchFamily="18" charset="0"/>
                          </a:rPr>
                        </m:ctrlPr>
                      </m:dPr>
                      <m:e>
                        <m:r>
                          <a:rPr lang="es-ES" b="0" i="1" smtClean="0">
                            <a:latin typeface="Cambria Math" panose="02040503050406030204" pitchFamily="18" charset="0"/>
                          </a:rPr>
                          <m:t>𝑧</m:t>
                        </m:r>
                      </m:e>
                    </m:d>
                    <m:r>
                      <a:rPr lang="es-ES" b="0" i="1" smtClean="0">
                        <a:latin typeface="Cambria Math" panose="02040503050406030204" pitchFamily="18" charset="0"/>
                      </a:rPr>
                      <m:t>=</m:t>
                    </m:r>
                    <m:nary>
                      <m:naryPr>
                        <m:chr m:val="∑"/>
                        <m:supHide m:val="on"/>
                        <m:ctrlPr>
                          <a:rPr lang="es-ES" b="0" i="1" smtClean="0">
                            <a:latin typeface="Cambria Math" panose="02040503050406030204" pitchFamily="18" charset="0"/>
                          </a:rPr>
                        </m:ctrlPr>
                      </m:naryPr>
                      <m:sub>
                        <m:r>
                          <a:rPr lang="es-ES" b="0" i="1" smtClean="0">
                            <a:latin typeface="Cambria Math" panose="02040503050406030204" pitchFamily="18" charset="0"/>
                          </a:rPr>
                          <m:t>𝑘</m:t>
                        </m:r>
                      </m:sub>
                      <m:sup/>
                      <m:e>
                        <m:sSub>
                          <m:sSubPr>
                            <m:ctrlPr>
                              <a:rPr lang="es-ES" b="0" i="1" smtClean="0">
                                <a:latin typeface="Cambria Math" panose="02040503050406030204" pitchFamily="18" charset="0"/>
                              </a:rPr>
                            </m:ctrlPr>
                          </m:sSubPr>
                          <m:e>
                            <m:r>
                              <a:rPr lang="es-ES" b="0" i="1" smtClean="0">
                                <a:latin typeface="Cambria Math" panose="02040503050406030204" pitchFamily="18" charset="0"/>
                              </a:rPr>
                              <m:t>𝑎</m:t>
                            </m:r>
                          </m:e>
                          <m:sub>
                            <m:r>
                              <a:rPr lang="es-ES" b="0" i="1" smtClean="0">
                                <a:latin typeface="Cambria Math" panose="02040503050406030204" pitchFamily="18" charset="0"/>
                              </a:rPr>
                              <m:t>𝑘</m:t>
                            </m:r>
                          </m:sub>
                        </m:sSub>
                        <m:sSup>
                          <m:sSupPr>
                            <m:ctrlPr>
                              <a:rPr lang="es-ES" b="0" i="1" smtClean="0">
                                <a:latin typeface="Cambria Math" panose="02040503050406030204" pitchFamily="18" charset="0"/>
                              </a:rPr>
                            </m:ctrlPr>
                          </m:sSupPr>
                          <m:e>
                            <m:r>
                              <a:rPr lang="es-ES" b="0" i="1" smtClean="0">
                                <a:latin typeface="Cambria Math" panose="02040503050406030204" pitchFamily="18" charset="0"/>
                              </a:rPr>
                              <m:t>𝑧</m:t>
                            </m:r>
                          </m:e>
                          <m:sup>
                            <m:r>
                              <a:rPr lang="es-ES" b="0" i="1" smtClean="0">
                                <a:latin typeface="Cambria Math" panose="02040503050406030204" pitchFamily="18" charset="0"/>
                              </a:rPr>
                              <m:t>𝑘</m:t>
                            </m:r>
                          </m:sup>
                        </m:sSup>
                      </m:e>
                    </m:nary>
                  </m:oMath>
                </a14:m>
                <a:r>
                  <a:rPr lang="es-ES" dirty="0"/>
                  <a:t> </a:t>
                </a:r>
                <a:r>
                  <a:rPr lang="es-ES" dirty="0" err="1"/>
                  <a:t>which</a:t>
                </a:r>
                <a:r>
                  <a:rPr lang="es-ES" dirty="0"/>
                  <a:t> </a:t>
                </a:r>
                <a:r>
                  <a:rPr lang="es-ES" dirty="0" err="1"/>
                  <a:t>is</a:t>
                </a:r>
                <a:r>
                  <a:rPr lang="es-ES" dirty="0"/>
                  <a:t> </a:t>
                </a:r>
                <a:r>
                  <a:rPr lang="es-ES" dirty="0" err="1"/>
                  <a:t>not</a:t>
                </a:r>
                <a:r>
                  <a:rPr lang="es-ES" dirty="0"/>
                  <a:t> </a:t>
                </a:r>
                <a:r>
                  <a:rPr lang="es-ES" dirty="0" err="1"/>
                  <a:t>necessarily</a:t>
                </a:r>
                <a:r>
                  <a:rPr lang="es-ES" dirty="0"/>
                  <a:t> </a:t>
                </a:r>
                <a:r>
                  <a:rPr lang="es-ES" dirty="0" err="1"/>
                  <a:t>convergent</a:t>
                </a:r>
                <a:endParaRPr lang="es-ES" dirty="0"/>
              </a:p>
              <a:p>
                <a:r>
                  <a:rPr lang="es-ES" dirty="0"/>
                  <a:t>Use </a:t>
                </a:r>
                <a:r>
                  <a:rPr lang="es-ES" dirty="0" err="1"/>
                  <a:t>the</a:t>
                </a:r>
                <a:r>
                  <a:rPr lang="es-ES" dirty="0"/>
                  <a:t> Gamma </a:t>
                </a:r>
                <a:r>
                  <a:rPr lang="es-ES" dirty="0" err="1"/>
                  <a:t>function</a:t>
                </a:r>
                <a:r>
                  <a:rPr lang="es-ES" dirty="0"/>
                  <a:t> </a:t>
                </a:r>
                <a:r>
                  <a:rPr lang="es-ES" dirty="0" err="1"/>
                  <a:t>to</a:t>
                </a:r>
                <a:r>
                  <a:rPr lang="es-ES" dirty="0"/>
                  <a:t> </a:t>
                </a:r>
                <a:r>
                  <a:rPr lang="es-ES" dirty="0" err="1"/>
                  <a:t>rewrite</a:t>
                </a:r>
                <a:r>
                  <a:rPr lang="es-ES" dirty="0"/>
                  <a:t> </a:t>
                </a:r>
                <a:r>
                  <a:rPr lang="es-ES" dirty="0" err="1"/>
                  <a:t>this</a:t>
                </a:r>
                <a:r>
                  <a:rPr lang="es-ES" dirty="0"/>
                  <a:t> as </a:t>
                </a:r>
                <a:r>
                  <a:rPr lang="es-ES" dirty="0" err="1"/>
                  <a:t>an</a:t>
                </a:r>
                <a:r>
                  <a:rPr lang="es-ES" dirty="0"/>
                  <a:t> integral: </a:t>
                </a:r>
                <a14:m>
                  <m:oMath xmlns:m="http://schemas.openxmlformats.org/officeDocument/2006/math">
                    <m:r>
                      <a:rPr lang="es-ES" b="0" i="1" smtClean="0">
                        <a:latin typeface="Cambria Math" panose="02040503050406030204" pitchFamily="18" charset="0"/>
                      </a:rPr>
                      <m:t>𝐴</m:t>
                    </m:r>
                    <m:d>
                      <m:dPr>
                        <m:ctrlPr>
                          <a:rPr lang="es-ES" b="0" i="1" smtClean="0">
                            <a:latin typeface="Cambria Math" panose="02040503050406030204" pitchFamily="18" charset="0"/>
                          </a:rPr>
                        </m:ctrlPr>
                      </m:dPr>
                      <m:e>
                        <m:r>
                          <a:rPr lang="es-ES" b="0" i="1" smtClean="0">
                            <a:latin typeface="Cambria Math" panose="02040503050406030204" pitchFamily="18" charset="0"/>
                          </a:rPr>
                          <m:t>𝑧</m:t>
                        </m:r>
                      </m:e>
                    </m:d>
                    <m:r>
                      <a:rPr lang="es-ES" b="0" i="1" smtClean="0">
                        <a:latin typeface="Cambria Math" panose="02040503050406030204" pitchFamily="18" charset="0"/>
                      </a:rPr>
                      <m:t>=</m:t>
                    </m:r>
                    <m:nary>
                      <m:naryPr>
                        <m:chr m:val="∑"/>
                        <m:supHide m:val="on"/>
                        <m:ctrlPr>
                          <a:rPr lang="es-ES" b="0" i="1" smtClean="0">
                            <a:latin typeface="Cambria Math" panose="02040503050406030204" pitchFamily="18" charset="0"/>
                          </a:rPr>
                        </m:ctrlPr>
                      </m:naryPr>
                      <m:sub>
                        <m:r>
                          <a:rPr lang="es-ES" b="0" i="1" smtClean="0">
                            <a:latin typeface="Cambria Math" panose="02040503050406030204" pitchFamily="18" charset="0"/>
                          </a:rPr>
                          <m:t>𝑘</m:t>
                        </m:r>
                      </m:sub>
                      <m:sup/>
                      <m:e>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𝑎</m:t>
                                </m:r>
                              </m:e>
                              <m:sub>
                                <m:r>
                                  <a:rPr lang="es-ES" b="0" i="1" smtClean="0">
                                    <a:latin typeface="Cambria Math" panose="02040503050406030204" pitchFamily="18" charset="0"/>
                                  </a:rPr>
                                  <m:t>𝑘</m:t>
                                </m:r>
                              </m:sub>
                            </m:sSub>
                          </m:num>
                          <m:den>
                            <m:r>
                              <a:rPr lang="es-ES" b="0" i="1" smtClean="0">
                                <a:latin typeface="Cambria Math" panose="02040503050406030204" pitchFamily="18" charset="0"/>
                              </a:rPr>
                              <m:t>𝑘</m:t>
                            </m:r>
                            <m:r>
                              <a:rPr lang="es-ES" b="0" i="1" smtClean="0">
                                <a:latin typeface="Cambria Math" panose="02040503050406030204" pitchFamily="18" charset="0"/>
                              </a:rPr>
                              <m:t>!</m:t>
                            </m:r>
                          </m:den>
                        </m:f>
                        <m:sSup>
                          <m:sSupPr>
                            <m:ctrlPr>
                              <a:rPr lang="es-ES" b="0" i="1" smtClean="0">
                                <a:latin typeface="Cambria Math" panose="02040503050406030204" pitchFamily="18" charset="0"/>
                              </a:rPr>
                            </m:ctrlPr>
                          </m:sSupPr>
                          <m:e>
                            <m:r>
                              <a:rPr lang="es-ES" b="0" i="1" smtClean="0">
                                <a:latin typeface="Cambria Math" panose="02040503050406030204" pitchFamily="18" charset="0"/>
                              </a:rPr>
                              <m:t>𝑧</m:t>
                            </m:r>
                          </m:e>
                          <m:sup>
                            <m:r>
                              <a:rPr lang="es-ES" b="0" i="1" smtClean="0">
                                <a:latin typeface="Cambria Math" panose="02040503050406030204" pitchFamily="18" charset="0"/>
                              </a:rPr>
                              <m:t>𝑘</m:t>
                            </m:r>
                          </m:sup>
                        </m:sSup>
                        <m:r>
                          <a:rPr lang="es-ES" b="0" i="1" smtClean="0">
                            <a:latin typeface="Cambria Math" panose="02040503050406030204" pitchFamily="18" charset="0"/>
                          </a:rPr>
                          <m:t>∫</m:t>
                        </m:r>
                        <m:r>
                          <m:rPr>
                            <m:sty m:val="p"/>
                          </m:rPr>
                          <a:rPr lang="es-ES" b="0" i="0" smtClean="0">
                            <a:latin typeface="Cambria Math" panose="02040503050406030204" pitchFamily="18" charset="0"/>
                          </a:rPr>
                          <m:t>d</m:t>
                        </m:r>
                        <m:r>
                          <a:rPr lang="es-ES" b="0" i="1" smtClean="0">
                            <a:latin typeface="Cambria Math" panose="02040503050406030204" pitchFamily="18" charset="0"/>
                          </a:rPr>
                          <m:t>𝑡</m:t>
                        </m:r>
                        <m:r>
                          <a:rPr lang="es-ES" b="0" i="1" smtClean="0">
                            <a:latin typeface="Cambria Math" panose="02040503050406030204" pitchFamily="18" charset="0"/>
                          </a:rPr>
                          <m:t> </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𝑒</m:t>
                            </m:r>
                          </m:e>
                          <m:sup>
                            <m:r>
                              <a:rPr lang="es-ES" b="0" i="1" smtClean="0">
                                <a:latin typeface="Cambria Math" panose="02040503050406030204" pitchFamily="18" charset="0"/>
                              </a:rPr>
                              <m:t>−</m:t>
                            </m:r>
                            <m:r>
                              <a:rPr lang="es-ES" b="0" i="1" smtClean="0">
                                <a:latin typeface="Cambria Math" panose="02040503050406030204" pitchFamily="18" charset="0"/>
                              </a:rPr>
                              <m:t>𝑡</m:t>
                            </m:r>
                          </m:sup>
                        </m:sSup>
                        <m:sSup>
                          <m:sSupPr>
                            <m:ctrlPr>
                              <a:rPr lang="es-ES" b="0" i="1" smtClean="0">
                                <a:latin typeface="Cambria Math" panose="02040503050406030204" pitchFamily="18" charset="0"/>
                              </a:rPr>
                            </m:ctrlPr>
                          </m:sSupPr>
                          <m:e>
                            <m:r>
                              <a:rPr lang="es-ES" b="0" i="1" smtClean="0">
                                <a:latin typeface="Cambria Math" panose="02040503050406030204" pitchFamily="18" charset="0"/>
                              </a:rPr>
                              <m:t>𝑡</m:t>
                            </m:r>
                          </m:e>
                          <m:sup>
                            <m:r>
                              <a:rPr lang="es-ES" b="0" i="1" smtClean="0">
                                <a:latin typeface="Cambria Math" panose="02040503050406030204" pitchFamily="18" charset="0"/>
                              </a:rPr>
                              <m:t>𝑘</m:t>
                            </m:r>
                          </m:sup>
                        </m:sSup>
                      </m:e>
                    </m:nary>
                  </m:oMath>
                </a14:m>
                <a:endParaRPr lang="es-ES" dirty="0"/>
              </a:p>
              <a:p>
                <a:r>
                  <a:rPr lang="es-ES" dirty="0" err="1"/>
                  <a:t>You</a:t>
                </a:r>
                <a:r>
                  <a:rPr lang="es-ES" dirty="0"/>
                  <a:t> </a:t>
                </a:r>
                <a:r>
                  <a:rPr lang="es-ES" dirty="0" err="1"/>
                  <a:t>want</a:t>
                </a:r>
                <a:r>
                  <a:rPr lang="es-ES" dirty="0"/>
                  <a:t> </a:t>
                </a:r>
                <a:r>
                  <a:rPr lang="es-ES" dirty="0" err="1"/>
                  <a:t>to</a:t>
                </a:r>
                <a:r>
                  <a:rPr lang="es-ES" dirty="0"/>
                  <a:t> </a:t>
                </a:r>
                <a:r>
                  <a:rPr lang="es-ES" dirty="0" err="1"/>
                  <a:t>exchange</a:t>
                </a:r>
                <a:r>
                  <a:rPr lang="es-ES" dirty="0"/>
                  <a:t> sum and integral </a:t>
                </a:r>
                <a:r>
                  <a:rPr lang="es-ES" dirty="0" err="1"/>
                  <a:t>but</a:t>
                </a:r>
                <a:r>
                  <a:rPr lang="es-ES" dirty="0"/>
                  <a:t> </a:t>
                </a:r>
                <a:r>
                  <a:rPr lang="es-ES" dirty="0" err="1"/>
                  <a:t>you</a:t>
                </a:r>
                <a:r>
                  <a:rPr lang="es-ES" dirty="0"/>
                  <a:t> are </a:t>
                </a:r>
                <a:r>
                  <a:rPr lang="es-ES" b="1" dirty="0" err="1"/>
                  <a:t>not</a:t>
                </a:r>
                <a:r>
                  <a:rPr lang="es-ES" dirty="0"/>
                  <a:t> </a:t>
                </a:r>
                <a:r>
                  <a:rPr lang="es-ES" dirty="0" err="1"/>
                  <a:t>allowed</a:t>
                </a:r>
                <a:r>
                  <a:rPr lang="es-ES" dirty="0"/>
                  <a:t> </a:t>
                </a:r>
                <a:r>
                  <a:rPr lang="es-ES" dirty="0" err="1"/>
                  <a:t>to</a:t>
                </a:r>
                <a:r>
                  <a:rPr lang="es-ES" dirty="0"/>
                  <a:t> do so… so </a:t>
                </a:r>
                <a:r>
                  <a:rPr lang="es-ES" dirty="0" err="1"/>
                  <a:t>you</a:t>
                </a:r>
                <a:r>
                  <a:rPr lang="es-ES" dirty="0"/>
                  <a:t> </a:t>
                </a:r>
                <a:r>
                  <a:rPr lang="es-ES" b="1" dirty="0"/>
                  <a:t>define</a:t>
                </a:r>
                <a:r>
                  <a:rPr lang="es-ES" dirty="0"/>
                  <a:t>:</a:t>
                </a:r>
                <a:br>
                  <a:rPr lang="es-ES" dirty="0"/>
                </a:br>
                <a:br>
                  <a:rPr lang="es-ES" dirty="0"/>
                </a:br>
                <a:r>
                  <a:rPr lang="es-ES" dirty="0" err="1"/>
                  <a:t>the</a:t>
                </a:r>
                <a:r>
                  <a:rPr lang="es-ES" dirty="0"/>
                  <a:t> </a:t>
                </a:r>
                <a:r>
                  <a:rPr lang="es-ES" dirty="0" err="1"/>
                  <a:t>Borel</a:t>
                </a:r>
                <a:r>
                  <a:rPr lang="es-ES" dirty="0"/>
                  <a:t> sum </a:t>
                </a:r>
                <a14:m>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𝐴</m:t>
                        </m:r>
                      </m:e>
                      <m:sub>
                        <m:r>
                          <a:rPr lang="es-ES" b="0" i="1" smtClean="0">
                            <a:latin typeface="Cambria Math" panose="02040503050406030204" pitchFamily="18" charset="0"/>
                          </a:rPr>
                          <m:t>𝑆</m:t>
                        </m:r>
                      </m:sub>
                    </m:sSub>
                    <m:d>
                      <m:dPr>
                        <m:ctrlPr>
                          <a:rPr lang="es-ES" b="0" i="1" smtClean="0">
                            <a:latin typeface="Cambria Math" panose="02040503050406030204" pitchFamily="18" charset="0"/>
                          </a:rPr>
                        </m:ctrlPr>
                      </m:dPr>
                      <m:e>
                        <m:r>
                          <a:rPr lang="es-ES" b="0" i="1" smtClean="0">
                            <a:latin typeface="Cambria Math" panose="02040503050406030204" pitchFamily="18" charset="0"/>
                          </a:rPr>
                          <m:t>𝑧</m:t>
                        </m:r>
                      </m:e>
                    </m:d>
                    <m:r>
                      <a:rPr lang="es-ES" i="1">
                        <a:latin typeface="Cambria Math" panose="02040503050406030204" pitchFamily="18" charset="0"/>
                      </a:rPr>
                      <m:t>=∫</m:t>
                    </m:r>
                    <m:r>
                      <m:rPr>
                        <m:sty m:val="p"/>
                      </m:rPr>
                      <a:rPr lang="es-ES">
                        <a:latin typeface="Cambria Math" panose="02040503050406030204" pitchFamily="18" charset="0"/>
                      </a:rPr>
                      <m:t>d</m:t>
                    </m:r>
                    <m:r>
                      <a:rPr lang="es-ES" i="1">
                        <a:latin typeface="Cambria Math" panose="02040503050406030204" pitchFamily="18" charset="0"/>
                      </a:rPr>
                      <m:t>𝑡</m:t>
                    </m:r>
                    <m:r>
                      <a:rPr lang="es-ES" i="1">
                        <a:latin typeface="Cambria Math" panose="02040503050406030204" pitchFamily="18" charset="0"/>
                      </a:rPr>
                      <m:t> </m:t>
                    </m:r>
                    <m:sSup>
                      <m:sSupPr>
                        <m:ctrlPr>
                          <a:rPr lang="es-ES" i="1">
                            <a:latin typeface="Cambria Math" panose="02040503050406030204" pitchFamily="18" charset="0"/>
                          </a:rPr>
                        </m:ctrlPr>
                      </m:sSupPr>
                      <m:e>
                        <m:r>
                          <a:rPr lang="es-ES" i="1">
                            <a:latin typeface="Cambria Math" panose="02040503050406030204" pitchFamily="18" charset="0"/>
                          </a:rPr>
                          <m:t>𝑒</m:t>
                        </m:r>
                      </m:e>
                      <m:sup>
                        <m:r>
                          <a:rPr lang="es-ES" i="1">
                            <a:latin typeface="Cambria Math" panose="02040503050406030204" pitchFamily="18" charset="0"/>
                          </a:rPr>
                          <m:t>−</m:t>
                        </m:r>
                        <m:r>
                          <a:rPr lang="es-ES" i="1">
                            <a:latin typeface="Cambria Math" panose="02040503050406030204" pitchFamily="18" charset="0"/>
                          </a:rPr>
                          <m:t>𝑡</m:t>
                        </m:r>
                      </m:sup>
                    </m:sSup>
                    <m:r>
                      <a:rPr lang="es-ES" b="0" i="1" smtClean="0">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𝑎</m:t>
                            </m:r>
                          </m:e>
                          <m:sub>
                            <m:r>
                              <a:rPr lang="es-ES" i="1">
                                <a:latin typeface="Cambria Math" panose="02040503050406030204" pitchFamily="18" charset="0"/>
                              </a:rPr>
                              <m:t>𝑘</m:t>
                            </m:r>
                          </m:sub>
                        </m:sSub>
                      </m:num>
                      <m:den>
                        <m:r>
                          <a:rPr lang="es-ES" i="1">
                            <a:latin typeface="Cambria Math" panose="02040503050406030204" pitchFamily="18" charset="0"/>
                          </a:rPr>
                          <m:t>𝑘</m:t>
                        </m:r>
                        <m:r>
                          <a:rPr lang="es-ES" i="1">
                            <a:latin typeface="Cambria Math" panose="02040503050406030204" pitchFamily="18" charset="0"/>
                          </a:rPr>
                          <m:t>!</m:t>
                        </m:r>
                      </m:den>
                    </m:f>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r>
                              <a:rPr lang="es-ES" b="0" i="1" smtClean="0">
                                <a:latin typeface="Cambria Math" panose="02040503050406030204" pitchFamily="18" charset="0"/>
                              </a:rPr>
                              <m:t>𝑡𝑧</m:t>
                            </m:r>
                          </m:e>
                        </m:d>
                      </m:e>
                      <m:sup>
                        <m:r>
                          <a:rPr lang="es-ES" b="0" i="1" smtClean="0">
                            <a:latin typeface="Cambria Math" panose="02040503050406030204" pitchFamily="18" charset="0"/>
                          </a:rPr>
                          <m:t>𝑘</m:t>
                        </m:r>
                      </m:sup>
                    </m:sSup>
                  </m:oMath>
                </a14:m>
                <a:endParaRPr lang="es-ES" dirty="0"/>
              </a:p>
              <a:p>
                <a:endParaRPr lang="es-ES" dirty="0"/>
              </a:p>
              <a:p>
                <a:endParaRPr lang="es-ES" dirty="0"/>
              </a:p>
              <a:p>
                <a:r>
                  <a:rPr lang="es-ES" dirty="0" err="1"/>
                  <a:t>Clearly</a:t>
                </a:r>
                <a:r>
                  <a:rPr lang="es-ES" dirty="0"/>
                  <a:t>, </a:t>
                </a:r>
                <a14:m>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𝐴</m:t>
                        </m:r>
                      </m:e>
                      <m:sub>
                        <m:r>
                          <a:rPr lang="es-ES" b="0" i="1" smtClean="0">
                            <a:latin typeface="Cambria Math" panose="02040503050406030204" pitchFamily="18" charset="0"/>
                          </a:rPr>
                          <m:t>𝑠</m:t>
                        </m:r>
                      </m:sub>
                    </m:sSub>
                    <m:r>
                      <a:rPr lang="es-ES" b="0" i="1" smtClean="0">
                        <a:latin typeface="Cambria Math" panose="02040503050406030204" pitchFamily="18" charset="0"/>
                      </a:rPr>
                      <m:t>(</m:t>
                    </m:r>
                    <m:r>
                      <a:rPr lang="es-ES" b="0" i="1" smtClean="0">
                        <a:latin typeface="Cambria Math" panose="02040503050406030204" pitchFamily="18" charset="0"/>
                      </a:rPr>
                      <m:t>𝑧</m:t>
                    </m:r>
                    <m:r>
                      <a:rPr lang="es-ES" b="0" i="1" smtClean="0">
                        <a:latin typeface="Cambria Math" panose="02040503050406030204" pitchFamily="18" charset="0"/>
                      </a:rPr>
                      <m:t>)</m:t>
                    </m:r>
                  </m:oMath>
                </a14:m>
                <a:r>
                  <a:rPr lang="es-ES" dirty="0"/>
                  <a:t> </a:t>
                </a:r>
                <a:r>
                  <a:rPr lang="es-ES" dirty="0" err="1"/>
                  <a:t>will</a:t>
                </a:r>
                <a:r>
                  <a:rPr lang="es-ES" dirty="0"/>
                  <a:t> be more </a:t>
                </a:r>
                <a:r>
                  <a:rPr lang="es-ES" dirty="0" err="1"/>
                  <a:t>convergent</a:t>
                </a:r>
                <a:r>
                  <a:rPr lang="es-ES" dirty="0"/>
                  <a:t> </a:t>
                </a:r>
                <a:r>
                  <a:rPr lang="es-ES" dirty="0" err="1"/>
                  <a:t>than</a:t>
                </a:r>
                <a:r>
                  <a:rPr lang="es-ES" dirty="0"/>
                  <a:t> </a:t>
                </a:r>
                <a14:m>
                  <m:oMath xmlns:m="http://schemas.openxmlformats.org/officeDocument/2006/math">
                    <m:r>
                      <a:rPr lang="es-ES" b="0" i="1" smtClean="0">
                        <a:latin typeface="Cambria Math" panose="02040503050406030204" pitchFamily="18" charset="0"/>
                      </a:rPr>
                      <m:t>𝐴</m:t>
                    </m:r>
                    <m:d>
                      <m:dPr>
                        <m:ctrlPr>
                          <a:rPr lang="es-ES" b="0" i="1" smtClean="0">
                            <a:latin typeface="Cambria Math" panose="02040503050406030204" pitchFamily="18" charset="0"/>
                          </a:rPr>
                        </m:ctrlPr>
                      </m:dPr>
                      <m:e>
                        <m:r>
                          <a:rPr lang="es-ES" b="0" i="1" smtClean="0">
                            <a:latin typeface="Cambria Math" panose="02040503050406030204" pitchFamily="18" charset="0"/>
                          </a:rPr>
                          <m:t>𝑧</m:t>
                        </m:r>
                      </m:e>
                    </m:d>
                  </m:oMath>
                </a14:m>
                <a:r>
                  <a:rPr lang="es-ES" dirty="0"/>
                  <a:t>,  </a:t>
                </a:r>
                <a:r>
                  <a:rPr lang="es-ES" dirty="0" err="1"/>
                  <a:t>also</a:t>
                </a:r>
                <a:r>
                  <a:rPr lang="es-ES" dirty="0"/>
                  <a:t> </a:t>
                </a:r>
                <a14:m>
                  <m:oMath xmlns:m="http://schemas.openxmlformats.org/officeDocument/2006/math">
                    <m:r>
                      <a:rPr lang="es-ES" b="0" i="1" smtClean="0">
                        <a:latin typeface="Cambria Math" panose="02040503050406030204" pitchFamily="18" charset="0"/>
                      </a:rPr>
                      <m:t>𝐴</m:t>
                    </m:r>
                    <m:d>
                      <m:dPr>
                        <m:ctrlPr>
                          <a:rPr lang="es-ES" b="0" i="1" smtClean="0">
                            <a:latin typeface="Cambria Math" panose="02040503050406030204" pitchFamily="18" charset="0"/>
                          </a:rPr>
                        </m:ctrlPr>
                      </m:dPr>
                      <m:e>
                        <m:r>
                          <a:rPr lang="es-ES" b="0" i="1" smtClean="0">
                            <a:latin typeface="Cambria Math" panose="02040503050406030204" pitchFamily="18" charset="0"/>
                          </a:rPr>
                          <m:t>𝑧</m:t>
                        </m:r>
                      </m:e>
                    </m:d>
                    <m:r>
                      <a:rPr lang="es-ES" b="0" i="1" smtClean="0">
                        <a:latin typeface="Cambria Math" panose="02040503050406030204" pitchFamily="18" charset="0"/>
                      </a:rPr>
                      <m:t>&lt;∞</m:t>
                    </m:r>
                    <m:r>
                      <a:rPr lang="es-ES" b="0" i="0" smtClean="0">
                        <a:latin typeface="Cambria Math" panose="02040503050406030204" pitchFamily="18" charset="0"/>
                      </a:rPr>
                      <m:t>  </m:t>
                    </m:r>
                    <m:r>
                      <a:rPr lang="es-ES" b="0" i="1" smtClean="0">
                        <a:latin typeface="Cambria Math" panose="02040503050406030204" pitchFamily="18" charset="0"/>
                      </a:rPr>
                      <m:t>⇒  </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𝐴</m:t>
                        </m:r>
                      </m:e>
                      <m:sub>
                        <m:r>
                          <a:rPr lang="es-ES" b="0" i="1" smtClean="0">
                            <a:latin typeface="Cambria Math" panose="02040503050406030204" pitchFamily="18" charset="0"/>
                          </a:rPr>
                          <m:t>𝑆</m:t>
                        </m:r>
                      </m:sub>
                    </m:sSub>
                    <m:d>
                      <m:dPr>
                        <m:ctrlPr>
                          <a:rPr lang="es-ES" b="0" i="1" smtClean="0">
                            <a:latin typeface="Cambria Math" panose="02040503050406030204" pitchFamily="18" charset="0"/>
                          </a:rPr>
                        </m:ctrlPr>
                      </m:dPr>
                      <m:e>
                        <m:r>
                          <a:rPr lang="es-ES" b="0" i="1" smtClean="0">
                            <a:latin typeface="Cambria Math" panose="02040503050406030204" pitchFamily="18" charset="0"/>
                          </a:rPr>
                          <m:t>𝑧</m:t>
                        </m:r>
                      </m:e>
                    </m:d>
                    <m:r>
                      <a:rPr lang="es-ES" b="0" i="1" smtClean="0">
                        <a:latin typeface="Cambria Math" panose="02040503050406030204" pitchFamily="18" charset="0"/>
                      </a:rPr>
                      <m:t>&lt;∞ </m:t>
                    </m:r>
                    <m:r>
                      <m:rPr>
                        <m:sty m:val="p"/>
                      </m:rPr>
                      <a:rPr lang="es-ES" b="0" i="0" smtClean="0">
                        <a:latin typeface="Cambria Math" panose="02040503050406030204" pitchFamily="18" charset="0"/>
                      </a:rPr>
                      <m:t>and</m:t>
                    </m:r>
                    <m:r>
                      <a:rPr lang="es-ES" b="0" i="1" smtClean="0">
                        <a:latin typeface="Cambria Math" panose="02040503050406030204" pitchFamily="18" charset="0"/>
                      </a:rPr>
                      <m:t> </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𝐴</m:t>
                        </m:r>
                      </m:e>
                      <m:sub>
                        <m:r>
                          <a:rPr lang="es-ES" b="0" i="1" smtClean="0">
                            <a:latin typeface="Cambria Math" panose="02040503050406030204" pitchFamily="18" charset="0"/>
                          </a:rPr>
                          <m:t>𝑆</m:t>
                        </m:r>
                      </m:sub>
                    </m:sSub>
                    <m:d>
                      <m:dPr>
                        <m:ctrlPr>
                          <a:rPr lang="es-ES" b="0" i="1" smtClean="0">
                            <a:latin typeface="Cambria Math" panose="02040503050406030204" pitchFamily="18" charset="0"/>
                          </a:rPr>
                        </m:ctrlPr>
                      </m:dPr>
                      <m:e>
                        <m:r>
                          <a:rPr lang="es-ES" b="0" i="1" smtClean="0">
                            <a:latin typeface="Cambria Math" panose="02040503050406030204" pitchFamily="18" charset="0"/>
                          </a:rPr>
                          <m:t>𝑧</m:t>
                        </m:r>
                      </m:e>
                    </m:d>
                    <m:r>
                      <a:rPr lang="es-ES" b="0" i="1" smtClean="0">
                        <a:latin typeface="Cambria Math" panose="02040503050406030204" pitchFamily="18" charset="0"/>
                      </a:rPr>
                      <m:t>=</m:t>
                    </m:r>
                    <m:r>
                      <a:rPr lang="es-ES" b="0" i="1" smtClean="0">
                        <a:latin typeface="Cambria Math" panose="02040503050406030204" pitchFamily="18" charset="0"/>
                      </a:rPr>
                      <m:t>𝐴</m:t>
                    </m:r>
                    <m:r>
                      <a:rPr lang="es-ES" b="0" i="1" smtClean="0">
                        <a:latin typeface="Cambria Math" panose="02040503050406030204" pitchFamily="18" charset="0"/>
                      </a:rPr>
                      <m:t>(</m:t>
                    </m:r>
                    <m:r>
                      <a:rPr lang="es-ES" b="0" i="1" smtClean="0">
                        <a:latin typeface="Cambria Math" panose="02040503050406030204" pitchFamily="18" charset="0"/>
                      </a:rPr>
                      <m:t>𝑧</m:t>
                    </m:r>
                    <m:r>
                      <a:rPr lang="es-ES" b="0" i="1" smtClean="0">
                        <a:latin typeface="Cambria Math" panose="02040503050406030204" pitchFamily="18" charset="0"/>
                      </a:rPr>
                      <m:t>)</m:t>
                    </m:r>
                  </m:oMath>
                </a14:m>
                <a:endParaRPr lang="es-ES" dirty="0"/>
              </a:p>
              <a:p>
                <a:r>
                  <a:rPr lang="es-ES" dirty="0" err="1"/>
                  <a:t>E.g</a:t>
                </a:r>
                <a:r>
                  <a:rPr lang="es-ES" dirty="0"/>
                  <a:t>., </a:t>
                </a:r>
                <a14:m>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𝑎</m:t>
                        </m:r>
                      </m:e>
                      <m:sub>
                        <m:r>
                          <a:rPr lang="es-ES" b="0" i="1" smtClean="0">
                            <a:latin typeface="Cambria Math" panose="02040503050406030204" pitchFamily="18" charset="0"/>
                          </a:rPr>
                          <m:t>𝑘</m:t>
                        </m:r>
                      </m:sub>
                    </m:sSub>
                    <m:r>
                      <a:rPr lang="es-ES" b="0" i="1" smtClean="0">
                        <a:latin typeface="Cambria Math" panose="02040503050406030204" pitchFamily="18" charset="0"/>
                      </a:rPr>
                      <m:t>=</m:t>
                    </m:r>
                    <m:r>
                      <a:rPr lang="es-ES" b="0" i="1" smtClean="0">
                        <a:latin typeface="Cambria Math" panose="02040503050406030204" pitchFamily="18" charset="0"/>
                      </a:rPr>
                      <m:t>𝑘</m:t>
                    </m:r>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r>
                              <a:rPr lang="es-ES" b="0" i="1" smtClean="0">
                                <a:latin typeface="Cambria Math" panose="02040503050406030204" pitchFamily="18" charset="0"/>
                              </a:rPr>
                              <m:t>−1</m:t>
                            </m:r>
                          </m:e>
                        </m:d>
                      </m:e>
                      <m:sup>
                        <m:r>
                          <a:rPr lang="es-ES" b="0" i="1" smtClean="0">
                            <a:latin typeface="Cambria Math" panose="02040503050406030204" pitchFamily="18" charset="0"/>
                          </a:rPr>
                          <m:t>𝑘</m:t>
                        </m:r>
                      </m:sup>
                    </m:sSup>
                    <m:r>
                      <a:rPr lang="es-ES" b="0" i="1" smtClean="0">
                        <a:latin typeface="Cambria Math" panose="02040503050406030204" pitchFamily="18" charset="0"/>
                      </a:rPr>
                      <m:t> </m:t>
                    </m:r>
                  </m:oMath>
                </a14:m>
                <a:r>
                  <a:rPr lang="es-ES" dirty="0"/>
                  <a:t> </a:t>
                </a:r>
                <a:r>
                  <a:rPr lang="es-ES" dirty="0" err="1"/>
                  <a:t>with</a:t>
                </a:r>
                <a:r>
                  <a:rPr lang="es-ES" dirty="0"/>
                  <a:t> </a:t>
                </a:r>
                <a14:m>
                  <m:oMath xmlns:m="http://schemas.openxmlformats.org/officeDocument/2006/math">
                    <m:r>
                      <a:rPr lang="es-ES" b="0" i="1" smtClean="0">
                        <a:latin typeface="Cambria Math" panose="02040503050406030204" pitchFamily="18" charset="0"/>
                      </a:rPr>
                      <m:t>𝐴</m:t>
                    </m:r>
                    <m:r>
                      <a:rPr lang="es-ES" b="0" i="1" smtClean="0">
                        <a:latin typeface="Cambria Math" panose="02040503050406030204" pitchFamily="18" charset="0"/>
                      </a:rPr>
                      <m:t>(</m:t>
                    </m:r>
                    <m:r>
                      <a:rPr lang="es-ES" b="0" i="1" smtClean="0">
                        <a:latin typeface="Cambria Math" panose="02040503050406030204" pitchFamily="18" charset="0"/>
                      </a:rPr>
                      <m:t>𝑧</m:t>
                    </m:r>
                    <m:r>
                      <a:rPr lang="es-ES" b="0" i="1" smtClean="0">
                        <a:latin typeface="Cambria Math" panose="02040503050406030204" pitchFamily="18" charset="0"/>
                      </a:rPr>
                      <m:t>)</m:t>
                    </m:r>
                  </m:oMath>
                </a14:m>
                <a:r>
                  <a:rPr lang="es-ES" dirty="0"/>
                  <a:t> </a:t>
                </a:r>
                <a:r>
                  <a:rPr lang="es-ES" dirty="0" err="1"/>
                  <a:t>divergent</a:t>
                </a:r>
                <a:r>
                  <a:rPr lang="es-ES" dirty="0"/>
                  <a:t>, </a:t>
                </a:r>
                <a:r>
                  <a:rPr lang="es-ES" dirty="0" err="1"/>
                  <a:t>but</a:t>
                </a:r>
                <a:r>
                  <a:rPr lang="es-ES" dirty="0"/>
                  <a:t> </a:t>
                </a:r>
                <a14:m>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𝐴</m:t>
                        </m:r>
                      </m:e>
                      <m:sub>
                        <m:r>
                          <a:rPr lang="es-ES" b="0" i="1" smtClean="0">
                            <a:latin typeface="Cambria Math" panose="02040503050406030204" pitchFamily="18" charset="0"/>
                          </a:rPr>
                          <m:t>𝑆</m:t>
                        </m:r>
                      </m:sub>
                    </m:sSub>
                    <m:d>
                      <m:dPr>
                        <m:ctrlPr>
                          <a:rPr lang="es-ES" b="0" i="1" smtClean="0">
                            <a:latin typeface="Cambria Math" panose="02040503050406030204" pitchFamily="18" charset="0"/>
                          </a:rPr>
                        </m:ctrlPr>
                      </m:dPr>
                      <m:e>
                        <m:r>
                          <a:rPr lang="es-ES" b="0" i="1" smtClean="0">
                            <a:latin typeface="Cambria Math" panose="02040503050406030204" pitchFamily="18" charset="0"/>
                          </a:rPr>
                          <m:t>𝑧</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𝑧</m:t>
                        </m:r>
                      </m:den>
                    </m:f>
                    <m:r>
                      <a:rPr lang="es-ES" b="0" i="1" smtClean="0">
                        <a:latin typeface="Cambria Math" panose="02040503050406030204" pitchFamily="18" charset="0"/>
                      </a:rPr>
                      <m:t> </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𝑒</m:t>
                        </m:r>
                      </m:e>
                      <m:sup>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𝑧</m:t>
                            </m:r>
                          </m:den>
                        </m:f>
                      </m:sup>
                    </m:sSup>
                    <m:r>
                      <a:rPr lang="es-ES" b="0" i="0" smtClean="0">
                        <a:latin typeface="Cambria Math" panose="02040503050406030204" pitchFamily="18" charset="0"/>
                      </a:rPr>
                      <m:t> </m:t>
                    </m:r>
                    <m:r>
                      <m:rPr>
                        <m:sty m:val="p"/>
                      </m:rPr>
                      <a:rPr lang="es-ES" b="0" i="0" smtClean="0">
                        <a:latin typeface="Cambria Math" panose="02040503050406030204" pitchFamily="18" charset="0"/>
                      </a:rPr>
                      <m:t>Γ</m:t>
                    </m:r>
                    <m:d>
                      <m:dPr>
                        <m:ctrlPr>
                          <a:rPr lang="es-ES" b="0" i="1" smtClean="0">
                            <a:latin typeface="Cambria Math" panose="02040503050406030204" pitchFamily="18" charset="0"/>
                          </a:rPr>
                        </m:ctrlPr>
                      </m:dPr>
                      <m:e>
                        <m:r>
                          <a:rPr lang="es-ES" b="0" i="1" smtClean="0">
                            <a:latin typeface="Cambria Math" panose="02040503050406030204" pitchFamily="18" charset="0"/>
                          </a:rPr>
                          <m:t>0,</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𝑧</m:t>
                            </m:r>
                          </m:den>
                        </m:f>
                      </m:e>
                    </m:d>
                  </m:oMath>
                </a14:m>
                <a:r>
                  <a:rPr lang="es-ES" dirty="0"/>
                  <a:t> </a:t>
                </a:r>
                <a:r>
                  <a:rPr lang="es-ES" dirty="0" err="1"/>
                  <a:t>is</a:t>
                </a:r>
                <a:r>
                  <a:rPr lang="es-ES" dirty="0"/>
                  <a:t> </a:t>
                </a:r>
                <a:r>
                  <a:rPr lang="es-ES" dirty="0" err="1"/>
                  <a:t>convergent</a:t>
                </a:r>
                <a:r>
                  <a:rPr lang="es-ES" dirty="0"/>
                  <a:t> </a:t>
                </a:r>
                <a:r>
                  <a:rPr lang="es-ES" dirty="0" err="1"/>
                  <a:t>for</a:t>
                </a:r>
                <a:r>
                  <a:rPr lang="es-ES" dirty="0"/>
                  <a:t> z real positive</a:t>
                </a:r>
                <a:endParaRPr lang="es-ES" b="0" i="1" dirty="0">
                  <a:latin typeface="Cambria Math" panose="02040503050406030204" pitchFamily="18" charset="0"/>
                </a:endParaRPr>
              </a:p>
              <a:p>
                <a:pPr marL="45720" indent="0">
                  <a:buNone/>
                </a:pPr>
                <a14:m>
                  <m:oMath xmlns:m="http://schemas.openxmlformats.org/officeDocument/2006/math">
                    <m:r>
                      <a:rPr lang="es-ES" b="0" i="1" smtClean="0">
                        <a:latin typeface="Cambria Math" panose="02040503050406030204" pitchFamily="18" charset="0"/>
                      </a:rPr>
                      <m:t>→ </m:t>
                    </m:r>
                  </m:oMath>
                </a14:m>
                <a:r>
                  <a:rPr lang="es-ES" dirty="0"/>
                  <a:t> resums </a:t>
                </a:r>
                <a:r>
                  <a:rPr lang="es-ES" dirty="0" err="1"/>
                  <a:t>the</a:t>
                </a:r>
                <a:r>
                  <a:rPr lang="es-ES" dirty="0"/>
                  <a:t> </a:t>
                </a:r>
                <a:r>
                  <a:rPr lang="es-ES" dirty="0" err="1"/>
                  <a:t>large</a:t>
                </a:r>
                <a:r>
                  <a:rPr lang="es-ES" dirty="0"/>
                  <a:t> </a:t>
                </a:r>
                <a:r>
                  <a:rPr lang="es-ES" dirty="0" err="1"/>
                  <a:t>factorials</a:t>
                </a:r>
                <a:r>
                  <a:rPr lang="es-ES" dirty="0"/>
                  <a:t>… </a:t>
                </a:r>
                <a:r>
                  <a:rPr lang="es-ES" dirty="0" err="1"/>
                  <a:t>which</a:t>
                </a:r>
                <a:r>
                  <a:rPr lang="es-ES" dirty="0"/>
                  <a:t> </a:t>
                </a:r>
                <a:r>
                  <a:rPr lang="es-ES" dirty="0" err="1"/>
                  <a:t>we</a:t>
                </a:r>
                <a:r>
                  <a:rPr lang="es-ES" dirty="0"/>
                  <a:t> </a:t>
                </a:r>
                <a:r>
                  <a:rPr lang="es-ES" dirty="0" err="1"/>
                  <a:t>find</a:t>
                </a:r>
                <a:r>
                  <a:rPr lang="es-ES" dirty="0"/>
                  <a:t> </a:t>
                </a:r>
                <a:r>
                  <a:rPr lang="es-ES" dirty="0" err="1"/>
                  <a:t>with</a:t>
                </a:r>
                <a:r>
                  <a:rPr lang="es-ES" dirty="0"/>
                  <a:t> </a:t>
                </a:r>
                <a:r>
                  <a:rPr lang="es-ES" dirty="0" err="1"/>
                  <a:t>the</a:t>
                </a:r>
                <a:r>
                  <a:rPr lang="es-ES" dirty="0"/>
                  <a:t> </a:t>
                </a:r>
                <a:r>
                  <a:rPr lang="es-ES" dirty="0" err="1"/>
                  <a:t>stochastic</a:t>
                </a:r>
                <a:r>
                  <a:rPr lang="es-ES" dirty="0"/>
                  <a:t> </a:t>
                </a:r>
                <a:r>
                  <a:rPr lang="es-ES" dirty="0" err="1"/>
                  <a:t>formalism</a:t>
                </a:r>
                <a:endParaRPr lang="es-ES" dirty="0"/>
              </a:p>
            </p:txBody>
          </p:sp>
        </mc:Choice>
        <mc:Fallback>
          <p:sp>
            <p:nvSpPr>
              <p:cNvPr id="4" name="Espace réservé du contenu 3">
                <a:extLst>
                  <a:ext uri="{FF2B5EF4-FFF2-40B4-BE49-F238E27FC236}">
                    <a16:creationId xmlns:a16="http://schemas.microsoft.com/office/drawing/2014/main" id="{1B7435AC-DBE0-46BE-96C0-B6D74FA302A2}"/>
                  </a:ext>
                </a:extLst>
              </p:cNvPr>
              <p:cNvSpPr>
                <a:spLocks noGrp="1" noRot="1" noChangeAspect="1" noMove="1" noResize="1" noEditPoints="1" noAdjustHandles="1" noChangeArrowheads="1" noChangeShapeType="1" noTextEdit="1"/>
              </p:cNvSpPr>
              <p:nvPr>
                <p:ph sz="half" idx="2"/>
              </p:nvPr>
            </p:nvSpPr>
            <p:spPr>
              <a:xfrm>
                <a:off x="429986" y="1251856"/>
                <a:ext cx="11332028" cy="5377543"/>
              </a:xfrm>
              <a:blipFill>
                <a:blip r:embed="rId2"/>
                <a:stretch>
                  <a:fillRect l="-54" t="-9524"/>
                </a:stretch>
              </a:blipFill>
            </p:spPr>
            <p:txBody>
              <a:bodyPr/>
              <a:lstStyle/>
              <a:p>
                <a:r>
                  <a:rPr lang="en-GB">
                    <a:noFill/>
                  </a:rPr>
                  <a:t> </a:t>
                </a:r>
              </a:p>
            </p:txBody>
          </p:sp>
        </mc:Fallback>
      </mc:AlternateContent>
      <p:sp>
        <p:nvSpPr>
          <p:cNvPr id="7" name="Espace réservé du pied de page 6">
            <a:extLst>
              <a:ext uri="{FF2B5EF4-FFF2-40B4-BE49-F238E27FC236}">
                <a16:creationId xmlns:a16="http://schemas.microsoft.com/office/drawing/2014/main" id="{32877BD8-87F1-4DFF-9E2B-176F7748B848}"/>
              </a:ext>
            </a:extLst>
          </p:cNvPr>
          <p:cNvSpPr>
            <a:spLocks noGrp="1"/>
          </p:cNvSpPr>
          <p:nvPr>
            <p:ph type="ftr" sz="quarter" idx="11"/>
          </p:nvPr>
        </p:nvSpPr>
        <p:spPr/>
        <p:txBody>
          <a:bodyPr/>
          <a:lstStyle/>
          <a:p>
            <a:pPr rtl="0"/>
            <a:r>
              <a:rPr lang="en-GB" noProof="0"/>
              <a:t>Borel resummation of secular divergences with the stochastic inflation formalism                 2023 TUG Meeting, ENS, October 12th     ---    Lucas Pinol </a:t>
            </a:r>
            <a:endParaRPr lang="fr-FR" noProof="0" dirty="0"/>
          </a:p>
        </p:txBody>
      </p:sp>
      <p:sp>
        <p:nvSpPr>
          <p:cNvPr id="6" name="Accolade fermante 5">
            <a:extLst>
              <a:ext uri="{FF2B5EF4-FFF2-40B4-BE49-F238E27FC236}">
                <a16:creationId xmlns:a16="http://schemas.microsoft.com/office/drawing/2014/main" id="{88EFFFDC-C1D2-4F43-AD8D-F17C11CC0E57}"/>
              </a:ext>
            </a:extLst>
          </p:cNvPr>
          <p:cNvSpPr/>
          <p:nvPr/>
        </p:nvSpPr>
        <p:spPr>
          <a:xfrm rot="16200000">
            <a:off x="8791208" y="1138617"/>
            <a:ext cx="288142" cy="1053548"/>
          </a:xfrm>
          <a:prstGeom prst="rightBrace">
            <a:avLst>
              <a:gd name="adj1" fmla="val 18681"/>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4BD03E2B-C777-41EC-A193-D1E4431188B4}"/>
                  </a:ext>
                </a:extLst>
              </p:cNvPr>
              <p:cNvSpPr txBox="1"/>
              <p:nvPr/>
            </p:nvSpPr>
            <p:spPr>
              <a:xfrm>
                <a:off x="8408505" y="1101620"/>
                <a:ext cx="143552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1" i="0" smtClean="0">
                          <a:solidFill>
                            <a:schemeClr val="accent1"/>
                          </a:solidFill>
                          <a:latin typeface="Cambria Math" panose="02040503050406030204" pitchFamily="18" charset="0"/>
                        </a:rPr>
                        <m:t>𝚪</m:t>
                      </m:r>
                      <m:d>
                        <m:dPr>
                          <m:ctrlPr>
                            <a:rPr lang="es-ES" b="1" i="1" smtClean="0">
                              <a:solidFill>
                                <a:schemeClr val="accent1"/>
                              </a:solidFill>
                              <a:latin typeface="Cambria Math" panose="02040503050406030204" pitchFamily="18" charset="0"/>
                            </a:rPr>
                          </m:ctrlPr>
                        </m:dPr>
                        <m:e>
                          <m:r>
                            <a:rPr lang="es-ES" b="1" i="1" smtClean="0">
                              <a:solidFill>
                                <a:schemeClr val="accent1"/>
                              </a:solidFill>
                              <a:latin typeface="Cambria Math" panose="02040503050406030204" pitchFamily="18" charset="0"/>
                            </a:rPr>
                            <m:t>𝒌</m:t>
                          </m:r>
                          <m:r>
                            <a:rPr lang="es-ES" b="1" i="1" smtClean="0">
                              <a:solidFill>
                                <a:schemeClr val="accent1"/>
                              </a:solidFill>
                              <a:latin typeface="Cambria Math" panose="02040503050406030204" pitchFamily="18" charset="0"/>
                            </a:rPr>
                            <m:t>+</m:t>
                          </m:r>
                          <m:r>
                            <a:rPr lang="es-ES" b="1" i="1" smtClean="0">
                              <a:solidFill>
                                <a:schemeClr val="accent1"/>
                              </a:solidFill>
                              <a:latin typeface="Cambria Math" panose="02040503050406030204" pitchFamily="18" charset="0"/>
                            </a:rPr>
                            <m:t>𝟏</m:t>
                          </m:r>
                        </m:e>
                      </m:d>
                      <m:r>
                        <a:rPr lang="es-ES" b="1" i="1" smtClean="0">
                          <a:solidFill>
                            <a:schemeClr val="accent1"/>
                          </a:solidFill>
                          <a:latin typeface="Cambria Math" panose="02040503050406030204" pitchFamily="18" charset="0"/>
                        </a:rPr>
                        <m:t>=</m:t>
                      </m:r>
                      <m:r>
                        <a:rPr lang="es-ES" b="1" i="1" smtClean="0">
                          <a:solidFill>
                            <a:schemeClr val="accent1"/>
                          </a:solidFill>
                          <a:latin typeface="Cambria Math" panose="02040503050406030204" pitchFamily="18" charset="0"/>
                        </a:rPr>
                        <m:t>𝒌</m:t>
                      </m:r>
                      <m:r>
                        <a:rPr lang="es-ES" b="1" i="1" smtClean="0">
                          <a:solidFill>
                            <a:schemeClr val="accent1"/>
                          </a:solidFill>
                          <a:latin typeface="Cambria Math" panose="02040503050406030204" pitchFamily="18" charset="0"/>
                        </a:rPr>
                        <m:t>!</m:t>
                      </m:r>
                    </m:oMath>
                  </m:oMathPara>
                </a14:m>
                <a:endParaRPr lang="en-GB" b="1" dirty="0">
                  <a:solidFill>
                    <a:schemeClr val="accent1"/>
                  </a:solidFill>
                </a:endParaRPr>
              </a:p>
            </p:txBody>
          </p:sp>
        </mc:Choice>
        <mc:Fallback xmlns="">
          <p:sp>
            <p:nvSpPr>
              <p:cNvPr id="8" name="ZoneTexte 7">
                <a:extLst>
                  <a:ext uri="{FF2B5EF4-FFF2-40B4-BE49-F238E27FC236}">
                    <a16:creationId xmlns:a16="http://schemas.microsoft.com/office/drawing/2014/main" id="{4BD03E2B-C777-41EC-A193-D1E4431188B4}"/>
                  </a:ext>
                </a:extLst>
              </p:cNvPr>
              <p:cNvSpPr txBox="1">
                <a:spLocks noRot="1" noChangeAspect="1" noMove="1" noResize="1" noEditPoints="1" noAdjustHandles="1" noChangeArrowheads="1" noChangeShapeType="1" noTextEdit="1"/>
              </p:cNvSpPr>
              <p:nvPr/>
            </p:nvSpPr>
            <p:spPr>
              <a:xfrm>
                <a:off x="8408505" y="1101620"/>
                <a:ext cx="1435521" cy="276999"/>
              </a:xfrm>
              <a:prstGeom prst="rect">
                <a:avLst/>
              </a:prstGeom>
              <a:blipFill>
                <a:blip r:embed="rId4"/>
                <a:stretch>
                  <a:fillRect l="-3390" r="-3814" b="-11111"/>
                </a:stretch>
              </a:blipFill>
            </p:spPr>
            <p:txBody>
              <a:bodyPr/>
              <a:lstStyle/>
              <a:p>
                <a:r>
                  <a:rPr lang="en-GB">
                    <a:noFill/>
                  </a:rPr>
                  <a:t> </a:t>
                </a:r>
              </a:p>
            </p:txBody>
          </p:sp>
        </mc:Fallback>
      </mc:AlternateContent>
      <p:sp>
        <p:nvSpPr>
          <p:cNvPr id="9" name="Accolade fermante 8">
            <a:extLst>
              <a:ext uri="{FF2B5EF4-FFF2-40B4-BE49-F238E27FC236}">
                <a16:creationId xmlns:a16="http://schemas.microsoft.com/office/drawing/2014/main" id="{53C310DE-1FF0-406F-BC48-F2C463D4EA48}"/>
              </a:ext>
            </a:extLst>
          </p:cNvPr>
          <p:cNvSpPr/>
          <p:nvPr/>
        </p:nvSpPr>
        <p:spPr>
          <a:xfrm rot="5400000">
            <a:off x="4560452" y="2895531"/>
            <a:ext cx="288142" cy="1053548"/>
          </a:xfrm>
          <a:prstGeom prst="rightBrace">
            <a:avLst>
              <a:gd name="adj1" fmla="val 18681"/>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10" name="ZoneTexte 9">
                <a:extLst>
                  <a:ext uri="{FF2B5EF4-FFF2-40B4-BE49-F238E27FC236}">
                    <a16:creationId xmlns:a16="http://schemas.microsoft.com/office/drawing/2014/main" id="{053E4E63-6881-4BC8-8650-1CB7288278B1}"/>
                  </a:ext>
                </a:extLst>
              </p:cNvPr>
              <p:cNvSpPr txBox="1"/>
              <p:nvPr/>
            </p:nvSpPr>
            <p:spPr>
              <a:xfrm>
                <a:off x="2813946" y="3557265"/>
                <a:ext cx="4717317" cy="444737"/>
              </a:xfrm>
              <a:prstGeom prst="rect">
                <a:avLst/>
              </a:prstGeom>
              <a:noFill/>
            </p:spPr>
            <p:txBody>
              <a:bodyPr wrap="none" lIns="0" tIns="0" rIns="0" bIns="0" rtlCol="0">
                <a:spAutoFit/>
              </a:bodyPr>
              <a:lstStyle/>
              <a:p>
                <a:r>
                  <a:rPr lang="es-ES" b="1" dirty="0">
                    <a:solidFill>
                      <a:schemeClr val="accent1"/>
                    </a:solidFill>
                  </a:rPr>
                  <a:t>Borel </a:t>
                </a:r>
                <a:r>
                  <a:rPr lang="es-ES" b="1" dirty="0" err="1">
                    <a:solidFill>
                      <a:schemeClr val="accent1"/>
                    </a:solidFill>
                  </a:rPr>
                  <a:t>transform</a:t>
                </a:r>
                <a:r>
                  <a:rPr lang="es-ES" b="1" dirty="0">
                    <a:solidFill>
                      <a:schemeClr val="accent1"/>
                    </a:solidFill>
                  </a:rPr>
                  <a:t> </a:t>
                </a:r>
                <a14:m>
                  <m:oMath xmlns:m="http://schemas.openxmlformats.org/officeDocument/2006/math">
                    <m:sSub>
                      <m:sSubPr>
                        <m:ctrlPr>
                          <a:rPr lang="es-ES" b="1" i="1">
                            <a:solidFill>
                              <a:schemeClr val="accent1"/>
                            </a:solidFill>
                            <a:latin typeface="Cambria Math" panose="02040503050406030204" pitchFamily="18" charset="0"/>
                          </a:rPr>
                        </m:ctrlPr>
                      </m:sSubPr>
                      <m:e>
                        <m:acc>
                          <m:accPr>
                            <m:chr m:val="̃"/>
                            <m:ctrlPr>
                              <a:rPr lang="es-ES" b="1" i="1">
                                <a:solidFill>
                                  <a:schemeClr val="accent1"/>
                                </a:solidFill>
                                <a:latin typeface="Cambria Math" panose="02040503050406030204" pitchFamily="18" charset="0"/>
                              </a:rPr>
                            </m:ctrlPr>
                          </m:accPr>
                          <m:e>
                            <m:r>
                              <a:rPr lang="es-ES" b="1" i="1">
                                <a:solidFill>
                                  <a:schemeClr val="accent1"/>
                                </a:solidFill>
                                <a:latin typeface="Cambria Math" panose="02040503050406030204" pitchFamily="18" charset="0"/>
                              </a:rPr>
                              <m:t>𝑨</m:t>
                            </m:r>
                          </m:e>
                        </m:acc>
                      </m:e>
                      <m:sub>
                        <m:r>
                          <a:rPr lang="es-ES" b="1" i="1">
                            <a:solidFill>
                              <a:schemeClr val="accent1"/>
                            </a:solidFill>
                            <a:latin typeface="Cambria Math" panose="02040503050406030204" pitchFamily="18" charset="0"/>
                          </a:rPr>
                          <m:t>𝑩</m:t>
                        </m:r>
                      </m:sub>
                    </m:sSub>
                    <m:r>
                      <a:rPr lang="es-ES" b="1" i="1" smtClean="0">
                        <a:solidFill>
                          <a:schemeClr val="accent1"/>
                        </a:solidFill>
                        <a:latin typeface="Cambria Math" panose="02040503050406030204" pitchFamily="18" charset="0"/>
                      </a:rPr>
                      <m:t>(</m:t>
                    </m:r>
                    <m:r>
                      <a:rPr lang="es-ES" b="1" i="1" smtClean="0">
                        <a:solidFill>
                          <a:schemeClr val="accent1"/>
                        </a:solidFill>
                        <a:latin typeface="Cambria Math" panose="02040503050406030204" pitchFamily="18" charset="0"/>
                      </a:rPr>
                      <m:t>𝒕𝒛</m:t>
                    </m:r>
                    <m:r>
                      <a:rPr lang="es-ES" b="1" i="1" smtClean="0">
                        <a:solidFill>
                          <a:schemeClr val="accent1"/>
                        </a:solidFill>
                        <a:latin typeface="Cambria Math" panose="02040503050406030204" pitchFamily="18" charset="0"/>
                      </a:rPr>
                      <m:t>)</m:t>
                    </m:r>
                  </m:oMath>
                </a14:m>
                <a:r>
                  <a:rPr lang="en-GB" b="1" dirty="0">
                    <a:solidFill>
                      <a:schemeClr val="accent1"/>
                    </a:solidFill>
                  </a:rPr>
                  <a:t> with </a:t>
                </a:r>
                <a14:m>
                  <m:oMath xmlns:m="http://schemas.openxmlformats.org/officeDocument/2006/math">
                    <m:sSub>
                      <m:sSubPr>
                        <m:ctrlPr>
                          <a:rPr lang="es-ES" b="1" i="1" smtClean="0">
                            <a:solidFill>
                              <a:schemeClr val="accent1"/>
                            </a:solidFill>
                            <a:latin typeface="Cambria Math" panose="02040503050406030204" pitchFamily="18" charset="0"/>
                          </a:rPr>
                        </m:ctrlPr>
                      </m:sSubPr>
                      <m:e>
                        <m:acc>
                          <m:accPr>
                            <m:chr m:val="̃"/>
                            <m:ctrlPr>
                              <a:rPr lang="es-ES" b="1" i="1" smtClean="0">
                                <a:solidFill>
                                  <a:schemeClr val="accent1"/>
                                </a:solidFill>
                                <a:latin typeface="Cambria Math" panose="02040503050406030204" pitchFamily="18" charset="0"/>
                              </a:rPr>
                            </m:ctrlPr>
                          </m:accPr>
                          <m:e>
                            <m:r>
                              <a:rPr lang="es-ES" b="1" i="1" smtClean="0">
                                <a:solidFill>
                                  <a:schemeClr val="accent1"/>
                                </a:solidFill>
                                <a:latin typeface="Cambria Math" panose="02040503050406030204" pitchFamily="18" charset="0"/>
                              </a:rPr>
                              <m:t>𝑨</m:t>
                            </m:r>
                          </m:e>
                        </m:acc>
                      </m:e>
                      <m:sub>
                        <m:r>
                          <a:rPr lang="es-ES" b="1" i="1" smtClean="0">
                            <a:solidFill>
                              <a:schemeClr val="accent1"/>
                            </a:solidFill>
                            <a:latin typeface="Cambria Math" panose="02040503050406030204" pitchFamily="18" charset="0"/>
                          </a:rPr>
                          <m:t>𝑩</m:t>
                        </m:r>
                      </m:sub>
                    </m:sSub>
                    <m:d>
                      <m:dPr>
                        <m:ctrlPr>
                          <a:rPr lang="es-ES" b="1" i="1" smtClean="0">
                            <a:solidFill>
                              <a:schemeClr val="accent1"/>
                            </a:solidFill>
                            <a:latin typeface="Cambria Math" panose="02040503050406030204" pitchFamily="18" charset="0"/>
                          </a:rPr>
                        </m:ctrlPr>
                      </m:dPr>
                      <m:e>
                        <m:r>
                          <a:rPr lang="es-ES" b="1" i="1" smtClean="0">
                            <a:solidFill>
                              <a:schemeClr val="accent1"/>
                            </a:solidFill>
                            <a:latin typeface="Cambria Math" panose="02040503050406030204" pitchFamily="18" charset="0"/>
                          </a:rPr>
                          <m:t>𝒕</m:t>
                        </m:r>
                      </m:e>
                    </m:d>
                    <m:r>
                      <a:rPr lang="es-ES" b="1" i="1" smtClean="0">
                        <a:solidFill>
                          <a:schemeClr val="accent1"/>
                        </a:solidFill>
                        <a:latin typeface="Cambria Math" panose="02040503050406030204" pitchFamily="18" charset="0"/>
                      </a:rPr>
                      <m:t>=</m:t>
                    </m:r>
                    <m:nary>
                      <m:naryPr>
                        <m:chr m:val="∑"/>
                        <m:supHide m:val="on"/>
                        <m:ctrlPr>
                          <a:rPr lang="es-ES" b="1" i="1" smtClean="0">
                            <a:solidFill>
                              <a:schemeClr val="accent1"/>
                            </a:solidFill>
                            <a:latin typeface="Cambria Math" panose="02040503050406030204" pitchFamily="18" charset="0"/>
                          </a:rPr>
                        </m:ctrlPr>
                      </m:naryPr>
                      <m:sub>
                        <m:r>
                          <a:rPr lang="es-ES" b="1" i="1" smtClean="0">
                            <a:solidFill>
                              <a:schemeClr val="accent1"/>
                            </a:solidFill>
                            <a:latin typeface="Cambria Math" panose="02040503050406030204" pitchFamily="18" charset="0"/>
                          </a:rPr>
                          <m:t>𝒌</m:t>
                        </m:r>
                      </m:sub>
                      <m:sup/>
                      <m:e>
                        <m:sSub>
                          <m:sSubPr>
                            <m:ctrlPr>
                              <a:rPr lang="es-ES" b="1" i="1" smtClean="0">
                                <a:solidFill>
                                  <a:schemeClr val="accent1"/>
                                </a:solidFill>
                                <a:latin typeface="Cambria Math" panose="02040503050406030204" pitchFamily="18" charset="0"/>
                              </a:rPr>
                            </m:ctrlPr>
                          </m:sSubPr>
                          <m:e>
                            <m:r>
                              <a:rPr lang="es-ES" b="1" i="1" smtClean="0">
                                <a:solidFill>
                                  <a:schemeClr val="accent1"/>
                                </a:solidFill>
                                <a:latin typeface="Cambria Math" panose="02040503050406030204" pitchFamily="18" charset="0"/>
                              </a:rPr>
                              <m:t>𝒂</m:t>
                            </m:r>
                          </m:e>
                          <m:sub>
                            <m:r>
                              <a:rPr lang="es-ES" b="1" i="1" smtClean="0">
                                <a:solidFill>
                                  <a:schemeClr val="accent1"/>
                                </a:solidFill>
                                <a:latin typeface="Cambria Math" panose="02040503050406030204" pitchFamily="18" charset="0"/>
                              </a:rPr>
                              <m:t>𝒌</m:t>
                            </m:r>
                          </m:sub>
                        </m:sSub>
                        <m:f>
                          <m:fPr>
                            <m:ctrlPr>
                              <a:rPr lang="es-ES" b="1" i="1" smtClean="0">
                                <a:solidFill>
                                  <a:schemeClr val="accent1"/>
                                </a:solidFill>
                                <a:latin typeface="Cambria Math" panose="02040503050406030204" pitchFamily="18" charset="0"/>
                              </a:rPr>
                            </m:ctrlPr>
                          </m:fPr>
                          <m:num>
                            <m:sSup>
                              <m:sSupPr>
                                <m:ctrlPr>
                                  <a:rPr lang="es-ES" b="1" i="1" smtClean="0">
                                    <a:solidFill>
                                      <a:schemeClr val="accent1"/>
                                    </a:solidFill>
                                    <a:latin typeface="Cambria Math" panose="02040503050406030204" pitchFamily="18" charset="0"/>
                                  </a:rPr>
                                </m:ctrlPr>
                              </m:sSupPr>
                              <m:e>
                                <m:r>
                                  <a:rPr lang="es-ES" b="1" i="1" smtClean="0">
                                    <a:solidFill>
                                      <a:schemeClr val="accent1"/>
                                    </a:solidFill>
                                    <a:latin typeface="Cambria Math" panose="02040503050406030204" pitchFamily="18" charset="0"/>
                                  </a:rPr>
                                  <m:t>𝒕</m:t>
                                </m:r>
                              </m:e>
                              <m:sup>
                                <m:r>
                                  <a:rPr lang="es-ES" b="1" i="1" smtClean="0">
                                    <a:solidFill>
                                      <a:schemeClr val="accent1"/>
                                    </a:solidFill>
                                    <a:latin typeface="Cambria Math" panose="02040503050406030204" pitchFamily="18" charset="0"/>
                                  </a:rPr>
                                  <m:t>𝒌</m:t>
                                </m:r>
                              </m:sup>
                            </m:sSup>
                          </m:num>
                          <m:den>
                            <m:r>
                              <a:rPr lang="es-ES" b="1" i="1" smtClean="0">
                                <a:solidFill>
                                  <a:schemeClr val="accent1"/>
                                </a:solidFill>
                                <a:latin typeface="Cambria Math" panose="02040503050406030204" pitchFamily="18" charset="0"/>
                              </a:rPr>
                              <m:t>𝒌</m:t>
                            </m:r>
                            <m:r>
                              <a:rPr lang="es-ES" b="1" i="1" smtClean="0">
                                <a:solidFill>
                                  <a:schemeClr val="accent1"/>
                                </a:solidFill>
                                <a:latin typeface="Cambria Math" panose="02040503050406030204" pitchFamily="18" charset="0"/>
                              </a:rPr>
                              <m:t>!</m:t>
                            </m:r>
                          </m:den>
                        </m:f>
                      </m:e>
                    </m:nary>
                  </m:oMath>
                </a14:m>
                <a:endParaRPr lang="en-GB" b="1" dirty="0">
                  <a:solidFill>
                    <a:schemeClr val="accent1"/>
                  </a:solidFill>
                </a:endParaRPr>
              </a:p>
            </p:txBody>
          </p:sp>
        </mc:Choice>
        <mc:Fallback>
          <p:sp>
            <p:nvSpPr>
              <p:cNvPr id="10" name="ZoneTexte 9">
                <a:extLst>
                  <a:ext uri="{FF2B5EF4-FFF2-40B4-BE49-F238E27FC236}">
                    <a16:creationId xmlns:a16="http://schemas.microsoft.com/office/drawing/2014/main" id="{053E4E63-6881-4BC8-8650-1CB7288278B1}"/>
                  </a:ext>
                </a:extLst>
              </p:cNvPr>
              <p:cNvSpPr txBox="1">
                <a:spLocks noRot="1" noChangeAspect="1" noMove="1" noResize="1" noEditPoints="1" noAdjustHandles="1" noChangeArrowheads="1" noChangeShapeType="1" noTextEdit="1"/>
              </p:cNvSpPr>
              <p:nvPr/>
            </p:nvSpPr>
            <p:spPr>
              <a:xfrm>
                <a:off x="2813946" y="3557265"/>
                <a:ext cx="4717317" cy="444737"/>
              </a:xfrm>
              <a:prstGeom prst="rect">
                <a:avLst/>
              </a:prstGeom>
              <a:blipFill>
                <a:blip r:embed="rId5"/>
                <a:stretch>
                  <a:fillRect l="-3105" b="-16667"/>
                </a:stretch>
              </a:blipFill>
            </p:spPr>
            <p:txBody>
              <a:bodyPr/>
              <a:lstStyle/>
              <a:p>
                <a:r>
                  <a:rPr lang="en-GB">
                    <a:noFill/>
                  </a:rPr>
                  <a:t> </a:t>
                </a:r>
              </a:p>
            </p:txBody>
          </p:sp>
        </mc:Fallback>
      </mc:AlternateContent>
    </p:spTree>
    <p:extLst>
      <p:ext uri="{BB962C8B-B14F-4D97-AF65-F5344CB8AC3E}">
        <p14:creationId xmlns:p14="http://schemas.microsoft.com/office/powerpoint/2010/main" val="372838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4FBA464-AEEB-48E9-952C-8C4C394C0C6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ZoneTexte 1">
            <a:extLst>
              <a:ext uri="{FF2B5EF4-FFF2-40B4-BE49-F238E27FC236}">
                <a16:creationId xmlns:a16="http://schemas.microsoft.com/office/drawing/2014/main" id="{A30CE38E-44D6-4232-B5BB-8DBCCE0F4D28}"/>
              </a:ext>
            </a:extLst>
          </p:cNvPr>
          <p:cNvSpPr txBox="1"/>
          <p:nvPr/>
        </p:nvSpPr>
        <p:spPr>
          <a:xfrm>
            <a:off x="610089" y="1523263"/>
            <a:ext cx="5404685" cy="4524315"/>
          </a:xfrm>
          <a:prstGeom prst="rect">
            <a:avLst/>
          </a:prstGeom>
          <a:noFill/>
        </p:spPr>
        <p:txBody>
          <a:bodyPr wrap="none" rtlCol="0">
            <a:spAutoFit/>
          </a:bodyPr>
          <a:lstStyle/>
          <a:p>
            <a:pPr marL="285750" indent="-285750">
              <a:buFont typeface="Arial" panose="020B0604020202020204" pitchFamily="34" charset="0"/>
              <a:buChar char="•"/>
            </a:pPr>
            <a:r>
              <a:rPr lang="es-ES" dirty="0" err="1"/>
              <a:t>Borel</a:t>
            </a:r>
            <a:r>
              <a:rPr lang="es-ES" dirty="0"/>
              <a:t> </a:t>
            </a:r>
            <a:r>
              <a:rPr lang="es-ES" dirty="0" err="1"/>
              <a:t>transform</a:t>
            </a:r>
            <a:r>
              <a:rPr lang="es-ES" dirty="0"/>
              <a:t> can be </a:t>
            </a:r>
            <a:r>
              <a:rPr lang="es-ES" dirty="0" err="1"/>
              <a:t>computed</a:t>
            </a:r>
            <a:r>
              <a:rPr lang="es-ES" dirty="0"/>
              <a:t> </a:t>
            </a:r>
            <a:r>
              <a:rPr lang="es-ES" dirty="0" err="1"/>
              <a:t>exactly</a:t>
            </a:r>
            <a:r>
              <a:rPr lang="es-ES" dirty="0"/>
              <a:t>:</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endParaRPr lang="es-ES" dirty="0"/>
          </a:p>
          <a:p>
            <a:endParaRPr lang="es-ES" dirty="0"/>
          </a:p>
          <a:p>
            <a:endParaRPr lang="es-ES" dirty="0"/>
          </a:p>
          <a:p>
            <a:endParaRPr lang="es-ES" dirty="0"/>
          </a:p>
          <a:p>
            <a:pPr marL="285750" indent="-285750">
              <a:buFont typeface="Arial" panose="020B0604020202020204" pitchFamily="34" charset="0"/>
              <a:buChar char="•"/>
            </a:pPr>
            <a:r>
              <a:rPr lang="es-ES" dirty="0" err="1"/>
              <a:t>Inverse</a:t>
            </a:r>
            <a:r>
              <a:rPr lang="es-ES" dirty="0"/>
              <a:t> </a:t>
            </a:r>
            <a:r>
              <a:rPr lang="es-ES" dirty="0" err="1"/>
              <a:t>transform</a:t>
            </a:r>
            <a:r>
              <a:rPr lang="es-ES" dirty="0"/>
              <a:t> can be done </a:t>
            </a:r>
            <a:r>
              <a:rPr lang="es-ES" dirty="0" err="1"/>
              <a:t>exactly</a:t>
            </a:r>
            <a:r>
              <a:rPr lang="es-ES" dirty="0"/>
              <a:t>…</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endParaRPr lang="es-ES" dirty="0"/>
          </a:p>
          <a:p>
            <a:r>
              <a:rPr lang="es-ES" dirty="0"/>
              <a:t>… and </a:t>
            </a:r>
            <a:r>
              <a:rPr lang="es-ES" dirty="0" err="1"/>
              <a:t>obviously</a:t>
            </a:r>
            <a:r>
              <a:rPr lang="es-ES" dirty="0"/>
              <a:t> coincides </a:t>
            </a:r>
            <a:r>
              <a:rPr lang="es-ES" dirty="0" err="1"/>
              <a:t>with</a:t>
            </a:r>
            <a:r>
              <a:rPr lang="es-ES" dirty="0"/>
              <a:t> </a:t>
            </a:r>
            <a:r>
              <a:rPr lang="es-ES" dirty="0" err="1"/>
              <a:t>the</a:t>
            </a:r>
            <a:r>
              <a:rPr lang="es-ES" dirty="0"/>
              <a:t> </a:t>
            </a:r>
            <a:r>
              <a:rPr lang="es-ES" dirty="0" err="1"/>
              <a:t>convergent</a:t>
            </a:r>
            <a:r>
              <a:rPr lang="es-ES" dirty="0"/>
              <a:t> series</a:t>
            </a:r>
            <a:endParaRPr lang="en-GB" dirty="0"/>
          </a:p>
        </p:txBody>
      </p:sp>
      <p:sp>
        <p:nvSpPr>
          <p:cNvPr id="15" name="Titre 1"/>
          <p:cNvSpPr txBox="1">
            <a:spLocks/>
          </p:cNvSpPr>
          <p:nvPr/>
        </p:nvSpPr>
        <p:spPr>
          <a:xfrm>
            <a:off x="0" y="240355"/>
            <a:ext cx="12192000" cy="54912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r>
              <a:rPr lang="fr-FR" dirty="0"/>
              <a:t>Massive free </a:t>
            </a:r>
            <a:r>
              <a:rPr lang="fr-FR" dirty="0" err="1"/>
              <a:t>field</a:t>
            </a:r>
            <a:r>
              <a:rPr lang="fr-FR" dirty="0"/>
              <a:t> &amp; </a:t>
            </a:r>
            <a:r>
              <a:rPr lang="fr-FR" dirty="0" err="1"/>
              <a:t>Massless</a:t>
            </a:r>
            <a:r>
              <a:rPr lang="fr-FR" dirty="0"/>
              <a:t> </a:t>
            </a:r>
            <a:r>
              <a:rPr lang="fr-FR" dirty="0" err="1"/>
              <a:t>interacting</a:t>
            </a:r>
            <a:r>
              <a:rPr lang="fr-FR" dirty="0"/>
              <a:t> </a:t>
            </a:r>
            <a:r>
              <a:rPr lang="fr-FR" dirty="0" err="1"/>
              <a:t>field</a:t>
            </a:r>
            <a:endParaRPr lang="fr-FR" dirty="0"/>
          </a:p>
        </p:txBody>
      </p:sp>
      <p:cxnSp>
        <p:nvCxnSpPr>
          <p:cNvPr id="3" name="Connecteur droit 2">
            <a:extLst>
              <a:ext uri="{FF2B5EF4-FFF2-40B4-BE49-F238E27FC236}">
                <a16:creationId xmlns:a16="http://schemas.microsoft.com/office/drawing/2014/main" id="{E4D30C00-2863-44A1-8E04-551DEE0A5682}"/>
              </a:ext>
            </a:extLst>
          </p:cNvPr>
          <p:cNvCxnSpPr>
            <a:cxnSpLocks/>
          </p:cNvCxnSpPr>
          <p:nvPr/>
        </p:nvCxnSpPr>
        <p:spPr>
          <a:xfrm>
            <a:off x="6096000" y="874643"/>
            <a:ext cx="0" cy="498944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B93B6F94-3FED-4B57-BD45-351BBFF8B74B}"/>
                  </a:ext>
                </a:extLst>
              </p:cNvPr>
              <p:cNvSpPr txBox="1"/>
              <p:nvPr/>
            </p:nvSpPr>
            <p:spPr>
              <a:xfrm>
                <a:off x="0" y="789476"/>
                <a:ext cx="609599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𝑉</m:t>
                      </m:r>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𝑚</m:t>
                          </m:r>
                        </m:e>
                        <m:sup>
                          <m:r>
                            <a:rPr lang="es-ES" b="0" i="1" smtClean="0">
                              <a:latin typeface="Cambria Math" panose="02040503050406030204" pitchFamily="18" charset="0"/>
                            </a:rPr>
                            <m:t>2</m:t>
                          </m:r>
                        </m:sup>
                      </m:sSup>
                      <m:sSup>
                        <m:sSupPr>
                          <m:ctrlPr>
                            <a:rPr lang="es-ES" b="0" i="1" smtClean="0">
                              <a:latin typeface="Cambria Math" panose="02040503050406030204" pitchFamily="18" charset="0"/>
                            </a:rPr>
                          </m:ctrlPr>
                        </m:sSupPr>
                        <m:e>
                          <m:r>
                            <a:rPr lang="es-ES" b="0" i="1" smtClean="0">
                              <a:latin typeface="Cambria Math" panose="02040503050406030204" pitchFamily="18" charset="0"/>
                            </a:rPr>
                            <m:t>𝜙</m:t>
                          </m:r>
                        </m:e>
                        <m:sup>
                          <m:r>
                            <a:rPr lang="es-ES" b="0" i="1" smtClean="0">
                              <a:latin typeface="Cambria Math" panose="02040503050406030204" pitchFamily="18" charset="0"/>
                            </a:rPr>
                            <m:t>2</m:t>
                          </m:r>
                        </m:sup>
                      </m:sSup>
                      <m:r>
                        <a:rPr lang="es-ES" b="0" i="1" smtClean="0">
                          <a:latin typeface="Cambria Math" panose="02040503050406030204" pitchFamily="18" charset="0"/>
                        </a:rPr>
                        <m:t>/2</m:t>
                      </m:r>
                    </m:oMath>
                  </m:oMathPara>
                </a14:m>
                <a:endParaRPr lang="en-GB" dirty="0"/>
              </a:p>
            </p:txBody>
          </p:sp>
        </mc:Choice>
        <mc:Fallback xmlns="">
          <p:sp>
            <p:nvSpPr>
              <p:cNvPr id="6" name="ZoneTexte 5">
                <a:extLst>
                  <a:ext uri="{FF2B5EF4-FFF2-40B4-BE49-F238E27FC236}">
                    <a16:creationId xmlns:a16="http://schemas.microsoft.com/office/drawing/2014/main" id="{B93B6F94-3FED-4B57-BD45-351BBFF8B74B}"/>
                  </a:ext>
                </a:extLst>
              </p:cNvPr>
              <p:cNvSpPr txBox="1">
                <a:spLocks noRot="1" noChangeAspect="1" noMove="1" noResize="1" noEditPoints="1" noAdjustHandles="1" noChangeArrowheads="1" noChangeShapeType="1" noTextEdit="1"/>
              </p:cNvSpPr>
              <p:nvPr/>
            </p:nvSpPr>
            <p:spPr>
              <a:xfrm>
                <a:off x="0" y="789476"/>
                <a:ext cx="6095999" cy="369332"/>
              </a:xfrm>
              <a:prstGeom prst="rect">
                <a:avLst/>
              </a:prstGeom>
              <a:blipFill>
                <a:blip r:embed="rId3"/>
                <a:stretch>
                  <a:fillRect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ZoneTexte 17">
                <a:extLst>
                  <a:ext uri="{FF2B5EF4-FFF2-40B4-BE49-F238E27FC236}">
                    <a16:creationId xmlns:a16="http://schemas.microsoft.com/office/drawing/2014/main" id="{1B7BF392-7786-47A4-8CE6-7C663ED3AE82}"/>
                  </a:ext>
                </a:extLst>
              </p:cNvPr>
              <p:cNvSpPr txBox="1"/>
              <p:nvPr/>
            </p:nvSpPr>
            <p:spPr>
              <a:xfrm>
                <a:off x="6105936" y="789476"/>
                <a:ext cx="609599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𝑉</m:t>
                      </m:r>
                      <m:r>
                        <a:rPr lang="es-ES" b="0" i="1" smtClean="0">
                          <a:latin typeface="Cambria Math" panose="02040503050406030204" pitchFamily="18" charset="0"/>
                        </a:rPr>
                        <m:t>=</m:t>
                      </m:r>
                      <m:r>
                        <a:rPr lang="es-ES" b="0" i="1" smtClean="0">
                          <a:latin typeface="Cambria Math" panose="02040503050406030204" pitchFamily="18" charset="0"/>
                        </a:rPr>
                        <m:t>𝜆</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𝜙</m:t>
                          </m:r>
                        </m:e>
                        <m:sup>
                          <m:r>
                            <a:rPr lang="es-ES" b="0" i="1" smtClean="0">
                              <a:latin typeface="Cambria Math" panose="02040503050406030204" pitchFamily="18" charset="0"/>
                            </a:rPr>
                            <m:t>4</m:t>
                          </m:r>
                        </m:sup>
                      </m:sSup>
                      <m:r>
                        <a:rPr lang="es-ES" b="0" i="1" smtClean="0">
                          <a:latin typeface="Cambria Math" panose="02040503050406030204" pitchFamily="18" charset="0"/>
                        </a:rPr>
                        <m:t>/4</m:t>
                      </m:r>
                    </m:oMath>
                  </m:oMathPara>
                </a14:m>
                <a:endParaRPr lang="en-GB" dirty="0"/>
              </a:p>
            </p:txBody>
          </p:sp>
        </mc:Choice>
        <mc:Fallback xmlns="">
          <p:sp>
            <p:nvSpPr>
              <p:cNvPr id="18" name="ZoneTexte 17">
                <a:extLst>
                  <a:ext uri="{FF2B5EF4-FFF2-40B4-BE49-F238E27FC236}">
                    <a16:creationId xmlns:a16="http://schemas.microsoft.com/office/drawing/2014/main" id="{1B7BF392-7786-47A4-8CE6-7C663ED3AE82}"/>
                  </a:ext>
                </a:extLst>
              </p:cNvPr>
              <p:cNvSpPr txBox="1">
                <a:spLocks noRot="1" noChangeAspect="1" noMove="1" noResize="1" noEditPoints="1" noAdjustHandles="1" noChangeArrowheads="1" noChangeShapeType="1" noTextEdit="1"/>
              </p:cNvSpPr>
              <p:nvPr/>
            </p:nvSpPr>
            <p:spPr>
              <a:xfrm>
                <a:off x="6105936" y="789476"/>
                <a:ext cx="6095999" cy="369332"/>
              </a:xfrm>
              <a:prstGeom prst="rect">
                <a:avLst/>
              </a:prstGeom>
              <a:blipFill>
                <a:blip r:embed="rId4"/>
                <a:stretch>
                  <a:fillRect b="-1500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2" name="ZoneTexte 11">
                <a:extLst>
                  <a:ext uri="{FF2B5EF4-FFF2-40B4-BE49-F238E27FC236}">
                    <a16:creationId xmlns:a16="http://schemas.microsoft.com/office/drawing/2014/main" id="{7A769005-7F5F-4BA8-AD71-AD4355CCBE09}"/>
                  </a:ext>
                </a:extLst>
              </p:cNvPr>
              <p:cNvSpPr txBox="1"/>
              <p:nvPr/>
            </p:nvSpPr>
            <p:spPr>
              <a:xfrm>
                <a:off x="1086448" y="4441071"/>
                <a:ext cx="4138184" cy="9049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d>
                            <m:dPr>
                              <m:begChr m:val="⟨"/>
                              <m:endChr m:val="⟩"/>
                              <m:ctrlPr>
                                <a:rPr lang="es-ES" b="0" i="1" smtClean="0">
                                  <a:latin typeface="Cambria Math" panose="02040503050406030204" pitchFamily="18" charset="0"/>
                                </a:rPr>
                              </m:ctrlPr>
                            </m:dPr>
                            <m:e>
                              <m:sSup>
                                <m:sSupPr>
                                  <m:ctrlPr>
                                    <a:rPr lang="es-ES" b="0" i="1" smtClean="0">
                                      <a:latin typeface="Cambria Math" panose="02040503050406030204" pitchFamily="18" charset="0"/>
                                    </a:rPr>
                                  </m:ctrlPr>
                                </m:sSupPr>
                                <m:e>
                                  <m:r>
                                    <a:rPr lang="es-ES" b="0" i="1" smtClean="0">
                                      <a:latin typeface="Cambria Math" panose="02040503050406030204" pitchFamily="18" charset="0"/>
                                    </a:rPr>
                                    <m:t>𝜙</m:t>
                                  </m:r>
                                </m:e>
                                <m:sup>
                                  <m:r>
                                    <a:rPr lang="es-ES" b="0" i="1" smtClean="0">
                                      <a:latin typeface="Cambria Math" panose="02040503050406030204" pitchFamily="18" charset="0"/>
                                    </a:rPr>
                                    <m:t>2</m:t>
                                  </m:r>
                                </m:sup>
                              </m:sSup>
                            </m:e>
                          </m:d>
                        </m:e>
                        <m:sub>
                          <m:r>
                            <a:rPr lang="es-ES" b="0" i="1" smtClean="0">
                              <a:latin typeface="Cambria Math" panose="02040503050406030204" pitchFamily="18" charset="0"/>
                            </a:rPr>
                            <m:t>𝑆</m:t>
                          </m:r>
                        </m:sub>
                      </m:sSub>
                      <m:d>
                        <m:dPr>
                          <m:ctrlPr>
                            <a:rPr lang="es-ES" b="0" i="1" smtClean="0">
                              <a:latin typeface="Cambria Math" panose="02040503050406030204" pitchFamily="18" charset="0"/>
                            </a:rPr>
                          </m:ctrlPr>
                        </m:dPr>
                        <m:e>
                          <m:r>
                            <a:rPr lang="es-ES" b="0" i="1" smtClean="0">
                              <a:latin typeface="Cambria Math" panose="02040503050406030204" pitchFamily="18" charset="0"/>
                            </a:rPr>
                            <m:t>𝑁</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3</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𝐻</m:t>
                              </m:r>
                            </m:e>
                            <m:sup>
                              <m:r>
                                <a:rPr lang="es-ES" b="0" i="1" smtClean="0">
                                  <a:latin typeface="Cambria Math" panose="02040503050406030204" pitchFamily="18" charset="0"/>
                                </a:rPr>
                                <m:t>4</m:t>
                              </m:r>
                            </m:sup>
                          </m:sSup>
                        </m:num>
                        <m:den>
                          <m:r>
                            <a:rPr lang="es-ES" b="0" i="1" smtClean="0">
                              <a:latin typeface="Cambria Math" panose="02040503050406030204" pitchFamily="18" charset="0"/>
                            </a:rPr>
                            <m:t>8</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𝜋</m:t>
                              </m:r>
                            </m:e>
                            <m:sup>
                              <m:r>
                                <a:rPr lang="es-ES" b="0" i="1" smtClean="0">
                                  <a:latin typeface="Cambria Math" panose="02040503050406030204" pitchFamily="18" charset="0"/>
                                </a:rPr>
                                <m:t>2</m:t>
                              </m:r>
                            </m:sup>
                          </m:sSup>
                          <m:sSup>
                            <m:sSupPr>
                              <m:ctrlPr>
                                <a:rPr lang="es-ES" b="0" i="1" smtClean="0">
                                  <a:latin typeface="Cambria Math" panose="02040503050406030204" pitchFamily="18" charset="0"/>
                                </a:rPr>
                              </m:ctrlPr>
                            </m:sSupPr>
                            <m:e>
                              <m:r>
                                <a:rPr lang="es-ES" b="0" i="1" smtClean="0">
                                  <a:latin typeface="Cambria Math" panose="02040503050406030204" pitchFamily="18" charset="0"/>
                                </a:rPr>
                                <m:t>𝑚</m:t>
                              </m:r>
                            </m:e>
                            <m:sup>
                              <m:r>
                                <a:rPr lang="es-ES" b="0" i="1" smtClean="0">
                                  <a:latin typeface="Cambria Math" panose="02040503050406030204" pitchFamily="18" charset="0"/>
                                </a:rPr>
                                <m:t>2</m:t>
                              </m:r>
                            </m:sup>
                          </m:sSup>
                          <m:r>
                            <a:rPr lang="es-ES" b="0" i="1" smtClean="0">
                              <a:latin typeface="Cambria Math" panose="02040503050406030204" pitchFamily="18" charset="0"/>
                            </a:rPr>
                            <m:t> </m:t>
                          </m:r>
                        </m:den>
                      </m:f>
                      <m:d>
                        <m:dPr>
                          <m:begChr m:val="["/>
                          <m:endChr m:val="]"/>
                          <m:ctrlPr>
                            <a:rPr lang="es-ES" b="0" i="1" smtClean="0">
                              <a:latin typeface="Cambria Math" panose="02040503050406030204" pitchFamily="18" charset="0"/>
                            </a:rPr>
                          </m:ctrlPr>
                        </m:dPr>
                        <m:e>
                          <m:r>
                            <a:rPr lang="es-ES" b="0" i="1" smtClean="0">
                              <a:latin typeface="Cambria Math" panose="02040503050406030204" pitchFamily="18" charset="0"/>
                            </a:rPr>
                            <m:t>1−</m:t>
                          </m:r>
                          <m:func>
                            <m:funcPr>
                              <m:ctrlPr>
                                <a:rPr lang="es-ES" b="0" i="1" smtClean="0">
                                  <a:latin typeface="Cambria Math" panose="02040503050406030204" pitchFamily="18" charset="0"/>
                                </a:rPr>
                              </m:ctrlPr>
                            </m:funcPr>
                            <m:fName>
                              <m:r>
                                <m:rPr>
                                  <m:sty m:val="p"/>
                                </m:rPr>
                                <a:rPr lang="es-ES" b="0" i="0" smtClean="0">
                                  <a:latin typeface="Cambria Math" panose="02040503050406030204" pitchFamily="18" charset="0"/>
                                </a:rPr>
                                <m:t>exp</m:t>
                              </m:r>
                            </m:fName>
                            <m:e>
                              <m:d>
                                <m:dPr>
                                  <m:ctrlPr>
                                    <a:rPr lang="es-ES" b="0" i="1" smtClean="0">
                                      <a:latin typeface="Cambria Math" panose="02040503050406030204" pitchFamily="18" charset="0"/>
                                    </a:rPr>
                                  </m:ctrlPr>
                                </m:dPr>
                                <m:e>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2</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𝑚</m:t>
                                          </m:r>
                                        </m:e>
                                        <m:sup>
                                          <m:r>
                                            <a:rPr lang="es-ES" b="0" i="1" smtClean="0">
                                              <a:latin typeface="Cambria Math" panose="02040503050406030204" pitchFamily="18" charset="0"/>
                                            </a:rPr>
                                            <m:t>2</m:t>
                                          </m:r>
                                        </m:sup>
                                      </m:sSup>
                                    </m:num>
                                    <m:den>
                                      <m:r>
                                        <a:rPr lang="es-ES" b="0" i="1" smtClean="0">
                                          <a:latin typeface="Cambria Math" panose="02040503050406030204" pitchFamily="18" charset="0"/>
                                        </a:rPr>
                                        <m:t>3</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𝐻</m:t>
                                          </m:r>
                                        </m:e>
                                        <m:sup>
                                          <m:r>
                                            <a:rPr lang="es-ES" b="0" i="1" smtClean="0">
                                              <a:latin typeface="Cambria Math" panose="02040503050406030204" pitchFamily="18" charset="0"/>
                                            </a:rPr>
                                            <m:t>2</m:t>
                                          </m:r>
                                        </m:sup>
                                      </m:sSup>
                                    </m:den>
                                  </m:f>
                                  <m:r>
                                    <a:rPr lang="es-ES" b="0" i="1" smtClean="0">
                                      <a:latin typeface="Cambria Math" panose="02040503050406030204" pitchFamily="18" charset="0"/>
                                    </a:rPr>
                                    <m:t>𝑁</m:t>
                                  </m:r>
                                </m:e>
                              </m:d>
                            </m:e>
                          </m:func>
                        </m:e>
                      </m:d>
                    </m:oMath>
                    <m:oMath xmlns:m="http://schemas.openxmlformats.org/officeDocument/2006/math">
                      <m:r>
                        <a:rPr lang="es-ES" b="0" i="0" smtClean="0">
                          <a:latin typeface="Cambria Math" panose="02040503050406030204" pitchFamily="18" charset="0"/>
                        </a:rPr>
                        <m:t>                   </m:t>
                      </m:r>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𝜙</m:t>
                          </m:r>
                        </m:e>
                        <m:sup>
                          <m:r>
                            <a:rPr lang="es-ES" b="0" i="1" smtClean="0">
                              <a:latin typeface="Cambria Math" panose="02040503050406030204" pitchFamily="18" charset="0"/>
                            </a:rPr>
                            <m:t>2</m:t>
                          </m:r>
                        </m:sup>
                      </m:sSup>
                      <m:r>
                        <a:rPr lang="es-ES" b="0" i="1" smtClean="0">
                          <a:latin typeface="Cambria Math" panose="02040503050406030204" pitchFamily="18" charset="0"/>
                        </a:rPr>
                        <m:t>⟩(</m:t>
                      </m:r>
                      <m:r>
                        <a:rPr lang="es-ES" b="0" i="1" smtClean="0">
                          <a:latin typeface="Cambria Math" panose="02040503050406030204" pitchFamily="18" charset="0"/>
                        </a:rPr>
                        <m:t>𝑁</m:t>
                      </m:r>
                      <m:r>
                        <a:rPr lang="es-ES" b="0" i="1" smtClean="0">
                          <a:latin typeface="Cambria Math" panose="02040503050406030204" pitchFamily="18" charset="0"/>
                        </a:rPr>
                        <m:t>)</m:t>
                      </m:r>
                    </m:oMath>
                  </m:oMathPara>
                </a14:m>
                <a:endParaRPr lang="es-ES" b="0" dirty="0"/>
              </a:p>
            </p:txBody>
          </p:sp>
        </mc:Choice>
        <mc:Fallback>
          <p:sp>
            <p:nvSpPr>
              <p:cNvPr id="12" name="ZoneTexte 11">
                <a:extLst>
                  <a:ext uri="{FF2B5EF4-FFF2-40B4-BE49-F238E27FC236}">
                    <a16:creationId xmlns:a16="http://schemas.microsoft.com/office/drawing/2014/main" id="{7A769005-7F5F-4BA8-AD71-AD4355CCBE09}"/>
                  </a:ext>
                </a:extLst>
              </p:cNvPr>
              <p:cNvSpPr txBox="1">
                <a:spLocks noRot="1" noChangeAspect="1" noMove="1" noResize="1" noEditPoints="1" noAdjustHandles="1" noChangeArrowheads="1" noChangeShapeType="1" noTextEdit="1"/>
              </p:cNvSpPr>
              <p:nvPr/>
            </p:nvSpPr>
            <p:spPr>
              <a:xfrm>
                <a:off x="1086448" y="4441071"/>
                <a:ext cx="4138184" cy="904991"/>
              </a:xfrm>
              <a:prstGeom prst="rect">
                <a:avLst/>
              </a:prstGeom>
              <a:blipFill>
                <a:blip r:embed="rId5"/>
                <a:stretch>
                  <a:fillRect b="-1148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3" name="ZoneTexte 12">
                <a:extLst>
                  <a:ext uri="{FF2B5EF4-FFF2-40B4-BE49-F238E27FC236}">
                    <a16:creationId xmlns:a16="http://schemas.microsoft.com/office/drawing/2014/main" id="{E6181EB8-1A4E-4202-8449-CBE53EEBEF9E}"/>
                  </a:ext>
                </a:extLst>
              </p:cNvPr>
              <p:cNvSpPr txBox="1"/>
              <p:nvPr/>
            </p:nvSpPr>
            <p:spPr>
              <a:xfrm>
                <a:off x="1143017" y="2057627"/>
                <a:ext cx="3101170" cy="5591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acc>
                            <m:accPr>
                              <m:chr m:val="̃"/>
                              <m:ctrlPr>
                                <a:rPr lang="es-ES" b="0" i="1" smtClean="0">
                                  <a:latin typeface="Cambria Math" panose="02040503050406030204" pitchFamily="18" charset="0"/>
                                </a:rPr>
                              </m:ctrlPr>
                            </m:accPr>
                            <m:e>
                              <m:d>
                                <m:dPr>
                                  <m:begChr m:val="⟨"/>
                                  <m:endChr m:val="⟩"/>
                                  <m:ctrlPr>
                                    <a:rPr lang="es-ES" b="0" i="1" smtClean="0">
                                      <a:latin typeface="Cambria Math" panose="02040503050406030204" pitchFamily="18" charset="0"/>
                                    </a:rPr>
                                  </m:ctrlPr>
                                </m:dPr>
                                <m:e>
                                  <m:sSup>
                                    <m:sSupPr>
                                      <m:ctrlPr>
                                        <a:rPr lang="es-ES" b="0" i="1" smtClean="0">
                                          <a:latin typeface="Cambria Math" panose="02040503050406030204" pitchFamily="18" charset="0"/>
                                        </a:rPr>
                                      </m:ctrlPr>
                                    </m:sSupPr>
                                    <m:e>
                                      <m:r>
                                        <a:rPr lang="es-ES" b="0" i="1" smtClean="0">
                                          <a:latin typeface="Cambria Math" panose="02040503050406030204" pitchFamily="18" charset="0"/>
                                        </a:rPr>
                                        <m:t>𝜙</m:t>
                                      </m:r>
                                    </m:e>
                                    <m:sup>
                                      <m:r>
                                        <a:rPr lang="es-ES" b="0" i="1" smtClean="0">
                                          <a:latin typeface="Cambria Math" panose="02040503050406030204" pitchFamily="18" charset="0"/>
                                        </a:rPr>
                                        <m:t>2</m:t>
                                      </m:r>
                                    </m:sup>
                                  </m:sSup>
                                </m:e>
                              </m:d>
                            </m:e>
                          </m:acc>
                        </m:e>
                        <m:sub>
                          <m:r>
                            <a:rPr lang="es-ES" b="0" i="1" smtClean="0">
                              <a:latin typeface="Cambria Math" panose="02040503050406030204" pitchFamily="18" charset="0"/>
                            </a:rPr>
                            <m:t>𝐵</m:t>
                          </m:r>
                        </m:sub>
                      </m:sSub>
                      <m:d>
                        <m:dPr>
                          <m:ctrlPr>
                            <a:rPr lang="es-ES" b="0" i="1" smtClean="0">
                              <a:latin typeface="Cambria Math" panose="02040503050406030204" pitchFamily="18" charset="0"/>
                            </a:rPr>
                          </m:ctrlPr>
                        </m:dPr>
                        <m:e>
                          <m:r>
                            <a:rPr lang="es-ES" b="0" i="1" smtClean="0">
                              <a:latin typeface="Cambria Math" panose="02040503050406030204" pitchFamily="18" charset="0"/>
                            </a:rPr>
                            <m:t>𝑡</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2</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𝜋</m:t>
                              </m:r>
                            </m:e>
                            <m:sup>
                              <m:r>
                                <a:rPr lang="es-ES" b="0" i="1" smtClean="0">
                                  <a:latin typeface="Cambria Math" panose="02040503050406030204" pitchFamily="18" charset="0"/>
                                </a:rPr>
                                <m:t>2</m:t>
                              </m:r>
                            </m:sup>
                          </m:sSup>
                        </m:den>
                      </m:f>
                      <m:sSub>
                        <m:sSubPr>
                          <m:ctrlPr>
                            <a:rPr lang="es-ES" b="1" i="1" smtClean="0">
                              <a:solidFill>
                                <a:schemeClr val="accent1"/>
                              </a:solidFill>
                              <a:latin typeface="Cambria Math" panose="02040503050406030204" pitchFamily="18" charset="0"/>
                            </a:rPr>
                          </m:ctrlPr>
                        </m:sSubPr>
                        <m:e>
                          <m:r>
                            <a:rPr lang="es-ES" b="1" i="1" smtClean="0">
                              <a:solidFill>
                                <a:schemeClr val="accent1"/>
                              </a:solidFill>
                              <a:latin typeface="Cambria Math" panose="02040503050406030204" pitchFamily="18" charset="0"/>
                            </a:rPr>
                            <m:t>𝑰</m:t>
                          </m:r>
                        </m:e>
                        <m:sub>
                          <m:r>
                            <a:rPr lang="es-ES" b="1" i="1" smtClean="0">
                              <a:solidFill>
                                <a:schemeClr val="accent1"/>
                              </a:solidFill>
                              <a:latin typeface="Cambria Math" panose="02040503050406030204" pitchFamily="18" charset="0"/>
                            </a:rPr>
                            <m:t>𝟏</m:t>
                          </m:r>
                        </m:sub>
                      </m:sSub>
                      <m:d>
                        <m:dPr>
                          <m:ctrlPr>
                            <a:rPr lang="es-ES" b="1" i="1" smtClean="0">
                              <a:solidFill>
                                <a:schemeClr val="accent1"/>
                              </a:solidFill>
                              <a:latin typeface="Cambria Math" panose="02040503050406030204" pitchFamily="18" charset="0"/>
                            </a:rPr>
                          </m:ctrlPr>
                        </m:dPr>
                        <m:e>
                          <m:r>
                            <a:rPr lang="es-ES" b="1" i="1" smtClean="0">
                              <a:solidFill>
                                <a:schemeClr val="accent1"/>
                              </a:solidFill>
                              <a:latin typeface="Cambria Math" panose="02040503050406030204" pitchFamily="18" charset="0"/>
                            </a:rPr>
                            <m:t>𝒔</m:t>
                          </m:r>
                        </m:e>
                      </m:d>
                      <m:sSub>
                        <m:sSubPr>
                          <m:ctrlPr>
                            <a:rPr lang="es-ES" b="0" i="1" smtClean="0">
                              <a:latin typeface="Cambria Math" panose="02040503050406030204" pitchFamily="18" charset="0"/>
                            </a:rPr>
                          </m:ctrlPr>
                        </m:sSubPr>
                        <m:e>
                          <m:d>
                            <m:dPr>
                              <m:begChr m:val=""/>
                              <m:endChr m:val="|"/>
                              <m:ctrlPr>
                                <a:rPr lang="es-ES" b="0" i="1" smtClean="0">
                                  <a:latin typeface="Cambria Math" panose="02040503050406030204" pitchFamily="18" charset="0"/>
                                </a:rPr>
                              </m:ctrlPr>
                            </m:dPr>
                            <m:e>
                              <m:r>
                                <a:rPr lang="en-GB"/>
                                <m:t>​</m:t>
                              </m:r>
                            </m:e>
                          </m:d>
                        </m:e>
                        <m:sub>
                          <m:sSup>
                            <m:sSupPr>
                              <m:ctrlPr>
                                <a:rPr lang="es-ES" b="0" i="1" smtClean="0">
                                  <a:latin typeface="Cambria Math" panose="02040503050406030204" pitchFamily="18" charset="0"/>
                                </a:rPr>
                              </m:ctrlPr>
                            </m:sSupPr>
                            <m:e>
                              <m:r>
                                <a:rPr lang="es-ES" b="0" i="1" smtClean="0">
                                  <a:latin typeface="Cambria Math" panose="02040503050406030204" pitchFamily="18" charset="0"/>
                                </a:rPr>
                                <m:t>𝑠</m:t>
                              </m:r>
                            </m:e>
                            <m:sup>
                              <m:r>
                                <a:rPr lang="es-ES" b="0" i="1" smtClean="0">
                                  <a:latin typeface="Cambria Math" panose="02040503050406030204" pitchFamily="18" charset="0"/>
                                </a:rPr>
                                <m:t>2</m:t>
                              </m:r>
                            </m:sup>
                          </m:sSup>
                          <m:r>
                            <a:rPr lang="es-ES" b="0" i="1" smtClean="0">
                              <a:latin typeface="Cambria Math" panose="02040503050406030204" pitchFamily="18" charset="0"/>
                            </a:rPr>
                            <m:t>=−2</m:t>
                          </m:r>
                          <m:r>
                            <a:rPr lang="es-ES" b="0" i="1" smtClean="0">
                              <a:latin typeface="Cambria Math" panose="02040503050406030204" pitchFamily="18" charset="0"/>
                            </a:rPr>
                            <m:t>𝑡</m:t>
                          </m:r>
                          <m:r>
                            <a:rPr lang="es-ES" b="0" i="1" smtClean="0">
                              <a:latin typeface="Cambria Math" panose="02040503050406030204" pitchFamily="18" charset="0"/>
                            </a:rPr>
                            <m:t>/3</m:t>
                          </m:r>
                        </m:sub>
                      </m:sSub>
                    </m:oMath>
                  </m:oMathPara>
                </a14:m>
                <a:endParaRPr lang="es-ES" b="0" dirty="0"/>
              </a:p>
            </p:txBody>
          </p:sp>
        </mc:Choice>
        <mc:Fallback>
          <p:sp>
            <p:nvSpPr>
              <p:cNvPr id="13" name="ZoneTexte 12">
                <a:extLst>
                  <a:ext uri="{FF2B5EF4-FFF2-40B4-BE49-F238E27FC236}">
                    <a16:creationId xmlns:a16="http://schemas.microsoft.com/office/drawing/2014/main" id="{E6181EB8-1A4E-4202-8449-CBE53EEBEF9E}"/>
                  </a:ext>
                </a:extLst>
              </p:cNvPr>
              <p:cNvSpPr txBox="1">
                <a:spLocks noRot="1" noChangeAspect="1" noMove="1" noResize="1" noEditPoints="1" noAdjustHandles="1" noChangeArrowheads="1" noChangeShapeType="1" noTextEdit="1"/>
              </p:cNvSpPr>
              <p:nvPr/>
            </p:nvSpPr>
            <p:spPr>
              <a:xfrm>
                <a:off x="1143017" y="2057627"/>
                <a:ext cx="3101170" cy="559127"/>
              </a:xfrm>
              <a:prstGeom prst="rect">
                <a:avLst/>
              </a:prstGeom>
              <a:blipFill>
                <a:blip r:embed="rId6"/>
                <a:stretch>
                  <a:fillRect/>
                </a:stretch>
              </a:blipFill>
            </p:spPr>
            <p:txBody>
              <a:bodyPr/>
              <a:lstStyle/>
              <a:p>
                <a:r>
                  <a:rPr lang="en-GB">
                    <a:noFill/>
                  </a:rPr>
                  <a:t> </a:t>
                </a:r>
              </a:p>
            </p:txBody>
          </p:sp>
        </mc:Fallback>
      </mc:AlternateContent>
      <p:sp>
        <p:nvSpPr>
          <p:cNvPr id="4" name="ZoneTexte 3">
            <a:extLst>
              <a:ext uri="{FF2B5EF4-FFF2-40B4-BE49-F238E27FC236}">
                <a16:creationId xmlns:a16="http://schemas.microsoft.com/office/drawing/2014/main" id="{7ADE67CD-AA96-4F2E-9C18-E9FD10CA76B4}"/>
              </a:ext>
            </a:extLst>
          </p:cNvPr>
          <p:cNvSpPr txBox="1"/>
          <p:nvPr/>
        </p:nvSpPr>
        <p:spPr>
          <a:xfrm>
            <a:off x="2646231" y="2981209"/>
            <a:ext cx="3098925" cy="338554"/>
          </a:xfrm>
          <a:prstGeom prst="rect">
            <a:avLst/>
          </a:prstGeom>
          <a:noFill/>
        </p:spPr>
        <p:txBody>
          <a:bodyPr wrap="none" rtlCol="0">
            <a:spAutoFit/>
          </a:bodyPr>
          <a:lstStyle/>
          <a:p>
            <a:r>
              <a:rPr lang="es-ES" sz="1600" dirty="0">
                <a:solidFill>
                  <a:schemeClr val="accent1"/>
                </a:solidFill>
              </a:rPr>
              <a:t>1st </a:t>
            </a:r>
            <a:r>
              <a:rPr lang="es-ES" sz="1600" dirty="0" err="1">
                <a:solidFill>
                  <a:schemeClr val="accent1"/>
                </a:solidFill>
              </a:rPr>
              <a:t>kind</a:t>
            </a:r>
            <a:r>
              <a:rPr lang="es-ES" sz="1600" dirty="0">
                <a:solidFill>
                  <a:schemeClr val="accent1"/>
                </a:solidFill>
              </a:rPr>
              <a:t> </a:t>
            </a:r>
            <a:r>
              <a:rPr lang="es-ES" sz="1600" dirty="0" err="1">
                <a:solidFill>
                  <a:schemeClr val="accent1"/>
                </a:solidFill>
              </a:rPr>
              <a:t>modified</a:t>
            </a:r>
            <a:r>
              <a:rPr lang="es-ES" sz="1600" dirty="0">
                <a:solidFill>
                  <a:schemeClr val="accent1"/>
                </a:solidFill>
              </a:rPr>
              <a:t> Bessel </a:t>
            </a:r>
            <a:r>
              <a:rPr lang="es-ES" sz="1600" dirty="0" err="1">
                <a:solidFill>
                  <a:schemeClr val="accent1"/>
                </a:solidFill>
              </a:rPr>
              <a:t>function</a:t>
            </a:r>
            <a:endParaRPr lang="en-GB" sz="1600" dirty="0">
              <a:solidFill>
                <a:schemeClr val="accent1"/>
              </a:solidFill>
            </a:endParaRPr>
          </a:p>
        </p:txBody>
      </p:sp>
      <p:cxnSp>
        <p:nvCxnSpPr>
          <p:cNvPr id="9" name="Connecteur droit avec flèche 8">
            <a:extLst>
              <a:ext uri="{FF2B5EF4-FFF2-40B4-BE49-F238E27FC236}">
                <a16:creationId xmlns:a16="http://schemas.microsoft.com/office/drawing/2014/main" id="{BFFBDE0C-2B7F-4A61-BBAD-38EDEF70C5D1}"/>
              </a:ext>
            </a:extLst>
          </p:cNvPr>
          <p:cNvCxnSpPr/>
          <p:nvPr/>
        </p:nvCxnSpPr>
        <p:spPr>
          <a:xfrm flipH="1" flipV="1">
            <a:off x="2912165" y="2534478"/>
            <a:ext cx="135834" cy="446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28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4FBA464-AEEB-48E9-952C-8C4C394C0C6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ZoneTexte 1">
            <a:extLst>
              <a:ext uri="{FF2B5EF4-FFF2-40B4-BE49-F238E27FC236}">
                <a16:creationId xmlns:a16="http://schemas.microsoft.com/office/drawing/2014/main" id="{A30CE38E-44D6-4232-B5BB-8DBCCE0F4D28}"/>
              </a:ext>
            </a:extLst>
          </p:cNvPr>
          <p:cNvSpPr txBox="1"/>
          <p:nvPr/>
        </p:nvSpPr>
        <p:spPr>
          <a:xfrm>
            <a:off x="610089" y="1523263"/>
            <a:ext cx="5404685" cy="4524315"/>
          </a:xfrm>
          <a:prstGeom prst="rect">
            <a:avLst/>
          </a:prstGeom>
          <a:noFill/>
        </p:spPr>
        <p:txBody>
          <a:bodyPr wrap="none" rtlCol="0">
            <a:spAutoFit/>
          </a:bodyPr>
          <a:lstStyle/>
          <a:p>
            <a:pPr marL="285750" indent="-285750">
              <a:buFont typeface="Arial" panose="020B0604020202020204" pitchFamily="34" charset="0"/>
              <a:buChar char="•"/>
            </a:pPr>
            <a:r>
              <a:rPr lang="es-ES" dirty="0" err="1"/>
              <a:t>Borel</a:t>
            </a:r>
            <a:r>
              <a:rPr lang="es-ES" dirty="0"/>
              <a:t> </a:t>
            </a:r>
            <a:r>
              <a:rPr lang="es-ES" dirty="0" err="1"/>
              <a:t>transform</a:t>
            </a:r>
            <a:r>
              <a:rPr lang="es-ES" dirty="0"/>
              <a:t> can be </a:t>
            </a:r>
            <a:r>
              <a:rPr lang="es-ES" dirty="0" err="1"/>
              <a:t>computed</a:t>
            </a:r>
            <a:r>
              <a:rPr lang="es-ES" dirty="0"/>
              <a:t> </a:t>
            </a:r>
            <a:r>
              <a:rPr lang="es-ES" dirty="0" err="1"/>
              <a:t>exactly</a:t>
            </a:r>
            <a:r>
              <a:rPr lang="es-ES" dirty="0"/>
              <a:t>:</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endParaRPr lang="es-ES" dirty="0"/>
          </a:p>
          <a:p>
            <a:endParaRPr lang="es-ES" dirty="0"/>
          </a:p>
          <a:p>
            <a:endParaRPr lang="es-ES" dirty="0"/>
          </a:p>
          <a:p>
            <a:endParaRPr lang="es-ES" dirty="0"/>
          </a:p>
          <a:p>
            <a:pPr marL="285750" indent="-285750">
              <a:buFont typeface="Arial" panose="020B0604020202020204" pitchFamily="34" charset="0"/>
              <a:buChar char="•"/>
            </a:pPr>
            <a:r>
              <a:rPr lang="es-ES" dirty="0" err="1"/>
              <a:t>Inverse</a:t>
            </a:r>
            <a:r>
              <a:rPr lang="es-ES" dirty="0"/>
              <a:t> </a:t>
            </a:r>
            <a:r>
              <a:rPr lang="es-ES" dirty="0" err="1"/>
              <a:t>transform</a:t>
            </a:r>
            <a:r>
              <a:rPr lang="es-ES" dirty="0"/>
              <a:t> can be done </a:t>
            </a:r>
            <a:r>
              <a:rPr lang="es-ES" dirty="0" err="1"/>
              <a:t>exactly</a:t>
            </a:r>
            <a:r>
              <a:rPr lang="es-ES" dirty="0"/>
              <a:t>…</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endParaRPr lang="es-ES" dirty="0"/>
          </a:p>
          <a:p>
            <a:r>
              <a:rPr lang="es-ES" dirty="0"/>
              <a:t>… and </a:t>
            </a:r>
            <a:r>
              <a:rPr lang="es-ES" dirty="0" err="1"/>
              <a:t>obviously</a:t>
            </a:r>
            <a:r>
              <a:rPr lang="es-ES" dirty="0"/>
              <a:t> coincides </a:t>
            </a:r>
            <a:r>
              <a:rPr lang="es-ES" dirty="0" err="1"/>
              <a:t>with</a:t>
            </a:r>
            <a:r>
              <a:rPr lang="es-ES" dirty="0"/>
              <a:t> </a:t>
            </a:r>
            <a:r>
              <a:rPr lang="es-ES" dirty="0" err="1"/>
              <a:t>the</a:t>
            </a:r>
            <a:r>
              <a:rPr lang="es-ES" dirty="0"/>
              <a:t> </a:t>
            </a:r>
            <a:r>
              <a:rPr lang="es-ES" dirty="0" err="1"/>
              <a:t>convergent</a:t>
            </a:r>
            <a:r>
              <a:rPr lang="es-ES" dirty="0"/>
              <a:t> series</a:t>
            </a:r>
            <a:endParaRPr lang="en-GB" dirty="0"/>
          </a:p>
        </p:txBody>
      </p:sp>
      <p:sp>
        <p:nvSpPr>
          <p:cNvPr id="15" name="Titre 1"/>
          <p:cNvSpPr txBox="1">
            <a:spLocks/>
          </p:cNvSpPr>
          <p:nvPr/>
        </p:nvSpPr>
        <p:spPr>
          <a:xfrm>
            <a:off x="0" y="240355"/>
            <a:ext cx="12192000" cy="54912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r>
              <a:rPr lang="fr-FR" dirty="0"/>
              <a:t>Massive free </a:t>
            </a:r>
            <a:r>
              <a:rPr lang="fr-FR" dirty="0" err="1"/>
              <a:t>field</a:t>
            </a:r>
            <a:r>
              <a:rPr lang="fr-FR" dirty="0"/>
              <a:t> &amp; </a:t>
            </a:r>
            <a:r>
              <a:rPr lang="fr-FR" dirty="0" err="1"/>
              <a:t>Massless</a:t>
            </a:r>
            <a:r>
              <a:rPr lang="fr-FR" dirty="0"/>
              <a:t> </a:t>
            </a:r>
            <a:r>
              <a:rPr lang="fr-FR" dirty="0" err="1"/>
              <a:t>interacting</a:t>
            </a:r>
            <a:r>
              <a:rPr lang="fr-FR" dirty="0"/>
              <a:t> </a:t>
            </a:r>
            <a:r>
              <a:rPr lang="fr-FR" dirty="0" err="1"/>
              <a:t>field</a:t>
            </a:r>
            <a:endParaRPr lang="fr-FR" dirty="0"/>
          </a:p>
        </p:txBody>
      </p:sp>
      <p:cxnSp>
        <p:nvCxnSpPr>
          <p:cNvPr id="3" name="Connecteur droit 2">
            <a:extLst>
              <a:ext uri="{FF2B5EF4-FFF2-40B4-BE49-F238E27FC236}">
                <a16:creationId xmlns:a16="http://schemas.microsoft.com/office/drawing/2014/main" id="{E4D30C00-2863-44A1-8E04-551DEE0A5682}"/>
              </a:ext>
            </a:extLst>
          </p:cNvPr>
          <p:cNvCxnSpPr>
            <a:cxnSpLocks/>
          </p:cNvCxnSpPr>
          <p:nvPr/>
        </p:nvCxnSpPr>
        <p:spPr>
          <a:xfrm>
            <a:off x="6096000" y="874643"/>
            <a:ext cx="0" cy="498944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B93B6F94-3FED-4B57-BD45-351BBFF8B74B}"/>
                  </a:ext>
                </a:extLst>
              </p:cNvPr>
              <p:cNvSpPr txBox="1"/>
              <p:nvPr/>
            </p:nvSpPr>
            <p:spPr>
              <a:xfrm>
                <a:off x="0" y="789476"/>
                <a:ext cx="609599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𝑉</m:t>
                      </m:r>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𝑚</m:t>
                          </m:r>
                        </m:e>
                        <m:sup>
                          <m:r>
                            <a:rPr lang="es-ES" b="0" i="1" smtClean="0">
                              <a:latin typeface="Cambria Math" panose="02040503050406030204" pitchFamily="18" charset="0"/>
                            </a:rPr>
                            <m:t>2</m:t>
                          </m:r>
                        </m:sup>
                      </m:sSup>
                      <m:sSup>
                        <m:sSupPr>
                          <m:ctrlPr>
                            <a:rPr lang="es-ES" b="0" i="1" smtClean="0">
                              <a:latin typeface="Cambria Math" panose="02040503050406030204" pitchFamily="18" charset="0"/>
                            </a:rPr>
                          </m:ctrlPr>
                        </m:sSupPr>
                        <m:e>
                          <m:r>
                            <a:rPr lang="es-ES" b="0" i="1" smtClean="0">
                              <a:latin typeface="Cambria Math" panose="02040503050406030204" pitchFamily="18" charset="0"/>
                            </a:rPr>
                            <m:t>𝜙</m:t>
                          </m:r>
                        </m:e>
                        <m:sup>
                          <m:r>
                            <a:rPr lang="es-ES" b="0" i="1" smtClean="0">
                              <a:latin typeface="Cambria Math" panose="02040503050406030204" pitchFamily="18" charset="0"/>
                            </a:rPr>
                            <m:t>2</m:t>
                          </m:r>
                        </m:sup>
                      </m:sSup>
                      <m:r>
                        <a:rPr lang="es-ES" b="0" i="1" smtClean="0">
                          <a:latin typeface="Cambria Math" panose="02040503050406030204" pitchFamily="18" charset="0"/>
                        </a:rPr>
                        <m:t>/2</m:t>
                      </m:r>
                    </m:oMath>
                  </m:oMathPara>
                </a14:m>
                <a:endParaRPr lang="en-GB" dirty="0"/>
              </a:p>
            </p:txBody>
          </p:sp>
        </mc:Choice>
        <mc:Fallback xmlns="">
          <p:sp>
            <p:nvSpPr>
              <p:cNvPr id="6" name="ZoneTexte 5">
                <a:extLst>
                  <a:ext uri="{FF2B5EF4-FFF2-40B4-BE49-F238E27FC236}">
                    <a16:creationId xmlns:a16="http://schemas.microsoft.com/office/drawing/2014/main" id="{B93B6F94-3FED-4B57-BD45-351BBFF8B74B}"/>
                  </a:ext>
                </a:extLst>
              </p:cNvPr>
              <p:cNvSpPr txBox="1">
                <a:spLocks noRot="1" noChangeAspect="1" noMove="1" noResize="1" noEditPoints="1" noAdjustHandles="1" noChangeArrowheads="1" noChangeShapeType="1" noTextEdit="1"/>
              </p:cNvSpPr>
              <p:nvPr/>
            </p:nvSpPr>
            <p:spPr>
              <a:xfrm>
                <a:off x="0" y="789476"/>
                <a:ext cx="6095999" cy="369332"/>
              </a:xfrm>
              <a:prstGeom prst="rect">
                <a:avLst/>
              </a:prstGeom>
              <a:blipFill>
                <a:blip r:embed="rId3"/>
                <a:stretch>
                  <a:fillRect b="-1500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2" name="ZoneTexte 11">
                <a:extLst>
                  <a:ext uri="{FF2B5EF4-FFF2-40B4-BE49-F238E27FC236}">
                    <a16:creationId xmlns:a16="http://schemas.microsoft.com/office/drawing/2014/main" id="{7A769005-7F5F-4BA8-AD71-AD4355CCBE09}"/>
                  </a:ext>
                </a:extLst>
              </p:cNvPr>
              <p:cNvSpPr txBox="1"/>
              <p:nvPr/>
            </p:nvSpPr>
            <p:spPr>
              <a:xfrm>
                <a:off x="1086448" y="4441071"/>
                <a:ext cx="4138184" cy="9049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d>
                            <m:dPr>
                              <m:begChr m:val="⟨"/>
                              <m:endChr m:val="⟩"/>
                              <m:ctrlPr>
                                <a:rPr lang="es-ES" b="0" i="1" smtClean="0">
                                  <a:latin typeface="Cambria Math" panose="02040503050406030204" pitchFamily="18" charset="0"/>
                                </a:rPr>
                              </m:ctrlPr>
                            </m:dPr>
                            <m:e>
                              <m:sSup>
                                <m:sSupPr>
                                  <m:ctrlPr>
                                    <a:rPr lang="es-ES" b="0" i="1" smtClean="0">
                                      <a:latin typeface="Cambria Math" panose="02040503050406030204" pitchFamily="18" charset="0"/>
                                    </a:rPr>
                                  </m:ctrlPr>
                                </m:sSupPr>
                                <m:e>
                                  <m:r>
                                    <a:rPr lang="es-ES" b="0" i="1" smtClean="0">
                                      <a:latin typeface="Cambria Math" panose="02040503050406030204" pitchFamily="18" charset="0"/>
                                    </a:rPr>
                                    <m:t>𝜙</m:t>
                                  </m:r>
                                </m:e>
                                <m:sup>
                                  <m:r>
                                    <a:rPr lang="es-ES" b="0" i="1" smtClean="0">
                                      <a:latin typeface="Cambria Math" panose="02040503050406030204" pitchFamily="18" charset="0"/>
                                    </a:rPr>
                                    <m:t>2</m:t>
                                  </m:r>
                                </m:sup>
                              </m:sSup>
                            </m:e>
                          </m:d>
                        </m:e>
                        <m:sub>
                          <m:r>
                            <a:rPr lang="es-ES" b="0" i="1" smtClean="0">
                              <a:latin typeface="Cambria Math" panose="02040503050406030204" pitchFamily="18" charset="0"/>
                            </a:rPr>
                            <m:t>𝑆</m:t>
                          </m:r>
                        </m:sub>
                      </m:sSub>
                      <m:d>
                        <m:dPr>
                          <m:ctrlPr>
                            <a:rPr lang="es-ES" b="0" i="1" smtClean="0">
                              <a:latin typeface="Cambria Math" panose="02040503050406030204" pitchFamily="18" charset="0"/>
                            </a:rPr>
                          </m:ctrlPr>
                        </m:dPr>
                        <m:e>
                          <m:r>
                            <a:rPr lang="es-ES" b="0" i="1" smtClean="0">
                              <a:latin typeface="Cambria Math" panose="02040503050406030204" pitchFamily="18" charset="0"/>
                            </a:rPr>
                            <m:t>𝑁</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3</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𝐻</m:t>
                              </m:r>
                            </m:e>
                            <m:sup>
                              <m:r>
                                <a:rPr lang="es-ES" b="0" i="1" smtClean="0">
                                  <a:latin typeface="Cambria Math" panose="02040503050406030204" pitchFamily="18" charset="0"/>
                                </a:rPr>
                                <m:t>4</m:t>
                              </m:r>
                            </m:sup>
                          </m:sSup>
                        </m:num>
                        <m:den>
                          <m:r>
                            <a:rPr lang="es-ES" b="0" i="1" smtClean="0">
                              <a:latin typeface="Cambria Math" panose="02040503050406030204" pitchFamily="18" charset="0"/>
                            </a:rPr>
                            <m:t>8</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𝜋</m:t>
                              </m:r>
                            </m:e>
                            <m:sup>
                              <m:r>
                                <a:rPr lang="es-ES" b="0" i="1" smtClean="0">
                                  <a:latin typeface="Cambria Math" panose="02040503050406030204" pitchFamily="18" charset="0"/>
                                </a:rPr>
                                <m:t>2</m:t>
                              </m:r>
                            </m:sup>
                          </m:sSup>
                          <m:sSup>
                            <m:sSupPr>
                              <m:ctrlPr>
                                <a:rPr lang="es-ES" b="0" i="1" smtClean="0">
                                  <a:latin typeface="Cambria Math" panose="02040503050406030204" pitchFamily="18" charset="0"/>
                                </a:rPr>
                              </m:ctrlPr>
                            </m:sSupPr>
                            <m:e>
                              <m:r>
                                <a:rPr lang="es-ES" b="0" i="1" smtClean="0">
                                  <a:latin typeface="Cambria Math" panose="02040503050406030204" pitchFamily="18" charset="0"/>
                                </a:rPr>
                                <m:t>𝑚</m:t>
                              </m:r>
                            </m:e>
                            <m:sup>
                              <m:r>
                                <a:rPr lang="es-ES" b="0" i="1" smtClean="0">
                                  <a:latin typeface="Cambria Math" panose="02040503050406030204" pitchFamily="18" charset="0"/>
                                </a:rPr>
                                <m:t>2</m:t>
                              </m:r>
                            </m:sup>
                          </m:sSup>
                          <m:r>
                            <a:rPr lang="es-ES" b="0" i="1" smtClean="0">
                              <a:latin typeface="Cambria Math" panose="02040503050406030204" pitchFamily="18" charset="0"/>
                            </a:rPr>
                            <m:t> </m:t>
                          </m:r>
                        </m:den>
                      </m:f>
                      <m:d>
                        <m:dPr>
                          <m:begChr m:val="["/>
                          <m:endChr m:val="]"/>
                          <m:ctrlPr>
                            <a:rPr lang="es-ES" b="0" i="1" smtClean="0">
                              <a:latin typeface="Cambria Math" panose="02040503050406030204" pitchFamily="18" charset="0"/>
                            </a:rPr>
                          </m:ctrlPr>
                        </m:dPr>
                        <m:e>
                          <m:r>
                            <a:rPr lang="es-ES" b="0" i="1" smtClean="0">
                              <a:latin typeface="Cambria Math" panose="02040503050406030204" pitchFamily="18" charset="0"/>
                            </a:rPr>
                            <m:t>1−</m:t>
                          </m:r>
                          <m:func>
                            <m:funcPr>
                              <m:ctrlPr>
                                <a:rPr lang="es-ES" b="0" i="1" smtClean="0">
                                  <a:latin typeface="Cambria Math" panose="02040503050406030204" pitchFamily="18" charset="0"/>
                                </a:rPr>
                              </m:ctrlPr>
                            </m:funcPr>
                            <m:fName>
                              <m:r>
                                <m:rPr>
                                  <m:sty m:val="p"/>
                                </m:rPr>
                                <a:rPr lang="es-ES" b="0" i="0" smtClean="0">
                                  <a:latin typeface="Cambria Math" panose="02040503050406030204" pitchFamily="18" charset="0"/>
                                </a:rPr>
                                <m:t>exp</m:t>
                              </m:r>
                            </m:fName>
                            <m:e>
                              <m:d>
                                <m:dPr>
                                  <m:ctrlPr>
                                    <a:rPr lang="es-ES" b="0" i="1" smtClean="0">
                                      <a:latin typeface="Cambria Math" panose="02040503050406030204" pitchFamily="18" charset="0"/>
                                    </a:rPr>
                                  </m:ctrlPr>
                                </m:dPr>
                                <m:e>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2</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𝑚</m:t>
                                          </m:r>
                                        </m:e>
                                        <m:sup>
                                          <m:r>
                                            <a:rPr lang="es-ES" b="0" i="1" smtClean="0">
                                              <a:latin typeface="Cambria Math" panose="02040503050406030204" pitchFamily="18" charset="0"/>
                                            </a:rPr>
                                            <m:t>2</m:t>
                                          </m:r>
                                        </m:sup>
                                      </m:sSup>
                                    </m:num>
                                    <m:den>
                                      <m:r>
                                        <a:rPr lang="es-ES" b="0" i="1" smtClean="0">
                                          <a:latin typeface="Cambria Math" panose="02040503050406030204" pitchFamily="18" charset="0"/>
                                        </a:rPr>
                                        <m:t>3</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𝐻</m:t>
                                          </m:r>
                                        </m:e>
                                        <m:sup>
                                          <m:r>
                                            <a:rPr lang="es-ES" b="0" i="1" smtClean="0">
                                              <a:latin typeface="Cambria Math" panose="02040503050406030204" pitchFamily="18" charset="0"/>
                                            </a:rPr>
                                            <m:t>2</m:t>
                                          </m:r>
                                        </m:sup>
                                      </m:sSup>
                                    </m:den>
                                  </m:f>
                                  <m:r>
                                    <a:rPr lang="es-ES" b="0" i="1" smtClean="0">
                                      <a:latin typeface="Cambria Math" panose="02040503050406030204" pitchFamily="18" charset="0"/>
                                    </a:rPr>
                                    <m:t>𝑁</m:t>
                                  </m:r>
                                </m:e>
                              </m:d>
                            </m:e>
                          </m:func>
                        </m:e>
                      </m:d>
                    </m:oMath>
                    <m:oMath xmlns:m="http://schemas.openxmlformats.org/officeDocument/2006/math">
                      <m:r>
                        <a:rPr lang="es-ES" b="0" i="0" smtClean="0">
                          <a:latin typeface="Cambria Math" panose="02040503050406030204" pitchFamily="18" charset="0"/>
                        </a:rPr>
                        <m:t>                   </m:t>
                      </m:r>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𝜙</m:t>
                          </m:r>
                        </m:e>
                        <m:sup>
                          <m:r>
                            <a:rPr lang="es-ES" b="0" i="1" smtClean="0">
                              <a:latin typeface="Cambria Math" panose="02040503050406030204" pitchFamily="18" charset="0"/>
                            </a:rPr>
                            <m:t>2</m:t>
                          </m:r>
                        </m:sup>
                      </m:sSup>
                      <m:r>
                        <a:rPr lang="es-ES" b="0" i="1" smtClean="0">
                          <a:latin typeface="Cambria Math" panose="02040503050406030204" pitchFamily="18" charset="0"/>
                        </a:rPr>
                        <m:t>⟩(</m:t>
                      </m:r>
                      <m:r>
                        <a:rPr lang="es-ES" b="0" i="1" smtClean="0">
                          <a:latin typeface="Cambria Math" panose="02040503050406030204" pitchFamily="18" charset="0"/>
                        </a:rPr>
                        <m:t>𝑁</m:t>
                      </m:r>
                      <m:r>
                        <a:rPr lang="es-ES" b="0" i="1" smtClean="0">
                          <a:latin typeface="Cambria Math" panose="02040503050406030204" pitchFamily="18" charset="0"/>
                        </a:rPr>
                        <m:t>)</m:t>
                      </m:r>
                    </m:oMath>
                  </m:oMathPara>
                </a14:m>
                <a:endParaRPr lang="es-ES" b="0" dirty="0"/>
              </a:p>
            </p:txBody>
          </p:sp>
        </mc:Choice>
        <mc:Fallback>
          <p:sp>
            <p:nvSpPr>
              <p:cNvPr id="12" name="ZoneTexte 11">
                <a:extLst>
                  <a:ext uri="{FF2B5EF4-FFF2-40B4-BE49-F238E27FC236}">
                    <a16:creationId xmlns:a16="http://schemas.microsoft.com/office/drawing/2014/main" id="{7A769005-7F5F-4BA8-AD71-AD4355CCBE09}"/>
                  </a:ext>
                </a:extLst>
              </p:cNvPr>
              <p:cNvSpPr txBox="1">
                <a:spLocks noRot="1" noChangeAspect="1" noMove="1" noResize="1" noEditPoints="1" noAdjustHandles="1" noChangeArrowheads="1" noChangeShapeType="1" noTextEdit="1"/>
              </p:cNvSpPr>
              <p:nvPr/>
            </p:nvSpPr>
            <p:spPr>
              <a:xfrm>
                <a:off x="1086448" y="4441071"/>
                <a:ext cx="4138184" cy="904991"/>
              </a:xfrm>
              <a:prstGeom prst="rect">
                <a:avLst/>
              </a:prstGeom>
              <a:blipFill>
                <a:blip r:embed="rId4"/>
                <a:stretch>
                  <a:fillRect b="-1148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3" name="ZoneTexte 12">
                <a:extLst>
                  <a:ext uri="{FF2B5EF4-FFF2-40B4-BE49-F238E27FC236}">
                    <a16:creationId xmlns:a16="http://schemas.microsoft.com/office/drawing/2014/main" id="{E6181EB8-1A4E-4202-8449-CBE53EEBEF9E}"/>
                  </a:ext>
                </a:extLst>
              </p:cNvPr>
              <p:cNvSpPr txBox="1"/>
              <p:nvPr/>
            </p:nvSpPr>
            <p:spPr>
              <a:xfrm>
                <a:off x="1143017" y="2057627"/>
                <a:ext cx="3101170" cy="5591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acc>
                            <m:accPr>
                              <m:chr m:val="̃"/>
                              <m:ctrlPr>
                                <a:rPr lang="es-ES" b="0" i="1" smtClean="0">
                                  <a:latin typeface="Cambria Math" panose="02040503050406030204" pitchFamily="18" charset="0"/>
                                </a:rPr>
                              </m:ctrlPr>
                            </m:accPr>
                            <m:e>
                              <m:d>
                                <m:dPr>
                                  <m:begChr m:val="⟨"/>
                                  <m:endChr m:val="⟩"/>
                                  <m:ctrlPr>
                                    <a:rPr lang="es-ES" b="0" i="1" smtClean="0">
                                      <a:latin typeface="Cambria Math" panose="02040503050406030204" pitchFamily="18" charset="0"/>
                                    </a:rPr>
                                  </m:ctrlPr>
                                </m:dPr>
                                <m:e>
                                  <m:sSup>
                                    <m:sSupPr>
                                      <m:ctrlPr>
                                        <a:rPr lang="es-ES" b="0" i="1" smtClean="0">
                                          <a:latin typeface="Cambria Math" panose="02040503050406030204" pitchFamily="18" charset="0"/>
                                        </a:rPr>
                                      </m:ctrlPr>
                                    </m:sSupPr>
                                    <m:e>
                                      <m:r>
                                        <a:rPr lang="es-ES" b="0" i="1" smtClean="0">
                                          <a:latin typeface="Cambria Math" panose="02040503050406030204" pitchFamily="18" charset="0"/>
                                        </a:rPr>
                                        <m:t>𝜙</m:t>
                                      </m:r>
                                    </m:e>
                                    <m:sup>
                                      <m:r>
                                        <a:rPr lang="es-ES" b="0" i="1" smtClean="0">
                                          <a:latin typeface="Cambria Math" panose="02040503050406030204" pitchFamily="18" charset="0"/>
                                        </a:rPr>
                                        <m:t>2</m:t>
                                      </m:r>
                                    </m:sup>
                                  </m:sSup>
                                </m:e>
                              </m:d>
                            </m:e>
                          </m:acc>
                        </m:e>
                        <m:sub>
                          <m:r>
                            <a:rPr lang="es-ES" b="0" i="1" smtClean="0">
                              <a:latin typeface="Cambria Math" panose="02040503050406030204" pitchFamily="18" charset="0"/>
                            </a:rPr>
                            <m:t>𝐵</m:t>
                          </m:r>
                        </m:sub>
                      </m:sSub>
                      <m:d>
                        <m:dPr>
                          <m:ctrlPr>
                            <a:rPr lang="es-ES" b="0" i="1" smtClean="0">
                              <a:latin typeface="Cambria Math" panose="02040503050406030204" pitchFamily="18" charset="0"/>
                            </a:rPr>
                          </m:ctrlPr>
                        </m:dPr>
                        <m:e>
                          <m:r>
                            <a:rPr lang="es-ES" b="0" i="1" smtClean="0">
                              <a:latin typeface="Cambria Math" panose="02040503050406030204" pitchFamily="18" charset="0"/>
                            </a:rPr>
                            <m:t>𝑡</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2</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𝜋</m:t>
                              </m:r>
                            </m:e>
                            <m:sup>
                              <m:r>
                                <a:rPr lang="es-ES" b="0" i="1" smtClean="0">
                                  <a:latin typeface="Cambria Math" panose="02040503050406030204" pitchFamily="18" charset="0"/>
                                </a:rPr>
                                <m:t>2</m:t>
                              </m:r>
                            </m:sup>
                          </m:sSup>
                        </m:den>
                      </m:f>
                      <m:sSub>
                        <m:sSubPr>
                          <m:ctrlPr>
                            <a:rPr lang="es-ES" b="1" i="1" smtClean="0">
                              <a:solidFill>
                                <a:schemeClr val="accent1"/>
                              </a:solidFill>
                              <a:latin typeface="Cambria Math" panose="02040503050406030204" pitchFamily="18" charset="0"/>
                            </a:rPr>
                          </m:ctrlPr>
                        </m:sSubPr>
                        <m:e>
                          <m:r>
                            <a:rPr lang="es-ES" b="1" i="1" smtClean="0">
                              <a:solidFill>
                                <a:schemeClr val="accent1"/>
                              </a:solidFill>
                              <a:latin typeface="Cambria Math" panose="02040503050406030204" pitchFamily="18" charset="0"/>
                            </a:rPr>
                            <m:t>𝑰</m:t>
                          </m:r>
                        </m:e>
                        <m:sub>
                          <m:r>
                            <a:rPr lang="es-ES" b="1" i="1" smtClean="0">
                              <a:solidFill>
                                <a:schemeClr val="accent1"/>
                              </a:solidFill>
                              <a:latin typeface="Cambria Math" panose="02040503050406030204" pitchFamily="18" charset="0"/>
                            </a:rPr>
                            <m:t>𝟏</m:t>
                          </m:r>
                        </m:sub>
                      </m:sSub>
                      <m:d>
                        <m:dPr>
                          <m:ctrlPr>
                            <a:rPr lang="es-ES" b="1" i="1" smtClean="0">
                              <a:solidFill>
                                <a:schemeClr val="accent1"/>
                              </a:solidFill>
                              <a:latin typeface="Cambria Math" panose="02040503050406030204" pitchFamily="18" charset="0"/>
                            </a:rPr>
                          </m:ctrlPr>
                        </m:dPr>
                        <m:e>
                          <m:r>
                            <a:rPr lang="es-ES" b="1" i="1" smtClean="0">
                              <a:solidFill>
                                <a:schemeClr val="accent1"/>
                              </a:solidFill>
                              <a:latin typeface="Cambria Math" panose="02040503050406030204" pitchFamily="18" charset="0"/>
                            </a:rPr>
                            <m:t>𝒔</m:t>
                          </m:r>
                        </m:e>
                      </m:d>
                      <m:sSub>
                        <m:sSubPr>
                          <m:ctrlPr>
                            <a:rPr lang="es-ES" b="0" i="1" smtClean="0">
                              <a:latin typeface="Cambria Math" panose="02040503050406030204" pitchFamily="18" charset="0"/>
                            </a:rPr>
                          </m:ctrlPr>
                        </m:sSubPr>
                        <m:e>
                          <m:d>
                            <m:dPr>
                              <m:begChr m:val=""/>
                              <m:endChr m:val="|"/>
                              <m:ctrlPr>
                                <a:rPr lang="es-ES" b="0" i="1" smtClean="0">
                                  <a:latin typeface="Cambria Math" panose="02040503050406030204" pitchFamily="18" charset="0"/>
                                </a:rPr>
                              </m:ctrlPr>
                            </m:dPr>
                            <m:e>
                              <m:r>
                                <a:rPr lang="en-GB"/>
                                <m:t>​</m:t>
                              </m:r>
                            </m:e>
                          </m:d>
                        </m:e>
                        <m:sub>
                          <m:sSup>
                            <m:sSupPr>
                              <m:ctrlPr>
                                <a:rPr lang="es-ES" b="0" i="1" smtClean="0">
                                  <a:latin typeface="Cambria Math" panose="02040503050406030204" pitchFamily="18" charset="0"/>
                                </a:rPr>
                              </m:ctrlPr>
                            </m:sSupPr>
                            <m:e>
                              <m:r>
                                <a:rPr lang="es-ES" b="0" i="1" smtClean="0">
                                  <a:latin typeface="Cambria Math" panose="02040503050406030204" pitchFamily="18" charset="0"/>
                                </a:rPr>
                                <m:t>𝑠</m:t>
                              </m:r>
                            </m:e>
                            <m:sup>
                              <m:r>
                                <a:rPr lang="es-ES" b="0" i="1" smtClean="0">
                                  <a:latin typeface="Cambria Math" panose="02040503050406030204" pitchFamily="18" charset="0"/>
                                </a:rPr>
                                <m:t>2</m:t>
                              </m:r>
                            </m:sup>
                          </m:sSup>
                          <m:r>
                            <a:rPr lang="es-ES" b="0" i="1" smtClean="0">
                              <a:latin typeface="Cambria Math" panose="02040503050406030204" pitchFamily="18" charset="0"/>
                            </a:rPr>
                            <m:t>=−2</m:t>
                          </m:r>
                          <m:r>
                            <a:rPr lang="es-ES" b="0" i="1" smtClean="0">
                              <a:latin typeface="Cambria Math" panose="02040503050406030204" pitchFamily="18" charset="0"/>
                            </a:rPr>
                            <m:t>𝑡</m:t>
                          </m:r>
                          <m:r>
                            <a:rPr lang="es-ES" b="0" i="1" smtClean="0">
                              <a:latin typeface="Cambria Math" panose="02040503050406030204" pitchFamily="18" charset="0"/>
                            </a:rPr>
                            <m:t>/3</m:t>
                          </m:r>
                        </m:sub>
                      </m:sSub>
                    </m:oMath>
                  </m:oMathPara>
                </a14:m>
                <a:endParaRPr lang="es-ES" b="0" dirty="0"/>
              </a:p>
            </p:txBody>
          </p:sp>
        </mc:Choice>
        <mc:Fallback>
          <p:sp>
            <p:nvSpPr>
              <p:cNvPr id="13" name="ZoneTexte 12">
                <a:extLst>
                  <a:ext uri="{FF2B5EF4-FFF2-40B4-BE49-F238E27FC236}">
                    <a16:creationId xmlns:a16="http://schemas.microsoft.com/office/drawing/2014/main" id="{E6181EB8-1A4E-4202-8449-CBE53EEBEF9E}"/>
                  </a:ext>
                </a:extLst>
              </p:cNvPr>
              <p:cNvSpPr txBox="1">
                <a:spLocks noRot="1" noChangeAspect="1" noMove="1" noResize="1" noEditPoints="1" noAdjustHandles="1" noChangeArrowheads="1" noChangeShapeType="1" noTextEdit="1"/>
              </p:cNvSpPr>
              <p:nvPr/>
            </p:nvSpPr>
            <p:spPr>
              <a:xfrm>
                <a:off x="1143017" y="2057627"/>
                <a:ext cx="3101170" cy="559127"/>
              </a:xfrm>
              <a:prstGeom prst="rect">
                <a:avLst/>
              </a:prstGeom>
              <a:blipFill>
                <a:blip r:embed="rId5"/>
                <a:stretch>
                  <a:fillRect/>
                </a:stretch>
              </a:blipFill>
            </p:spPr>
            <p:txBody>
              <a:bodyPr/>
              <a:lstStyle/>
              <a:p>
                <a:r>
                  <a:rPr lang="en-GB">
                    <a:noFill/>
                  </a:rPr>
                  <a:t> </a:t>
                </a:r>
              </a:p>
            </p:txBody>
          </p:sp>
        </mc:Fallback>
      </mc:AlternateContent>
      <p:sp>
        <p:nvSpPr>
          <p:cNvPr id="4" name="ZoneTexte 3">
            <a:extLst>
              <a:ext uri="{FF2B5EF4-FFF2-40B4-BE49-F238E27FC236}">
                <a16:creationId xmlns:a16="http://schemas.microsoft.com/office/drawing/2014/main" id="{7ADE67CD-AA96-4F2E-9C18-E9FD10CA76B4}"/>
              </a:ext>
            </a:extLst>
          </p:cNvPr>
          <p:cNvSpPr txBox="1"/>
          <p:nvPr/>
        </p:nvSpPr>
        <p:spPr>
          <a:xfrm>
            <a:off x="2646231" y="2981209"/>
            <a:ext cx="3098925" cy="338554"/>
          </a:xfrm>
          <a:prstGeom prst="rect">
            <a:avLst/>
          </a:prstGeom>
          <a:noFill/>
        </p:spPr>
        <p:txBody>
          <a:bodyPr wrap="none" rtlCol="0">
            <a:spAutoFit/>
          </a:bodyPr>
          <a:lstStyle/>
          <a:p>
            <a:r>
              <a:rPr lang="es-ES" sz="1600" dirty="0">
                <a:solidFill>
                  <a:schemeClr val="accent1"/>
                </a:solidFill>
              </a:rPr>
              <a:t>1st </a:t>
            </a:r>
            <a:r>
              <a:rPr lang="es-ES" sz="1600" dirty="0" err="1">
                <a:solidFill>
                  <a:schemeClr val="accent1"/>
                </a:solidFill>
              </a:rPr>
              <a:t>kind</a:t>
            </a:r>
            <a:r>
              <a:rPr lang="es-ES" sz="1600" dirty="0">
                <a:solidFill>
                  <a:schemeClr val="accent1"/>
                </a:solidFill>
              </a:rPr>
              <a:t> </a:t>
            </a:r>
            <a:r>
              <a:rPr lang="es-ES" sz="1600" dirty="0" err="1">
                <a:solidFill>
                  <a:schemeClr val="accent1"/>
                </a:solidFill>
              </a:rPr>
              <a:t>modified</a:t>
            </a:r>
            <a:r>
              <a:rPr lang="es-ES" sz="1600" dirty="0">
                <a:solidFill>
                  <a:schemeClr val="accent1"/>
                </a:solidFill>
              </a:rPr>
              <a:t> Bessel </a:t>
            </a:r>
            <a:r>
              <a:rPr lang="es-ES" sz="1600" dirty="0" err="1">
                <a:solidFill>
                  <a:schemeClr val="accent1"/>
                </a:solidFill>
              </a:rPr>
              <a:t>function</a:t>
            </a:r>
            <a:endParaRPr lang="en-GB" sz="1600" dirty="0">
              <a:solidFill>
                <a:schemeClr val="accent1"/>
              </a:solidFill>
            </a:endParaRPr>
          </a:p>
        </p:txBody>
      </p:sp>
      <p:cxnSp>
        <p:nvCxnSpPr>
          <p:cNvPr id="9" name="Connecteur droit avec flèche 8">
            <a:extLst>
              <a:ext uri="{FF2B5EF4-FFF2-40B4-BE49-F238E27FC236}">
                <a16:creationId xmlns:a16="http://schemas.microsoft.com/office/drawing/2014/main" id="{BFFBDE0C-2B7F-4A61-BBAD-38EDEF70C5D1}"/>
              </a:ext>
            </a:extLst>
          </p:cNvPr>
          <p:cNvCxnSpPr/>
          <p:nvPr/>
        </p:nvCxnSpPr>
        <p:spPr>
          <a:xfrm flipH="1" flipV="1">
            <a:off x="2912165" y="2534478"/>
            <a:ext cx="135834" cy="446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D55E838B-998C-439C-9669-2D1D445B5C89}"/>
              </a:ext>
            </a:extLst>
          </p:cNvPr>
          <p:cNvPicPr>
            <a:picLocks noChangeAspect="1"/>
          </p:cNvPicPr>
          <p:nvPr/>
        </p:nvPicPr>
        <p:blipFill>
          <a:blip r:embed="rId6"/>
          <a:stretch>
            <a:fillRect/>
          </a:stretch>
        </p:blipFill>
        <p:spPr>
          <a:xfrm>
            <a:off x="8455041" y="900395"/>
            <a:ext cx="3546502" cy="2720388"/>
          </a:xfrm>
          <a:prstGeom prst="rect">
            <a:avLst/>
          </a:prstGeom>
        </p:spPr>
      </p:pic>
      <mc:AlternateContent xmlns:mc="http://schemas.openxmlformats.org/markup-compatibility/2006">
        <mc:Choice xmlns:a14="http://schemas.microsoft.com/office/drawing/2010/main" Requires="a14">
          <p:sp>
            <p:nvSpPr>
              <p:cNvPr id="19" name="ZoneTexte 18">
                <a:extLst>
                  <a:ext uri="{FF2B5EF4-FFF2-40B4-BE49-F238E27FC236}">
                    <a16:creationId xmlns:a16="http://schemas.microsoft.com/office/drawing/2014/main" id="{97FAF566-DE34-4285-B36F-262485257532}"/>
                  </a:ext>
                </a:extLst>
              </p:cNvPr>
              <p:cNvSpPr txBox="1"/>
              <p:nvPr/>
            </p:nvSpPr>
            <p:spPr>
              <a:xfrm>
                <a:off x="6096555" y="1523263"/>
                <a:ext cx="2327817" cy="3693319"/>
              </a:xfrm>
              <a:prstGeom prst="rect">
                <a:avLst/>
              </a:prstGeom>
              <a:noFill/>
            </p:spPr>
            <p:txBody>
              <a:bodyPr wrap="none" rtlCol="0">
                <a:spAutoFit/>
              </a:bodyPr>
              <a:lstStyle/>
              <a:p>
                <a:pPr marL="285750" indent="-285750" algn="ctr">
                  <a:buFont typeface="Arial" panose="020B0604020202020204" pitchFamily="34" charset="0"/>
                  <a:buChar char="•"/>
                </a:pPr>
                <a:r>
                  <a:rPr lang="es-ES" dirty="0"/>
                  <a:t>Borel </a:t>
                </a:r>
                <a:r>
                  <a:rPr lang="es-ES" dirty="0" err="1"/>
                  <a:t>transform</a:t>
                </a:r>
                <a:br>
                  <a:rPr lang="es-ES" dirty="0"/>
                </a:br>
                <a:r>
                  <a:rPr lang="es-ES" b="1" dirty="0" err="1"/>
                  <a:t>cannot</a:t>
                </a:r>
                <a:r>
                  <a:rPr lang="es-ES" dirty="0"/>
                  <a:t> be </a:t>
                </a:r>
                <a:br>
                  <a:rPr lang="es-ES" dirty="0"/>
                </a:br>
                <a:r>
                  <a:rPr lang="es-ES" dirty="0" err="1"/>
                  <a:t>calculated</a:t>
                </a:r>
                <a:r>
                  <a:rPr lang="es-ES" dirty="0"/>
                  <a:t> </a:t>
                </a:r>
                <a:r>
                  <a:rPr lang="es-ES" dirty="0" err="1"/>
                  <a:t>exactly</a:t>
                </a:r>
                <a:br>
                  <a:rPr lang="es-ES" dirty="0"/>
                </a:br>
                <a:endParaRPr lang="es-ES" dirty="0"/>
              </a:p>
              <a:p>
                <a:pPr algn="ctr"/>
                <a14:m>
                  <m:oMath xmlns:m="http://schemas.openxmlformats.org/officeDocument/2006/math">
                    <m:r>
                      <a:rPr lang="es-ES" b="0" i="1" smtClean="0">
                        <a:latin typeface="Cambria Math" panose="02040503050406030204" pitchFamily="18" charset="0"/>
                      </a:rPr>
                      <m:t>→</m:t>
                    </m:r>
                  </m:oMath>
                </a14:m>
                <a:r>
                  <a:rPr lang="es-ES" dirty="0"/>
                  <a:t> </a:t>
                </a:r>
                <a:r>
                  <a:rPr lang="es-ES" dirty="0" err="1"/>
                  <a:t>Padé</a:t>
                </a:r>
                <a:r>
                  <a:rPr lang="es-ES" dirty="0"/>
                  <a:t> </a:t>
                </a:r>
                <a:r>
                  <a:rPr lang="es-ES" dirty="0" err="1"/>
                  <a:t>approximants</a:t>
                </a:r>
                <a:br>
                  <a:rPr lang="es-ES" dirty="0"/>
                </a:br>
                <a:r>
                  <a:rPr lang="es-ES" dirty="0"/>
                  <a:t>     (</a:t>
                </a:r>
                <a:r>
                  <a:rPr lang="es-ES" dirty="0" err="1"/>
                  <a:t>analytical</a:t>
                </a:r>
                <a:r>
                  <a:rPr lang="es-ES" dirty="0"/>
                  <a:t>)</a:t>
                </a:r>
              </a:p>
              <a:p>
                <a:endParaRPr lang="es-ES" dirty="0"/>
              </a:p>
              <a:p>
                <a:endParaRPr lang="es-ES" dirty="0"/>
              </a:p>
              <a:p>
                <a:pPr marL="285750" indent="-285750" algn="ctr">
                  <a:buFont typeface="Arial" panose="020B0604020202020204" pitchFamily="34" charset="0"/>
                  <a:buChar char="•"/>
                </a:pPr>
                <a:r>
                  <a:rPr lang="es-ES" dirty="0" err="1"/>
                  <a:t>Inverse</a:t>
                </a:r>
                <a:r>
                  <a:rPr lang="es-ES" dirty="0"/>
                  <a:t> </a:t>
                </a:r>
                <a:r>
                  <a:rPr lang="es-ES" dirty="0" err="1"/>
                  <a:t>transform</a:t>
                </a:r>
                <a:br>
                  <a:rPr lang="es-ES" dirty="0"/>
                </a:br>
                <a:r>
                  <a:rPr lang="es-ES" dirty="0" err="1"/>
                  <a:t>of</a:t>
                </a:r>
                <a:r>
                  <a:rPr lang="es-ES" dirty="0"/>
                  <a:t> </a:t>
                </a:r>
                <a:r>
                  <a:rPr lang="es-ES" dirty="0" err="1"/>
                  <a:t>Padé</a:t>
                </a:r>
                <a:br>
                  <a:rPr lang="es-ES" dirty="0"/>
                </a:br>
                <a:r>
                  <a:rPr lang="es-ES" dirty="0" err="1"/>
                  <a:t>approximants</a:t>
                </a:r>
                <a:br>
                  <a:rPr lang="es-ES" dirty="0"/>
                </a:br>
                <a:r>
                  <a:rPr lang="es-ES" dirty="0"/>
                  <a:t>(</a:t>
                </a:r>
                <a:r>
                  <a:rPr lang="es-ES" dirty="0" err="1"/>
                  <a:t>analytical</a:t>
                </a:r>
                <a:r>
                  <a:rPr lang="es-ES" dirty="0"/>
                  <a:t>)</a:t>
                </a:r>
              </a:p>
              <a:p>
                <a:endParaRPr lang="es-ES" dirty="0"/>
              </a:p>
            </p:txBody>
          </p:sp>
        </mc:Choice>
        <mc:Fallback>
          <p:sp>
            <p:nvSpPr>
              <p:cNvPr id="19" name="ZoneTexte 18">
                <a:extLst>
                  <a:ext uri="{FF2B5EF4-FFF2-40B4-BE49-F238E27FC236}">
                    <a16:creationId xmlns:a16="http://schemas.microsoft.com/office/drawing/2014/main" id="{97FAF566-DE34-4285-B36F-262485257532}"/>
                  </a:ext>
                </a:extLst>
              </p:cNvPr>
              <p:cNvSpPr txBox="1">
                <a:spLocks noRot="1" noChangeAspect="1" noMove="1" noResize="1" noEditPoints="1" noAdjustHandles="1" noChangeArrowheads="1" noChangeShapeType="1" noTextEdit="1"/>
              </p:cNvSpPr>
              <p:nvPr/>
            </p:nvSpPr>
            <p:spPr>
              <a:xfrm>
                <a:off x="6096555" y="1523263"/>
                <a:ext cx="2327817" cy="3693319"/>
              </a:xfrm>
              <a:prstGeom prst="rect">
                <a:avLst/>
              </a:prstGeom>
              <a:blipFill>
                <a:blip r:embed="rId7"/>
                <a:stretch>
                  <a:fillRect t="-1155" r="-2356"/>
                </a:stretch>
              </a:blipFill>
            </p:spPr>
            <p:txBody>
              <a:bodyPr/>
              <a:lstStyle/>
              <a:p>
                <a:r>
                  <a:rPr lang="en-GB">
                    <a:noFill/>
                  </a:rPr>
                  <a:t> </a:t>
                </a:r>
              </a:p>
            </p:txBody>
          </p:sp>
        </mc:Fallback>
      </mc:AlternateContent>
      <p:pic>
        <p:nvPicPr>
          <p:cNvPr id="5" name="Image 4">
            <a:extLst>
              <a:ext uri="{FF2B5EF4-FFF2-40B4-BE49-F238E27FC236}">
                <a16:creationId xmlns:a16="http://schemas.microsoft.com/office/drawing/2014/main" id="{5618A836-1F45-46B2-BF0A-01E120AB2F71}"/>
              </a:ext>
            </a:extLst>
          </p:cNvPr>
          <p:cNvPicPr>
            <a:picLocks noChangeAspect="1"/>
          </p:cNvPicPr>
          <p:nvPr/>
        </p:nvPicPr>
        <p:blipFill>
          <a:blip r:embed="rId8"/>
          <a:stretch>
            <a:fillRect/>
          </a:stretch>
        </p:blipFill>
        <p:spPr>
          <a:xfrm>
            <a:off x="8541713" y="3922476"/>
            <a:ext cx="3449892" cy="2423031"/>
          </a:xfrm>
          <a:prstGeom prst="rect">
            <a:avLst/>
          </a:prstGeom>
        </p:spPr>
      </p:pic>
      <p:sp>
        <p:nvSpPr>
          <p:cNvPr id="7" name="ZoneTexte 6">
            <a:extLst>
              <a:ext uri="{FF2B5EF4-FFF2-40B4-BE49-F238E27FC236}">
                <a16:creationId xmlns:a16="http://schemas.microsoft.com/office/drawing/2014/main" id="{229793B5-5F9D-4215-A1AD-D21F00F2855D}"/>
              </a:ext>
            </a:extLst>
          </p:cNvPr>
          <p:cNvSpPr txBox="1"/>
          <p:nvPr/>
        </p:nvSpPr>
        <p:spPr>
          <a:xfrm>
            <a:off x="8122789" y="6301114"/>
            <a:ext cx="3878754" cy="369332"/>
          </a:xfrm>
          <a:prstGeom prst="rect">
            <a:avLst/>
          </a:prstGeom>
          <a:noFill/>
        </p:spPr>
        <p:txBody>
          <a:bodyPr wrap="none" rtlCol="0">
            <a:spAutoFit/>
          </a:bodyPr>
          <a:lstStyle/>
          <a:p>
            <a:r>
              <a:rPr lang="es-ES" dirty="0">
                <a:solidFill>
                  <a:srgbClr val="0070C0"/>
                </a:solidFill>
              </a:rPr>
              <a:t>blue</a:t>
            </a:r>
            <a:r>
              <a:rPr lang="es-ES" dirty="0"/>
              <a:t> </a:t>
            </a:r>
            <a:r>
              <a:rPr lang="es-ES" dirty="0" err="1"/>
              <a:t>to</a:t>
            </a:r>
            <a:r>
              <a:rPr lang="es-ES" dirty="0"/>
              <a:t> </a:t>
            </a:r>
            <a:r>
              <a:rPr lang="es-ES" dirty="0">
                <a:solidFill>
                  <a:srgbClr val="FF0000"/>
                </a:solidFill>
              </a:rPr>
              <a:t>red</a:t>
            </a:r>
            <a:r>
              <a:rPr lang="es-ES" dirty="0"/>
              <a:t> </a:t>
            </a:r>
            <a:r>
              <a:rPr lang="es-ES" dirty="0" err="1"/>
              <a:t>is</a:t>
            </a:r>
            <a:r>
              <a:rPr lang="es-ES" dirty="0"/>
              <a:t> </a:t>
            </a:r>
            <a:r>
              <a:rPr lang="es-ES" dirty="0" err="1"/>
              <a:t>higher</a:t>
            </a:r>
            <a:r>
              <a:rPr lang="es-ES" dirty="0"/>
              <a:t> and </a:t>
            </a:r>
            <a:r>
              <a:rPr lang="es-ES" dirty="0" err="1"/>
              <a:t>higher</a:t>
            </a:r>
            <a:r>
              <a:rPr lang="es-ES" dirty="0"/>
              <a:t> </a:t>
            </a:r>
            <a:r>
              <a:rPr lang="es-ES" dirty="0" err="1"/>
              <a:t>order</a:t>
            </a:r>
            <a:endParaRPr lang="en-GB" dirty="0"/>
          </a:p>
        </p:txBody>
      </p:sp>
      <mc:AlternateContent xmlns:mc="http://schemas.openxmlformats.org/markup-compatibility/2006">
        <mc:Choice xmlns:a14="http://schemas.microsoft.com/office/drawing/2010/main" Requires="a14">
          <p:sp>
            <p:nvSpPr>
              <p:cNvPr id="16" name="Rectangle 15">
                <a:extLst>
                  <a:ext uri="{FF2B5EF4-FFF2-40B4-BE49-F238E27FC236}">
                    <a16:creationId xmlns:a16="http://schemas.microsoft.com/office/drawing/2014/main" id="{E0405161-135A-4AC2-8D23-B20EB464FB02}"/>
                  </a:ext>
                </a:extLst>
              </p:cNvPr>
              <p:cNvSpPr/>
              <p:nvPr/>
            </p:nvSpPr>
            <p:spPr>
              <a:xfrm>
                <a:off x="8467363" y="3575454"/>
                <a:ext cx="1500731" cy="39235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fr-FR" sz="1600" i="1" smtClean="0">
                              <a:solidFill>
                                <a:schemeClr val="tx2"/>
                              </a:solidFill>
                              <a:latin typeface="Cambria Math" panose="02040503050406030204" pitchFamily="18" charset="0"/>
                            </a:rPr>
                          </m:ctrlPr>
                        </m:dPr>
                        <m:e>
                          <m:sSup>
                            <m:sSupPr>
                              <m:ctrlPr>
                                <a:rPr lang="es-ES" sz="1600" i="1">
                                  <a:solidFill>
                                    <a:schemeClr val="tx2"/>
                                  </a:solidFill>
                                  <a:latin typeface="Cambria Math" panose="02040503050406030204" pitchFamily="18" charset="0"/>
                                </a:rPr>
                              </m:ctrlPr>
                            </m:sSupPr>
                            <m:e>
                              <m:r>
                                <a:rPr lang="es-ES" sz="1600" i="1">
                                  <a:solidFill>
                                    <a:schemeClr val="tx2"/>
                                  </a:solidFill>
                                  <a:latin typeface="Cambria Math" panose="02040503050406030204" pitchFamily="18" charset="0"/>
                                </a:rPr>
                                <m:t>𝜙</m:t>
                              </m:r>
                            </m:e>
                            <m:sup>
                              <m:r>
                                <a:rPr lang="es-ES" sz="1600" i="1">
                                  <a:solidFill>
                                    <a:schemeClr val="tx2"/>
                                  </a:solidFill>
                                  <a:latin typeface="Cambria Math" panose="02040503050406030204" pitchFamily="18" charset="0"/>
                                </a:rPr>
                                <m:t>2</m:t>
                              </m:r>
                            </m:sup>
                          </m:sSup>
                        </m:e>
                      </m:d>
                      <m:r>
                        <a:rPr lang="es-ES" sz="1600" i="1" smtClean="0">
                          <a:solidFill>
                            <a:schemeClr val="tx2"/>
                          </a:solidFill>
                          <a:latin typeface="Cambria Math" panose="02040503050406030204" pitchFamily="18" charset="0"/>
                        </a:rPr>
                        <m:t>/</m:t>
                      </m:r>
                      <m:d>
                        <m:dPr>
                          <m:ctrlPr>
                            <a:rPr lang="es-ES" sz="1600" i="1">
                              <a:solidFill>
                                <a:schemeClr val="tx2"/>
                              </a:solidFill>
                              <a:latin typeface="Cambria Math" panose="02040503050406030204" pitchFamily="18" charset="0"/>
                            </a:rPr>
                          </m:ctrlPr>
                        </m:dPr>
                        <m:e>
                          <m:sSup>
                            <m:sSupPr>
                              <m:ctrlPr>
                                <a:rPr lang="es-ES" sz="1600" i="1">
                                  <a:solidFill>
                                    <a:schemeClr val="tx2"/>
                                  </a:solidFill>
                                  <a:latin typeface="Cambria Math" panose="02040503050406030204" pitchFamily="18" charset="0"/>
                                </a:rPr>
                              </m:ctrlPr>
                            </m:sSupPr>
                            <m:e>
                              <m:r>
                                <a:rPr lang="es-ES" sz="1600" i="1">
                                  <a:solidFill>
                                    <a:schemeClr val="tx2"/>
                                  </a:solidFill>
                                  <a:latin typeface="Cambria Math" panose="02040503050406030204" pitchFamily="18" charset="0"/>
                                </a:rPr>
                                <m:t>𝐻</m:t>
                              </m:r>
                            </m:e>
                            <m:sup>
                              <m:r>
                                <a:rPr lang="es-ES" sz="1600" i="1">
                                  <a:solidFill>
                                    <a:schemeClr val="tx2"/>
                                  </a:solidFill>
                                  <a:latin typeface="Cambria Math" panose="02040503050406030204" pitchFamily="18" charset="0"/>
                                </a:rPr>
                                <m:t>2</m:t>
                              </m:r>
                            </m:sup>
                          </m:sSup>
                          <m:r>
                            <a:rPr lang="es-ES" sz="1600" i="1">
                              <a:solidFill>
                                <a:schemeClr val="tx2"/>
                              </a:solidFill>
                              <a:latin typeface="Cambria Math" panose="02040503050406030204" pitchFamily="18" charset="0"/>
                            </a:rPr>
                            <m:t>/</m:t>
                          </m:r>
                          <m:rad>
                            <m:radPr>
                              <m:degHide m:val="on"/>
                              <m:ctrlPr>
                                <a:rPr lang="es-ES" sz="1600" i="1">
                                  <a:solidFill>
                                    <a:schemeClr val="tx2"/>
                                  </a:solidFill>
                                  <a:latin typeface="Cambria Math" panose="02040503050406030204" pitchFamily="18" charset="0"/>
                                </a:rPr>
                              </m:ctrlPr>
                            </m:radPr>
                            <m:deg/>
                            <m:e>
                              <m:r>
                                <a:rPr lang="es-ES" sz="1600" i="1">
                                  <a:solidFill>
                                    <a:schemeClr val="tx2"/>
                                  </a:solidFill>
                                  <a:latin typeface="Cambria Math" panose="02040503050406030204" pitchFamily="18" charset="0"/>
                                </a:rPr>
                                <m:t>𝜆</m:t>
                              </m:r>
                            </m:e>
                          </m:rad>
                        </m:e>
                      </m:d>
                    </m:oMath>
                  </m:oMathPara>
                </a14:m>
                <a:endParaRPr lang="en-GB" sz="1600" dirty="0">
                  <a:solidFill>
                    <a:schemeClr val="tx2"/>
                  </a:solidFill>
                </a:endParaRPr>
              </a:p>
            </p:txBody>
          </p:sp>
        </mc:Choice>
        <mc:Fallback>
          <p:sp>
            <p:nvSpPr>
              <p:cNvPr id="16" name="Rectangle 15">
                <a:extLst>
                  <a:ext uri="{FF2B5EF4-FFF2-40B4-BE49-F238E27FC236}">
                    <a16:creationId xmlns:a16="http://schemas.microsoft.com/office/drawing/2014/main" id="{E0405161-135A-4AC2-8D23-B20EB464FB02}"/>
                  </a:ext>
                </a:extLst>
              </p:cNvPr>
              <p:cNvSpPr>
                <a:spLocks noRot="1" noChangeAspect="1" noMove="1" noResize="1" noEditPoints="1" noAdjustHandles="1" noChangeArrowheads="1" noChangeShapeType="1" noTextEdit="1"/>
              </p:cNvSpPr>
              <p:nvPr/>
            </p:nvSpPr>
            <p:spPr>
              <a:xfrm>
                <a:off x="8467363" y="3575454"/>
                <a:ext cx="1500731" cy="392352"/>
              </a:xfrm>
              <a:prstGeom prst="rect">
                <a:avLst/>
              </a:prstGeom>
              <a:blipFill>
                <a:blip r:embed="rId9"/>
                <a:stretch>
                  <a:fillRect b="-6250"/>
                </a:stretch>
              </a:blipFill>
            </p:spPr>
            <p:txBody>
              <a:bodyPr/>
              <a:lstStyle/>
              <a:p>
                <a:r>
                  <a:rPr lang="en-GB">
                    <a:noFill/>
                  </a:rPr>
                  <a:t> </a:t>
                </a:r>
              </a:p>
            </p:txBody>
          </p:sp>
        </mc:Fallback>
      </mc:AlternateContent>
    </p:spTree>
    <p:extLst>
      <p:ext uri="{BB962C8B-B14F-4D97-AF65-F5344CB8AC3E}">
        <p14:creationId xmlns:p14="http://schemas.microsoft.com/office/powerpoint/2010/main" val="193976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ZoneTexte 22">
                <a:extLst>
                  <a:ext uri="{FF2B5EF4-FFF2-40B4-BE49-F238E27FC236}">
                    <a16:creationId xmlns:a16="http://schemas.microsoft.com/office/drawing/2014/main" id="{BC2FE588-6751-4B06-AA48-8BB6BAB7F5B2}"/>
                  </a:ext>
                </a:extLst>
              </p:cNvPr>
              <p:cNvSpPr txBox="1"/>
              <p:nvPr/>
            </p:nvSpPr>
            <p:spPr>
              <a:xfrm>
                <a:off x="2345516" y="1651785"/>
                <a:ext cx="9590146" cy="795474"/>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s-ES" sz="2000" b="0" i="1" smtClean="0">
                          <a:latin typeface="Cambria Math" panose="02040503050406030204" pitchFamily="18" charset="0"/>
                        </a:rPr>
                        <m:t>∀ </m:t>
                      </m:r>
                      <m:r>
                        <a:rPr lang="es-ES" sz="2000" b="0" i="1" smtClean="0">
                          <a:latin typeface="Cambria Math" panose="02040503050406030204" pitchFamily="18" charset="0"/>
                        </a:rPr>
                        <m:t>𝑛</m:t>
                      </m:r>
                      <m:r>
                        <a:rPr lang="es-ES" sz="2000" b="0" i="1" smtClean="0">
                          <a:latin typeface="Cambria Math" panose="02040503050406030204" pitchFamily="18" charset="0"/>
                        </a:rPr>
                        <m:t>, </m:t>
                      </m:r>
                      <m:d>
                        <m:dPr>
                          <m:begChr m:val="⟨"/>
                          <m:endChr m:val="⟩"/>
                          <m:ctrlPr>
                            <a:rPr lang="fr-FR" sz="2000" b="0" i="1" smtClean="0">
                              <a:latin typeface="Cambria Math" panose="02040503050406030204" pitchFamily="18" charset="0"/>
                            </a:rPr>
                          </m:ctrlPr>
                        </m:dPr>
                        <m:e>
                          <m:sSup>
                            <m:sSupPr>
                              <m:ctrlPr>
                                <a:rPr lang="es-ES" sz="2000" b="0" i="1" smtClean="0">
                                  <a:latin typeface="Cambria Math" panose="02040503050406030204" pitchFamily="18" charset="0"/>
                                </a:rPr>
                              </m:ctrlPr>
                            </m:sSupPr>
                            <m:e>
                              <m:r>
                                <a:rPr lang="es-ES" sz="2000" b="0" i="1" smtClean="0">
                                  <a:latin typeface="Cambria Math" panose="02040503050406030204" pitchFamily="18" charset="0"/>
                                </a:rPr>
                                <m:t>𝜙</m:t>
                              </m:r>
                            </m:e>
                            <m:sup>
                              <m:r>
                                <a:rPr lang="es-ES" sz="2000" b="0" i="1" smtClean="0">
                                  <a:latin typeface="Cambria Math" panose="02040503050406030204" pitchFamily="18" charset="0"/>
                                </a:rPr>
                                <m:t>2</m:t>
                              </m:r>
                              <m:r>
                                <a:rPr lang="es-ES" sz="2000" b="0" i="1" smtClean="0">
                                  <a:latin typeface="Cambria Math" panose="02040503050406030204" pitchFamily="18" charset="0"/>
                                </a:rPr>
                                <m:t>𝑛</m:t>
                              </m:r>
                              <m:r>
                                <a:rPr lang="es-ES" sz="2000" b="0" i="1" smtClean="0">
                                  <a:latin typeface="Cambria Math" panose="02040503050406030204" pitchFamily="18" charset="0"/>
                                </a:rPr>
                                <m:t>+1</m:t>
                              </m:r>
                            </m:sup>
                          </m:sSup>
                        </m:e>
                      </m:d>
                      <m:r>
                        <a:rPr lang="fr-FR" sz="2000" b="0" i="1" smtClean="0">
                          <a:latin typeface="Cambria Math" panose="02040503050406030204" pitchFamily="18" charset="0"/>
                        </a:rPr>
                        <m:t>=0,  </m:t>
                      </m:r>
                      <m:d>
                        <m:dPr>
                          <m:begChr m:val="⟨"/>
                          <m:endChr m:val="⟩"/>
                          <m:ctrlPr>
                            <a:rPr lang="fr-FR" sz="2000" b="0" i="1" smtClean="0">
                              <a:latin typeface="Cambria Math" panose="02040503050406030204" pitchFamily="18" charset="0"/>
                            </a:rPr>
                          </m:ctrlPr>
                        </m:dPr>
                        <m:e>
                          <m:sSup>
                            <m:sSupPr>
                              <m:ctrlPr>
                                <a:rPr lang="es-ES" sz="2000" b="0" i="1" smtClean="0">
                                  <a:latin typeface="Cambria Math" panose="02040503050406030204" pitchFamily="18" charset="0"/>
                                </a:rPr>
                              </m:ctrlPr>
                            </m:sSupPr>
                            <m:e>
                              <m:r>
                                <a:rPr lang="es-ES" sz="2000" b="0" i="1" smtClean="0">
                                  <a:latin typeface="Cambria Math" panose="02040503050406030204" pitchFamily="18" charset="0"/>
                                </a:rPr>
                                <m:t>𝜙</m:t>
                              </m:r>
                            </m:e>
                            <m:sup>
                              <m:r>
                                <a:rPr lang="es-ES" sz="2000" b="0" i="1" smtClean="0">
                                  <a:latin typeface="Cambria Math" panose="02040503050406030204" pitchFamily="18" charset="0"/>
                                </a:rPr>
                                <m:t>2</m:t>
                              </m:r>
                            </m:sup>
                          </m:sSup>
                        </m:e>
                      </m:d>
                      <m:r>
                        <a:rPr lang="fr-FR" sz="2000" b="0" i="1" smtClean="0">
                          <a:latin typeface="Cambria Math" panose="02040503050406030204" pitchFamily="18" charset="0"/>
                        </a:rPr>
                        <m:t>=</m:t>
                      </m:r>
                      <m:f>
                        <m:fPr>
                          <m:ctrlPr>
                            <a:rPr lang="fr-FR" sz="2000" b="0" i="1" smtClean="0">
                              <a:latin typeface="Cambria Math" panose="02040503050406030204" pitchFamily="18" charset="0"/>
                            </a:rPr>
                          </m:ctrlPr>
                        </m:fPr>
                        <m:num>
                          <m:sSubSup>
                            <m:sSubSupPr>
                              <m:ctrlPr>
                                <a:rPr lang="fr-FR" sz="2000" b="0" i="1" smtClean="0">
                                  <a:latin typeface="Cambria Math" panose="02040503050406030204" pitchFamily="18" charset="0"/>
                                </a:rPr>
                              </m:ctrlPr>
                            </m:sSubSupPr>
                            <m:e>
                              <m:r>
                                <a:rPr lang="fr-FR" sz="2000" b="0" i="1" smtClean="0">
                                  <a:latin typeface="Cambria Math" panose="02040503050406030204" pitchFamily="18" charset="0"/>
                                </a:rPr>
                                <m:t>𝐻</m:t>
                              </m:r>
                            </m:e>
                            <m:sub>
                              <m:r>
                                <a:rPr lang="fr-FR" sz="2000" b="0" i="1" smtClean="0">
                                  <a:latin typeface="Cambria Math" panose="02040503050406030204" pitchFamily="18" charset="0"/>
                                </a:rPr>
                                <m:t>0</m:t>
                              </m:r>
                            </m:sub>
                            <m:sup>
                              <m:r>
                                <a:rPr lang="fr-FR" sz="2000" b="0" i="1" smtClean="0">
                                  <a:latin typeface="Cambria Math" panose="02040503050406030204" pitchFamily="18" charset="0"/>
                                </a:rPr>
                                <m:t>2</m:t>
                              </m:r>
                            </m:sup>
                          </m:sSubSup>
                          <m:r>
                            <a:rPr lang="es-ES" sz="2000" b="0" i="1" smtClean="0">
                              <a:latin typeface="Cambria Math" panose="02040503050406030204" pitchFamily="18" charset="0"/>
                            </a:rPr>
                            <m:t> </m:t>
                          </m:r>
                          <m:r>
                            <m:rPr>
                              <m:sty m:val="p"/>
                            </m:rPr>
                            <a:rPr lang="es-ES" sz="2000" b="0" i="0" smtClean="0">
                              <a:latin typeface="Cambria Math" panose="02040503050406030204" pitchFamily="18" charset="0"/>
                            </a:rPr>
                            <m:t>log</m:t>
                          </m:r>
                          <m:r>
                            <a:rPr lang="es-ES" sz="2000" b="0" i="1" smtClean="0">
                              <a:latin typeface="Cambria Math" panose="02040503050406030204" pitchFamily="18" charset="0"/>
                            </a:rPr>
                            <m:t>⁡(</m:t>
                          </m:r>
                          <m:r>
                            <a:rPr lang="es-ES" sz="2000" b="0" i="1" smtClean="0">
                              <a:latin typeface="Cambria Math" panose="02040503050406030204" pitchFamily="18" charset="0"/>
                            </a:rPr>
                            <m:t>𝑎</m:t>
                          </m:r>
                          <m:r>
                            <a:rPr lang="es-ES" sz="2000" b="0" i="1" smtClean="0">
                              <a:latin typeface="Cambria Math" panose="02040503050406030204" pitchFamily="18" charset="0"/>
                            </a:rPr>
                            <m:t>)</m:t>
                          </m:r>
                        </m:num>
                        <m:den>
                          <m:r>
                            <a:rPr lang="fr-FR" sz="2000" b="0" i="1" smtClean="0">
                              <a:latin typeface="Cambria Math" panose="02040503050406030204" pitchFamily="18" charset="0"/>
                            </a:rPr>
                            <m:t>4</m:t>
                          </m:r>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𝜋</m:t>
                              </m:r>
                            </m:e>
                            <m:sup>
                              <m:r>
                                <a:rPr lang="fr-FR" sz="2000" b="0" i="1" smtClean="0">
                                  <a:latin typeface="Cambria Math" panose="02040503050406030204" pitchFamily="18" charset="0"/>
                                </a:rPr>
                                <m:t>2</m:t>
                              </m:r>
                            </m:sup>
                          </m:sSup>
                        </m:den>
                      </m:f>
                      <m:d>
                        <m:dPr>
                          <m:ctrlPr>
                            <a:rPr lang="fr-FR" sz="2000" b="0" i="1" smtClean="0">
                              <a:latin typeface="Cambria Math" panose="02040503050406030204" pitchFamily="18" charset="0"/>
                            </a:rPr>
                          </m:ctrlPr>
                        </m:dPr>
                        <m:e>
                          <m:r>
                            <a:rPr lang="fr-FR" sz="2000" b="0" i="1" smtClean="0">
                              <a:latin typeface="Cambria Math" panose="02040503050406030204" pitchFamily="18" charset="0"/>
                            </a:rPr>
                            <m:t>1</m:t>
                          </m:r>
                          <m:r>
                            <a:rPr lang="fr-FR" sz="2000" b="1" i="1" smtClean="0">
                              <a:solidFill>
                                <a:srgbClr val="FF0000"/>
                              </a:solidFill>
                              <a:latin typeface="Cambria Math" panose="02040503050406030204" pitchFamily="18" charset="0"/>
                            </a:rPr>
                            <m:t>−</m:t>
                          </m:r>
                          <m:f>
                            <m:fPr>
                              <m:ctrlPr>
                                <a:rPr lang="fr-FR" sz="2000" b="0" i="1" smtClean="0">
                                  <a:latin typeface="Cambria Math" panose="02040503050406030204" pitchFamily="18" charset="0"/>
                                </a:rPr>
                              </m:ctrlPr>
                            </m:fPr>
                            <m:num>
                              <m:r>
                                <a:rPr lang="fr-FR" sz="2000" b="0" i="1" smtClean="0">
                                  <a:latin typeface="Cambria Math" panose="02040503050406030204" pitchFamily="18" charset="0"/>
                                </a:rPr>
                                <m:t>𝜆</m:t>
                              </m:r>
                              <m:sSup>
                                <m:sSupPr>
                                  <m:ctrlPr>
                                    <a:rPr lang="es-ES" sz="2000" i="1">
                                      <a:latin typeface="Cambria Math" panose="02040503050406030204" pitchFamily="18" charset="0"/>
                                    </a:rPr>
                                  </m:ctrlPr>
                                </m:sSupPr>
                                <m:e>
                                  <m:func>
                                    <m:funcPr>
                                      <m:ctrlPr>
                                        <a:rPr lang="es-ES" sz="2000" i="1">
                                          <a:latin typeface="Cambria Math" panose="02040503050406030204" pitchFamily="18" charset="0"/>
                                        </a:rPr>
                                      </m:ctrlPr>
                                    </m:funcPr>
                                    <m:fName>
                                      <m:r>
                                        <m:rPr>
                                          <m:sty m:val="p"/>
                                        </m:rPr>
                                        <a:rPr lang="es-ES" sz="2000">
                                          <a:latin typeface="Cambria Math" panose="02040503050406030204" pitchFamily="18" charset="0"/>
                                        </a:rPr>
                                        <m:t>log</m:t>
                                      </m:r>
                                    </m:fName>
                                    <m:e>
                                      <m:d>
                                        <m:dPr>
                                          <m:ctrlPr>
                                            <a:rPr lang="es-ES" sz="2000" i="1">
                                              <a:latin typeface="Cambria Math" panose="02040503050406030204" pitchFamily="18" charset="0"/>
                                            </a:rPr>
                                          </m:ctrlPr>
                                        </m:dPr>
                                        <m:e>
                                          <m:r>
                                            <a:rPr lang="es-ES" sz="2000" i="1">
                                              <a:latin typeface="Cambria Math" panose="02040503050406030204" pitchFamily="18" charset="0"/>
                                            </a:rPr>
                                            <m:t>𝑎</m:t>
                                          </m:r>
                                        </m:e>
                                      </m:d>
                                    </m:e>
                                  </m:func>
                                </m:e>
                                <m:sup>
                                  <m:r>
                                    <a:rPr lang="es-ES" sz="2000" i="1">
                                      <a:latin typeface="Cambria Math" panose="02040503050406030204" pitchFamily="18" charset="0"/>
                                    </a:rPr>
                                    <m:t>2</m:t>
                                  </m:r>
                                </m:sup>
                              </m:sSup>
                            </m:num>
                            <m:den>
                              <m:r>
                                <a:rPr lang="fr-FR" sz="2000" b="1" i="1" smtClean="0">
                                  <a:solidFill>
                                    <a:srgbClr val="FF0000"/>
                                  </a:solidFill>
                                  <a:latin typeface="Cambria Math" panose="02040503050406030204" pitchFamily="18" charset="0"/>
                                </a:rPr>
                                <m:t>𝟔</m:t>
                              </m:r>
                              <m:sSup>
                                <m:sSupPr>
                                  <m:ctrlPr>
                                    <a:rPr lang="fr-FR" sz="2000" b="1" i="1" smtClean="0">
                                      <a:solidFill>
                                        <a:srgbClr val="FF0000"/>
                                      </a:solidFill>
                                      <a:latin typeface="Cambria Math" panose="02040503050406030204" pitchFamily="18" charset="0"/>
                                    </a:rPr>
                                  </m:ctrlPr>
                                </m:sSupPr>
                                <m:e>
                                  <m:r>
                                    <a:rPr lang="fr-FR" sz="2000" b="1" i="1" smtClean="0">
                                      <a:solidFill>
                                        <a:srgbClr val="FF0000"/>
                                      </a:solidFill>
                                      <a:latin typeface="Cambria Math" panose="02040503050406030204" pitchFamily="18" charset="0"/>
                                    </a:rPr>
                                    <m:t>𝝅</m:t>
                                  </m:r>
                                </m:e>
                                <m:sup>
                                  <m:r>
                                    <a:rPr lang="fr-FR" sz="2000" b="1" i="1" smtClean="0">
                                      <a:solidFill>
                                        <a:srgbClr val="FF0000"/>
                                      </a:solidFill>
                                      <a:latin typeface="Cambria Math" panose="02040503050406030204" pitchFamily="18" charset="0"/>
                                    </a:rPr>
                                    <m:t>𝟐</m:t>
                                  </m:r>
                                </m:sup>
                              </m:sSup>
                            </m:den>
                          </m:f>
                          <m:r>
                            <a:rPr lang="fr-FR" sz="2000" b="0" i="1" smtClean="0">
                              <a:latin typeface="Cambria Math" panose="02040503050406030204" pitchFamily="18" charset="0"/>
                            </a:rPr>
                            <m:t>+</m:t>
                          </m:r>
                          <m:r>
                            <a:rPr lang="fr-FR" sz="2000" b="0" i="1" smtClean="0">
                              <a:latin typeface="Cambria Math" panose="02040503050406030204" pitchFamily="18" charset="0"/>
                            </a:rPr>
                            <m:t>𝑂</m:t>
                          </m:r>
                          <m:d>
                            <m:dPr>
                              <m:ctrlPr>
                                <a:rPr lang="fr-FR" sz="2000" b="0" i="1" smtClean="0">
                                  <a:latin typeface="Cambria Math" panose="02040503050406030204" pitchFamily="18" charset="0"/>
                                </a:rPr>
                              </m:ctrlPr>
                            </m:dPr>
                            <m:e>
                              <m:sSup>
                                <m:sSupPr>
                                  <m:ctrlPr>
                                    <a:rPr lang="fr-FR" sz="2000" i="1">
                                      <a:latin typeface="Cambria Math" panose="02040503050406030204" pitchFamily="18" charset="0"/>
                                    </a:rPr>
                                  </m:ctrlPr>
                                </m:sSupPr>
                                <m:e>
                                  <m:r>
                                    <a:rPr lang="fr-FR" sz="2000" i="1">
                                      <a:latin typeface="Cambria Math" panose="02040503050406030204" pitchFamily="18" charset="0"/>
                                    </a:rPr>
                                    <m:t>𝜆</m:t>
                                  </m:r>
                                </m:e>
                                <m:sup>
                                  <m:r>
                                    <a:rPr lang="fr-FR" sz="2000" i="1">
                                      <a:latin typeface="Cambria Math" panose="02040503050406030204" pitchFamily="18" charset="0"/>
                                    </a:rPr>
                                    <m:t>2</m:t>
                                  </m:r>
                                </m:sup>
                              </m:sSup>
                              <m:sSup>
                                <m:sSupPr>
                                  <m:ctrlPr>
                                    <a:rPr lang="es-ES" sz="2000" i="1">
                                      <a:latin typeface="Cambria Math" panose="02040503050406030204" pitchFamily="18" charset="0"/>
                                    </a:rPr>
                                  </m:ctrlPr>
                                </m:sSupPr>
                                <m:e>
                                  <m:func>
                                    <m:funcPr>
                                      <m:ctrlPr>
                                        <a:rPr lang="es-ES" sz="2000" i="1">
                                          <a:latin typeface="Cambria Math" panose="02040503050406030204" pitchFamily="18" charset="0"/>
                                        </a:rPr>
                                      </m:ctrlPr>
                                    </m:funcPr>
                                    <m:fName>
                                      <m:r>
                                        <m:rPr>
                                          <m:sty m:val="p"/>
                                        </m:rPr>
                                        <a:rPr lang="es-ES" sz="2000">
                                          <a:latin typeface="Cambria Math" panose="02040503050406030204" pitchFamily="18" charset="0"/>
                                        </a:rPr>
                                        <m:t>log</m:t>
                                      </m:r>
                                    </m:fName>
                                    <m:e>
                                      <m:d>
                                        <m:dPr>
                                          <m:ctrlPr>
                                            <a:rPr lang="es-ES" sz="2000" i="1">
                                              <a:latin typeface="Cambria Math" panose="02040503050406030204" pitchFamily="18" charset="0"/>
                                            </a:rPr>
                                          </m:ctrlPr>
                                        </m:dPr>
                                        <m:e>
                                          <m:r>
                                            <a:rPr lang="es-ES" sz="2000" i="1">
                                              <a:latin typeface="Cambria Math" panose="02040503050406030204" pitchFamily="18" charset="0"/>
                                            </a:rPr>
                                            <m:t>𝑎</m:t>
                                          </m:r>
                                        </m:e>
                                      </m:d>
                                    </m:e>
                                  </m:func>
                                </m:e>
                                <m:sup>
                                  <m:r>
                                    <a:rPr lang="es-ES" sz="2000" i="1">
                                      <a:latin typeface="Cambria Math" panose="02040503050406030204" pitchFamily="18" charset="0"/>
                                    </a:rPr>
                                    <m:t>4</m:t>
                                  </m:r>
                                </m:sup>
                              </m:sSup>
                            </m:e>
                          </m:d>
                        </m:e>
                      </m:d>
                      <m:r>
                        <a:rPr lang="fr-FR" sz="2000" i="1">
                          <a:latin typeface="Cambria Math" panose="02040503050406030204" pitchFamily="18" charset="0"/>
                        </a:rPr>
                        <m:t>,</m:t>
                      </m:r>
                      <m:r>
                        <a:rPr lang="es-ES" sz="2000" i="1">
                          <a:latin typeface="Cambria Math" panose="02040503050406030204" pitchFamily="18" charset="0"/>
                        </a:rPr>
                        <m:t>  </m:t>
                      </m:r>
                      <m:sSub>
                        <m:sSubPr>
                          <m:ctrlPr>
                            <a:rPr lang="es-ES" sz="2000" i="1">
                              <a:latin typeface="Cambria Math" panose="02040503050406030204" pitchFamily="18" charset="0"/>
                            </a:rPr>
                          </m:ctrlPr>
                        </m:sSubPr>
                        <m:e>
                          <m:d>
                            <m:dPr>
                              <m:begChr m:val="⟨"/>
                              <m:endChr m:val="⟩"/>
                              <m:ctrlPr>
                                <a:rPr lang="es-ES" sz="2000" i="1">
                                  <a:latin typeface="Cambria Math" panose="02040503050406030204" pitchFamily="18" charset="0"/>
                                </a:rPr>
                              </m:ctrlPr>
                            </m:dPr>
                            <m:e>
                              <m:sSup>
                                <m:sSupPr>
                                  <m:ctrlPr>
                                    <a:rPr lang="es-ES" sz="2000" i="1">
                                      <a:latin typeface="Cambria Math" panose="02040503050406030204" pitchFamily="18" charset="0"/>
                                    </a:rPr>
                                  </m:ctrlPr>
                                </m:sSupPr>
                                <m:e>
                                  <m:r>
                                    <a:rPr lang="es-ES" sz="2000" i="1">
                                      <a:latin typeface="Cambria Math" panose="02040503050406030204" pitchFamily="18" charset="0"/>
                                    </a:rPr>
                                    <m:t>𝜙</m:t>
                                  </m:r>
                                </m:e>
                                <m:sup>
                                  <m:r>
                                    <a:rPr lang="es-ES" sz="2000" i="1">
                                      <a:latin typeface="Cambria Math" panose="02040503050406030204" pitchFamily="18" charset="0"/>
                                    </a:rPr>
                                    <m:t>2</m:t>
                                  </m:r>
                                  <m:r>
                                    <a:rPr lang="es-ES" sz="2000" i="1">
                                      <a:latin typeface="Cambria Math" panose="02040503050406030204" pitchFamily="18" charset="0"/>
                                    </a:rPr>
                                    <m:t>𝑛</m:t>
                                  </m:r>
                                </m:sup>
                              </m:sSup>
                            </m:e>
                          </m:d>
                        </m:e>
                        <m:sub>
                          <m:r>
                            <m:rPr>
                              <m:sty m:val="p"/>
                            </m:rPr>
                            <a:rPr lang="es-ES" sz="2000">
                              <a:latin typeface="Cambria Math" panose="02040503050406030204" pitchFamily="18" charset="0"/>
                            </a:rPr>
                            <m:t>tree</m:t>
                          </m:r>
                        </m:sub>
                      </m:sSub>
                    </m:oMath>
                  </m:oMathPara>
                </a14:m>
                <a:endParaRPr lang="fr-FR" sz="2000" dirty="0"/>
              </a:p>
            </p:txBody>
          </p:sp>
        </mc:Choice>
        <mc:Fallback xmlns="">
          <p:sp>
            <p:nvSpPr>
              <p:cNvPr id="23" name="ZoneTexte 22">
                <a:extLst>
                  <a:ext uri="{FF2B5EF4-FFF2-40B4-BE49-F238E27FC236}">
                    <a16:creationId xmlns:a16="http://schemas.microsoft.com/office/drawing/2014/main" id="{BC2FE588-6751-4B06-AA48-8BB6BAB7F5B2}"/>
                  </a:ext>
                </a:extLst>
              </p:cNvPr>
              <p:cNvSpPr txBox="1">
                <a:spLocks noRot="1" noChangeAspect="1" noMove="1" noResize="1" noEditPoints="1" noAdjustHandles="1" noChangeArrowheads="1" noChangeShapeType="1" noTextEdit="1"/>
              </p:cNvSpPr>
              <p:nvPr/>
            </p:nvSpPr>
            <p:spPr>
              <a:xfrm>
                <a:off x="2345516" y="1651785"/>
                <a:ext cx="9590146" cy="795474"/>
              </a:xfrm>
              <a:prstGeom prst="rect">
                <a:avLst/>
              </a:prstGeom>
              <a:blipFill>
                <a:blip r:embed="rId3"/>
                <a:stretch>
                  <a:fillRect/>
                </a:stretch>
              </a:blipFill>
            </p:spPr>
            <p:txBody>
              <a:bodyPr/>
              <a:lstStyle/>
              <a:p>
                <a:r>
                  <a:rPr lang="en-GB">
                    <a:noFill/>
                  </a:rPr>
                  <a:t> </a:t>
                </a:r>
              </a:p>
            </p:txBody>
          </p:sp>
        </mc:Fallback>
      </mc:AlternateContent>
      <p:sp>
        <p:nvSpPr>
          <p:cNvPr id="2" name="Rectangle 1">
            <a:extLst>
              <a:ext uri="{FF2B5EF4-FFF2-40B4-BE49-F238E27FC236}">
                <a16:creationId xmlns:a16="http://schemas.microsoft.com/office/drawing/2014/main" id="{A606A0D4-A952-4C7A-A447-724CAE7D50AA}"/>
              </a:ext>
            </a:extLst>
          </p:cNvPr>
          <p:cNvSpPr/>
          <p:nvPr/>
        </p:nvSpPr>
        <p:spPr>
          <a:xfrm>
            <a:off x="0" y="3112708"/>
            <a:ext cx="12191992" cy="374529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99AB6FF0-494C-4C67-ADB8-CB44E21FCFA8}"/>
                  </a:ext>
                </a:extLst>
              </p:cNvPr>
              <p:cNvSpPr/>
              <p:nvPr/>
            </p:nvSpPr>
            <p:spPr>
              <a:xfrm>
                <a:off x="536916" y="1847750"/>
                <a:ext cx="10227352" cy="2954655"/>
              </a:xfrm>
              <a:prstGeom prst="rect">
                <a:avLst/>
              </a:prstGeom>
            </p:spPr>
            <p:txBody>
              <a:bodyPr wrap="none">
                <a:spAutoFit/>
              </a:bodyPr>
              <a:lstStyle/>
              <a:p>
                <a:pPr marL="285750" indent="-285750">
                  <a:buFont typeface="Arial" panose="020B0604020202020204" pitchFamily="34" charset="0"/>
                  <a:buChar char="•"/>
                </a:pPr>
                <a:r>
                  <a:rPr lang="es-ES" b="1" dirty="0"/>
                  <a:t>QFT</a:t>
                </a:r>
                <a:r>
                  <a:rPr lang="es-ES" dirty="0"/>
                  <a:t> </a:t>
                </a:r>
                <a:r>
                  <a:rPr lang="es-ES" dirty="0" err="1"/>
                  <a:t>tells</a:t>
                </a:r>
                <a:r>
                  <a:rPr lang="es-ES" dirty="0"/>
                  <a:t> </a:t>
                </a:r>
                <a:r>
                  <a:rPr lang="es-ES" dirty="0" err="1"/>
                  <a:t>you</a:t>
                </a:r>
                <a:r>
                  <a:rPr lang="es-ES" dirty="0"/>
                  <a:t>:                                                                                                                                                              </a:t>
                </a:r>
              </a:p>
              <a:p>
                <a:pPr marL="285750" indent="-285750">
                  <a:buFont typeface="Arial" panose="020B0604020202020204" pitchFamily="34" charset="0"/>
                  <a:buChar char="•"/>
                </a:pPr>
                <a:endParaRPr lang="es-ES" dirty="0"/>
              </a:p>
              <a:p>
                <a:r>
                  <a:rPr lang="es-ES" dirty="0"/>
                  <a:t>	</a:t>
                </a:r>
                <a:r>
                  <a:rPr lang="es-ES" dirty="0" err="1"/>
                  <a:t>validity</a:t>
                </a:r>
                <a:r>
                  <a:rPr lang="es-ES" dirty="0"/>
                  <a:t>:  </a:t>
                </a:r>
                <a14:m>
                  <m:oMath xmlns:m="http://schemas.openxmlformats.org/officeDocument/2006/math">
                    <m:r>
                      <a:rPr lang="es-ES" b="0" i="1" smtClean="0">
                        <a:latin typeface="Cambria Math" panose="02040503050406030204" pitchFamily="18" charset="0"/>
                      </a:rPr>
                      <m:t>𝜆</m:t>
                    </m:r>
                    <m:r>
                      <a:rPr lang="es-ES" b="0" i="1" smtClean="0">
                        <a:latin typeface="Cambria Math" panose="02040503050406030204" pitchFamily="18" charset="0"/>
                      </a:rPr>
                      <m:t> </m:t>
                    </m:r>
                    <m:sSup>
                      <m:sSupPr>
                        <m:ctrlPr>
                          <a:rPr lang="es-ES" b="0" i="1" smtClean="0">
                            <a:latin typeface="Cambria Math" panose="02040503050406030204" pitchFamily="18" charset="0"/>
                          </a:rPr>
                        </m:ctrlPr>
                      </m:sSupPr>
                      <m:e>
                        <m:r>
                          <m:rPr>
                            <m:sty m:val="p"/>
                          </m:rPr>
                          <a:rPr lang="es-ES" b="0" i="0" smtClean="0">
                            <a:latin typeface="Cambria Math" panose="02040503050406030204" pitchFamily="18" charset="0"/>
                          </a:rPr>
                          <m:t>log</m:t>
                        </m:r>
                        <m:r>
                          <a:rPr lang="es-ES" b="0" i="1" smtClean="0">
                            <a:latin typeface="Cambria Math" panose="02040503050406030204" pitchFamily="18" charset="0"/>
                          </a:rPr>
                          <m:t>⁡(</m:t>
                        </m:r>
                        <m:r>
                          <a:rPr lang="es-ES" b="0" i="1" smtClean="0">
                            <a:latin typeface="Cambria Math" panose="02040503050406030204" pitchFamily="18" charset="0"/>
                          </a:rPr>
                          <m:t>𝑎</m:t>
                        </m:r>
                        <m:r>
                          <a:rPr lang="es-ES" b="0" i="1" smtClean="0">
                            <a:latin typeface="Cambria Math" panose="02040503050406030204" pitchFamily="18" charset="0"/>
                          </a:rPr>
                          <m:t>)</m:t>
                        </m:r>
                      </m:e>
                      <m:sup>
                        <m:r>
                          <a:rPr lang="es-ES" b="0" i="1" smtClean="0">
                            <a:latin typeface="Cambria Math" panose="02040503050406030204" pitchFamily="18" charset="0"/>
                          </a:rPr>
                          <m:t>2</m:t>
                        </m:r>
                      </m:sup>
                    </m:sSup>
                    <m:r>
                      <a:rPr lang="es-ES" b="0" i="1" smtClean="0">
                        <a:latin typeface="Cambria Math" panose="02040503050406030204" pitchFamily="18" charset="0"/>
                      </a:rPr>
                      <m:t>≪1</m:t>
                    </m:r>
                  </m:oMath>
                </a14:m>
                <a:r>
                  <a:rPr lang="es-ES" dirty="0"/>
                  <a:t> </a:t>
                </a:r>
              </a:p>
              <a:p>
                <a:r>
                  <a:rPr lang="es-ES" dirty="0"/>
                  <a:t>                                         : secular (IR) </a:t>
                </a:r>
                <a:r>
                  <a:rPr lang="es-ES" dirty="0" err="1"/>
                  <a:t>divergences</a:t>
                </a:r>
                <a:r>
                  <a:rPr lang="es-ES" dirty="0"/>
                  <a:t>, </a:t>
                </a:r>
                <a:r>
                  <a:rPr lang="es-ES" dirty="0" err="1"/>
                  <a:t>even</a:t>
                </a:r>
                <a:r>
                  <a:rPr lang="es-ES" dirty="0"/>
                  <a:t> </a:t>
                </a:r>
                <a:r>
                  <a:rPr lang="es-ES" dirty="0" err="1"/>
                  <a:t>for</a:t>
                </a:r>
                <a:r>
                  <a:rPr lang="es-ES" dirty="0"/>
                  <a:t> </a:t>
                </a:r>
                <a:r>
                  <a:rPr lang="es-ES" dirty="0" err="1"/>
                  <a:t>the</a:t>
                </a:r>
                <a:r>
                  <a:rPr lang="es-ES" dirty="0"/>
                  <a:t> free </a:t>
                </a:r>
                <a:r>
                  <a:rPr lang="es-ES" dirty="0" err="1"/>
                  <a:t>theory</a:t>
                </a:r>
                <a:endParaRPr lang="es-ES" dirty="0"/>
              </a:p>
              <a:p>
                <a:endParaRPr lang="es-ES" dirty="0"/>
              </a:p>
              <a:p>
                <a:endParaRPr lang="es-ES" dirty="0"/>
              </a:p>
              <a:p>
                <a:pPr marL="285750" indent="-285750">
                  <a:buFont typeface="Arial" panose="020B0604020202020204" pitchFamily="34" charset="0"/>
                  <a:buChar char="•"/>
                </a:pPr>
                <a:r>
                  <a:rPr lang="es-ES" b="1" dirty="0" err="1"/>
                  <a:t>Stochastic</a:t>
                </a:r>
                <a:r>
                  <a:rPr lang="es-ES" b="1" dirty="0"/>
                  <a:t> </a:t>
                </a:r>
                <a:r>
                  <a:rPr lang="es-ES" b="1" dirty="0" err="1"/>
                  <a:t>inflation</a:t>
                </a:r>
                <a:r>
                  <a:rPr lang="es-ES" b="1" dirty="0"/>
                  <a:t> </a:t>
                </a:r>
                <a:r>
                  <a:rPr lang="es-ES" dirty="0" err="1"/>
                  <a:t>tells</a:t>
                </a:r>
                <a:r>
                  <a:rPr lang="es-ES" dirty="0"/>
                  <a:t> </a:t>
                </a:r>
                <a:r>
                  <a:rPr lang="es-ES" dirty="0" err="1"/>
                  <a:t>you</a:t>
                </a:r>
                <a:r>
                  <a:rPr lang="es-ES" dirty="0"/>
                  <a:t>:</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endParaRPr lang="es-ES" sz="2400" dirty="0"/>
              </a:p>
            </p:txBody>
          </p:sp>
        </mc:Choice>
        <mc:Fallback xmlns="">
          <p:sp>
            <p:nvSpPr>
              <p:cNvPr id="7" name="Rectangle 6">
                <a:extLst>
                  <a:ext uri="{FF2B5EF4-FFF2-40B4-BE49-F238E27FC236}">
                    <a16:creationId xmlns:a16="http://schemas.microsoft.com/office/drawing/2014/main" id="{99AB6FF0-494C-4C67-ADB8-CB44E21FCFA8}"/>
                  </a:ext>
                </a:extLst>
              </p:cNvPr>
              <p:cNvSpPr>
                <a:spLocks noRot="1" noChangeAspect="1" noMove="1" noResize="1" noEditPoints="1" noAdjustHandles="1" noChangeArrowheads="1" noChangeShapeType="1" noTextEdit="1"/>
              </p:cNvSpPr>
              <p:nvPr/>
            </p:nvSpPr>
            <p:spPr>
              <a:xfrm>
                <a:off x="536916" y="1847750"/>
                <a:ext cx="10227352" cy="2954655"/>
              </a:xfrm>
              <a:prstGeom prst="rect">
                <a:avLst/>
              </a:prstGeom>
              <a:blipFill>
                <a:blip r:embed="rId4"/>
                <a:stretch>
                  <a:fillRect l="-358" t="-1237"/>
                </a:stretch>
              </a:blipFill>
            </p:spPr>
            <p:txBody>
              <a:bodyPr/>
              <a:lstStyle/>
              <a:p>
                <a:r>
                  <a:rPr lang="en-GB">
                    <a:noFill/>
                  </a:rPr>
                  <a:t> </a:t>
                </a:r>
              </a:p>
            </p:txBody>
          </p:sp>
        </mc:Fallback>
      </mc:AlternateContent>
      <p:grpSp>
        <p:nvGrpSpPr>
          <p:cNvPr id="37" name="Groupe 36">
            <a:extLst>
              <a:ext uri="{FF2B5EF4-FFF2-40B4-BE49-F238E27FC236}">
                <a16:creationId xmlns:a16="http://schemas.microsoft.com/office/drawing/2014/main" id="{16A3C85A-C05F-482B-A3C8-B17747F15FBC}"/>
              </a:ext>
            </a:extLst>
          </p:cNvPr>
          <p:cNvGrpSpPr/>
          <p:nvPr/>
        </p:nvGrpSpPr>
        <p:grpSpPr>
          <a:xfrm>
            <a:off x="773689" y="3189954"/>
            <a:ext cx="7747181" cy="933807"/>
            <a:chOff x="773689" y="2896039"/>
            <a:chExt cx="7747181" cy="933807"/>
          </a:xfrm>
        </p:grpSpPr>
        <mc:AlternateContent xmlns:mc="http://schemas.openxmlformats.org/markup-compatibility/2006" xmlns:a14="http://schemas.microsoft.com/office/drawing/2010/main">
          <mc:Choice Requires="a14">
            <p:sp>
              <p:nvSpPr>
                <p:cNvPr id="14" name="ZoneTexte 13"/>
                <p:cNvSpPr txBox="1"/>
                <p:nvPr/>
              </p:nvSpPr>
              <p:spPr>
                <a:xfrm>
                  <a:off x="3807207" y="2985337"/>
                  <a:ext cx="4713663" cy="6109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 </m:t>
                        </m:r>
                        <m:r>
                          <a:rPr lang="es-ES" sz="2000" b="0" i="1" smtClean="0">
                            <a:latin typeface="Cambria Math" panose="02040503050406030204" pitchFamily="18" charset="0"/>
                          </a:rPr>
                          <m:t>𝑃</m:t>
                        </m:r>
                        <m:d>
                          <m:dPr>
                            <m:ctrlPr>
                              <a:rPr lang="es-ES" sz="2000" b="0" i="1" smtClean="0">
                                <a:latin typeface="Cambria Math" panose="02040503050406030204" pitchFamily="18" charset="0"/>
                              </a:rPr>
                            </m:ctrlPr>
                          </m:dPr>
                          <m:e>
                            <m:r>
                              <a:rPr lang="es-ES" sz="2000" b="0" i="1" smtClean="0">
                                <a:latin typeface="Cambria Math" panose="02040503050406030204" pitchFamily="18" charset="0"/>
                              </a:rPr>
                              <m:t>𝜙</m:t>
                            </m:r>
                          </m:e>
                        </m:d>
                        <m:r>
                          <a:rPr lang="es-ES" sz="2000" b="0" i="1" smtClean="0">
                            <a:latin typeface="Cambria Math" panose="02040503050406030204" pitchFamily="18" charset="0"/>
                          </a:rPr>
                          <m:t>                         </m:t>
                        </m:r>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𝑃</m:t>
                            </m:r>
                          </m:e>
                          <m:sub>
                            <m:r>
                              <m:rPr>
                                <m:sty m:val="p"/>
                              </m:rPr>
                              <a:rPr lang="fr-FR" sz="2000" b="0" i="0" smtClean="0">
                                <a:latin typeface="Cambria Math" panose="02040503050406030204" pitchFamily="18" charset="0"/>
                              </a:rPr>
                              <m:t>eq</m:t>
                            </m:r>
                          </m:sub>
                        </m:sSub>
                        <m:d>
                          <m:dPr>
                            <m:ctrlPr>
                              <a:rPr lang="es-ES" sz="2000" b="0" i="1" smtClean="0">
                                <a:latin typeface="Cambria Math" panose="02040503050406030204" pitchFamily="18" charset="0"/>
                              </a:rPr>
                            </m:ctrlPr>
                          </m:dPr>
                          <m:e>
                            <m:r>
                              <a:rPr lang="es-ES" sz="2000" b="0" i="1" smtClean="0">
                                <a:latin typeface="Cambria Math" panose="02040503050406030204" pitchFamily="18" charset="0"/>
                              </a:rPr>
                              <m:t>𝜙</m:t>
                            </m:r>
                          </m:e>
                        </m:d>
                        <m:r>
                          <a:rPr lang="es-ES" sz="2000" b="0" i="1" smtClean="0">
                            <a:latin typeface="Cambria Math" panose="02040503050406030204" pitchFamily="18" charset="0"/>
                          </a:rPr>
                          <m:t>=</m:t>
                        </m:r>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𝑃</m:t>
                            </m:r>
                          </m:e>
                          <m:sub>
                            <m:r>
                              <a:rPr lang="fr-FR" sz="2000" b="0" i="1" smtClean="0">
                                <a:latin typeface="Cambria Math" panose="02040503050406030204" pitchFamily="18" charset="0"/>
                              </a:rPr>
                              <m:t>0</m:t>
                            </m:r>
                          </m:sub>
                        </m:sSub>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𝑒</m:t>
                            </m:r>
                          </m:e>
                          <m:sup>
                            <m:f>
                              <m:fPr>
                                <m:ctrlPr>
                                  <a:rPr lang="fr-FR" sz="2000" b="0" i="1" smtClean="0">
                                    <a:latin typeface="Cambria Math" panose="02040503050406030204" pitchFamily="18" charset="0"/>
                                  </a:rPr>
                                </m:ctrlPr>
                              </m:fPr>
                              <m:num>
                                <m:r>
                                  <a:rPr lang="fr-FR" sz="2000" b="0" i="1" smtClean="0">
                                    <a:latin typeface="Cambria Math" panose="02040503050406030204" pitchFamily="18" charset="0"/>
                                  </a:rPr>
                                  <m:t>−</m:t>
                                </m:r>
                                <m:r>
                                  <a:rPr lang="es-ES" sz="2000" b="0" i="1" smtClean="0">
                                    <a:latin typeface="Cambria Math" panose="02040503050406030204" pitchFamily="18" charset="0"/>
                                  </a:rPr>
                                  <m:t>2</m:t>
                                </m:r>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𝜋</m:t>
                                    </m:r>
                                  </m:e>
                                  <m:sup>
                                    <m:r>
                                      <a:rPr lang="fr-FR" sz="2000" b="0" i="1" smtClean="0">
                                        <a:latin typeface="Cambria Math" panose="02040503050406030204" pitchFamily="18" charset="0"/>
                                      </a:rPr>
                                      <m:t>2</m:t>
                                    </m:r>
                                  </m:sup>
                                </m:sSup>
                                <m:r>
                                  <a:rPr lang="es-ES" sz="2000" b="0" i="1" smtClean="0">
                                    <a:latin typeface="Cambria Math" panose="02040503050406030204" pitchFamily="18" charset="0"/>
                                  </a:rPr>
                                  <m:t>𝜆</m:t>
                                </m:r>
                                <m:sSup>
                                  <m:sSupPr>
                                    <m:ctrlPr>
                                      <a:rPr lang="es-ES" sz="2000" b="0" i="1" smtClean="0">
                                        <a:latin typeface="Cambria Math" panose="02040503050406030204" pitchFamily="18" charset="0"/>
                                      </a:rPr>
                                    </m:ctrlPr>
                                  </m:sSupPr>
                                  <m:e>
                                    <m:r>
                                      <a:rPr lang="es-ES" sz="2000" b="0" i="1" smtClean="0">
                                        <a:latin typeface="Cambria Math" panose="02040503050406030204" pitchFamily="18" charset="0"/>
                                      </a:rPr>
                                      <m:t>𝜙</m:t>
                                    </m:r>
                                  </m:e>
                                  <m:sup>
                                    <m:r>
                                      <a:rPr lang="es-ES" sz="2000" b="0" i="1" smtClean="0">
                                        <a:latin typeface="Cambria Math" panose="02040503050406030204" pitchFamily="18" charset="0"/>
                                      </a:rPr>
                                      <m:t>4</m:t>
                                    </m:r>
                                  </m:sup>
                                </m:sSup>
                              </m:num>
                              <m:den>
                                <m:r>
                                  <a:rPr lang="fr-FR" sz="2000" b="0" i="1" smtClean="0">
                                    <a:latin typeface="Cambria Math" panose="02040503050406030204" pitchFamily="18" charset="0"/>
                                  </a:rPr>
                                  <m:t>3</m:t>
                                </m:r>
                                <m:sSubSup>
                                  <m:sSubSupPr>
                                    <m:ctrlPr>
                                      <a:rPr lang="fr-FR" sz="2000" b="0" i="1" smtClean="0">
                                        <a:latin typeface="Cambria Math" panose="02040503050406030204" pitchFamily="18" charset="0"/>
                                      </a:rPr>
                                    </m:ctrlPr>
                                  </m:sSubSupPr>
                                  <m:e>
                                    <m:r>
                                      <a:rPr lang="fr-FR" sz="2000" b="0" i="1" smtClean="0">
                                        <a:latin typeface="Cambria Math" panose="02040503050406030204" pitchFamily="18" charset="0"/>
                                      </a:rPr>
                                      <m:t>𝐻</m:t>
                                    </m:r>
                                  </m:e>
                                  <m:sub>
                                    <m:r>
                                      <a:rPr lang="fr-FR" sz="2000" b="0" i="1" smtClean="0">
                                        <a:latin typeface="Cambria Math" panose="02040503050406030204" pitchFamily="18" charset="0"/>
                                      </a:rPr>
                                      <m:t>0</m:t>
                                    </m:r>
                                  </m:sub>
                                  <m:sup>
                                    <m:r>
                                      <a:rPr lang="fr-FR" sz="2000" b="0" i="1" smtClean="0">
                                        <a:latin typeface="Cambria Math" panose="02040503050406030204" pitchFamily="18" charset="0"/>
                                      </a:rPr>
                                      <m:t>4</m:t>
                                    </m:r>
                                  </m:sup>
                                </m:sSubSup>
                              </m:den>
                            </m:f>
                          </m:sup>
                        </m:sSup>
                        <m:r>
                          <a:rPr lang="es-ES" sz="2000" b="0" i="1" smtClean="0">
                            <a:latin typeface="Cambria Math" panose="02040503050406030204" pitchFamily="18" charset="0"/>
                          </a:rPr>
                          <m:t>→</m:t>
                        </m:r>
                        <m:r>
                          <a:rPr lang="fr-FR" sz="2000" b="0" i="1" smtClean="0">
                            <a:latin typeface="Cambria Math" panose="02040503050406030204" pitchFamily="18" charset="0"/>
                          </a:rPr>
                          <m:t> </m:t>
                        </m:r>
                      </m:oMath>
                    </m:oMathPara>
                  </a14:m>
                  <a:endParaRPr lang="fr-FR" sz="2000" dirty="0"/>
                </a:p>
              </p:txBody>
            </p:sp>
          </mc:Choice>
          <mc:Fallback xmlns="">
            <p:sp>
              <p:nvSpPr>
                <p:cNvPr id="14" name="ZoneTexte 13"/>
                <p:cNvSpPr txBox="1">
                  <a:spLocks noRot="1" noChangeAspect="1" noMove="1" noResize="1" noEditPoints="1" noAdjustHandles="1" noChangeArrowheads="1" noChangeShapeType="1" noTextEdit="1"/>
                </p:cNvSpPr>
                <p:nvPr/>
              </p:nvSpPr>
              <p:spPr>
                <a:xfrm>
                  <a:off x="3807207" y="2985337"/>
                  <a:ext cx="4713663" cy="610936"/>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9E0814EB-C154-44C6-AF8A-43E20213FFCF}"/>
                    </a:ext>
                  </a:extLst>
                </p:cNvPr>
                <p:cNvSpPr/>
                <p:nvPr/>
              </p:nvSpPr>
              <p:spPr>
                <a:xfrm>
                  <a:off x="4458290" y="3460514"/>
                  <a:ext cx="137736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s-ES" i="1" smtClean="0">
                                <a:latin typeface="Cambria Math" panose="02040503050406030204" pitchFamily="18" charset="0"/>
                              </a:rPr>
                            </m:ctrlPr>
                          </m:funcPr>
                          <m:fName>
                            <m:r>
                              <m:rPr>
                                <m:sty m:val="p"/>
                              </m:rPr>
                              <a:rPr lang="es-ES">
                                <a:latin typeface="Cambria Math" panose="02040503050406030204" pitchFamily="18" charset="0"/>
                              </a:rPr>
                              <m:t>log</m:t>
                            </m:r>
                          </m:fName>
                          <m:e>
                            <m:d>
                              <m:dPr>
                                <m:ctrlPr>
                                  <a:rPr lang="es-ES" i="1">
                                    <a:latin typeface="Cambria Math" panose="02040503050406030204" pitchFamily="18" charset="0"/>
                                  </a:rPr>
                                </m:ctrlPr>
                              </m:dPr>
                              <m:e>
                                <m:r>
                                  <a:rPr lang="es-ES" i="1">
                                    <a:latin typeface="Cambria Math" panose="02040503050406030204" pitchFamily="18" charset="0"/>
                                  </a:rPr>
                                  <m:t>𝑎</m:t>
                                </m:r>
                              </m:e>
                            </m:d>
                          </m:e>
                        </m:func>
                        <m:r>
                          <a:rPr lang="es-ES" b="0" i="1" smtClean="0">
                            <a:latin typeface="Cambria Math" panose="02040503050406030204" pitchFamily="18" charset="0"/>
                          </a:rPr>
                          <m:t>→∞</m:t>
                        </m:r>
                      </m:oMath>
                    </m:oMathPara>
                  </a14:m>
                  <a:endParaRPr lang="en-GB" dirty="0"/>
                </a:p>
              </p:txBody>
            </p:sp>
          </mc:Choice>
          <mc:Fallback xmlns="">
            <p:sp>
              <p:nvSpPr>
                <p:cNvPr id="34" name="Rectangle 33">
                  <a:extLst>
                    <a:ext uri="{FF2B5EF4-FFF2-40B4-BE49-F238E27FC236}">
                      <a16:creationId xmlns:a16="http://schemas.microsoft.com/office/drawing/2014/main" id="{9E0814EB-C154-44C6-AF8A-43E20213FFCF}"/>
                    </a:ext>
                  </a:extLst>
                </p:cNvPr>
                <p:cNvSpPr>
                  <a:spLocks noRot="1" noChangeAspect="1" noMove="1" noResize="1" noEditPoints="1" noAdjustHandles="1" noChangeArrowheads="1" noChangeShapeType="1" noTextEdit="1"/>
                </p:cNvSpPr>
                <p:nvPr/>
              </p:nvSpPr>
              <p:spPr>
                <a:xfrm>
                  <a:off x="4458290" y="3460514"/>
                  <a:ext cx="1377365" cy="369332"/>
                </a:xfrm>
                <a:prstGeom prst="rect">
                  <a:avLst/>
                </a:prstGeom>
                <a:blipFill>
                  <a:blip r:embed="rId6"/>
                  <a:stretch>
                    <a:fillRect b="-15000"/>
                  </a:stretch>
                </a:blipFill>
              </p:spPr>
              <p:txBody>
                <a:bodyPr/>
                <a:lstStyle/>
                <a:p>
                  <a:r>
                    <a:rPr lang="en-GB">
                      <a:noFill/>
                    </a:rPr>
                    <a:t> </a:t>
                  </a:r>
                </a:p>
              </p:txBody>
            </p:sp>
          </mc:Fallback>
        </mc:AlternateContent>
        <p:sp>
          <p:nvSpPr>
            <p:cNvPr id="36" name="Rectangle 35">
              <a:extLst>
                <a:ext uri="{FF2B5EF4-FFF2-40B4-BE49-F238E27FC236}">
                  <a16:creationId xmlns:a16="http://schemas.microsoft.com/office/drawing/2014/main" id="{6831827C-2D34-4168-B759-76ABA0B7B861}"/>
                </a:ext>
              </a:extLst>
            </p:cNvPr>
            <p:cNvSpPr/>
            <p:nvPr/>
          </p:nvSpPr>
          <p:spPr>
            <a:xfrm>
              <a:off x="773689" y="2896039"/>
              <a:ext cx="3820020" cy="369332"/>
            </a:xfrm>
            <a:prstGeom prst="rect">
              <a:avLst/>
            </a:prstGeom>
          </p:spPr>
          <p:txBody>
            <a:bodyPr wrap="none">
              <a:spAutoFit/>
            </a:bodyPr>
            <a:lstStyle/>
            <a:p>
              <a:r>
                <a:rPr lang="fr-FR" b="1" dirty="0">
                  <a:solidFill>
                    <a:srgbClr val="00B050"/>
                  </a:solidFill>
                </a:rPr>
                <a:t>[A. Starobinsky, J. Yokoyama 1994]</a:t>
              </a:r>
            </a:p>
          </p:txBody>
        </p:sp>
      </p:grpSp>
      <p:sp>
        <p:nvSpPr>
          <p:cNvPr id="3" name="ZoneTexte 2"/>
          <p:cNvSpPr txBox="1"/>
          <p:nvPr/>
        </p:nvSpPr>
        <p:spPr>
          <a:xfrm>
            <a:off x="872894" y="4054024"/>
            <a:ext cx="9785115" cy="369332"/>
          </a:xfrm>
          <a:prstGeom prst="rect">
            <a:avLst/>
          </a:prstGeom>
          <a:noFill/>
        </p:spPr>
        <p:txBody>
          <a:bodyPr wrap="none" rtlCol="0">
            <a:spAutoFit/>
          </a:bodyPr>
          <a:lstStyle/>
          <a:p>
            <a:r>
              <a:rPr lang="fr-FR" dirty="0"/>
              <a:t>All </a:t>
            </a:r>
            <a:r>
              <a:rPr lang="fr-FR" dirty="0" err="1"/>
              <a:t>secular</a:t>
            </a:r>
            <a:r>
              <a:rPr lang="fr-FR" dirty="0"/>
              <a:t> </a:t>
            </a:r>
            <a:r>
              <a:rPr lang="fr-FR" dirty="0" err="1"/>
              <a:t>divergencies</a:t>
            </a:r>
            <a:r>
              <a:rPr lang="fr-FR" dirty="0"/>
              <a:t> of a self-</a:t>
            </a:r>
            <a:r>
              <a:rPr lang="fr-FR" dirty="0" err="1"/>
              <a:t>interacting</a:t>
            </a:r>
            <a:r>
              <a:rPr lang="fr-FR" dirty="0"/>
              <a:t> </a:t>
            </a:r>
            <a:r>
              <a:rPr lang="fr-FR" dirty="0" err="1"/>
              <a:t>scalar</a:t>
            </a:r>
            <a:r>
              <a:rPr lang="fr-FR" dirty="0"/>
              <a:t> </a:t>
            </a:r>
            <a:r>
              <a:rPr lang="fr-FR" dirty="0" err="1"/>
              <a:t>field</a:t>
            </a:r>
            <a:r>
              <a:rPr lang="fr-FR" dirty="0"/>
              <a:t> in </a:t>
            </a:r>
            <a:r>
              <a:rPr lang="fr-FR" dirty="0" err="1"/>
              <a:t>curved</a:t>
            </a:r>
            <a:r>
              <a:rPr lang="fr-FR" dirty="0"/>
              <a:t> </a:t>
            </a:r>
            <a:r>
              <a:rPr lang="fr-FR" dirty="0" err="1"/>
              <a:t>spacetime</a:t>
            </a:r>
            <a:r>
              <a:rPr lang="fr-FR" dirty="0"/>
              <a:t> have been </a:t>
            </a:r>
            <a:r>
              <a:rPr lang="fr-FR" dirty="0" err="1"/>
              <a:t>resummed</a:t>
            </a:r>
            <a:r>
              <a:rPr lang="fr-FR" dirty="0"/>
              <a:t>!</a:t>
            </a:r>
          </a:p>
        </p:txBody>
      </p:sp>
      <p:cxnSp>
        <p:nvCxnSpPr>
          <p:cNvPr id="24" name="Connecteur droit avec flèche 23">
            <a:extLst>
              <a:ext uri="{FF2B5EF4-FFF2-40B4-BE49-F238E27FC236}">
                <a16:creationId xmlns:a16="http://schemas.microsoft.com/office/drawing/2014/main" id="{9FBB89B2-CF3D-4B0C-BD7A-656765E0DC73}"/>
              </a:ext>
            </a:extLst>
          </p:cNvPr>
          <p:cNvCxnSpPr/>
          <p:nvPr/>
        </p:nvCxnSpPr>
        <p:spPr>
          <a:xfrm>
            <a:off x="7625372" y="2706026"/>
            <a:ext cx="451172" cy="10758"/>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F3F5724E-9026-425A-A0D9-A3B8424B302A}"/>
              </a:ext>
            </a:extLst>
          </p:cNvPr>
          <p:cNvCxnSpPr/>
          <p:nvPr/>
        </p:nvCxnSpPr>
        <p:spPr>
          <a:xfrm>
            <a:off x="7625372" y="2451173"/>
            <a:ext cx="0" cy="26561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2DB19FF-FA01-4557-83B1-0BA5D4258D94}"/>
              </a:ext>
            </a:extLst>
          </p:cNvPr>
          <p:cNvSpPr/>
          <p:nvPr/>
        </p:nvSpPr>
        <p:spPr>
          <a:xfrm>
            <a:off x="8076544" y="2534807"/>
            <a:ext cx="824265" cy="369332"/>
          </a:xfrm>
          <a:prstGeom prst="rect">
            <a:avLst/>
          </a:prstGeom>
        </p:spPr>
        <p:txBody>
          <a:bodyPr wrap="none">
            <a:spAutoFit/>
          </a:bodyPr>
          <a:lstStyle/>
          <a:p>
            <a:r>
              <a:rPr lang="fr-FR" dirty="0"/>
              <a:t>1-loop</a:t>
            </a:r>
            <a:endParaRPr lang="en-GB" dirty="0"/>
          </a:p>
        </p:txBody>
      </p:sp>
      <p:cxnSp>
        <p:nvCxnSpPr>
          <p:cNvPr id="26" name="Connecteur droit avec flèche 25">
            <a:extLst>
              <a:ext uri="{FF2B5EF4-FFF2-40B4-BE49-F238E27FC236}">
                <a16:creationId xmlns:a16="http://schemas.microsoft.com/office/drawing/2014/main" id="{5F344CCE-B680-43B4-AF9F-60D804A7909B}"/>
              </a:ext>
            </a:extLst>
          </p:cNvPr>
          <p:cNvCxnSpPr/>
          <p:nvPr/>
        </p:nvCxnSpPr>
        <p:spPr>
          <a:xfrm>
            <a:off x="8947962" y="2541960"/>
            <a:ext cx="451172" cy="10758"/>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DE7138D6-A8CF-4802-82F2-F22AECED33FB}"/>
              </a:ext>
            </a:extLst>
          </p:cNvPr>
          <p:cNvCxnSpPr/>
          <p:nvPr/>
        </p:nvCxnSpPr>
        <p:spPr>
          <a:xfrm>
            <a:off x="8947962" y="2287107"/>
            <a:ext cx="0" cy="26561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48FF5158-1141-4980-A6D4-2259474F47C1}"/>
              </a:ext>
            </a:extLst>
          </p:cNvPr>
          <p:cNvSpPr/>
          <p:nvPr/>
        </p:nvSpPr>
        <p:spPr>
          <a:xfrm>
            <a:off x="9399134" y="2370741"/>
            <a:ext cx="2536528" cy="369332"/>
          </a:xfrm>
          <a:prstGeom prst="rect">
            <a:avLst/>
          </a:prstGeom>
        </p:spPr>
        <p:txBody>
          <a:bodyPr wrap="none">
            <a:spAutoFit/>
          </a:bodyPr>
          <a:lstStyle/>
          <a:p>
            <a:r>
              <a:rPr lang="fr-FR" dirty="0" err="1"/>
              <a:t>higher</a:t>
            </a:r>
            <a:r>
              <a:rPr lang="fr-FR" dirty="0"/>
              <a:t> </a:t>
            </a:r>
            <a:r>
              <a:rPr lang="fr-FR" dirty="0" err="1"/>
              <a:t>orders</a:t>
            </a:r>
            <a:r>
              <a:rPr lang="fr-FR" dirty="0"/>
              <a:t> </a:t>
            </a:r>
            <a:r>
              <a:rPr lang="fr-FR" dirty="0" err="1"/>
              <a:t>unknown</a:t>
            </a:r>
            <a:endParaRPr lang="en-GB" dirty="0"/>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3CCE0460-3187-48B4-958E-2961648A990D}"/>
                  </a:ext>
                </a:extLst>
              </p:cNvPr>
              <p:cNvSpPr/>
              <p:nvPr/>
            </p:nvSpPr>
            <p:spPr>
              <a:xfrm>
                <a:off x="0" y="457950"/>
                <a:ext cx="12192000" cy="437684"/>
              </a:xfrm>
              <a:prstGeom prst="rect">
                <a:avLst/>
              </a:prstGeom>
            </p:spPr>
            <p:txBody>
              <a:bodyPr wrap="square">
                <a:spAutoFit/>
              </a:bodyPr>
              <a:lstStyle/>
              <a:p>
                <a:pPr algn="ctr"/>
                <a:r>
                  <a:rPr lang="fr-FR" sz="2200" b="1" dirty="0"/>
                  <a:t>Consider a self-</a:t>
                </a:r>
                <a:r>
                  <a:rPr lang="fr-FR" sz="2200" b="1" dirty="0" err="1"/>
                  <a:t>interacting</a:t>
                </a:r>
                <a:r>
                  <a:rPr lang="fr-FR" sz="2200" b="1" dirty="0"/>
                  <a:t> </a:t>
                </a:r>
                <a:r>
                  <a:rPr lang="fr-FR" sz="2200" b="1" dirty="0" err="1"/>
                  <a:t>spectator</a:t>
                </a:r>
                <a:r>
                  <a:rPr lang="fr-FR" sz="2200" b="1" dirty="0"/>
                  <a:t> </a:t>
                </a:r>
                <a:r>
                  <a:rPr lang="fr-FR" sz="2200" b="1" dirty="0" err="1"/>
                  <a:t>scalar</a:t>
                </a:r>
                <a:r>
                  <a:rPr lang="fr-FR" sz="2200" b="1" dirty="0"/>
                  <a:t> </a:t>
                </a:r>
                <a:r>
                  <a:rPr lang="fr-FR" sz="2200" b="1" dirty="0" err="1"/>
                  <a:t>field</a:t>
                </a:r>
                <a:r>
                  <a:rPr lang="fr-FR" sz="2200" b="1" dirty="0"/>
                  <a:t> in de Sitter </a:t>
                </a:r>
                <a:r>
                  <a:rPr lang="fr-FR" sz="2200" b="1" dirty="0" err="1"/>
                  <a:t>spacetime</a:t>
                </a:r>
                <a:r>
                  <a:rPr lang="fr-FR" sz="2200" b="1" dirty="0"/>
                  <a:t> with </a:t>
                </a:r>
                <a14:m>
                  <m:oMath xmlns:m="http://schemas.openxmlformats.org/officeDocument/2006/math">
                    <m:r>
                      <a:rPr lang="fr-FR" sz="2200" b="1" i="1">
                        <a:latin typeface="Cambria Math" panose="02040503050406030204" pitchFamily="18" charset="0"/>
                      </a:rPr>
                      <m:t>𝑽</m:t>
                    </m:r>
                    <m:d>
                      <m:dPr>
                        <m:ctrlPr>
                          <a:rPr lang="fr-FR" sz="2200" b="1" i="1">
                            <a:latin typeface="Cambria Math" panose="02040503050406030204" pitchFamily="18" charset="0"/>
                          </a:rPr>
                        </m:ctrlPr>
                      </m:dPr>
                      <m:e>
                        <m:r>
                          <a:rPr lang="es-ES" sz="2200" b="1" i="1">
                            <a:latin typeface="Cambria Math" panose="02040503050406030204" pitchFamily="18" charset="0"/>
                          </a:rPr>
                          <m:t>𝝓</m:t>
                        </m:r>
                      </m:e>
                    </m:d>
                    <m:r>
                      <a:rPr lang="fr-FR" sz="2200" b="1" i="1">
                        <a:latin typeface="Cambria Math" panose="02040503050406030204" pitchFamily="18" charset="0"/>
                      </a:rPr>
                      <m:t>=</m:t>
                    </m:r>
                    <m:r>
                      <a:rPr lang="fr-FR" sz="2200" b="1" i="1">
                        <a:latin typeface="Cambria Math" panose="02040503050406030204" pitchFamily="18" charset="0"/>
                      </a:rPr>
                      <m:t>𝝀</m:t>
                    </m:r>
                    <m:sSup>
                      <m:sSupPr>
                        <m:ctrlPr>
                          <a:rPr lang="es-ES" sz="2200" b="1" i="1">
                            <a:latin typeface="Cambria Math" panose="02040503050406030204" pitchFamily="18" charset="0"/>
                          </a:rPr>
                        </m:ctrlPr>
                      </m:sSupPr>
                      <m:e>
                        <m:r>
                          <a:rPr lang="es-ES" sz="2200" b="1" i="1">
                            <a:latin typeface="Cambria Math" panose="02040503050406030204" pitchFamily="18" charset="0"/>
                          </a:rPr>
                          <m:t>𝝓</m:t>
                        </m:r>
                      </m:e>
                      <m:sup>
                        <m:r>
                          <a:rPr lang="es-ES" sz="2200" b="1" i="1">
                            <a:latin typeface="Cambria Math" panose="02040503050406030204" pitchFamily="18" charset="0"/>
                          </a:rPr>
                          <m:t>𝟒</m:t>
                        </m:r>
                      </m:sup>
                    </m:sSup>
                  </m:oMath>
                </a14:m>
                <a:r>
                  <a:rPr lang="en-GB" sz="2200" b="1" dirty="0"/>
                  <a:t>/4</a:t>
                </a:r>
              </a:p>
            </p:txBody>
          </p:sp>
        </mc:Choice>
        <mc:Fallback xmlns="">
          <p:sp>
            <p:nvSpPr>
              <p:cNvPr id="31" name="Rectangle 30">
                <a:extLst>
                  <a:ext uri="{FF2B5EF4-FFF2-40B4-BE49-F238E27FC236}">
                    <a16:creationId xmlns:a16="http://schemas.microsoft.com/office/drawing/2014/main" id="{3CCE0460-3187-48B4-958E-2961648A990D}"/>
                  </a:ext>
                </a:extLst>
              </p:cNvPr>
              <p:cNvSpPr>
                <a:spLocks noRot="1" noChangeAspect="1" noMove="1" noResize="1" noEditPoints="1" noAdjustHandles="1" noChangeArrowheads="1" noChangeShapeType="1" noTextEdit="1"/>
              </p:cNvSpPr>
              <p:nvPr/>
            </p:nvSpPr>
            <p:spPr>
              <a:xfrm>
                <a:off x="0" y="457950"/>
                <a:ext cx="12192000" cy="437684"/>
              </a:xfrm>
              <a:prstGeom prst="rect">
                <a:avLst/>
              </a:prstGeom>
              <a:blipFill>
                <a:blip r:embed="rId8"/>
                <a:stretch>
                  <a:fillRect t="-8333" b="-27778"/>
                </a:stretch>
              </a:blipFill>
            </p:spPr>
            <p:txBody>
              <a:bodyPr/>
              <a:lstStyle/>
              <a:p>
                <a:r>
                  <a:rPr lang="en-GB">
                    <a:noFill/>
                  </a:rPr>
                  <a:t> </a:t>
                </a:r>
              </a:p>
            </p:txBody>
          </p:sp>
        </mc:Fallback>
      </mc:AlternateContent>
      <p:cxnSp>
        <p:nvCxnSpPr>
          <p:cNvPr id="33" name="Connecteur droit avec flèche 32">
            <a:extLst>
              <a:ext uri="{FF2B5EF4-FFF2-40B4-BE49-F238E27FC236}">
                <a16:creationId xmlns:a16="http://schemas.microsoft.com/office/drawing/2014/main" id="{DE2838C1-51B7-4289-9BED-3EC762B45A3C}"/>
              </a:ext>
            </a:extLst>
          </p:cNvPr>
          <p:cNvCxnSpPr>
            <a:cxnSpLocks/>
          </p:cNvCxnSpPr>
          <p:nvPr/>
        </p:nvCxnSpPr>
        <p:spPr>
          <a:xfrm>
            <a:off x="4533827" y="3733800"/>
            <a:ext cx="119297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822E8813-2D6F-4599-A167-C1E229C0D290}"/>
              </a:ext>
            </a:extLst>
          </p:cNvPr>
          <p:cNvSpPr/>
          <p:nvPr/>
        </p:nvSpPr>
        <p:spPr>
          <a:xfrm>
            <a:off x="6846367" y="1242210"/>
            <a:ext cx="3284617" cy="369332"/>
          </a:xfrm>
          <a:prstGeom prst="rect">
            <a:avLst/>
          </a:prstGeom>
        </p:spPr>
        <p:txBody>
          <a:bodyPr wrap="none">
            <a:spAutoFit/>
          </a:bodyPr>
          <a:lstStyle/>
          <a:p>
            <a:r>
              <a:rPr lang="fr-FR" b="1" dirty="0">
                <a:solidFill>
                  <a:srgbClr val="00B050"/>
                </a:solidFill>
              </a:rPr>
              <a:t>[N. </a:t>
            </a:r>
            <a:r>
              <a:rPr lang="fr-FR" b="1" dirty="0" err="1">
                <a:solidFill>
                  <a:srgbClr val="00B050"/>
                </a:solidFill>
              </a:rPr>
              <a:t>Tsamis</a:t>
            </a:r>
            <a:r>
              <a:rPr lang="fr-FR" b="1" dirty="0">
                <a:solidFill>
                  <a:srgbClr val="00B050"/>
                </a:solidFill>
              </a:rPr>
              <a:t>, R. </a:t>
            </a:r>
            <a:r>
              <a:rPr lang="fr-FR" b="1" dirty="0" err="1">
                <a:solidFill>
                  <a:srgbClr val="00B050"/>
                </a:solidFill>
              </a:rPr>
              <a:t>Woodard</a:t>
            </a:r>
            <a:r>
              <a:rPr lang="fr-FR" b="1" dirty="0">
                <a:solidFill>
                  <a:srgbClr val="00B050"/>
                </a:solidFill>
              </a:rPr>
              <a:t> 2005]</a:t>
            </a:r>
          </a:p>
        </p:txBody>
      </p:sp>
      <p:cxnSp>
        <p:nvCxnSpPr>
          <p:cNvPr id="41" name="Connecteur droit 40">
            <a:extLst>
              <a:ext uri="{FF2B5EF4-FFF2-40B4-BE49-F238E27FC236}">
                <a16:creationId xmlns:a16="http://schemas.microsoft.com/office/drawing/2014/main" id="{793736D3-0B9B-412B-9417-58C52C315599}"/>
              </a:ext>
            </a:extLst>
          </p:cNvPr>
          <p:cNvCxnSpPr/>
          <p:nvPr/>
        </p:nvCxnSpPr>
        <p:spPr>
          <a:xfrm>
            <a:off x="0" y="3089419"/>
            <a:ext cx="12191992"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18B9C6F6-6181-4E9B-AC4D-EA89817F7467}"/>
                  </a:ext>
                </a:extLst>
              </p:cNvPr>
              <p:cNvSpPr/>
              <p:nvPr/>
            </p:nvSpPr>
            <p:spPr>
              <a:xfrm>
                <a:off x="1436847" y="2691210"/>
                <a:ext cx="137736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s-ES" i="1" smtClean="0">
                              <a:latin typeface="Cambria Math" panose="02040503050406030204" pitchFamily="18" charset="0"/>
                            </a:rPr>
                          </m:ctrlPr>
                        </m:funcPr>
                        <m:fName>
                          <m:r>
                            <m:rPr>
                              <m:sty m:val="p"/>
                            </m:rPr>
                            <a:rPr lang="es-ES">
                              <a:latin typeface="Cambria Math" panose="02040503050406030204" pitchFamily="18" charset="0"/>
                            </a:rPr>
                            <m:t>log</m:t>
                          </m:r>
                        </m:fName>
                        <m:e>
                          <m:d>
                            <m:dPr>
                              <m:ctrlPr>
                                <a:rPr lang="es-ES" i="1">
                                  <a:latin typeface="Cambria Math" panose="02040503050406030204" pitchFamily="18" charset="0"/>
                                </a:rPr>
                              </m:ctrlPr>
                            </m:dPr>
                            <m:e>
                              <m:r>
                                <a:rPr lang="es-ES" i="1">
                                  <a:latin typeface="Cambria Math" panose="02040503050406030204" pitchFamily="18" charset="0"/>
                                </a:rPr>
                                <m:t>𝑎</m:t>
                              </m:r>
                            </m:e>
                          </m:d>
                        </m:e>
                      </m:func>
                      <m:r>
                        <a:rPr lang="es-ES" b="0" i="1" smtClean="0">
                          <a:latin typeface="Cambria Math" panose="02040503050406030204" pitchFamily="18" charset="0"/>
                        </a:rPr>
                        <m:t>→∞</m:t>
                      </m:r>
                    </m:oMath>
                  </m:oMathPara>
                </a14:m>
                <a:endParaRPr lang="en-GB" dirty="0"/>
              </a:p>
            </p:txBody>
          </p:sp>
        </mc:Choice>
        <mc:Fallback xmlns="">
          <p:sp>
            <p:nvSpPr>
              <p:cNvPr id="48" name="Rectangle 47">
                <a:extLst>
                  <a:ext uri="{FF2B5EF4-FFF2-40B4-BE49-F238E27FC236}">
                    <a16:creationId xmlns:a16="http://schemas.microsoft.com/office/drawing/2014/main" id="{18B9C6F6-6181-4E9B-AC4D-EA89817F7467}"/>
                  </a:ext>
                </a:extLst>
              </p:cNvPr>
              <p:cNvSpPr>
                <a:spLocks noRot="1" noChangeAspect="1" noMove="1" noResize="1" noEditPoints="1" noAdjustHandles="1" noChangeArrowheads="1" noChangeShapeType="1" noTextEdit="1"/>
              </p:cNvSpPr>
              <p:nvPr/>
            </p:nvSpPr>
            <p:spPr>
              <a:xfrm>
                <a:off x="1436847" y="2691210"/>
                <a:ext cx="1377365" cy="369332"/>
              </a:xfrm>
              <a:prstGeom prst="rect">
                <a:avLst/>
              </a:prstGeom>
              <a:blipFill>
                <a:blip r:embed="rId15"/>
                <a:stretch>
                  <a:fillRect b="-147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6F29F055-E81D-463E-A218-15053EA329C5}"/>
                  </a:ext>
                </a:extLst>
              </p:cNvPr>
              <p:cNvSpPr txBox="1"/>
              <p:nvPr/>
            </p:nvSpPr>
            <p:spPr>
              <a:xfrm>
                <a:off x="8560124" y="3258834"/>
                <a:ext cx="2605009" cy="8183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d>
                            <m:dPr>
                              <m:begChr m:val="⟨"/>
                              <m:endChr m:val="⟩"/>
                              <m:ctrlPr>
                                <a:rPr lang="es-ES" b="0" i="1" smtClean="0">
                                  <a:latin typeface="Cambria Math" panose="02040503050406030204" pitchFamily="18" charset="0"/>
                                </a:rPr>
                              </m:ctrlPr>
                            </m:dPr>
                            <m:e>
                              <m:sSup>
                                <m:sSupPr>
                                  <m:ctrlPr>
                                    <a:rPr lang="es-ES" b="0" i="1" smtClean="0">
                                      <a:latin typeface="Cambria Math" panose="02040503050406030204" pitchFamily="18" charset="0"/>
                                    </a:rPr>
                                  </m:ctrlPr>
                                </m:sSupPr>
                                <m:e>
                                  <m:r>
                                    <a:rPr lang="es-ES" b="0" i="1" smtClean="0">
                                      <a:latin typeface="Cambria Math" panose="02040503050406030204" pitchFamily="18" charset="0"/>
                                    </a:rPr>
                                    <m:t>𝜙</m:t>
                                  </m:r>
                                </m:e>
                                <m:sup>
                                  <m:r>
                                    <a:rPr lang="es-ES" b="0" i="1" smtClean="0">
                                      <a:latin typeface="Cambria Math" panose="02040503050406030204" pitchFamily="18" charset="0"/>
                                    </a:rPr>
                                    <m:t>2</m:t>
                                  </m:r>
                                </m:sup>
                              </m:sSup>
                            </m:e>
                          </m:d>
                        </m:e>
                        <m:sub>
                          <m:r>
                            <m:rPr>
                              <m:sty m:val="p"/>
                            </m:rPr>
                            <a:rPr lang="es-ES" b="0" i="0" smtClean="0">
                              <a:latin typeface="Cambria Math" panose="02040503050406030204" pitchFamily="18" charset="0"/>
                            </a:rPr>
                            <m:t>eq</m:t>
                          </m:r>
                        </m:sub>
                      </m:sSub>
                      <m:r>
                        <a:rPr lang="es-ES" b="0" i="1" smtClean="0">
                          <a:latin typeface="Cambria Math" panose="02040503050406030204" pitchFamily="18" charset="0"/>
                        </a:rPr>
                        <m:t>=</m:t>
                      </m:r>
                      <m:rad>
                        <m:radPr>
                          <m:degHide m:val="on"/>
                          <m:ctrlPr>
                            <a:rPr lang="es-ES" b="0" i="1" smtClean="0">
                              <a:latin typeface="Cambria Math" panose="02040503050406030204" pitchFamily="18" charset="0"/>
                            </a:rPr>
                          </m:ctrlPr>
                        </m:radPr>
                        <m:deg/>
                        <m:e>
                          <m:f>
                            <m:fPr>
                              <m:ctrlPr>
                                <a:rPr lang="es-ES" b="0" i="1" smtClean="0">
                                  <a:latin typeface="Cambria Math" panose="02040503050406030204" pitchFamily="18" charset="0"/>
                                </a:rPr>
                              </m:ctrlPr>
                            </m:fPr>
                            <m:num>
                              <m:r>
                                <a:rPr lang="es-ES" b="0" i="1" smtClean="0">
                                  <a:latin typeface="Cambria Math" panose="02040503050406030204" pitchFamily="18" charset="0"/>
                                </a:rPr>
                                <m:t>3</m:t>
                              </m:r>
                            </m:num>
                            <m:den>
                              <m:r>
                                <a:rPr lang="es-ES" b="0" i="1" smtClean="0">
                                  <a:latin typeface="Cambria Math" panose="02040503050406030204" pitchFamily="18" charset="0"/>
                                </a:rPr>
                                <m:t>2</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𝜋</m:t>
                                  </m:r>
                                </m:e>
                                <m:sup>
                                  <m:r>
                                    <a:rPr lang="es-ES" b="0" i="1" smtClean="0">
                                      <a:latin typeface="Cambria Math" panose="02040503050406030204" pitchFamily="18" charset="0"/>
                                    </a:rPr>
                                    <m:t>2</m:t>
                                  </m:r>
                                </m:sup>
                              </m:sSup>
                            </m:den>
                          </m:f>
                        </m:e>
                      </m:rad>
                      <m:f>
                        <m:fPr>
                          <m:ctrlPr>
                            <a:rPr lang="es-ES" b="0" i="1" smtClean="0">
                              <a:latin typeface="Cambria Math" panose="02040503050406030204" pitchFamily="18" charset="0"/>
                            </a:rPr>
                          </m:ctrlPr>
                        </m:fPr>
                        <m:num>
                          <m:r>
                            <m:rPr>
                              <m:sty m:val="p"/>
                            </m:rPr>
                            <a:rPr lang="es-ES" b="0" i="0" smtClean="0">
                              <a:latin typeface="Cambria Math" panose="02040503050406030204" pitchFamily="18" charset="0"/>
                            </a:rPr>
                            <m:t>Γ</m:t>
                          </m:r>
                          <m:d>
                            <m:dPr>
                              <m:ctrlPr>
                                <a:rPr lang="es-ES" b="0" i="1" smtClean="0">
                                  <a:latin typeface="Cambria Math" panose="02040503050406030204" pitchFamily="18" charset="0"/>
                                </a:rPr>
                              </m:ctrlPr>
                            </m:dPr>
                            <m:e>
                              <m:r>
                                <a:rPr lang="es-ES" b="0" i="1" smtClean="0">
                                  <a:latin typeface="Cambria Math" panose="02040503050406030204" pitchFamily="18" charset="0"/>
                                </a:rPr>
                                <m:t>3/4</m:t>
                              </m:r>
                            </m:e>
                          </m:d>
                        </m:num>
                        <m:den>
                          <m:r>
                            <m:rPr>
                              <m:sty m:val="p"/>
                            </m:rPr>
                            <a:rPr lang="es-ES" b="0" i="0" smtClean="0">
                              <a:latin typeface="Cambria Math" panose="02040503050406030204" pitchFamily="18" charset="0"/>
                            </a:rPr>
                            <m:t>Γ</m:t>
                          </m:r>
                          <m:d>
                            <m:dPr>
                              <m:ctrlPr>
                                <a:rPr lang="es-ES" b="0" i="1" smtClean="0">
                                  <a:latin typeface="Cambria Math" panose="02040503050406030204" pitchFamily="18" charset="0"/>
                                </a:rPr>
                              </m:ctrlPr>
                            </m:dPr>
                            <m:e>
                              <m:r>
                                <a:rPr lang="es-ES" b="0" i="1" smtClean="0">
                                  <a:latin typeface="Cambria Math" panose="02040503050406030204" pitchFamily="18" charset="0"/>
                                </a:rPr>
                                <m:t>1/4</m:t>
                              </m:r>
                            </m:e>
                          </m:d>
                        </m:den>
                      </m:f>
                      <m:f>
                        <m:fPr>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r>
                                <a:rPr lang="es-ES" b="0" i="1" smtClean="0">
                                  <a:latin typeface="Cambria Math" panose="02040503050406030204" pitchFamily="18" charset="0"/>
                                </a:rPr>
                                <m:t>𝐻</m:t>
                              </m:r>
                            </m:e>
                            <m:sup>
                              <m:r>
                                <a:rPr lang="es-ES" b="0" i="1" smtClean="0">
                                  <a:latin typeface="Cambria Math" panose="02040503050406030204" pitchFamily="18" charset="0"/>
                                </a:rPr>
                                <m:t>2</m:t>
                              </m:r>
                            </m:sup>
                          </m:sSup>
                        </m:num>
                        <m:den>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𝜆</m:t>
                              </m:r>
                            </m:e>
                          </m:rad>
                        </m:den>
                      </m:f>
                    </m:oMath>
                  </m:oMathPara>
                </a14:m>
                <a:endParaRPr lang="es-ES" b="0" dirty="0"/>
              </a:p>
            </p:txBody>
          </p:sp>
        </mc:Choice>
        <mc:Fallback xmlns="">
          <p:sp>
            <p:nvSpPr>
              <p:cNvPr id="4" name="ZoneTexte 3">
                <a:extLst>
                  <a:ext uri="{FF2B5EF4-FFF2-40B4-BE49-F238E27FC236}">
                    <a16:creationId xmlns:a16="http://schemas.microsoft.com/office/drawing/2014/main" id="{6F29F055-E81D-463E-A218-15053EA329C5}"/>
                  </a:ext>
                </a:extLst>
              </p:cNvPr>
              <p:cNvSpPr txBox="1">
                <a:spLocks noRot="1" noChangeAspect="1" noMove="1" noResize="1" noEditPoints="1" noAdjustHandles="1" noChangeArrowheads="1" noChangeShapeType="1" noTextEdit="1"/>
              </p:cNvSpPr>
              <p:nvPr/>
            </p:nvSpPr>
            <p:spPr>
              <a:xfrm>
                <a:off x="8560124" y="3258834"/>
                <a:ext cx="2605009" cy="818366"/>
              </a:xfrm>
              <a:prstGeom prst="rect">
                <a:avLst/>
              </a:prstGeom>
              <a:blipFill>
                <a:blip r:embed="rId1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86814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42051"/>
            <a:ext cx="12191999" cy="674255"/>
          </a:xfrm>
        </p:spPr>
        <p:txBody>
          <a:bodyPr rtlCol="0"/>
          <a:lstStyle/>
          <a:p>
            <a:pPr algn="ctr" rtl="0"/>
            <a:r>
              <a:rPr lang="fr-FR" dirty="0">
                <a:solidFill>
                  <a:schemeClr val="tx2"/>
                </a:solidFill>
              </a:rPr>
              <a:t>Table of contents</a:t>
            </a:r>
          </a:p>
        </p:txBody>
      </p:sp>
      <p:sp>
        <p:nvSpPr>
          <p:cNvPr id="3" name="Espace réservé du contenu 2"/>
          <p:cNvSpPr>
            <a:spLocks noGrp="1"/>
          </p:cNvSpPr>
          <p:nvPr>
            <p:ph idx="1"/>
          </p:nvPr>
        </p:nvSpPr>
        <p:spPr>
          <a:xfrm>
            <a:off x="703217" y="1678967"/>
            <a:ext cx="10247812" cy="3328463"/>
          </a:xfrm>
        </p:spPr>
        <p:txBody>
          <a:bodyPr rtlCol="0">
            <a:normAutofit/>
          </a:bodyPr>
          <a:lstStyle/>
          <a:p>
            <a:pPr marL="560070" indent="-514350">
              <a:buAutoNum type="romanUcPeriod"/>
            </a:pPr>
            <a:r>
              <a:rPr lang="fr-FR" sz="2800" b="1" dirty="0">
                <a:solidFill>
                  <a:schemeClr val="accent1"/>
                </a:solidFill>
                <a:latin typeface="+mj-lt"/>
              </a:rPr>
              <a:t>Standard </a:t>
            </a:r>
            <a:r>
              <a:rPr lang="fr-FR" sz="2800" b="1" dirty="0" err="1">
                <a:solidFill>
                  <a:schemeClr val="accent1"/>
                </a:solidFill>
                <a:latin typeface="+mj-lt"/>
              </a:rPr>
              <a:t>approach</a:t>
            </a:r>
            <a:r>
              <a:rPr lang="fr-FR" sz="2800" b="1" dirty="0">
                <a:solidFill>
                  <a:schemeClr val="accent1"/>
                </a:solidFill>
                <a:latin typeface="+mj-lt"/>
              </a:rPr>
              <a:t>: </a:t>
            </a:r>
            <a:r>
              <a:rPr lang="fr-FR" sz="2800" b="1" dirty="0" err="1">
                <a:solidFill>
                  <a:schemeClr val="accent1"/>
                </a:solidFill>
                <a:latin typeface="+mj-lt"/>
              </a:rPr>
              <a:t>cosmological</a:t>
            </a:r>
            <a:r>
              <a:rPr lang="fr-FR" sz="2800" b="1" dirty="0">
                <a:solidFill>
                  <a:schemeClr val="accent1"/>
                </a:solidFill>
                <a:latin typeface="+mj-lt"/>
              </a:rPr>
              <a:t> perturbation </a:t>
            </a:r>
            <a:r>
              <a:rPr lang="fr-FR" sz="2800" b="1" dirty="0" err="1">
                <a:solidFill>
                  <a:schemeClr val="accent1"/>
                </a:solidFill>
                <a:latin typeface="+mj-lt"/>
              </a:rPr>
              <a:t>theory</a:t>
            </a:r>
            <a:endParaRPr lang="fr-FR" sz="2400" b="1" dirty="0">
              <a:solidFill>
                <a:schemeClr val="accent1"/>
              </a:solidFill>
              <a:latin typeface="+mj-lt"/>
            </a:endParaRPr>
          </a:p>
          <a:p>
            <a:pPr marL="560070" indent="-514350">
              <a:buAutoNum type="romanUcPeriod"/>
            </a:pPr>
            <a:endParaRPr lang="fr-FR" sz="1200" b="1" dirty="0">
              <a:solidFill>
                <a:schemeClr val="accent1"/>
              </a:solidFill>
              <a:latin typeface="+mj-lt"/>
            </a:endParaRPr>
          </a:p>
          <a:p>
            <a:pPr marL="560070" indent="-514350">
              <a:buAutoNum type="romanUcPeriod"/>
            </a:pPr>
            <a:r>
              <a:rPr lang="fr-FR" sz="2800" b="1" dirty="0" err="1">
                <a:solidFill>
                  <a:schemeClr val="accent1"/>
                </a:solidFill>
                <a:latin typeface="+mj-lt"/>
              </a:rPr>
              <a:t>Stochastic</a:t>
            </a:r>
            <a:r>
              <a:rPr lang="fr-FR" sz="2800" b="1" dirty="0">
                <a:solidFill>
                  <a:schemeClr val="accent1"/>
                </a:solidFill>
                <a:latin typeface="+mj-lt"/>
              </a:rPr>
              <a:t> inflation: </a:t>
            </a:r>
            <a:r>
              <a:rPr lang="fr-FR" sz="2800" b="1" dirty="0" err="1">
                <a:solidFill>
                  <a:schemeClr val="accent1"/>
                </a:solidFill>
                <a:latin typeface="+mj-lt"/>
              </a:rPr>
              <a:t>formalism</a:t>
            </a:r>
            <a:r>
              <a:rPr lang="fr-FR" sz="2800" b="1" dirty="0">
                <a:solidFill>
                  <a:schemeClr val="accent1"/>
                </a:solidFill>
                <a:latin typeface="+mj-lt"/>
              </a:rPr>
              <a:t> and </a:t>
            </a:r>
            <a:r>
              <a:rPr lang="fr-FR" sz="2800" b="1" dirty="0" err="1">
                <a:solidFill>
                  <a:schemeClr val="accent1"/>
                </a:solidFill>
                <a:latin typeface="+mj-lt"/>
              </a:rPr>
              <a:t>tools</a:t>
            </a:r>
            <a:endParaRPr lang="fr-FR" sz="2800" b="1" dirty="0">
              <a:solidFill>
                <a:schemeClr val="accent1"/>
              </a:solidFill>
              <a:latin typeface="+mj-lt"/>
            </a:endParaRPr>
          </a:p>
          <a:p>
            <a:pPr marL="560070" indent="-514350">
              <a:buAutoNum type="romanUcPeriod"/>
            </a:pPr>
            <a:endParaRPr lang="fr-FR" sz="1200" b="1" dirty="0">
              <a:latin typeface="+mj-lt"/>
            </a:endParaRPr>
          </a:p>
          <a:p>
            <a:pPr marL="560070" indent="-514350">
              <a:buAutoNum type="romanUcPeriod"/>
            </a:pPr>
            <a:r>
              <a:rPr lang="fr-FR" sz="2800" b="1" dirty="0">
                <a:solidFill>
                  <a:schemeClr val="accent1"/>
                </a:solidFill>
                <a:latin typeface="+mj-lt"/>
              </a:rPr>
              <a:t>Borel </a:t>
            </a:r>
            <a:r>
              <a:rPr lang="fr-FR" sz="2800" b="1" dirty="0" err="1">
                <a:solidFill>
                  <a:schemeClr val="accent1"/>
                </a:solidFill>
                <a:latin typeface="+mj-lt"/>
              </a:rPr>
              <a:t>resummation</a:t>
            </a:r>
            <a:r>
              <a:rPr lang="fr-FR" sz="2800" b="1" dirty="0">
                <a:solidFill>
                  <a:schemeClr val="accent1"/>
                </a:solidFill>
                <a:latin typeface="+mj-lt"/>
              </a:rPr>
              <a:t> of </a:t>
            </a:r>
            <a:r>
              <a:rPr lang="fr-FR" sz="2800" b="1" dirty="0" err="1">
                <a:solidFill>
                  <a:schemeClr val="accent1"/>
                </a:solidFill>
                <a:latin typeface="+mj-lt"/>
              </a:rPr>
              <a:t>secular</a:t>
            </a:r>
            <a:r>
              <a:rPr lang="fr-FR" sz="2800" b="1" dirty="0">
                <a:solidFill>
                  <a:schemeClr val="accent1"/>
                </a:solidFill>
                <a:latin typeface="+mj-lt"/>
              </a:rPr>
              <a:t> divergences</a:t>
            </a:r>
            <a:endParaRPr lang="fr-FR" sz="1200" b="1" dirty="0">
              <a:solidFill>
                <a:schemeClr val="accent1"/>
              </a:solidFill>
              <a:latin typeface="+mj-lt"/>
            </a:endParaRPr>
          </a:p>
        </p:txBody>
      </p:sp>
      <p:sp>
        <p:nvSpPr>
          <p:cNvPr id="4" name="Espace réservé du pied de page 3"/>
          <p:cNvSpPr>
            <a:spLocks noGrp="1"/>
          </p:cNvSpPr>
          <p:nvPr>
            <p:ph type="ftr" sz="quarter" idx="11"/>
          </p:nvPr>
        </p:nvSpPr>
        <p:spPr/>
        <p:txBody>
          <a:bodyPr/>
          <a:lstStyle/>
          <a:p>
            <a:pPr rtl="0"/>
            <a:r>
              <a:rPr lang="en-GB" noProof="0"/>
              <a:t>Borel resummation of secular divergences with the stochastic inflation formalism                 2023 TUG Meeting, ENS, October 12th     ---    Lucas Pinol </a:t>
            </a:r>
            <a:endParaRPr lang="fr-FR" noProof="0" dirty="0"/>
          </a:p>
        </p:txBody>
      </p:sp>
    </p:spTree>
    <p:extLst>
      <p:ext uri="{BB962C8B-B14F-4D97-AF65-F5344CB8AC3E}">
        <p14:creationId xmlns:p14="http://schemas.microsoft.com/office/powerpoint/2010/main" val="390359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85CE6F-58B2-4EEE-B0C6-4E3EB743D3F5}"/>
              </a:ext>
            </a:extLst>
          </p:cNvPr>
          <p:cNvSpPr>
            <a:spLocks noGrp="1"/>
          </p:cNvSpPr>
          <p:nvPr>
            <p:ph type="title"/>
          </p:nvPr>
        </p:nvSpPr>
        <p:spPr>
          <a:xfrm>
            <a:off x="1066800" y="219271"/>
            <a:ext cx="9601200" cy="859971"/>
          </a:xfrm>
        </p:spPr>
        <p:txBody>
          <a:bodyPr/>
          <a:lstStyle/>
          <a:p>
            <a:r>
              <a:rPr lang="es-ES" dirty="0" err="1"/>
              <a:t>Motivations</a:t>
            </a:r>
            <a:endParaRPr lang="fr-FR" dirty="0"/>
          </a:p>
        </p:txBody>
      </p:sp>
      <mc:AlternateContent xmlns:mc="http://schemas.openxmlformats.org/markup-compatibility/2006">
        <mc:Choice xmlns:a14="http://schemas.microsoft.com/office/drawing/2010/main" Requires="a14">
          <p:sp>
            <p:nvSpPr>
              <p:cNvPr id="4" name="Espace réservé du contenu 3">
                <a:extLst>
                  <a:ext uri="{FF2B5EF4-FFF2-40B4-BE49-F238E27FC236}">
                    <a16:creationId xmlns:a16="http://schemas.microsoft.com/office/drawing/2014/main" id="{1B7435AC-DBE0-46BE-96C0-B6D74FA302A2}"/>
                  </a:ext>
                </a:extLst>
              </p:cNvPr>
              <p:cNvSpPr>
                <a:spLocks noGrp="1"/>
              </p:cNvSpPr>
              <p:nvPr>
                <p:ph sz="half" idx="2"/>
              </p:nvPr>
            </p:nvSpPr>
            <p:spPr>
              <a:xfrm>
                <a:off x="429986" y="1251856"/>
                <a:ext cx="11332028" cy="4506685"/>
              </a:xfrm>
            </p:spPr>
            <p:txBody>
              <a:bodyPr>
                <a:normAutofit/>
              </a:bodyPr>
              <a:lstStyle/>
              <a:p>
                <a:r>
                  <a:rPr lang="es-ES" dirty="0"/>
                  <a:t>Inflation </a:t>
                </a:r>
                <a:r>
                  <a:rPr lang="es-ES" dirty="0" err="1"/>
                  <a:t>should</a:t>
                </a:r>
                <a:r>
                  <a:rPr lang="es-ES" dirty="0"/>
                  <a:t> be </a:t>
                </a:r>
                <a:r>
                  <a:rPr lang="es-ES" dirty="0" err="1"/>
                  <a:t>considered</a:t>
                </a:r>
                <a:r>
                  <a:rPr lang="es-ES" dirty="0"/>
                  <a:t> a priori </a:t>
                </a:r>
                <a:r>
                  <a:rPr lang="es-ES" dirty="0" err="1"/>
                  <a:t>multifield</a:t>
                </a:r>
                <a:r>
                  <a:rPr lang="es-ES" dirty="0"/>
                  <a:t> (</a:t>
                </a:r>
                <a:r>
                  <a:rPr lang="es-ES" dirty="0" err="1"/>
                  <a:t>agnostic</a:t>
                </a:r>
                <a:r>
                  <a:rPr lang="es-ES" dirty="0"/>
                  <a:t> + concrete top-</a:t>
                </a:r>
                <a:r>
                  <a:rPr lang="es-ES" dirty="0" err="1"/>
                  <a:t>down</a:t>
                </a:r>
                <a:r>
                  <a:rPr lang="es-ES" dirty="0"/>
                  <a:t> </a:t>
                </a:r>
                <a:r>
                  <a:rPr lang="es-ES" dirty="0" err="1"/>
                  <a:t>examples</a:t>
                </a:r>
                <a:r>
                  <a:rPr lang="es-ES" dirty="0"/>
                  <a:t>)</a:t>
                </a:r>
              </a:p>
              <a:p>
                <a:r>
                  <a:rPr lang="es-ES" dirty="0"/>
                  <a:t>Test </a:t>
                </a:r>
                <a:r>
                  <a:rPr lang="es-ES" dirty="0" err="1"/>
                  <a:t>scalar</a:t>
                </a:r>
                <a:r>
                  <a:rPr lang="es-ES" dirty="0"/>
                  <a:t> </a:t>
                </a:r>
                <a:r>
                  <a:rPr lang="es-ES" dirty="0" err="1"/>
                  <a:t>fields</a:t>
                </a:r>
                <a:r>
                  <a:rPr lang="es-ES" dirty="0"/>
                  <a:t> do </a:t>
                </a:r>
                <a:r>
                  <a:rPr lang="es-ES" dirty="0" err="1"/>
                  <a:t>not</a:t>
                </a:r>
                <a:r>
                  <a:rPr lang="es-ES" dirty="0"/>
                  <a:t> </a:t>
                </a:r>
                <a:r>
                  <a:rPr lang="es-ES" dirty="0" err="1"/>
                  <a:t>participate</a:t>
                </a:r>
                <a:r>
                  <a:rPr lang="es-ES" dirty="0"/>
                  <a:t> </a:t>
                </a:r>
                <a:r>
                  <a:rPr lang="es-ES" dirty="0" err="1"/>
                  <a:t>to</a:t>
                </a:r>
                <a:r>
                  <a:rPr lang="es-ES" dirty="0"/>
                  <a:t> </a:t>
                </a:r>
                <a:r>
                  <a:rPr lang="es-ES" dirty="0" err="1"/>
                  <a:t>the</a:t>
                </a:r>
                <a:r>
                  <a:rPr lang="es-ES" dirty="0"/>
                  <a:t> </a:t>
                </a:r>
                <a:r>
                  <a:rPr lang="es-ES" dirty="0" err="1"/>
                  <a:t>expansion</a:t>
                </a:r>
                <a:r>
                  <a:rPr lang="es-ES" dirty="0"/>
                  <a:t> </a:t>
                </a:r>
                <a:r>
                  <a:rPr lang="es-ES" dirty="0" err="1"/>
                  <a:t>but</a:t>
                </a:r>
                <a:r>
                  <a:rPr lang="es-ES" dirty="0"/>
                  <a:t> do </a:t>
                </a:r>
                <a:r>
                  <a:rPr lang="es-ES" dirty="0" err="1"/>
                  <a:t>fluctuate</a:t>
                </a:r>
                <a:r>
                  <a:rPr lang="es-ES" dirty="0"/>
                  <a:t>, and </a:t>
                </a:r>
                <a:r>
                  <a:rPr lang="es-ES" dirty="0" err="1"/>
                  <a:t>their</a:t>
                </a:r>
                <a:r>
                  <a:rPr lang="es-ES" dirty="0"/>
                  <a:t> </a:t>
                </a:r>
                <a:r>
                  <a:rPr lang="es-ES" dirty="0" err="1"/>
                  <a:t>statistical</a:t>
                </a:r>
                <a:r>
                  <a:rPr lang="es-ES" dirty="0"/>
                  <a:t> </a:t>
                </a:r>
                <a:r>
                  <a:rPr lang="es-ES" dirty="0" err="1"/>
                  <a:t>properties</a:t>
                </a:r>
                <a:r>
                  <a:rPr lang="es-ES" dirty="0"/>
                  <a:t> can be </a:t>
                </a:r>
                <a:r>
                  <a:rPr lang="es-ES" dirty="0" err="1"/>
                  <a:t>tested</a:t>
                </a:r>
                <a:r>
                  <a:rPr lang="es-ES" dirty="0"/>
                  <a:t> (</a:t>
                </a:r>
                <a:r>
                  <a:rPr lang="es-ES" dirty="0" err="1"/>
                  <a:t>curvaton</a:t>
                </a:r>
                <a:r>
                  <a:rPr lang="es-ES" dirty="0"/>
                  <a:t> </a:t>
                </a:r>
                <a:r>
                  <a:rPr lang="es-ES" dirty="0" err="1"/>
                  <a:t>scenario</a:t>
                </a:r>
                <a:r>
                  <a:rPr lang="es-ES" dirty="0"/>
                  <a:t>, </a:t>
                </a:r>
                <a:r>
                  <a:rPr lang="es-ES" dirty="0" err="1"/>
                  <a:t>isocurvature</a:t>
                </a:r>
                <a:r>
                  <a:rPr lang="es-ES" dirty="0"/>
                  <a:t> </a:t>
                </a:r>
                <a:r>
                  <a:rPr lang="es-ES" dirty="0" err="1"/>
                  <a:t>fluctuations</a:t>
                </a:r>
                <a:r>
                  <a:rPr lang="es-ES" dirty="0"/>
                  <a:t>, </a:t>
                </a:r>
                <a:r>
                  <a:rPr lang="es-ES" dirty="0" err="1"/>
                  <a:t>instabilities</a:t>
                </a:r>
                <a:r>
                  <a:rPr lang="es-ES" dirty="0"/>
                  <a:t>, </a:t>
                </a:r>
                <a:r>
                  <a:rPr lang="es-ES" dirty="0" err="1"/>
                  <a:t>backreaction</a:t>
                </a:r>
                <a:r>
                  <a:rPr lang="es-ES" dirty="0"/>
                  <a:t>…)</a:t>
                </a:r>
              </a:p>
              <a:p>
                <a:r>
                  <a:rPr lang="es-ES" dirty="0" err="1"/>
                  <a:t>Reaching</a:t>
                </a:r>
                <a:r>
                  <a:rPr lang="es-ES" dirty="0"/>
                  <a:t> </a:t>
                </a:r>
                <a:r>
                  <a:rPr lang="es-ES" dirty="0" err="1"/>
                  <a:t>equilibrium</a:t>
                </a:r>
                <a:r>
                  <a:rPr lang="es-ES" dirty="0"/>
                  <a:t> </a:t>
                </a:r>
                <a:r>
                  <a:rPr lang="es-ES" dirty="0" err="1"/>
                  <a:t>may</a:t>
                </a:r>
                <a:r>
                  <a:rPr lang="es-ES" dirty="0"/>
                  <a:t> be </a:t>
                </a:r>
                <a:r>
                  <a:rPr lang="es-ES" dirty="0" err="1"/>
                  <a:t>hard</a:t>
                </a:r>
                <a:r>
                  <a:rPr lang="es-ES" dirty="0"/>
                  <a:t>, so </a:t>
                </a:r>
                <a:r>
                  <a:rPr lang="es-ES" dirty="0" err="1"/>
                  <a:t>knowing</a:t>
                </a:r>
                <a:r>
                  <a:rPr lang="es-ES" dirty="0"/>
                  <a:t> </a:t>
                </a:r>
                <a:r>
                  <a:rPr lang="es-ES" dirty="0" err="1"/>
                  <a:t>the</a:t>
                </a:r>
                <a:r>
                  <a:rPr lang="es-ES" dirty="0"/>
                  <a:t> </a:t>
                </a:r>
                <a:r>
                  <a:rPr lang="es-ES" dirty="0" err="1"/>
                  <a:t>transition</a:t>
                </a:r>
                <a:r>
                  <a:rPr lang="es-ES" dirty="0"/>
                  <a:t> </a:t>
                </a:r>
                <a:r>
                  <a:rPr lang="es-ES" dirty="0" err="1"/>
                  <a:t>regime</a:t>
                </a:r>
                <a:r>
                  <a:rPr lang="es-ES" dirty="0"/>
                  <a:t> </a:t>
                </a:r>
                <a:r>
                  <a:rPr lang="es-ES" dirty="0" err="1"/>
                  <a:t>is</a:t>
                </a:r>
                <a:r>
                  <a:rPr lang="es-ES" dirty="0"/>
                  <a:t> crucial:</a:t>
                </a:r>
              </a:p>
              <a:p>
                <a:pPr lvl="1"/>
                <a:r>
                  <a:rPr lang="es-ES" dirty="0" err="1"/>
                  <a:t>Typical</a:t>
                </a:r>
                <a:r>
                  <a:rPr lang="es-ES" dirty="0"/>
                  <a:t> time </a:t>
                </a:r>
                <a:r>
                  <a:rPr lang="es-ES" dirty="0" err="1"/>
                  <a:t>scale</a:t>
                </a:r>
                <a:r>
                  <a:rPr lang="es-ES" dirty="0"/>
                  <a:t> </a:t>
                </a:r>
                <a14:m>
                  <m:oMath xmlns:m="http://schemas.openxmlformats.org/officeDocument/2006/math">
                    <m:func>
                      <m:funcPr>
                        <m:ctrlPr>
                          <a:rPr lang="es-ES" b="0" i="1" smtClean="0">
                            <a:latin typeface="Cambria Math" panose="02040503050406030204" pitchFamily="18" charset="0"/>
                          </a:rPr>
                        </m:ctrlPr>
                      </m:funcPr>
                      <m:fName>
                        <m:r>
                          <m:rPr>
                            <m:sty m:val="p"/>
                          </m:rPr>
                          <a:rPr lang="es-ES" b="0" i="0" smtClean="0">
                            <a:latin typeface="Cambria Math" panose="02040503050406030204" pitchFamily="18" charset="0"/>
                          </a:rPr>
                          <m:t>log</m:t>
                        </m:r>
                      </m:fName>
                      <m:e>
                        <m:d>
                          <m:dPr>
                            <m:ctrlPr>
                              <a:rPr lang="es-ES" b="0" i="1" smtClean="0">
                                <a:latin typeface="Cambria Math" panose="02040503050406030204" pitchFamily="18" charset="0"/>
                              </a:rPr>
                            </m:ctrlPr>
                          </m:dPr>
                          <m:e>
                            <m:r>
                              <a:rPr lang="es-ES" b="0" i="1" smtClean="0">
                                <a:latin typeface="Cambria Math" panose="02040503050406030204" pitchFamily="18" charset="0"/>
                              </a:rPr>
                              <m:t>𝑎</m:t>
                            </m:r>
                          </m:e>
                        </m:d>
                      </m:e>
                    </m:func>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𝜆</m:t>
                        </m:r>
                      </m:e>
                      <m:sup>
                        <m:r>
                          <a:rPr lang="es-ES" b="0" i="1" smtClean="0">
                            <a:latin typeface="Cambria Math" panose="02040503050406030204" pitchFamily="18" charset="0"/>
                          </a:rPr>
                          <m:t>−1/2</m:t>
                        </m:r>
                      </m:sup>
                    </m:sSup>
                  </m:oMath>
                </a14:m>
                <a:r>
                  <a:rPr lang="es-ES" dirty="0"/>
                  <a:t> can be </a:t>
                </a:r>
                <a:r>
                  <a:rPr lang="es-ES" dirty="0" err="1"/>
                  <a:t>very</a:t>
                </a:r>
                <a:r>
                  <a:rPr lang="es-ES" dirty="0"/>
                  <a:t> </a:t>
                </a:r>
                <a:r>
                  <a:rPr lang="es-ES" dirty="0" err="1"/>
                  <a:t>large</a:t>
                </a:r>
                <a:endParaRPr lang="es-ES" dirty="0"/>
              </a:p>
              <a:p>
                <a:pPr lvl="1"/>
                <a:r>
                  <a:rPr lang="es-ES" dirty="0"/>
                  <a:t>In </a:t>
                </a:r>
                <a:r>
                  <a:rPr lang="es-ES" dirty="0" err="1"/>
                  <a:t>realistic</a:t>
                </a:r>
                <a:r>
                  <a:rPr lang="es-ES" dirty="0"/>
                  <a:t> </a:t>
                </a:r>
                <a:r>
                  <a:rPr lang="es-ES" dirty="0" err="1"/>
                  <a:t>inflationary</a:t>
                </a:r>
                <a:r>
                  <a:rPr lang="es-ES" dirty="0"/>
                  <a:t> </a:t>
                </a:r>
                <a:r>
                  <a:rPr lang="es-ES" dirty="0" err="1"/>
                  <a:t>setups</a:t>
                </a:r>
                <a:r>
                  <a:rPr lang="es-ES" dirty="0"/>
                  <a:t> </a:t>
                </a:r>
                <a14:m>
                  <m:oMath xmlns:m="http://schemas.openxmlformats.org/officeDocument/2006/math">
                    <m:r>
                      <a:rPr lang="es-ES" b="0" i="1" smtClean="0">
                        <a:latin typeface="Cambria Math" panose="02040503050406030204" pitchFamily="18" charset="0"/>
                      </a:rPr>
                      <m:t>𝐻</m:t>
                    </m:r>
                    <m:r>
                      <a:rPr lang="es-ES" b="0" i="1" smtClean="0">
                        <a:latin typeface="Cambria Math" panose="02040503050406030204" pitchFamily="18" charset="0"/>
                      </a:rPr>
                      <m:t>→</m:t>
                    </m:r>
                    <m:r>
                      <a:rPr lang="es-ES" b="0" i="1" smtClean="0">
                        <a:latin typeface="Cambria Math" panose="02040503050406030204" pitchFamily="18" charset="0"/>
                      </a:rPr>
                      <m:t>𝐻</m:t>
                    </m:r>
                    <m:r>
                      <a:rPr lang="es-ES" b="0" i="1" smtClean="0">
                        <a:latin typeface="Cambria Math" panose="02040503050406030204" pitchFamily="18" charset="0"/>
                      </a:rPr>
                      <m:t>(</m:t>
                    </m:r>
                    <m:r>
                      <a:rPr lang="es-ES" b="0" i="1" smtClean="0">
                        <a:latin typeface="Cambria Math" panose="02040503050406030204" pitchFamily="18" charset="0"/>
                      </a:rPr>
                      <m:t>𝑡</m:t>
                    </m:r>
                    <m:r>
                      <a:rPr lang="es-ES" b="0" i="1" smtClean="0">
                        <a:latin typeface="Cambria Math" panose="02040503050406030204" pitchFamily="18" charset="0"/>
                      </a:rPr>
                      <m:t>)</m:t>
                    </m:r>
                  </m:oMath>
                </a14:m>
                <a:r>
                  <a:rPr lang="es-ES" dirty="0"/>
                  <a:t> and “</a:t>
                </a:r>
                <a:r>
                  <a:rPr lang="es-ES" dirty="0" err="1"/>
                  <a:t>equilibrium</a:t>
                </a:r>
                <a:r>
                  <a:rPr lang="es-ES" dirty="0"/>
                  <a:t>” </a:t>
                </a:r>
                <a:r>
                  <a:rPr lang="es-ES" dirty="0" err="1"/>
                  <a:t>may</a:t>
                </a:r>
                <a:r>
                  <a:rPr lang="es-ES" dirty="0"/>
                  <a:t> </a:t>
                </a:r>
                <a:r>
                  <a:rPr lang="es-ES" dirty="0" err="1"/>
                  <a:t>change</a:t>
                </a:r>
                <a:r>
                  <a:rPr lang="es-ES" dirty="0"/>
                  <a:t> in a non-</a:t>
                </a:r>
                <a:r>
                  <a:rPr lang="es-ES" dirty="0" err="1"/>
                  <a:t>adiabatic</a:t>
                </a:r>
                <a:r>
                  <a:rPr lang="es-ES" dirty="0"/>
                  <a:t> </a:t>
                </a:r>
                <a:r>
                  <a:rPr lang="es-ES" dirty="0" err="1"/>
                  <a:t>way</a:t>
                </a:r>
                <a:endParaRPr lang="es-ES" dirty="0"/>
              </a:p>
              <a:p>
                <a:r>
                  <a:rPr lang="es-ES" dirty="0" err="1"/>
                  <a:t>The</a:t>
                </a:r>
                <a:r>
                  <a:rPr lang="es-ES" dirty="0"/>
                  <a:t> </a:t>
                </a:r>
                <a:r>
                  <a:rPr lang="es-ES" dirty="0" err="1"/>
                  <a:t>setup</a:t>
                </a:r>
                <a:r>
                  <a:rPr lang="es-ES" dirty="0"/>
                  <a:t> can be extended in </a:t>
                </a:r>
                <a:r>
                  <a:rPr lang="es-ES" dirty="0" err="1"/>
                  <a:t>many</a:t>
                </a:r>
                <a:r>
                  <a:rPr lang="es-ES" dirty="0"/>
                  <a:t> </a:t>
                </a:r>
                <a:r>
                  <a:rPr lang="es-ES" dirty="0" err="1"/>
                  <a:t>directions</a:t>
                </a:r>
                <a:r>
                  <a:rPr lang="es-ES" dirty="0"/>
                  <a:t>:</a:t>
                </a:r>
              </a:p>
              <a:p>
                <a:pPr lvl="1"/>
                <a:r>
                  <a:rPr lang="es-ES" dirty="0" err="1"/>
                  <a:t>For</a:t>
                </a:r>
                <a:r>
                  <a:rPr lang="es-ES" dirty="0"/>
                  <a:t> </a:t>
                </a:r>
                <a:r>
                  <a:rPr lang="es-ES" dirty="0" err="1"/>
                  <a:t>other</a:t>
                </a:r>
                <a:r>
                  <a:rPr lang="es-ES" dirty="0"/>
                  <a:t> </a:t>
                </a:r>
                <a:r>
                  <a:rPr lang="es-ES" dirty="0" err="1"/>
                  <a:t>potentials</a:t>
                </a:r>
                <a:r>
                  <a:rPr lang="es-ES" dirty="0"/>
                  <a:t>, </a:t>
                </a:r>
                <a:r>
                  <a:rPr lang="es-ES" dirty="0" err="1"/>
                  <a:t>e.g</a:t>
                </a:r>
                <a:r>
                  <a:rPr lang="es-ES" dirty="0"/>
                  <a:t>. </a:t>
                </a:r>
                <a:r>
                  <a:rPr lang="es-ES" dirty="0" err="1"/>
                  <a:t>double-well</a:t>
                </a:r>
                <a:r>
                  <a:rPr lang="es-ES" dirty="0"/>
                  <a:t> </a:t>
                </a:r>
                <a14:m>
                  <m:oMath xmlns:m="http://schemas.openxmlformats.org/officeDocument/2006/math">
                    <m:r>
                      <a:rPr lang="es-ES" b="0" i="1" smtClean="0">
                        <a:latin typeface="Cambria Math" panose="02040503050406030204" pitchFamily="18" charset="0"/>
                      </a:rPr>
                      <m:t>→ </m:t>
                    </m:r>
                  </m:oMath>
                </a14:m>
                <a:r>
                  <a:rPr lang="es-ES" dirty="0"/>
                  <a:t>non-</a:t>
                </a:r>
                <a:r>
                  <a:rPr lang="es-ES" dirty="0" err="1"/>
                  <a:t>perturbative</a:t>
                </a:r>
                <a:r>
                  <a:rPr lang="es-ES" dirty="0"/>
                  <a:t> </a:t>
                </a:r>
                <a:r>
                  <a:rPr lang="es-ES" dirty="0" err="1"/>
                  <a:t>structure</a:t>
                </a:r>
                <a:r>
                  <a:rPr lang="es-ES" dirty="0"/>
                  <a:t> (</a:t>
                </a:r>
                <a:r>
                  <a:rPr lang="es-ES" dirty="0" err="1"/>
                  <a:t>tunneling</a:t>
                </a:r>
                <a:r>
                  <a:rPr lang="es-ES" dirty="0"/>
                  <a:t>?) </a:t>
                </a:r>
                <a:r>
                  <a:rPr lang="es-ES" dirty="0" err="1"/>
                  <a:t>through</a:t>
                </a:r>
                <a:r>
                  <a:rPr lang="es-ES" dirty="0"/>
                  <a:t> </a:t>
                </a:r>
                <a:r>
                  <a:rPr lang="es-ES" dirty="0" err="1"/>
                  <a:t>resurgence</a:t>
                </a:r>
                <a:endParaRPr lang="es-ES" dirty="0"/>
              </a:p>
              <a:p>
                <a:pPr lvl="1"/>
                <a:r>
                  <a:rPr lang="es-ES" dirty="0" err="1"/>
                  <a:t>For</a:t>
                </a:r>
                <a:r>
                  <a:rPr lang="es-ES" dirty="0"/>
                  <a:t> </a:t>
                </a:r>
                <a:r>
                  <a:rPr lang="es-ES" dirty="0" err="1"/>
                  <a:t>multiple</a:t>
                </a:r>
                <a:r>
                  <a:rPr lang="es-ES" dirty="0"/>
                  <a:t> test </a:t>
                </a:r>
                <a:r>
                  <a:rPr lang="es-ES" dirty="0" err="1"/>
                  <a:t>scalar</a:t>
                </a:r>
                <a:r>
                  <a:rPr lang="es-ES" dirty="0"/>
                  <a:t> </a:t>
                </a:r>
                <a:r>
                  <a:rPr lang="es-ES" dirty="0" err="1"/>
                  <a:t>fields</a:t>
                </a:r>
                <a:r>
                  <a:rPr lang="es-ES" dirty="0"/>
                  <a:t> </a:t>
                </a:r>
                <a:r>
                  <a:rPr lang="es-ES" dirty="0" err="1"/>
                  <a:t>with</a:t>
                </a:r>
                <a:r>
                  <a:rPr lang="es-ES" dirty="0"/>
                  <a:t> </a:t>
                </a:r>
                <a:r>
                  <a:rPr lang="es-ES" dirty="0" err="1"/>
                  <a:t>kinetic</a:t>
                </a:r>
                <a:r>
                  <a:rPr lang="es-ES" dirty="0"/>
                  <a:t> and </a:t>
                </a:r>
                <a:r>
                  <a:rPr lang="es-ES" dirty="0" err="1"/>
                  <a:t>potential</a:t>
                </a:r>
                <a:r>
                  <a:rPr lang="es-ES" dirty="0"/>
                  <a:t> </a:t>
                </a:r>
                <a:r>
                  <a:rPr lang="es-ES" dirty="0" err="1"/>
                  <a:t>interactions</a:t>
                </a:r>
                <a:r>
                  <a:rPr lang="es-ES" dirty="0"/>
                  <a:t> as </a:t>
                </a:r>
                <a:r>
                  <a:rPr lang="es-ES" dirty="0" err="1"/>
                  <a:t>motivated</a:t>
                </a:r>
                <a:r>
                  <a:rPr lang="es-ES" dirty="0"/>
                  <a:t> </a:t>
                </a:r>
                <a:r>
                  <a:rPr lang="es-ES" dirty="0" err="1"/>
                  <a:t>by</a:t>
                </a:r>
                <a:r>
                  <a:rPr lang="es-ES" dirty="0"/>
                  <a:t> </a:t>
                </a:r>
                <a:r>
                  <a:rPr lang="es-ES" dirty="0" err="1"/>
                  <a:t>high-energy</a:t>
                </a:r>
                <a:r>
                  <a:rPr lang="es-ES" dirty="0"/>
                  <a:t> </a:t>
                </a:r>
                <a:r>
                  <a:rPr lang="es-ES" dirty="0" err="1"/>
                  <a:t>physics</a:t>
                </a:r>
                <a:endParaRPr lang="es-ES" dirty="0"/>
              </a:p>
              <a:p>
                <a:pPr lvl="1"/>
                <a:r>
                  <a:rPr lang="es-ES" dirty="0" err="1"/>
                  <a:t>Resummation</a:t>
                </a:r>
                <a:r>
                  <a:rPr lang="es-ES" dirty="0"/>
                  <a:t> </a:t>
                </a:r>
                <a:r>
                  <a:rPr lang="es-ES" dirty="0" err="1"/>
                  <a:t>of</a:t>
                </a:r>
                <a:r>
                  <a:rPr lang="es-ES" dirty="0"/>
                  <a:t> </a:t>
                </a:r>
                <a:r>
                  <a:rPr lang="es-ES" dirty="0" err="1"/>
                  <a:t>the</a:t>
                </a:r>
                <a:r>
                  <a:rPr lang="es-ES" dirty="0"/>
                  <a:t> PDF </a:t>
                </a:r>
                <a:r>
                  <a:rPr lang="es-ES" dirty="0" err="1"/>
                  <a:t>itself</a:t>
                </a:r>
                <a:r>
                  <a:rPr lang="es-ES" dirty="0"/>
                  <a:t> </a:t>
                </a:r>
                <a:r>
                  <a:rPr lang="es-ES" dirty="0" err="1"/>
                  <a:t>from</a:t>
                </a:r>
                <a:r>
                  <a:rPr lang="es-ES" dirty="0"/>
                  <a:t> “</a:t>
                </a:r>
                <a:r>
                  <a:rPr lang="es-ES" dirty="0" err="1"/>
                  <a:t>all</a:t>
                </a:r>
                <a:r>
                  <a:rPr lang="es-ES" dirty="0"/>
                  <a:t>” time-</a:t>
                </a:r>
                <a:r>
                  <a:rPr lang="es-ES" dirty="0" err="1"/>
                  <a:t>dependent</a:t>
                </a:r>
                <a:r>
                  <a:rPr lang="es-ES" dirty="0"/>
                  <a:t> </a:t>
                </a:r>
                <a:r>
                  <a:rPr lang="es-ES" dirty="0" err="1"/>
                  <a:t>moments</a:t>
                </a:r>
                <a:r>
                  <a:rPr lang="es-ES" dirty="0"/>
                  <a:t> </a:t>
                </a:r>
                <a14:m>
                  <m:oMath xmlns:m="http://schemas.openxmlformats.org/officeDocument/2006/math">
                    <m:r>
                      <a:rPr lang="es-ES" b="0" i="1" smtClean="0">
                        <a:latin typeface="Cambria Math" panose="02040503050406030204" pitchFamily="18" charset="0"/>
                      </a:rPr>
                      <m:t>→</m:t>
                    </m:r>
                  </m:oMath>
                </a14:m>
                <a:r>
                  <a:rPr lang="es-ES" dirty="0"/>
                  <a:t> non-Gaussianities in </a:t>
                </a:r>
                <a:r>
                  <a:rPr lang="es-ES" dirty="0" err="1"/>
                  <a:t>the</a:t>
                </a:r>
                <a:r>
                  <a:rPr lang="es-ES" dirty="0"/>
                  <a:t> </a:t>
                </a:r>
                <a:r>
                  <a:rPr lang="es-ES" dirty="0" err="1"/>
                  <a:t>tail</a:t>
                </a:r>
                <a:endParaRPr lang="es-ES" dirty="0"/>
              </a:p>
              <a:p>
                <a:pPr lvl="1"/>
                <a14:m>
                  <m:oMath xmlns:m="http://schemas.openxmlformats.org/officeDocument/2006/math">
                    <m:r>
                      <a:rPr lang="es-ES" i="1">
                        <a:latin typeface="Cambria Math" panose="02040503050406030204" pitchFamily="18" charset="0"/>
                      </a:rPr>
                      <m:t>𝜙</m:t>
                    </m:r>
                  </m:oMath>
                </a14:m>
                <a:r>
                  <a:rPr lang="es-ES" dirty="0"/>
                  <a:t> can be </a:t>
                </a:r>
                <a:r>
                  <a:rPr lang="es-ES" dirty="0" err="1"/>
                  <a:t>the</a:t>
                </a:r>
                <a:r>
                  <a:rPr lang="es-ES" dirty="0"/>
                  <a:t> </a:t>
                </a:r>
                <a:r>
                  <a:rPr lang="es-ES" dirty="0" err="1"/>
                  <a:t>inflaton</a:t>
                </a:r>
                <a:r>
                  <a:rPr lang="es-ES" dirty="0"/>
                  <a:t> </a:t>
                </a:r>
                <a:r>
                  <a:rPr lang="es-ES" dirty="0" err="1"/>
                  <a:t>field</a:t>
                </a:r>
                <a:r>
                  <a:rPr lang="es-ES" dirty="0"/>
                  <a:t> </a:t>
                </a:r>
                <a:r>
                  <a:rPr lang="es-ES" dirty="0" err="1"/>
                  <a:t>itself</a:t>
                </a:r>
                <a:r>
                  <a:rPr lang="es-ES" dirty="0"/>
                  <a:t> </a:t>
                </a:r>
                <a14:m>
                  <m:oMath xmlns:m="http://schemas.openxmlformats.org/officeDocument/2006/math">
                    <m:r>
                      <a:rPr lang="es-ES" b="0" i="1" smtClean="0">
                        <a:latin typeface="Cambria Math" panose="02040503050406030204" pitchFamily="18" charset="0"/>
                      </a:rPr>
                      <m:t>→</m:t>
                    </m:r>
                  </m:oMath>
                </a14:m>
                <a:r>
                  <a:rPr lang="es-ES" dirty="0"/>
                  <a:t> </a:t>
                </a:r>
                <a:r>
                  <a:rPr lang="es-ES" dirty="0" err="1"/>
                  <a:t>care</a:t>
                </a:r>
                <a:r>
                  <a:rPr lang="es-ES" dirty="0"/>
                  <a:t> </a:t>
                </a:r>
                <a:r>
                  <a:rPr lang="es-ES" dirty="0" err="1"/>
                  <a:t>with</a:t>
                </a:r>
                <a:r>
                  <a:rPr lang="es-ES" dirty="0"/>
                  <a:t> </a:t>
                </a:r>
                <a:r>
                  <a:rPr lang="es-ES" dirty="0" err="1"/>
                  <a:t>discretisation</a:t>
                </a:r>
                <a:r>
                  <a:rPr lang="es-ES" dirty="0"/>
                  <a:t> </a:t>
                </a:r>
                <a:r>
                  <a:rPr lang="es-ES" dirty="0" err="1"/>
                  <a:t>ambiguity</a:t>
                </a:r>
                <a:r>
                  <a:rPr lang="es-ES" dirty="0"/>
                  <a:t> and </a:t>
                </a:r>
                <a:r>
                  <a:rPr lang="es-ES" dirty="0" err="1"/>
                  <a:t>boundary</a:t>
                </a:r>
                <a:r>
                  <a:rPr lang="es-ES" dirty="0"/>
                  <a:t> </a:t>
                </a:r>
                <a:r>
                  <a:rPr lang="es-ES" dirty="0" err="1"/>
                  <a:t>conditions</a:t>
                </a:r>
                <a:endParaRPr lang="es-ES" dirty="0"/>
              </a:p>
              <a:p>
                <a:pPr lvl="1"/>
                <a:endParaRPr lang="es-ES" dirty="0"/>
              </a:p>
              <a:p>
                <a:pPr marL="365760" lvl="1" indent="0">
                  <a:buNone/>
                </a:pPr>
                <a:endParaRPr lang="es-ES" dirty="0"/>
              </a:p>
              <a:p>
                <a:pPr lvl="1"/>
                <a:endParaRPr lang="es-ES" dirty="0"/>
              </a:p>
              <a:p>
                <a:pPr lvl="1"/>
                <a:endParaRPr lang="es-ES" dirty="0"/>
              </a:p>
            </p:txBody>
          </p:sp>
        </mc:Choice>
        <mc:Fallback>
          <p:sp>
            <p:nvSpPr>
              <p:cNvPr id="4" name="Espace réservé du contenu 3">
                <a:extLst>
                  <a:ext uri="{FF2B5EF4-FFF2-40B4-BE49-F238E27FC236}">
                    <a16:creationId xmlns:a16="http://schemas.microsoft.com/office/drawing/2014/main" id="{1B7435AC-DBE0-46BE-96C0-B6D74FA302A2}"/>
                  </a:ext>
                </a:extLst>
              </p:cNvPr>
              <p:cNvSpPr>
                <a:spLocks noGrp="1" noRot="1" noChangeAspect="1" noMove="1" noResize="1" noEditPoints="1" noAdjustHandles="1" noChangeArrowheads="1" noChangeShapeType="1" noTextEdit="1"/>
              </p:cNvSpPr>
              <p:nvPr>
                <p:ph sz="half" idx="2"/>
              </p:nvPr>
            </p:nvSpPr>
            <p:spPr>
              <a:xfrm>
                <a:off x="429986" y="1251856"/>
                <a:ext cx="11332028" cy="4506685"/>
              </a:xfrm>
              <a:blipFill>
                <a:blip r:embed="rId3"/>
                <a:stretch>
                  <a:fillRect l="-54" t="-1351"/>
                </a:stretch>
              </a:blipFill>
            </p:spPr>
            <p:txBody>
              <a:bodyPr/>
              <a:lstStyle/>
              <a:p>
                <a:r>
                  <a:rPr lang="en-GB">
                    <a:noFill/>
                  </a:rPr>
                  <a:t> </a:t>
                </a:r>
              </a:p>
            </p:txBody>
          </p:sp>
        </mc:Fallback>
      </mc:AlternateContent>
      <p:sp>
        <p:nvSpPr>
          <p:cNvPr id="7" name="Espace réservé du pied de page 6">
            <a:extLst>
              <a:ext uri="{FF2B5EF4-FFF2-40B4-BE49-F238E27FC236}">
                <a16:creationId xmlns:a16="http://schemas.microsoft.com/office/drawing/2014/main" id="{32877BD8-87F1-4DFF-9E2B-176F7748B848}"/>
              </a:ext>
            </a:extLst>
          </p:cNvPr>
          <p:cNvSpPr>
            <a:spLocks noGrp="1"/>
          </p:cNvSpPr>
          <p:nvPr>
            <p:ph type="ftr" sz="quarter" idx="11"/>
          </p:nvPr>
        </p:nvSpPr>
        <p:spPr/>
        <p:txBody>
          <a:bodyPr/>
          <a:lstStyle/>
          <a:p>
            <a:pPr rtl="0"/>
            <a:r>
              <a:rPr lang="en-GB" noProof="0"/>
              <a:t>Borel resummation of secular divergences with the stochastic inflation formalism                 2023 TUG Meeting, ENS, October 12th     ---    Lucas Pinol </a:t>
            </a:r>
            <a:endParaRPr lang="fr-FR" noProof="0" dirty="0"/>
          </a:p>
        </p:txBody>
      </p:sp>
    </p:spTree>
    <p:extLst>
      <p:ext uri="{BB962C8B-B14F-4D97-AF65-F5344CB8AC3E}">
        <p14:creationId xmlns:p14="http://schemas.microsoft.com/office/powerpoint/2010/main" val="333270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85CE6F-58B2-4EEE-B0C6-4E3EB743D3F5}"/>
              </a:ext>
            </a:extLst>
          </p:cNvPr>
          <p:cNvSpPr>
            <a:spLocks noGrp="1"/>
          </p:cNvSpPr>
          <p:nvPr>
            <p:ph type="title"/>
          </p:nvPr>
        </p:nvSpPr>
        <p:spPr>
          <a:xfrm>
            <a:off x="0" y="219271"/>
            <a:ext cx="12192000" cy="859971"/>
          </a:xfrm>
        </p:spPr>
        <p:txBody>
          <a:bodyPr/>
          <a:lstStyle/>
          <a:p>
            <a:pPr algn="ctr"/>
            <a:r>
              <a:rPr lang="es-ES" dirty="0"/>
              <a:t>More </a:t>
            </a:r>
            <a:r>
              <a:rPr lang="es-ES" dirty="0" err="1"/>
              <a:t>topics</a:t>
            </a:r>
            <a:r>
              <a:rPr lang="es-ES" dirty="0"/>
              <a:t> </a:t>
            </a:r>
            <a:r>
              <a:rPr lang="es-ES" dirty="0" err="1"/>
              <a:t>of</a:t>
            </a:r>
            <a:r>
              <a:rPr lang="es-ES" dirty="0"/>
              <a:t> </a:t>
            </a:r>
            <a:r>
              <a:rPr lang="es-ES" dirty="0" err="1"/>
              <a:t>interest</a:t>
            </a:r>
            <a:r>
              <a:rPr lang="es-ES" dirty="0"/>
              <a:t> </a:t>
            </a:r>
            <a:r>
              <a:rPr lang="es-ES" dirty="0" err="1"/>
              <a:t>to</a:t>
            </a:r>
            <a:r>
              <a:rPr lang="es-ES" dirty="0"/>
              <a:t> me</a:t>
            </a:r>
            <a:endParaRPr lang="fr-FR" dirty="0"/>
          </a:p>
        </p:txBody>
      </p:sp>
      <p:sp>
        <p:nvSpPr>
          <p:cNvPr id="7" name="Espace réservé du pied de page 6">
            <a:extLst>
              <a:ext uri="{FF2B5EF4-FFF2-40B4-BE49-F238E27FC236}">
                <a16:creationId xmlns:a16="http://schemas.microsoft.com/office/drawing/2014/main" id="{32877BD8-87F1-4DFF-9E2B-176F7748B848}"/>
              </a:ext>
            </a:extLst>
          </p:cNvPr>
          <p:cNvSpPr>
            <a:spLocks noGrp="1"/>
          </p:cNvSpPr>
          <p:nvPr>
            <p:ph type="ftr" sz="quarter" idx="11"/>
          </p:nvPr>
        </p:nvSpPr>
        <p:spPr>
          <a:xfrm>
            <a:off x="500743" y="6458383"/>
            <a:ext cx="5181600" cy="238902"/>
          </a:xfrm>
        </p:spPr>
        <p:txBody>
          <a:bodyPr/>
          <a:lstStyle/>
          <a:p>
            <a:pPr rtl="0"/>
            <a:r>
              <a:rPr lang="en-GB" noProof="0" dirty="0" err="1"/>
              <a:t>Borel</a:t>
            </a:r>
            <a:r>
              <a:rPr lang="en-GB" noProof="0" dirty="0"/>
              <a:t> </a:t>
            </a:r>
            <a:r>
              <a:rPr lang="en-GB" noProof="0" dirty="0" err="1"/>
              <a:t>resummation</a:t>
            </a:r>
            <a:r>
              <a:rPr lang="en-GB" noProof="0" dirty="0"/>
              <a:t> of secular divergences with the stochastic inflation formalism                 2023 TUG Meeting, ENS, October 12th     ---    Lucas Pinol </a:t>
            </a:r>
            <a:endParaRPr lang="fr-FR" noProof="0" dirty="0"/>
          </a:p>
        </p:txBody>
      </p:sp>
      <p:sp>
        <p:nvSpPr>
          <p:cNvPr id="8" name="Étoile : 5 branches 7">
            <a:extLst>
              <a:ext uri="{FF2B5EF4-FFF2-40B4-BE49-F238E27FC236}">
                <a16:creationId xmlns:a16="http://schemas.microsoft.com/office/drawing/2014/main" id="{91FCAB5E-C42E-4208-B66C-5D5D670F12C6}"/>
              </a:ext>
            </a:extLst>
          </p:cNvPr>
          <p:cNvSpPr/>
          <p:nvPr/>
        </p:nvSpPr>
        <p:spPr>
          <a:xfrm>
            <a:off x="5018923" y="2588923"/>
            <a:ext cx="2160000" cy="2160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p>
        </p:txBody>
      </p:sp>
      <p:sp>
        <p:nvSpPr>
          <p:cNvPr id="9" name="ZoneTexte 8">
            <a:extLst>
              <a:ext uri="{FF2B5EF4-FFF2-40B4-BE49-F238E27FC236}">
                <a16:creationId xmlns:a16="http://schemas.microsoft.com/office/drawing/2014/main" id="{2B808F71-065C-4394-8594-CC940C69869C}"/>
              </a:ext>
            </a:extLst>
          </p:cNvPr>
          <p:cNvSpPr txBox="1"/>
          <p:nvPr/>
        </p:nvSpPr>
        <p:spPr>
          <a:xfrm>
            <a:off x="4459451" y="1612416"/>
            <a:ext cx="3300712" cy="646331"/>
          </a:xfrm>
          <a:prstGeom prst="rect">
            <a:avLst/>
          </a:prstGeom>
          <a:noFill/>
        </p:spPr>
        <p:txBody>
          <a:bodyPr wrap="none" rtlCol="0">
            <a:spAutoFit/>
          </a:bodyPr>
          <a:lstStyle/>
          <a:p>
            <a:pPr algn="ctr"/>
            <a:r>
              <a:rPr lang="es-ES" sz="1800" b="1" dirty="0">
                <a:solidFill>
                  <a:schemeClr val="accent1"/>
                </a:solidFill>
              </a:rPr>
              <a:t>Primordial non-Gaussianities</a:t>
            </a:r>
          </a:p>
          <a:p>
            <a:pPr algn="ctr"/>
            <a:r>
              <a:rPr lang="es-ES" sz="1500" b="1" dirty="0" err="1"/>
              <a:t>Polyspectra</a:t>
            </a:r>
            <a:r>
              <a:rPr lang="es-ES" sz="1800" b="1" dirty="0">
                <a:solidFill>
                  <a:schemeClr val="accent1"/>
                </a:solidFill>
              </a:rPr>
              <a:t> </a:t>
            </a:r>
            <a:endParaRPr lang="en-GB" sz="1800" b="1" dirty="0">
              <a:solidFill>
                <a:schemeClr val="accent1"/>
              </a:solidFill>
            </a:endParaRPr>
          </a:p>
        </p:txBody>
      </p:sp>
      <p:sp>
        <p:nvSpPr>
          <p:cNvPr id="10" name="ZoneTexte 9">
            <a:extLst>
              <a:ext uri="{FF2B5EF4-FFF2-40B4-BE49-F238E27FC236}">
                <a16:creationId xmlns:a16="http://schemas.microsoft.com/office/drawing/2014/main" id="{649DB33A-8E17-41DA-B656-FE96B0D5F738}"/>
              </a:ext>
            </a:extLst>
          </p:cNvPr>
          <p:cNvSpPr txBox="1"/>
          <p:nvPr/>
        </p:nvSpPr>
        <p:spPr>
          <a:xfrm>
            <a:off x="7543073" y="3036621"/>
            <a:ext cx="3450816" cy="600164"/>
          </a:xfrm>
          <a:prstGeom prst="rect">
            <a:avLst/>
          </a:prstGeom>
          <a:noFill/>
        </p:spPr>
        <p:txBody>
          <a:bodyPr wrap="none" rtlCol="0">
            <a:spAutoFit/>
          </a:bodyPr>
          <a:lstStyle/>
          <a:p>
            <a:pPr algn="ctr"/>
            <a:r>
              <a:rPr lang="es-ES" sz="1800" b="1" dirty="0">
                <a:solidFill>
                  <a:schemeClr val="accent1"/>
                </a:solidFill>
              </a:rPr>
              <a:t>Primordial </a:t>
            </a:r>
            <a:r>
              <a:rPr lang="es-ES" sz="1800" b="1" dirty="0" err="1">
                <a:solidFill>
                  <a:schemeClr val="accent1"/>
                </a:solidFill>
              </a:rPr>
              <a:t>gravitational</a:t>
            </a:r>
            <a:r>
              <a:rPr lang="es-ES" sz="1800" b="1" dirty="0">
                <a:solidFill>
                  <a:schemeClr val="accent1"/>
                </a:solidFill>
              </a:rPr>
              <a:t> </a:t>
            </a:r>
            <a:r>
              <a:rPr lang="es-ES" sz="1800" b="1" dirty="0" err="1">
                <a:solidFill>
                  <a:schemeClr val="accent1"/>
                </a:solidFill>
              </a:rPr>
              <a:t>waves</a:t>
            </a:r>
            <a:endParaRPr lang="es-ES" sz="1800" b="1" dirty="0">
              <a:solidFill>
                <a:schemeClr val="accent1"/>
              </a:solidFill>
            </a:endParaRPr>
          </a:p>
          <a:p>
            <a:pPr algn="ctr"/>
            <a:r>
              <a:rPr lang="es-ES" sz="1500" b="1" dirty="0"/>
              <a:t>Tensor sector</a:t>
            </a:r>
            <a:endParaRPr lang="en-GB" sz="1500" b="1" dirty="0"/>
          </a:p>
        </p:txBody>
      </p:sp>
      <p:sp>
        <p:nvSpPr>
          <p:cNvPr id="11" name="ZoneTexte 10">
            <a:extLst>
              <a:ext uri="{FF2B5EF4-FFF2-40B4-BE49-F238E27FC236}">
                <a16:creationId xmlns:a16="http://schemas.microsoft.com/office/drawing/2014/main" id="{E3DE37F8-9DC0-44DC-B4EC-1A7FAE6135A1}"/>
              </a:ext>
            </a:extLst>
          </p:cNvPr>
          <p:cNvSpPr txBox="1"/>
          <p:nvPr/>
        </p:nvSpPr>
        <p:spPr>
          <a:xfrm>
            <a:off x="7125710" y="4920104"/>
            <a:ext cx="2015103" cy="600164"/>
          </a:xfrm>
          <a:prstGeom prst="rect">
            <a:avLst/>
          </a:prstGeom>
          <a:noFill/>
        </p:spPr>
        <p:txBody>
          <a:bodyPr wrap="none" rtlCol="0">
            <a:spAutoFit/>
          </a:bodyPr>
          <a:lstStyle/>
          <a:p>
            <a:r>
              <a:rPr lang="es-ES" sz="1800" b="1" dirty="0" err="1">
                <a:solidFill>
                  <a:schemeClr val="accent1"/>
                </a:solidFill>
              </a:rPr>
              <a:t>Cosmic</a:t>
            </a:r>
            <a:r>
              <a:rPr lang="es-ES" sz="1800" b="1" dirty="0">
                <a:solidFill>
                  <a:schemeClr val="accent1"/>
                </a:solidFill>
              </a:rPr>
              <a:t> </a:t>
            </a:r>
            <a:r>
              <a:rPr lang="es-ES" sz="1800" b="1" dirty="0" err="1">
                <a:solidFill>
                  <a:schemeClr val="accent1"/>
                </a:solidFill>
              </a:rPr>
              <a:t>reheating</a:t>
            </a:r>
            <a:endParaRPr lang="es-ES" sz="1800" b="1" dirty="0">
              <a:solidFill>
                <a:schemeClr val="accent1"/>
              </a:solidFill>
            </a:endParaRPr>
          </a:p>
          <a:p>
            <a:pPr algn="ctr"/>
            <a:r>
              <a:rPr lang="es-ES" sz="1500" b="1" dirty="0" err="1"/>
              <a:t>Transition</a:t>
            </a:r>
            <a:r>
              <a:rPr lang="es-ES" sz="1500" b="1" dirty="0"/>
              <a:t> </a:t>
            </a:r>
            <a:r>
              <a:rPr lang="es-ES" sz="1500" b="1" dirty="0" err="1"/>
              <a:t>epoch</a:t>
            </a:r>
            <a:endParaRPr lang="en-GB" sz="1500" b="1" dirty="0"/>
          </a:p>
        </p:txBody>
      </p:sp>
      <p:sp>
        <p:nvSpPr>
          <p:cNvPr id="12" name="ZoneTexte 11">
            <a:extLst>
              <a:ext uri="{FF2B5EF4-FFF2-40B4-BE49-F238E27FC236}">
                <a16:creationId xmlns:a16="http://schemas.microsoft.com/office/drawing/2014/main" id="{B87AA294-5A3F-44EB-940B-B8E1E2394C32}"/>
              </a:ext>
            </a:extLst>
          </p:cNvPr>
          <p:cNvSpPr txBox="1"/>
          <p:nvPr/>
        </p:nvSpPr>
        <p:spPr>
          <a:xfrm>
            <a:off x="2437346" y="3027604"/>
            <a:ext cx="2218941" cy="600164"/>
          </a:xfrm>
          <a:prstGeom prst="rect">
            <a:avLst/>
          </a:prstGeom>
          <a:noFill/>
        </p:spPr>
        <p:txBody>
          <a:bodyPr wrap="none" rtlCol="0">
            <a:spAutoFit/>
          </a:bodyPr>
          <a:lstStyle/>
          <a:p>
            <a:pPr algn="ctr"/>
            <a:r>
              <a:rPr lang="es-ES" sz="1800" b="1" dirty="0" err="1">
                <a:solidFill>
                  <a:schemeClr val="accent1"/>
                </a:solidFill>
              </a:rPr>
              <a:t>Stochastic</a:t>
            </a:r>
            <a:r>
              <a:rPr lang="es-ES" sz="1800" b="1" dirty="0">
                <a:solidFill>
                  <a:schemeClr val="accent1"/>
                </a:solidFill>
              </a:rPr>
              <a:t> </a:t>
            </a:r>
            <a:r>
              <a:rPr lang="es-ES" sz="1800" b="1" dirty="0" err="1">
                <a:solidFill>
                  <a:schemeClr val="accent1"/>
                </a:solidFill>
              </a:rPr>
              <a:t>inflation</a:t>
            </a:r>
            <a:endParaRPr lang="es-ES" sz="1800" b="1" dirty="0">
              <a:solidFill>
                <a:schemeClr val="accent1"/>
              </a:solidFill>
            </a:endParaRPr>
          </a:p>
          <a:p>
            <a:pPr algn="ctr"/>
            <a:r>
              <a:rPr lang="es-ES" sz="1500" b="1" dirty="0"/>
              <a:t>Non-</a:t>
            </a:r>
            <a:r>
              <a:rPr lang="es-ES" sz="1500" b="1" dirty="0" err="1"/>
              <a:t>perturbative</a:t>
            </a:r>
            <a:endParaRPr lang="en-GB" sz="1500" b="1" dirty="0"/>
          </a:p>
        </p:txBody>
      </p:sp>
      <p:sp>
        <p:nvSpPr>
          <p:cNvPr id="13" name="ZoneTexte 12">
            <a:extLst>
              <a:ext uri="{FF2B5EF4-FFF2-40B4-BE49-F238E27FC236}">
                <a16:creationId xmlns:a16="http://schemas.microsoft.com/office/drawing/2014/main" id="{31A6831F-2CAD-4340-8A4A-6B450FCBBA3E}"/>
              </a:ext>
            </a:extLst>
          </p:cNvPr>
          <p:cNvSpPr txBox="1"/>
          <p:nvPr/>
        </p:nvSpPr>
        <p:spPr>
          <a:xfrm>
            <a:off x="1351805" y="4920593"/>
            <a:ext cx="3775008" cy="600164"/>
          </a:xfrm>
          <a:prstGeom prst="rect">
            <a:avLst/>
          </a:prstGeom>
          <a:noFill/>
        </p:spPr>
        <p:txBody>
          <a:bodyPr wrap="none" rtlCol="0">
            <a:spAutoFit/>
          </a:bodyPr>
          <a:lstStyle/>
          <a:p>
            <a:r>
              <a:rPr lang="es-ES" sz="1800" b="1" dirty="0">
                <a:solidFill>
                  <a:schemeClr val="accent1"/>
                </a:solidFill>
              </a:rPr>
              <a:t>Primordial </a:t>
            </a:r>
            <a:r>
              <a:rPr lang="es-ES" sz="1800" b="1" dirty="0" err="1">
                <a:solidFill>
                  <a:schemeClr val="accent1"/>
                </a:solidFill>
              </a:rPr>
              <a:t>features</a:t>
            </a:r>
            <a:r>
              <a:rPr lang="es-ES" sz="1800" b="1" dirty="0">
                <a:solidFill>
                  <a:schemeClr val="accent1"/>
                </a:solidFill>
              </a:rPr>
              <a:t> and CMB data</a:t>
            </a:r>
          </a:p>
          <a:p>
            <a:pPr algn="ctr"/>
            <a:r>
              <a:rPr lang="es-ES" sz="1500" b="1" dirty="0" err="1"/>
              <a:t>Precision</a:t>
            </a:r>
            <a:r>
              <a:rPr lang="es-ES" sz="1500" b="1" dirty="0"/>
              <a:t> linear </a:t>
            </a:r>
            <a:r>
              <a:rPr lang="es-ES" sz="1500" b="1" dirty="0" err="1"/>
              <a:t>physics</a:t>
            </a:r>
            <a:endParaRPr lang="en-GB" sz="1500" b="1" dirty="0"/>
          </a:p>
        </p:txBody>
      </p:sp>
      <p:sp>
        <p:nvSpPr>
          <p:cNvPr id="14" name="Espace réservé du pied de page 6">
            <a:extLst>
              <a:ext uri="{FF2B5EF4-FFF2-40B4-BE49-F238E27FC236}">
                <a16:creationId xmlns:a16="http://schemas.microsoft.com/office/drawing/2014/main" id="{D125F760-99A6-4CAD-8136-B17294D5BC6B}"/>
              </a:ext>
            </a:extLst>
          </p:cNvPr>
          <p:cNvSpPr txBox="1">
            <a:spLocks/>
          </p:cNvSpPr>
          <p:nvPr/>
        </p:nvSpPr>
        <p:spPr>
          <a:xfrm>
            <a:off x="6465755" y="6448491"/>
            <a:ext cx="5181600" cy="238902"/>
          </a:xfrm>
          <a:prstGeom prst="rect">
            <a:avLst/>
          </a:prstGeom>
        </p:spPr>
        <p:txBody>
          <a:bodyPr vert="horz" lIns="91440" tIns="45720" rIns="91440" bIns="45720" rtlCol="0" anchor="ctr"/>
          <a:lstStyle>
            <a:defPPr rtl="0">
              <a:defRPr lang="fr-fr"/>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Do not hesitate to reach out! </a:t>
            </a:r>
            <a:r>
              <a:rPr lang="en-GB" dirty="0" err="1"/>
              <a:t>lucas.pinol@phys,ens.fr</a:t>
            </a:r>
            <a:endParaRPr lang="fr-FR" dirty="0"/>
          </a:p>
        </p:txBody>
      </p:sp>
      <p:sp>
        <p:nvSpPr>
          <p:cNvPr id="6" name="ZoneTexte 5">
            <a:extLst>
              <a:ext uri="{FF2B5EF4-FFF2-40B4-BE49-F238E27FC236}">
                <a16:creationId xmlns:a16="http://schemas.microsoft.com/office/drawing/2014/main" id="{6E933265-8DFC-405F-9BE6-B412B537FACC}"/>
              </a:ext>
            </a:extLst>
          </p:cNvPr>
          <p:cNvSpPr txBox="1"/>
          <p:nvPr/>
        </p:nvSpPr>
        <p:spPr>
          <a:xfrm>
            <a:off x="4539952" y="2195311"/>
            <a:ext cx="3126305" cy="307777"/>
          </a:xfrm>
          <a:prstGeom prst="rect">
            <a:avLst/>
          </a:prstGeom>
          <a:noFill/>
        </p:spPr>
        <p:txBody>
          <a:bodyPr wrap="none" rtlCol="0">
            <a:spAutoFit/>
          </a:bodyPr>
          <a:lstStyle/>
          <a:p>
            <a:r>
              <a:rPr lang="es-ES" sz="1400" dirty="0" err="1"/>
              <a:t>Cosmological</a:t>
            </a:r>
            <a:r>
              <a:rPr lang="es-ES" sz="1400" dirty="0"/>
              <a:t> </a:t>
            </a:r>
            <a:r>
              <a:rPr lang="es-ES" sz="1400" dirty="0" err="1"/>
              <a:t>collider</a:t>
            </a:r>
            <a:r>
              <a:rPr lang="es-ES" sz="1400" dirty="0"/>
              <a:t>, </a:t>
            </a:r>
            <a:r>
              <a:rPr lang="es-ES" sz="1400" dirty="0" err="1"/>
              <a:t>trispectrum</a:t>
            </a:r>
            <a:r>
              <a:rPr lang="es-ES" sz="1400" dirty="0"/>
              <a:t>, etc.</a:t>
            </a:r>
            <a:endParaRPr lang="en-GB" sz="1400" dirty="0"/>
          </a:p>
        </p:txBody>
      </p:sp>
      <p:sp>
        <p:nvSpPr>
          <p:cNvPr id="15" name="ZoneTexte 14">
            <a:extLst>
              <a:ext uri="{FF2B5EF4-FFF2-40B4-BE49-F238E27FC236}">
                <a16:creationId xmlns:a16="http://schemas.microsoft.com/office/drawing/2014/main" id="{0E8F3BCC-9F15-47FA-B147-36604117555D}"/>
              </a:ext>
            </a:extLst>
          </p:cNvPr>
          <p:cNvSpPr txBox="1"/>
          <p:nvPr/>
        </p:nvSpPr>
        <p:spPr>
          <a:xfrm>
            <a:off x="7643012" y="3576391"/>
            <a:ext cx="3473836" cy="307777"/>
          </a:xfrm>
          <a:prstGeom prst="rect">
            <a:avLst/>
          </a:prstGeom>
          <a:noFill/>
        </p:spPr>
        <p:txBody>
          <a:bodyPr wrap="none" rtlCol="0">
            <a:spAutoFit/>
          </a:bodyPr>
          <a:lstStyle/>
          <a:p>
            <a:r>
              <a:rPr lang="es-ES" sz="1400" dirty="0" err="1"/>
              <a:t>Anisotropies</a:t>
            </a:r>
            <a:r>
              <a:rPr lang="es-ES" sz="1400" dirty="0"/>
              <a:t> </a:t>
            </a:r>
            <a:r>
              <a:rPr lang="es-ES" sz="1400" dirty="0" err="1"/>
              <a:t>of</a:t>
            </a:r>
            <a:r>
              <a:rPr lang="es-ES" sz="1400" dirty="0"/>
              <a:t> </a:t>
            </a:r>
            <a:r>
              <a:rPr lang="es-ES" sz="1400" dirty="0" err="1"/>
              <a:t>the</a:t>
            </a:r>
            <a:r>
              <a:rPr lang="es-ES" sz="1400" dirty="0"/>
              <a:t> SGWB, gauge </a:t>
            </a:r>
            <a:r>
              <a:rPr lang="es-ES" sz="1400" dirty="0" err="1"/>
              <a:t>fields</a:t>
            </a:r>
            <a:r>
              <a:rPr lang="es-ES" sz="1400" dirty="0"/>
              <a:t>, etc.</a:t>
            </a:r>
            <a:endParaRPr lang="en-GB" sz="1400" dirty="0"/>
          </a:p>
        </p:txBody>
      </p:sp>
      <p:sp>
        <p:nvSpPr>
          <p:cNvPr id="16" name="ZoneTexte 15">
            <a:extLst>
              <a:ext uri="{FF2B5EF4-FFF2-40B4-BE49-F238E27FC236}">
                <a16:creationId xmlns:a16="http://schemas.microsoft.com/office/drawing/2014/main" id="{BC3C9B92-6A6D-41D5-88D1-35DB75853A44}"/>
              </a:ext>
            </a:extLst>
          </p:cNvPr>
          <p:cNvSpPr txBox="1"/>
          <p:nvPr/>
        </p:nvSpPr>
        <p:spPr>
          <a:xfrm>
            <a:off x="6030324" y="5520268"/>
            <a:ext cx="4378763" cy="307777"/>
          </a:xfrm>
          <a:prstGeom prst="rect">
            <a:avLst/>
          </a:prstGeom>
          <a:noFill/>
        </p:spPr>
        <p:txBody>
          <a:bodyPr wrap="none" rtlCol="0">
            <a:spAutoFit/>
          </a:bodyPr>
          <a:lstStyle/>
          <a:p>
            <a:r>
              <a:rPr lang="es-ES" sz="1400" dirty="0" err="1"/>
              <a:t>Preheating</a:t>
            </a:r>
            <a:r>
              <a:rPr lang="es-ES" sz="1400" dirty="0"/>
              <a:t> </a:t>
            </a:r>
            <a:r>
              <a:rPr lang="es-ES" sz="1400" dirty="0" err="1"/>
              <a:t>instabilities</a:t>
            </a:r>
            <a:r>
              <a:rPr lang="es-ES" sz="1400" dirty="0"/>
              <a:t>, </a:t>
            </a:r>
            <a:r>
              <a:rPr lang="es-ES" sz="1400" dirty="0" err="1"/>
              <a:t>isocurvature</a:t>
            </a:r>
            <a:r>
              <a:rPr lang="es-ES" sz="1400" dirty="0"/>
              <a:t> </a:t>
            </a:r>
            <a:r>
              <a:rPr lang="es-ES" sz="1400" dirty="0" err="1"/>
              <a:t>transmission</a:t>
            </a:r>
            <a:r>
              <a:rPr lang="es-ES" sz="1400" dirty="0"/>
              <a:t>, etc.</a:t>
            </a:r>
            <a:endParaRPr lang="en-GB" sz="1400" dirty="0"/>
          </a:p>
        </p:txBody>
      </p:sp>
      <p:sp>
        <p:nvSpPr>
          <p:cNvPr id="17" name="ZoneTexte 16">
            <a:extLst>
              <a:ext uri="{FF2B5EF4-FFF2-40B4-BE49-F238E27FC236}">
                <a16:creationId xmlns:a16="http://schemas.microsoft.com/office/drawing/2014/main" id="{CFAB7C6D-74CE-4D35-B843-13A7AC536286}"/>
              </a:ext>
            </a:extLst>
          </p:cNvPr>
          <p:cNvSpPr txBox="1"/>
          <p:nvPr/>
        </p:nvSpPr>
        <p:spPr>
          <a:xfrm>
            <a:off x="1608889" y="5528148"/>
            <a:ext cx="3297056" cy="307777"/>
          </a:xfrm>
          <a:prstGeom prst="rect">
            <a:avLst/>
          </a:prstGeom>
          <a:noFill/>
        </p:spPr>
        <p:txBody>
          <a:bodyPr wrap="none" rtlCol="0">
            <a:spAutoFit/>
          </a:bodyPr>
          <a:lstStyle/>
          <a:p>
            <a:r>
              <a:rPr lang="es-ES" sz="1400" dirty="0" err="1"/>
              <a:t>Bayesian</a:t>
            </a:r>
            <a:r>
              <a:rPr lang="es-ES" sz="1400" dirty="0"/>
              <a:t> and machine-</a:t>
            </a:r>
            <a:r>
              <a:rPr lang="es-ES" sz="1400" dirty="0" err="1"/>
              <a:t>learning</a:t>
            </a:r>
            <a:r>
              <a:rPr lang="es-ES" sz="1400" dirty="0"/>
              <a:t> </a:t>
            </a:r>
            <a:r>
              <a:rPr lang="es-ES" sz="1400" dirty="0" err="1"/>
              <a:t>methods</a:t>
            </a:r>
            <a:endParaRPr lang="en-GB" sz="1400" dirty="0"/>
          </a:p>
        </p:txBody>
      </p:sp>
      <p:sp>
        <p:nvSpPr>
          <p:cNvPr id="18" name="ZoneTexte 17">
            <a:extLst>
              <a:ext uri="{FF2B5EF4-FFF2-40B4-BE49-F238E27FC236}">
                <a16:creationId xmlns:a16="http://schemas.microsoft.com/office/drawing/2014/main" id="{032EDBF1-57C9-401E-ADDF-157DCBAF81C6}"/>
              </a:ext>
            </a:extLst>
          </p:cNvPr>
          <p:cNvSpPr txBox="1"/>
          <p:nvPr/>
        </p:nvSpPr>
        <p:spPr>
          <a:xfrm>
            <a:off x="2038499" y="3620891"/>
            <a:ext cx="3062313" cy="307777"/>
          </a:xfrm>
          <a:prstGeom prst="rect">
            <a:avLst/>
          </a:prstGeom>
          <a:noFill/>
        </p:spPr>
        <p:txBody>
          <a:bodyPr wrap="none" rtlCol="0">
            <a:spAutoFit/>
          </a:bodyPr>
          <a:lstStyle/>
          <a:p>
            <a:r>
              <a:rPr lang="es-ES" sz="1400" dirty="0" err="1"/>
              <a:t>You</a:t>
            </a:r>
            <a:r>
              <a:rPr lang="es-ES" sz="1400" dirty="0"/>
              <a:t> </a:t>
            </a:r>
            <a:r>
              <a:rPr lang="es-ES" sz="1400" dirty="0" err="1"/>
              <a:t>just</a:t>
            </a:r>
            <a:r>
              <a:rPr lang="es-ES" sz="1400" dirty="0"/>
              <a:t> </a:t>
            </a:r>
            <a:r>
              <a:rPr lang="es-ES" sz="1400" dirty="0" err="1"/>
              <a:t>heard</a:t>
            </a:r>
            <a:r>
              <a:rPr lang="es-ES" sz="1400" dirty="0"/>
              <a:t> a </a:t>
            </a:r>
            <a:r>
              <a:rPr lang="es-ES" sz="1400" dirty="0" err="1"/>
              <a:t>lot</a:t>
            </a:r>
            <a:r>
              <a:rPr lang="es-ES" sz="1400" dirty="0"/>
              <a:t> </a:t>
            </a:r>
            <a:r>
              <a:rPr lang="es-ES" sz="1400" dirty="0" err="1"/>
              <a:t>of</a:t>
            </a:r>
            <a:r>
              <a:rPr lang="es-ES" sz="1400" dirty="0"/>
              <a:t> </a:t>
            </a:r>
            <a:r>
              <a:rPr lang="es-ES" sz="1400" dirty="0" err="1"/>
              <a:t>that</a:t>
            </a:r>
            <a:r>
              <a:rPr lang="es-ES" sz="1400" dirty="0"/>
              <a:t>… come </a:t>
            </a:r>
            <a:r>
              <a:rPr lang="es-ES" sz="1400" dirty="0" err="1"/>
              <a:t>on</a:t>
            </a:r>
            <a:r>
              <a:rPr lang="es-ES" sz="1400" dirty="0"/>
              <a:t>!</a:t>
            </a:r>
            <a:endParaRPr lang="en-GB" sz="1400" dirty="0"/>
          </a:p>
        </p:txBody>
      </p:sp>
      <p:pic>
        <p:nvPicPr>
          <p:cNvPr id="20" name="Image 19">
            <a:extLst>
              <a:ext uri="{FF2B5EF4-FFF2-40B4-BE49-F238E27FC236}">
                <a16:creationId xmlns:a16="http://schemas.microsoft.com/office/drawing/2014/main" id="{F96ADF57-08F9-48F0-8C72-851EB58E7E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8730" y="5352995"/>
            <a:ext cx="857250" cy="1419225"/>
          </a:xfrm>
          <a:prstGeom prst="rect">
            <a:avLst/>
          </a:prstGeom>
        </p:spPr>
      </p:pic>
      <mc:AlternateContent xmlns:mc="http://schemas.openxmlformats.org/markup-compatibility/2006">
        <mc:Choice xmlns:a14="http://schemas.microsoft.com/office/drawing/2010/main" Requires="a14">
          <p:sp>
            <p:nvSpPr>
              <p:cNvPr id="21" name="ZoneTexte 20">
                <a:extLst>
                  <a:ext uri="{FF2B5EF4-FFF2-40B4-BE49-F238E27FC236}">
                    <a16:creationId xmlns:a16="http://schemas.microsoft.com/office/drawing/2014/main" id="{8D3EA09D-1B53-467D-BC6C-D9AC0E743BCD}"/>
                  </a:ext>
                </a:extLst>
              </p:cNvPr>
              <p:cNvSpPr txBox="1"/>
              <p:nvPr/>
            </p:nvSpPr>
            <p:spPr>
              <a:xfrm>
                <a:off x="10892428" y="5924109"/>
                <a:ext cx="224420"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m:t>
                      </m:r>
                    </m:oMath>
                  </m:oMathPara>
                </a14:m>
                <a:endParaRPr lang="en-GB" dirty="0"/>
              </a:p>
            </p:txBody>
          </p:sp>
        </mc:Choice>
        <mc:Fallback>
          <p:sp>
            <p:nvSpPr>
              <p:cNvPr id="21" name="ZoneTexte 20">
                <a:extLst>
                  <a:ext uri="{FF2B5EF4-FFF2-40B4-BE49-F238E27FC236}">
                    <a16:creationId xmlns:a16="http://schemas.microsoft.com/office/drawing/2014/main" id="{8D3EA09D-1B53-467D-BC6C-D9AC0E743BCD}"/>
                  </a:ext>
                </a:extLst>
              </p:cNvPr>
              <p:cNvSpPr txBox="1">
                <a:spLocks noRot="1" noChangeAspect="1" noMove="1" noResize="1" noEditPoints="1" noAdjustHandles="1" noChangeArrowheads="1" noChangeShapeType="1" noTextEdit="1"/>
              </p:cNvSpPr>
              <p:nvPr/>
            </p:nvSpPr>
            <p:spPr>
              <a:xfrm>
                <a:off x="10892428" y="5924109"/>
                <a:ext cx="224420" cy="276999"/>
              </a:xfrm>
              <a:prstGeom prst="rect">
                <a:avLst/>
              </a:prstGeom>
              <a:blipFill>
                <a:blip r:embed="rId3"/>
                <a:stretch>
                  <a:fillRect l="-24324" r="-18919" b="-8889"/>
                </a:stretch>
              </a:blipFill>
            </p:spPr>
            <p:txBody>
              <a:bodyPr/>
              <a:lstStyle/>
              <a:p>
                <a:r>
                  <a:rPr lang="en-GB">
                    <a:noFill/>
                  </a:rPr>
                  <a:t> </a:t>
                </a:r>
              </a:p>
            </p:txBody>
          </p:sp>
        </mc:Fallback>
      </mc:AlternateContent>
    </p:spTree>
    <p:extLst>
      <p:ext uri="{BB962C8B-B14F-4D97-AF65-F5344CB8AC3E}">
        <p14:creationId xmlns:p14="http://schemas.microsoft.com/office/powerpoint/2010/main" val="261544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85CE6F-58B2-4EEE-B0C6-4E3EB743D3F5}"/>
              </a:ext>
            </a:extLst>
          </p:cNvPr>
          <p:cNvSpPr>
            <a:spLocks noGrp="1"/>
          </p:cNvSpPr>
          <p:nvPr>
            <p:ph type="title"/>
          </p:nvPr>
        </p:nvSpPr>
        <p:spPr>
          <a:xfrm>
            <a:off x="1066800" y="219271"/>
            <a:ext cx="9601200" cy="859971"/>
          </a:xfrm>
        </p:spPr>
        <p:txBody>
          <a:bodyPr/>
          <a:lstStyle/>
          <a:p>
            <a:r>
              <a:rPr lang="es-ES" dirty="0"/>
              <a:t>Back-UP </a:t>
            </a:r>
            <a:r>
              <a:rPr lang="es-ES" dirty="0" err="1"/>
              <a:t>slides</a:t>
            </a:r>
            <a:endParaRPr lang="fr-FR" dirty="0"/>
          </a:p>
        </p:txBody>
      </p:sp>
      <p:sp>
        <p:nvSpPr>
          <p:cNvPr id="4" name="Espace réservé du contenu 3">
            <a:extLst>
              <a:ext uri="{FF2B5EF4-FFF2-40B4-BE49-F238E27FC236}">
                <a16:creationId xmlns:a16="http://schemas.microsoft.com/office/drawing/2014/main" id="{1B7435AC-DBE0-46BE-96C0-B6D74FA302A2}"/>
              </a:ext>
            </a:extLst>
          </p:cNvPr>
          <p:cNvSpPr>
            <a:spLocks noGrp="1"/>
          </p:cNvSpPr>
          <p:nvPr>
            <p:ph sz="half" idx="2"/>
          </p:nvPr>
        </p:nvSpPr>
        <p:spPr>
          <a:xfrm>
            <a:off x="429986" y="1251856"/>
            <a:ext cx="11332028" cy="4506685"/>
          </a:xfrm>
        </p:spPr>
        <p:txBody>
          <a:bodyPr>
            <a:normAutofit/>
          </a:bodyPr>
          <a:lstStyle/>
          <a:p>
            <a:pPr marL="45720" indent="0">
              <a:buNone/>
            </a:pPr>
            <a:r>
              <a:rPr lang="es-ES" dirty="0"/>
              <a:t>Timeline </a:t>
            </a:r>
            <a:r>
              <a:rPr lang="es-ES" dirty="0" err="1"/>
              <a:t>of</a:t>
            </a:r>
            <a:r>
              <a:rPr lang="es-ES" dirty="0"/>
              <a:t> </a:t>
            </a:r>
            <a:r>
              <a:rPr lang="es-ES" dirty="0" err="1"/>
              <a:t>Nolan’s</a:t>
            </a:r>
            <a:r>
              <a:rPr lang="es-ES" dirty="0"/>
              <a:t> </a:t>
            </a:r>
            <a:r>
              <a:rPr lang="es-ES" dirty="0" err="1"/>
              <a:t>movie</a:t>
            </a:r>
            <a:r>
              <a:rPr lang="es-ES" dirty="0"/>
              <a:t> Memento</a:t>
            </a:r>
          </a:p>
          <a:p>
            <a:pPr marL="365760" lvl="1" indent="0">
              <a:buNone/>
            </a:pPr>
            <a:endParaRPr lang="es-ES" dirty="0"/>
          </a:p>
          <a:p>
            <a:pPr lvl="1"/>
            <a:endParaRPr lang="es-ES" dirty="0"/>
          </a:p>
          <a:p>
            <a:pPr lvl="1"/>
            <a:endParaRPr lang="es-ES" dirty="0"/>
          </a:p>
        </p:txBody>
      </p:sp>
      <p:sp>
        <p:nvSpPr>
          <p:cNvPr id="7" name="Espace réservé du pied de page 6">
            <a:extLst>
              <a:ext uri="{FF2B5EF4-FFF2-40B4-BE49-F238E27FC236}">
                <a16:creationId xmlns:a16="http://schemas.microsoft.com/office/drawing/2014/main" id="{32877BD8-87F1-4DFF-9E2B-176F7748B848}"/>
              </a:ext>
            </a:extLst>
          </p:cNvPr>
          <p:cNvSpPr>
            <a:spLocks noGrp="1"/>
          </p:cNvSpPr>
          <p:nvPr>
            <p:ph type="ftr" sz="quarter" idx="11"/>
          </p:nvPr>
        </p:nvSpPr>
        <p:spPr/>
        <p:txBody>
          <a:bodyPr/>
          <a:lstStyle/>
          <a:p>
            <a:pPr rtl="0"/>
            <a:r>
              <a:rPr lang="en-GB" noProof="0"/>
              <a:t>Borel resummation of secular divergences with the stochastic inflation formalism                 2023 TUG Meeting, ENS, October 12th     ---    Lucas Pinol </a:t>
            </a:r>
            <a:endParaRPr lang="fr-FR" noProof="0" dirty="0"/>
          </a:p>
        </p:txBody>
      </p:sp>
      <p:pic>
        <p:nvPicPr>
          <p:cNvPr id="3" name="Image 2">
            <a:extLst>
              <a:ext uri="{FF2B5EF4-FFF2-40B4-BE49-F238E27FC236}">
                <a16:creationId xmlns:a16="http://schemas.microsoft.com/office/drawing/2014/main" id="{A9016934-9D8A-491E-8AE9-BD207F40AA2D}"/>
              </a:ext>
            </a:extLst>
          </p:cNvPr>
          <p:cNvPicPr>
            <a:picLocks noChangeAspect="1"/>
          </p:cNvPicPr>
          <p:nvPr/>
        </p:nvPicPr>
        <p:blipFill>
          <a:blip r:embed="rId2"/>
          <a:stretch>
            <a:fillRect/>
          </a:stretch>
        </p:blipFill>
        <p:spPr>
          <a:xfrm>
            <a:off x="4963885" y="887628"/>
            <a:ext cx="6912428" cy="4730209"/>
          </a:xfrm>
          <a:prstGeom prst="rect">
            <a:avLst/>
          </a:prstGeom>
        </p:spPr>
      </p:pic>
    </p:spTree>
    <p:extLst>
      <p:ext uri="{BB962C8B-B14F-4D97-AF65-F5344CB8AC3E}">
        <p14:creationId xmlns:p14="http://schemas.microsoft.com/office/powerpoint/2010/main" val="82649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154D28-9EED-4321-A7AE-167BE31D489A}"/>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re 1">
            <a:extLst>
              <a:ext uri="{FF2B5EF4-FFF2-40B4-BE49-F238E27FC236}">
                <a16:creationId xmlns:a16="http://schemas.microsoft.com/office/drawing/2014/main" id="{AB85CE6F-58B2-4EEE-B0C6-4E3EB743D3F5}"/>
              </a:ext>
            </a:extLst>
          </p:cNvPr>
          <p:cNvSpPr>
            <a:spLocks noGrp="1"/>
          </p:cNvSpPr>
          <p:nvPr>
            <p:ph type="title"/>
          </p:nvPr>
        </p:nvSpPr>
        <p:spPr>
          <a:xfrm>
            <a:off x="576942" y="208385"/>
            <a:ext cx="9601200" cy="859971"/>
          </a:xfrm>
        </p:spPr>
        <p:txBody>
          <a:bodyPr/>
          <a:lstStyle/>
          <a:p>
            <a:r>
              <a:rPr lang="es-ES" dirty="0" err="1"/>
              <a:t>Resurgence</a:t>
            </a:r>
            <a:endParaRPr lang="fr-FR" dirty="0"/>
          </a:p>
        </p:txBody>
      </p:sp>
      <p:sp>
        <p:nvSpPr>
          <p:cNvPr id="4" name="Espace réservé du contenu 3">
            <a:extLst>
              <a:ext uri="{FF2B5EF4-FFF2-40B4-BE49-F238E27FC236}">
                <a16:creationId xmlns:a16="http://schemas.microsoft.com/office/drawing/2014/main" id="{1B7435AC-DBE0-46BE-96C0-B6D74FA302A2}"/>
              </a:ext>
            </a:extLst>
          </p:cNvPr>
          <p:cNvSpPr>
            <a:spLocks noGrp="1"/>
          </p:cNvSpPr>
          <p:nvPr>
            <p:ph sz="half" idx="2"/>
          </p:nvPr>
        </p:nvSpPr>
        <p:spPr>
          <a:xfrm>
            <a:off x="141515" y="1251856"/>
            <a:ext cx="11919856" cy="4506685"/>
          </a:xfrm>
        </p:spPr>
        <p:txBody>
          <a:bodyPr>
            <a:normAutofit/>
          </a:bodyPr>
          <a:lstStyle/>
          <a:p>
            <a:pPr marL="365760" lvl="1" indent="0">
              <a:buNone/>
            </a:pPr>
            <a:r>
              <a:rPr lang="es-ES" sz="2000" dirty="0" err="1"/>
              <a:t>Study</a:t>
            </a:r>
            <a:r>
              <a:rPr lang="es-ES" sz="2000" dirty="0"/>
              <a:t> non-</a:t>
            </a:r>
            <a:r>
              <a:rPr lang="es-ES" sz="2000" dirty="0" err="1"/>
              <a:t>perturbative</a:t>
            </a:r>
            <a:r>
              <a:rPr lang="es-ES" sz="2000" dirty="0"/>
              <a:t> </a:t>
            </a:r>
            <a:r>
              <a:rPr lang="es-ES" sz="2000" dirty="0" err="1"/>
              <a:t>features</a:t>
            </a:r>
            <a:r>
              <a:rPr lang="es-ES" sz="2000" dirty="0"/>
              <a:t> </a:t>
            </a:r>
            <a:r>
              <a:rPr lang="es-ES" sz="2000" dirty="0" err="1"/>
              <a:t>of</a:t>
            </a:r>
            <a:r>
              <a:rPr lang="es-ES" sz="2000" dirty="0"/>
              <a:t> </a:t>
            </a:r>
            <a:r>
              <a:rPr lang="es-ES" sz="2000" dirty="0" err="1"/>
              <a:t>the</a:t>
            </a:r>
            <a:r>
              <a:rPr lang="es-ES" sz="2000" dirty="0"/>
              <a:t> </a:t>
            </a:r>
            <a:r>
              <a:rPr lang="es-ES" sz="2000" dirty="0" err="1"/>
              <a:t>theory</a:t>
            </a:r>
            <a:r>
              <a:rPr lang="es-ES" sz="2000" dirty="0"/>
              <a:t> </a:t>
            </a:r>
            <a:r>
              <a:rPr lang="es-ES" sz="2000" dirty="0" err="1"/>
              <a:t>through</a:t>
            </a:r>
            <a:r>
              <a:rPr lang="es-ES" sz="2000" dirty="0"/>
              <a:t> </a:t>
            </a:r>
            <a:r>
              <a:rPr lang="es-ES" sz="2000" dirty="0" err="1"/>
              <a:t>the</a:t>
            </a:r>
            <a:r>
              <a:rPr lang="es-ES" sz="2000" dirty="0"/>
              <a:t> </a:t>
            </a:r>
            <a:r>
              <a:rPr lang="es-ES" sz="2000" dirty="0" err="1"/>
              <a:t>poles</a:t>
            </a:r>
            <a:r>
              <a:rPr lang="es-ES" sz="2000" dirty="0"/>
              <a:t> and </a:t>
            </a:r>
            <a:r>
              <a:rPr lang="es-ES" sz="2000" dirty="0" err="1"/>
              <a:t>zeros</a:t>
            </a:r>
            <a:r>
              <a:rPr lang="es-ES" sz="2000" dirty="0"/>
              <a:t> </a:t>
            </a:r>
            <a:r>
              <a:rPr lang="es-ES" sz="2000" dirty="0" err="1"/>
              <a:t>of</a:t>
            </a:r>
            <a:r>
              <a:rPr lang="es-ES" sz="2000" dirty="0"/>
              <a:t> </a:t>
            </a:r>
            <a:r>
              <a:rPr lang="es-ES" sz="2000" dirty="0" err="1"/>
              <a:t>the</a:t>
            </a:r>
            <a:r>
              <a:rPr lang="es-ES" sz="2000" dirty="0"/>
              <a:t> </a:t>
            </a:r>
            <a:r>
              <a:rPr lang="es-ES" sz="2000" dirty="0" err="1"/>
              <a:t>Borel</a:t>
            </a:r>
            <a:r>
              <a:rPr lang="es-ES" sz="2000" dirty="0"/>
              <a:t> </a:t>
            </a:r>
            <a:r>
              <a:rPr lang="es-ES" sz="2000" dirty="0" err="1"/>
              <a:t>transform</a:t>
            </a:r>
            <a:endParaRPr lang="es-ES" sz="2000" dirty="0"/>
          </a:p>
          <a:p>
            <a:pPr lvl="1"/>
            <a:endParaRPr lang="es-ES" dirty="0"/>
          </a:p>
          <a:p>
            <a:pPr lvl="1"/>
            <a:endParaRPr lang="es-ES" dirty="0"/>
          </a:p>
        </p:txBody>
      </p:sp>
      <p:pic>
        <p:nvPicPr>
          <p:cNvPr id="5" name="Image 4">
            <a:extLst>
              <a:ext uri="{FF2B5EF4-FFF2-40B4-BE49-F238E27FC236}">
                <a16:creationId xmlns:a16="http://schemas.microsoft.com/office/drawing/2014/main" id="{240479C9-3470-4635-BB78-95E8DED8EE2C}"/>
              </a:ext>
            </a:extLst>
          </p:cNvPr>
          <p:cNvPicPr>
            <a:picLocks noChangeAspect="1"/>
          </p:cNvPicPr>
          <p:nvPr/>
        </p:nvPicPr>
        <p:blipFill>
          <a:blip r:embed="rId2"/>
          <a:stretch>
            <a:fillRect/>
          </a:stretch>
        </p:blipFill>
        <p:spPr>
          <a:xfrm>
            <a:off x="3015345" y="1772870"/>
            <a:ext cx="6355431" cy="4316131"/>
          </a:xfrm>
          <a:prstGeom prst="rect">
            <a:avLst/>
          </a:prstGeom>
        </p:spPr>
      </p:pic>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C664C4A4-6720-4CEE-81C0-24BE83C6CF42}"/>
                  </a:ext>
                </a:extLst>
              </p:cNvPr>
              <p:cNvSpPr/>
              <p:nvPr/>
            </p:nvSpPr>
            <p:spPr>
              <a:xfrm>
                <a:off x="1003748" y="2401726"/>
                <a:ext cx="1394292" cy="50244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ES" sz="2400" i="1">
                              <a:latin typeface="Cambria Math" panose="02040503050406030204" pitchFamily="18" charset="0"/>
                            </a:rPr>
                          </m:ctrlPr>
                        </m:sSubPr>
                        <m:e>
                          <m:acc>
                            <m:accPr>
                              <m:chr m:val="̃"/>
                              <m:ctrlPr>
                                <a:rPr lang="es-ES" sz="2400" i="1">
                                  <a:latin typeface="Cambria Math" panose="02040503050406030204" pitchFamily="18" charset="0"/>
                                </a:rPr>
                              </m:ctrlPr>
                            </m:accPr>
                            <m:e>
                              <m:d>
                                <m:dPr>
                                  <m:begChr m:val="⟨"/>
                                  <m:endChr m:val="⟩"/>
                                  <m:ctrlPr>
                                    <a:rPr lang="es-ES" sz="2400" i="1">
                                      <a:latin typeface="Cambria Math" panose="02040503050406030204" pitchFamily="18" charset="0"/>
                                    </a:rPr>
                                  </m:ctrlPr>
                                </m:dPr>
                                <m:e>
                                  <m:sSup>
                                    <m:sSupPr>
                                      <m:ctrlPr>
                                        <a:rPr lang="es-ES" sz="2400" i="1">
                                          <a:latin typeface="Cambria Math" panose="02040503050406030204" pitchFamily="18" charset="0"/>
                                        </a:rPr>
                                      </m:ctrlPr>
                                    </m:sSupPr>
                                    <m:e>
                                      <m:r>
                                        <a:rPr lang="es-ES" sz="2400" i="1">
                                          <a:latin typeface="Cambria Math" panose="02040503050406030204" pitchFamily="18" charset="0"/>
                                        </a:rPr>
                                        <m:t>𝜙</m:t>
                                      </m:r>
                                    </m:e>
                                    <m:sup>
                                      <m:r>
                                        <a:rPr lang="es-ES" sz="2400" i="1">
                                          <a:latin typeface="Cambria Math" panose="02040503050406030204" pitchFamily="18" charset="0"/>
                                        </a:rPr>
                                        <m:t>2</m:t>
                                      </m:r>
                                    </m:sup>
                                  </m:sSup>
                                </m:e>
                              </m:d>
                            </m:e>
                          </m:acc>
                        </m:e>
                        <m:sub>
                          <m:r>
                            <a:rPr lang="es-ES" sz="2400" i="1">
                              <a:latin typeface="Cambria Math" panose="02040503050406030204" pitchFamily="18" charset="0"/>
                            </a:rPr>
                            <m:t>𝐵</m:t>
                          </m:r>
                        </m:sub>
                      </m:sSub>
                      <m:d>
                        <m:dPr>
                          <m:ctrlPr>
                            <a:rPr lang="es-ES" sz="2400" i="1">
                              <a:latin typeface="Cambria Math" panose="02040503050406030204" pitchFamily="18" charset="0"/>
                            </a:rPr>
                          </m:ctrlPr>
                        </m:dPr>
                        <m:e>
                          <m:r>
                            <a:rPr lang="es-ES" sz="2400" i="1">
                              <a:latin typeface="Cambria Math" panose="02040503050406030204" pitchFamily="18" charset="0"/>
                            </a:rPr>
                            <m:t>𝑡</m:t>
                          </m:r>
                        </m:e>
                      </m:d>
                    </m:oMath>
                  </m:oMathPara>
                </a14:m>
                <a:endParaRPr lang="en-GB" sz="2400" dirty="0"/>
              </a:p>
            </p:txBody>
          </p:sp>
        </mc:Choice>
        <mc:Fallback>
          <p:sp>
            <p:nvSpPr>
              <p:cNvPr id="6" name="Rectangle 5">
                <a:extLst>
                  <a:ext uri="{FF2B5EF4-FFF2-40B4-BE49-F238E27FC236}">
                    <a16:creationId xmlns:a16="http://schemas.microsoft.com/office/drawing/2014/main" id="{C664C4A4-6720-4CEE-81C0-24BE83C6CF42}"/>
                  </a:ext>
                </a:extLst>
              </p:cNvPr>
              <p:cNvSpPr>
                <a:spLocks noRot="1" noChangeAspect="1" noMove="1" noResize="1" noEditPoints="1" noAdjustHandles="1" noChangeArrowheads="1" noChangeShapeType="1" noTextEdit="1"/>
              </p:cNvSpPr>
              <p:nvPr/>
            </p:nvSpPr>
            <p:spPr>
              <a:xfrm>
                <a:off x="1003748" y="2401726"/>
                <a:ext cx="1394292" cy="50244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0FCD2A9C-270B-4CC7-956F-B15E82A38365}"/>
                  </a:ext>
                </a:extLst>
              </p:cNvPr>
              <p:cNvSpPr/>
              <p:nvPr/>
            </p:nvSpPr>
            <p:spPr>
              <a:xfrm>
                <a:off x="966778" y="4513554"/>
                <a:ext cx="1394292" cy="50090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ES" sz="2400" i="1" smtClean="0">
                              <a:latin typeface="Cambria Math" panose="02040503050406030204" pitchFamily="18" charset="0"/>
                            </a:rPr>
                          </m:ctrlPr>
                        </m:sSubPr>
                        <m:e>
                          <m:acc>
                            <m:accPr>
                              <m:chr m:val="̃"/>
                              <m:ctrlPr>
                                <a:rPr lang="es-ES" sz="2400" i="1">
                                  <a:latin typeface="Cambria Math" panose="02040503050406030204" pitchFamily="18" charset="0"/>
                                </a:rPr>
                              </m:ctrlPr>
                            </m:accPr>
                            <m:e>
                              <m:d>
                                <m:dPr>
                                  <m:begChr m:val="⟨"/>
                                  <m:endChr m:val="⟩"/>
                                  <m:ctrlPr>
                                    <a:rPr lang="es-ES" sz="2400" i="1">
                                      <a:latin typeface="Cambria Math" panose="02040503050406030204" pitchFamily="18" charset="0"/>
                                    </a:rPr>
                                  </m:ctrlPr>
                                </m:dPr>
                                <m:e>
                                  <m:sSup>
                                    <m:sSupPr>
                                      <m:ctrlPr>
                                        <a:rPr lang="es-ES" sz="2400" i="1">
                                          <a:latin typeface="Cambria Math" panose="02040503050406030204" pitchFamily="18" charset="0"/>
                                        </a:rPr>
                                      </m:ctrlPr>
                                    </m:sSupPr>
                                    <m:e>
                                      <m:r>
                                        <a:rPr lang="es-ES" sz="2400" i="1">
                                          <a:latin typeface="Cambria Math" panose="02040503050406030204" pitchFamily="18" charset="0"/>
                                        </a:rPr>
                                        <m:t>𝜙</m:t>
                                      </m:r>
                                    </m:e>
                                    <m:sup>
                                      <m:r>
                                        <a:rPr lang="es-ES" sz="2400" b="0" i="1" smtClean="0">
                                          <a:latin typeface="Cambria Math" panose="02040503050406030204" pitchFamily="18" charset="0"/>
                                        </a:rPr>
                                        <m:t>4</m:t>
                                      </m:r>
                                    </m:sup>
                                  </m:sSup>
                                </m:e>
                              </m:d>
                            </m:e>
                          </m:acc>
                        </m:e>
                        <m:sub>
                          <m:r>
                            <a:rPr lang="es-ES" sz="2400" i="1">
                              <a:latin typeface="Cambria Math" panose="02040503050406030204" pitchFamily="18" charset="0"/>
                            </a:rPr>
                            <m:t>𝐵</m:t>
                          </m:r>
                        </m:sub>
                      </m:sSub>
                      <m:d>
                        <m:dPr>
                          <m:ctrlPr>
                            <a:rPr lang="es-ES" sz="2400" i="1">
                              <a:latin typeface="Cambria Math" panose="02040503050406030204" pitchFamily="18" charset="0"/>
                            </a:rPr>
                          </m:ctrlPr>
                        </m:dPr>
                        <m:e>
                          <m:r>
                            <a:rPr lang="es-ES" sz="2400" i="1">
                              <a:latin typeface="Cambria Math" panose="02040503050406030204" pitchFamily="18" charset="0"/>
                            </a:rPr>
                            <m:t>𝑡</m:t>
                          </m:r>
                        </m:e>
                      </m:d>
                    </m:oMath>
                  </m:oMathPara>
                </a14:m>
                <a:endParaRPr lang="en-GB" sz="2400" dirty="0"/>
              </a:p>
            </p:txBody>
          </p:sp>
        </mc:Choice>
        <mc:Fallback>
          <p:sp>
            <p:nvSpPr>
              <p:cNvPr id="8" name="Rectangle 7">
                <a:extLst>
                  <a:ext uri="{FF2B5EF4-FFF2-40B4-BE49-F238E27FC236}">
                    <a16:creationId xmlns:a16="http://schemas.microsoft.com/office/drawing/2014/main" id="{0FCD2A9C-270B-4CC7-956F-B15E82A38365}"/>
                  </a:ext>
                </a:extLst>
              </p:cNvPr>
              <p:cNvSpPr>
                <a:spLocks noRot="1" noChangeAspect="1" noMove="1" noResize="1" noEditPoints="1" noAdjustHandles="1" noChangeArrowheads="1" noChangeShapeType="1" noTextEdit="1"/>
              </p:cNvSpPr>
              <p:nvPr/>
            </p:nvSpPr>
            <p:spPr>
              <a:xfrm>
                <a:off x="966778" y="4513554"/>
                <a:ext cx="1394292" cy="500906"/>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ZoneTexte 8">
                <a:extLst>
                  <a:ext uri="{FF2B5EF4-FFF2-40B4-BE49-F238E27FC236}">
                    <a16:creationId xmlns:a16="http://schemas.microsoft.com/office/drawing/2014/main" id="{86939747-0333-4B30-91E6-47F477150EBF}"/>
                  </a:ext>
                </a:extLst>
              </p:cNvPr>
              <p:cNvSpPr txBox="1"/>
              <p:nvPr/>
            </p:nvSpPr>
            <p:spPr>
              <a:xfrm>
                <a:off x="6096000" y="517954"/>
                <a:ext cx="6095999"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𝑉</m:t>
                      </m:r>
                      <m:r>
                        <a:rPr lang="es-ES" sz="2000" b="0" i="1" smtClean="0">
                          <a:latin typeface="Cambria Math" panose="02040503050406030204" pitchFamily="18" charset="0"/>
                        </a:rPr>
                        <m:t>=</m:t>
                      </m:r>
                      <m:r>
                        <a:rPr lang="es-ES" sz="2000" b="0" i="1" smtClean="0">
                          <a:latin typeface="Cambria Math" panose="02040503050406030204" pitchFamily="18" charset="0"/>
                        </a:rPr>
                        <m:t>𝜆</m:t>
                      </m:r>
                      <m:sSup>
                        <m:sSupPr>
                          <m:ctrlPr>
                            <a:rPr lang="es-ES" sz="2000" b="0" i="1" smtClean="0">
                              <a:latin typeface="Cambria Math" panose="02040503050406030204" pitchFamily="18" charset="0"/>
                            </a:rPr>
                          </m:ctrlPr>
                        </m:sSupPr>
                        <m:e>
                          <m:r>
                            <a:rPr lang="es-ES" sz="2000" b="0" i="1" smtClean="0">
                              <a:latin typeface="Cambria Math" panose="02040503050406030204" pitchFamily="18" charset="0"/>
                            </a:rPr>
                            <m:t>𝜙</m:t>
                          </m:r>
                        </m:e>
                        <m:sup>
                          <m:r>
                            <a:rPr lang="es-ES" sz="2000" b="0" i="1" smtClean="0">
                              <a:latin typeface="Cambria Math" panose="02040503050406030204" pitchFamily="18" charset="0"/>
                            </a:rPr>
                            <m:t>4</m:t>
                          </m:r>
                        </m:sup>
                      </m:sSup>
                      <m:r>
                        <a:rPr lang="es-ES" sz="2000" b="0" i="1" smtClean="0">
                          <a:latin typeface="Cambria Math" panose="02040503050406030204" pitchFamily="18" charset="0"/>
                        </a:rPr>
                        <m:t>/4</m:t>
                      </m:r>
                    </m:oMath>
                  </m:oMathPara>
                </a14:m>
                <a:endParaRPr lang="en-GB" sz="2000" dirty="0"/>
              </a:p>
            </p:txBody>
          </p:sp>
        </mc:Choice>
        <mc:Fallback>
          <p:sp>
            <p:nvSpPr>
              <p:cNvPr id="9" name="ZoneTexte 8">
                <a:extLst>
                  <a:ext uri="{FF2B5EF4-FFF2-40B4-BE49-F238E27FC236}">
                    <a16:creationId xmlns:a16="http://schemas.microsoft.com/office/drawing/2014/main" id="{86939747-0333-4B30-91E6-47F477150EBF}"/>
                  </a:ext>
                </a:extLst>
              </p:cNvPr>
              <p:cNvSpPr txBox="1">
                <a:spLocks noRot="1" noChangeAspect="1" noMove="1" noResize="1" noEditPoints="1" noAdjustHandles="1" noChangeArrowheads="1" noChangeShapeType="1" noTextEdit="1"/>
              </p:cNvSpPr>
              <p:nvPr/>
            </p:nvSpPr>
            <p:spPr>
              <a:xfrm>
                <a:off x="6096000" y="517954"/>
                <a:ext cx="6095999" cy="400110"/>
              </a:xfrm>
              <a:prstGeom prst="rect">
                <a:avLst/>
              </a:prstGeom>
              <a:blipFill>
                <a:blip r:embed="rId5"/>
                <a:stretch>
                  <a:fillRect b="-16667"/>
                </a:stretch>
              </a:blipFill>
            </p:spPr>
            <p:txBody>
              <a:bodyPr/>
              <a:lstStyle/>
              <a:p>
                <a:r>
                  <a:rPr lang="en-GB">
                    <a:noFill/>
                  </a:rPr>
                  <a:t> </a:t>
                </a:r>
              </a:p>
            </p:txBody>
          </p:sp>
        </mc:Fallback>
      </mc:AlternateContent>
      <p:sp>
        <p:nvSpPr>
          <p:cNvPr id="11" name="Rectangle 10">
            <a:extLst>
              <a:ext uri="{FF2B5EF4-FFF2-40B4-BE49-F238E27FC236}">
                <a16:creationId xmlns:a16="http://schemas.microsoft.com/office/drawing/2014/main" id="{45357D29-1047-4A34-923B-5A2FF9C0A87F}"/>
              </a:ext>
            </a:extLst>
          </p:cNvPr>
          <p:cNvSpPr/>
          <p:nvPr/>
        </p:nvSpPr>
        <p:spPr>
          <a:xfrm>
            <a:off x="274405" y="6057048"/>
            <a:ext cx="2825774" cy="461665"/>
          </a:xfrm>
          <a:prstGeom prst="rect">
            <a:avLst/>
          </a:prstGeom>
        </p:spPr>
        <p:txBody>
          <a:bodyPr wrap="none">
            <a:spAutoFit/>
          </a:bodyPr>
          <a:lstStyle/>
          <a:p>
            <a:r>
              <a:rPr lang="es-ES" sz="2400" dirty="0" err="1"/>
              <a:t>Order</a:t>
            </a:r>
            <a:r>
              <a:rPr lang="es-ES" sz="2400" dirty="0"/>
              <a:t> </a:t>
            </a:r>
            <a:r>
              <a:rPr lang="es-ES" sz="2400" dirty="0" err="1"/>
              <a:t>of</a:t>
            </a:r>
            <a:r>
              <a:rPr lang="es-ES" sz="2400" dirty="0"/>
              <a:t> </a:t>
            </a:r>
            <a:r>
              <a:rPr lang="es-ES" sz="2400" dirty="0" err="1"/>
              <a:t>the</a:t>
            </a:r>
            <a:r>
              <a:rPr lang="es-ES" sz="2400" dirty="0"/>
              <a:t> </a:t>
            </a:r>
            <a:r>
              <a:rPr lang="es-ES" sz="2400" dirty="0" err="1"/>
              <a:t>approx</a:t>
            </a:r>
            <a:r>
              <a:rPr lang="es-ES" sz="2400" dirty="0"/>
              <a:t>.</a:t>
            </a:r>
            <a:endParaRPr lang="en-GB" sz="2400" dirty="0"/>
          </a:p>
        </p:txBody>
      </p:sp>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52DB1C4E-A90E-4D5B-98C8-2A33911F6C99}"/>
                  </a:ext>
                </a:extLst>
              </p:cNvPr>
              <p:cNvSpPr/>
              <p:nvPr/>
            </p:nvSpPr>
            <p:spPr>
              <a:xfrm>
                <a:off x="3551005" y="6071116"/>
                <a:ext cx="1167307" cy="46166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S" sz="2400" b="0" i="1" smtClean="0">
                          <a:latin typeface="Cambria Math" panose="02040503050406030204" pitchFamily="18" charset="0"/>
                        </a:rPr>
                        <m:t>𝑝</m:t>
                      </m:r>
                      <m:r>
                        <a:rPr lang="es-ES" sz="2400" b="0" i="1" smtClean="0">
                          <a:latin typeface="Cambria Math" panose="02040503050406030204" pitchFamily="18" charset="0"/>
                        </a:rPr>
                        <m:t>=50</m:t>
                      </m:r>
                    </m:oMath>
                  </m:oMathPara>
                </a14:m>
                <a:endParaRPr lang="en-GB" sz="2400" dirty="0"/>
              </a:p>
            </p:txBody>
          </p:sp>
        </mc:Choice>
        <mc:Fallback>
          <p:sp>
            <p:nvSpPr>
              <p:cNvPr id="12" name="Rectangle 11">
                <a:extLst>
                  <a:ext uri="{FF2B5EF4-FFF2-40B4-BE49-F238E27FC236}">
                    <a16:creationId xmlns:a16="http://schemas.microsoft.com/office/drawing/2014/main" id="{52DB1C4E-A90E-4D5B-98C8-2A33911F6C99}"/>
                  </a:ext>
                </a:extLst>
              </p:cNvPr>
              <p:cNvSpPr>
                <a:spLocks noRot="1" noChangeAspect="1" noMove="1" noResize="1" noEditPoints="1" noAdjustHandles="1" noChangeArrowheads="1" noChangeShapeType="1" noTextEdit="1"/>
              </p:cNvSpPr>
              <p:nvPr/>
            </p:nvSpPr>
            <p:spPr>
              <a:xfrm>
                <a:off x="3551005" y="6071116"/>
                <a:ext cx="1167307" cy="461665"/>
              </a:xfrm>
              <a:prstGeom prst="rect">
                <a:avLst/>
              </a:prstGeom>
              <a:blipFill>
                <a:blip r:embed="rId6"/>
                <a:stretch>
                  <a:fillRect b="-1184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6118C50C-5CED-4AE7-8A95-1ECF04D6071D}"/>
                  </a:ext>
                </a:extLst>
              </p:cNvPr>
              <p:cNvSpPr/>
              <p:nvPr/>
            </p:nvSpPr>
            <p:spPr>
              <a:xfrm>
                <a:off x="5645735" y="6078820"/>
                <a:ext cx="1337226" cy="46166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S" sz="2400" b="0" i="1" smtClean="0">
                          <a:latin typeface="Cambria Math" panose="02040503050406030204" pitchFamily="18" charset="0"/>
                        </a:rPr>
                        <m:t>𝑝</m:t>
                      </m:r>
                      <m:r>
                        <a:rPr lang="es-ES" sz="2400" b="0" i="1" smtClean="0">
                          <a:latin typeface="Cambria Math" panose="02040503050406030204" pitchFamily="18" charset="0"/>
                        </a:rPr>
                        <m:t>=150</m:t>
                      </m:r>
                    </m:oMath>
                  </m:oMathPara>
                </a14:m>
                <a:endParaRPr lang="en-GB" sz="2400" dirty="0"/>
              </a:p>
            </p:txBody>
          </p:sp>
        </mc:Choice>
        <mc:Fallback>
          <p:sp>
            <p:nvSpPr>
              <p:cNvPr id="13" name="Rectangle 12">
                <a:extLst>
                  <a:ext uri="{FF2B5EF4-FFF2-40B4-BE49-F238E27FC236}">
                    <a16:creationId xmlns:a16="http://schemas.microsoft.com/office/drawing/2014/main" id="{6118C50C-5CED-4AE7-8A95-1ECF04D6071D}"/>
                  </a:ext>
                </a:extLst>
              </p:cNvPr>
              <p:cNvSpPr>
                <a:spLocks noRot="1" noChangeAspect="1" noMove="1" noResize="1" noEditPoints="1" noAdjustHandles="1" noChangeArrowheads="1" noChangeShapeType="1" noTextEdit="1"/>
              </p:cNvSpPr>
              <p:nvPr/>
            </p:nvSpPr>
            <p:spPr>
              <a:xfrm>
                <a:off x="5645735" y="6078820"/>
                <a:ext cx="1337226" cy="461665"/>
              </a:xfrm>
              <a:prstGeom prst="rect">
                <a:avLst/>
              </a:prstGeom>
              <a:blipFill>
                <a:blip r:embed="rId7"/>
                <a:stretch>
                  <a:fillRect b="-1315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DBD346DC-283B-4FB4-B603-5A13B1881B7A}"/>
                  </a:ext>
                </a:extLst>
              </p:cNvPr>
              <p:cNvSpPr/>
              <p:nvPr/>
            </p:nvSpPr>
            <p:spPr>
              <a:xfrm>
                <a:off x="7724960" y="6088037"/>
                <a:ext cx="1337226" cy="46166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S" sz="2400" b="0" i="1" smtClean="0">
                          <a:latin typeface="Cambria Math" panose="02040503050406030204" pitchFamily="18" charset="0"/>
                        </a:rPr>
                        <m:t>𝑝</m:t>
                      </m:r>
                      <m:r>
                        <a:rPr lang="es-ES" sz="2400" b="0" i="1" smtClean="0">
                          <a:latin typeface="Cambria Math" panose="02040503050406030204" pitchFamily="18" charset="0"/>
                        </a:rPr>
                        <m:t>=500</m:t>
                      </m:r>
                    </m:oMath>
                  </m:oMathPara>
                </a14:m>
                <a:endParaRPr lang="en-GB" sz="2400" dirty="0"/>
              </a:p>
            </p:txBody>
          </p:sp>
        </mc:Choice>
        <mc:Fallback>
          <p:sp>
            <p:nvSpPr>
              <p:cNvPr id="14" name="Rectangle 13">
                <a:extLst>
                  <a:ext uri="{FF2B5EF4-FFF2-40B4-BE49-F238E27FC236}">
                    <a16:creationId xmlns:a16="http://schemas.microsoft.com/office/drawing/2014/main" id="{DBD346DC-283B-4FB4-B603-5A13B1881B7A}"/>
                  </a:ext>
                </a:extLst>
              </p:cNvPr>
              <p:cNvSpPr>
                <a:spLocks noRot="1" noChangeAspect="1" noMove="1" noResize="1" noEditPoints="1" noAdjustHandles="1" noChangeArrowheads="1" noChangeShapeType="1" noTextEdit="1"/>
              </p:cNvSpPr>
              <p:nvPr/>
            </p:nvSpPr>
            <p:spPr>
              <a:xfrm>
                <a:off x="7724960" y="6088037"/>
                <a:ext cx="1337226" cy="461665"/>
              </a:xfrm>
              <a:prstGeom prst="rect">
                <a:avLst/>
              </a:prstGeom>
              <a:blipFill>
                <a:blip r:embed="rId8"/>
                <a:stretch>
                  <a:fillRect b="-13333"/>
                </a:stretch>
              </a:blipFill>
            </p:spPr>
            <p:txBody>
              <a:bodyPr/>
              <a:lstStyle/>
              <a:p>
                <a:r>
                  <a:rPr lang="en-GB">
                    <a:noFill/>
                  </a:rPr>
                  <a:t> </a:t>
                </a:r>
              </a:p>
            </p:txBody>
          </p:sp>
        </mc:Fallback>
      </mc:AlternateContent>
      <p:grpSp>
        <p:nvGrpSpPr>
          <p:cNvPr id="20" name="Groupe 19">
            <a:extLst>
              <a:ext uri="{FF2B5EF4-FFF2-40B4-BE49-F238E27FC236}">
                <a16:creationId xmlns:a16="http://schemas.microsoft.com/office/drawing/2014/main" id="{075749DF-1184-47F0-AFF2-9DE21BB2FBBA}"/>
              </a:ext>
            </a:extLst>
          </p:cNvPr>
          <p:cNvGrpSpPr/>
          <p:nvPr/>
        </p:nvGrpSpPr>
        <p:grpSpPr>
          <a:xfrm>
            <a:off x="1188948" y="3312662"/>
            <a:ext cx="1085966" cy="754769"/>
            <a:chOff x="9949543" y="2028377"/>
            <a:chExt cx="1085966" cy="754769"/>
          </a:xfrm>
        </p:grpSpPr>
        <p:sp>
          <p:nvSpPr>
            <p:cNvPr id="15" name="Étoile : 5 branches 14">
              <a:extLst>
                <a:ext uri="{FF2B5EF4-FFF2-40B4-BE49-F238E27FC236}">
                  <a16:creationId xmlns:a16="http://schemas.microsoft.com/office/drawing/2014/main" id="{22D90416-27D8-434B-B888-E85FC72D5F2C}"/>
                </a:ext>
              </a:extLst>
            </p:cNvPr>
            <p:cNvSpPr/>
            <p:nvPr/>
          </p:nvSpPr>
          <p:spPr>
            <a:xfrm>
              <a:off x="9949543" y="2133600"/>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ZoneTexte 15">
              <a:extLst>
                <a:ext uri="{FF2B5EF4-FFF2-40B4-BE49-F238E27FC236}">
                  <a16:creationId xmlns:a16="http://schemas.microsoft.com/office/drawing/2014/main" id="{F549AF58-5128-457F-A14D-B6CE8B0BC97D}"/>
                </a:ext>
              </a:extLst>
            </p:cNvPr>
            <p:cNvSpPr txBox="1"/>
            <p:nvPr/>
          </p:nvSpPr>
          <p:spPr>
            <a:xfrm>
              <a:off x="10278763" y="2028377"/>
              <a:ext cx="752129" cy="369332"/>
            </a:xfrm>
            <a:prstGeom prst="rect">
              <a:avLst/>
            </a:prstGeom>
            <a:noFill/>
          </p:spPr>
          <p:txBody>
            <a:bodyPr wrap="none" rtlCol="0">
              <a:spAutoFit/>
            </a:bodyPr>
            <a:lstStyle/>
            <a:p>
              <a:r>
                <a:rPr lang="es-ES" b="1" dirty="0" err="1">
                  <a:solidFill>
                    <a:srgbClr val="FF0000"/>
                  </a:solidFill>
                </a:rPr>
                <a:t>poles</a:t>
              </a:r>
              <a:endParaRPr lang="en-GB" b="1" dirty="0">
                <a:solidFill>
                  <a:srgbClr val="FF0000"/>
                </a:solidFill>
              </a:endParaRPr>
            </a:p>
          </p:txBody>
        </p:sp>
        <p:sp>
          <p:nvSpPr>
            <p:cNvPr id="17" name="Ellipse 16">
              <a:extLst>
                <a:ext uri="{FF2B5EF4-FFF2-40B4-BE49-F238E27FC236}">
                  <a16:creationId xmlns:a16="http://schemas.microsoft.com/office/drawing/2014/main" id="{A5991EEE-BD2A-484C-A5BC-EB64139DB2E4}"/>
                </a:ext>
              </a:extLst>
            </p:cNvPr>
            <p:cNvSpPr/>
            <p:nvPr/>
          </p:nvSpPr>
          <p:spPr>
            <a:xfrm>
              <a:off x="9952457" y="2503714"/>
              <a:ext cx="180000" cy="1800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ZoneTexte 17">
              <a:extLst>
                <a:ext uri="{FF2B5EF4-FFF2-40B4-BE49-F238E27FC236}">
                  <a16:creationId xmlns:a16="http://schemas.microsoft.com/office/drawing/2014/main" id="{728C2623-176C-4C49-8F6D-7BBE6993E037}"/>
                </a:ext>
              </a:extLst>
            </p:cNvPr>
            <p:cNvSpPr txBox="1"/>
            <p:nvPr/>
          </p:nvSpPr>
          <p:spPr>
            <a:xfrm>
              <a:off x="10278763" y="2413814"/>
              <a:ext cx="756746" cy="369332"/>
            </a:xfrm>
            <a:prstGeom prst="rect">
              <a:avLst/>
            </a:prstGeom>
            <a:noFill/>
          </p:spPr>
          <p:txBody>
            <a:bodyPr wrap="none" rtlCol="0">
              <a:spAutoFit/>
            </a:bodyPr>
            <a:lstStyle/>
            <a:p>
              <a:r>
                <a:rPr lang="es-ES" b="1" dirty="0" err="1">
                  <a:solidFill>
                    <a:srgbClr val="0000FF"/>
                  </a:solidFill>
                </a:rPr>
                <a:t>zeros</a:t>
              </a:r>
              <a:endParaRPr lang="en-GB" b="1" dirty="0">
                <a:solidFill>
                  <a:srgbClr val="0000FF"/>
                </a:solidFill>
              </a:endParaRPr>
            </a:p>
          </p:txBody>
        </p:sp>
      </p:grpSp>
      <p:sp>
        <p:nvSpPr>
          <p:cNvPr id="19" name="ZoneTexte 18">
            <a:extLst>
              <a:ext uri="{FF2B5EF4-FFF2-40B4-BE49-F238E27FC236}">
                <a16:creationId xmlns:a16="http://schemas.microsoft.com/office/drawing/2014/main" id="{8DD63A53-3601-4CB6-B48D-8DA1EC2A868F}"/>
              </a:ext>
            </a:extLst>
          </p:cNvPr>
          <p:cNvSpPr txBox="1"/>
          <p:nvPr/>
        </p:nvSpPr>
        <p:spPr>
          <a:xfrm>
            <a:off x="9512291" y="1738908"/>
            <a:ext cx="2359437" cy="4524315"/>
          </a:xfrm>
          <a:prstGeom prst="rect">
            <a:avLst/>
          </a:prstGeom>
          <a:noFill/>
        </p:spPr>
        <p:txBody>
          <a:bodyPr wrap="square" rtlCol="0">
            <a:spAutoFit/>
          </a:bodyPr>
          <a:lstStyle/>
          <a:p>
            <a:pPr algn="ctr"/>
            <a:r>
              <a:rPr lang="es-ES" dirty="0"/>
              <a:t>No </a:t>
            </a:r>
            <a:r>
              <a:rPr lang="es-ES" dirty="0" err="1"/>
              <a:t>poles</a:t>
            </a:r>
            <a:r>
              <a:rPr lang="es-ES" dirty="0"/>
              <a:t> </a:t>
            </a:r>
            <a:r>
              <a:rPr lang="es-ES" dirty="0" err="1"/>
              <a:t>on</a:t>
            </a:r>
            <a:r>
              <a:rPr lang="es-ES" dirty="0"/>
              <a:t> </a:t>
            </a:r>
            <a:r>
              <a:rPr lang="es-ES" dirty="0" err="1"/>
              <a:t>the</a:t>
            </a:r>
            <a:r>
              <a:rPr lang="es-ES" dirty="0"/>
              <a:t> real positive axis</a:t>
            </a:r>
          </a:p>
          <a:p>
            <a:pPr algn="ctr"/>
            <a:endParaRPr lang="es-ES" dirty="0"/>
          </a:p>
          <a:p>
            <a:pPr algn="ctr"/>
            <a:r>
              <a:rPr lang="es-ES" dirty="0"/>
              <a:t>No </a:t>
            </a:r>
            <a:r>
              <a:rPr lang="es-ES" dirty="0" err="1"/>
              <a:t>ambiguity</a:t>
            </a:r>
            <a:r>
              <a:rPr lang="es-ES" dirty="0"/>
              <a:t> in </a:t>
            </a:r>
            <a:r>
              <a:rPr lang="es-ES" dirty="0" err="1"/>
              <a:t>the</a:t>
            </a:r>
            <a:r>
              <a:rPr lang="es-ES" dirty="0"/>
              <a:t> </a:t>
            </a:r>
            <a:r>
              <a:rPr lang="es-ES" dirty="0" err="1"/>
              <a:t>Borel</a:t>
            </a:r>
            <a:r>
              <a:rPr lang="es-ES" dirty="0"/>
              <a:t> sum</a:t>
            </a:r>
          </a:p>
          <a:p>
            <a:pPr algn="ctr"/>
            <a:endParaRPr lang="es-ES" dirty="0"/>
          </a:p>
          <a:p>
            <a:pPr algn="ctr"/>
            <a:r>
              <a:rPr lang="es-ES" dirty="0"/>
              <a:t>No “true” non-</a:t>
            </a:r>
            <a:r>
              <a:rPr lang="es-ES" dirty="0" err="1"/>
              <a:t>perturbative</a:t>
            </a:r>
            <a:r>
              <a:rPr lang="es-ES" dirty="0"/>
              <a:t> </a:t>
            </a:r>
            <a:r>
              <a:rPr lang="es-ES" dirty="0" err="1"/>
              <a:t>feature</a:t>
            </a:r>
            <a:endParaRPr lang="es-ES" dirty="0"/>
          </a:p>
          <a:p>
            <a:pPr algn="ctr"/>
            <a:endParaRPr lang="es-ES" dirty="0"/>
          </a:p>
          <a:p>
            <a:pPr algn="ctr"/>
            <a:r>
              <a:rPr lang="es-ES" dirty="0"/>
              <a:t> +</a:t>
            </a:r>
          </a:p>
          <a:p>
            <a:pPr algn="ctr"/>
            <a:endParaRPr lang="es-ES" dirty="0"/>
          </a:p>
          <a:p>
            <a:pPr algn="ctr"/>
            <a:r>
              <a:rPr lang="es-ES" dirty="0" err="1"/>
              <a:t>Alternance</a:t>
            </a:r>
            <a:r>
              <a:rPr lang="es-ES" dirty="0"/>
              <a:t> </a:t>
            </a:r>
            <a:r>
              <a:rPr lang="es-ES" dirty="0" err="1"/>
              <a:t>of</a:t>
            </a:r>
            <a:r>
              <a:rPr lang="es-ES" dirty="0"/>
              <a:t> </a:t>
            </a:r>
            <a:r>
              <a:rPr lang="es-ES" dirty="0" err="1"/>
              <a:t>poles</a:t>
            </a:r>
            <a:r>
              <a:rPr lang="es-ES" dirty="0"/>
              <a:t> and </a:t>
            </a:r>
            <a:r>
              <a:rPr lang="es-ES" dirty="0" err="1"/>
              <a:t>zeros</a:t>
            </a:r>
            <a:r>
              <a:rPr lang="es-ES" dirty="0"/>
              <a:t> </a:t>
            </a:r>
            <a:r>
              <a:rPr lang="es-ES" dirty="0" err="1"/>
              <a:t>along</a:t>
            </a:r>
            <a:r>
              <a:rPr lang="es-ES" dirty="0"/>
              <a:t> </a:t>
            </a:r>
            <a:r>
              <a:rPr lang="es-ES" dirty="0" err="1"/>
              <a:t>arcs</a:t>
            </a:r>
            <a:endParaRPr lang="es-ES" dirty="0"/>
          </a:p>
          <a:p>
            <a:pPr algn="ctr"/>
            <a:endParaRPr lang="es-ES" dirty="0"/>
          </a:p>
          <a:p>
            <a:pPr algn="ctr"/>
            <a:r>
              <a:rPr lang="es-ES" dirty="0"/>
              <a:t>Branch </a:t>
            </a:r>
            <a:r>
              <a:rPr lang="es-ES" dirty="0" err="1"/>
              <a:t>cuts</a:t>
            </a:r>
            <a:r>
              <a:rPr lang="es-ES" dirty="0"/>
              <a:t> in </a:t>
            </a:r>
            <a:r>
              <a:rPr lang="es-ES" dirty="0" err="1"/>
              <a:t>the</a:t>
            </a:r>
            <a:r>
              <a:rPr lang="es-ES" dirty="0"/>
              <a:t> </a:t>
            </a:r>
            <a:r>
              <a:rPr lang="es-ES" dirty="0" err="1"/>
              <a:t>exact</a:t>
            </a:r>
            <a:r>
              <a:rPr lang="es-ES" dirty="0"/>
              <a:t> </a:t>
            </a:r>
            <a:r>
              <a:rPr lang="es-ES" dirty="0" err="1"/>
              <a:t>Borel</a:t>
            </a:r>
            <a:r>
              <a:rPr lang="es-ES" dirty="0"/>
              <a:t> </a:t>
            </a:r>
            <a:r>
              <a:rPr lang="es-ES" dirty="0" err="1"/>
              <a:t>transform</a:t>
            </a:r>
            <a:endParaRPr lang="en-GB" dirty="0"/>
          </a:p>
        </p:txBody>
      </p:sp>
      <p:cxnSp>
        <p:nvCxnSpPr>
          <p:cNvPr id="22" name="Connecteur droit avec flèche 21">
            <a:extLst>
              <a:ext uri="{FF2B5EF4-FFF2-40B4-BE49-F238E27FC236}">
                <a16:creationId xmlns:a16="http://schemas.microsoft.com/office/drawing/2014/main" id="{0E7FC82C-3371-42AF-9387-2BE9B2C404DA}"/>
              </a:ext>
            </a:extLst>
          </p:cNvPr>
          <p:cNvCxnSpPr/>
          <p:nvPr/>
        </p:nvCxnSpPr>
        <p:spPr>
          <a:xfrm>
            <a:off x="10692009" y="2358182"/>
            <a:ext cx="0" cy="2512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CC34BD2C-2C55-479A-AAF0-FECB1C9A2D2D}"/>
              </a:ext>
            </a:extLst>
          </p:cNvPr>
          <p:cNvCxnSpPr/>
          <p:nvPr/>
        </p:nvCxnSpPr>
        <p:spPr>
          <a:xfrm>
            <a:off x="10692006" y="3196382"/>
            <a:ext cx="0" cy="2512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1AC99CA9-7159-4F28-88AF-0B6EDE170EAF}"/>
              </a:ext>
            </a:extLst>
          </p:cNvPr>
          <p:cNvCxnSpPr/>
          <p:nvPr/>
        </p:nvCxnSpPr>
        <p:spPr>
          <a:xfrm>
            <a:off x="10692006" y="5395296"/>
            <a:ext cx="0" cy="2512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09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2579" y="84779"/>
            <a:ext cx="9863866" cy="727934"/>
          </a:xfrm>
        </p:spPr>
        <p:txBody>
          <a:bodyPr>
            <a:normAutofit/>
          </a:bodyPr>
          <a:lstStyle/>
          <a:p>
            <a:r>
              <a:rPr lang="fr-FR" dirty="0"/>
              <a:t>Full phase-</a:t>
            </a:r>
            <a:r>
              <a:rPr lang="fr-FR" dirty="0" err="1"/>
              <a:t>space</a:t>
            </a:r>
            <a:r>
              <a:rPr lang="fr-FR" dirty="0"/>
              <a:t> </a:t>
            </a:r>
            <a:r>
              <a:rPr lang="fr-FR" dirty="0" err="1"/>
              <a:t>dynamics</a:t>
            </a:r>
            <a:endParaRPr lang="fr-FR" dirty="0"/>
          </a:p>
        </p:txBody>
      </p:sp>
      <p:sp>
        <p:nvSpPr>
          <p:cNvPr id="4" name="Rectangle 3"/>
          <p:cNvSpPr/>
          <p:nvPr/>
        </p:nvSpPr>
        <p:spPr>
          <a:xfrm>
            <a:off x="7419191" y="264080"/>
            <a:ext cx="4654475" cy="369332"/>
          </a:xfrm>
          <a:prstGeom prst="rect">
            <a:avLst/>
          </a:prstGeom>
        </p:spPr>
        <p:txBody>
          <a:bodyPr wrap="square">
            <a:spAutoFit/>
          </a:bodyPr>
          <a:lstStyle/>
          <a:p>
            <a:r>
              <a:rPr lang="fr-FR" b="1" dirty="0">
                <a:solidFill>
                  <a:srgbClr val="00B050"/>
                </a:solidFill>
              </a:rPr>
              <a:t>[L. </a:t>
            </a:r>
            <a:r>
              <a:rPr lang="fr-FR" b="1" dirty="0" err="1">
                <a:solidFill>
                  <a:srgbClr val="00B050"/>
                </a:solidFill>
              </a:rPr>
              <a:t>Pinol</a:t>
            </a:r>
            <a:r>
              <a:rPr lang="fr-FR" b="1" dirty="0">
                <a:solidFill>
                  <a:srgbClr val="00B050"/>
                </a:solidFill>
              </a:rPr>
              <a:t>, S. </a:t>
            </a:r>
            <a:r>
              <a:rPr lang="fr-FR" b="1" dirty="0" err="1">
                <a:solidFill>
                  <a:srgbClr val="00B050"/>
                </a:solidFill>
              </a:rPr>
              <a:t>Renaux-Petel</a:t>
            </a:r>
            <a:r>
              <a:rPr lang="fr-FR" b="1" dirty="0">
                <a:solidFill>
                  <a:srgbClr val="00B050"/>
                </a:solidFill>
              </a:rPr>
              <a:t>, Y. </a:t>
            </a:r>
            <a:r>
              <a:rPr lang="fr-FR" b="1" dirty="0" err="1">
                <a:solidFill>
                  <a:srgbClr val="00B050"/>
                </a:solidFill>
              </a:rPr>
              <a:t>Tada</a:t>
            </a:r>
            <a:r>
              <a:rPr lang="fr-FR" b="1" dirty="0">
                <a:solidFill>
                  <a:srgbClr val="00B050"/>
                </a:solidFill>
              </a:rPr>
              <a:t> 2020] </a:t>
            </a:r>
            <a:endParaRPr lang="fr-FR" dirty="0"/>
          </a:p>
        </p:txBody>
      </p:sp>
      <p:sp>
        <p:nvSpPr>
          <p:cNvPr id="7" name="ZoneTexte 6"/>
          <p:cNvSpPr txBox="1"/>
          <p:nvPr/>
        </p:nvSpPr>
        <p:spPr>
          <a:xfrm>
            <a:off x="1160368" y="4288665"/>
            <a:ext cx="65" cy="338554"/>
          </a:xfrm>
          <a:prstGeom prst="rect">
            <a:avLst/>
          </a:prstGeom>
          <a:noFill/>
        </p:spPr>
        <p:txBody>
          <a:bodyPr wrap="none" lIns="0" tIns="0" rIns="0" bIns="0" rtlCol="0">
            <a:spAutoFit/>
          </a:bodyPr>
          <a:lstStyle/>
          <a:p>
            <a:endParaRPr lang="fr-FR" sz="2200" dirty="0"/>
          </a:p>
        </p:txBody>
      </p:sp>
      <p:sp>
        <p:nvSpPr>
          <p:cNvPr id="31" name="Espace réservé du pied de page 2"/>
          <p:cNvSpPr>
            <a:spLocks noGrp="1"/>
          </p:cNvSpPr>
          <p:nvPr>
            <p:ph type="ftr" sz="quarter" idx="11"/>
          </p:nvPr>
        </p:nvSpPr>
        <p:spPr>
          <a:xfrm>
            <a:off x="1295400" y="6408576"/>
            <a:ext cx="5181600" cy="238902"/>
          </a:xfrm>
        </p:spPr>
        <p:txBody>
          <a:bodyPr/>
          <a:lstStyle/>
          <a:p>
            <a:pPr rtl="0"/>
            <a:r>
              <a:rPr lang="en-GB" noProof="0"/>
              <a:t>Borel resummation of secular divergences with the stochastic inflation formalism                 2023 TUG Meeting, ENS, October 12th     ---    Lucas Pinol </a:t>
            </a:r>
            <a:endParaRPr lang="fr-FR" noProof="0" dirty="0"/>
          </a:p>
        </p:txBody>
      </p:sp>
      <p:sp>
        <p:nvSpPr>
          <p:cNvPr id="3" name="ZoneTexte 2"/>
          <p:cNvSpPr txBox="1"/>
          <p:nvPr/>
        </p:nvSpPr>
        <p:spPr>
          <a:xfrm>
            <a:off x="462579" y="807348"/>
            <a:ext cx="8437374" cy="369332"/>
          </a:xfrm>
          <a:prstGeom prst="rect">
            <a:avLst/>
          </a:prstGeom>
          <a:noFill/>
        </p:spPr>
        <p:txBody>
          <a:bodyPr wrap="none" rtlCol="0">
            <a:spAutoFit/>
          </a:bodyPr>
          <a:lstStyle/>
          <a:p>
            <a:r>
              <a:rPr lang="fr-FR" i="1" dirty="0"/>
              <a:t>The </a:t>
            </a:r>
            <a:r>
              <a:rPr lang="fr-FR" i="1" dirty="0" err="1"/>
              <a:t>inflationary</a:t>
            </a:r>
            <a:r>
              <a:rPr lang="fr-FR" i="1" dirty="0"/>
              <a:t> </a:t>
            </a:r>
            <a:r>
              <a:rPr lang="fr-FR" i="1" dirty="0" err="1"/>
              <a:t>dynamics</a:t>
            </a:r>
            <a:r>
              <a:rPr lang="fr-FR" i="1" dirty="0"/>
              <a:t> </a:t>
            </a:r>
            <a:r>
              <a:rPr lang="fr-FR" i="1" dirty="0" err="1"/>
              <a:t>may</a:t>
            </a:r>
            <a:r>
              <a:rPr lang="fr-FR" i="1" dirty="0"/>
              <a:t> not </a:t>
            </a:r>
            <a:r>
              <a:rPr lang="fr-FR" i="1" dirty="0" err="1"/>
              <a:t>always</a:t>
            </a:r>
            <a:r>
              <a:rPr lang="fr-FR" i="1" dirty="0"/>
              <a:t> </a:t>
            </a:r>
            <a:r>
              <a:rPr lang="fr-FR" i="1" dirty="0" err="1"/>
              <a:t>be</a:t>
            </a:r>
            <a:r>
              <a:rPr lang="fr-FR" i="1" dirty="0"/>
              <a:t> </a:t>
            </a:r>
            <a:r>
              <a:rPr lang="fr-FR" i="1" dirty="0" err="1"/>
              <a:t>overdamped</a:t>
            </a:r>
            <a:r>
              <a:rPr lang="fr-FR" i="1" dirty="0"/>
              <a:t> (</a:t>
            </a:r>
            <a:r>
              <a:rPr lang="fr-FR" i="1" dirty="0" err="1"/>
              <a:t>negligible</a:t>
            </a:r>
            <a:r>
              <a:rPr lang="fr-FR" i="1" dirty="0"/>
              <a:t> </a:t>
            </a:r>
            <a:r>
              <a:rPr lang="fr-FR" i="1" dirty="0" err="1"/>
              <a:t>accelerations</a:t>
            </a:r>
            <a:r>
              <a:rPr lang="fr-FR" i="1" dirty="0"/>
              <a:t>)</a:t>
            </a:r>
          </a:p>
        </p:txBody>
      </p:sp>
      <p:sp>
        <p:nvSpPr>
          <p:cNvPr id="5" name="ZoneTexte 4"/>
          <p:cNvSpPr txBox="1"/>
          <p:nvPr/>
        </p:nvSpPr>
        <p:spPr>
          <a:xfrm>
            <a:off x="462579" y="1472662"/>
            <a:ext cx="6966074" cy="400110"/>
          </a:xfrm>
          <a:prstGeom prst="rect">
            <a:avLst/>
          </a:prstGeom>
          <a:noFill/>
        </p:spPr>
        <p:txBody>
          <a:bodyPr wrap="none" rtlCol="0">
            <a:spAutoFit/>
          </a:bodyPr>
          <a:lstStyle/>
          <a:p>
            <a:r>
              <a:rPr lang="fr-FR" sz="2000" dirty="0"/>
              <a:t>The </a:t>
            </a:r>
            <a:r>
              <a:rPr lang="fr-FR" sz="2000" dirty="0" err="1"/>
              <a:t>following</a:t>
            </a:r>
            <a:r>
              <a:rPr lang="fr-FR" sz="2000" dirty="0"/>
              <a:t> enables to go </a:t>
            </a:r>
            <a:r>
              <a:rPr lang="fr-FR" sz="2000" dirty="0" err="1"/>
              <a:t>beyond</a:t>
            </a:r>
            <a:r>
              <a:rPr lang="fr-FR" sz="2000" dirty="0"/>
              <a:t> the </a:t>
            </a:r>
            <a:r>
              <a:rPr lang="fr-FR" sz="2000" dirty="0" err="1"/>
              <a:t>usual</a:t>
            </a:r>
            <a:r>
              <a:rPr lang="fr-FR" sz="2000" dirty="0"/>
              <a:t> approximations</a:t>
            </a:r>
          </a:p>
        </p:txBody>
      </p:sp>
      <p:sp>
        <p:nvSpPr>
          <p:cNvPr id="6" name="Accolade ouvrante 5"/>
          <p:cNvSpPr/>
          <p:nvPr/>
        </p:nvSpPr>
        <p:spPr>
          <a:xfrm>
            <a:off x="785311" y="2173045"/>
            <a:ext cx="418090" cy="1818042"/>
          </a:xfrm>
          <a:prstGeom prst="leftBrace">
            <a:avLst>
              <a:gd name="adj1" fmla="val 36636"/>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8" name="ZoneTexte 7"/>
              <p:cNvSpPr txBox="1"/>
              <p:nvPr/>
            </p:nvSpPr>
            <p:spPr>
              <a:xfrm>
                <a:off x="1216361" y="2146608"/>
                <a:ext cx="2779351" cy="7598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fr-FR" sz="2400" b="0" i="1" smtClean="0">
                              <a:latin typeface="Cambria Math" panose="02040503050406030204" pitchFamily="18" charset="0"/>
                            </a:rPr>
                          </m:ctrlPr>
                        </m:fPr>
                        <m:num>
                          <m:r>
                            <a:rPr lang="fr-FR" sz="2400" b="1" i="1" smtClean="0">
                              <a:solidFill>
                                <a:srgbClr val="00B050"/>
                              </a:solidFill>
                              <a:latin typeface="Cambria Math" panose="02040503050406030204" pitchFamily="18" charset="0"/>
                            </a:rPr>
                            <m:t>𝕯</m:t>
                          </m:r>
                          <m:sSubSup>
                            <m:sSubSupPr>
                              <m:ctrlPr>
                                <a:rPr lang="fr-FR" sz="2400" b="0" i="1" smtClean="0">
                                  <a:latin typeface="Cambria Math" panose="02040503050406030204" pitchFamily="18" charset="0"/>
                                </a:rPr>
                              </m:ctrlPr>
                            </m:sSubSupPr>
                            <m:e>
                              <m:r>
                                <a:rPr lang="fr-FR" sz="2400" b="0" i="1" smtClean="0">
                                  <a:latin typeface="Cambria Math" panose="02040503050406030204" pitchFamily="18" charset="0"/>
                                </a:rPr>
                                <m:t>𝜙</m:t>
                              </m:r>
                            </m:e>
                            <m:sub>
                              <m:r>
                                <a:rPr lang="fr-FR" sz="2400" b="0" i="1" smtClean="0">
                                  <a:latin typeface="Cambria Math" panose="02040503050406030204" pitchFamily="18" charset="0"/>
                                </a:rPr>
                                <m:t>𝐼𝑅</m:t>
                              </m:r>
                            </m:sub>
                            <m:sup>
                              <m:r>
                                <a:rPr lang="fr-FR" sz="2400" b="0" i="1" smtClean="0">
                                  <a:latin typeface="Cambria Math" panose="02040503050406030204" pitchFamily="18" charset="0"/>
                                </a:rPr>
                                <m:t>𝐼</m:t>
                              </m:r>
                            </m:sup>
                          </m:sSubSup>
                        </m:num>
                        <m:den>
                          <m:r>
                            <a:rPr lang="fr-FR" sz="2400" b="0" i="1" smtClean="0">
                              <a:latin typeface="Cambria Math" panose="02040503050406030204" pitchFamily="18" charset="0"/>
                            </a:rPr>
                            <m:t>𝑑𝑁</m:t>
                          </m:r>
                        </m:den>
                      </m:f>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𝐺</m:t>
                              </m:r>
                            </m:e>
                            <m:sup>
                              <m:r>
                                <a:rPr lang="fr-FR" sz="2400" b="0" i="1" smtClean="0">
                                  <a:latin typeface="Cambria Math" panose="02040503050406030204" pitchFamily="18" charset="0"/>
                                </a:rPr>
                                <m:t>𝐼𝐽</m:t>
                              </m:r>
                            </m:sup>
                          </m:sSup>
                          <m:sSubSup>
                            <m:sSubSupPr>
                              <m:ctrlPr>
                                <a:rPr lang="fr-FR" sz="2400" b="0" i="1" smtClean="0">
                                  <a:latin typeface="Cambria Math" panose="02040503050406030204" pitchFamily="18" charset="0"/>
                                </a:rPr>
                              </m:ctrlPr>
                            </m:sSubSupPr>
                            <m:e>
                              <m:r>
                                <a:rPr lang="fr-FR" sz="2400" b="0" i="1" smtClean="0">
                                  <a:latin typeface="Cambria Math" panose="02040503050406030204" pitchFamily="18" charset="0"/>
                                </a:rPr>
                                <m:t>𝜋</m:t>
                              </m:r>
                            </m:e>
                            <m:sub>
                              <m:r>
                                <a:rPr lang="fr-FR" sz="2400" b="0" i="1" smtClean="0">
                                  <a:latin typeface="Cambria Math" panose="02040503050406030204" pitchFamily="18" charset="0"/>
                                </a:rPr>
                                <m:t>𝐽</m:t>
                              </m:r>
                            </m:sub>
                            <m:sup>
                              <m:r>
                                <a:rPr lang="fr-FR" sz="2400" b="0" i="1" smtClean="0">
                                  <a:latin typeface="Cambria Math" panose="02040503050406030204" pitchFamily="18" charset="0"/>
                                </a:rPr>
                                <m:t>𝐼𝑅</m:t>
                              </m:r>
                            </m:sup>
                          </m:sSubSup>
                        </m:num>
                        <m:den>
                          <m:r>
                            <a:rPr lang="fr-FR" sz="2400" b="0" i="1" smtClean="0">
                              <a:latin typeface="Cambria Math" panose="02040503050406030204" pitchFamily="18" charset="0"/>
                            </a:rPr>
                            <m:t>𝐻</m:t>
                          </m:r>
                        </m:den>
                      </m:f>
                      <m:r>
                        <a:rPr lang="fr-FR" sz="2400" b="0" i="1" smtClean="0">
                          <a:latin typeface="Cambria Math" panose="02040503050406030204" pitchFamily="18" charset="0"/>
                        </a:rPr>
                        <m:t>+</m:t>
                      </m:r>
                      <m:sSubSup>
                        <m:sSubSupPr>
                          <m:ctrlPr>
                            <a:rPr lang="fr-FR" sz="2400" b="0" i="1" smtClean="0">
                              <a:latin typeface="Cambria Math" panose="02040503050406030204" pitchFamily="18" charset="0"/>
                            </a:rPr>
                          </m:ctrlPr>
                        </m:sSubSupPr>
                        <m:e>
                          <m:r>
                            <m:rPr>
                              <m:sty m:val="p"/>
                            </m:rPr>
                            <a:rPr lang="fr-FR" sz="2400" b="0" i="0" smtClean="0">
                              <a:latin typeface="Cambria Math" panose="02040503050406030204" pitchFamily="18" charset="0"/>
                            </a:rPr>
                            <m:t>Ξ</m:t>
                          </m:r>
                        </m:e>
                        <m:sub>
                          <m:r>
                            <a:rPr lang="fr-FR" sz="2400" b="0" i="1" smtClean="0">
                              <a:latin typeface="Cambria Math" panose="02040503050406030204" pitchFamily="18" charset="0"/>
                            </a:rPr>
                            <m:t>𝜙</m:t>
                          </m:r>
                        </m:sub>
                        <m:sup>
                          <m:r>
                            <a:rPr lang="fr-FR" sz="2400" b="0" i="1" smtClean="0">
                              <a:latin typeface="Cambria Math" panose="02040503050406030204" pitchFamily="18" charset="0"/>
                            </a:rPr>
                            <m:t>𝐼</m:t>
                          </m:r>
                        </m:sup>
                      </m:sSubSup>
                    </m:oMath>
                  </m:oMathPara>
                </a14:m>
                <a:endParaRPr lang="fr-FR" sz="2400" dirty="0"/>
              </a:p>
            </p:txBody>
          </p:sp>
        </mc:Choice>
        <mc:Fallback xmlns="">
          <p:sp>
            <p:nvSpPr>
              <p:cNvPr id="8" name="ZoneTexte 7"/>
              <p:cNvSpPr txBox="1">
                <a:spLocks noRot="1" noChangeAspect="1" noMove="1" noResize="1" noEditPoints="1" noAdjustHandles="1" noChangeArrowheads="1" noChangeShapeType="1" noTextEdit="1"/>
              </p:cNvSpPr>
              <p:nvPr/>
            </p:nvSpPr>
            <p:spPr>
              <a:xfrm>
                <a:off x="1216361" y="2146608"/>
                <a:ext cx="2779351" cy="759888"/>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ZoneTexte 15"/>
              <p:cNvSpPr txBox="1"/>
              <p:nvPr/>
            </p:nvSpPr>
            <p:spPr>
              <a:xfrm>
                <a:off x="1216361" y="3180332"/>
                <a:ext cx="3646383" cy="7471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fr-FR" sz="2400" b="0" i="1" smtClean="0">
                              <a:latin typeface="Cambria Math" panose="02040503050406030204" pitchFamily="18" charset="0"/>
                            </a:rPr>
                          </m:ctrlPr>
                        </m:fPr>
                        <m:num>
                          <m:r>
                            <a:rPr lang="fr-FR" sz="2400" b="1" i="1" smtClean="0">
                              <a:solidFill>
                                <a:srgbClr val="0070C0"/>
                              </a:solidFill>
                              <a:latin typeface="Cambria Math" panose="02040503050406030204" pitchFamily="18" charset="0"/>
                            </a:rPr>
                            <m:t>𝕯</m:t>
                          </m:r>
                          <m:sSubSup>
                            <m:sSubSupPr>
                              <m:ctrlPr>
                                <a:rPr lang="fr-FR" sz="2400" b="0" i="1" smtClean="0">
                                  <a:latin typeface="Cambria Math" panose="02040503050406030204" pitchFamily="18" charset="0"/>
                                </a:rPr>
                              </m:ctrlPr>
                            </m:sSubSupPr>
                            <m:e>
                              <m:r>
                                <a:rPr lang="fr-FR" sz="2400" b="0" i="1" smtClean="0">
                                  <a:latin typeface="Cambria Math" panose="02040503050406030204" pitchFamily="18" charset="0"/>
                                </a:rPr>
                                <m:t>𝜋</m:t>
                              </m:r>
                            </m:e>
                            <m:sub>
                              <m:r>
                                <a:rPr lang="fr-FR" sz="2400" b="0" i="1" smtClean="0">
                                  <a:latin typeface="Cambria Math" panose="02040503050406030204" pitchFamily="18" charset="0"/>
                                </a:rPr>
                                <m:t>𝐼</m:t>
                              </m:r>
                            </m:sub>
                            <m:sup>
                              <m:r>
                                <a:rPr lang="fr-FR" sz="2400" b="0" i="1" smtClean="0">
                                  <a:latin typeface="Cambria Math" panose="02040503050406030204" pitchFamily="18" charset="0"/>
                                </a:rPr>
                                <m:t>𝐼𝑅</m:t>
                              </m:r>
                            </m:sup>
                          </m:sSubSup>
                        </m:num>
                        <m:den>
                          <m:r>
                            <a:rPr lang="fr-FR" sz="2400" b="0" i="1" smtClean="0">
                              <a:latin typeface="Cambria Math" panose="02040503050406030204" pitchFamily="18" charset="0"/>
                            </a:rPr>
                            <m:t>𝑑𝑁</m:t>
                          </m:r>
                        </m:den>
                      </m:f>
                      <m:r>
                        <a:rPr lang="fr-FR" sz="2400" b="0" i="1" smtClean="0">
                          <a:latin typeface="Cambria Math" panose="02040503050406030204" pitchFamily="18" charset="0"/>
                        </a:rPr>
                        <m:t>=−3</m:t>
                      </m:r>
                      <m:r>
                        <a:rPr lang="fr-FR" sz="2400" b="0" i="1" smtClean="0">
                          <a:latin typeface="Cambria Math" panose="02040503050406030204" pitchFamily="18" charset="0"/>
                        </a:rPr>
                        <m:t>𝐻</m:t>
                      </m:r>
                      <m:sSubSup>
                        <m:sSubSupPr>
                          <m:ctrlPr>
                            <a:rPr lang="fr-FR" sz="2400" b="0" i="1" smtClean="0">
                              <a:latin typeface="Cambria Math" panose="02040503050406030204" pitchFamily="18" charset="0"/>
                            </a:rPr>
                          </m:ctrlPr>
                        </m:sSubSupPr>
                        <m:e>
                          <m:r>
                            <a:rPr lang="fr-FR" sz="2400" b="0" i="1" smtClean="0">
                              <a:latin typeface="Cambria Math" panose="02040503050406030204" pitchFamily="18" charset="0"/>
                            </a:rPr>
                            <m:t>𝜋</m:t>
                          </m:r>
                        </m:e>
                        <m:sub>
                          <m:r>
                            <a:rPr lang="fr-FR" sz="2400" b="0" i="1" smtClean="0">
                              <a:latin typeface="Cambria Math" panose="02040503050406030204" pitchFamily="18" charset="0"/>
                            </a:rPr>
                            <m:t>𝐼</m:t>
                          </m:r>
                        </m:sub>
                        <m:sup>
                          <m:r>
                            <a:rPr lang="fr-FR" sz="2400" b="0" i="1" smtClean="0">
                              <a:latin typeface="Cambria Math" panose="02040503050406030204" pitchFamily="18" charset="0"/>
                            </a:rPr>
                            <m:t>𝐼𝑅</m:t>
                          </m:r>
                        </m:sup>
                      </m:sSubSup>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𝑉</m:t>
                              </m:r>
                            </m:e>
                            <m:sub>
                              <m:r>
                                <a:rPr lang="fr-FR" sz="2400" b="0" i="1" smtClean="0">
                                  <a:latin typeface="Cambria Math" panose="02040503050406030204" pitchFamily="18" charset="0"/>
                                </a:rPr>
                                <m:t>,</m:t>
                              </m:r>
                              <m:r>
                                <a:rPr lang="fr-FR" sz="2400" b="0" i="1" smtClean="0">
                                  <a:latin typeface="Cambria Math" panose="02040503050406030204" pitchFamily="18" charset="0"/>
                                </a:rPr>
                                <m:t>𝐼</m:t>
                              </m:r>
                            </m:sub>
                          </m:sSub>
                        </m:num>
                        <m:den>
                          <m:r>
                            <a:rPr lang="fr-FR" sz="2400" b="0" i="1" smtClean="0">
                              <a:latin typeface="Cambria Math" panose="02040503050406030204" pitchFamily="18" charset="0"/>
                            </a:rPr>
                            <m:t>𝐻</m:t>
                          </m:r>
                        </m:den>
                      </m:f>
                      <m:r>
                        <a:rPr lang="fr-FR" sz="2400" b="0" i="1" smtClean="0">
                          <a:latin typeface="Cambria Math" panose="02040503050406030204" pitchFamily="18" charset="0"/>
                        </a:rPr>
                        <m:t>+</m:t>
                      </m:r>
                      <m:sSubSup>
                        <m:sSubSupPr>
                          <m:ctrlPr>
                            <a:rPr lang="fr-FR" sz="2400" b="0" i="1" smtClean="0">
                              <a:latin typeface="Cambria Math" panose="02040503050406030204" pitchFamily="18" charset="0"/>
                            </a:rPr>
                          </m:ctrlPr>
                        </m:sSubSupPr>
                        <m:e>
                          <m:r>
                            <m:rPr>
                              <m:sty m:val="p"/>
                            </m:rPr>
                            <a:rPr lang="fr-FR" sz="2400" b="0" i="0" smtClean="0">
                              <a:latin typeface="Cambria Math" panose="02040503050406030204" pitchFamily="18" charset="0"/>
                            </a:rPr>
                            <m:t>Ξ</m:t>
                          </m:r>
                        </m:e>
                        <m:sub>
                          <m:r>
                            <a:rPr lang="fr-FR" sz="2400" b="0" i="1" smtClean="0">
                              <a:latin typeface="Cambria Math" panose="02040503050406030204" pitchFamily="18" charset="0"/>
                            </a:rPr>
                            <m:t>𝐼</m:t>
                          </m:r>
                        </m:sub>
                        <m:sup>
                          <m:r>
                            <a:rPr lang="fr-FR" sz="2400" b="0" i="1" smtClean="0">
                              <a:latin typeface="Cambria Math" panose="02040503050406030204" pitchFamily="18" charset="0"/>
                            </a:rPr>
                            <m:t>𝜋</m:t>
                          </m:r>
                        </m:sup>
                      </m:sSubSup>
                    </m:oMath>
                  </m:oMathPara>
                </a14:m>
                <a:endParaRPr lang="fr-FR" sz="2400" dirty="0"/>
              </a:p>
            </p:txBody>
          </p:sp>
        </mc:Choice>
        <mc:Fallback xmlns="">
          <p:sp>
            <p:nvSpPr>
              <p:cNvPr id="16" name="ZoneTexte 15"/>
              <p:cNvSpPr txBox="1">
                <a:spLocks noRot="1" noChangeAspect="1" noMove="1" noResize="1" noEditPoints="1" noAdjustHandles="1" noChangeArrowheads="1" noChangeShapeType="1" noTextEdit="1"/>
              </p:cNvSpPr>
              <p:nvPr/>
            </p:nvSpPr>
            <p:spPr>
              <a:xfrm>
                <a:off x="1216361" y="3180332"/>
                <a:ext cx="3646383" cy="747192"/>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ZoneTexte 17"/>
              <p:cNvSpPr txBox="1"/>
              <p:nvPr/>
            </p:nvSpPr>
            <p:spPr>
              <a:xfrm>
                <a:off x="6039266" y="2104614"/>
                <a:ext cx="5721373" cy="440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sz="2400" b="0" i="1" smtClean="0">
                              <a:latin typeface="Cambria Math" panose="02040503050406030204" pitchFamily="18" charset="0"/>
                            </a:rPr>
                          </m:ctrlPr>
                        </m:dPr>
                        <m:e>
                          <m:sSubSup>
                            <m:sSubSupPr>
                              <m:ctrlPr>
                                <a:rPr lang="fr-FR" sz="2400" b="0" i="1" smtClean="0">
                                  <a:latin typeface="Cambria Math" panose="02040503050406030204" pitchFamily="18" charset="0"/>
                                </a:rPr>
                              </m:ctrlPr>
                            </m:sSubSupPr>
                            <m:e>
                              <m:r>
                                <m:rPr>
                                  <m:sty m:val="p"/>
                                </m:rPr>
                                <a:rPr lang="fr-FR" sz="2400" b="0" i="0" smtClean="0">
                                  <a:latin typeface="Cambria Math" panose="02040503050406030204" pitchFamily="18" charset="0"/>
                                </a:rPr>
                                <m:t>Ξ</m:t>
                              </m:r>
                            </m:e>
                            <m:sub>
                              <m:r>
                                <a:rPr lang="fr-FR" sz="2400" b="0" i="1" smtClean="0">
                                  <a:latin typeface="Cambria Math" panose="02040503050406030204" pitchFamily="18" charset="0"/>
                                </a:rPr>
                                <m:t>𝑋</m:t>
                              </m:r>
                            </m:sub>
                            <m:sup>
                              <m:r>
                                <a:rPr lang="fr-FR" sz="2400" b="0" i="1" smtClean="0">
                                  <a:latin typeface="Cambria Math" panose="02040503050406030204" pitchFamily="18" charset="0"/>
                                </a:rPr>
                                <m:t>𝐼</m:t>
                              </m:r>
                            </m:sup>
                          </m:sSubSup>
                          <m:d>
                            <m:dPr>
                              <m:ctrlPr>
                                <a:rPr lang="fr-FR" sz="2400" b="0" i="1" smtClean="0">
                                  <a:latin typeface="Cambria Math" panose="02040503050406030204" pitchFamily="18" charset="0"/>
                                </a:rPr>
                              </m:ctrlPr>
                            </m:dPr>
                            <m:e>
                              <m:r>
                                <a:rPr lang="fr-FR" sz="2400" b="0" i="1" smtClean="0">
                                  <a:latin typeface="Cambria Math" panose="02040503050406030204" pitchFamily="18" charset="0"/>
                                </a:rPr>
                                <m:t>𝑁</m:t>
                              </m:r>
                            </m:e>
                          </m:d>
                          <m:sSubSup>
                            <m:sSubSupPr>
                              <m:ctrlPr>
                                <a:rPr lang="fr-FR" sz="2400" b="0" i="1" smtClean="0">
                                  <a:latin typeface="Cambria Math" panose="02040503050406030204" pitchFamily="18" charset="0"/>
                                </a:rPr>
                              </m:ctrlPr>
                            </m:sSubSupPr>
                            <m:e>
                              <m:r>
                                <m:rPr>
                                  <m:sty m:val="p"/>
                                </m:rPr>
                                <a:rPr lang="fr-FR" sz="2400" b="0" i="0" smtClean="0">
                                  <a:latin typeface="Cambria Math" panose="02040503050406030204" pitchFamily="18" charset="0"/>
                                </a:rPr>
                                <m:t>Ξ</m:t>
                              </m:r>
                            </m:e>
                            <m:sub>
                              <m:r>
                                <a:rPr lang="fr-FR" sz="2400" b="0" i="1" smtClean="0">
                                  <a:latin typeface="Cambria Math" panose="02040503050406030204" pitchFamily="18" charset="0"/>
                                </a:rPr>
                                <m:t>𝑌</m:t>
                              </m:r>
                            </m:sub>
                            <m:sup>
                              <m:r>
                                <a:rPr lang="fr-FR" sz="2400" b="0" i="1" smtClean="0">
                                  <a:latin typeface="Cambria Math" panose="02040503050406030204" pitchFamily="18" charset="0"/>
                                </a:rPr>
                                <m:t>𝐽</m:t>
                              </m:r>
                            </m:sup>
                          </m:sSubSup>
                          <m:d>
                            <m:dPr>
                              <m:ctrlPr>
                                <a:rPr lang="fr-FR" sz="2400" b="0" i="1" smtClean="0">
                                  <a:latin typeface="Cambria Math" panose="02040503050406030204" pitchFamily="18" charset="0"/>
                                </a:rPr>
                              </m:ctrlPr>
                            </m:dPr>
                            <m:e>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𝑁</m:t>
                                  </m:r>
                                </m:e>
                                <m:sup>
                                  <m:r>
                                    <a:rPr lang="fr-FR" sz="2400" b="0" i="1" smtClean="0">
                                      <a:latin typeface="Cambria Math" panose="02040503050406030204" pitchFamily="18" charset="0"/>
                                    </a:rPr>
                                    <m:t>′</m:t>
                                  </m:r>
                                </m:sup>
                              </m:sSup>
                            </m:e>
                          </m:d>
                        </m:e>
                      </m:d>
                      <m:r>
                        <a:rPr lang="fr-FR" sz="2400" b="0" i="1" smtClean="0">
                          <a:latin typeface="Cambria Math" panose="02040503050406030204" pitchFamily="18" charset="0"/>
                        </a:rPr>
                        <m:t>=</m:t>
                      </m:r>
                      <m:sSubSup>
                        <m:sSubSupPr>
                          <m:ctrlPr>
                            <a:rPr lang="fr-FR" sz="2400" b="0" i="1" smtClean="0">
                              <a:latin typeface="Cambria Math" panose="02040503050406030204" pitchFamily="18" charset="0"/>
                            </a:rPr>
                          </m:ctrlPr>
                        </m:sSubSupPr>
                        <m:e>
                          <m:r>
                            <a:rPr lang="fr-FR" sz="2400" b="0" i="1" smtClean="0">
                              <a:latin typeface="Cambria Math" panose="02040503050406030204" pitchFamily="18" charset="0"/>
                            </a:rPr>
                            <m:t>𝑃</m:t>
                          </m:r>
                        </m:e>
                        <m:sub>
                          <m:r>
                            <a:rPr lang="fr-FR" sz="2400" b="0" i="1" smtClean="0">
                              <a:latin typeface="Cambria Math" panose="02040503050406030204" pitchFamily="18" charset="0"/>
                            </a:rPr>
                            <m:t>𝑋𝑌</m:t>
                          </m:r>
                        </m:sub>
                        <m:sup>
                          <m:r>
                            <a:rPr lang="fr-FR" sz="2400" b="0" i="1" smtClean="0">
                              <a:latin typeface="Cambria Math" panose="02040503050406030204" pitchFamily="18" charset="0"/>
                            </a:rPr>
                            <m:t>𝐼𝐽</m:t>
                          </m:r>
                        </m:sup>
                      </m:sSubSup>
                      <m:d>
                        <m:dPr>
                          <m:ctrlPr>
                            <a:rPr lang="fr-FR" sz="2400" b="0" i="1" smtClean="0">
                              <a:latin typeface="Cambria Math" panose="02040503050406030204" pitchFamily="18" charset="0"/>
                            </a:rPr>
                          </m:ctrlPr>
                        </m:dPr>
                        <m:e>
                          <m:r>
                            <a:rPr lang="fr-FR" sz="2400" b="0" i="1" smtClean="0">
                              <a:latin typeface="Cambria Math" panose="02040503050406030204" pitchFamily="18" charset="0"/>
                            </a:rPr>
                            <m:t>𝑁</m:t>
                          </m:r>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𝑘</m:t>
                              </m:r>
                            </m:e>
                            <m:sub>
                              <m:r>
                                <a:rPr lang="fr-FR" sz="2400" b="0" i="1" smtClean="0">
                                  <a:latin typeface="Cambria Math" panose="02040503050406030204" pitchFamily="18" charset="0"/>
                                </a:rPr>
                                <m:t>𝜎</m:t>
                              </m:r>
                            </m:sub>
                          </m:sSub>
                          <m:d>
                            <m:dPr>
                              <m:ctrlPr>
                                <a:rPr lang="fr-FR" sz="2400" b="0" i="1" smtClean="0">
                                  <a:latin typeface="Cambria Math" panose="02040503050406030204" pitchFamily="18" charset="0"/>
                                </a:rPr>
                              </m:ctrlPr>
                            </m:dPr>
                            <m:e>
                              <m:r>
                                <a:rPr lang="fr-FR" sz="2400" b="0" i="1" smtClean="0">
                                  <a:latin typeface="Cambria Math" panose="02040503050406030204" pitchFamily="18" charset="0"/>
                                </a:rPr>
                                <m:t>𝑁</m:t>
                              </m:r>
                            </m:e>
                          </m:d>
                        </m:e>
                      </m:d>
                      <m:r>
                        <a:rPr lang="fr-FR" sz="2400" b="0" i="1" smtClean="0">
                          <a:latin typeface="Cambria Math" panose="02040503050406030204" pitchFamily="18" charset="0"/>
                        </a:rPr>
                        <m:t>𝛿</m:t>
                      </m:r>
                      <m:d>
                        <m:dPr>
                          <m:ctrlPr>
                            <a:rPr lang="fr-FR" sz="2400" b="0" i="1" smtClean="0">
                              <a:latin typeface="Cambria Math" panose="02040503050406030204" pitchFamily="18" charset="0"/>
                            </a:rPr>
                          </m:ctrlPr>
                        </m:dPr>
                        <m:e>
                          <m:r>
                            <a:rPr lang="fr-FR" sz="2400" b="0" i="1" smtClean="0">
                              <a:latin typeface="Cambria Math" panose="02040503050406030204" pitchFamily="18" charset="0"/>
                            </a:rPr>
                            <m:t>𝑁</m:t>
                          </m:r>
                          <m:r>
                            <a:rPr lang="fr-FR" sz="2400" b="0" i="1" smtClean="0">
                              <a:latin typeface="Cambria Math" panose="02040503050406030204" pitchFamily="18" charset="0"/>
                            </a:rPr>
                            <m:t>−</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𝑁</m:t>
                              </m:r>
                            </m:e>
                            <m:sup>
                              <m:r>
                                <a:rPr lang="fr-FR" sz="2400" b="0" i="1" smtClean="0">
                                  <a:latin typeface="Cambria Math" panose="02040503050406030204" pitchFamily="18" charset="0"/>
                                </a:rPr>
                                <m:t>′</m:t>
                              </m:r>
                            </m:sup>
                          </m:sSup>
                        </m:e>
                      </m:d>
                    </m:oMath>
                  </m:oMathPara>
                </a14:m>
                <a:endParaRPr lang="fr-FR" sz="2400" dirty="0"/>
              </a:p>
            </p:txBody>
          </p:sp>
        </mc:Choice>
        <mc:Fallback xmlns="">
          <p:sp>
            <p:nvSpPr>
              <p:cNvPr id="18" name="ZoneTexte 17"/>
              <p:cNvSpPr txBox="1">
                <a:spLocks noRot="1" noChangeAspect="1" noMove="1" noResize="1" noEditPoints="1" noAdjustHandles="1" noChangeArrowheads="1" noChangeShapeType="1" noTextEdit="1"/>
              </p:cNvSpPr>
              <p:nvPr/>
            </p:nvSpPr>
            <p:spPr>
              <a:xfrm>
                <a:off x="6039266" y="2104614"/>
                <a:ext cx="5721373" cy="440249"/>
              </a:xfrm>
              <a:prstGeom prst="rect">
                <a:avLst/>
              </a:prstGeom>
              <a:blipFill>
                <a:blip r:embed="rId5"/>
                <a:stretch>
                  <a:fillRect/>
                </a:stretch>
              </a:blipFill>
            </p:spPr>
            <p:txBody>
              <a:bodyPr/>
              <a:lstStyle/>
              <a:p>
                <a:r>
                  <a:rPr lang="fr-FR">
                    <a:noFill/>
                  </a:rPr>
                  <a:t> </a:t>
                </a:r>
              </a:p>
            </p:txBody>
          </p:sp>
        </mc:Fallback>
      </mc:AlternateContent>
      <p:cxnSp>
        <p:nvCxnSpPr>
          <p:cNvPr id="19" name="Connecteur droit avec flèche 18"/>
          <p:cNvCxnSpPr/>
          <p:nvPr/>
        </p:nvCxnSpPr>
        <p:spPr>
          <a:xfrm flipV="1">
            <a:off x="6199584" y="2581527"/>
            <a:ext cx="245142" cy="2831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ZoneTexte 11"/>
              <p:cNvSpPr txBox="1"/>
              <p:nvPr/>
            </p:nvSpPr>
            <p:spPr>
              <a:xfrm>
                <a:off x="5648509" y="2870339"/>
                <a:ext cx="134729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panose="02040503050406030204" pitchFamily="18" charset="0"/>
                        </a:rPr>
                        <m:t>𝑋</m:t>
                      </m:r>
                      <m:r>
                        <a:rPr lang="fr-FR" sz="2000" b="0" i="1" smtClean="0">
                          <a:latin typeface="Cambria Math" panose="02040503050406030204" pitchFamily="18" charset="0"/>
                        </a:rPr>
                        <m:t>∈</m:t>
                      </m:r>
                      <m:d>
                        <m:dPr>
                          <m:begChr m:val="{"/>
                          <m:endChr m:val="}"/>
                          <m:ctrlPr>
                            <a:rPr lang="fr-FR" sz="2000" b="0" i="1" smtClean="0">
                              <a:latin typeface="Cambria Math" panose="02040503050406030204" pitchFamily="18" charset="0"/>
                            </a:rPr>
                          </m:ctrlPr>
                        </m:dPr>
                        <m:e>
                          <m:r>
                            <a:rPr lang="fr-FR" sz="2000" b="0" i="1" smtClean="0">
                              <a:latin typeface="Cambria Math" panose="02040503050406030204" pitchFamily="18" charset="0"/>
                            </a:rPr>
                            <m:t>𝜙</m:t>
                          </m:r>
                          <m:r>
                            <a:rPr lang="fr-FR" sz="2000" b="0" i="1" smtClean="0">
                              <a:latin typeface="Cambria Math" panose="02040503050406030204" pitchFamily="18" charset="0"/>
                            </a:rPr>
                            <m:t>,</m:t>
                          </m:r>
                          <m:r>
                            <a:rPr lang="fr-FR" sz="2000" b="0" i="1" smtClean="0">
                              <a:latin typeface="Cambria Math" panose="02040503050406030204" pitchFamily="18" charset="0"/>
                            </a:rPr>
                            <m:t>𝜋</m:t>
                          </m:r>
                        </m:e>
                      </m:d>
                    </m:oMath>
                  </m:oMathPara>
                </a14:m>
                <a:endParaRPr lang="fr-FR" sz="2000" dirty="0"/>
              </a:p>
            </p:txBody>
          </p:sp>
        </mc:Choice>
        <mc:Fallback xmlns="">
          <p:sp>
            <p:nvSpPr>
              <p:cNvPr id="12" name="ZoneTexte 11"/>
              <p:cNvSpPr txBox="1">
                <a:spLocks noRot="1" noChangeAspect="1" noMove="1" noResize="1" noEditPoints="1" noAdjustHandles="1" noChangeArrowheads="1" noChangeShapeType="1" noTextEdit="1"/>
              </p:cNvSpPr>
              <p:nvPr/>
            </p:nvSpPr>
            <p:spPr>
              <a:xfrm>
                <a:off x="5648509" y="2870339"/>
                <a:ext cx="1347292" cy="400110"/>
              </a:xfrm>
              <a:prstGeom prst="rect">
                <a:avLst/>
              </a:prstGeom>
              <a:blipFill>
                <a:blip r:embed="rId6"/>
                <a:stretch>
                  <a:fillRect b="-16923"/>
                </a:stretch>
              </a:blipFill>
            </p:spPr>
            <p:txBody>
              <a:bodyPr/>
              <a:lstStyle/>
              <a:p>
                <a:r>
                  <a:rPr lang="fr-FR">
                    <a:noFill/>
                  </a:rPr>
                  <a:t> </a:t>
                </a:r>
              </a:p>
            </p:txBody>
          </p:sp>
        </mc:Fallback>
      </mc:AlternateContent>
      <p:cxnSp>
        <p:nvCxnSpPr>
          <p:cNvPr id="21" name="Connecteur droit avec flèche 20"/>
          <p:cNvCxnSpPr/>
          <p:nvPr/>
        </p:nvCxnSpPr>
        <p:spPr>
          <a:xfrm flipV="1">
            <a:off x="8573845" y="2581527"/>
            <a:ext cx="131780" cy="3341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7284855" y="2915723"/>
            <a:ext cx="4814460" cy="369332"/>
          </a:xfrm>
          <a:prstGeom prst="rect">
            <a:avLst/>
          </a:prstGeom>
          <a:noFill/>
        </p:spPr>
        <p:txBody>
          <a:bodyPr wrap="none" rtlCol="0">
            <a:spAutoFit/>
          </a:bodyPr>
          <a:lstStyle/>
          <a:p>
            <a:r>
              <a:rPr lang="fr-FR" dirty="0"/>
              <a:t>Power </a:t>
            </a:r>
            <a:r>
              <a:rPr lang="fr-FR" dirty="0" err="1"/>
              <a:t>spectra</a:t>
            </a:r>
            <a:r>
              <a:rPr lang="fr-FR" dirty="0"/>
              <a:t> of the UV phase-</a:t>
            </a:r>
            <a:r>
              <a:rPr lang="fr-FR" dirty="0" err="1"/>
              <a:t>space</a:t>
            </a:r>
            <a:r>
              <a:rPr lang="fr-FR" dirty="0"/>
              <a:t> variables:</a:t>
            </a:r>
          </a:p>
        </p:txBody>
      </p:sp>
      <p:pic>
        <p:nvPicPr>
          <p:cNvPr id="25" name="Image 24"/>
          <p:cNvPicPr>
            <a:picLocks noChangeAspect="1"/>
          </p:cNvPicPr>
          <p:nvPr/>
        </p:nvPicPr>
        <p:blipFill>
          <a:blip r:embed="rId7"/>
          <a:stretch>
            <a:fillRect/>
          </a:stretch>
        </p:blipFill>
        <p:spPr>
          <a:xfrm>
            <a:off x="690043" y="4797902"/>
            <a:ext cx="10760897" cy="2079959"/>
          </a:xfrm>
          <a:prstGeom prst="rect">
            <a:avLst/>
          </a:prstGeom>
        </p:spPr>
      </p:pic>
      <p:sp>
        <p:nvSpPr>
          <p:cNvPr id="9" name="ZoneTexte 8"/>
          <p:cNvSpPr txBox="1"/>
          <p:nvPr/>
        </p:nvSpPr>
        <p:spPr>
          <a:xfrm>
            <a:off x="1445750" y="4264637"/>
            <a:ext cx="9507667" cy="400110"/>
          </a:xfrm>
          <a:prstGeom prst="rect">
            <a:avLst/>
          </a:prstGeom>
          <a:noFill/>
        </p:spPr>
        <p:txBody>
          <a:bodyPr wrap="none" rtlCol="0">
            <a:spAutoFit/>
          </a:bodyPr>
          <a:lstStyle/>
          <a:p>
            <a:r>
              <a:rPr lang="fr-FR" sz="2000" b="1" dirty="0"/>
              <a:t>Most </a:t>
            </a:r>
            <a:r>
              <a:rPr lang="fr-FR" sz="2000" b="1" dirty="0" err="1"/>
              <a:t>general</a:t>
            </a:r>
            <a:r>
              <a:rPr lang="fr-FR" sz="2000" b="1" dirty="0"/>
              <a:t> </a:t>
            </a:r>
            <a:r>
              <a:rPr lang="fr-FR" sz="2000" b="1" dirty="0" err="1"/>
              <a:t>result</a:t>
            </a:r>
            <a:r>
              <a:rPr lang="fr-FR" sz="2000" b="1" dirty="0"/>
              <a:t>: </a:t>
            </a:r>
            <a:r>
              <a:rPr lang="fr-FR" sz="2000" b="1" dirty="0" err="1"/>
              <a:t>multifield</a:t>
            </a:r>
            <a:r>
              <a:rPr lang="fr-FR" sz="2000" b="1" dirty="0"/>
              <a:t>, phase-</a:t>
            </a:r>
            <a:r>
              <a:rPr lang="fr-FR" sz="2000" b="1" dirty="0" err="1"/>
              <a:t>space</a:t>
            </a:r>
            <a:r>
              <a:rPr lang="fr-FR" sz="2000" b="1" dirty="0"/>
              <a:t>, covariant Fokker-Planck </a:t>
            </a:r>
            <a:r>
              <a:rPr lang="fr-FR" sz="2000" b="1" dirty="0" err="1"/>
              <a:t>equation</a:t>
            </a:r>
            <a:endParaRPr lang="fr-FR" sz="2000" b="1" dirty="0"/>
          </a:p>
        </p:txBody>
      </p:sp>
      <p:sp>
        <p:nvSpPr>
          <p:cNvPr id="10" name="Rectangle 9"/>
          <p:cNvSpPr/>
          <p:nvPr/>
        </p:nvSpPr>
        <p:spPr>
          <a:xfrm>
            <a:off x="690043" y="4797902"/>
            <a:ext cx="10760897" cy="206009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id="{BDBFA525-49B0-479F-93B3-32384B9707DC}"/>
                  </a:ext>
                </a:extLst>
              </p:cNvPr>
              <p:cNvSpPr/>
              <p:nvPr/>
            </p:nvSpPr>
            <p:spPr>
              <a:xfrm>
                <a:off x="5977819" y="3472797"/>
                <a:ext cx="4348626" cy="369332"/>
              </a:xfrm>
              <a:prstGeom prst="rect">
                <a:avLst/>
              </a:prstGeom>
            </p:spPr>
            <p:txBody>
              <a:bodyPr wrap="none">
                <a:spAutoFit/>
              </a:bodyPr>
              <a:lstStyle/>
              <a:p>
                <a14:m>
                  <m:oMath xmlns:m="http://schemas.openxmlformats.org/officeDocument/2006/math">
                    <m:r>
                      <a:rPr lang="fr-FR" b="1" i="1" smtClean="0">
                        <a:solidFill>
                          <a:schemeClr val="tx2"/>
                        </a:solidFill>
                        <a:latin typeface="Cambria Math" panose="02040503050406030204" pitchFamily="18" charset="0"/>
                      </a:rPr>
                      <m:t>𝕯</m:t>
                    </m:r>
                  </m:oMath>
                </a14:m>
                <a:r>
                  <a:rPr lang="en-GB" dirty="0"/>
                  <a:t> is the </a:t>
                </a:r>
                <a:r>
                  <a:rPr lang="en-GB" dirty="0" err="1"/>
                  <a:t>Itô</a:t>
                </a:r>
                <a:r>
                  <a:rPr lang="en-GB" dirty="0"/>
                  <a:t>-covariant stochastic derivative</a:t>
                </a:r>
              </a:p>
            </p:txBody>
          </p:sp>
        </mc:Choice>
        <mc:Fallback>
          <p:sp>
            <p:nvSpPr>
              <p:cNvPr id="11" name="Rectangle 10">
                <a:extLst>
                  <a:ext uri="{FF2B5EF4-FFF2-40B4-BE49-F238E27FC236}">
                    <a16:creationId xmlns:a16="http://schemas.microsoft.com/office/drawing/2014/main" id="{BDBFA525-49B0-479F-93B3-32384B9707DC}"/>
                  </a:ext>
                </a:extLst>
              </p:cNvPr>
              <p:cNvSpPr>
                <a:spLocks noRot="1" noChangeAspect="1" noMove="1" noResize="1" noEditPoints="1" noAdjustHandles="1" noChangeArrowheads="1" noChangeShapeType="1" noTextEdit="1"/>
              </p:cNvSpPr>
              <p:nvPr/>
            </p:nvSpPr>
            <p:spPr>
              <a:xfrm>
                <a:off x="5977819" y="3472797"/>
                <a:ext cx="4348626" cy="369332"/>
              </a:xfrm>
              <a:prstGeom prst="rect">
                <a:avLst/>
              </a:prstGeom>
              <a:blipFill>
                <a:blip r:embed="rId8"/>
                <a:stretch>
                  <a:fillRect t="-11667" r="-701" b="-25000"/>
                </a:stretch>
              </a:blipFill>
            </p:spPr>
            <p:txBody>
              <a:bodyPr/>
              <a:lstStyle/>
              <a:p>
                <a:r>
                  <a:rPr lang="en-GB">
                    <a:noFill/>
                  </a:rPr>
                  <a:t> </a:t>
                </a:r>
              </a:p>
            </p:txBody>
          </p:sp>
        </mc:Fallback>
      </mc:AlternateContent>
    </p:spTree>
    <p:extLst>
      <p:ext uri="{BB962C8B-B14F-4D97-AF65-F5344CB8AC3E}">
        <p14:creationId xmlns:p14="http://schemas.microsoft.com/office/powerpoint/2010/main" val="412119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135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9634" y="353636"/>
            <a:ext cx="9790611" cy="944956"/>
          </a:xfrm>
        </p:spPr>
        <p:txBody>
          <a:bodyPr>
            <a:noAutofit/>
          </a:bodyPr>
          <a:lstStyle/>
          <a:p>
            <a:r>
              <a:rPr lang="fr-FR" dirty="0"/>
              <a:t>STOCHASTIC FORMALISM FOR</a:t>
            </a:r>
            <a:br>
              <a:rPr lang="fr-FR" dirty="0"/>
            </a:br>
            <a:r>
              <a:rPr lang="fr-FR" dirty="0"/>
              <a:t>NON-LINEAR SIGMA MODELS</a:t>
            </a:r>
          </a:p>
        </p:txBody>
      </p:sp>
      <p:sp>
        <p:nvSpPr>
          <p:cNvPr id="3" name="Espace réservé du pied de page 2"/>
          <p:cNvSpPr>
            <a:spLocks noGrp="1"/>
          </p:cNvSpPr>
          <p:nvPr>
            <p:ph type="ftr" sz="quarter" idx="11"/>
          </p:nvPr>
        </p:nvSpPr>
        <p:spPr/>
        <p:txBody>
          <a:bodyPr/>
          <a:lstStyle/>
          <a:p>
            <a:pPr rtl="0"/>
            <a:r>
              <a:rPr lang="en-GB" noProof="0"/>
              <a:t>Borel resummation of secular divergences with the stochastic inflation formalism                 2023 TUG Meeting, ENS, October 12th     ---    Lucas Pinol </a:t>
            </a:r>
            <a:endParaRPr lang="fr-FR" noProof="0" dirty="0"/>
          </a:p>
        </p:txBody>
      </p:sp>
      <mc:AlternateContent xmlns:mc="http://schemas.openxmlformats.org/markup-compatibility/2006" xmlns:a14="http://schemas.microsoft.com/office/drawing/2010/main">
        <mc:Choice Requires="a14">
          <p:sp>
            <p:nvSpPr>
              <p:cNvPr id="8" name="ZoneTexte 7"/>
              <p:cNvSpPr txBox="1"/>
              <p:nvPr/>
            </p:nvSpPr>
            <p:spPr>
              <a:xfrm>
                <a:off x="355071" y="1754242"/>
                <a:ext cx="11624493" cy="3693319"/>
              </a:xfrm>
              <a:prstGeom prst="rect">
                <a:avLst/>
              </a:prstGeom>
              <a:noFill/>
            </p:spPr>
            <p:txBody>
              <a:bodyPr wrap="square" rtlCol="0">
                <a:spAutoFit/>
              </a:bodyPr>
              <a:lstStyle/>
              <a:p>
                <a:pPr marL="285750" indent="-285750">
                  <a:buFont typeface="Arial" panose="020B0604020202020204" pitchFamily="34" charset="0"/>
                  <a:buChar char="•"/>
                </a:pPr>
                <a:r>
                  <a:rPr lang="fr-FR" dirty="0"/>
                  <a:t>Slow-roll:</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endParaRPr lang="fr-FR" dirty="0"/>
              </a:p>
              <a:p>
                <a:pPr marL="285750" indent="-285750">
                  <a:buFont typeface="Arial" panose="020B0604020202020204" pitchFamily="34" charset="0"/>
                  <a:buChar char="•"/>
                </a:pPr>
                <a:r>
                  <a:rPr lang="fr-FR" dirty="0"/>
                  <a:t>New </a:t>
                </a:r>
                <a:r>
                  <a:rPr lang="fr-FR" dirty="0" err="1"/>
                  <a:t>difficulties</a:t>
                </a:r>
                <a:r>
                  <a:rPr lang="fr-FR" dirty="0"/>
                  <a:t>:</a:t>
                </a:r>
              </a:p>
              <a:p>
                <a:r>
                  <a:rPr lang="fr-FR" dirty="0"/>
                  <a:t> </a:t>
                </a:r>
              </a:p>
              <a:p>
                <a:pPr marL="742950" lvl="1" indent="-285750">
                  <a:buFont typeface="Wingdings" panose="05000000000000000000" pitchFamily="2" charset="2"/>
                  <a:buChar char="Ø"/>
                </a:pPr>
                <a:r>
                  <a:rPr lang="fr-FR" dirty="0"/>
                  <a:t> </a:t>
                </a:r>
                <a:r>
                  <a:rPr lang="fr-FR" dirty="0" err="1"/>
                  <a:t>Find</a:t>
                </a:r>
                <a:r>
                  <a:rPr lang="fr-FR" dirty="0"/>
                  <a:t> a square-</a:t>
                </a:r>
                <a:r>
                  <a:rPr lang="fr-FR" dirty="0" err="1"/>
                  <a:t>root</a:t>
                </a:r>
                <a:r>
                  <a:rPr lang="fr-FR" dirty="0"/>
                  <a:t> of the noise amplitude matrix:</a:t>
                </a:r>
              </a:p>
              <a:p>
                <a:pPr marL="742950" lvl="1" indent="-285750">
                  <a:buFont typeface="Wingdings" panose="05000000000000000000" pitchFamily="2" charset="2"/>
                  <a:buChar char="Ø"/>
                </a:pPr>
                <a:endParaRPr lang="fr-FR" dirty="0"/>
              </a:p>
              <a:p>
                <a:pPr marL="742950" lvl="1" indent="-285750">
                  <a:buFont typeface="Wingdings" panose="05000000000000000000" pitchFamily="2" charset="2"/>
                  <a:buChar char="Ø"/>
                </a:pPr>
                <a:r>
                  <a:rPr lang="fr-FR" dirty="0" err="1"/>
                  <a:t>Enforce</a:t>
                </a:r>
                <a:r>
                  <a:rPr lang="fr-FR" dirty="0"/>
                  <a:t> covariance of the </a:t>
                </a:r>
                <a:r>
                  <a:rPr lang="fr-FR" dirty="0" err="1"/>
                  <a:t>equations</a:t>
                </a:r>
                <a:r>
                  <a:rPr lang="fr-FR" dirty="0"/>
                  <a:t> (</a:t>
                </a:r>
                <a:r>
                  <a:rPr lang="fr-FR" dirty="0" err="1"/>
                  <a:t>also</a:t>
                </a:r>
                <a:r>
                  <a:rPr lang="fr-FR" dirty="0"/>
                  <a:t> in SF, but more visible in MF): </a:t>
                </a:r>
                <a:r>
                  <a:rPr lang="fr-FR" dirty="0" err="1"/>
                  <a:t>Itô</a:t>
                </a:r>
                <a:r>
                  <a:rPr lang="fr-FR" dirty="0"/>
                  <a:t> </a:t>
                </a:r>
                <a:r>
                  <a:rPr lang="fr-FR" dirty="0" err="1"/>
                  <a:t>calculus</a:t>
                </a:r>
                <a:r>
                  <a:rPr lang="fr-FR" dirty="0"/>
                  <a:t> &amp; the standard </a:t>
                </a:r>
                <a:r>
                  <a:rPr lang="fr-FR" dirty="0" err="1"/>
                  <a:t>chain</a:t>
                </a:r>
                <a:r>
                  <a:rPr lang="fr-FR" dirty="0"/>
                  <a:t> </a:t>
                </a:r>
                <a:r>
                  <a:rPr lang="fr-FR" dirty="0" err="1"/>
                  <a:t>rule</a:t>
                </a:r>
                <a:r>
                  <a:rPr lang="fr-FR" dirty="0"/>
                  <a:t>  </a:t>
                </a:r>
              </a:p>
              <a:p>
                <a:pPr marL="742950" lvl="1" indent="-285750">
                  <a:buFont typeface="Wingdings" panose="05000000000000000000" pitchFamily="2" charset="2"/>
                  <a:buChar char="Ø"/>
                </a:pPr>
                <a:endParaRPr lang="fr-FR" dirty="0"/>
              </a:p>
              <a:p>
                <a:pPr marL="742950" lvl="1" indent="-285750">
                  <a:buFont typeface="Wingdings" panose="05000000000000000000" pitchFamily="2" charset="2"/>
                  <a:buChar char="Ø"/>
                </a:pPr>
                <a:r>
                  <a:rPr lang="fr-FR" dirty="0"/>
                  <a:t>Links </a:t>
                </a:r>
                <a:r>
                  <a:rPr lang="fr-FR" dirty="0" err="1"/>
                  <a:t>with</a:t>
                </a:r>
                <a:r>
                  <a:rPr lang="fr-FR" dirty="0"/>
                  <a:t> the </a:t>
                </a:r>
                <a:r>
                  <a:rPr lang="fr-FR" dirty="0" err="1"/>
                  <a:t>discretisation</a:t>
                </a:r>
                <a:r>
                  <a:rPr lang="fr-FR" dirty="0"/>
                  <a:t> </a:t>
                </a:r>
                <a:r>
                  <a:rPr lang="fr-FR" dirty="0" err="1"/>
                  <a:t>ambiguity</a:t>
                </a:r>
                <a:r>
                  <a:rPr lang="fr-FR" dirty="0"/>
                  <a:t>: </a:t>
                </a:r>
                <a:r>
                  <a:rPr lang="fr-FR" dirty="0" err="1"/>
                  <a:t>choice</a:t>
                </a:r>
                <a:r>
                  <a:rPr lang="fr-FR" dirty="0"/>
                  <a:t> of </a:t>
                </a:r>
                <a14:m>
                  <m:oMath xmlns:m="http://schemas.openxmlformats.org/officeDocument/2006/math">
                    <m:r>
                      <a:rPr lang="fr-FR" b="1" i="1" smtClean="0">
                        <a:solidFill>
                          <a:srgbClr val="7030A0"/>
                        </a:solidFill>
                        <a:latin typeface="Cambria Math" panose="02040503050406030204" pitchFamily="18" charset="0"/>
                      </a:rPr>
                      <m:t>𝜶</m:t>
                    </m:r>
                  </m:oMath>
                </a14:m>
                <a:r>
                  <a:rPr lang="fr-FR" dirty="0"/>
                  <a:t> more </a:t>
                </a:r>
                <a:r>
                  <a:rPr lang="fr-FR" dirty="0" err="1"/>
                  <a:t>critical</a:t>
                </a:r>
                <a:endParaRPr lang="fr-FR" dirty="0"/>
              </a:p>
            </p:txBody>
          </p:sp>
        </mc:Choice>
        <mc:Fallback xmlns="">
          <p:sp>
            <p:nvSpPr>
              <p:cNvPr id="8" name="ZoneTexte 7"/>
              <p:cNvSpPr txBox="1">
                <a:spLocks noRot="1" noChangeAspect="1" noMove="1" noResize="1" noEditPoints="1" noAdjustHandles="1" noChangeArrowheads="1" noChangeShapeType="1" noTextEdit="1"/>
              </p:cNvSpPr>
              <p:nvPr/>
            </p:nvSpPr>
            <p:spPr>
              <a:xfrm>
                <a:off x="355071" y="1754242"/>
                <a:ext cx="11624493" cy="3693319"/>
              </a:xfrm>
              <a:prstGeom prst="rect">
                <a:avLst/>
              </a:prstGeom>
              <a:blipFill>
                <a:blip r:embed="rId3"/>
                <a:stretch>
                  <a:fillRect l="-315" t="-1155" b="-148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708467" y="1558479"/>
                <a:ext cx="3197734" cy="8753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sz="2000" b="0" i="1" dirty="0" smtClean="0">
                              <a:latin typeface="Cambria Math" panose="02040503050406030204" pitchFamily="18" charset="0"/>
                            </a:rPr>
                          </m:ctrlPr>
                        </m:fPr>
                        <m:num>
                          <m:r>
                            <m:rPr>
                              <m:sty m:val="p"/>
                            </m:rPr>
                            <a:rPr lang="fr-FR" sz="2000" b="0" i="0" dirty="0" smtClean="0">
                              <a:latin typeface="Cambria Math" panose="02040503050406030204" pitchFamily="18" charset="0"/>
                            </a:rPr>
                            <m:t>d</m:t>
                          </m:r>
                          <m:sSubSup>
                            <m:sSubSupPr>
                              <m:ctrlPr>
                                <a:rPr lang="fr-FR" sz="2000" b="0" i="1" dirty="0" smtClean="0">
                                  <a:latin typeface="Cambria Math" panose="02040503050406030204" pitchFamily="18" charset="0"/>
                                </a:rPr>
                              </m:ctrlPr>
                            </m:sSubSupPr>
                            <m:e>
                              <m:r>
                                <a:rPr lang="fr-FR" sz="2000" b="0" i="1" dirty="0" smtClean="0">
                                  <a:latin typeface="Cambria Math" panose="02040503050406030204" pitchFamily="18" charset="0"/>
                                </a:rPr>
                                <m:t>𝜙</m:t>
                              </m:r>
                            </m:e>
                            <m:sub>
                              <m:r>
                                <a:rPr lang="fr-FR" sz="2000" b="0" i="1" dirty="0" smtClean="0">
                                  <a:latin typeface="Cambria Math" panose="02040503050406030204" pitchFamily="18" charset="0"/>
                                </a:rPr>
                                <m:t>𝐼𝑅</m:t>
                              </m:r>
                            </m:sub>
                            <m:sup>
                              <m:r>
                                <a:rPr lang="fr-FR" sz="2000" b="0" i="1" dirty="0" smtClean="0">
                                  <a:latin typeface="Cambria Math" panose="02040503050406030204" pitchFamily="18" charset="0"/>
                                </a:rPr>
                                <m:t>𝐼</m:t>
                              </m:r>
                            </m:sup>
                          </m:sSubSup>
                        </m:num>
                        <m:den>
                          <m:r>
                            <m:rPr>
                              <m:sty m:val="p"/>
                            </m:rPr>
                            <a:rPr lang="fr-FR" sz="2000" b="0" i="0" dirty="0" smtClean="0">
                              <a:latin typeface="Cambria Math" panose="02040503050406030204" pitchFamily="18" charset="0"/>
                            </a:rPr>
                            <m:t>d</m:t>
                          </m:r>
                          <m:r>
                            <a:rPr lang="fr-FR" sz="2000" b="0" i="1" dirty="0" smtClean="0">
                              <a:latin typeface="Cambria Math" panose="02040503050406030204" pitchFamily="18" charset="0"/>
                            </a:rPr>
                            <m:t>𝑁</m:t>
                          </m:r>
                        </m:den>
                      </m:f>
                      <m:r>
                        <a:rPr lang="fr-FR" sz="2000" b="0" i="1" dirty="0" smtClean="0">
                          <a:latin typeface="Cambria Math" panose="02040503050406030204" pitchFamily="18" charset="0"/>
                        </a:rPr>
                        <m:t>=</m:t>
                      </m:r>
                      <m:r>
                        <a:rPr lang="fr-FR" sz="2000" i="1" dirty="0">
                          <a:latin typeface="Cambria Math" panose="02040503050406030204" pitchFamily="18" charset="0"/>
                        </a:rPr>
                        <m:t>−</m:t>
                      </m:r>
                      <m:sSub>
                        <m:sSubPr>
                          <m:ctrlPr>
                            <a:rPr lang="fr-FR" sz="2000" b="0" i="1" dirty="0" smtClean="0">
                              <a:latin typeface="Cambria Math" panose="02040503050406030204" pitchFamily="18" charset="0"/>
                            </a:rPr>
                          </m:ctrlPr>
                        </m:sSubPr>
                        <m:e>
                          <m:d>
                            <m:dPr>
                              <m:ctrlPr>
                                <a:rPr lang="fr-FR" sz="2000" b="0" i="1" dirty="0" smtClean="0">
                                  <a:latin typeface="Cambria Math" panose="02040503050406030204" pitchFamily="18" charset="0"/>
                                </a:rPr>
                              </m:ctrlPr>
                            </m:dPr>
                            <m:e>
                              <m:f>
                                <m:fPr>
                                  <m:ctrlPr>
                                    <a:rPr lang="fr-FR" sz="2000" i="1" dirty="0">
                                      <a:latin typeface="Cambria Math" panose="02040503050406030204" pitchFamily="18" charset="0"/>
                                    </a:rPr>
                                  </m:ctrlPr>
                                </m:fPr>
                                <m:num>
                                  <m:sSup>
                                    <m:sSupPr>
                                      <m:ctrlPr>
                                        <a:rPr lang="fr-FR" sz="2000" i="1" dirty="0">
                                          <a:latin typeface="Cambria Math" panose="02040503050406030204" pitchFamily="18" charset="0"/>
                                        </a:rPr>
                                      </m:ctrlPr>
                                    </m:sSupPr>
                                    <m:e>
                                      <m:r>
                                        <a:rPr lang="fr-FR" sz="2000" i="1" dirty="0">
                                          <a:latin typeface="Cambria Math" panose="02040503050406030204" pitchFamily="18" charset="0"/>
                                        </a:rPr>
                                        <m:t>𝐺</m:t>
                                      </m:r>
                                    </m:e>
                                    <m:sup>
                                      <m:r>
                                        <a:rPr lang="fr-FR" sz="2000" i="1" dirty="0">
                                          <a:latin typeface="Cambria Math" panose="02040503050406030204" pitchFamily="18" charset="0"/>
                                        </a:rPr>
                                        <m:t>𝐼𝐽</m:t>
                                      </m:r>
                                    </m:sup>
                                  </m:sSup>
                                  <m:sSub>
                                    <m:sSubPr>
                                      <m:ctrlPr>
                                        <a:rPr lang="fr-FR" sz="2000" i="1" dirty="0">
                                          <a:latin typeface="Cambria Math" panose="02040503050406030204" pitchFamily="18" charset="0"/>
                                        </a:rPr>
                                      </m:ctrlPr>
                                    </m:sSubPr>
                                    <m:e>
                                      <m:r>
                                        <a:rPr lang="fr-FR" sz="2000" i="1" dirty="0">
                                          <a:latin typeface="Cambria Math" panose="02040503050406030204" pitchFamily="18" charset="0"/>
                                        </a:rPr>
                                        <m:t>𝑉</m:t>
                                      </m:r>
                                    </m:e>
                                    <m:sub>
                                      <m:r>
                                        <a:rPr lang="fr-FR" sz="2000" i="1" dirty="0">
                                          <a:latin typeface="Cambria Math" panose="02040503050406030204" pitchFamily="18" charset="0"/>
                                        </a:rPr>
                                        <m:t>,</m:t>
                                      </m:r>
                                      <m:r>
                                        <a:rPr lang="fr-FR" sz="2000" i="1" dirty="0">
                                          <a:latin typeface="Cambria Math" panose="02040503050406030204" pitchFamily="18" charset="0"/>
                                        </a:rPr>
                                        <m:t>𝐽</m:t>
                                      </m:r>
                                    </m:sub>
                                  </m:sSub>
                                </m:num>
                                <m:den>
                                  <m:r>
                                    <a:rPr lang="fr-FR" sz="2000" i="1" dirty="0">
                                      <a:latin typeface="Cambria Math" panose="02040503050406030204" pitchFamily="18" charset="0"/>
                                    </a:rPr>
                                    <m:t>3</m:t>
                                  </m:r>
                                  <m:sSup>
                                    <m:sSupPr>
                                      <m:ctrlPr>
                                        <a:rPr lang="fr-FR" sz="2000" b="0" i="1" dirty="0" smtClean="0">
                                          <a:latin typeface="Cambria Math" panose="02040503050406030204" pitchFamily="18" charset="0"/>
                                        </a:rPr>
                                      </m:ctrlPr>
                                    </m:sSupPr>
                                    <m:e>
                                      <m:r>
                                        <a:rPr lang="fr-FR" sz="2000" i="1" dirty="0">
                                          <a:latin typeface="Cambria Math" panose="02040503050406030204" pitchFamily="18" charset="0"/>
                                        </a:rPr>
                                        <m:t>𝐻</m:t>
                                      </m:r>
                                    </m:e>
                                    <m:sup>
                                      <m:r>
                                        <a:rPr lang="fr-FR" sz="2000" b="0" i="1" dirty="0" smtClean="0">
                                          <a:latin typeface="Cambria Math" panose="02040503050406030204" pitchFamily="18" charset="0"/>
                                        </a:rPr>
                                        <m:t>2</m:t>
                                      </m:r>
                                    </m:sup>
                                  </m:sSup>
                                </m:den>
                              </m:f>
                            </m:e>
                          </m:d>
                        </m:e>
                        <m:sub>
                          <m:sSub>
                            <m:sSubPr>
                              <m:ctrlPr>
                                <a:rPr lang="fr-FR" sz="2000" i="1" dirty="0">
                                  <a:latin typeface="Cambria Math" panose="02040503050406030204" pitchFamily="18" charset="0"/>
                                </a:rPr>
                              </m:ctrlPr>
                            </m:sSubPr>
                            <m:e>
                              <m:r>
                                <a:rPr lang="fr-FR" sz="2000" b="1" i="1" dirty="0">
                                  <a:latin typeface="Cambria Math" panose="02040503050406030204" pitchFamily="18" charset="0"/>
                                </a:rPr>
                                <m:t>𝝓</m:t>
                              </m:r>
                            </m:e>
                            <m:sub>
                              <m:r>
                                <a:rPr lang="fr-FR" sz="2000" i="1" dirty="0">
                                  <a:latin typeface="Cambria Math" panose="02040503050406030204" pitchFamily="18" charset="0"/>
                                </a:rPr>
                                <m:t>𝐼𝑅</m:t>
                              </m:r>
                            </m:sub>
                          </m:sSub>
                        </m:sub>
                      </m:sSub>
                      <m:r>
                        <a:rPr lang="fr-FR" sz="2000" b="0" i="1" dirty="0" smtClean="0">
                          <a:latin typeface="Cambria Math" panose="02040503050406030204" pitchFamily="18" charset="0"/>
                        </a:rPr>
                        <m:t> </m:t>
                      </m:r>
                      <m:r>
                        <a:rPr lang="fr-FR" sz="2000" i="1" dirty="0">
                          <a:latin typeface="Cambria Math" panose="02040503050406030204" pitchFamily="18" charset="0"/>
                        </a:rPr>
                        <m:t>+</m:t>
                      </m:r>
                      <m:sSup>
                        <m:sSupPr>
                          <m:ctrlPr>
                            <a:rPr lang="fr-FR" sz="2000" i="1" dirty="0">
                              <a:latin typeface="Cambria Math" panose="02040503050406030204" pitchFamily="18" charset="0"/>
                            </a:rPr>
                          </m:ctrlPr>
                        </m:sSupPr>
                        <m:e>
                          <m:r>
                            <m:rPr>
                              <m:sty m:val="p"/>
                            </m:rPr>
                            <a:rPr lang="fr-FR" sz="2000" dirty="0">
                              <a:latin typeface="Cambria Math" panose="02040503050406030204" pitchFamily="18" charset="0"/>
                            </a:rPr>
                            <m:t>Ξ</m:t>
                          </m:r>
                        </m:e>
                        <m:sup>
                          <m:r>
                            <a:rPr lang="fr-FR" sz="2000" i="1" dirty="0">
                              <a:latin typeface="Cambria Math" panose="02040503050406030204" pitchFamily="18" charset="0"/>
                            </a:rPr>
                            <m:t>𝐼</m:t>
                          </m:r>
                        </m:sup>
                      </m:sSup>
                    </m:oMath>
                  </m:oMathPara>
                </a14:m>
                <a:endParaRPr lang="fr-FR" sz="2000" dirty="0"/>
              </a:p>
            </p:txBody>
          </p:sp>
        </mc:Choice>
        <mc:Fallback xmlns="">
          <p:sp>
            <p:nvSpPr>
              <p:cNvPr id="19" name="Rectangle 18"/>
              <p:cNvSpPr>
                <a:spLocks noRot="1" noChangeAspect="1" noMove="1" noResize="1" noEditPoints="1" noAdjustHandles="1" noChangeArrowheads="1" noChangeShapeType="1" noTextEdit="1"/>
              </p:cNvSpPr>
              <p:nvPr/>
            </p:nvSpPr>
            <p:spPr>
              <a:xfrm>
                <a:off x="1708467" y="1558479"/>
                <a:ext cx="3197734" cy="875304"/>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130045" y="826114"/>
                <a:ext cx="1343125" cy="8446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fr-FR" sz="2000" i="1">
                              <a:latin typeface="Cambria Math" panose="02040503050406030204" pitchFamily="18" charset="0"/>
                            </a:rPr>
                          </m:ctrlPr>
                        </m:sSupPr>
                        <m:e>
                          <m:d>
                            <m:dPr>
                              <m:ctrlPr>
                                <a:rPr lang="fr-FR" sz="2000" i="1">
                                  <a:latin typeface="Cambria Math" panose="02040503050406030204" pitchFamily="18" charset="0"/>
                                </a:rPr>
                              </m:ctrlPr>
                            </m:dPr>
                            <m:e>
                              <m:f>
                                <m:fPr>
                                  <m:ctrlPr>
                                    <a:rPr lang="fr-FR" sz="2000" i="1">
                                      <a:latin typeface="Cambria Math" panose="02040503050406030204" pitchFamily="18" charset="0"/>
                                    </a:rPr>
                                  </m:ctrlPr>
                                </m:fPr>
                                <m:num>
                                  <m:r>
                                    <a:rPr lang="fr-FR" sz="2000" i="1">
                                      <a:latin typeface="Cambria Math" panose="02040503050406030204" pitchFamily="18" charset="0"/>
                                    </a:rPr>
                                    <m:t>𝐻</m:t>
                                  </m:r>
                                </m:num>
                                <m:den>
                                  <m:r>
                                    <a:rPr lang="fr-FR" sz="2000" i="1">
                                      <a:latin typeface="Cambria Math" panose="02040503050406030204" pitchFamily="18" charset="0"/>
                                    </a:rPr>
                                    <m:t>2</m:t>
                                  </m:r>
                                  <m:r>
                                    <a:rPr lang="fr-FR" sz="2000" i="1">
                                      <a:latin typeface="Cambria Math" panose="02040503050406030204" pitchFamily="18" charset="0"/>
                                    </a:rPr>
                                    <m:t>𝜋</m:t>
                                  </m:r>
                                </m:den>
                              </m:f>
                            </m:e>
                          </m:d>
                        </m:e>
                        <m:sup>
                          <m:r>
                            <a:rPr lang="fr-FR" sz="2000" i="1">
                              <a:latin typeface="Cambria Math" panose="02040503050406030204" pitchFamily="18" charset="0"/>
                            </a:rPr>
                            <m:t>2</m:t>
                          </m:r>
                        </m:sup>
                      </m:sSup>
                      <m:sSup>
                        <m:sSupPr>
                          <m:ctrlPr>
                            <a:rPr lang="fr-FR" sz="2000" i="1">
                              <a:latin typeface="Cambria Math" panose="02040503050406030204" pitchFamily="18" charset="0"/>
                            </a:rPr>
                          </m:ctrlPr>
                        </m:sSupPr>
                        <m:e>
                          <m:r>
                            <a:rPr lang="fr-FR" sz="2000" i="1">
                              <a:latin typeface="Cambria Math" panose="02040503050406030204" pitchFamily="18" charset="0"/>
                            </a:rPr>
                            <m:t>𝐺</m:t>
                          </m:r>
                        </m:e>
                        <m:sup>
                          <m:r>
                            <a:rPr lang="fr-FR" sz="2000" i="1">
                              <a:latin typeface="Cambria Math" panose="02040503050406030204" pitchFamily="18" charset="0"/>
                            </a:rPr>
                            <m:t>𝐼𝐽</m:t>
                          </m:r>
                        </m:sup>
                      </m:sSup>
                    </m:oMath>
                  </m:oMathPara>
                </a14:m>
                <a:endParaRPr lang="fr-FR" dirty="0"/>
              </a:p>
            </p:txBody>
          </p:sp>
        </mc:Choice>
        <mc:Fallback xmlns="">
          <p:sp>
            <p:nvSpPr>
              <p:cNvPr id="7" name="Rectangle 6"/>
              <p:cNvSpPr>
                <a:spLocks noRot="1" noChangeAspect="1" noMove="1" noResize="1" noEditPoints="1" noAdjustHandles="1" noChangeArrowheads="1" noChangeShapeType="1" noTextEdit="1"/>
              </p:cNvSpPr>
              <p:nvPr/>
            </p:nvSpPr>
            <p:spPr>
              <a:xfrm>
                <a:off x="8130045" y="826114"/>
                <a:ext cx="1343125" cy="844655"/>
              </a:xfrm>
              <a:prstGeom prst="rect">
                <a:avLst/>
              </a:prstGeom>
              <a:blipFill>
                <a:blip r:embed="rId6"/>
                <a:stretch>
                  <a:fillRect/>
                </a:stretch>
              </a:blipFill>
            </p:spPr>
            <p:txBody>
              <a:bodyPr/>
              <a:lstStyle/>
              <a:p>
                <a:r>
                  <a:rPr lang="fr-FR">
                    <a:noFill/>
                  </a:rPr>
                  <a:t> </a:t>
                </a:r>
              </a:p>
            </p:txBody>
          </p:sp>
        </mc:Fallback>
      </mc:AlternateContent>
      <p:cxnSp>
        <p:nvCxnSpPr>
          <p:cNvPr id="24" name="Connecteur droit avec flèche 23"/>
          <p:cNvCxnSpPr/>
          <p:nvPr/>
        </p:nvCxnSpPr>
        <p:spPr>
          <a:xfrm>
            <a:off x="7678873" y="1284205"/>
            <a:ext cx="451172" cy="10758"/>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7678873" y="1286212"/>
            <a:ext cx="0" cy="26561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7414117" y="455779"/>
            <a:ext cx="2893549" cy="369332"/>
          </a:xfrm>
          <a:prstGeom prst="rect">
            <a:avLst/>
          </a:prstGeom>
          <a:noFill/>
        </p:spPr>
        <p:txBody>
          <a:bodyPr wrap="none" rtlCol="0">
            <a:spAutoFit/>
          </a:bodyPr>
          <a:lstStyle/>
          <a:p>
            <a:r>
              <a:rPr lang="fr-FR" b="1" dirty="0" err="1">
                <a:solidFill>
                  <a:schemeClr val="accent1"/>
                </a:solidFill>
              </a:rPr>
              <a:t>Massless</a:t>
            </a:r>
            <a:r>
              <a:rPr lang="fr-FR" b="1" dirty="0">
                <a:solidFill>
                  <a:schemeClr val="accent1"/>
                </a:solidFill>
              </a:rPr>
              <a:t> + slow-variation</a:t>
            </a:r>
          </a:p>
        </p:txBody>
      </p:sp>
      <mc:AlternateContent xmlns:mc="http://schemas.openxmlformats.org/markup-compatibility/2006" xmlns:a14="http://schemas.microsoft.com/office/drawing/2010/main">
        <mc:Choice Requires="a14">
          <p:sp>
            <p:nvSpPr>
              <p:cNvPr id="26" name="Rectangle 25"/>
              <p:cNvSpPr/>
              <p:nvPr/>
            </p:nvSpPr>
            <p:spPr>
              <a:xfrm>
                <a:off x="6007043" y="3914927"/>
                <a:ext cx="1538370" cy="4490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fr-FR" sz="2000" i="1">
                              <a:latin typeface="Cambria Math" panose="02040503050406030204" pitchFamily="18" charset="0"/>
                            </a:rPr>
                          </m:ctrlPr>
                        </m:sSupPr>
                        <m:e>
                          <m:r>
                            <a:rPr lang="fr-FR" sz="2000" i="1">
                              <a:latin typeface="Cambria Math" panose="02040503050406030204" pitchFamily="18" charset="0"/>
                            </a:rPr>
                            <m:t>𝐺</m:t>
                          </m:r>
                        </m:e>
                        <m:sup>
                          <m:r>
                            <a:rPr lang="fr-FR" sz="2000" i="1">
                              <a:latin typeface="Cambria Math" panose="02040503050406030204" pitchFamily="18" charset="0"/>
                            </a:rPr>
                            <m:t>𝐼𝐽</m:t>
                          </m:r>
                        </m:sup>
                      </m:sSup>
                      <m:r>
                        <a:rPr lang="fr-FR" sz="2000" i="1">
                          <a:latin typeface="Cambria Math" panose="02040503050406030204" pitchFamily="18" charset="0"/>
                        </a:rPr>
                        <m:t>=</m:t>
                      </m:r>
                      <m:sSubSup>
                        <m:sSubSupPr>
                          <m:ctrlPr>
                            <a:rPr lang="fr-FR" sz="2000" b="1" i="1" smtClean="0">
                              <a:solidFill>
                                <a:srgbClr val="FF8D37"/>
                              </a:solidFill>
                              <a:latin typeface="Cambria Math" panose="02040503050406030204" pitchFamily="18" charset="0"/>
                            </a:rPr>
                          </m:ctrlPr>
                        </m:sSubSupPr>
                        <m:e>
                          <m:r>
                            <a:rPr lang="fr-FR" sz="2000" b="1" i="1">
                              <a:solidFill>
                                <a:srgbClr val="FF8D37"/>
                              </a:solidFill>
                              <a:latin typeface="Cambria Math" panose="02040503050406030204" pitchFamily="18" charset="0"/>
                            </a:rPr>
                            <m:t>𝒈</m:t>
                          </m:r>
                        </m:e>
                        <m:sub>
                          <m:r>
                            <a:rPr lang="fr-FR" sz="2000" b="1" i="1">
                              <a:solidFill>
                                <a:srgbClr val="FF8D37"/>
                              </a:solidFill>
                              <a:latin typeface="Cambria Math" panose="02040503050406030204" pitchFamily="18" charset="0"/>
                            </a:rPr>
                            <m:t>𝜶</m:t>
                          </m:r>
                        </m:sub>
                        <m:sup>
                          <m:r>
                            <a:rPr lang="fr-FR" sz="2000" b="1" i="1">
                              <a:solidFill>
                                <a:srgbClr val="FF8D37"/>
                              </a:solidFill>
                              <a:latin typeface="Cambria Math" panose="02040503050406030204" pitchFamily="18" charset="0"/>
                            </a:rPr>
                            <m:t>𝑰</m:t>
                          </m:r>
                        </m:sup>
                      </m:sSubSup>
                      <m:sSubSup>
                        <m:sSubSupPr>
                          <m:ctrlPr>
                            <a:rPr lang="fr-FR" sz="2000" b="1" i="1">
                              <a:solidFill>
                                <a:srgbClr val="FF8D37"/>
                              </a:solidFill>
                              <a:latin typeface="Cambria Math" panose="02040503050406030204" pitchFamily="18" charset="0"/>
                            </a:rPr>
                          </m:ctrlPr>
                        </m:sSubSupPr>
                        <m:e>
                          <m:r>
                            <a:rPr lang="fr-FR" sz="2000" b="1" i="1">
                              <a:solidFill>
                                <a:srgbClr val="FF8D37"/>
                              </a:solidFill>
                              <a:latin typeface="Cambria Math" panose="02040503050406030204" pitchFamily="18" charset="0"/>
                            </a:rPr>
                            <m:t>𝒈</m:t>
                          </m:r>
                        </m:e>
                        <m:sub>
                          <m:r>
                            <a:rPr lang="fr-FR" sz="2000" b="1" i="1">
                              <a:solidFill>
                                <a:srgbClr val="FF8D37"/>
                              </a:solidFill>
                              <a:latin typeface="Cambria Math" panose="02040503050406030204" pitchFamily="18" charset="0"/>
                            </a:rPr>
                            <m:t>𝜶</m:t>
                          </m:r>
                        </m:sub>
                        <m:sup>
                          <m:r>
                            <a:rPr lang="fr-FR" sz="2000" b="1" i="1">
                              <a:solidFill>
                                <a:srgbClr val="FF8D37"/>
                              </a:solidFill>
                              <a:latin typeface="Cambria Math" panose="02040503050406030204" pitchFamily="18" charset="0"/>
                            </a:rPr>
                            <m:t>𝑱</m:t>
                          </m:r>
                        </m:sup>
                      </m:sSubSup>
                    </m:oMath>
                  </m:oMathPara>
                </a14:m>
                <a:endParaRPr lang="fr-FR" b="1" dirty="0"/>
              </a:p>
            </p:txBody>
          </p:sp>
        </mc:Choice>
        <mc:Fallback xmlns="">
          <p:sp>
            <p:nvSpPr>
              <p:cNvPr id="26" name="Rectangle 25"/>
              <p:cNvSpPr>
                <a:spLocks noRot="1" noChangeAspect="1" noMove="1" noResize="1" noEditPoints="1" noAdjustHandles="1" noChangeArrowheads="1" noChangeShapeType="1" noTextEdit="1"/>
              </p:cNvSpPr>
              <p:nvPr/>
            </p:nvSpPr>
            <p:spPr>
              <a:xfrm>
                <a:off x="6007043" y="3914927"/>
                <a:ext cx="1538370" cy="449034"/>
              </a:xfrm>
              <a:prstGeom prst="rect">
                <a:avLst/>
              </a:prstGeom>
              <a:blipFill>
                <a:blip r:embed="rId7"/>
                <a:stretch>
                  <a:fillRect b="-8108"/>
                </a:stretch>
              </a:blipFill>
            </p:spPr>
            <p:txBody>
              <a:bodyPr/>
              <a:lstStyle/>
              <a:p>
                <a:r>
                  <a:rPr lang="fr-FR">
                    <a:noFill/>
                  </a:rPr>
                  <a:t> </a:t>
                </a:r>
              </a:p>
            </p:txBody>
          </p:sp>
        </mc:Fallback>
      </mc:AlternateContent>
      <p:cxnSp>
        <p:nvCxnSpPr>
          <p:cNvPr id="28" name="Connecteur droit avec flèche 27"/>
          <p:cNvCxnSpPr/>
          <p:nvPr/>
        </p:nvCxnSpPr>
        <p:spPr>
          <a:xfrm flipH="1">
            <a:off x="7418392" y="3853254"/>
            <a:ext cx="343607" cy="190418"/>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7804982" y="3576708"/>
            <a:ext cx="2159502" cy="369332"/>
          </a:xfrm>
          <a:prstGeom prst="rect">
            <a:avLst/>
          </a:prstGeom>
          <a:noFill/>
        </p:spPr>
        <p:txBody>
          <a:bodyPr wrap="none" rtlCol="0">
            <a:spAutoFit/>
          </a:bodyPr>
          <a:lstStyle/>
          <a:p>
            <a:r>
              <a:rPr lang="fr-FR" i="1" dirty="0" err="1"/>
              <a:t>vielbeins</a:t>
            </a:r>
            <a:r>
              <a:rPr lang="fr-FR" i="1" dirty="0"/>
              <a:t>: not unique</a:t>
            </a:r>
          </a:p>
        </p:txBody>
      </p:sp>
      <p:sp>
        <p:nvSpPr>
          <p:cNvPr id="21" name="ZoneTexte 20"/>
          <p:cNvSpPr txBox="1"/>
          <p:nvPr/>
        </p:nvSpPr>
        <p:spPr>
          <a:xfrm>
            <a:off x="780963" y="2642991"/>
            <a:ext cx="4453976" cy="369332"/>
          </a:xfrm>
          <a:prstGeom prst="rect">
            <a:avLst/>
          </a:prstGeom>
          <a:noFill/>
        </p:spPr>
        <p:txBody>
          <a:bodyPr wrap="none" rtlCol="0">
            <a:spAutoFit/>
          </a:bodyPr>
          <a:lstStyle/>
          <a:p>
            <a:r>
              <a:rPr lang="fr-FR" i="1" dirty="0"/>
              <a:t>Covariant </a:t>
            </a:r>
            <a:r>
              <a:rPr lang="fr-FR" i="1" dirty="0" err="1"/>
              <a:t>generalisation</a:t>
            </a:r>
            <a:r>
              <a:rPr lang="fr-FR" i="1" dirty="0"/>
              <a:t> of single-</a:t>
            </a:r>
            <a:r>
              <a:rPr lang="fr-FR" i="1" dirty="0" err="1"/>
              <a:t>field</a:t>
            </a:r>
            <a:r>
              <a:rPr lang="fr-FR" i="1" dirty="0"/>
              <a:t> case</a:t>
            </a:r>
          </a:p>
        </p:txBody>
      </p:sp>
      <p:sp>
        <p:nvSpPr>
          <p:cNvPr id="22" name="ZoneTexte 21"/>
          <p:cNvSpPr txBox="1"/>
          <p:nvPr/>
        </p:nvSpPr>
        <p:spPr>
          <a:xfrm>
            <a:off x="5649102" y="2433783"/>
            <a:ext cx="4481143" cy="369332"/>
          </a:xfrm>
          <a:prstGeom prst="rect">
            <a:avLst/>
          </a:prstGeom>
          <a:noFill/>
        </p:spPr>
        <p:txBody>
          <a:bodyPr wrap="square" rtlCol="0">
            <a:spAutoFit/>
          </a:bodyPr>
          <a:lstStyle/>
          <a:p>
            <a:pPr algn="ctr"/>
            <a:r>
              <a:rPr lang="fr-FR" b="1" dirty="0">
                <a:solidFill>
                  <a:srgbClr val="00B050"/>
                </a:solidFill>
              </a:rPr>
              <a:t>[L. </a:t>
            </a:r>
            <a:r>
              <a:rPr lang="fr-FR" b="1" dirty="0" err="1">
                <a:solidFill>
                  <a:srgbClr val="00B050"/>
                </a:solidFill>
              </a:rPr>
              <a:t>Pinol</a:t>
            </a:r>
            <a:r>
              <a:rPr lang="fr-FR" b="1" dirty="0">
                <a:solidFill>
                  <a:srgbClr val="00B050"/>
                </a:solidFill>
              </a:rPr>
              <a:t>, Y. </a:t>
            </a:r>
            <a:r>
              <a:rPr lang="fr-FR" b="1" dirty="0" err="1">
                <a:solidFill>
                  <a:srgbClr val="00B050"/>
                </a:solidFill>
              </a:rPr>
              <a:t>Tada</a:t>
            </a:r>
            <a:r>
              <a:rPr lang="fr-FR" b="1" dirty="0">
                <a:solidFill>
                  <a:srgbClr val="00B050"/>
                </a:solidFill>
              </a:rPr>
              <a:t>, S. </a:t>
            </a:r>
            <a:r>
              <a:rPr lang="fr-FR" b="1" dirty="0" err="1">
                <a:solidFill>
                  <a:srgbClr val="00B050"/>
                </a:solidFill>
              </a:rPr>
              <a:t>Renaux-Petel</a:t>
            </a:r>
            <a:r>
              <a:rPr lang="fr-FR" b="1" dirty="0">
                <a:solidFill>
                  <a:srgbClr val="00B050"/>
                </a:solidFill>
              </a:rPr>
              <a:t> 2018]</a:t>
            </a:r>
          </a:p>
        </p:txBody>
      </p:sp>
      <mc:AlternateContent xmlns:mc="http://schemas.openxmlformats.org/markup-compatibility/2006" xmlns:a14="http://schemas.microsoft.com/office/drawing/2010/main">
        <mc:Choice Requires="a14">
          <p:sp>
            <p:nvSpPr>
              <p:cNvPr id="16" name="Rectangle 15"/>
              <p:cNvSpPr/>
              <p:nvPr/>
            </p:nvSpPr>
            <p:spPr>
              <a:xfrm>
                <a:off x="5110357" y="1690474"/>
                <a:ext cx="5080622" cy="4968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000" i="1" smtClean="0">
                          <a:latin typeface="Cambria Math" panose="02040503050406030204" pitchFamily="18" charset="0"/>
                        </a:rPr>
                        <m:t>⟨</m:t>
                      </m:r>
                      <m:sSup>
                        <m:sSupPr>
                          <m:ctrlPr>
                            <a:rPr lang="fr-FR" sz="2000" i="1">
                              <a:latin typeface="Cambria Math" panose="02040503050406030204" pitchFamily="18" charset="0"/>
                            </a:rPr>
                          </m:ctrlPr>
                        </m:sSupPr>
                        <m:e>
                          <m:r>
                            <m:rPr>
                              <m:sty m:val="p"/>
                            </m:rPr>
                            <a:rPr lang="fr-FR" sz="2000">
                              <a:latin typeface="Cambria Math" panose="02040503050406030204" pitchFamily="18" charset="0"/>
                            </a:rPr>
                            <m:t>Ξ</m:t>
                          </m:r>
                        </m:e>
                        <m:sup>
                          <m:r>
                            <a:rPr lang="fr-FR" sz="2000" i="1">
                              <a:latin typeface="Cambria Math" panose="02040503050406030204" pitchFamily="18" charset="0"/>
                            </a:rPr>
                            <m:t>𝐼</m:t>
                          </m:r>
                        </m:sup>
                      </m:sSup>
                      <m:d>
                        <m:dPr>
                          <m:ctrlPr>
                            <a:rPr lang="fr-FR" sz="2000" i="1">
                              <a:latin typeface="Cambria Math" panose="02040503050406030204" pitchFamily="18" charset="0"/>
                            </a:rPr>
                          </m:ctrlPr>
                        </m:dPr>
                        <m:e>
                          <m:r>
                            <a:rPr lang="fr-FR" sz="2000" b="0" i="1" smtClean="0">
                              <a:latin typeface="Cambria Math" panose="02040503050406030204" pitchFamily="18" charset="0"/>
                            </a:rPr>
                            <m:t>𝑁</m:t>
                          </m:r>
                        </m:e>
                      </m:d>
                      <m:sSup>
                        <m:sSupPr>
                          <m:ctrlPr>
                            <a:rPr lang="fr-FR" sz="2000" i="1">
                              <a:latin typeface="Cambria Math" panose="02040503050406030204" pitchFamily="18" charset="0"/>
                            </a:rPr>
                          </m:ctrlPr>
                        </m:sSupPr>
                        <m:e>
                          <m:r>
                            <m:rPr>
                              <m:sty m:val="p"/>
                            </m:rPr>
                            <a:rPr lang="fr-FR" sz="2000">
                              <a:latin typeface="Cambria Math" panose="02040503050406030204" pitchFamily="18" charset="0"/>
                            </a:rPr>
                            <m:t>Ξ</m:t>
                          </m:r>
                        </m:e>
                        <m:sup>
                          <m:r>
                            <a:rPr lang="fr-FR" sz="2000" i="1">
                              <a:latin typeface="Cambria Math" panose="02040503050406030204" pitchFamily="18" charset="0"/>
                            </a:rPr>
                            <m:t>𝐽</m:t>
                          </m:r>
                        </m:sup>
                      </m:sSup>
                      <m:d>
                        <m:dPr>
                          <m:ctrlPr>
                            <a:rPr lang="fr-FR" sz="2000" i="1">
                              <a:latin typeface="Cambria Math" panose="02040503050406030204" pitchFamily="18" charset="0"/>
                            </a:rPr>
                          </m:ctrlPr>
                        </m:dPr>
                        <m:e>
                          <m:sSup>
                            <m:sSupPr>
                              <m:ctrlPr>
                                <a:rPr lang="fr-FR" sz="2000" i="1">
                                  <a:latin typeface="Cambria Math" panose="02040503050406030204" pitchFamily="18" charset="0"/>
                                </a:rPr>
                              </m:ctrlPr>
                            </m:sSupPr>
                            <m:e>
                              <m:r>
                                <a:rPr lang="fr-FR" sz="2000" b="0" i="1" smtClean="0">
                                  <a:latin typeface="Cambria Math" panose="02040503050406030204" pitchFamily="18" charset="0"/>
                                </a:rPr>
                                <m:t>𝑁</m:t>
                              </m:r>
                            </m:e>
                            <m:sup>
                              <m:r>
                                <a:rPr lang="fr-FR" sz="2000" i="1">
                                  <a:latin typeface="Cambria Math" panose="02040503050406030204" pitchFamily="18" charset="0"/>
                                </a:rPr>
                                <m:t>′</m:t>
                              </m:r>
                            </m:sup>
                          </m:sSup>
                        </m:e>
                      </m:d>
                      <m:r>
                        <a:rPr lang="fr-FR" sz="2000" b="0" i="1" smtClean="0">
                          <a:latin typeface="Cambria Math" panose="02040503050406030204" pitchFamily="18" charset="0"/>
                        </a:rPr>
                        <m:t>⟩</m:t>
                      </m:r>
                      <m:r>
                        <a:rPr lang="fr-FR" sz="2000" i="1">
                          <a:latin typeface="Cambria Math" panose="02040503050406030204" pitchFamily="18" charset="0"/>
                        </a:rPr>
                        <m:t> =</m:t>
                      </m:r>
                      <m:sSubSup>
                        <m:sSubSupPr>
                          <m:ctrlPr>
                            <a:rPr lang="fr-FR" sz="2000" b="0" i="1" smtClean="0">
                              <a:latin typeface="Cambria Math" panose="02040503050406030204" pitchFamily="18" charset="0"/>
                            </a:rPr>
                          </m:ctrlPr>
                        </m:sSubSupPr>
                        <m:e>
                          <m:r>
                            <a:rPr lang="fr-FR" sz="2000" b="0" i="1" smtClean="0">
                              <a:latin typeface="Cambria Math" panose="02040503050406030204" pitchFamily="18" charset="0"/>
                            </a:rPr>
                            <m:t>𝑃</m:t>
                          </m:r>
                        </m:e>
                        <m:sub>
                          <m:sSub>
                            <m:sSubPr>
                              <m:ctrlPr>
                                <a:rPr lang="fr-FR" sz="2000" b="0" i="1" smtClean="0">
                                  <a:latin typeface="Cambria Math" panose="02040503050406030204" pitchFamily="18" charset="0"/>
                                </a:rPr>
                              </m:ctrlPr>
                            </m:sSubPr>
                            <m:e>
                              <m:r>
                                <a:rPr lang="fr-FR" sz="2000" b="1" i="1" smtClean="0">
                                  <a:latin typeface="Cambria Math" panose="02040503050406030204" pitchFamily="18" charset="0"/>
                                </a:rPr>
                                <m:t>𝝓</m:t>
                              </m:r>
                            </m:e>
                            <m:sub>
                              <m:r>
                                <a:rPr lang="fr-FR" sz="2000" b="0" i="1" smtClean="0">
                                  <a:latin typeface="Cambria Math" panose="02040503050406030204" pitchFamily="18" charset="0"/>
                                </a:rPr>
                                <m:t>𝑈𝑉</m:t>
                              </m:r>
                            </m:sub>
                          </m:sSub>
                        </m:sub>
                        <m:sup>
                          <m:r>
                            <a:rPr lang="fr-FR" sz="2000" b="0" i="1" smtClean="0">
                              <a:latin typeface="Cambria Math" panose="02040503050406030204" pitchFamily="18" charset="0"/>
                            </a:rPr>
                            <m:t>𝐼𝐽</m:t>
                          </m:r>
                        </m:sup>
                      </m:sSubSup>
                      <m:d>
                        <m:dPr>
                          <m:ctrlPr>
                            <a:rPr lang="fr-FR" sz="2000" b="0" i="1" smtClean="0">
                              <a:latin typeface="Cambria Math" panose="02040503050406030204" pitchFamily="18" charset="0"/>
                            </a:rPr>
                          </m:ctrlPr>
                        </m:dPr>
                        <m:e>
                          <m:r>
                            <a:rPr lang="fr-FR" sz="2000" b="0" i="1" smtClean="0">
                              <a:latin typeface="Cambria Math" panose="02040503050406030204" pitchFamily="18" charset="0"/>
                            </a:rPr>
                            <m:t>𝑁</m:t>
                          </m:r>
                          <m:r>
                            <a:rPr lang="fr-FR" sz="2000" b="0" i="1" smtClean="0">
                              <a:latin typeface="Cambria Math" panose="02040503050406030204" pitchFamily="18" charset="0"/>
                            </a:rPr>
                            <m:t>,</m:t>
                          </m:r>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𝑘</m:t>
                              </m:r>
                            </m:e>
                            <m:sub>
                              <m:r>
                                <a:rPr lang="fr-FR" sz="2000" b="0" i="1" smtClean="0">
                                  <a:latin typeface="Cambria Math" panose="02040503050406030204" pitchFamily="18" charset="0"/>
                                </a:rPr>
                                <m:t>𝜎</m:t>
                              </m:r>
                            </m:sub>
                          </m:sSub>
                          <m:d>
                            <m:dPr>
                              <m:ctrlPr>
                                <a:rPr lang="fr-FR" sz="2000" b="0" i="1" smtClean="0">
                                  <a:latin typeface="Cambria Math" panose="02040503050406030204" pitchFamily="18" charset="0"/>
                                </a:rPr>
                              </m:ctrlPr>
                            </m:dPr>
                            <m:e>
                              <m:r>
                                <a:rPr lang="fr-FR" sz="2000" b="0" i="1" smtClean="0">
                                  <a:latin typeface="Cambria Math" panose="02040503050406030204" pitchFamily="18" charset="0"/>
                                </a:rPr>
                                <m:t>𝑁</m:t>
                              </m:r>
                            </m:e>
                          </m:d>
                        </m:e>
                      </m:d>
                      <m:r>
                        <a:rPr lang="fr-FR" sz="2000" i="1">
                          <a:latin typeface="Cambria Math" panose="02040503050406030204" pitchFamily="18" charset="0"/>
                        </a:rPr>
                        <m:t>𝛿</m:t>
                      </m:r>
                      <m:d>
                        <m:dPr>
                          <m:ctrlPr>
                            <a:rPr lang="fr-FR" sz="2000" i="1">
                              <a:latin typeface="Cambria Math" panose="02040503050406030204" pitchFamily="18" charset="0"/>
                            </a:rPr>
                          </m:ctrlPr>
                        </m:dPr>
                        <m:e>
                          <m:r>
                            <a:rPr lang="fr-FR" sz="2000" b="0" i="1" smtClean="0">
                              <a:latin typeface="Cambria Math" panose="02040503050406030204" pitchFamily="18" charset="0"/>
                            </a:rPr>
                            <m:t>𝑁</m:t>
                          </m:r>
                          <m:r>
                            <a:rPr lang="fr-FR" sz="2000" i="1">
                              <a:latin typeface="Cambria Math" panose="02040503050406030204" pitchFamily="18" charset="0"/>
                            </a:rPr>
                            <m:t>−</m:t>
                          </m:r>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𝑁</m:t>
                              </m:r>
                            </m:e>
                            <m:sup>
                              <m:r>
                                <a:rPr lang="fr-FR" sz="2000" b="0" i="1" smtClean="0">
                                  <a:latin typeface="Cambria Math" panose="02040503050406030204" pitchFamily="18" charset="0"/>
                                </a:rPr>
                                <m:t>′</m:t>
                              </m:r>
                            </m:sup>
                          </m:sSup>
                        </m:e>
                      </m:d>
                    </m:oMath>
                  </m:oMathPara>
                </a14:m>
                <a:endParaRPr lang="fr-FR" sz="2000" dirty="0"/>
              </a:p>
            </p:txBody>
          </p:sp>
        </mc:Choice>
        <mc:Fallback xmlns="">
          <p:sp>
            <p:nvSpPr>
              <p:cNvPr id="16" name="Rectangle 15"/>
              <p:cNvSpPr>
                <a:spLocks noRot="1" noChangeAspect="1" noMove="1" noResize="1" noEditPoints="1" noAdjustHandles="1" noChangeArrowheads="1" noChangeShapeType="1" noTextEdit="1"/>
              </p:cNvSpPr>
              <p:nvPr/>
            </p:nvSpPr>
            <p:spPr>
              <a:xfrm>
                <a:off x="5110357" y="1690474"/>
                <a:ext cx="5080622" cy="496867"/>
              </a:xfrm>
              <a:prstGeom prst="rect">
                <a:avLst/>
              </a:prstGeom>
              <a:blipFill>
                <a:blip r:embed="rId8"/>
                <a:stretch>
                  <a:fillRect b="-8537"/>
                </a:stretch>
              </a:blipFill>
            </p:spPr>
            <p:txBody>
              <a:bodyPr/>
              <a:lstStyle/>
              <a:p>
                <a:r>
                  <a:rPr lang="fr-FR">
                    <a:noFill/>
                  </a:rPr>
                  <a:t> </a:t>
                </a:r>
              </a:p>
            </p:txBody>
          </p:sp>
        </mc:Fallback>
      </mc:AlternateContent>
    </p:spTree>
    <p:extLst>
      <p:ext uri="{BB962C8B-B14F-4D97-AF65-F5344CB8AC3E}">
        <p14:creationId xmlns:p14="http://schemas.microsoft.com/office/powerpoint/2010/main" val="253738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9633" y="112989"/>
            <a:ext cx="9790611" cy="1198187"/>
          </a:xfrm>
        </p:spPr>
        <p:txBody>
          <a:bodyPr>
            <a:noAutofit/>
          </a:bodyPr>
          <a:lstStyle/>
          <a:p>
            <a:r>
              <a:rPr lang="fr-FR" dirty="0"/>
              <a:t>Fokker-Planck </a:t>
            </a:r>
            <a:r>
              <a:rPr lang="fr-FR" dirty="0" err="1"/>
              <a:t>equation</a:t>
            </a:r>
            <a:r>
              <a:rPr lang="fr-FR" dirty="0"/>
              <a:t> FOR</a:t>
            </a:r>
            <a:br>
              <a:rPr lang="fr-FR" dirty="0"/>
            </a:br>
            <a:r>
              <a:rPr lang="fr-FR" dirty="0"/>
              <a:t>NON-LINEAR SIGMA MODELS</a:t>
            </a:r>
          </a:p>
        </p:txBody>
      </p:sp>
      <p:sp>
        <p:nvSpPr>
          <p:cNvPr id="3" name="Espace réservé du pied de page 2"/>
          <p:cNvSpPr>
            <a:spLocks noGrp="1"/>
          </p:cNvSpPr>
          <p:nvPr>
            <p:ph type="ftr" sz="quarter" idx="11"/>
          </p:nvPr>
        </p:nvSpPr>
        <p:spPr>
          <a:xfrm>
            <a:off x="210923" y="6471628"/>
            <a:ext cx="5181600" cy="238902"/>
          </a:xfrm>
        </p:spPr>
        <p:txBody>
          <a:bodyPr/>
          <a:lstStyle/>
          <a:p>
            <a:pPr rtl="0"/>
            <a:r>
              <a:rPr lang="en-GB" noProof="0"/>
              <a:t>Borel resummation of secular divergences with the stochastic inflation formalism                 2023 TUG Meeting, ENS, October 12th     ---    Lucas Pinol </a:t>
            </a:r>
            <a:endParaRPr lang="fr-FR" noProof="0" dirty="0"/>
          </a:p>
        </p:txBody>
      </p:sp>
      <mc:AlternateContent xmlns:mc="http://schemas.openxmlformats.org/markup-compatibility/2006" xmlns:a14="http://schemas.microsoft.com/office/drawing/2010/main">
        <mc:Choice Requires="a14">
          <p:sp>
            <p:nvSpPr>
              <p:cNvPr id="19" name="Rectangle 18"/>
              <p:cNvSpPr/>
              <p:nvPr/>
            </p:nvSpPr>
            <p:spPr>
              <a:xfrm>
                <a:off x="1708467" y="1558479"/>
                <a:ext cx="4541180" cy="8753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sz="2000" b="0" i="1" dirty="0" smtClean="0">
                              <a:latin typeface="Cambria Math" panose="02040503050406030204" pitchFamily="18" charset="0"/>
                            </a:rPr>
                          </m:ctrlPr>
                        </m:fPr>
                        <m:num>
                          <m:r>
                            <m:rPr>
                              <m:sty m:val="p"/>
                            </m:rPr>
                            <a:rPr lang="fr-FR" sz="2000" b="0" i="0" dirty="0" smtClean="0">
                              <a:latin typeface="Cambria Math" panose="02040503050406030204" pitchFamily="18" charset="0"/>
                            </a:rPr>
                            <m:t>d</m:t>
                          </m:r>
                          <m:sSubSup>
                            <m:sSubSupPr>
                              <m:ctrlPr>
                                <a:rPr lang="fr-FR" sz="2000" b="0" i="1" dirty="0" smtClean="0">
                                  <a:latin typeface="Cambria Math" panose="02040503050406030204" pitchFamily="18" charset="0"/>
                                </a:rPr>
                              </m:ctrlPr>
                            </m:sSubSupPr>
                            <m:e>
                              <m:r>
                                <a:rPr lang="fr-FR" sz="2000" b="0" i="1" dirty="0" smtClean="0">
                                  <a:latin typeface="Cambria Math" panose="02040503050406030204" pitchFamily="18" charset="0"/>
                                </a:rPr>
                                <m:t>𝜙</m:t>
                              </m:r>
                            </m:e>
                            <m:sub>
                              <m:r>
                                <a:rPr lang="fr-FR" sz="2000" b="0" i="1" dirty="0" smtClean="0">
                                  <a:latin typeface="Cambria Math" panose="02040503050406030204" pitchFamily="18" charset="0"/>
                                </a:rPr>
                                <m:t>𝐼𝑅</m:t>
                              </m:r>
                            </m:sub>
                            <m:sup>
                              <m:r>
                                <a:rPr lang="fr-FR" sz="2000" b="0" i="1" dirty="0" smtClean="0">
                                  <a:latin typeface="Cambria Math" panose="02040503050406030204" pitchFamily="18" charset="0"/>
                                </a:rPr>
                                <m:t>𝐼</m:t>
                              </m:r>
                            </m:sup>
                          </m:sSubSup>
                        </m:num>
                        <m:den>
                          <m:r>
                            <m:rPr>
                              <m:sty m:val="p"/>
                            </m:rPr>
                            <a:rPr lang="fr-FR" sz="2000" b="0" i="0" dirty="0" smtClean="0">
                              <a:latin typeface="Cambria Math" panose="02040503050406030204" pitchFamily="18" charset="0"/>
                            </a:rPr>
                            <m:t>d</m:t>
                          </m:r>
                          <m:r>
                            <a:rPr lang="fr-FR" sz="2000" b="0" i="1" dirty="0" smtClean="0">
                              <a:latin typeface="Cambria Math" panose="02040503050406030204" pitchFamily="18" charset="0"/>
                            </a:rPr>
                            <m:t>𝑁</m:t>
                          </m:r>
                        </m:den>
                      </m:f>
                      <m:r>
                        <a:rPr lang="fr-FR" sz="2000" b="0" i="1" dirty="0" smtClean="0">
                          <a:latin typeface="Cambria Math" panose="02040503050406030204" pitchFamily="18" charset="0"/>
                        </a:rPr>
                        <m:t>=</m:t>
                      </m:r>
                      <m:r>
                        <a:rPr lang="fr-FR" sz="2000" i="1" dirty="0">
                          <a:latin typeface="Cambria Math" panose="02040503050406030204" pitchFamily="18" charset="0"/>
                        </a:rPr>
                        <m:t>−</m:t>
                      </m:r>
                      <m:sSub>
                        <m:sSubPr>
                          <m:ctrlPr>
                            <a:rPr lang="fr-FR" sz="2000" b="0" i="1" dirty="0" smtClean="0">
                              <a:latin typeface="Cambria Math" panose="02040503050406030204" pitchFamily="18" charset="0"/>
                            </a:rPr>
                          </m:ctrlPr>
                        </m:sSubPr>
                        <m:e>
                          <m:d>
                            <m:dPr>
                              <m:ctrlPr>
                                <a:rPr lang="fr-FR" sz="2000" b="0" i="1" dirty="0" smtClean="0">
                                  <a:latin typeface="Cambria Math" panose="02040503050406030204" pitchFamily="18" charset="0"/>
                                </a:rPr>
                              </m:ctrlPr>
                            </m:dPr>
                            <m:e>
                              <m:f>
                                <m:fPr>
                                  <m:ctrlPr>
                                    <a:rPr lang="fr-FR" sz="2000" i="1" dirty="0">
                                      <a:latin typeface="Cambria Math" panose="02040503050406030204" pitchFamily="18" charset="0"/>
                                    </a:rPr>
                                  </m:ctrlPr>
                                </m:fPr>
                                <m:num>
                                  <m:sSup>
                                    <m:sSupPr>
                                      <m:ctrlPr>
                                        <a:rPr lang="fr-FR" sz="2000" i="1" dirty="0">
                                          <a:latin typeface="Cambria Math" panose="02040503050406030204" pitchFamily="18" charset="0"/>
                                        </a:rPr>
                                      </m:ctrlPr>
                                    </m:sSupPr>
                                    <m:e>
                                      <m:r>
                                        <a:rPr lang="fr-FR" sz="2000" i="1" dirty="0">
                                          <a:latin typeface="Cambria Math" panose="02040503050406030204" pitchFamily="18" charset="0"/>
                                        </a:rPr>
                                        <m:t>𝐺</m:t>
                                      </m:r>
                                    </m:e>
                                    <m:sup>
                                      <m:r>
                                        <a:rPr lang="fr-FR" sz="2000" i="1" dirty="0">
                                          <a:latin typeface="Cambria Math" panose="02040503050406030204" pitchFamily="18" charset="0"/>
                                        </a:rPr>
                                        <m:t>𝐼𝐽</m:t>
                                      </m:r>
                                    </m:sup>
                                  </m:sSup>
                                  <m:sSub>
                                    <m:sSubPr>
                                      <m:ctrlPr>
                                        <a:rPr lang="fr-FR" sz="2000" i="1" dirty="0">
                                          <a:latin typeface="Cambria Math" panose="02040503050406030204" pitchFamily="18" charset="0"/>
                                        </a:rPr>
                                      </m:ctrlPr>
                                    </m:sSubPr>
                                    <m:e>
                                      <m:r>
                                        <a:rPr lang="fr-FR" sz="2000" i="1" dirty="0">
                                          <a:latin typeface="Cambria Math" panose="02040503050406030204" pitchFamily="18" charset="0"/>
                                        </a:rPr>
                                        <m:t>𝑉</m:t>
                                      </m:r>
                                    </m:e>
                                    <m:sub>
                                      <m:r>
                                        <a:rPr lang="fr-FR" sz="2000" i="1" dirty="0">
                                          <a:latin typeface="Cambria Math" panose="02040503050406030204" pitchFamily="18" charset="0"/>
                                        </a:rPr>
                                        <m:t>,</m:t>
                                      </m:r>
                                      <m:r>
                                        <a:rPr lang="fr-FR" sz="2000" i="1" dirty="0">
                                          <a:latin typeface="Cambria Math" panose="02040503050406030204" pitchFamily="18" charset="0"/>
                                        </a:rPr>
                                        <m:t>𝐽</m:t>
                                      </m:r>
                                    </m:sub>
                                  </m:sSub>
                                </m:num>
                                <m:den>
                                  <m:r>
                                    <a:rPr lang="fr-FR" sz="2000" i="1" dirty="0">
                                      <a:latin typeface="Cambria Math" panose="02040503050406030204" pitchFamily="18" charset="0"/>
                                    </a:rPr>
                                    <m:t>3</m:t>
                                  </m:r>
                                  <m:sSup>
                                    <m:sSupPr>
                                      <m:ctrlPr>
                                        <a:rPr lang="fr-FR" sz="2000" b="0" i="1" dirty="0" smtClean="0">
                                          <a:latin typeface="Cambria Math" panose="02040503050406030204" pitchFamily="18" charset="0"/>
                                        </a:rPr>
                                      </m:ctrlPr>
                                    </m:sSupPr>
                                    <m:e>
                                      <m:r>
                                        <a:rPr lang="fr-FR" sz="2000" i="1" dirty="0">
                                          <a:latin typeface="Cambria Math" panose="02040503050406030204" pitchFamily="18" charset="0"/>
                                        </a:rPr>
                                        <m:t>𝐻</m:t>
                                      </m:r>
                                    </m:e>
                                    <m:sup>
                                      <m:r>
                                        <a:rPr lang="fr-FR" sz="2000" b="0" i="1" dirty="0" smtClean="0">
                                          <a:latin typeface="Cambria Math" panose="02040503050406030204" pitchFamily="18" charset="0"/>
                                        </a:rPr>
                                        <m:t>2</m:t>
                                      </m:r>
                                    </m:sup>
                                  </m:sSup>
                                </m:den>
                              </m:f>
                            </m:e>
                          </m:d>
                        </m:e>
                        <m:sub>
                          <m:sSub>
                            <m:sSubPr>
                              <m:ctrlPr>
                                <a:rPr lang="fr-FR" sz="2000" i="1" dirty="0">
                                  <a:latin typeface="Cambria Math" panose="02040503050406030204" pitchFamily="18" charset="0"/>
                                </a:rPr>
                              </m:ctrlPr>
                            </m:sSubPr>
                            <m:e>
                              <m:r>
                                <a:rPr lang="fr-FR" sz="2000" b="1" i="1" dirty="0">
                                  <a:latin typeface="Cambria Math" panose="02040503050406030204" pitchFamily="18" charset="0"/>
                                </a:rPr>
                                <m:t>𝝓</m:t>
                              </m:r>
                            </m:e>
                            <m:sub>
                              <m:r>
                                <a:rPr lang="fr-FR" sz="2000" i="1" dirty="0">
                                  <a:latin typeface="Cambria Math" panose="02040503050406030204" pitchFamily="18" charset="0"/>
                                </a:rPr>
                                <m:t>𝐼𝑅</m:t>
                              </m:r>
                            </m:sub>
                          </m:sSub>
                        </m:sub>
                      </m:sSub>
                      <m:r>
                        <a:rPr lang="fr-FR" sz="2000" b="0" i="1" dirty="0" smtClean="0">
                          <a:latin typeface="Cambria Math" panose="02040503050406030204" pitchFamily="18" charset="0"/>
                        </a:rPr>
                        <m:t> </m:t>
                      </m:r>
                      <m:r>
                        <a:rPr lang="fr-FR" sz="2000" i="1" dirty="0">
                          <a:latin typeface="Cambria Math" panose="02040503050406030204" pitchFamily="18" charset="0"/>
                        </a:rPr>
                        <m:t>+</m:t>
                      </m:r>
                      <m:sSub>
                        <m:sSubPr>
                          <m:ctrlPr>
                            <a:rPr lang="fr-FR" sz="2000" b="0" i="1" dirty="0" smtClean="0">
                              <a:latin typeface="Cambria Math" panose="02040503050406030204" pitchFamily="18" charset="0"/>
                            </a:rPr>
                          </m:ctrlPr>
                        </m:sSubPr>
                        <m:e>
                          <m:d>
                            <m:dPr>
                              <m:ctrlPr>
                                <a:rPr lang="fr-FR" sz="2000" b="0" i="1" dirty="0" smtClean="0">
                                  <a:latin typeface="Cambria Math" panose="02040503050406030204" pitchFamily="18" charset="0"/>
                                </a:rPr>
                              </m:ctrlPr>
                            </m:dPr>
                            <m:e>
                              <m:f>
                                <m:fPr>
                                  <m:ctrlPr>
                                    <a:rPr lang="fr-FR" sz="2000" b="0" i="1" dirty="0" smtClean="0">
                                      <a:latin typeface="Cambria Math" panose="02040503050406030204" pitchFamily="18" charset="0"/>
                                    </a:rPr>
                                  </m:ctrlPr>
                                </m:fPr>
                                <m:num>
                                  <m:r>
                                    <a:rPr lang="fr-FR" sz="2000" b="0" i="1" dirty="0" smtClean="0">
                                      <a:latin typeface="Cambria Math" panose="02040503050406030204" pitchFamily="18" charset="0"/>
                                    </a:rPr>
                                    <m:t>𝐻</m:t>
                                  </m:r>
                                </m:num>
                                <m:den>
                                  <m:r>
                                    <a:rPr lang="fr-FR" sz="2000" b="0" i="1" dirty="0" smtClean="0">
                                      <a:latin typeface="Cambria Math" panose="02040503050406030204" pitchFamily="18" charset="0"/>
                                    </a:rPr>
                                    <m:t>2</m:t>
                                  </m:r>
                                  <m:r>
                                    <a:rPr lang="fr-FR" sz="2000" b="0" i="1" dirty="0" smtClean="0">
                                      <a:latin typeface="Cambria Math" panose="02040503050406030204" pitchFamily="18" charset="0"/>
                                    </a:rPr>
                                    <m:t>𝜋</m:t>
                                  </m:r>
                                </m:den>
                              </m:f>
                              <m:sSubSup>
                                <m:sSubSupPr>
                                  <m:ctrlPr>
                                    <a:rPr lang="fr-FR" sz="2000" b="1" i="1" dirty="0">
                                      <a:solidFill>
                                        <a:srgbClr val="FF8D37"/>
                                      </a:solidFill>
                                      <a:latin typeface="Cambria Math" panose="02040503050406030204" pitchFamily="18" charset="0"/>
                                    </a:rPr>
                                  </m:ctrlPr>
                                </m:sSubSupPr>
                                <m:e>
                                  <m:r>
                                    <a:rPr lang="fr-FR" sz="2000" b="1" i="1" dirty="0">
                                      <a:solidFill>
                                        <a:srgbClr val="FF8D37"/>
                                      </a:solidFill>
                                      <a:latin typeface="Cambria Math" panose="02040503050406030204" pitchFamily="18" charset="0"/>
                                    </a:rPr>
                                    <m:t>𝒈</m:t>
                                  </m:r>
                                </m:e>
                                <m:sub>
                                  <m:r>
                                    <a:rPr lang="fr-FR" sz="2000" b="1" i="1" dirty="0">
                                      <a:solidFill>
                                        <a:srgbClr val="FF8D37"/>
                                      </a:solidFill>
                                      <a:latin typeface="Cambria Math" panose="02040503050406030204" pitchFamily="18" charset="0"/>
                                    </a:rPr>
                                    <m:t>𝜶</m:t>
                                  </m:r>
                                </m:sub>
                                <m:sup>
                                  <m:r>
                                    <a:rPr lang="fr-FR" sz="2000" b="1" i="1" dirty="0">
                                      <a:solidFill>
                                        <a:srgbClr val="FF8D37"/>
                                      </a:solidFill>
                                      <a:latin typeface="Cambria Math" panose="02040503050406030204" pitchFamily="18" charset="0"/>
                                    </a:rPr>
                                    <m:t>𝑰</m:t>
                                  </m:r>
                                </m:sup>
                              </m:sSubSup>
                            </m:e>
                          </m:d>
                        </m:e>
                        <m:sub>
                          <m:sSub>
                            <m:sSubPr>
                              <m:ctrlPr>
                                <a:rPr lang="fr-FR" sz="2000" b="0" i="1" dirty="0" smtClean="0">
                                  <a:latin typeface="Cambria Math" panose="02040503050406030204" pitchFamily="18" charset="0"/>
                                </a:rPr>
                              </m:ctrlPr>
                            </m:sSubPr>
                            <m:e>
                              <m:r>
                                <a:rPr lang="fr-FR" sz="2000" b="1" i="1" dirty="0" smtClean="0">
                                  <a:latin typeface="Cambria Math" panose="02040503050406030204" pitchFamily="18" charset="0"/>
                                </a:rPr>
                                <m:t>𝝓</m:t>
                              </m:r>
                            </m:e>
                            <m:sub>
                              <m:r>
                                <a:rPr lang="fr-FR" sz="2000" b="0" i="1" dirty="0" smtClean="0">
                                  <a:latin typeface="Cambria Math" panose="02040503050406030204" pitchFamily="18" charset="0"/>
                                </a:rPr>
                                <m:t>𝐼𝑅</m:t>
                              </m:r>
                            </m:sub>
                          </m:sSub>
                        </m:sub>
                      </m:sSub>
                      <m:sSup>
                        <m:sSupPr>
                          <m:ctrlPr>
                            <a:rPr lang="fr-FR" sz="2000" b="0" i="1" dirty="0" smtClean="0">
                              <a:latin typeface="Cambria Math" panose="02040503050406030204" pitchFamily="18" charset="0"/>
                            </a:rPr>
                          </m:ctrlPr>
                        </m:sSupPr>
                        <m:e>
                          <m:r>
                            <a:rPr lang="fr-FR" sz="2000" b="0" i="1" dirty="0" smtClean="0">
                              <a:latin typeface="Cambria Math" panose="02040503050406030204" pitchFamily="18" charset="0"/>
                            </a:rPr>
                            <m:t>𝜉</m:t>
                          </m:r>
                        </m:e>
                        <m:sup>
                          <m:r>
                            <a:rPr lang="fr-FR" sz="2000" b="0" i="1" dirty="0" smtClean="0">
                              <a:latin typeface="Cambria Math" panose="02040503050406030204" pitchFamily="18" charset="0"/>
                            </a:rPr>
                            <m:t>𝛼</m:t>
                          </m:r>
                        </m:sup>
                      </m:sSup>
                    </m:oMath>
                  </m:oMathPara>
                </a14:m>
                <a:endParaRPr lang="fr-FR" sz="2000" dirty="0"/>
              </a:p>
            </p:txBody>
          </p:sp>
        </mc:Choice>
        <mc:Fallback xmlns="">
          <p:sp>
            <p:nvSpPr>
              <p:cNvPr id="19" name="Rectangle 18"/>
              <p:cNvSpPr>
                <a:spLocks noRot="1" noChangeAspect="1" noMove="1" noResize="1" noEditPoints="1" noAdjustHandles="1" noChangeArrowheads="1" noChangeShapeType="1" noTextEdit="1"/>
              </p:cNvSpPr>
              <p:nvPr/>
            </p:nvSpPr>
            <p:spPr>
              <a:xfrm>
                <a:off x="1708467" y="1558479"/>
                <a:ext cx="4541180" cy="875304"/>
              </a:xfrm>
              <a:prstGeom prst="rect">
                <a:avLst/>
              </a:prstGeom>
              <a:blipFill>
                <a:blip r:embed="rId3"/>
                <a:stretch>
                  <a:fillRect/>
                </a:stretch>
              </a:blipFill>
            </p:spPr>
            <p:txBody>
              <a:bodyPr/>
              <a:lstStyle/>
              <a:p>
                <a:r>
                  <a:rPr lang="fr-FR">
                    <a:noFill/>
                  </a:rPr>
                  <a:t> </a:t>
                </a:r>
              </a:p>
            </p:txBody>
          </p:sp>
        </mc:Fallback>
      </mc:AlternateContent>
      <p:sp>
        <p:nvSpPr>
          <p:cNvPr id="15" name="ZoneTexte 14"/>
          <p:cNvSpPr txBox="1"/>
          <p:nvPr/>
        </p:nvSpPr>
        <p:spPr>
          <a:xfrm>
            <a:off x="6743171" y="1388434"/>
            <a:ext cx="2893549" cy="369332"/>
          </a:xfrm>
          <a:prstGeom prst="rect">
            <a:avLst/>
          </a:prstGeom>
          <a:noFill/>
        </p:spPr>
        <p:txBody>
          <a:bodyPr wrap="none" rtlCol="0">
            <a:spAutoFit/>
          </a:bodyPr>
          <a:lstStyle/>
          <a:p>
            <a:r>
              <a:rPr lang="fr-FR" b="1" dirty="0" err="1">
                <a:solidFill>
                  <a:schemeClr val="accent1"/>
                </a:solidFill>
              </a:rPr>
              <a:t>Massless</a:t>
            </a:r>
            <a:r>
              <a:rPr lang="fr-FR" b="1" dirty="0">
                <a:solidFill>
                  <a:schemeClr val="accent1"/>
                </a:solidFill>
              </a:rPr>
              <a:t> + slow-variation</a:t>
            </a:r>
          </a:p>
        </p:txBody>
      </p:sp>
      <p:sp>
        <p:nvSpPr>
          <p:cNvPr id="22" name="ZoneTexte 21"/>
          <p:cNvSpPr txBox="1"/>
          <p:nvPr/>
        </p:nvSpPr>
        <p:spPr>
          <a:xfrm>
            <a:off x="7640786" y="112989"/>
            <a:ext cx="4481143" cy="369332"/>
          </a:xfrm>
          <a:prstGeom prst="rect">
            <a:avLst/>
          </a:prstGeom>
          <a:noFill/>
        </p:spPr>
        <p:txBody>
          <a:bodyPr wrap="square" rtlCol="0">
            <a:spAutoFit/>
          </a:bodyPr>
          <a:lstStyle/>
          <a:p>
            <a:pPr algn="ctr"/>
            <a:r>
              <a:rPr lang="fr-FR" b="1" dirty="0">
                <a:solidFill>
                  <a:srgbClr val="00B050"/>
                </a:solidFill>
              </a:rPr>
              <a:t>[L. </a:t>
            </a:r>
            <a:r>
              <a:rPr lang="fr-FR" b="1" dirty="0" err="1">
                <a:solidFill>
                  <a:srgbClr val="00B050"/>
                </a:solidFill>
              </a:rPr>
              <a:t>Pinol</a:t>
            </a:r>
            <a:r>
              <a:rPr lang="fr-FR" b="1" dirty="0">
                <a:solidFill>
                  <a:srgbClr val="00B050"/>
                </a:solidFill>
              </a:rPr>
              <a:t>, Y. </a:t>
            </a:r>
            <a:r>
              <a:rPr lang="fr-FR" b="1" dirty="0" err="1">
                <a:solidFill>
                  <a:srgbClr val="00B050"/>
                </a:solidFill>
              </a:rPr>
              <a:t>Tada</a:t>
            </a:r>
            <a:r>
              <a:rPr lang="fr-FR" b="1" dirty="0">
                <a:solidFill>
                  <a:srgbClr val="00B050"/>
                </a:solidFill>
              </a:rPr>
              <a:t>, S. </a:t>
            </a:r>
            <a:r>
              <a:rPr lang="fr-FR" b="1" dirty="0" err="1">
                <a:solidFill>
                  <a:srgbClr val="00B050"/>
                </a:solidFill>
              </a:rPr>
              <a:t>Renaux-Petel</a:t>
            </a:r>
            <a:r>
              <a:rPr lang="fr-FR" b="1" dirty="0">
                <a:solidFill>
                  <a:srgbClr val="00B050"/>
                </a:solidFill>
              </a:rPr>
              <a:t> 2018]</a:t>
            </a:r>
          </a:p>
        </p:txBody>
      </p:sp>
      <p:cxnSp>
        <p:nvCxnSpPr>
          <p:cNvPr id="23" name="Connecteur droit avec flèche 22"/>
          <p:cNvCxnSpPr/>
          <p:nvPr/>
        </p:nvCxnSpPr>
        <p:spPr>
          <a:xfrm>
            <a:off x="4387271" y="2342117"/>
            <a:ext cx="12441" cy="4164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Rectangle 4"/>
              <p:cNvSpPr/>
              <p:nvPr/>
            </p:nvSpPr>
            <p:spPr>
              <a:xfrm>
                <a:off x="729412" y="2916816"/>
                <a:ext cx="9400832" cy="13253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fr-FR" sz="2000" i="1" smtClean="0">
                              <a:solidFill>
                                <a:schemeClr val="tx1"/>
                              </a:solidFill>
                              <a:latin typeface="Cambria Math" panose="02040503050406030204" pitchFamily="18" charset="0"/>
                            </a:rPr>
                          </m:ctrlPr>
                        </m:fPr>
                        <m:num>
                          <m:r>
                            <a:rPr lang="fr-FR" sz="2000" b="0" i="1">
                              <a:solidFill>
                                <a:schemeClr val="tx1"/>
                              </a:solidFill>
                              <a:latin typeface="Cambria Math" panose="02040503050406030204" pitchFamily="18" charset="0"/>
                            </a:rPr>
                            <m:t>𝜕</m:t>
                          </m:r>
                          <m:r>
                            <a:rPr lang="fr-FR" sz="2000" b="1" i="1" smtClean="0">
                              <a:solidFill>
                                <a:schemeClr val="tx2"/>
                              </a:solidFill>
                              <a:latin typeface="Cambria Math" panose="02040503050406030204" pitchFamily="18" charset="0"/>
                            </a:rPr>
                            <m:t>𝑷</m:t>
                          </m:r>
                        </m:num>
                        <m:den>
                          <m:r>
                            <a:rPr lang="fr-FR" sz="2000" b="0" i="1">
                              <a:solidFill>
                                <a:schemeClr val="tx1"/>
                              </a:solidFill>
                              <a:latin typeface="Cambria Math" panose="02040503050406030204" pitchFamily="18" charset="0"/>
                            </a:rPr>
                            <m:t>𝜕</m:t>
                          </m:r>
                          <m:r>
                            <a:rPr lang="fr-FR" sz="2000" b="0" i="1">
                              <a:solidFill>
                                <a:schemeClr val="tx1"/>
                              </a:solidFill>
                              <a:latin typeface="Cambria Math" panose="02040503050406030204" pitchFamily="18" charset="0"/>
                            </a:rPr>
                            <m:t>𝑁</m:t>
                          </m:r>
                        </m:den>
                      </m:f>
                      <m:r>
                        <a:rPr lang="fr-FR" sz="2000" b="0" i="1">
                          <a:solidFill>
                            <a:schemeClr val="tx1"/>
                          </a:solidFill>
                          <a:latin typeface="Cambria Math" panose="02040503050406030204" pitchFamily="18" charset="0"/>
                        </a:rPr>
                        <m:t>=</m:t>
                      </m:r>
                      <m:sSub>
                        <m:sSubPr>
                          <m:ctrlPr>
                            <a:rPr lang="fr-FR" sz="2000" i="1" smtClean="0">
                              <a:solidFill>
                                <a:schemeClr val="tx1"/>
                              </a:solidFill>
                              <a:latin typeface="Cambria Math" panose="02040503050406030204" pitchFamily="18" charset="0"/>
                            </a:rPr>
                          </m:ctrlPr>
                        </m:sSubPr>
                        <m:e>
                          <m:r>
                            <a:rPr lang="fr-FR" sz="2000" b="0" i="1">
                              <a:solidFill>
                                <a:schemeClr val="tx1"/>
                              </a:solidFill>
                              <a:latin typeface="Cambria Math" panose="02040503050406030204" pitchFamily="18" charset="0"/>
                            </a:rPr>
                            <m:t>𝐷</m:t>
                          </m:r>
                        </m:e>
                        <m:sub>
                          <m:r>
                            <a:rPr lang="fr-FR" sz="2000" b="0" i="1">
                              <a:solidFill>
                                <a:schemeClr val="tx1"/>
                              </a:solidFill>
                              <a:latin typeface="Cambria Math" panose="02040503050406030204" pitchFamily="18" charset="0"/>
                            </a:rPr>
                            <m:t>𝐼</m:t>
                          </m:r>
                        </m:sub>
                      </m:sSub>
                      <m:d>
                        <m:dPr>
                          <m:ctrlPr>
                            <a:rPr lang="fr-FR" sz="2000" i="1">
                              <a:solidFill>
                                <a:schemeClr val="tx1"/>
                              </a:solidFill>
                              <a:latin typeface="Cambria Math" panose="02040503050406030204" pitchFamily="18" charset="0"/>
                            </a:rPr>
                          </m:ctrlPr>
                        </m:dPr>
                        <m:e>
                          <m:f>
                            <m:fPr>
                              <m:ctrlPr>
                                <a:rPr lang="fr-FR" sz="2000" i="1">
                                  <a:solidFill>
                                    <a:schemeClr val="tx1"/>
                                  </a:solidFill>
                                  <a:latin typeface="Cambria Math" panose="02040503050406030204" pitchFamily="18" charset="0"/>
                                </a:rPr>
                              </m:ctrlPr>
                            </m:fPr>
                            <m:num>
                              <m:sSup>
                                <m:sSupPr>
                                  <m:ctrlPr>
                                    <a:rPr lang="fr-FR" sz="2000" i="1" dirty="0">
                                      <a:solidFill>
                                        <a:schemeClr val="tx1"/>
                                      </a:solidFill>
                                      <a:latin typeface="Cambria Math" panose="02040503050406030204" pitchFamily="18" charset="0"/>
                                    </a:rPr>
                                  </m:ctrlPr>
                                </m:sSupPr>
                                <m:e>
                                  <m:r>
                                    <a:rPr lang="fr-FR" sz="2000" b="0" i="1" dirty="0">
                                      <a:solidFill>
                                        <a:schemeClr val="tx1"/>
                                      </a:solidFill>
                                      <a:latin typeface="Cambria Math" panose="02040503050406030204" pitchFamily="18" charset="0"/>
                                    </a:rPr>
                                    <m:t>𝐺</m:t>
                                  </m:r>
                                </m:e>
                                <m:sup>
                                  <m:r>
                                    <a:rPr lang="fr-FR" sz="2000" b="0" i="1" dirty="0">
                                      <a:solidFill>
                                        <a:schemeClr val="tx1"/>
                                      </a:solidFill>
                                      <a:latin typeface="Cambria Math" panose="02040503050406030204" pitchFamily="18" charset="0"/>
                                    </a:rPr>
                                    <m:t>𝐼𝐽</m:t>
                                  </m:r>
                                </m:sup>
                              </m:sSup>
                              <m:sSub>
                                <m:sSubPr>
                                  <m:ctrlPr>
                                    <a:rPr lang="fr-FR" sz="2000" i="1" dirty="0">
                                      <a:solidFill>
                                        <a:schemeClr val="tx1"/>
                                      </a:solidFill>
                                      <a:latin typeface="Cambria Math" panose="02040503050406030204" pitchFamily="18" charset="0"/>
                                    </a:rPr>
                                  </m:ctrlPr>
                                </m:sSubPr>
                                <m:e>
                                  <m:r>
                                    <a:rPr lang="fr-FR" sz="2000" b="0" i="1" dirty="0">
                                      <a:solidFill>
                                        <a:schemeClr val="tx1"/>
                                      </a:solidFill>
                                      <a:latin typeface="Cambria Math" panose="02040503050406030204" pitchFamily="18" charset="0"/>
                                    </a:rPr>
                                    <m:t>𝑉</m:t>
                                  </m:r>
                                </m:e>
                                <m:sub>
                                  <m:r>
                                    <a:rPr lang="fr-FR" sz="2000" b="0" i="1" dirty="0">
                                      <a:solidFill>
                                        <a:schemeClr val="tx1"/>
                                      </a:solidFill>
                                      <a:latin typeface="Cambria Math" panose="02040503050406030204" pitchFamily="18" charset="0"/>
                                    </a:rPr>
                                    <m:t>,</m:t>
                                  </m:r>
                                  <m:r>
                                    <a:rPr lang="fr-FR" sz="2000" b="0" i="1" dirty="0">
                                      <a:solidFill>
                                        <a:schemeClr val="tx1"/>
                                      </a:solidFill>
                                      <a:latin typeface="Cambria Math" panose="02040503050406030204" pitchFamily="18" charset="0"/>
                                    </a:rPr>
                                    <m:t>𝐽</m:t>
                                  </m:r>
                                </m:sub>
                              </m:sSub>
                            </m:num>
                            <m:den>
                              <m:r>
                                <a:rPr lang="fr-FR" sz="2000" b="0" i="1">
                                  <a:solidFill>
                                    <a:schemeClr val="tx1"/>
                                  </a:solidFill>
                                  <a:latin typeface="Cambria Math" panose="02040503050406030204" pitchFamily="18" charset="0"/>
                                </a:rPr>
                                <m:t>3</m:t>
                              </m:r>
                              <m:sSup>
                                <m:sSupPr>
                                  <m:ctrlPr>
                                    <a:rPr lang="fr-FR" sz="2000" i="1">
                                      <a:solidFill>
                                        <a:schemeClr val="tx1"/>
                                      </a:solidFill>
                                      <a:latin typeface="Cambria Math" panose="02040503050406030204" pitchFamily="18" charset="0"/>
                                    </a:rPr>
                                  </m:ctrlPr>
                                </m:sSupPr>
                                <m:e>
                                  <m:r>
                                    <a:rPr lang="fr-FR" sz="2000" b="0" i="1">
                                      <a:solidFill>
                                        <a:schemeClr val="tx1"/>
                                      </a:solidFill>
                                      <a:latin typeface="Cambria Math" panose="02040503050406030204" pitchFamily="18" charset="0"/>
                                    </a:rPr>
                                    <m:t>𝐻</m:t>
                                  </m:r>
                                </m:e>
                                <m:sup>
                                  <m:r>
                                    <a:rPr lang="fr-FR" sz="2000" b="0" i="1">
                                      <a:solidFill>
                                        <a:schemeClr val="tx1"/>
                                      </a:solidFill>
                                      <a:latin typeface="Cambria Math" panose="02040503050406030204" pitchFamily="18" charset="0"/>
                                    </a:rPr>
                                    <m:t>2</m:t>
                                  </m:r>
                                </m:sup>
                              </m:sSup>
                            </m:den>
                          </m:f>
                          <m:r>
                            <a:rPr lang="fr-FR" sz="2000" b="1" i="1" smtClean="0">
                              <a:solidFill>
                                <a:schemeClr val="tx2"/>
                              </a:solidFill>
                              <a:latin typeface="Cambria Math" panose="02040503050406030204" pitchFamily="18" charset="0"/>
                            </a:rPr>
                            <m:t>𝑷</m:t>
                          </m:r>
                        </m:e>
                      </m:d>
                      <m:r>
                        <a:rPr lang="fr-FR" sz="2000" b="0" i="1">
                          <a:solidFill>
                            <a:schemeClr val="tx1"/>
                          </a:solidFill>
                          <a:latin typeface="Cambria Math" panose="02040503050406030204" pitchFamily="18" charset="0"/>
                        </a:rPr>
                        <m:t>+</m:t>
                      </m:r>
                      <m:r>
                        <a:rPr lang="fr-FR" sz="2000" b="0" i="1" smtClean="0">
                          <a:solidFill>
                            <a:schemeClr val="tx1"/>
                          </a:solidFill>
                          <a:latin typeface="Cambria Math" panose="02040503050406030204" pitchFamily="18" charset="0"/>
                        </a:rPr>
                        <m:t>𝛼</m:t>
                      </m:r>
                      <m:sSub>
                        <m:sSubPr>
                          <m:ctrlPr>
                            <a:rPr lang="fr-FR" sz="2000" i="1" smtClean="0">
                              <a:solidFill>
                                <a:schemeClr val="tx1"/>
                              </a:solidFill>
                              <a:latin typeface="Cambria Math" panose="02040503050406030204" pitchFamily="18" charset="0"/>
                            </a:rPr>
                          </m:ctrlPr>
                        </m:sSubPr>
                        <m:e>
                          <m:r>
                            <a:rPr lang="fr-FR" sz="2000" b="0" i="1">
                              <a:solidFill>
                                <a:schemeClr val="tx1"/>
                              </a:solidFill>
                              <a:latin typeface="Cambria Math" panose="02040503050406030204" pitchFamily="18" charset="0"/>
                            </a:rPr>
                            <m:t>𝐷</m:t>
                          </m:r>
                        </m:e>
                        <m:sub>
                          <m:r>
                            <a:rPr lang="fr-FR" sz="2000" b="0" i="1">
                              <a:solidFill>
                                <a:schemeClr val="tx1"/>
                              </a:solidFill>
                              <a:latin typeface="Cambria Math" panose="02040503050406030204" pitchFamily="18" charset="0"/>
                            </a:rPr>
                            <m:t>𝐼</m:t>
                          </m:r>
                        </m:sub>
                      </m:sSub>
                      <m:d>
                        <m:dPr>
                          <m:begChr m:val="["/>
                          <m:endChr m:val="]"/>
                          <m:ctrlPr>
                            <a:rPr lang="fr-FR" sz="2000" i="1">
                              <a:solidFill>
                                <a:schemeClr val="tx1"/>
                              </a:solidFill>
                              <a:latin typeface="Cambria Math" panose="02040503050406030204" pitchFamily="18" charset="0"/>
                            </a:rPr>
                          </m:ctrlPr>
                        </m:dPr>
                        <m:e>
                          <m:f>
                            <m:fPr>
                              <m:ctrlPr>
                                <a:rPr lang="fr-FR" sz="2000" i="1" dirty="0">
                                  <a:solidFill>
                                    <a:schemeClr val="tx1"/>
                                  </a:solidFill>
                                  <a:latin typeface="Cambria Math" panose="02040503050406030204" pitchFamily="18" charset="0"/>
                                </a:rPr>
                              </m:ctrlPr>
                            </m:fPr>
                            <m:num>
                              <m:r>
                                <a:rPr lang="fr-FR" sz="2000" b="0" i="1" dirty="0">
                                  <a:solidFill>
                                    <a:schemeClr val="tx1"/>
                                  </a:solidFill>
                                  <a:latin typeface="Cambria Math" panose="02040503050406030204" pitchFamily="18" charset="0"/>
                                </a:rPr>
                                <m:t>𝐻</m:t>
                              </m:r>
                            </m:num>
                            <m:den>
                              <m:r>
                                <a:rPr lang="fr-FR" sz="2000" b="0" i="1" dirty="0">
                                  <a:solidFill>
                                    <a:schemeClr val="tx1"/>
                                  </a:solidFill>
                                  <a:latin typeface="Cambria Math" panose="02040503050406030204" pitchFamily="18" charset="0"/>
                                </a:rPr>
                                <m:t>2</m:t>
                              </m:r>
                              <m:r>
                                <a:rPr lang="fr-FR" sz="2000" b="0" i="1" dirty="0">
                                  <a:solidFill>
                                    <a:schemeClr val="tx1"/>
                                  </a:solidFill>
                                  <a:latin typeface="Cambria Math" panose="02040503050406030204" pitchFamily="18" charset="0"/>
                                </a:rPr>
                                <m:t>𝜋</m:t>
                              </m:r>
                            </m:den>
                          </m:f>
                          <m:sSubSup>
                            <m:sSubSupPr>
                              <m:ctrlPr>
                                <a:rPr lang="fr-FR" sz="2000" i="1" smtClean="0">
                                  <a:solidFill>
                                    <a:schemeClr val="tx1"/>
                                  </a:solidFill>
                                  <a:latin typeface="Cambria Math" panose="02040503050406030204" pitchFamily="18" charset="0"/>
                                </a:rPr>
                              </m:ctrlPr>
                            </m:sSubSupPr>
                            <m:e>
                              <m:r>
                                <a:rPr lang="fr-FR" sz="2000" b="0" i="1">
                                  <a:solidFill>
                                    <a:schemeClr val="tx1"/>
                                  </a:solidFill>
                                  <a:latin typeface="Cambria Math" panose="02040503050406030204" pitchFamily="18" charset="0"/>
                                </a:rPr>
                                <m:t>𝑔</m:t>
                              </m:r>
                            </m:e>
                            <m:sub>
                              <m:r>
                                <a:rPr lang="fr-FR" sz="2000" b="0" i="1">
                                  <a:solidFill>
                                    <a:schemeClr val="tx1"/>
                                  </a:solidFill>
                                  <a:latin typeface="Cambria Math" panose="02040503050406030204" pitchFamily="18" charset="0"/>
                                </a:rPr>
                                <m:t>𝛼</m:t>
                              </m:r>
                            </m:sub>
                            <m:sup>
                              <m:r>
                                <a:rPr lang="fr-FR" sz="2000" b="0" i="1">
                                  <a:solidFill>
                                    <a:schemeClr val="tx1"/>
                                  </a:solidFill>
                                  <a:latin typeface="Cambria Math" panose="02040503050406030204" pitchFamily="18" charset="0"/>
                                </a:rPr>
                                <m:t>𝐼</m:t>
                              </m:r>
                            </m:sup>
                          </m:sSubSup>
                          <m:sSub>
                            <m:sSubPr>
                              <m:ctrlPr>
                                <a:rPr lang="fr-FR" sz="2000" i="1" smtClean="0">
                                  <a:solidFill>
                                    <a:schemeClr val="tx1"/>
                                  </a:solidFill>
                                  <a:latin typeface="Cambria Math" panose="02040503050406030204" pitchFamily="18" charset="0"/>
                                </a:rPr>
                              </m:ctrlPr>
                            </m:sSubPr>
                            <m:e>
                              <m:r>
                                <a:rPr lang="fr-FR" sz="2000" b="0" i="1">
                                  <a:solidFill>
                                    <a:schemeClr val="tx1"/>
                                  </a:solidFill>
                                  <a:latin typeface="Cambria Math" panose="02040503050406030204" pitchFamily="18" charset="0"/>
                                </a:rPr>
                                <m:t>𝐷</m:t>
                              </m:r>
                            </m:e>
                            <m:sub>
                              <m:r>
                                <a:rPr lang="fr-FR" sz="2000" b="0" i="1">
                                  <a:solidFill>
                                    <a:schemeClr val="tx1"/>
                                  </a:solidFill>
                                  <a:latin typeface="Cambria Math" panose="02040503050406030204" pitchFamily="18" charset="0"/>
                                </a:rPr>
                                <m:t>𝐽</m:t>
                              </m:r>
                            </m:sub>
                          </m:sSub>
                          <m:d>
                            <m:dPr>
                              <m:ctrlPr>
                                <a:rPr lang="fr-FR" sz="2000" i="1">
                                  <a:solidFill>
                                    <a:schemeClr val="tx1"/>
                                  </a:solidFill>
                                  <a:latin typeface="Cambria Math" panose="02040503050406030204" pitchFamily="18" charset="0"/>
                                </a:rPr>
                              </m:ctrlPr>
                            </m:dPr>
                            <m:e>
                              <m:f>
                                <m:fPr>
                                  <m:ctrlPr>
                                    <a:rPr lang="fr-FR" sz="2000" i="1" dirty="0">
                                      <a:solidFill>
                                        <a:schemeClr val="tx1"/>
                                      </a:solidFill>
                                      <a:latin typeface="Cambria Math" panose="02040503050406030204" pitchFamily="18" charset="0"/>
                                    </a:rPr>
                                  </m:ctrlPr>
                                </m:fPr>
                                <m:num>
                                  <m:r>
                                    <a:rPr lang="fr-FR" sz="2000" b="0" i="1" dirty="0">
                                      <a:solidFill>
                                        <a:schemeClr val="tx1"/>
                                      </a:solidFill>
                                      <a:latin typeface="Cambria Math" panose="02040503050406030204" pitchFamily="18" charset="0"/>
                                    </a:rPr>
                                    <m:t>𝐻</m:t>
                                  </m:r>
                                </m:num>
                                <m:den>
                                  <m:r>
                                    <a:rPr lang="fr-FR" sz="2000" b="0" i="1" dirty="0">
                                      <a:solidFill>
                                        <a:schemeClr val="tx1"/>
                                      </a:solidFill>
                                      <a:latin typeface="Cambria Math" panose="02040503050406030204" pitchFamily="18" charset="0"/>
                                    </a:rPr>
                                    <m:t>2</m:t>
                                  </m:r>
                                  <m:r>
                                    <a:rPr lang="fr-FR" sz="2000" b="0" i="1" dirty="0">
                                      <a:solidFill>
                                        <a:schemeClr val="tx1"/>
                                      </a:solidFill>
                                      <a:latin typeface="Cambria Math" panose="02040503050406030204" pitchFamily="18" charset="0"/>
                                    </a:rPr>
                                    <m:t>𝜋</m:t>
                                  </m:r>
                                </m:den>
                              </m:f>
                              <m:sSubSup>
                                <m:sSubSupPr>
                                  <m:ctrlPr>
                                    <a:rPr lang="fr-FR" sz="2000" i="1" smtClean="0">
                                      <a:solidFill>
                                        <a:schemeClr val="tx1"/>
                                      </a:solidFill>
                                      <a:latin typeface="Cambria Math" panose="02040503050406030204" pitchFamily="18" charset="0"/>
                                    </a:rPr>
                                  </m:ctrlPr>
                                </m:sSubSupPr>
                                <m:e>
                                  <m:r>
                                    <a:rPr lang="fr-FR" sz="2000" b="0" i="1">
                                      <a:solidFill>
                                        <a:schemeClr val="tx1"/>
                                      </a:solidFill>
                                      <a:latin typeface="Cambria Math" panose="02040503050406030204" pitchFamily="18" charset="0"/>
                                    </a:rPr>
                                    <m:t>𝑔</m:t>
                                  </m:r>
                                </m:e>
                                <m:sub>
                                  <m:r>
                                    <a:rPr lang="fr-FR" sz="2000" b="0" i="1">
                                      <a:solidFill>
                                        <a:schemeClr val="tx1"/>
                                      </a:solidFill>
                                      <a:latin typeface="Cambria Math" panose="02040503050406030204" pitchFamily="18" charset="0"/>
                                    </a:rPr>
                                    <m:t>𝛼</m:t>
                                  </m:r>
                                </m:sub>
                                <m:sup>
                                  <m:r>
                                    <a:rPr lang="fr-FR" sz="2000" b="0" i="1">
                                      <a:solidFill>
                                        <a:schemeClr val="tx1"/>
                                      </a:solidFill>
                                      <a:latin typeface="Cambria Math" panose="02040503050406030204" pitchFamily="18" charset="0"/>
                                    </a:rPr>
                                    <m:t>𝐽</m:t>
                                  </m:r>
                                </m:sup>
                              </m:sSubSup>
                              <m:r>
                                <a:rPr lang="fr-FR" sz="2000" b="1" i="1" smtClean="0">
                                  <a:solidFill>
                                    <a:schemeClr val="tx2"/>
                                  </a:solidFill>
                                  <a:latin typeface="Cambria Math" panose="02040503050406030204" pitchFamily="18" charset="0"/>
                                </a:rPr>
                                <m:t>𝑷</m:t>
                              </m:r>
                            </m:e>
                          </m:d>
                        </m:e>
                      </m:d>
                      <m:r>
                        <a:rPr lang="fr-FR" sz="2000" b="0" i="1">
                          <a:solidFill>
                            <a:schemeClr val="tx1"/>
                          </a:solidFill>
                          <a:latin typeface="Cambria Math" panose="02040503050406030204" pitchFamily="18" charset="0"/>
                        </a:rPr>
                        <m:t>+</m:t>
                      </m:r>
                      <m:d>
                        <m:dPr>
                          <m:ctrlPr>
                            <a:rPr lang="fr-FR" sz="2000" i="1">
                              <a:solidFill>
                                <a:schemeClr val="tx1"/>
                              </a:solidFill>
                              <a:latin typeface="Cambria Math" panose="02040503050406030204" pitchFamily="18" charset="0"/>
                            </a:rPr>
                          </m:ctrlPr>
                        </m:dPr>
                        <m:e>
                          <m:r>
                            <a:rPr lang="fr-FR" sz="2000" b="0" i="1" smtClean="0">
                              <a:solidFill>
                                <a:schemeClr val="tx1"/>
                              </a:solidFill>
                              <a:latin typeface="Cambria Math" panose="02040503050406030204" pitchFamily="18" charset="0"/>
                            </a:rPr>
                            <m:t>𝛼</m:t>
                          </m:r>
                          <m:r>
                            <a:rPr lang="fr-FR" sz="2000" b="0" i="1">
                              <a:solidFill>
                                <a:schemeClr val="tx1"/>
                              </a:solidFill>
                              <a:latin typeface="Cambria Math" panose="02040503050406030204" pitchFamily="18" charset="0"/>
                            </a:rPr>
                            <m:t>−</m:t>
                          </m:r>
                          <m:f>
                            <m:fPr>
                              <m:ctrlPr>
                                <a:rPr lang="fr-FR" sz="2000" i="1">
                                  <a:solidFill>
                                    <a:schemeClr val="tx1"/>
                                  </a:solidFill>
                                  <a:latin typeface="Cambria Math" panose="02040503050406030204" pitchFamily="18" charset="0"/>
                                </a:rPr>
                              </m:ctrlPr>
                            </m:fPr>
                            <m:num>
                              <m:r>
                                <a:rPr lang="fr-FR" sz="2000" b="0" i="1">
                                  <a:solidFill>
                                    <a:schemeClr val="tx1"/>
                                  </a:solidFill>
                                  <a:latin typeface="Cambria Math" panose="02040503050406030204" pitchFamily="18" charset="0"/>
                                </a:rPr>
                                <m:t>1</m:t>
                              </m:r>
                            </m:num>
                            <m:den>
                              <m:r>
                                <a:rPr lang="fr-FR" sz="2000" b="0" i="1">
                                  <a:solidFill>
                                    <a:schemeClr val="tx1"/>
                                  </a:solidFill>
                                  <a:latin typeface="Cambria Math" panose="02040503050406030204" pitchFamily="18" charset="0"/>
                                </a:rPr>
                                <m:t>2</m:t>
                              </m:r>
                            </m:den>
                          </m:f>
                        </m:e>
                      </m:d>
                      <m:f>
                        <m:fPr>
                          <m:ctrlPr>
                            <a:rPr lang="fr-FR" sz="2000" i="1">
                              <a:solidFill>
                                <a:schemeClr val="tx1"/>
                              </a:solidFill>
                              <a:latin typeface="Cambria Math" panose="02040503050406030204" pitchFamily="18" charset="0"/>
                            </a:rPr>
                          </m:ctrlPr>
                        </m:fPr>
                        <m:num>
                          <m:r>
                            <a:rPr lang="fr-FR" sz="2000" b="0" i="1">
                              <a:solidFill>
                                <a:schemeClr val="tx1"/>
                              </a:solidFill>
                              <a:latin typeface="Cambria Math" panose="02040503050406030204" pitchFamily="18" charset="0"/>
                            </a:rPr>
                            <m:t>1</m:t>
                          </m:r>
                        </m:num>
                        <m:den>
                          <m:rad>
                            <m:radPr>
                              <m:degHide m:val="on"/>
                              <m:ctrlPr>
                                <a:rPr lang="fr-FR" sz="2000" i="1">
                                  <a:solidFill>
                                    <a:schemeClr val="tx1"/>
                                  </a:solidFill>
                                  <a:latin typeface="Cambria Math" panose="02040503050406030204" pitchFamily="18" charset="0"/>
                                </a:rPr>
                              </m:ctrlPr>
                            </m:radPr>
                            <m:deg/>
                            <m:e>
                              <m:r>
                                <a:rPr lang="fr-FR" sz="2000" b="0" i="1">
                                  <a:solidFill>
                                    <a:schemeClr val="tx1"/>
                                  </a:solidFill>
                                  <a:latin typeface="Cambria Math" panose="02040503050406030204" pitchFamily="18" charset="0"/>
                                </a:rPr>
                                <m:t>𝐺</m:t>
                              </m:r>
                            </m:e>
                          </m:rad>
                        </m:den>
                      </m:f>
                      <m:sSub>
                        <m:sSubPr>
                          <m:ctrlPr>
                            <a:rPr lang="fr-FR" sz="2000" i="1" smtClean="0">
                              <a:solidFill>
                                <a:schemeClr val="tx1"/>
                              </a:solidFill>
                              <a:latin typeface="Cambria Math" panose="02040503050406030204" pitchFamily="18" charset="0"/>
                            </a:rPr>
                          </m:ctrlPr>
                        </m:sSubPr>
                        <m:e>
                          <m:r>
                            <a:rPr lang="fr-FR" sz="2000" b="0" i="1">
                              <a:solidFill>
                                <a:schemeClr val="tx1"/>
                              </a:solidFill>
                              <a:latin typeface="Cambria Math" panose="02040503050406030204" pitchFamily="18" charset="0"/>
                            </a:rPr>
                            <m:t>𝜕</m:t>
                          </m:r>
                        </m:e>
                        <m:sub>
                          <m:r>
                            <a:rPr lang="fr-FR" sz="2000" b="0" i="1">
                              <a:solidFill>
                                <a:schemeClr val="tx1"/>
                              </a:solidFill>
                              <a:latin typeface="Cambria Math" panose="02040503050406030204" pitchFamily="18" charset="0"/>
                            </a:rPr>
                            <m:t>𝐼</m:t>
                          </m:r>
                        </m:sub>
                      </m:sSub>
                      <m:sSub>
                        <m:sSubPr>
                          <m:ctrlPr>
                            <a:rPr lang="fr-FR" sz="2000" i="1">
                              <a:solidFill>
                                <a:schemeClr val="tx1"/>
                              </a:solidFill>
                              <a:latin typeface="Cambria Math" panose="02040503050406030204" pitchFamily="18" charset="0"/>
                            </a:rPr>
                          </m:ctrlPr>
                        </m:sSubPr>
                        <m:e>
                          <m:r>
                            <a:rPr lang="fr-FR" sz="2000" b="0" i="1">
                              <a:solidFill>
                                <a:schemeClr val="tx1"/>
                              </a:solidFill>
                              <a:latin typeface="Cambria Math" panose="02040503050406030204" pitchFamily="18" charset="0"/>
                            </a:rPr>
                            <m:t>𝜕</m:t>
                          </m:r>
                        </m:e>
                        <m:sub>
                          <m:r>
                            <a:rPr lang="fr-FR" sz="2000" b="0" i="1">
                              <a:solidFill>
                                <a:schemeClr val="tx1"/>
                              </a:solidFill>
                              <a:latin typeface="Cambria Math" panose="02040503050406030204" pitchFamily="18" charset="0"/>
                            </a:rPr>
                            <m:t>𝐽</m:t>
                          </m:r>
                        </m:sub>
                      </m:sSub>
                      <m:d>
                        <m:dPr>
                          <m:begChr m:val="["/>
                          <m:endChr m:val="]"/>
                          <m:ctrlPr>
                            <a:rPr lang="fr-FR" sz="2000" i="1">
                              <a:solidFill>
                                <a:schemeClr val="tx1"/>
                              </a:solidFill>
                              <a:latin typeface="Cambria Math" panose="02040503050406030204" pitchFamily="18" charset="0"/>
                            </a:rPr>
                          </m:ctrlPr>
                        </m:dPr>
                        <m:e>
                          <m:rad>
                            <m:radPr>
                              <m:degHide m:val="on"/>
                              <m:ctrlPr>
                                <a:rPr lang="fr-FR" sz="2000" i="1" dirty="0">
                                  <a:solidFill>
                                    <a:schemeClr val="tx1"/>
                                  </a:solidFill>
                                  <a:latin typeface="Cambria Math" panose="02040503050406030204" pitchFamily="18" charset="0"/>
                                </a:rPr>
                              </m:ctrlPr>
                            </m:radPr>
                            <m:deg/>
                            <m:e>
                              <m:r>
                                <a:rPr lang="fr-FR" sz="2000" i="1" dirty="0">
                                  <a:solidFill>
                                    <a:schemeClr val="tx1"/>
                                  </a:solidFill>
                                  <a:latin typeface="Cambria Math" panose="02040503050406030204" pitchFamily="18" charset="0"/>
                                </a:rPr>
                                <m:t>𝐺</m:t>
                              </m:r>
                            </m:e>
                          </m:rad>
                          <m:sSup>
                            <m:sSupPr>
                              <m:ctrlPr>
                                <a:rPr lang="fr-FR" sz="2000" i="1" dirty="0">
                                  <a:solidFill>
                                    <a:schemeClr val="tx1"/>
                                  </a:solidFill>
                                  <a:latin typeface="Cambria Math" panose="02040503050406030204" pitchFamily="18" charset="0"/>
                                </a:rPr>
                              </m:ctrlPr>
                            </m:sSupPr>
                            <m:e>
                              <m:d>
                                <m:dPr>
                                  <m:ctrlPr>
                                    <a:rPr lang="fr-FR" sz="2000" i="1">
                                      <a:solidFill>
                                        <a:schemeClr val="tx1"/>
                                      </a:solidFill>
                                      <a:latin typeface="Cambria Math" panose="02040503050406030204" pitchFamily="18" charset="0"/>
                                    </a:rPr>
                                  </m:ctrlPr>
                                </m:dPr>
                                <m:e>
                                  <m:f>
                                    <m:fPr>
                                      <m:ctrlPr>
                                        <a:rPr lang="fr-FR" sz="2000" i="1" dirty="0">
                                          <a:solidFill>
                                            <a:schemeClr val="tx1"/>
                                          </a:solidFill>
                                          <a:latin typeface="Cambria Math" panose="02040503050406030204" pitchFamily="18" charset="0"/>
                                        </a:rPr>
                                      </m:ctrlPr>
                                    </m:fPr>
                                    <m:num>
                                      <m:r>
                                        <a:rPr lang="fr-FR" sz="2000" b="0" i="1" dirty="0">
                                          <a:solidFill>
                                            <a:schemeClr val="tx1"/>
                                          </a:solidFill>
                                          <a:latin typeface="Cambria Math" panose="02040503050406030204" pitchFamily="18" charset="0"/>
                                        </a:rPr>
                                        <m:t>𝐻</m:t>
                                      </m:r>
                                    </m:num>
                                    <m:den>
                                      <m:r>
                                        <a:rPr lang="fr-FR" sz="2000" b="0" i="1" dirty="0">
                                          <a:solidFill>
                                            <a:schemeClr val="tx1"/>
                                          </a:solidFill>
                                          <a:latin typeface="Cambria Math" panose="02040503050406030204" pitchFamily="18" charset="0"/>
                                        </a:rPr>
                                        <m:t>2</m:t>
                                      </m:r>
                                      <m:r>
                                        <a:rPr lang="fr-FR" sz="2000" b="0" i="1" dirty="0">
                                          <a:solidFill>
                                            <a:schemeClr val="tx1"/>
                                          </a:solidFill>
                                          <a:latin typeface="Cambria Math" panose="02040503050406030204" pitchFamily="18" charset="0"/>
                                        </a:rPr>
                                        <m:t>𝜋</m:t>
                                      </m:r>
                                    </m:den>
                                  </m:f>
                                </m:e>
                              </m:d>
                            </m:e>
                            <m:sup>
                              <m:r>
                                <a:rPr lang="fr-FR" sz="2000" b="0" i="1" dirty="0">
                                  <a:solidFill>
                                    <a:schemeClr val="tx1"/>
                                  </a:solidFill>
                                  <a:latin typeface="Cambria Math" panose="02040503050406030204" pitchFamily="18" charset="0"/>
                                </a:rPr>
                                <m:t>2</m:t>
                              </m:r>
                            </m:sup>
                          </m:sSup>
                          <m:sSup>
                            <m:sSupPr>
                              <m:ctrlPr>
                                <a:rPr lang="fr-FR" sz="2000" i="1" dirty="0">
                                  <a:solidFill>
                                    <a:schemeClr val="tx1"/>
                                  </a:solidFill>
                                  <a:latin typeface="Cambria Math" panose="02040503050406030204" pitchFamily="18" charset="0"/>
                                </a:rPr>
                              </m:ctrlPr>
                            </m:sSupPr>
                            <m:e>
                              <m:r>
                                <a:rPr lang="fr-FR" sz="2000" b="0" i="1" dirty="0">
                                  <a:solidFill>
                                    <a:schemeClr val="tx1"/>
                                  </a:solidFill>
                                  <a:latin typeface="Cambria Math" panose="02040503050406030204" pitchFamily="18" charset="0"/>
                                </a:rPr>
                                <m:t>𝐺</m:t>
                              </m:r>
                            </m:e>
                            <m:sup>
                              <m:r>
                                <a:rPr lang="fr-FR" sz="2000" b="0" i="1" dirty="0">
                                  <a:solidFill>
                                    <a:schemeClr val="tx1"/>
                                  </a:solidFill>
                                  <a:latin typeface="Cambria Math" panose="02040503050406030204" pitchFamily="18" charset="0"/>
                                </a:rPr>
                                <m:t>𝐼𝐽</m:t>
                              </m:r>
                            </m:sup>
                          </m:sSup>
                          <m:r>
                            <a:rPr lang="fr-FR" sz="2000" b="1" i="1" dirty="0" smtClean="0">
                              <a:solidFill>
                                <a:schemeClr val="tx2"/>
                              </a:solidFill>
                              <a:latin typeface="Cambria Math" panose="02040503050406030204" pitchFamily="18" charset="0"/>
                            </a:rPr>
                            <m:t>𝑷</m:t>
                          </m:r>
                        </m:e>
                      </m:d>
                    </m:oMath>
                  </m:oMathPara>
                </a14:m>
                <a:endParaRPr lang="fr-FR" sz="2000" dirty="0">
                  <a:solidFill>
                    <a:schemeClr val="tx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729412" y="2916816"/>
                <a:ext cx="9400832" cy="1325326"/>
              </a:xfrm>
              <a:prstGeom prst="rect">
                <a:avLst/>
              </a:prstGeom>
              <a:blipFill>
                <a:blip r:embed="rId5"/>
                <a:stretch>
                  <a:fillRect/>
                </a:stretch>
              </a:blipFill>
            </p:spPr>
            <p:txBody>
              <a:bodyPr/>
              <a:lstStyle/>
              <a:p>
                <a:r>
                  <a:rPr lang="fr-FR">
                    <a:noFill/>
                  </a:rPr>
                  <a:t> </a:t>
                </a:r>
              </a:p>
            </p:txBody>
          </p:sp>
        </mc:Fallback>
      </mc:AlternateContent>
      <p:sp>
        <p:nvSpPr>
          <p:cNvPr id="6" name="ZoneTexte 5"/>
          <p:cNvSpPr txBox="1"/>
          <p:nvPr/>
        </p:nvSpPr>
        <p:spPr>
          <a:xfrm>
            <a:off x="1468321" y="4242142"/>
            <a:ext cx="1516762" cy="369332"/>
          </a:xfrm>
          <a:prstGeom prst="rect">
            <a:avLst/>
          </a:prstGeom>
          <a:noFill/>
        </p:spPr>
        <p:txBody>
          <a:bodyPr wrap="none" rtlCol="0">
            <a:spAutoFit/>
          </a:bodyPr>
          <a:lstStyle/>
          <a:p>
            <a:r>
              <a:rPr lang="fr-FR" dirty="0" err="1"/>
              <a:t>Classical</a:t>
            </a:r>
            <a:r>
              <a:rPr lang="fr-FR" dirty="0"/>
              <a:t> drift</a:t>
            </a:r>
          </a:p>
        </p:txBody>
      </p:sp>
      <p:sp>
        <p:nvSpPr>
          <p:cNvPr id="27" name="ZoneTexte 26"/>
          <p:cNvSpPr txBox="1"/>
          <p:nvPr/>
        </p:nvSpPr>
        <p:spPr>
          <a:xfrm>
            <a:off x="3246333" y="4242142"/>
            <a:ext cx="3201517" cy="369332"/>
          </a:xfrm>
          <a:prstGeom prst="rect">
            <a:avLst/>
          </a:prstGeom>
          <a:noFill/>
        </p:spPr>
        <p:txBody>
          <a:bodyPr wrap="none" rtlCol="0">
            <a:spAutoFit/>
          </a:bodyPr>
          <a:lstStyle/>
          <a:p>
            <a:r>
              <a:rPr lang="fr-FR" dirty="0"/>
              <a:t>Noise-</a:t>
            </a:r>
            <a:r>
              <a:rPr lang="fr-FR" dirty="0" err="1"/>
              <a:t>induced</a:t>
            </a:r>
            <a:r>
              <a:rPr lang="fr-FR" dirty="0"/>
              <a:t> drift + diffusion</a:t>
            </a:r>
          </a:p>
        </p:txBody>
      </p:sp>
      <p:sp>
        <p:nvSpPr>
          <p:cNvPr id="29" name="ZoneTexte 28"/>
          <p:cNvSpPr txBox="1"/>
          <p:nvPr/>
        </p:nvSpPr>
        <p:spPr>
          <a:xfrm>
            <a:off x="6709100" y="4242142"/>
            <a:ext cx="1639423" cy="369332"/>
          </a:xfrm>
          <a:prstGeom prst="rect">
            <a:avLst/>
          </a:prstGeom>
          <a:noFill/>
        </p:spPr>
        <p:txBody>
          <a:bodyPr wrap="none" rtlCol="0">
            <a:spAutoFit/>
          </a:bodyPr>
          <a:lstStyle/>
          <a:p>
            <a:r>
              <a:rPr lang="fr-FR" dirty="0"/>
              <a:t>Extra diffusion</a:t>
            </a:r>
            <a:endParaRPr lang="fr-FR" b="1" dirty="0">
              <a:solidFill>
                <a:srgbClr val="C00000"/>
              </a:solidFill>
            </a:endParaRPr>
          </a:p>
        </p:txBody>
      </p:sp>
      <mc:AlternateContent xmlns:mc="http://schemas.openxmlformats.org/markup-compatibility/2006" xmlns:a14="http://schemas.microsoft.com/office/drawing/2010/main">
        <mc:Choice Requires="a14">
          <p:sp>
            <p:nvSpPr>
              <p:cNvPr id="11" name="ZoneTexte 10"/>
              <p:cNvSpPr txBox="1"/>
              <p:nvPr/>
            </p:nvSpPr>
            <p:spPr>
              <a:xfrm>
                <a:off x="5392523" y="6341198"/>
                <a:ext cx="6729406" cy="395429"/>
              </a:xfrm>
              <a:prstGeom prst="rect">
                <a:avLst/>
              </a:prstGeom>
              <a:noFill/>
            </p:spPr>
            <p:txBody>
              <a:bodyPr wrap="none" rtlCol="0">
                <a:spAutoFit/>
              </a:bodyPr>
              <a:lstStyle/>
              <a:p>
                <a:r>
                  <a:rPr lang="fr-FR" u="sng" dirty="0"/>
                  <a:t>NB</a:t>
                </a:r>
                <a:r>
                  <a:rPr lang="fr-FR" dirty="0"/>
                  <a:t>: </a:t>
                </a:r>
                <a:r>
                  <a:rPr lang="fr-FR" dirty="0" err="1"/>
                  <a:t>Here</a:t>
                </a:r>
                <a:r>
                  <a:rPr lang="fr-FR" dirty="0"/>
                  <a:t> </a:t>
                </a:r>
                <a14:m>
                  <m:oMath xmlns:m="http://schemas.openxmlformats.org/officeDocument/2006/math">
                    <m:r>
                      <a:rPr lang="fr-FR" b="0" i="1" smtClean="0">
                        <a:latin typeface="Cambria Math" panose="02040503050406030204" pitchFamily="18" charset="0"/>
                      </a:rPr>
                      <m:t>𝑃</m:t>
                    </m:r>
                  </m:oMath>
                </a14:m>
                <a:r>
                  <a:rPr lang="fr-FR" dirty="0"/>
                  <a:t> </a:t>
                </a:r>
                <a:r>
                  <a:rPr lang="fr-FR" dirty="0" err="1"/>
                  <a:t>is</a:t>
                </a:r>
                <a:r>
                  <a:rPr lang="fr-FR" dirty="0"/>
                  <a:t> </a:t>
                </a:r>
                <a:r>
                  <a:rPr lang="fr-FR" dirty="0" err="1"/>
                  <a:t>actually</a:t>
                </a:r>
                <a:r>
                  <a:rPr lang="fr-FR" dirty="0"/>
                  <a:t> </a:t>
                </a:r>
                <a14:m>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𝑃</m:t>
                        </m:r>
                      </m:e>
                      <m:sub>
                        <m:r>
                          <a:rPr lang="fr-FR" b="0" i="1" smtClean="0">
                            <a:latin typeface="Cambria Math" panose="02040503050406030204" pitchFamily="18" charset="0"/>
                          </a:rPr>
                          <m:t>𝑠</m:t>
                        </m:r>
                      </m:sub>
                    </m:sSub>
                    <m:r>
                      <a:rPr lang="fr-FR" b="0" i="1" smtClean="0">
                        <a:latin typeface="Cambria Math" panose="02040503050406030204" pitchFamily="18" charset="0"/>
                      </a:rPr>
                      <m:t>=</m:t>
                    </m:r>
                    <m:r>
                      <a:rPr lang="fr-FR" b="0" i="1" smtClean="0">
                        <a:latin typeface="Cambria Math" panose="02040503050406030204" pitchFamily="18" charset="0"/>
                      </a:rPr>
                      <m:t>𝑃</m:t>
                    </m:r>
                    <m:r>
                      <a:rPr lang="fr-FR" b="0" i="1" smtClean="0">
                        <a:latin typeface="Cambria Math" panose="02040503050406030204" pitchFamily="18" charset="0"/>
                      </a:rPr>
                      <m:t>/</m:t>
                    </m:r>
                    <m:rad>
                      <m:radPr>
                        <m:degHide m:val="on"/>
                        <m:ctrlPr>
                          <a:rPr lang="fr-FR" b="0" i="1" smtClean="0">
                            <a:latin typeface="Cambria Math" panose="02040503050406030204" pitchFamily="18" charset="0"/>
                          </a:rPr>
                        </m:ctrlPr>
                      </m:radPr>
                      <m:deg/>
                      <m:e>
                        <m:r>
                          <a:rPr lang="fr-FR" b="0" i="1" smtClean="0">
                            <a:latin typeface="Cambria Math" panose="02040503050406030204" pitchFamily="18" charset="0"/>
                          </a:rPr>
                          <m:t>𝐺</m:t>
                        </m:r>
                      </m:e>
                    </m:rad>
                  </m:oMath>
                </a14:m>
                <a:r>
                  <a:rPr lang="fr-FR" dirty="0"/>
                  <a:t>: a </a:t>
                </a:r>
                <a:r>
                  <a:rPr lang="fr-FR" dirty="0" err="1"/>
                  <a:t>scalar</a:t>
                </a:r>
                <a:r>
                  <a:rPr lang="fr-FR" dirty="0"/>
                  <a:t> </a:t>
                </a:r>
                <a:r>
                  <a:rPr lang="fr-FR" dirty="0" err="1"/>
                  <a:t>under</a:t>
                </a:r>
                <a:r>
                  <a:rPr lang="fr-FR" dirty="0"/>
                  <a:t> </a:t>
                </a:r>
                <a:r>
                  <a:rPr lang="fr-FR" dirty="0" err="1"/>
                  <a:t>field</a:t>
                </a:r>
                <a:r>
                  <a:rPr lang="fr-FR" dirty="0"/>
                  <a:t> </a:t>
                </a:r>
                <a:r>
                  <a:rPr lang="fr-FR" dirty="0" err="1"/>
                  <a:t>redefinitions</a:t>
                </a:r>
                <a:endParaRPr lang="fr-FR" dirty="0"/>
              </a:p>
            </p:txBody>
          </p:sp>
        </mc:Choice>
        <mc:Fallback xmlns="">
          <p:sp>
            <p:nvSpPr>
              <p:cNvPr id="11" name="ZoneTexte 10"/>
              <p:cNvSpPr txBox="1">
                <a:spLocks noRot="1" noChangeAspect="1" noMove="1" noResize="1" noEditPoints="1" noAdjustHandles="1" noChangeArrowheads="1" noChangeShapeType="1" noTextEdit="1"/>
              </p:cNvSpPr>
              <p:nvPr/>
            </p:nvSpPr>
            <p:spPr>
              <a:xfrm>
                <a:off x="5392523" y="6341198"/>
                <a:ext cx="6729406" cy="395429"/>
              </a:xfrm>
              <a:prstGeom prst="rect">
                <a:avLst/>
              </a:prstGeom>
              <a:blipFill>
                <a:blip r:embed="rId6"/>
                <a:stretch>
                  <a:fillRect l="-815" t="-1538" b="-2307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643594" y="1769267"/>
                <a:ext cx="3827458" cy="4146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panose="02040503050406030204" pitchFamily="18" charset="0"/>
                        </a:rPr>
                        <m:t>⟨</m:t>
                      </m:r>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𝜉</m:t>
                          </m:r>
                        </m:e>
                        <m:sup>
                          <m:r>
                            <a:rPr lang="fr-FR" sz="2000" b="0" i="1" smtClean="0">
                              <a:latin typeface="Cambria Math" panose="02040503050406030204" pitchFamily="18" charset="0"/>
                            </a:rPr>
                            <m:t>𝛼</m:t>
                          </m:r>
                        </m:sup>
                      </m:sSup>
                      <m:d>
                        <m:dPr>
                          <m:ctrlPr>
                            <a:rPr lang="fr-FR" sz="2000" i="1">
                              <a:latin typeface="Cambria Math" panose="02040503050406030204" pitchFamily="18" charset="0"/>
                            </a:rPr>
                          </m:ctrlPr>
                        </m:dPr>
                        <m:e>
                          <m:r>
                            <a:rPr lang="fr-FR" sz="2000" b="0" i="1" smtClean="0">
                              <a:latin typeface="Cambria Math" panose="02040503050406030204" pitchFamily="18" charset="0"/>
                            </a:rPr>
                            <m:t>𝑁</m:t>
                          </m:r>
                        </m:e>
                      </m:d>
                      <m:sSup>
                        <m:sSupPr>
                          <m:ctrlPr>
                            <a:rPr lang="fr-FR" sz="2000" i="1">
                              <a:latin typeface="Cambria Math" panose="02040503050406030204" pitchFamily="18" charset="0"/>
                            </a:rPr>
                          </m:ctrlPr>
                        </m:sSupPr>
                        <m:e>
                          <m:r>
                            <a:rPr lang="fr-FR" sz="2000" b="0" i="1" smtClean="0">
                              <a:latin typeface="Cambria Math" panose="02040503050406030204" pitchFamily="18" charset="0"/>
                            </a:rPr>
                            <m:t>𝜉</m:t>
                          </m:r>
                        </m:e>
                        <m:sup>
                          <m:r>
                            <a:rPr lang="fr-FR" sz="2000" b="0" i="1" smtClean="0">
                              <a:latin typeface="Cambria Math" panose="02040503050406030204" pitchFamily="18" charset="0"/>
                            </a:rPr>
                            <m:t>𝛽</m:t>
                          </m:r>
                        </m:sup>
                      </m:sSup>
                      <m:d>
                        <m:dPr>
                          <m:ctrlPr>
                            <a:rPr lang="fr-FR" sz="2000" i="1">
                              <a:latin typeface="Cambria Math" panose="02040503050406030204" pitchFamily="18" charset="0"/>
                            </a:rPr>
                          </m:ctrlPr>
                        </m:dPr>
                        <m:e>
                          <m:sSup>
                            <m:sSupPr>
                              <m:ctrlPr>
                                <a:rPr lang="fr-FR" sz="2000" i="1">
                                  <a:latin typeface="Cambria Math" panose="02040503050406030204" pitchFamily="18" charset="0"/>
                                </a:rPr>
                              </m:ctrlPr>
                            </m:sSupPr>
                            <m:e>
                              <m:r>
                                <a:rPr lang="fr-FR" sz="2000" b="0" i="1" smtClean="0">
                                  <a:latin typeface="Cambria Math" panose="02040503050406030204" pitchFamily="18" charset="0"/>
                                </a:rPr>
                                <m:t>𝑁</m:t>
                              </m:r>
                            </m:e>
                            <m:sup>
                              <m:r>
                                <a:rPr lang="fr-FR" sz="2000" i="1">
                                  <a:latin typeface="Cambria Math" panose="02040503050406030204" pitchFamily="18" charset="0"/>
                                </a:rPr>
                                <m:t>′</m:t>
                              </m:r>
                            </m:sup>
                          </m:sSup>
                        </m:e>
                      </m:d>
                      <m:r>
                        <a:rPr lang="fr-FR" sz="2000" b="0" i="1" smtClean="0">
                          <a:latin typeface="Cambria Math" panose="02040503050406030204" pitchFamily="18" charset="0"/>
                        </a:rPr>
                        <m:t>⟩</m:t>
                      </m:r>
                      <m:r>
                        <a:rPr lang="fr-FR" sz="2000" i="1">
                          <a:latin typeface="Cambria Math" panose="02040503050406030204" pitchFamily="18" charset="0"/>
                        </a:rPr>
                        <m:t> =</m:t>
                      </m:r>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𝛿</m:t>
                          </m:r>
                        </m:e>
                        <m:sup>
                          <m:r>
                            <a:rPr lang="fr-FR" sz="2000" b="0" i="1" smtClean="0">
                              <a:latin typeface="Cambria Math" panose="02040503050406030204" pitchFamily="18" charset="0"/>
                            </a:rPr>
                            <m:t>𝛼𝛽</m:t>
                          </m:r>
                        </m:sup>
                      </m:sSup>
                      <m:r>
                        <a:rPr lang="fr-FR" sz="2000" i="1">
                          <a:latin typeface="Cambria Math" panose="02040503050406030204" pitchFamily="18" charset="0"/>
                        </a:rPr>
                        <m:t>𝛿</m:t>
                      </m:r>
                      <m:d>
                        <m:dPr>
                          <m:ctrlPr>
                            <a:rPr lang="fr-FR" sz="2000" i="1">
                              <a:latin typeface="Cambria Math" panose="02040503050406030204" pitchFamily="18" charset="0"/>
                            </a:rPr>
                          </m:ctrlPr>
                        </m:dPr>
                        <m:e>
                          <m:r>
                            <a:rPr lang="fr-FR" sz="2000" b="0" i="1" smtClean="0">
                              <a:latin typeface="Cambria Math" panose="02040503050406030204" pitchFamily="18" charset="0"/>
                            </a:rPr>
                            <m:t>𝑁</m:t>
                          </m:r>
                          <m:r>
                            <a:rPr lang="fr-FR" sz="2000" i="1">
                              <a:latin typeface="Cambria Math" panose="02040503050406030204" pitchFamily="18" charset="0"/>
                            </a:rPr>
                            <m:t>−</m:t>
                          </m:r>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𝑁</m:t>
                              </m:r>
                            </m:e>
                            <m:sup>
                              <m:r>
                                <a:rPr lang="fr-FR" sz="2000" b="0" i="1" smtClean="0">
                                  <a:latin typeface="Cambria Math" panose="02040503050406030204" pitchFamily="18" charset="0"/>
                                </a:rPr>
                                <m:t>′</m:t>
                              </m:r>
                            </m:sup>
                          </m:sSup>
                        </m:e>
                      </m:d>
                    </m:oMath>
                  </m:oMathPara>
                </a14:m>
                <a:endParaRPr lang="fr-FR" sz="2000" dirty="0"/>
              </a:p>
            </p:txBody>
          </p:sp>
        </mc:Choice>
        <mc:Fallback xmlns="">
          <p:sp>
            <p:nvSpPr>
              <p:cNvPr id="14" name="Rectangle 13"/>
              <p:cNvSpPr>
                <a:spLocks noRot="1" noChangeAspect="1" noMove="1" noResize="1" noEditPoints="1" noAdjustHandles="1" noChangeArrowheads="1" noChangeShapeType="1" noTextEdit="1"/>
              </p:cNvSpPr>
              <p:nvPr/>
            </p:nvSpPr>
            <p:spPr>
              <a:xfrm>
                <a:off x="6643594" y="1769267"/>
                <a:ext cx="3827458" cy="414601"/>
              </a:xfrm>
              <a:prstGeom prst="rect">
                <a:avLst/>
              </a:prstGeom>
              <a:blipFill>
                <a:blip r:embed="rId7"/>
                <a:stretch>
                  <a:fillRect b="-1617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ZoneTexte 15"/>
              <p:cNvSpPr txBox="1"/>
              <p:nvPr/>
            </p:nvSpPr>
            <p:spPr>
              <a:xfrm>
                <a:off x="1202840" y="5203889"/>
                <a:ext cx="8064195" cy="544893"/>
              </a:xfrm>
              <a:prstGeom prst="rect">
                <a:avLst/>
              </a:prstGeom>
              <a:solidFill>
                <a:schemeClr val="bg1"/>
              </a:solidFill>
              <a:ln w="28575">
                <a:solidFill>
                  <a:schemeClr val="tx2"/>
                </a:solidFill>
              </a:ln>
            </p:spPr>
            <p:txBody>
              <a:bodyPr wrap="none" rtlCol="0">
                <a:spAutoFit/>
              </a:bodyPr>
              <a:lstStyle/>
              <a:p>
                <a:pPr algn="ctr"/>
                <a:r>
                  <a:rPr lang="fr-FR" sz="2000" dirty="0"/>
                  <a:t>Multi-</a:t>
                </a:r>
                <a:r>
                  <a:rPr lang="fr-FR" sz="2000" dirty="0" err="1"/>
                  <a:t>dimensional</a:t>
                </a:r>
                <a:r>
                  <a:rPr lang="fr-FR" sz="2000" dirty="0"/>
                  <a:t> convection-diffusion </a:t>
                </a:r>
                <a:r>
                  <a:rPr lang="fr-FR" sz="2000" dirty="0" err="1"/>
                  <a:t>equation</a:t>
                </a:r>
                <a:r>
                  <a:rPr lang="fr-FR" sz="2000" dirty="0"/>
                  <a:t>: </a:t>
                </a:r>
                <a14:m>
                  <m:oMath xmlns:m="http://schemas.openxmlformats.org/officeDocument/2006/math">
                    <m:f>
                      <m:fPr>
                        <m:ctrlPr>
                          <a:rPr lang="fr-FR" sz="2000" b="0" i="1" smtClean="0">
                            <a:latin typeface="Cambria Math" panose="02040503050406030204" pitchFamily="18" charset="0"/>
                          </a:rPr>
                        </m:ctrlPr>
                      </m:fPr>
                      <m:num>
                        <m:r>
                          <a:rPr lang="fr-FR" sz="2000" i="1">
                            <a:latin typeface="Cambria Math" panose="02040503050406030204" pitchFamily="18" charset="0"/>
                          </a:rPr>
                          <m:t>𝜕</m:t>
                        </m:r>
                        <m:r>
                          <a:rPr lang="fr-FR" sz="2000" i="1">
                            <a:latin typeface="Cambria Math" panose="02040503050406030204" pitchFamily="18" charset="0"/>
                          </a:rPr>
                          <m:t>𝑃</m:t>
                        </m:r>
                      </m:num>
                      <m:den>
                        <m:r>
                          <a:rPr lang="fr-FR" sz="2000" b="0" i="1" smtClean="0">
                            <a:latin typeface="Cambria Math" panose="02040503050406030204" pitchFamily="18" charset="0"/>
                          </a:rPr>
                          <m:t>𝜕</m:t>
                        </m:r>
                        <m:r>
                          <a:rPr lang="fr-FR" sz="2000" b="0" i="1" smtClean="0">
                            <a:latin typeface="Cambria Math" panose="02040503050406030204" pitchFamily="18" charset="0"/>
                          </a:rPr>
                          <m:t>𝑡</m:t>
                        </m:r>
                      </m:den>
                    </m:f>
                    <m:r>
                      <a:rPr lang="fr-FR" sz="2000" b="0" i="1" smtClean="0">
                        <a:latin typeface="Cambria Math" panose="02040503050406030204" pitchFamily="18" charset="0"/>
                      </a:rPr>
                      <m:t>=</m:t>
                    </m:r>
                    <m:acc>
                      <m:accPr>
                        <m:chr m:val="⃗"/>
                        <m:ctrlPr>
                          <a:rPr lang="fr-FR" sz="2000" b="0" i="1" smtClean="0">
                            <a:latin typeface="Cambria Math" panose="02040503050406030204" pitchFamily="18" charset="0"/>
                          </a:rPr>
                        </m:ctrlPr>
                      </m:accPr>
                      <m:e>
                        <m:r>
                          <a:rPr lang="fr-FR" sz="2000" b="0" i="0" smtClean="0">
                            <a:latin typeface="Cambria Math" panose="02040503050406030204" pitchFamily="18" charset="0"/>
                          </a:rPr>
                          <m:t>𝛻</m:t>
                        </m:r>
                      </m:e>
                    </m:acc>
                    <m:d>
                      <m:dPr>
                        <m:ctrlPr>
                          <a:rPr lang="fr-FR" sz="2000" b="0" i="1" dirty="0" smtClean="0">
                            <a:latin typeface="Cambria Math" panose="02040503050406030204" pitchFamily="18" charset="0"/>
                          </a:rPr>
                        </m:ctrlPr>
                      </m:dPr>
                      <m:e>
                        <m:acc>
                          <m:accPr>
                            <m:chr m:val="⃗"/>
                            <m:ctrlPr>
                              <a:rPr lang="fr-FR" sz="2000" b="0" i="1" dirty="0" smtClean="0">
                                <a:latin typeface="Cambria Math" panose="02040503050406030204" pitchFamily="18" charset="0"/>
                              </a:rPr>
                            </m:ctrlPr>
                          </m:accPr>
                          <m:e>
                            <m:r>
                              <a:rPr lang="fr-FR" sz="2000" b="0" i="1" dirty="0" smtClean="0">
                                <a:latin typeface="Cambria Math" panose="02040503050406030204" pitchFamily="18" charset="0"/>
                              </a:rPr>
                              <m:t>𝑣</m:t>
                            </m:r>
                          </m:e>
                        </m:acc>
                        <m:r>
                          <a:rPr lang="fr-FR" sz="2000" b="0" i="1" dirty="0" smtClean="0">
                            <a:latin typeface="Cambria Math" panose="02040503050406030204" pitchFamily="18" charset="0"/>
                          </a:rPr>
                          <m:t>𝑃</m:t>
                        </m:r>
                      </m:e>
                    </m:d>
                    <m:r>
                      <a:rPr lang="fr-FR" sz="2000" b="0" i="1" dirty="0" smtClean="0">
                        <a:latin typeface="Cambria Math" panose="02040503050406030204" pitchFamily="18" charset="0"/>
                      </a:rPr>
                      <m:t>+</m:t>
                    </m:r>
                    <m:acc>
                      <m:accPr>
                        <m:chr m:val="⃗"/>
                        <m:ctrlPr>
                          <a:rPr lang="fr-FR" sz="2000" b="0" i="1" dirty="0" smtClean="0">
                            <a:latin typeface="Cambria Math" panose="02040503050406030204" pitchFamily="18" charset="0"/>
                          </a:rPr>
                        </m:ctrlPr>
                      </m:accPr>
                      <m:e>
                        <m:r>
                          <a:rPr lang="fr-FR" sz="2000" b="0" i="0" dirty="0" smtClean="0">
                            <a:latin typeface="Cambria Math" panose="02040503050406030204" pitchFamily="18" charset="0"/>
                          </a:rPr>
                          <m:t>𝛻</m:t>
                        </m:r>
                      </m:e>
                    </m:acc>
                    <m:r>
                      <a:rPr lang="fr-FR" sz="2000" b="0" i="1" dirty="0" smtClean="0">
                        <a:latin typeface="Cambria Math" panose="02040503050406030204" pitchFamily="18" charset="0"/>
                      </a:rPr>
                      <m:t>(</m:t>
                    </m:r>
                    <m:r>
                      <a:rPr lang="fr-FR" sz="2000" b="0" i="1" dirty="0" smtClean="0">
                        <a:latin typeface="Cambria Math" panose="02040503050406030204" pitchFamily="18" charset="0"/>
                      </a:rPr>
                      <m:t>𝐷</m:t>
                    </m:r>
                    <m:acc>
                      <m:accPr>
                        <m:chr m:val="⃗"/>
                        <m:ctrlPr>
                          <a:rPr lang="fr-FR" sz="2000" b="0" i="1" dirty="0" smtClean="0">
                            <a:latin typeface="Cambria Math" panose="02040503050406030204" pitchFamily="18" charset="0"/>
                          </a:rPr>
                        </m:ctrlPr>
                      </m:accPr>
                      <m:e>
                        <m:r>
                          <a:rPr lang="fr-FR" sz="2000" b="0" i="0" dirty="0" smtClean="0">
                            <a:latin typeface="Cambria Math" panose="02040503050406030204" pitchFamily="18" charset="0"/>
                          </a:rPr>
                          <m:t>𝛻</m:t>
                        </m:r>
                      </m:e>
                    </m:acc>
                    <m:r>
                      <a:rPr lang="fr-FR" sz="2000" b="0" i="1" dirty="0" smtClean="0">
                        <a:latin typeface="Cambria Math" panose="02040503050406030204" pitchFamily="18" charset="0"/>
                      </a:rPr>
                      <m:t>𝑃</m:t>
                    </m:r>
                    <m:r>
                      <a:rPr lang="fr-FR" sz="2000" b="0" i="1" dirty="0" smtClean="0">
                        <a:latin typeface="Cambria Math" panose="02040503050406030204" pitchFamily="18" charset="0"/>
                      </a:rPr>
                      <m:t>)</m:t>
                    </m:r>
                  </m:oMath>
                </a14:m>
                <a:endParaRPr lang="fr-FR" sz="2000" b="1" dirty="0">
                  <a:solidFill>
                    <a:schemeClr val="tx2"/>
                  </a:solidFill>
                </a:endParaRPr>
              </a:p>
            </p:txBody>
          </p:sp>
        </mc:Choice>
        <mc:Fallback xmlns="">
          <p:sp>
            <p:nvSpPr>
              <p:cNvPr id="16" name="ZoneTexte 15"/>
              <p:cNvSpPr txBox="1">
                <a:spLocks noRot="1" noChangeAspect="1" noMove="1" noResize="1" noEditPoints="1" noAdjustHandles="1" noChangeArrowheads="1" noChangeShapeType="1" noTextEdit="1"/>
              </p:cNvSpPr>
              <p:nvPr/>
            </p:nvSpPr>
            <p:spPr>
              <a:xfrm>
                <a:off x="1202840" y="5203889"/>
                <a:ext cx="8064195" cy="544893"/>
              </a:xfrm>
              <a:prstGeom prst="rect">
                <a:avLst/>
              </a:prstGeom>
              <a:blipFill>
                <a:blip r:embed="rId8"/>
                <a:stretch>
                  <a:fillRect l="-151" b="-2128"/>
                </a:stretch>
              </a:blipFill>
              <a:ln w="28575">
                <a:solidFill>
                  <a:schemeClr val="tx2"/>
                </a:solidFill>
              </a:ln>
            </p:spPr>
            <p:txBody>
              <a:bodyPr/>
              <a:lstStyle/>
              <a:p>
                <a:r>
                  <a:rPr lang="fr-FR">
                    <a:noFill/>
                  </a:rPr>
                  <a:t> </a:t>
                </a:r>
              </a:p>
            </p:txBody>
          </p:sp>
        </mc:Fallback>
      </mc:AlternateContent>
    </p:spTree>
    <p:extLst>
      <p:ext uri="{BB962C8B-B14F-4D97-AF65-F5344CB8AC3E}">
        <p14:creationId xmlns:p14="http://schemas.microsoft.com/office/powerpoint/2010/main" val="262555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9633" y="112989"/>
            <a:ext cx="9790611" cy="1198187"/>
          </a:xfrm>
        </p:spPr>
        <p:txBody>
          <a:bodyPr>
            <a:noAutofit/>
          </a:bodyPr>
          <a:lstStyle/>
          <a:p>
            <a:r>
              <a:rPr lang="fr-FR" dirty="0"/>
              <a:t>Fokker-Planck </a:t>
            </a:r>
            <a:r>
              <a:rPr lang="fr-FR" dirty="0" err="1"/>
              <a:t>equation</a:t>
            </a:r>
            <a:r>
              <a:rPr lang="fr-FR" dirty="0"/>
              <a:t> FOR</a:t>
            </a:r>
            <a:br>
              <a:rPr lang="fr-FR" dirty="0"/>
            </a:br>
            <a:r>
              <a:rPr lang="fr-FR" dirty="0"/>
              <a:t>NON-LINEAR SIGMA MODELS</a:t>
            </a:r>
          </a:p>
        </p:txBody>
      </p:sp>
      <p:sp>
        <p:nvSpPr>
          <p:cNvPr id="3" name="Espace réservé du pied de page 2"/>
          <p:cNvSpPr>
            <a:spLocks noGrp="1"/>
          </p:cNvSpPr>
          <p:nvPr>
            <p:ph type="ftr" sz="quarter" idx="11"/>
          </p:nvPr>
        </p:nvSpPr>
        <p:spPr/>
        <p:txBody>
          <a:bodyPr/>
          <a:lstStyle/>
          <a:p>
            <a:pPr rtl="0"/>
            <a:r>
              <a:rPr lang="en-GB" noProof="0"/>
              <a:t>Borel resummation of secular divergences with the stochastic inflation formalism                 2023 TUG Meeting, ENS, October 12th     ---    Lucas Pinol </a:t>
            </a:r>
            <a:endParaRPr lang="fr-FR" noProof="0" dirty="0"/>
          </a:p>
        </p:txBody>
      </p:sp>
      <mc:AlternateContent xmlns:mc="http://schemas.openxmlformats.org/markup-compatibility/2006" xmlns:a14="http://schemas.microsoft.com/office/drawing/2010/main">
        <mc:Choice Requires="a14">
          <p:sp>
            <p:nvSpPr>
              <p:cNvPr id="19" name="Rectangle 18"/>
              <p:cNvSpPr/>
              <p:nvPr/>
            </p:nvSpPr>
            <p:spPr>
              <a:xfrm>
                <a:off x="1708467" y="1558479"/>
                <a:ext cx="4541180" cy="8753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sz="2000" b="0" i="1" dirty="0" smtClean="0">
                              <a:latin typeface="Cambria Math" panose="02040503050406030204" pitchFamily="18" charset="0"/>
                            </a:rPr>
                          </m:ctrlPr>
                        </m:fPr>
                        <m:num>
                          <m:r>
                            <m:rPr>
                              <m:sty m:val="p"/>
                            </m:rPr>
                            <a:rPr lang="fr-FR" sz="2000" b="0" i="0" dirty="0" smtClean="0">
                              <a:latin typeface="Cambria Math" panose="02040503050406030204" pitchFamily="18" charset="0"/>
                            </a:rPr>
                            <m:t>d</m:t>
                          </m:r>
                          <m:sSubSup>
                            <m:sSubSupPr>
                              <m:ctrlPr>
                                <a:rPr lang="fr-FR" sz="2000" b="0" i="1" dirty="0" smtClean="0">
                                  <a:latin typeface="Cambria Math" panose="02040503050406030204" pitchFamily="18" charset="0"/>
                                </a:rPr>
                              </m:ctrlPr>
                            </m:sSubSupPr>
                            <m:e>
                              <m:r>
                                <a:rPr lang="fr-FR" sz="2000" b="0" i="1" dirty="0" smtClean="0">
                                  <a:latin typeface="Cambria Math" panose="02040503050406030204" pitchFamily="18" charset="0"/>
                                </a:rPr>
                                <m:t>𝜙</m:t>
                              </m:r>
                            </m:e>
                            <m:sub>
                              <m:r>
                                <a:rPr lang="fr-FR" sz="2000" b="0" i="1" dirty="0" smtClean="0">
                                  <a:latin typeface="Cambria Math" panose="02040503050406030204" pitchFamily="18" charset="0"/>
                                </a:rPr>
                                <m:t>𝐼𝑅</m:t>
                              </m:r>
                            </m:sub>
                            <m:sup>
                              <m:r>
                                <a:rPr lang="fr-FR" sz="2000" b="0" i="1" dirty="0" smtClean="0">
                                  <a:latin typeface="Cambria Math" panose="02040503050406030204" pitchFamily="18" charset="0"/>
                                </a:rPr>
                                <m:t>𝐼</m:t>
                              </m:r>
                            </m:sup>
                          </m:sSubSup>
                        </m:num>
                        <m:den>
                          <m:r>
                            <m:rPr>
                              <m:sty m:val="p"/>
                            </m:rPr>
                            <a:rPr lang="fr-FR" sz="2000" b="0" i="0" dirty="0" smtClean="0">
                              <a:latin typeface="Cambria Math" panose="02040503050406030204" pitchFamily="18" charset="0"/>
                            </a:rPr>
                            <m:t>d</m:t>
                          </m:r>
                          <m:r>
                            <a:rPr lang="fr-FR" sz="2000" b="0" i="1" dirty="0" smtClean="0">
                              <a:latin typeface="Cambria Math" panose="02040503050406030204" pitchFamily="18" charset="0"/>
                            </a:rPr>
                            <m:t>𝑁</m:t>
                          </m:r>
                        </m:den>
                      </m:f>
                      <m:r>
                        <a:rPr lang="fr-FR" sz="2000" b="0" i="1" dirty="0" smtClean="0">
                          <a:latin typeface="Cambria Math" panose="02040503050406030204" pitchFamily="18" charset="0"/>
                        </a:rPr>
                        <m:t>=</m:t>
                      </m:r>
                      <m:r>
                        <a:rPr lang="fr-FR" sz="2000" i="1" dirty="0">
                          <a:latin typeface="Cambria Math" panose="02040503050406030204" pitchFamily="18" charset="0"/>
                        </a:rPr>
                        <m:t>−</m:t>
                      </m:r>
                      <m:sSub>
                        <m:sSubPr>
                          <m:ctrlPr>
                            <a:rPr lang="fr-FR" sz="2000" b="0" i="1" dirty="0" smtClean="0">
                              <a:latin typeface="Cambria Math" panose="02040503050406030204" pitchFamily="18" charset="0"/>
                            </a:rPr>
                          </m:ctrlPr>
                        </m:sSubPr>
                        <m:e>
                          <m:d>
                            <m:dPr>
                              <m:ctrlPr>
                                <a:rPr lang="fr-FR" sz="2000" b="0" i="1" dirty="0" smtClean="0">
                                  <a:latin typeface="Cambria Math" panose="02040503050406030204" pitchFamily="18" charset="0"/>
                                </a:rPr>
                              </m:ctrlPr>
                            </m:dPr>
                            <m:e>
                              <m:f>
                                <m:fPr>
                                  <m:ctrlPr>
                                    <a:rPr lang="fr-FR" sz="2000" i="1" dirty="0">
                                      <a:latin typeface="Cambria Math" panose="02040503050406030204" pitchFamily="18" charset="0"/>
                                    </a:rPr>
                                  </m:ctrlPr>
                                </m:fPr>
                                <m:num>
                                  <m:sSup>
                                    <m:sSupPr>
                                      <m:ctrlPr>
                                        <a:rPr lang="fr-FR" sz="2000" i="1" dirty="0">
                                          <a:latin typeface="Cambria Math" panose="02040503050406030204" pitchFamily="18" charset="0"/>
                                        </a:rPr>
                                      </m:ctrlPr>
                                    </m:sSupPr>
                                    <m:e>
                                      <m:r>
                                        <a:rPr lang="fr-FR" sz="2000" i="1" dirty="0">
                                          <a:latin typeface="Cambria Math" panose="02040503050406030204" pitchFamily="18" charset="0"/>
                                        </a:rPr>
                                        <m:t>𝐺</m:t>
                                      </m:r>
                                    </m:e>
                                    <m:sup>
                                      <m:r>
                                        <a:rPr lang="fr-FR" sz="2000" i="1" dirty="0">
                                          <a:latin typeface="Cambria Math" panose="02040503050406030204" pitchFamily="18" charset="0"/>
                                        </a:rPr>
                                        <m:t>𝐼𝐽</m:t>
                                      </m:r>
                                    </m:sup>
                                  </m:sSup>
                                  <m:sSub>
                                    <m:sSubPr>
                                      <m:ctrlPr>
                                        <a:rPr lang="fr-FR" sz="2000" i="1" dirty="0">
                                          <a:latin typeface="Cambria Math" panose="02040503050406030204" pitchFamily="18" charset="0"/>
                                        </a:rPr>
                                      </m:ctrlPr>
                                    </m:sSubPr>
                                    <m:e>
                                      <m:r>
                                        <a:rPr lang="fr-FR" sz="2000" i="1" dirty="0">
                                          <a:latin typeface="Cambria Math" panose="02040503050406030204" pitchFamily="18" charset="0"/>
                                        </a:rPr>
                                        <m:t>𝑉</m:t>
                                      </m:r>
                                    </m:e>
                                    <m:sub>
                                      <m:r>
                                        <a:rPr lang="fr-FR" sz="2000" i="1" dirty="0">
                                          <a:latin typeface="Cambria Math" panose="02040503050406030204" pitchFamily="18" charset="0"/>
                                        </a:rPr>
                                        <m:t>,</m:t>
                                      </m:r>
                                      <m:r>
                                        <a:rPr lang="fr-FR" sz="2000" i="1" dirty="0">
                                          <a:latin typeface="Cambria Math" panose="02040503050406030204" pitchFamily="18" charset="0"/>
                                        </a:rPr>
                                        <m:t>𝐽</m:t>
                                      </m:r>
                                    </m:sub>
                                  </m:sSub>
                                </m:num>
                                <m:den>
                                  <m:r>
                                    <a:rPr lang="fr-FR" sz="2000" i="1" dirty="0">
                                      <a:latin typeface="Cambria Math" panose="02040503050406030204" pitchFamily="18" charset="0"/>
                                    </a:rPr>
                                    <m:t>3</m:t>
                                  </m:r>
                                  <m:sSup>
                                    <m:sSupPr>
                                      <m:ctrlPr>
                                        <a:rPr lang="fr-FR" sz="2000" b="0" i="1" dirty="0" smtClean="0">
                                          <a:latin typeface="Cambria Math" panose="02040503050406030204" pitchFamily="18" charset="0"/>
                                        </a:rPr>
                                      </m:ctrlPr>
                                    </m:sSupPr>
                                    <m:e>
                                      <m:r>
                                        <a:rPr lang="fr-FR" sz="2000" i="1" dirty="0">
                                          <a:latin typeface="Cambria Math" panose="02040503050406030204" pitchFamily="18" charset="0"/>
                                        </a:rPr>
                                        <m:t>𝐻</m:t>
                                      </m:r>
                                    </m:e>
                                    <m:sup>
                                      <m:r>
                                        <a:rPr lang="fr-FR" sz="2000" b="0" i="1" dirty="0" smtClean="0">
                                          <a:latin typeface="Cambria Math" panose="02040503050406030204" pitchFamily="18" charset="0"/>
                                        </a:rPr>
                                        <m:t>2</m:t>
                                      </m:r>
                                    </m:sup>
                                  </m:sSup>
                                </m:den>
                              </m:f>
                            </m:e>
                          </m:d>
                        </m:e>
                        <m:sub>
                          <m:sSub>
                            <m:sSubPr>
                              <m:ctrlPr>
                                <a:rPr lang="fr-FR" sz="2000" i="1" dirty="0">
                                  <a:latin typeface="Cambria Math" panose="02040503050406030204" pitchFamily="18" charset="0"/>
                                </a:rPr>
                              </m:ctrlPr>
                            </m:sSubPr>
                            <m:e>
                              <m:r>
                                <a:rPr lang="fr-FR" sz="2000" b="1" i="1" dirty="0">
                                  <a:latin typeface="Cambria Math" panose="02040503050406030204" pitchFamily="18" charset="0"/>
                                </a:rPr>
                                <m:t>𝝓</m:t>
                              </m:r>
                            </m:e>
                            <m:sub>
                              <m:r>
                                <a:rPr lang="fr-FR" sz="2000" i="1" dirty="0">
                                  <a:latin typeface="Cambria Math" panose="02040503050406030204" pitchFamily="18" charset="0"/>
                                </a:rPr>
                                <m:t>𝐼𝑅</m:t>
                              </m:r>
                            </m:sub>
                          </m:sSub>
                        </m:sub>
                      </m:sSub>
                      <m:r>
                        <a:rPr lang="fr-FR" sz="2000" b="0" i="1" dirty="0" smtClean="0">
                          <a:latin typeface="Cambria Math" panose="02040503050406030204" pitchFamily="18" charset="0"/>
                        </a:rPr>
                        <m:t> </m:t>
                      </m:r>
                      <m:r>
                        <a:rPr lang="fr-FR" sz="2000" i="1" dirty="0">
                          <a:latin typeface="Cambria Math" panose="02040503050406030204" pitchFamily="18" charset="0"/>
                        </a:rPr>
                        <m:t>+</m:t>
                      </m:r>
                      <m:sSub>
                        <m:sSubPr>
                          <m:ctrlPr>
                            <a:rPr lang="fr-FR" sz="2000" b="0" i="1" dirty="0" smtClean="0">
                              <a:latin typeface="Cambria Math" panose="02040503050406030204" pitchFamily="18" charset="0"/>
                            </a:rPr>
                          </m:ctrlPr>
                        </m:sSubPr>
                        <m:e>
                          <m:d>
                            <m:dPr>
                              <m:ctrlPr>
                                <a:rPr lang="fr-FR" sz="2000" b="0" i="1" dirty="0" smtClean="0">
                                  <a:latin typeface="Cambria Math" panose="02040503050406030204" pitchFamily="18" charset="0"/>
                                </a:rPr>
                              </m:ctrlPr>
                            </m:dPr>
                            <m:e>
                              <m:f>
                                <m:fPr>
                                  <m:ctrlPr>
                                    <a:rPr lang="fr-FR" sz="2000" b="0" i="1" dirty="0" smtClean="0">
                                      <a:latin typeface="Cambria Math" panose="02040503050406030204" pitchFamily="18" charset="0"/>
                                    </a:rPr>
                                  </m:ctrlPr>
                                </m:fPr>
                                <m:num>
                                  <m:r>
                                    <a:rPr lang="fr-FR" sz="2000" b="0" i="1" dirty="0" smtClean="0">
                                      <a:latin typeface="Cambria Math" panose="02040503050406030204" pitchFamily="18" charset="0"/>
                                    </a:rPr>
                                    <m:t>𝐻</m:t>
                                  </m:r>
                                </m:num>
                                <m:den>
                                  <m:r>
                                    <a:rPr lang="fr-FR" sz="2000" b="0" i="1" dirty="0" smtClean="0">
                                      <a:latin typeface="Cambria Math" panose="02040503050406030204" pitchFamily="18" charset="0"/>
                                    </a:rPr>
                                    <m:t>2</m:t>
                                  </m:r>
                                  <m:r>
                                    <a:rPr lang="fr-FR" sz="2000" b="0" i="1" dirty="0" smtClean="0">
                                      <a:latin typeface="Cambria Math" panose="02040503050406030204" pitchFamily="18" charset="0"/>
                                    </a:rPr>
                                    <m:t>𝜋</m:t>
                                  </m:r>
                                </m:den>
                              </m:f>
                              <m:sSubSup>
                                <m:sSubSupPr>
                                  <m:ctrlPr>
                                    <a:rPr lang="fr-FR" sz="2000" b="1" i="1" dirty="0">
                                      <a:solidFill>
                                        <a:srgbClr val="FF8D37"/>
                                      </a:solidFill>
                                      <a:latin typeface="Cambria Math" panose="02040503050406030204" pitchFamily="18" charset="0"/>
                                    </a:rPr>
                                  </m:ctrlPr>
                                </m:sSubSupPr>
                                <m:e>
                                  <m:r>
                                    <a:rPr lang="fr-FR" sz="2000" b="1" i="1" dirty="0">
                                      <a:solidFill>
                                        <a:srgbClr val="FF8D37"/>
                                      </a:solidFill>
                                      <a:latin typeface="Cambria Math" panose="02040503050406030204" pitchFamily="18" charset="0"/>
                                    </a:rPr>
                                    <m:t>𝒈</m:t>
                                  </m:r>
                                </m:e>
                                <m:sub>
                                  <m:r>
                                    <a:rPr lang="fr-FR" sz="2000" b="1" i="1" dirty="0">
                                      <a:solidFill>
                                        <a:srgbClr val="FF8D37"/>
                                      </a:solidFill>
                                      <a:latin typeface="Cambria Math" panose="02040503050406030204" pitchFamily="18" charset="0"/>
                                    </a:rPr>
                                    <m:t>𝜶</m:t>
                                  </m:r>
                                </m:sub>
                                <m:sup>
                                  <m:r>
                                    <a:rPr lang="fr-FR" sz="2000" b="1" i="1" dirty="0">
                                      <a:solidFill>
                                        <a:srgbClr val="FF8D37"/>
                                      </a:solidFill>
                                      <a:latin typeface="Cambria Math" panose="02040503050406030204" pitchFamily="18" charset="0"/>
                                    </a:rPr>
                                    <m:t>𝑰</m:t>
                                  </m:r>
                                </m:sup>
                              </m:sSubSup>
                            </m:e>
                          </m:d>
                        </m:e>
                        <m:sub>
                          <m:sSub>
                            <m:sSubPr>
                              <m:ctrlPr>
                                <a:rPr lang="fr-FR" sz="2000" b="0" i="1" dirty="0" smtClean="0">
                                  <a:latin typeface="Cambria Math" panose="02040503050406030204" pitchFamily="18" charset="0"/>
                                </a:rPr>
                              </m:ctrlPr>
                            </m:sSubPr>
                            <m:e>
                              <m:r>
                                <a:rPr lang="fr-FR" sz="2000" b="1" i="1" dirty="0" smtClean="0">
                                  <a:latin typeface="Cambria Math" panose="02040503050406030204" pitchFamily="18" charset="0"/>
                                </a:rPr>
                                <m:t>𝝓</m:t>
                              </m:r>
                            </m:e>
                            <m:sub>
                              <m:r>
                                <a:rPr lang="fr-FR" sz="2000" b="0" i="1" dirty="0" smtClean="0">
                                  <a:latin typeface="Cambria Math" panose="02040503050406030204" pitchFamily="18" charset="0"/>
                                </a:rPr>
                                <m:t>𝐼𝑅</m:t>
                              </m:r>
                            </m:sub>
                          </m:sSub>
                        </m:sub>
                      </m:sSub>
                      <m:sSup>
                        <m:sSupPr>
                          <m:ctrlPr>
                            <a:rPr lang="fr-FR" sz="2000" b="0" i="1" dirty="0" smtClean="0">
                              <a:latin typeface="Cambria Math" panose="02040503050406030204" pitchFamily="18" charset="0"/>
                            </a:rPr>
                          </m:ctrlPr>
                        </m:sSupPr>
                        <m:e>
                          <m:r>
                            <a:rPr lang="fr-FR" sz="2000" b="0" i="1" dirty="0" smtClean="0">
                              <a:latin typeface="Cambria Math" panose="02040503050406030204" pitchFamily="18" charset="0"/>
                            </a:rPr>
                            <m:t>𝜉</m:t>
                          </m:r>
                        </m:e>
                        <m:sup>
                          <m:r>
                            <a:rPr lang="fr-FR" sz="2000" b="0" i="1" dirty="0" smtClean="0">
                              <a:latin typeface="Cambria Math" panose="02040503050406030204" pitchFamily="18" charset="0"/>
                            </a:rPr>
                            <m:t>𝛼</m:t>
                          </m:r>
                        </m:sup>
                      </m:sSup>
                    </m:oMath>
                  </m:oMathPara>
                </a14:m>
                <a:endParaRPr lang="fr-FR" sz="2000" dirty="0"/>
              </a:p>
            </p:txBody>
          </p:sp>
        </mc:Choice>
        <mc:Fallback xmlns="">
          <p:sp>
            <p:nvSpPr>
              <p:cNvPr id="19" name="Rectangle 18"/>
              <p:cNvSpPr>
                <a:spLocks noRot="1" noChangeAspect="1" noMove="1" noResize="1" noEditPoints="1" noAdjustHandles="1" noChangeArrowheads="1" noChangeShapeType="1" noTextEdit="1"/>
              </p:cNvSpPr>
              <p:nvPr/>
            </p:nvSpPr>
            <p:spPr>
              <a:xfrm>
                <a:off x="1708467" y="1558479"/>
                <a:ext cx="4541180" cy="875304"/>
              </a:xfrm>
              <a:prstGeom prst="rect">
                <a:avLst/>
              </a:prstGeom>
              <a:blipFill>
                <a:blip r:embed="rId3"/>
                <a:stretch>
                  <a:fillRect/>
                </a:stretch>
              </a:blipFill>
            </p:spPr>
            <p:txBody>
              <a:bodyPr/>
              <a:lstStyle/>
              <a:p>
                <a:r>
                  <a:rPr lang="fr-FR">
                    <a:noFill/>
                  </a:rPr>
                  <a:t> </a:t>
                </a:r>
              </a:p>
            </p:txBody>
          </p:sp>
        </mc:Fallback>
      </mc:AlternateContent>
      <p:sp>
        <p:nvSpPr>
          <p:cNvPr id="15" name="ZoneTexte 14"/>
          <p:cNvSpPr txBox="1"/>
          <p:nvPr/>
        </p:nvSpPr>
        <p:spPr>
          <a:xfrm>
            <a:off x="6743171" y="1388434"/>
            <a:ext cx="2893549" cy="369332"/>
          </a:xfrm>
          <a:prstGeom prst="rect">
            <a:avLst/>
          </a:prstGeom>
          <a:noFill/>
        </p:spPr>
        <p:txBody>
          <a:bodyPr wrap="none" rtlCol="0">
            <a:spAutoFit/>
          </a:bodyPr>
          <a:lstStyle/>
          <a:p>
            <a:r>
              <a:rPr lang="fr-FR" b="1" dirty="0" err="1">
                <a:solidFill>
                  <a:schemeClr val="accent1"/>
                </a:solidFill>
              </a:rPr>
              <a:t>Massless</a:t>
            </a:r>
            <a:r>
              <a:rPr lang="fr-FR" b="1" dirty="0">
                <a:solidFill>
                  <a:schemeClr val="accent1"/>
                </a:solidFill>
              </a:rPr>
              <a:t> + slow-variation</a:t>
            </a:r>
          </a:p>
        </p:txBody>
      </p:sp>
      <p:sp>
        <p:nvSpPr>
          <p:cNvPr id="22" name="ZoneTexte 21"/>
          <p:cNvSpPr txBox="1"/>
          <p:nvPr/>
        </p:nvSpPr>
        <p:spPr>
          <a:xfrm>
            <a:off x="7640786" y="112989"/>
            <a:ext cx="4481143" cy="369332"/>
          </a:xfrm>
          <a:prstGeom prst="rect">
            <a:avLst/>
          </a:prstGeom>
          <a:noFill/>
        </p:spPr>
        <p:txBody>
          <a:bodyPr wrap="square" rtlCol="0">
            <a:spAutoFit/>
          </a:bodyPr>
          <a:lstStyle/>
          <a:p>
            <a:pPr algn="ctr"/>
            <a:r>
              <a:rPr lang="fr-FR" b="1" dirty="0">
                <a:solidFill>
                  <a:srgbClr val="00B050"/>
                </a:solidFill>
              </a:rPr>
              <a:t>[L. </a:t>
            </a:r>
            <a:r>
              <a:rPr lang="fr-FR" b="1" dirty="0" err="1">
                <a:solidFill>
                  <a:srgbClr val="00B050"/>
                </a:solidFill>
              </a:rPr>
              <a:t>Pinol</a:t>
            </a:r>
            <a:r>
              <a:rPr lang="fr-FR" b="1" dirty="0">
                <a:solidFill>
                  <a:srgbClr val="00B050"/>
                </a:solidFill>
              </a:rPr>
              <a:t>, Y. </a:t>
            </a:r>
            <a:r>
              <a:rPr lang="fr-FR" b="1" dirty="0" err="1">
                <a:solidFill>
                  <a:srgbClr val="00B050"/>
                </a:solidFill>
              </a:rPr>
              <a:t>Tada</a:t>
            </a:r>
            <a:r>
              <a:rPr lang="fr-FR" b="1" dirty="0">
                <a:solidFill>
                  <a:srgbClr val="00B050"/>
                </a:solidFill>
              </a:rPr>
              <a:t>, S. </a:t>
            </a:r>
            <a:r>
              <a:rPr lang="fr-FR" b="1" dirty="0" err="1">
                <a:solidFill>
                  <a:srgbClr val="00B050"/>
                </a:solidFill>
              </a:rPr>
              <a:t>Renaux-Petel</a:t>
            </a:r>
            <a:r>
              <a:rPr lang="fr-FR" b="1" dirty="0">
                <a:solidFill>
                  <a:srgbClr val="00B050"/>
                </a:solidFill>
              </a:rPr>
              <a:t> 2018]</a:t>
            </a:r>
          </a:p>
        </p:txBody>
      </p:sp>
      <p:cxnSp>
        <p:nvCxnSpPr>
          <p:cNvPr id="23" name="Connecteur droit avec flèche 22"/>
          <p:cNvCxnSpPr/>
          <p:nvPr/>
        </p:nvCxnSpPr>
        <p:spPr>
          <a:xfrm>
            <a:off x="4387271" y="2342117"/>
            <a:ext cx="12441" cy="4164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Rectangle 4"/>
              <p:cNvSpPr/>
              <p:nvPr/>
            </p:nvSpPr>
            <p:spPr>
              <a:xfrm>
                <a:off x="729411" y="2916816"/>
                <a:ext cx="9400833" cy="13253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fr-FR" sz="2000" i="1" smtClean="0">
                              <a:solidFill>
                                <a:schemeClr val="tx1"/>
                              </a:solidFill>
                              <a:latin typeface="Cambria Math" panose="02040503050406030204" pitchFamily="18" charset="0"/>
                            </a:rPr>
                          </m:ctrlPr>
                        </m:fPr>
                        <m:num>
                          <m:r>
                            <a:rPr lang="fr-FR" sz="2000" b="0" i="1">
                              <a:solidFill>
                                <a:schemeClr val="tx1"/>
                              </a:solidFill>
                              <a:latin typeface="Cambria Math" panose="02040503050406030204" pitchFamily="18" charset="0"/>
                            </a:rPr>
                            <m:t>𝜕</m:t>
                          </m:r>
                          <m:r>
                            <a:rPr lang="fr-FR" sz="2000" b="0" i="1" smtClean="0">
                              <a:solidFill>
                                <a:schemeClr val="tx1"/>
                              </a:solidFill>
                              <a:latin typeface="Cambria Math" panose="02040503050406030204" pitchFamily="18" charset="0"/>
                            </a:rPr>
                            <m:t>𝑃</m:t>
                          </m:r>
                        </m:num>
                        <m:den>
                          <m:r>
                            <a:rPr lang="fr-FR" sz="2000" b="0" i="1">
                              <a:solidFill>
                                <a:schemeClr val="tx1"/>
                              </a:solidFill>
                              <a:latin typeface="Cambria Math" panose="02040503050406030204" pitchFamily="18" charset="0"/>
                            </a:rPr>
                            <m:t>𝜕</m:t>
                          </m:r>
                          <m:r>
                            <a:rPr lang="fr-FR" sz="2000" b="0" i="1">
                              <a:solidFill>
                                <a:schemeClr val="tx1"/>
                              </a:solidFill>
                              <a:latin typeface="Cambria Math" panose="02040503050406030204" pitchFamily="18" charset="0"/>
                            </a:rPr>
                            <m:t>𝑁</m:t>
                          </m:r>
                        </m:den>
                      </m:f>
                      <m:r>
                        <a:rPr lang="fr-FR" sz="2000" b="0" i="1">
                          <a:solidFill>
                            <a:schemeClr val="tx1"/>
                          </a:solidFill>
                          <a:latin typeface="Cambria Math" panose="02040503050406030204" pitchFamily="18" charset="0"/>
                        </a:rPr>
                        <m:t>=</m:t>
                      </m:r>
                      <m:sSub>
                        <m:sSubPr>
                          <m:ctrlPr>
                            <a:rPr lang="fr-FR" sz="2000" i="1" smtClean="0">
                              <a:solidFill>
                                <a:schemeClr val="tx1"/>
                              </a:solidFill>
                              <a:latin typeface="Cambria Math" panose="02040503050406030204" pitchFamily="18" charset="0"/>
                            </a:rPr>
                          </m:ctrlPr>
                        </m:sSubPr>
                        <m:e>
                          <m:r>
                            <a:rPr lang="fr-FR" sz="2000" b="0" i="1">
                              <a:solidFill>
                                <a:schemeClr val="tx1"/>
                              </a:solidFill>
                              <a:latin typeface="Cambria Math" panose="02040503050406030204" pitchFamily="18" charset="0"/>
                            </a:rPr>
                            <m:t>𝐷</m:t>
                          </m:r>
                        </m:e>
                        <m:sub>
                          <m:r>
                            <a:rPr lang="fr-FR" sz="2000" b="0" i="1">
                              <a:solidFill>
                                <a:schemeClr val="tx1"/>
                              </a:solidFill>
                              <a:latin typeface="Cambria Math" panose="02040503050406030204" pitchFamily="18" charset="0"/>
                            </a:rPr>
                            <m:t>𝐼</m:t>
                          </m:r>
                        </m:sub>
                      </m:sSub>
                      <m:d>
                        <m:dPr>
                          <m:ctrlPr>
                            <a:rPr lang="fr-FR" sz="2000" i="1">
                              <a:solidFill>
                                <a:schemeClr val="tx1"/>
                              </a:solidFill>
                              <a:latin typeface="Cambria Math" panose="02040503050406030204" pitchFamily="18" charset="0"/>
                            </a:rPr>
                          </m:ctrlPr>
                        </m:dPr>
                        <m:e>
                          <m:f>
                            <m:fPr>
                              <m:ctrlPr>
                                <a:rPr lang="fr-FR" sz="2000" i="1">
                                  <a:solidFill>
                                    <a:schemeClr val="tx1"/>
                                  </a:solidFill>
                                  <a:latin typeface="Cambria Math" panose="02040503050406030204" pitchFamily="18" charset="0"/>
                                </a:rPr>
                              </m:ctrlPr>
                            </m:fPr>
                            <m:num>
                              <m:sSup>
                                <m:sSupPr>
                                  <m:ctrlPr>
                                    <a:rPr lang="fr-FR" sz="2000" i="1" dirty="0">
                                      <a:solidFill>
                                        <a:schemeClr val="tx1"/>
                                      </a:solidFill>
                                      <a:latin typeface="Cambria Math" panose="02040503050406030204" pitchFamily="18" charset="0"/>
                                    </a:rPr>
                                  </m:ctrlPr>
                                </m:sSupPr>
                                <m:e>
                                  <m:r>
                                    <a:rPr lang="fr-FR" sz="2000" b="0" i="1" dirty="0">
                                      <a:solidFill>
                                        <a:schemeClr val="tx1"/>
                                      </a:solidFill>
                                      <a:latin typeface="Cambria Math" panose="02040503050406030204" pitchFamily="18" charset="0"/>
                                    </a:rPr>
                                    <m:t>𝐺</m:t>
                                  </m:r>
                                </m:e>
                                <m:sup>
                                  <m:r>
                                    <a:rPr lang="fr-FR" sz="2000" b="0" i="1" dirty="0">
                                      <a:solidFill>
                                        <a:schemeClr val="tx1"/>
                                      </a:solidFill>
                                      <a:latin typeface="Cambria Math" panose="02040503050406030204" pitchFamily="18" charset="0"/>
                                    </a:rPr>
                                    <m:t>𝐼𝐽</m:t>
                                  </m:r>
                                </m:sup>
                              </m:sSup>
                              <m:sSub>
                                <m:sSubPr>
                                  <m:ctrlPr>
                                    <a:rPr lang="fr-FR" sz="2000" i="1" dirty="0">
                                      <a:solidFill>
                                        <a:schemeClr val="tx1"/>
                                      </a:solidFill>
                                      <a:latin typeface="Cambria Math" panose="02040503050406030204" pitchFamily="18" charset="0"/>
                                    </a:rPr>
                                  </m:ctrlPr>
                                </m:sSubPr>
                                <m:e>
                                  <m:r>
                                    <a:rPr lang="fr-FR" sz="2000" b="0" i="1" dirty="0">
                                      <a:solidFill>
                                        <a:schemeClr val="tx1"/>
                                      </a:solidFill>
                                      <a:latin typeface="Cambria Math" panose="02040503050406030204" pitchFamily="18" charset="0"/>
                                    </a:rPr>
                                    <m:t>𝑉</m:t>
                                  </m:r>
                                </m:e>
                                <m:sub>
                                  <m:r>
                                    <a:rPr lang="fr-FR" sz="2000" b="0" i="1" dirty="0">
                                      <a:solidFill>
                                        <a:schemeClr val="tx1"/>
                                      </a:solidFill>
                                      <a:latin typeface="Cambria Math" panose="02040503050406030204" pitchFamily="18" charset="0"/>
                                    </a:rPr>
                                    <m:t>,</m:t>
                                  </m:r>
                                  <m:r>
                                    <a:rPr lang="fr-FR" sz="2000" b="0" i="1" dirty="0">
                                      <a:solidFill>
                                        <a:schemeClr val="tx1"/>
                                      </a:solidFill>
                                      <a:latin typeface="Cambria Math" panose="02040503050406030204" pitchFamily="18" charset="0"/>
                                    </a:rPr>
                                    <m:t>𝐽</m:t>
                                  </m:r>
                                </m:sub>
                              </m:sSub>
                            </m:num>
                            <m:den>
                              <m:r>
                                <a:rPr lang="fr-FR" sz="2000" b="0" i="1">
                                  <a:solidFill>
                                    <a:schemeClr val="tx1"/>
                                  </a:solidFill>
                                  <a:latin typeface="Cambria Math" panose="02040503050406030204" pitchFamily="18" charset="0"/>
                                </a:rPr>
                                <m:t>3</m:t>
                              </m:r>
                              <m:sSup>
                                <m:sSupPr>
                                  <m:ctrlPr>
                                    <a:rPr lang="fr-FR" sz="2000" i="1">
                                      <a:solidFill>
                                        <a:schemeClr val="tx1"/>
                                      </a:solidFill>
                                      <a:latin typeface="Cambria Math" panose="02040503050406030204" pitchFamily="18" charset="0"/>
                                    </a:rPr>
                                  </m:ctrlPr>
                                </m:sSupPr>
                                <m:e>
                                  <m:r>
                                    <a:rPr lang="fr-FR" sz="2000" b="0" i="1">
                                      <a:solidFill>
                                        <a:schemeClr val="tx1"/>
                                      </a:solidFill>
                                      <a:latin typeface="Cambria Math" panose="02040503050406030204" pitchFamily="18" charset="0"/>
                                    </a:rPr>
                                    <m:t>𝐻</m:t>
                                  </m:r>
                                </m:e>
                                <m:sup>
                                  <m:r>
                                    <a:rPr lang="fr-FR" sz="2000" b="0" i="1">
                                      <a:solidFill>
                                        <a:schemeClr val="tx1"/>
                                      </a:solidFill>
                                      <a:latin typeface="Cambria Math" panose="02040503050406030204" pitchFamily="18" charset="0"/>
                                    </a:rPr>
                                    <m:t>2</m:t>
                                  </m:r>
                                </m:sup>
                              </m:sSup>
                            </m:den>
                          </m:f>
                          <m:r>
                            <a:rPr lang="fr-FR" sz="2000" b="0" i="1" smtClean="0">
                              <a:solidFill>
                                <a:schemeClr val="tx1"/>
                              </a:solidFill>
                              <a:latin typeface="Cambria Math" panose="02040503050406030204" pitchFamily="18" charset="0"/>
                            </a:rPr>
                            <m:t>𝑃</m:t>
                          </m:r>
                        </m:e>
                      </m:d>
                      <m:r>
                        <a:rPr lang="fr-FR" sz="2000" b="0" i="1">
                          <a:solidFill>
                            <a:schemeClr val="tx1"/>
                          </a:solidFill>
                          <a:latin typeface="Cambria Math" panose="02040503050406030204" pitchFamily="18" charset="0"/>
                        </a:rPr>
                        <m:t>+</m:t>
                      </m:r>
                      <m:r>
                        <a:rPr lang="fr-FR" sz="2000" b="0" i="1" smtClean="0">
                          <a:solidFill>
                            <a:schemeClr val="tx1"/>
                          </a:solidFill>
                          <a:latin typeface="Cambria Math" panose="02040503050406030204" pitchFamily="18" charset="0"/>
                        </a:rPr>
                        <m:t>𝛼</m:t>
                      </m:r>
                      <m:sSub>
                        <m:sSubPr>
                          <m:ctrlPr>
                            <a:rPr lang="fr-FR" sz="2000" i="1" smtClean="0">
                              <a:solidFill>
                                <a:schemeClr val="tx1"/>
                              </a:solidFill>
                              <a:latin typeface="Cambria Math" panose="02040503050406030204" pitchFamily="18" charset="0"/>
                            </a:rPr>
                          </m:ctrlPr>
                        </m:sSubPr>
                        <m:e>
                          <m:r>
                            <a:rPr lang="fr-FR" sz="2000" b="0" i="1">
                              <a:solidFill>
                                <a:schemeClr val="tx1"/>
                              </a:solidFill>
                              <a:latin typeface="Cambria Math" panose="02040503050406030204" pitchFamily="18" charset="0"/>
                            </a:rPr>
                            <m:t>𝐷</m:t>
                          </m:r>
                        </m:e>
                        <m:sub>
                          <m:r>
                            <a:rPr lang="fr-FR" sz="2000" b="0" i="1">
                              <a:solidFill>
                                <a:schemeClr val="tx1"/>
                              </a:solidFill>
                              <a:latin typeface="Cambria Math" panose="02040503050406030204" pitchFamily="18" charset="0"/>
                            </a:rPr>
                            <m:t>𝐼</m:t>
                          </m:r>
                        </m:sub>
                      </m:sSub>
                      <m:d>
                        <m:dPr>
                          <m:begChr m:val="["/>
                          <m:endChr m:val="]"/>
                          <m:ctrlPr>
                            <a:rPr lang="fr-FR" sz="2000" i="1">
                              <a:solidFill>
                                <a:schemeClr val="tx1"/>
                              </a:solidFill>
                              <a:latin typeface="Cambria Math" panose="02040503050406030204" pitchFamily="18" charset="0"/>
                            </a:rPr>
                          </m:ctrlPr>
                        </m:dPr>
                        <m:e>
                          <m:f>
                            <m:fPr>
                              <m:ctrlPr>
                                <a:rPr lang="fr-FR" sz="2000" i="1" dirty="0">
                                  <a:solidFill>
                                    <a:schemeClr val="tx1"/>
                                  </a:solidFill>
                                  <a:latin typeface="Cambria Math" panose="02040503050406030204" pitchFamily="18" charset="0"/>
                                </a:rPr>
                              </m:ctrlPr>
                            </m:fPr>
                            <m:num>
                              <m:r>
                                <a:rPr lang="fr-FR" sz="2000" b="0" i="1" dirty="0">
                                  <a:solidFill>
                                    <a:schemeClr val="tx1"/>
                                  </a:solidFill>
                                  <a:latin typeface="Cambria Math" panose="02040503050406030204" pitchFamily="18" charset="0"/>
                                </a:rPr>
                                <m:t>𝐻</m:t>
                              </m:r>
                            </m:num>
                            <m:den>
                              <m:r>
                                <a:rPr lang="fr-FR" sz="2000" b="0" i="1" dirty="0">
                                  <a:solidFill>
                                    <a:schemeClr val="tx1"/>
                                  </a:solidFill>
                                  <a:latin typeface="Cambria Math" panose="02040503050406030204" pitchFamily="18" charset="0"/>
                                </a:rPr>
                                <m:t>2</m:t>
                              </m:r>
                              <m:r>
                                <a:rPr lang="fr-FR" sz="2000" b="0" i="1" dirty="0">
                                  <a:solidFill>
                                    <a:schemeClr val="tx1"/>
                                  </a:solidFill>
                                  <a:latin typeface="Cambria Math" panose="02040503050406030204" pitchFamily="18" charset="0"/>
                                </a:rPr>
                                <m:t>𝜋</m:t>
                              </m:r>
                            </m:den>
                          </m:f>
                          <m:sSubSup>
                            <m:sSubSupPr>
                              <m:ctrlPr>
                                <a:rPr lang="fr-FR" sz="2000" b="1" i="1" smtClean="0">
                                  <a:solidFill>
                                    <a:srgbClr val="FF8D37"/>
                                  </a:solidFill>
                                  <a:latin typeface="Cambria Math" panose="02040503050406030204" pitchFamily="18" charset="0"/>
                                </a:rPr>
                              </m:ctrlPr>
                            </m:sSubSupPr>
                            <m:e>
                              <m:r>
                                <a:rPr lang="fr-FR" sz="2000" b="1" i="1">
                                  <a:solidFill>
                                    <a:srgbClr val="FF8D37"/>
                                  </a:solidFill>
                                  <a:latin typeface="Cambria Math" panose="02040503050406030204" pitchFamily="18" charset="0"/>
                                </a:rPr>
                                <m:t>𝒈</m:t>
                              </m:r>
                            </m:e>
                            <m:sub>
                              <m:r>
                                <a:rPr lang="fr-FR" sz="2000" b="1" i="1">
                                  <a:solidFill>
                                    <a:srgbClr val="FF8D37"/>
                                  </a:solidFill>
                                  <a:latin typeface="Cambria Math" panose="02040503050406030204" pitchFamily="18" charset="0"/>
                                </a:rPr>
                                <m:t>𝜶</m:t>
                              </m:r>
                            </m:sub>
                            <m:sup>
                              <m:r>
                                <a:rPr lang="fr-FR" sz="2000" b="1" i="1">
                                  <a:solidFill>
                                    <a:srgbClr val="FF8D37"/>
                                  </a:solidFill>
                                  <a:latin typeface="Cambria Math" panose="02040503050406030204" pitchFamily="18" charset="0"/>
                                </a:rPr>
                                <m:t>𝑰</m:t>
                              </m:r>
                            </m:sup>
                          </m:sSubSup>
                          <m:sSub>
                            <m:sSubPr>
                              <m:ctrlPr>
                                <a:rPr lang="fr-FR" sz="2000" i="1" smtClean="0">
                                  <a:solidFill>
                                    <a:schemeClr val="tx1"/>
                                  </a:solidFill>
                                  <a:latin typeface="Cambria Math" panose="02040503050406030204" pitchFamily="18" charset="0"/>
                                </a:rPr>
                              </m:ctrlPr>
                            </m:sSubPr>
                            <m:e>
                              <m:r>
                                <a:rPr lang="fr-FR" sz="2000" b="0" i="1">
                                  <a:solidFill>
                                    <a:schemeClr val="tx1"/>
                                  </a:solidFill>
                                  <a:latin typeface="Cambria Math" panose="02040503050406030204" pitchFamily="18" charset="0"/>
                                </a:rPr>
                                <m:t>𝐷</m:t>
                              </m:r>
                            </m:e>
                            <m:sub>
                              <m:r>
                                <a:rPr lang="fr-FR" sz="2000" b="0" i="1">
                                  <a:solidFill>
                                    <a:schemeClr val="tx1"/>
                                  </a:solidFill>
                                  <a:latin typeface="Cambria Math" panose="02040503050406030204" pitchFamily="18" charset="0"/>
                                </a:rPr>
                                <m:t>𝐽</m:t>
                              </m:r>
                            </m:sub>
                          </m:sSub>
                          <m:d>
                            <m:dPr>
                              <m:ctrlPr>
                                <a:rPr lang="fr-FR" sz="2000" i="1">
                                  <a:solidFill>
                                    <a:schemeClr val="tx1"/>
                                  </a:solidFill>
                                  <a:latin typeface="Cambria Math" panose="02040503050406030204" pitchFamily="18" charset="0"/>
                                </a:rPr>
                              </m:ctrlPr>
                            </m:dPr>
                            <m:e>
                              <m:f>
                                <m:fPr>
                                  <m:ctrlPr>
                                    <a:rPr lang="fr-FR" sz="2000" i="1" dirty="0">
                                      <a:solidFill>
                                        <a:schemeClr val="tx1"/>
                                      </a:solidFill>
                                      <a:latin typeface="Cambria Math" panose="02040503050406030204" pitchFamily="18" charset="0"/>
                                    </a:rPr>
                                  </m:ctrlPr>
                                </m:fPr>
                                <m:num>
                                  <m:r>
                                    <a:rPr lang="fr-FR" sz="2000" b="0" i="1" dirty="0">
                                      <a:solidFill>
                                        <a:schemeClr val="tx1"/>
                                      </a:solidFill>
                                      <a:latin typeface="Cambria Math" panose="02040503050406030204" pitchFamily="18" charset="0"/>
                                    </a:rPr>
                                    <m:t>𝐻</m:t>
                                  </m:r>
                                </m:num>
                                <m:den>
                                  <m:r>
                                    <a:rPr lang="fr-FR" sz="2000" b="0" i="1" dirty="0">
                                      <a:solidFill>
                                        <a:schemeClr val="tx1"/>
                                      </a:solidFill>
                                      <a:latin typeface="Cambria Math" panose="02040503050406030204" pitchFamily="18" charset="0"/>
                                    </a:rPr>
                                    <m:t>2</m:t>
                                  </m:r>
                                  <m:r>
                                    <a:rPr lang="fr-FR" sz="2000" b="0" i="1" dirty="0">
                                      <a:solidFill>
                                        <a:schemeClr val="tx1"/>
                                      </a:solidFill>
                                      <a:latin typeface="Cambria Math" panose="02040503050406030204" pitchFamily="18" charset="0"/>
                                    </a:rPr>
                                    <m:t>𝜋</m:t>
                                  </m:r>
                                </m:den>
                              </m:f>
                              <m:sSubSup>
                                <m:sSubSupPr>
                                  <m:ctrlPr>
                                    <a:rPr lang="fr-FR" sz="2000" b="1" i="1" smtClean="0">
                                      <a:solidFill>
                                        <a:srgbClr val="FF8D37"/>
                                      </a:solidFill>
                                      <a:latin typeface="Cambria Math" panose="02040503050406030204" pitchFamily="18" charset="0"/>
                                    </a:rPr>
                                  </m:ctrlPr>
                                </m:sSubSupPr>
                                <m:e>
                                  <m:r>
                                    <a:rPr lang="fr-FR" sz="2000" b="1" i="1">
                                      <a:solidFill>
                                        <a:srgbClr val="FF8D37"/>
                                      </a:solidFill>
                                      <a:latin typeface="Cambria Math" panose="02040503050406030204" pitchFamily="18" charset="0"/>
                                    </a:rPr>
                                    <m:t>𝒈</m:t>
                                  </m:r>
                                </m:e>
                                <m:sub>
                                  <m:r>
                                    <a:rPr lang="fr-FR" sz="2000" b="1" i="1">
                                      <a:solidFill>
                                        <a:srgbClr val="FF8D37"/>
                                      </a:solidFill>
                                      <a:latin typeface="Cambria Math" panose="02040503050406030204" pitchFamily="18" charset="0"/>
                                    </a:rPr>
                                    <m:t>𝜶</m:t>
                                  </m:r>
                                </m:sub>
                                <m:sup>
                                  <m:r>
                                    <a:rPr lang="fr-FR" sz="2000" b="1" i="1">
                                      <a:solidFill>
                                        <a:srgbClr val="FF8D37"/>
                                      </a:solidFill>
                                      <a:latin typeface="Cambria Math" panose="02040503050406030204" pitchFamily="18" charset="0"/>
                                    </a:rPr>
                                    <m:t>𝑱</m:t>
                                  </m:r>
                                </m:sup>
                              </m:sSubSup>
                              <m:r>
                                <a:rPr lang="fr-FR" sz="2000" b="0" i="1" smtClean="0">
                                  <a:solidFill>
                                    <a:schemeClr val="tx1"/>
                                  </a:solidFill>
                                  <a:latin typeface="Cambria Math" panose="02040503050406030204" pitchFamily="18" charset="0"/>
                                </a:rPr>
                                <m:t>𝑃</m:t>
                              </m:r>
                            </m:e>
                          </m:d>
                        </m:e>
                      </m:d>
                      <m:r>
                        <a:rPr lang="fr-FR" sz="2000" b="0" i="1">
                          <a:solidFill>
                            <a:schemeClr val="tx1"/>
                          </a:solidFill>
                          <a:latin typeface="Cambria Math" panose="02040503050406030204" pitchFamily="18" charset="0"/>
                        </a:rPr>
                        <m:t>+</m:t>
                      </m:r>
                      <m:d>
                        <m:dPr>
                          <m:ctrlPr>
                            <a:rPr lang="fr-FR" sz="2000" i="1">
                              <a:solidFill>
                                <a:schemeClr val="tx1"/>
                              </a:solidFill>
                              <a:latin typeface="Cambria Math" panose="02040503050406030204" pitchFamily="18" charset="0"/>
                            </a:rPr>
                          </m:ctrlPr>
                        </m:dPr>
                        <m:e>
                          <m:r>
                            <a:rPr lang="fr-FR" sz="2000" b="0" i="1" smtClean="0">
                              <a:solidFill>
                                <a:schemeClr val="tx1"/>
                              </a:solidFill>
                              <a:latin typeface="Cambria Math" panose="02040503050406030204" pitchFamily="18" charset="0"/>
                            </a:rPr>
                            <m:t>𝛼</m:t>
                          </m:r>
                          <m:r>
                            <a:rPr lang="fr-FR" sz="2000" b="0" i="1">
                              <a:solidFill>
                                <a:schemeClr val="tx1"/>
                              </a:solidFill>
                              <a:latin typeface="Cambria Math" panose="02040503050406030204" pitchFamily="18" charset="0"/>
                            </a:rPr>
                            <m:t>−</m:t>
                          </m:r>
                          <m:f>
                            <m:fPr>
                              <m:ctrlPr>
                                <a:rPr lang="fr-FR" sz="2000" i="1">
                                  <a:solidFill>
                                    <a:schemeClr val="tx1"/>
                                  </a:solidFill>
                                  <a:latin typeface="Cambria Math" panose="02040503050406030204" pitchFamily="18" charset="0"/>
                                </a:rPr>
                              </m:ctrlPr>
                            </m:fPr>
                            <m:num>
                              <m:r>
                                <a:rPr lang="fr-FR" sz="2000" b="0" i="1">
                                  <a:solidFill>
                                    <a:schemeClr val="tx1"/>
                                  </a:solidFill>
                                  <a:latin typeface="Cambria Math" panose="02040503050406030204" pitchFamily="18" charset="0"/>
                                </a:rPr>
                                <m:t>1</m:t>
                              </m:r>
                            </m:num>
                            <m:den>
                              <m:r>
                                <a:rPr lang="fr-FR" sz="2000" b="0" i="1">
                                  <a:solidFill>
                                    <a:schemeClr val="tx1"/>
                                  </a:solidFill>
                                  <a:latin typeface="Cambria Math" panose="02040503050406030204" pitchFamily="18" charset="0"/>
                                </a:rPr>
                                <m:t>2</m:t>
                              </m:r>
                            </m:den>
                          </m:f>
                        </m:e>
                      </m:d>
                      <m:f>
                        <m:fPr>
                          <m:ctrlPr>
                            <a:rPr lang="fr-FR" sz="2000" i="1">
                              <a:solidFill>
                                <a:schemeClr val="tx1"/>
                              </a:solidFill>
                              <a:latin typeface="Cambria Math" panose="02040503050406030204" pitchFamily="18" charset="0"/>
                            </a:rPr>
                          </m:ctrlPr>
                        </m:fPr>
                        <m:num>
                          <m:r>
                            <a:rPr lang="fr-FR" sz="2000" b="0" i="1">
                              <a:solidFill>
                                <a:schemeClr val="tx1"/>
                              </a:solidFill>
                              <a:latin typeface="Cambria Math" panose="02040503050406030204" pitchFamily="18" charset="0"/>
                            </a:rPr>
                            <m:t>1</m:t>
                          </m:r>
                        </m:num>
                        <m:den>
                          <m:rad>
                            <m:radPr>
                              <m:degHide m:val="on"/>
                              <m:ctrlPr>
                                <a:rPr lang="fr-FR" sz="2000" i="1">
                                  <a:solidFill>
                                    <a:schemeClr val="tx1"/>
                                  </a:solidFill>
                                  <a:latin typeface="Cambria Math" panose="02040503050406030204" pitchFamily="18" charset="0"/>
                                </a:rPr>
                              </m:ctrlPr>
                            </m:radPr>
                            <m:deg/>
                            <m:e>
                              <m:r>
                                <a:rPr lang="fr-FR" sz="2000" b="0" i="1">
                                  <a:solidFill>
                                    <a:schemeClr val="tx1"/>
                                  </a:solidFill>
                                  <a:latin typeface="Cambria Math" panose="02040503050406030204" pitchFamily="18" charset="0"/>
                                </a:rPr>
                                <m:t>𝐺</m:t>
                              </m:r>
                            </m:e>
                          </m:rad>
                        </m:den>
                      </m:f>
                      <m:sSub>
                        <m:sSubPr>
                          <m:ctrlPr>
                            <a:rPr lang="fr-FR" sz="2000" i="1" smtClean="0">
                              <a:solidFill>
                                <a:schemeClr val="tx1"/>
                              </a:solidFill>
                              <a:latin typeface="Cambria Math" panose="02040503050406030204" pitchFamily="18" charset="0"/>
                            </a:rPr>
                          </m:ctrlPr>
                        </m:sSubPr>
                        <m:e>
                          <m:r>
                            <a:rPr lang="fr-FR" sz="2000" b="0" i="1">
                              <a:solidFill>
                                <a:schemeClr val="tx1"/>
                              </a:solidFill>
                              <a:latin typeface="Cambria Math" panose="02040503050406030204" pitchFamily="18" charset="0"/>
                            </a:rPr>
                            <m:t>𝜕</m:t>
                          </m:r>
                        </m:e>
                        <m:sub>
                          <m:r>
                            <a:rPr lang="fr-FR" sz="2000" b="0" i="1">
                              <a:solidFill>
                                <a:schemeClr val="tx1"/>
                              </a:solidFill>
                              <a:latin typeface="Cambria Math" panose="02040503050406030204" pitchFamily="18" charset="0"/>
                            </a:rPr>
                            <m:t>𝐼</m:t>
                          </m:r>
                        </m:sub>
                      </m:sSub>
                      <m:sSub>
                        <m:sSubPr>
                          <m:ctrlPr>
                            <a:rPr lang="fr-FR" sz="2000" i="1">
                              <a:solidFill>
                                <a:schemeClr val="tx1"/>
                              </a:solidFill>
                              <a:latin typeface="Cambria Math" panose="02040503050406030204" pitchFamily="18" charset="0"/>
                            </a:rPr>
                          </m:ctrlPr>
                        </m:sSubPr>
                        <m:e>
                          <m:r>
                            <a:rPr lang="fr-FR" sz="2000" b="0" i="1">
                              <a:solidFill>
                                <a:schemeClr val="tx1"/>
                              </a:solidFill>
                              <a:latin typeface="Cambria Math" panose="02040503050406030204" pitchFamily="18" charset="0"/>
                            </a:rPr>
                            <m:t>𝜕</m:t>
                          </m:r>
                        </m:e>
                        <m:sub>
                          <m:r>
                            <a:rPr lang="fr-FR" sz="2000" b="0" i="1">
                              <a:solidFill>
                                <a:schemeClr val="tx1"/>
                              </a:solidFill>
                              <a:latin typeface="Cambria Math" panose="02040503050406030204" pitchFamily="18" charset="0"/>
                            </a:rPr>
                            <m:t>𝐽</m:t>
                          </m:r>
                        </m:sub>
                      </m:sSub>
                      <m:d>
                        <m:dPr>
                          <m:begChr m:val="["/>
                          <m:endChr m:val="]"/>
                          <m:ctrlPr>
                            <a:rPr lang="fr-FR" sz="2000" i="1">
                              <a:solidFill>
                                <a:schemeClr val="tx1"/>
                              </a:solidFill>
                              <a:latin typeface="Cambria Math" panose="02040503050406030204" pitchFamily="18" charset="0"/>
                            </a:rPr>
                          </m:ctrlPr>
                        </m:dPr>
                        <m:e>
                          <m:rad>
                            <m:radPr>
                              <m:degHide m:val="on"/>
                              <m:ctrlPr>
                                <a:rPr lang="fr-FR" sz="2000" i="1" dirty="0">
                                  <a:solidFill>
                                    <a:schemeClr val="tx1"/>
                                  </a:solidFill>
                                  <a:latin typeface="Cambria Math" panose="02040503050406030204" pitchFamily="18" charset="0"/>
                                </a:rPr>
                              </m:ctrlPr>
                            </m:radPr>
                            <m:deg/>
                            <m:e>
                              <m:r>
                                <a:rPr lang="fr-FR" sz="2000" i="1" dirty="0">
                                  <a:solidFill>
                                    <a:schemeClr val="tx1"/>
                                  </a:solidFill>
                                  <a:latin typeface="Cambria Math" panose="02040503050406030204" pitchFamily="18" charset="0"/>
                                </a:rPr>
                                <m:t>𝐺</m:t>
                              </m:r>
                            </m:e>
                          </m:rad>
                          <m:sSup>
                            <m:sSupPr>
                              <m:ctrlPr>
                                <a:rPr lang="fr-FR" sz="2000" i="1" dirty="0">
                                  <a:solidFill>
                                    <a:schemeClr val="tx1"/>
                                  </a:solidFill>
                                  <a:latin typeface="Cambria Math" panose="02040503050406030204" pitchFamily="18" charset="0"/>
                                </a:rPr>
                              </m:ctrlPr>
                            </m:sSupPr>
                            <m:e>
                              <m:d>
                                <m:dPr>
                                  <m:ctrlPr>
                                    <a:rPr lang="fr-FR" sz="2000" i="1">
                                      <a:solidFill>
                                        <a:schemeClr val="tx1"/>
                                      </a:solidFill>
                                      <a:latin typeface="Cambria Math" panose="02040503050406030204" pitchFamily="18" charset="0"/>
                                    </a:rPr>
                                  </m:ctrlPr>
                                </m:dPr>
                                <m:e>
                                  <m:f>
                                    <m:fPr>
                                      <m:ctrlPr>
                                        <a:rPr lang="fr-FR" sz="2000" i="1" dirty="0">
                                          <a:solidFill>
                                            <a:schemeClr val="tx1"/>
                                          </a:solidFill>
                                          <a:latin typeface="Cambria Math" panose="02040503050406030204" pitchFamily="18" charset="0"/>
                                        </a:rPr>
                                      </m:ctrlPr>
                                    </m:fPr>
                                    <m:num>
                                      <m:r>
                                        <a:rPr lang="fr-FR" sz="2000" b="0" i="1" dirty="0">
                                          <a:solidFill>
                                            <a:schemeClr val="tx1"/>
                                          </a:solidFill>
                                          <a:latin typeface="Cambria Math" panose="02040503050406030204" pitchFamily="18" charset="0"/>
                                        </a:rPr>
                                        <m:t>𝐻</m:t>
                                      </m:r>
                                    </m:num>
                                    <m:den>
                                      <m:r>
                                        <a:rPr lang="fr-FR" sz="2000" b="0" i="1" dirty="0">
                                          <a:solidFill>
                                            <a:schemeClr val="tx1"/>
                                          </a:solidFill>
                                          <a:latin typeface="Cambria Math" panose="02040503050406030204" pitchFamily="18" charset="0"/>
                                        </a:rPr>
                                        <m:t>2</m:t>
                                      </m:r>
                                      <m:r>
                                        <a:rPr lang="fr-FR" sz="2000" b="0" i="1" dirty="0">
                                          <a:solidFill>
                                            <a:schemeClr val="tx1"/>
                                          </a:solidFill>
                                          <a:latin typeface="Cambria Math" panose="02040503050406030204" pitchFamily="18" charset="0"/>
                                        </a:rPr>
                                        <m:t>𝜋</m:t>
                                      </m:r>
                                    </m:den>
                                  </m:f>
                                </m:e>
                              </m:d>
                            </m:e>
                            <m:sup>
                              <m:r>
                                <a:rPr lang="fr-FR" sz="2000" b="0" i="1" dirty="0">
                                  <a:solidFill>
                                    <a:schemeClr val="tx1"/>
                                  </a:solidFill>
                                  <a:latin typeface="Cambria Math" panose="02040503050406030204" pitchFamily="18" charset="0"/>
                                </a:rPr>
                                <m:t>2</m:t>
                              </m:r>
                            </m:sup>
                          </m:sSup>
                          <m:sSup>
                            <m:sSupPr>
                              <m:ctrlPr>
                                <a:rPr lang="fr-FR" sz="2000" i="1" dirty="0">
                                  <a:solidFill>
                                    <a:schemeClr val="tx1"/>
                                  </a:solidFill>
                                  <a:latin typeface="Cambria Math" panose="02040503050406030204" pitchFamily="18" charset="0"/>
                                </a:rPr>
                              </m:ctrlPr>
                            </m:sSupPr>
                            <m:e>
                              <m:r>
                                <a:rPr lang="fr-FR" sz="2000" b="0" i="1" dirty="0">
                                  <a:solidFill>
                                    <a:schemeClr val="tx1"/>
                                  </a:solidFill>
                                  <a:latin typeface="Cambria Math" panose="02040503050406030204" pitchFamily="18" charset="0"/>
                                </a:rPr>
                                <m:t>𝐺</m:t>
                              </m:r>
                            </m:e>
                            <m:sup>
                              <m:r>
                                <a:rPr lang="fr-FR" sz="2000" b="0" i="1" dirty="0">
                                  <a:solidFill>
                                    <a:schemeClr val="tx1"/>
                                  </a:solidFill>
                                  <a:latin typeface="Cambria Math" panose="02040503050406030204" pitchFamily="18" charset="0"/>
                                </a:rPr>
                                <m:t>𝐼𝐽</m:t>
                              </m:r>
                            </m:sup>
                          </m:sSup>
                          <m:r>
                            <a:rPr lang="fr-FR" sz="2000" b="0" i="1" dirty="0" smtClean="0">
                              <a:solidFill>
                                <a:schemeClr val="tx1"/>
                              </a:solidFill>
                              <a:latin typeface="Cambria Math" panose="02040503050406030204" pitchFamily="18" charset="0"/>
                            </a:rPr>
                            <m:t>𝑃</m:t>
                          </m:r>
                        </m:e>
                      </m:d>
                    </m:oMath>
                  </m:oMathPara>
                </a14:m>
                <a:endParaRPr lang="fr-FR" sz="2000" dirty="0">
                  <a:solidFill>
                    <a:schemeClr val="tx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729411" y="2916816"/>
                <a:ext cx="9400833" cy="1325326"/>
              </a:xfrm>
              <a:prstGeom prst="rect">
                <a:avLst/>
              </a:prstGeom>
              <a:blipFill>
                <a:blip r:embed="rId5"/>
                <a:stretch>
                  <a:fillRect/>
                </a:stretch>
              </a:blipFill>
            </p:spPr>
            <p:txBody>
              <a:bodyPr/>
              <a:lstStyle/>
              <a:p>
                <a:r>
                  <a:rPr lang="fr-FR">
                    <a:noFill/>
                  </a:rPr>
                  <a:t> </a:t>
                </a:r>
              </a:p>
            </p:txBody>
          </p:sp>
        </mc:Fallback>
      </mc:AlternateContent>
      <p:sp>
        <p:nvSpPr>
          <p:cNvPr id="6" name="ZoneTexte 5"/>
          <p:cNvSpPr txBox="1"/>
          <p:nvPr/>
        </p:nvSpPr>
        <p:spPr>
          <a:xfrm>
            <a:off x="1468321" y="4242142"/>
            <a:ext cx="1516762" cy="369332"/>
          </a:xfrm>
          <a:prstGeom prst="rect">
            <a:avLst/>
          </a:prstGeom>
          <a:noFill/>
        </p:spPr>
        <p:txBody>
          <a:bodyPr wrap="none" rtlCol="0">
            <a:spAutoFit/>
          </a:bodyPr>
          <a:lstStyle/>
          <a:p>
            <a:r>
              <a:rPr lang="fr-FR" dirty="0" err="1"/>
              <a:t>Classical</a:t>
            </a:r>
            <a:r>
              <a:rPr lang="fr-FR" dirty="0"/>
              <a:t> drift</a:t>
            </a:r>
          </a:p>
        </p:txBody>
      </p:sp>
      <p:sp>
        <p:nvSpPr>
          <p:cNvPr id="27" name="ZoneTexte 26"/>
          <p:cNvSpPr txBox="1"/>
          <p:nvPr/>
        </p:nvSpPr>
        <p:spPr>
          <a:xfrm>
            <a:off x="3246333" y="4242142"/>
            <a:ext cx="3201517" cy="369332"/>
          </a:xfrm>
          <a:prstGeom prst="rect">
            <a:avLst/>
          </a:prstGeom>
          <a:noFill/>
        </p:spPr>
        <p:txBody>
          <a:bodyPr wrap="none" rtlCol="0">
            <a:spAutoFit/>
          </a:bodyPr>
          <a:lstStyle/>
          <a:p>
            <a:r>
              <a:rPr lang="fr-FR" dirty="0"/>
              <a:t>Noise-</a:t>
            </a:r>
            <a:r>
              <a:rPr lang="fr-FR" dirty="0" err="1"/>
              <a:t>induced</a:t>
            </a:r>
            <a:r>
              <a:rPr lang="fr-FR" dirty="0"/>
              <a:t> drift + diffusion</a:t>
            </a:r>
          </a:p>
        </p:txBody>
      </p:sp>
      <p:sp>
        <p:nvSpPr>
          <p:cNvPr id="29" name="ZoneTexte 28"/>
          <p:cNvSpPr txBox="1"/>
          <p:nvPr/>
        </p:nvSpPr>
        <p:spPr>
          <a:xfrm>
            <a:off x="6709100" y="4242142"/>
            <a:ext cx="1639423" cy="369332"/>
          </a:xfrm>
          <a:prstGeom prst="rect">
            <a:avLst/>
          </a:prstGeom>
          <a:noFill/>
        </p:spPr>
        <p:txBody>
          <a:bodyPr wrap="none" rtlCol="0">
            <a:spAutoFit/>
          </a:bodyPr>
          <a:lstStyle/>
          <a:p>
            <a:r>
              <a:rPr lang="fr-FR" dirty="0"/>
              <a:t>Extra diffusion</a:t>
            </a:r>
            <a:endParaRPr lang="fr-FR" b="1" dirty="0">
              <a:solidFill>
                <a:srgbClr val="C00000"/>
              </a:solidFill>
            </a:endParaRPr>
          </a:p>
        </p:txBody>
      </p:sp>
      <mc:AlternateContent xmlns:mc="http://schemas.openxmlformats.org/markup-compatibility/2006" xmlns:a14="http://schemas.microsoft.com/office/drawing/2010/main">
        <mc:Choice Requires="a14">
          <p:sp>
            <p:nvSpPr>
              <p:cNvPr id="30" name="Rectangle 29"/>
              <p:cNvSpPr/>
              <p:nvPr/>
            </p:nvSpPr>
            <p:spPr>
              <a:xfrm>
                <a:off x="808509" y="5477408"/>
                <a:ext cx="1799916" cy="405624"/>
              </a:xfrm>
              <a:prstGeom prst="rect">
                <a:avLst/>
              </a:prstGeom>
            </p:spPr>
            <p:txBody>
              <a:bodyPr wrap="none">
                <a:spAutoFit/>
              </a:bodyPr>
              <a:lstStyle/>
              <a:p>
                <a14:m>
                  <m:oMath xmlns:m="http://schemas.openxmlformats.org/officeDocument/2006/math">
                    <m:sSubSup>
                      <m:sSubSupPr>
                        <m:ctrlPr>
                          <a:rPr lang="fr-FR" sz="2000" b="1" i="1" dirty="0">
                            <a:solidFill>
                              <a:srgbClr val="FF8D37"/>
                            </a:solidFill>
                            <a:latin typeface="Cambria Math" panose="02040503050406030204" pitchFamily="18" charset="0"/>
                          </a:rPr>
                        </m:ctrlPr>
                      </m:sSubSupPr>
                      <m:e>
                        <m:r>
                          <a:rPr lang="fr-FR" sz="2000" b="1" i="1" dirty="0">
                            <a:solidFill>
                              <a:srgbClr val="FF8D37"/>
                            </a:solidFill>
                            <a:latin typeface="Cambria Math" panose="02040503050406030204" pitchFamily="18" charset="0"/>
                          </a:rPr>
                          <m:t>𝒈</m:t>
                        </m:r>
                      </m:e>
                      <m:sub>
                        <m:r>
                          <a:rPr lang="fr-FR" sz="2000" b="1" i="1" dirty="0">
                            <a:solidFill>
                              <a:srgbClr val="FF8D37"/>
                            </a:solidFill>
                            <a:latin typeface="Cambria Math" panose="02040503050406030204" pitchFamily="18" charset="0"/>
                          </a:rPr>
                          <m:t>𝜶</m:t>
                        </m:r>
                      </m:sub>
                      <m:sup>
                        <m:r>
                          <a:rPr lang="fr-FR" sz="2000" b="1" i="1" dirty="0">
                            <a:solidFill>
                              <a:srgbClr val="FF8D37"/>
                            </a:solidFill>
                            <a:latin typeface="Cambria Math" panose="02040503050406030204" pitchFamily="18" charset="0"/>
                          </a:rPr>
                          <m:t>𝑰</m:t>
                        </m:r>
                      </m:sup>
                    </m:sSubSup>
                  </m:oMath>
                </a14:m>
                <a:r>
                  <a:rPr lang="fr-FR" sz="2000" dirty="0"/>
                  <a:t>: not unique</a:t>
                </a:r>
              </a:p>
            </p:txBody>
          </p:sp>
        </mc:Choice>
        <mc:Fallback xmlns="">
          <p:sp>
            <p:nvSpPr>
              <p:cNvPr id="30" name="Rectangle 29"/>
              <p:cNvSpPr>
                <a:spLocks noRot="1" noChangeAspect="1" noMove="1" noResize="1" noEditPoints="1" noAdjustHandles="1" noChangeArrowheads="1" noChangeShapeType="1" noTextEdit="1"/>
              </p:cNvSpPr>
              <p:nvPr/>
            </p:nvSpPr>
            <p:spPr>
              <a:xfrm>
                <a:off x="808509" y="5477408"/>
                <a:ext cx="1799916" cy="405624"/>
              </a:xfrm>
              <a:prstGeom prst="rect">
                <a:avLst/>
              </a:prstGeom>
              <a:blipFill>
                <a:blip r:embed="rId6"/>
                <a:stretch>
                  <a:fillRect l="-339" t="-9091" r="-2712" b="-2575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643594" y="1769267"/>
                <a:ext cx="3827458" cy="4146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panose="02040503050406030204" pitchFamily="18" charset="0"/>
                        </a:rPr>
                        <m:t>⟨</m:t>
                      </m:r>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𝜉</m:t>
                          </m:r>
                        </m:e>
                        <m:sup>
                          <m:r>
                            <a:rPr lang="fr-FR" sz="2000" b="0" i="1" smtClean="0">
                              <a:latin typeface="Cambria Math" panose="02040503050406030204" pitchFamily="18" charset="0"/>
                            </a:rPr>
                            <m:t>𝛼</m:t>
                          </m:r>
                        </m:sup>
                      </m:sSup>
                      <m:d>
                        <m:dPr>
                          <m:ctrlPr>
                            <a:rPr lang="fr-FR" sz="2000" i="1">
                              <a:latin typeface="Cambria Math" panose="02040503050406030204" pitchFamily="18" charset="0"/>
                            </a:rPr>
                          </m:ctrlPr>
                        </m:dPr>
                        <m:e>
                          <m:r>
                            <a:rPr lang="fr-FR" sz="2000" b="0" i="1" smtClean="0">
                              <a:latin typeface="Cambria Math" panose="02040503050406030204" pitchFamily="18" charset="0"/>
                            </a:rPr>
                            <m:t>𝑁</m:t>
                          </m:r>
                        </m:e>
                      </m:d>
                      <m:sSup>
                        <m:sSupPr>
                          <m:ctrlPr>
                            <a:rPr lang="fr-FR" sz="2000" i="1">
                              <a:latin typeface="Cambria Math" panose="02040503050406030204" pitchFamily="18" charset="0"/>
                            </a:rPr>
                          </m:ctrlPr>
                        </m:sSupPr>
                        <m:e>
                          <m:r>
                            <a:rPr lang="fr-FR" sz="2000" b="0" i="1" smtClean="0">
                              <a:latin typeface="Cambria Math" panose="02040503050406030204" pitchFamily="18" charset="0"/>
                            </a:rPr>
                            <m:t>𝜉</m:t>
                          </m:r>
                        </m:e>
                        <m:sup>
                          <m:r>
                            <a:rPr lang="fr-FR" sz="2000" b="0" i="1" smtClean="0">
                              <a:latin typeface="Cambria Math" panose="02040503050406030204" pitchFamily="18" charset="0"/>
                            </a:rPr>
                            <m:t>𝛽</m:t>
                          </m:r>
                        </m:sup>
                      </m:sSup>
                      <m:d>
                        <m:dPr>
                          <m:ctrlPr>
                            <a:rPr lang="fr-FR" sz="2000" i="1">
                              <a:latin typeface="Cambria Math" panose="02040503050406030204" pitchFamily="18" charset="0"/>
                            </a:rPr>
                          </m:ctrlPr>
                        </m:dPr>
                        <m:e>
                          <m:sSup>
                            <m:sSupPr>
                              <m:ctrlPr>
                                <a:rPr lang="fr-FR" sz="2000" i="1">
                                  <a:latin typeface="Cambria Math" panose="02040503050406030204" pitchFamily="18" charset="0"/>
                                </a:rPr>
                              </m:ctrlPr>
                            </m:sSupPr>
                            <m:e>
                              <m:r>
                                <a:rPr lang="fr-FR" sz="2000" b="0" i="1" smtClean="0">
                                  <a:latin typeface="Cambria Math" panose="02040503050406030204" pitchFamily="18" charset="0"/>
                                </a:rPr>
                                <m:t>𝑁</m:t>
                              </m:r>
                            </m:e>
                            <m:sup>
                              <m:r>
                                <a:rPr lang="fr-FR" sz="2000" i="1">
                                  <a:latin typeface="Cambria Math" panose="02040503050406030204" pitchFamily="18" charset="0"/>
                                </a:rPr>
                                <m:t>′</m:t>
                              </m:r>
                            </m:sup>
                          </m:sSup>
                        </m:e>
                      </m:d>
                      <m:r>
                        <a:rPr lang="fr-FR" sz="2000" b="0" i="1" smtClean="0">
                          <a:latin typeface="Cambria Math" panose="02040503050406030204" pitchFamily="18" charset="0"/>
                        </a:rPr>
                        <m:t>⟩</m:t>
                      </m:r>
                      <m:r>
                        <a:rPr lang="fr-FR" sz="2000" i="1">
                          <a:latin typeface="Cambria Math" panose="02040503050406030204" pitchFamily="18" charset="0"/>
                        </a:rPr>
                        <m:t> =</m:t>
                      </m:r>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𝛿</m:t>
                          </m:r>
                        </m:e>
                        <m:sup>
                          <m:r>
                            <a:rPr lang="fr-FR" sz="2000" b="0" i="1" smtClean="0">
                              <a:latin typeface="Cambria Math" panose="02040503050406030204" pitchFamily="18" charset="0"/>
                            </a:rPr>
                            <m:t>𝛼𝛽</m:t>
                          </m:r>
                        </m:sup>
                      </m:sSup>
                      <m:r>
                        <a:rPr lang="fr-FR" sz="2000" i="1">
                          <a:latin typeface="Cambria Math" panose="02040503050406030204" pitchFamily="18" charset="0"/>
                        </a:rPr>
                        <m:t>𝛿</m:t>
                      </m:r>
                      <m:d>
                        <m:dPr>
                          <m:ctrlPr>
                            <a:rPr lang="fr-FR" sz="2000" i="1">
                              <a:latin typeface="Cambria Math" panose="02040503050406030204" pitchFamily="18" charset="0"/>
                            </a:rPr>
                          </m:ctrlPr>
                        </m:dPr>
                        <m:e>
                          <m:r>
                            <a:rPr lang="fr-FR" sz="2000" b="0" i="1" smtClean="0">
                              <a:latin typeface="Cambria Math" panose="02040503050406030204" pitchFamily="18" charset="0"/>
                            </a:rPr>
                            <m:t>𝑁</m:t>
                          </m:r>
                          <m:r>
                            <a:rPr lang="fr-FR" sz="2000" i="1">
                              <a:latin typeface="Cambria Math" panose="02040503050406030204" pitchFamily="18" charset="0"/>
                            </a:rPr>
                            <m:t>−</m:t>
                          </m:r>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𝑁</m:t>
                              </m:r>
                            </m:e>
                            <m:sup>
                              <m:r>
                                <a:rPr lang="fr-FR" sz="2000" b="0" i="1" smtClean="0">
                                  <a:latin typeface="Cambria Math" panose="02040503050406030204" pitchFamily="18" charset="0"/>
                                </a:rPr>
                                <m:t>′</m:t>
                              </m:r>
                            </m:sup>
                          </m:sSup>
                        </m:e>
                      </m:d>
                    </m:oMath>
                  </m:oMathPara>
                </a14:m>
                <a:endParaRPr lang="fr-FR" sz="2000" dirty="0"/>
              </a:p>
            </p:txBody>
          </p:sp>
        </mc:Choice>
        <mc:Fallback xmlns="">
          <p:sp>
            <p:nvSpPr>
              <p:cNvPr id="14" name="Rectangle 13"/>
              <p:cNvSpPr>
                <a:spLocks noRot="1" noChangeAspect="1" noMove="1" noResize="1" noEditPoints="1" noAdjustHandles="1" noChangeArrowheads="1" noChangeShapeType="1" noTextEdit="1"/>
              </p:cNvSpPr>
              <p:nvPr/>
            </p:nvSpPr>
            <p:spPr>
              <a:xfrm>
                <a:off x="6643594" y="1769267"/>
                <a:ext cx="3827458" cy="414601"/>
              </a:xfrm>
              <a:prstGeom prst="rect">
                <a:avLst/>
              </a:prstGeom>
              <a:blipFill>
                <a:blip r:embed="rId7"/>
                <a:stretch>
                  <a:fillRect b="-16176"/>
                </a:stretch>
              </a:blipFill>
            </p:spPr>
            <p:txBody>
              <a:bodyPr/>
              <a:lstStyle/>
              <a:p>
                <a:r>
                  <a:rPr lang="fr-FR">
                    <a:noFill/>
                  </a:rPr>
                  <a:t> </a:t>
                </a:r>
              </a:p>
            </p:txBody>
          </p:sp>
        </mc:Fallback>
      </mc:AlternateContent>
      <p:sp>
        <p:nvSpPr>
          <p:cNvPr id="4" name="ZoneTexte 3"/>
          <p:cNvSpPr txBox="1"/>
          <p:nvPr/>
        </p:nvSpPr>
        <p:spPr>
          <a:xfrm>
            <a:off x="9636720" y="5303520"/>
            <a:ext cx="901209" cy="369332"/>
          </a:xfrm>
          <a:prstGeom prst="rect">
            <a:avLst/>
          </a:prstGeom>
          <a:noFill/>
        </p:spPr>
        <p:txBody>
          <a:bodyPr wrap="none" rtlCol="0">
            <a:spAutoFit/>
          </a:bodyPr>
          <a:lstStyle/>
          <a:p>
            <a:r>
              <a:rPr lang="fr-FR" dirty="0"/>
              <a:t>WEIRD</a:t>
            </a:r>
          </a:p>
        </p:txBody>
      </p:sp>
    </p:spTree>
    <p:extLst>
      <p:ext uri="{BB962C8B-B14F-4D97-AF65-F5344CB8AC3E}">
        <p14:creationId xmlns:p14="http://schemas.microsoft.com/office/powerpoint/2010/main" val="189928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ZoneTexte 22">
                <a:extLst>
                  <a:ext uri="{FF2B5EF4-FFF2-40B4-BE49-F238E27FC236}">
                    <a16:creationId xmlns:a16="http://schemas.microsoft.com/office/drawing/2014/main" id="{BC2FE588-6751-4B06-AA48-8BB6BAB7F5B2}"/>
                  </a:ext>
                </a:extLst>
              </p:cNvPr>
              <p:cNvSpPr txBox="1"/>
              <p:nvPr/>
            </p:nvSpPr>
            <p:spPr>
              <a:xfrm>
                <a:off x="2345516" y="1651785"/>
                <a:ext cx="9792012" cy="795474"/>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s-ES" sz="2000" b="0" i="1" smtClean="0">
                          <a:latin typeface="Cambria Math" panose="02040503050406030204" pitchFamily="18" charset="0"/>
                        </a:rPr>
                        <m:t>∀ </m:t>
                      </m:r>
                      <m:r>
                        <a:rPr lang="es-ES" sz="2000" b="0" i="1" smtClean="0">
                          <a:latin typeface="Cambria Math" panose="02040503050406030204" pitchFamily="18" charset="0"/>
                        </a:rPr>
                        <m:t>𝑛</m:t>
                      </m:r>
                      <m:r>
                        <a:rPr lang="es-ES" sz="2000" b="0" i="1" smtClean="0">
                          <a:latin typeface="Cambria Math" panose="02040503050406030204" pitchFamily="18" charset="0"/>
                        </a:rPr>
                        <m:t>, </m:t>
                      </m:r>
                      <m:d>
                        <m:dPr>
                          <m:begChr m:val="⟨"/>
                          <m:endChr m:val="⟩"/>
                          <m:ctrlPr>
                            <a:rPr lang="fr-FR" sz="2000" b="0" i="1" smtClean="0">
                              <a:latin typeface="Cambria Math" panose="02040503050406030204" pitchFamily="18" charset="0"/>
                            </a:rPr>
                          </m:ctrlPr>
                        </m:dPr>
                        <m:e>
                          <m:sSup>
                            <m:sSupPr>
                              <m:ctrlPr>
                                <a:rPr lang="es-ES" sz="2000" b="0" i="1" smtClean="0">
                                  <a:latin typeface="Cambria Math" panose="02040503050406030204" pitchFamily="18" charset="0"/>
                                </a:rPr>
                              </m:ctrlPr>
                            </m:sSupPr>
                            <m:e>
                              <m:r>
                                <a:rPr lang="es-ES" sz="2000" b="0" i="1" smtClean="0">
                                  <a:latin typeface="Cambria Math" panose="02040503050406030204" pitchFamily="18" charset="0"/>
                                </a:rPr>
                                <m:t>𝜙</m:t>
                              </m:r>
                            </m:e>
                            <m:sup>
                              <m:r>
                                <a:rPr lang="es-ES" sz="2000" b="0" i="1" smtClean="0">
                                  <a:latin typeface="Cambria Math" panose="02040503050406030204" pitchFamily="18" charset="0"/>
                                </a:rPr>
                                <m:t>2</m:t>
                              </m:r>
                              <m:r>
                                <a:rPr lang="es-ES" sz="2000" b="0" i="1" smtClean="0">
                                  <a:latin typeface="Cambria Math" panose="02040503050406030204" pitchFamily="18" charset="0"/>
                                </a:rPr>
                                <m:t>𝑛</m:t>
                              </m:r>
                              <m:r>
                                <a:rPr lang="es-ES" sz="2000" b="0" i="1" smtClean="0">
                                  <a:latin typeface="Cambria Math" panose="02040503050406030204" pitchFamily="18" charset="0"/>
                                </a:rPr>
                                <m:t>+1</m:t>
                              </m:r>
                            </m:sup>
                          </m:sSup>
                        </m:e>
                      </m:d>
                      <m:r>
                        <a:rPr lang="fr-FR" sz="2000" b="0" i="1" smtClean="0">
                          <a:latin typeface="Cambria Math" panose="02040503050406030204" pitchFamily="18" charset="0"/>
                        </a:rPr>
                        <m:t>=0,  </m:t>
                      </m:r>
                      <m:d>
                        <m:dPr>
                          <m:begChr m:val="⟨"/>
                          <m:endChr m:val="⟩"/>
                          <m:ctrlPr>
                            <a:rPr lang="fr-FR" sz="2000" b="0" i="1" smtClean="0">
                              <a:latin typeface="Cambria Math" panose="02040503050406030204" pitchFamily="18" charset="0"/>
                            </a:rPr>
                          </m:ctrlPr>
                        </m:dPr>
                        <m:e>
                          <m:sSup>
                            <m:sSupPr>
                              <m:ctrlPr>
                                <a:rPr lang="es-ES" sz="2000" b="0" i="1" smtClean="0">
                                  <a:latin typeface="Cambria Math" panose="02040503050406030204" pitchFamily="18" charset="0"/>
                                </a:rPr>
                              </m:ctrlPr>
                            </m:sSupPr>
                            <m:e>
                              <m:r>
                                <a:rPr lang="es-ES" sz="2000" b="0" i="1" smtClean="0">
                                  <a:latin typeface="Cambria Math" panose="02040503050406030204" pitchFamily="18" charset="0"/>
                                </a:rPr>
                                <m:t>𝜙</m:t>
                              </m:r>
                            </m:e>
                            <m:sup>
                              <m:r>
                                <a:rPr lang="es-ES" sz="2000" b="0" i="1" smtClean="0">
                                  <a:latin typeface="Cambria Math" panose="02040503050406030204" pitchFamily="18" charset="0"/>
                                </a:rPr>
                                <m:t>2</m:t>
                              </m:r>
                            </m:sup>
                          </m:sSup>
                        </m:e>
                      </m:d>
                      <m:r>
                        <a:rPr lang="fr-FR" sz="2000" b="0" i="1" smtClean="0">
                          <a:latin typeface="Cambria Math" panose="02040503050406030204" pitchFamily="18" charset="0"/>
                        </a:rPr>
                        <m:t>=</m:t>
                      </m:r>
                      <m:f>
                        <m:fPr>
                          <m:ctrlPr>
                            <a:rPr lang="fr-FR" sz="2000" b="0" i="1" smtClean="0">
                              <a:latin typeface="Cambria Math" panose="02040503050406030204" pitchFamily="18" charset="0"/>
                            </a:rPr>
                          </m:ctrlPr>
                        </m:fPr>
                        <m:num>
                          <m:sSubSup>
                            <m:sSubSupPr>
                              <m:ctrlPr>
                                <a:rPr lang="fr-FR" sz="2000" b="0" i="1" smtClean="0">
                                  <a:latin typeface="Cambria Math" panose="02040503050406030204" pitchFamily="18" charset="0"/>
                                </a:rPr>
                              </m:ctrlPr>
                            </m:sSubSupPr>
                            <m:e>
                              <m:r>
                                <a:rPr lang="fr-FR" sz="2000" b="0" i="1" smtClean="0">
                                  <a:latin typeface="Cambria Math" panose="02040503050406030204" pitchFamily="18" charset="0"/>
                                </a:rPr>
                                <m:t>𝐻</m:t>
                              </m:r>
                            </m:e>
                            <m:sub>
                              <m:r>
                                <a:rPr lang="fr-FR" sz="2000" b="0" i="1" smtClean="0">
                                  <a:latin typeface="Cambria Math" panose="02040503050406030204" pitchFamily="18" charset="0"/>
                                </a:rPr>
                                <m:t>0</m:t>
                              </m:r>
                            </m:sub>
                            <m:sup>
                              <m:r>
                                <a:rPr lang="fr-FR" sz="2000" b="0" i="1" smtClean="0">
                                  <a:latin typeface="Cambria Math" panose="02040503050406030204" pitchFamily="18" charset="0"/>
                                </a:rPr>
                                <m:t>2</m:t>
                              </m:r>
                            </m:sup>
                          </m:sSubSup>
                          <m:r>
                            <a:rPr lang="es-ES" sz="2000" b="0" i="1" smtClean="0">
                              <a:latin typeface="Cambria Math" panose="02040503050406030204" pitchFamily="18" charset="0"/>
                            </a:rPr>
                            <m:t> </m:t>
                          </m:r>
                          <m:r>
                            <m:rPr>
                              <m:sty m:val="p"/>
                            </m:rPr>
                            <a:rPr lang="es-ES" sz="2000" b="0" i="0" smtClean="0">
                              <a:latin typeface="Cambria Math" panose="02040503050406030204" pitchFamily="18" charset="0"/>
                            </a:rPr>
                            <m:t>log</m:t>
                          </m:r>
                          <m:r>
                            <a:rPr lang="es-ES" sz="2000" b="0" i="1" smtClean="0">
                              <a:latin typeface="Cambria Math" panose="02040503050406030204" pitchFamily="18" charset="0"/>
                            </a:rPr>
                            <m:t>⁡(</m:t>
                          </m:r>
                          <m:r>
                            <a:rPr lang="es-ES" sz="2000" b="0" i="1" smtClean="0">
                              <a:latin typeface="Cambria Math" panose="02040503050406030204" pitchFamily="18" charset="0"/>
                            </a:rPr>
                            <m:t>𝑎</m:t>
                          </m:r>
                          <m:r>
                            <a:rPr lang="es-ES" sz="2000" b="0" i="1" smtClean="0">
                              <a:latin typeface="Cambria Math" panose="02040503050406030204" pitchFamily="18" charset="0"/>
                            </a:rPr>
                            <m:t>)</m:t>
                          </m:r>
                        </m:num>
                        <m:den>
                          <m:r>
                            <a:rPr lang="fr-FR" sz="2000" b="0" i="1" smtClean="0">
                              <a:latin typeface="Cambria Math" panose="02040503050406030204" pitchFamily="18" charset="0"/>
                            </a:rPr>
                            <m:t>4</m:t>
                          </m:r>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𝜋</m:t>
                              </m:r>
                            </m:e>
                            <m:sup>
                              <m:r>
                                <a:rPr lang="fr-FR" sz="2000" b="0" i="1" smtClean="0">
                                  <a:latin typeface="Cambria Math" panose="02040503050406030204" pitchFamily="18" charset="0"/>
                                </a:rPr>
                                <m:t>2</m:t>
                              </m:r>
                            </m:sup>
                          </m:sSup>
                        </m:den>
                      </m:f>
                      <m:d>
                        <m:dPr>
                          <m:ctrlPr>
                            <a:rPr lang="fr-FR" sz="2000" b="0" i="1" smtClean="0">
                              <a:latin typeface="Cambria Math" panose="02040503050406030204" pitchFamily="18" charset="0"/>
                            </a:rPr>
                          </m:ctrlPr>
                        </m:dPr>
                        <m:e>
                          <m:r>
                            <a:rPr lang="fr-FR" sz="2000" b="0" i="1" smtClean="0">
                              <a:latin typeface="Cambria Math" panose="02040503050406030204" pitchFamily="18" charset="0"/>
                            </a:rPr>
                            <m:t>1</m:t>
                          </m:r>
                          <m:r>
                            <a:rPr lang="fr-FR" sz="2000" b="1" i="1" smtClean="0">
                              <a:solidFill>
                                <a:srgbClr val="FF0000"/>
                              </a:solidFill>
                              <a:latin typeface="Cambria Math" panose="02040503050406030204" pitchFamily="18" charset="0"/>
                            </a:rPr>
                            <m:t>−</m:t>
                          </m:r>
                          <m:f>
                            <m:fPr>
                              <m:ctrlPr>
                                <a:rPr lang="fr-FR" sz="2000" b="0" i="1" smtClean="0">
                                  <a:latin typeface="Cambria Math" panose="02040503050406030204" pitchFamily="18" charset="0"/>
                                </a:rPr>
                              </m:ctrlPr>
                            </m:fPr>
                            <m:num>
                              <m:r>
                                <a:rPr lang="fr-FR" sz="2000" b="0" i="1" smtClean="0">
                                  <a:latin typeface="Cambria Math" panose="02040503050406030204" pitchFamily="18" charset="0"/>
                                </a:rPr>
                                <m:t>𝜆</m:t>
                              </m:r>
                              <m:sSup>
                                <m:sSupPr>
                                  <m:ctrlPr>
                                    <a:rPr lang="es-ES" sz="2000" i="1">
                                      <a:latin typeface="Cambria Math" panose="02040503050406030204" pitchFamily="18" charset="0"/>
                                    </a:rPr>
                                  </m:ctrlPr>
                                </m:sSupPr>
                                <m:e>
                                  <m:func>
                                    <m:funcPr>
                                      <m:ctrlPr>
                                        <a:rPr lang="es-ES" sz="2000" i="1">
                                          <a:latin typeface="Cambria Math" panose="02040503050406030204" pitchFamily="18" charset="0"/>
                                        </a:rPr>
                                      </m:ctrlPr>
                                    </m:funcPr>
                                    <m:fName>
                                      <m:r>
                                        <m:rPr>
                                          <m:sty m:val="p"/>
                                        </m:rPr>
                                        <a:rPr lang="es-ES" sz="2000">
                                          <a:latin typeface="Cambria Math" panose="02040503050406030204" pitchFamily="18" charset="0"/>
                                        </a:rPr>
                                        <m:t>log</m:t>
                                      </m:r>
                                    </m:fName>
                                    <m:e>
                                      <m:d>
                                        <m:dPr>
                                          <m:ctrlPr>
                                            <a:rPr lang="es-ES" sz="2000" i="1">
                                              <a:latin typeface="Cambria Math" panose="02040503050406030204" pitchFamily="18" charset="0"/>
                                            </a:rPr>
                                          </m:ctrlPr>
                                        </m:dPr>
                                        <m:e>
                                          <m:r>
                                            <a:rPr lang="es-ES" sz="2000" i="1">
                                              <a:latin typeface="Cambria Math" panose="02040503050406030204" pitchFamily="18" charset="0"/>
                                            </a:rPr>
                                            <m:t>𝑎</m:t>
                                          </m:r>
                                        </m:e>
                                      </m:d>
                                    </m:e>
                                  </m:func>
                                </m:e>
                                <m:sup>
                                  <m:r>
                                    <a:rPr lang="es-ES" sz="2000" i="1">
                                      <a:latin typeface="Cambria Math" panose="02040503050406030204" pitchFamily="18" charset="0"/>
                                    </a:rPr>
                                    <m:t>2</m:t>
                                  </m:r>
                                </m:sup>
                              </m:sSup>
                            </m:num>
                            <m:den>
                              <m:r>
                                <a:rPr lang="fr-FR" sz="2000" b="1" i="1" smtClean="0">
                                  <a:solidFill>
                                    <a:srgbClr val="FF0000"/>
                                  </a:solidFill>
                                  <a:latin typeface="Cambria Math" panose="02040503050406030204" pitchFamily="18" charset="0"/>
                                </a:rPr>
                                <m:t>𝟔</m:t>
                              </m:r>
                              <m:sSup>
                                <m:sSupPr>
                                  <m:ctrlPr>
                                    <a:rPr lang="fr-FR" sz="2000" b="1" i="1" smtClean="0">
                                      <a:solidFill>
                                        <a:srgbClr val="FF0000"/>
                                      </a:solidFill>
                                      <a:latin typeface="Cambria Math" panose="02040503050406030204" pitchFamily="18" charset="0"/>
                                    </a:rPr>
                                  </m:ctrlPr>
                                </m:sSupPr>
                                <m:e>
                                  <m:r>
                                    <a:rPr lang="fr-FR" sz="2000" b="1" i="1" smtClean="0">
                                      <a:solidFill>
                                        <a:srgbClr val="FF0000"/>
                                      </a:solidFill>
                                      <a:latin typeface="Cambria Math" panose="02040503050406030204" pitchFamily="18" charset="0"/>
                                    </a:rPr>
                                    <m:t>𝝅</m:t>
                                  </m:r>
                                </m:e>
                                <m:sup>
                                  <m:r>
                                    <a:rPr lang="fr-FR" sz="2000" b="1" i="1" smtClean="0">
                                      <a:solidFill>
                                        <a:srgbClr val="FF0000"/>
                                      </a:solidFill>
                                      <a:latin typeface="Cambria Math" panose="02040503050406030204" pitchFamily="18" charset="0"/>
                                    </a:rPr>
                                    <m:t>𝟐</m:t>
                                  </m:r>
                                </m:sup>
                              </m:sSup>
                            </m:den>
                          </m:f>
                          <m:r>
                            <a:rPr lang="fr-FR" sz="2000" b="0" i="1" smtClean="0">
                              <a:latin typeface="Cambria Math" panose="02040503050406030204" pitchFamily="18" charset="0"/>
                            </a:rPr>
                            <m:t>+</m:t>
                          </m:r>
                          <m:r>
                            <a:rPr lang="fr-FR" sz="2000" b="0" i="1" smtClean="0">
                              <a:latin typeface="Cambria Math" panose="02040503050406030204" pitchFamily="18" charset="0"/>
                            </a:rPr>
                            <m:t>𝑂</m:t>
                          </m:r>
                          <m:d>
                            <m:dPr>
                              <m:ctrlPr>
                                <a:rPr lang="fr-FR" sz="2000" b="0" i="1" smtClean="0">
                                  <a:latin typeface="Cambria Math" panose="02040503050406030204" pitchFamily="18" charset="0"/>
                                </a:rPr>
                              </m:ctrlPr>
                            </m:dPr>
                            <m:e>
                              <m:sSup>
                                <m:sSupPr>
                                  <m:ctrlPr>
                                    <a:rPr lang="fr-FR" sz="2000" i="1">
                                      <a:latin typeface="Cambria Math" panose="02040503050406030204" pitchFamily="18" charset="0"/>
                                    </a:rPr>
                                  </m:ctrlPr>
                                </m:sSupPr>
                                <m:e>
                                  <m:r>
                                    <a:rPr lang="fr-FR" sz="2000" i="1">
                                      <a:latin typeface="Cambria Math" panose="02040503050406030204" pitchFamily="18" charset="0"/>
                                    </a:rPr>
                                    <m:t>𝜆</m:t>
                                  </m:r>
                                </m:e>
                                <m:sup>
                                  <m:r>
                                    <a:rPr lang="fr-FR" sz="2000" i="1">
                                      <a:latin typeface="Cambria Math" panose="02040503050406030204" pitchFamily="18" charset="0"/>
                                    </a:rPr>
                                    <m:t>2</m:t>
                                  </m:r>
                                </m:sup>
                              </m:sSup>
                              <m:sSup>
                                <m:sSupPr>
                                  <m:ctrlPr>
                                    <a:rPr lang="es-ES" sz="2000" i="1">
                                      <a:latin typeface="Cambria Math" panose="02040503050406030204" pitchFamily="18" charset="0"/>
                                    </a:rPr>
                                  </m:ctrlPr>
                                </m:sSupPr>
                                <m:e>
                                  <m:func>
                                    <m:funcPr>
                                      <m:ctrlPr>
                                        <a:rPr lang="es-ES" sz="2000" i="1">
                                          <a:latin typeface="Cambria Math" panose="02040503050406030204" pitchFamily="18" charset="0"/>
                                        </a:rPr>
                                      </m:ctrlPr>
                                    </m:funcPr>
                                    <m:fName>
                                      <m:r>
                                        <m:rPr>
                                          <m:sty m:val="p"/>
                                        </m:rPr>
                                        <a:rPr lang="es-ES" sz="2000">
                                          <a:latin typeface="Cambria Math" panose="02040503050406030204" pitchFamily="18" charset="0"/>
                                        </a:rPr>
                                        <m:t>log</m:t>
                                      </m:r>
                                    </m:fName>
                                    <m:e>
                                      <m:d>
                                        <m:dPr>
                                          <m:ctrlPr>
                                            <a:rPr lang="es-ES" sz="2000" i="1">
                                              <a:latin typeface="Cambria Math" panose="02040503050406030204" pitchFamily="18" charset="0"/>
                                            </a:rPr>
                                          </m:ctrlPr>
                                        </m:dPr>
                                        <m:e>
                                          <m:r>
                                            <a:rPr lang="es-ES" sz="2000" i="1">
                                              <a:latin typeface="Cambria Math" panose="02040503050406030204" pitchFamily="18" charset="0"/>
                                            </a:rPr>
                                            <m:t>𝑎</m:t>
                                          </m:r>
                                        </m:e>
                                      </m:d>
                                    </m:e>
                                  </m:func>
                                </m:e>
                                <m:sup>
                                  <m:r>
                                    <a:rPr lang="es-ES" sz="2000" i="1">
                                      <a:latin typeface="Cambria Math" panose="02040503050406030204" pitchFamily="18" charset="0"/>
                                    </a:rPr>
                                    <m:t>4</m:t>
                                  </m:r>
                                </m:sup>
                              </m:sSup>
                            </m:e>
                          </m:d>
                        </m:e>
                      </m:d>
                      <m:r>
                        <a:rPr lang="fr-FR" sz="2000" i="1">
                          <a:latin typeface="Cambria Math" panose="02040503050406030204" pitchFamily="18" charset="0"/>
                        </a:rPr>
                        <m:t>,</m:t>
                      </m:r>
                      <m:r>
                        <a:rPr lang="es-ES" sz="2000" i="1">
                          <a:latin typeface="Cambria Math" panose="02040503050406030204" pitchFamily="18" charset="0"/>
                        </a:rPr>
                        <m:t>  </m:t>
                      </m:r>
                      <m:sSub>
                        <m:sSubPr>
                          <m:ctrlPr>
                            <a:rPr lang="es-ES" sz="2000" i="1">
                              <a:latin typeface="Cambria Math" panose="02040503050406030204" pitchFamily="18" charset="0"/>
                            </a:rPr>
                          </m:ctrlPr>
                        </m:sSubPr>
                        <m:e>
                          <m:d>
                            <m:dPr>
                              <m:begChr m:val="⟨"/>
                              <m:endChr m:val="⟩"/>
                              <m:ctrlPr>
                                <a:rPr lang="es-ES" sz="2000" i="1">
                                  <a:latin typeface="Cambria Math" panose="02040503050406030204" pitchFamily="18" charset="0"/>
                                </a:rPr>
                              </m:ctrlPr>
                            </m:dPr>
                            <m:e>
                              <m:sSup>
                                <m:sSupPr>
                                  <m:ctrlPr>
                                    <a:rPr lang="es-ES" sz="2000" i="1">
                                      <a:latin typeface="Cambria Math" panose="02040503050406030204" pitchFamily="18" charset="0"/>
                                    </a:rPr>
                                  </m:ctrlPr>
                                </m:sSupPr>
                                <m:e>
                                  <m:r>
                                    <a:rPr lang="es-ES" sz="2000" i="1">
                                      <a:latin typeface="Cambria Math" panose="02040503050406030204" pitchFamily="18" charset="0"/>
                                    </a:rPr>
                                    <m:t>𝜙</m:t>
                                  </m:r>
                                </m:e>
                                <m:sup>
                                  <m:r>
                                    <a:rPr lang="es-ES" sz="2000" i="1">
                                      <a:latin typeface="Cambria Math" panose="02040503050406030204" pitchFamily="18" charset="0"/>
                                    </a:rPr>
                                    <m:t>2</m:t>
                                  </m:r>
                                  <m:r>
                                    <a:rPr lang="es-ES" sz="2000" i="1">
                                      <a:latin typeface="Cambria Math" panose="02040503050406030204" pitchFamily="18" charset="0"/>
                                    </a:rPr>
                                    <m:t>𝑛</m:t>
                                  </m:r>
                                </m:sup>
                              </m:sSup>
                            </m:e>
                          </m:d>
                        </m:e>
                        <m:sub>
                          <m:r>
                            <m:rPr>
                              <m:sty m:val="p"/>
                            </m:rPr>
                            <a:rPr lang="es-ES" sz="2000">
                              <a:latin typeface="Cambria Math" panose="02040503050406030204" pitchFamily="18" charset="0"/>
                            </a:rPr>
                            <m:t>tree</m:t>
                          </m:r>
                        </m:sub>
                      </m:sSub>
                    </m:oMath>
                  </m:oMathPara>
                </a14:m>
                <a:endParaRPr lang="fr-FR" sz="2000" dirty="0"/>
              </a:p>
            </p:txBody>
          </p:sp>
        </mc:Choice>
        <mc:Fallback xmlns="">
          <p:sp>
            <p:nvSpPr>
              <p:cNvPr id="23" name="ZoneTexte 22">
                <a:extLst>
                  <a:ext uri="{FF2B5EF4-FFF2-40B4-BE49-F238E27FC236}">
                    <a16:creationId xmlns:a16="http://schemas.microsoft.com/office/drawing/2014/main" id="{BC2FE588-6751-4B06-AA48-8BB6BAB7F5B2}"/>
                  </a:ext>
                </a:extLst>
              </p:cNvPr>
              <p:cNvSpPr txBox="1">
                <a:spLocks noRot="1" noChangeAspect="1" noMove="1" noResize="1" noEditPoints="1" noAdjustHandles="1" noChangeArrowheads="1" noChangeShapeType="1" noTextEdit="1"/>
              </p:cNvSpPr>
              <p:nvPr/>
            </p:nvSpPr>
            <p:spPr>
              <a:xfrm>
                <a:off x="2345516" y="1651785"/>
                <a:ext cx="9792012" cy="795474"/>
              </a:xfrm>
              <a:prstGeom prst="rect">
                <a:avLst/>
              </a:prstGeom>
              <a:blipFill>
                <a:blip r:embed="rId3"/>
                <a:stretch>
                  <a:fillRect/>
                </a:stretch>
              </a:blipFill>
            </p:spPr>
            <p:txBody>
              <a:bodyPr/>
              <a:lstStyle/>
              <a:p>
                <a:r>
                  <a:rPr lang="en-GB">
                    <a:noFill/>
                  </a:rPr>
                  <a:t> </a:t>
                </a:r>
              </a:p>
            </p:txBody>
          </p:sp>
        </mc:Fallback>
      </mc:AlternateContent>
      <p:sp>
        <p:nvSpPr>
          <p:cNvPr id="2" name="Rectangle 1">
            <a:extLst>
              <a:ext uri="{FF2B5EF4-FFF2-40B4-BE49-F238E27FC236}">
                <a16:creationId xmlns:a16="http://schemas.microsoft.com/office/drawing/2014/main" id="{A606A0D4-A952-4C7A-A447-724CAE7D50AA}"/>
              </a:ext>
            </a:extLst>
          </p:cNvPr>
          <p:cNvSpPr/>
          <p:nvPr/>
        </p:nvSpPr>
        <p:spPr>
          <a:xfrm>
            <a:off x="0" y="3112708"/>
            <a:ext cx="12191992" cy="374529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99AB6FF0-494C-4C67-ADB8-CB44E21FCFA8}"/>
                  </a:ext>
                </a:extLst>
              </p:cNvPr>
              <p:cNvSpPr/>
              <p:nvPr/>
            </p:nvSpPr>
            <p:spPr>
              <a:xfrm>
                <a:off x="536916" y="1847750"/>
                <a:ext cx="10227352" cy="3231654"/>
              </a:xfrm>
              <a:prstGeom prst="rect">
                <a:avLst/>
              </a:prstGeom>
            </p:spPr>
            <p:txBody>
              <a:bodyPr wrap="none">
                <a:spAutoFit/>
              </a:bodyPr>
              <a:lstStyle/>
              <a:p>
                <a:pPr marL="285750" indent="-285750">
                  <a:buFont typeface="Arial" panose="020B0604020202020204" pitchFamily="34" charset="0"/>
                  <a:buChar char="•"/>
                </a:pPr>
                <a:r>
                  <a:rPr lang="es-ES" b="1" dirty="0"/>
                  <a:t>QFT</a:t>
                </a:r>
                <a:r>
                  <a:rPr lang="es-ES" dirty="0"/>
                  <a:t> </a:t>
                </a:r>
                <a:r>
                  <a:rPr lang="es-ES" dirty="0" err="1"/>
                  <a:t>tells</a:t>
                </a:r>
                <a:r>
                  <a:rPr lang="es-ES" dirty="0"/>
                  <a:t> </a:t>
                </a:r>
                <a:r>
                  <a:rPr lang="es-ES" dirty="0" err="1"/>
                  <a:t>you</a:t>
                </a:r>
                <a:r>
                  <a:rPr lang="es-ES" dirty="0"/>
                  <a:t>:                                                                                                                                                               </a:t>
                </a:r>
              </a:p>
              <a:p>
                <a:pPr marL="285750" indent="-285750">
                  <a:buFont typeface="Arial" panose="020B0604020202020204" pitchFamily="34" charset="0"/>
                  <a:buChar char="•"/>
                </a:pPr>
                <a:endParaRPr lang="es-ES" dirty="0"/>
              </a:p>
              <a:p>
                <a:r>
                  <a:rPr lang="es-ES" dirty="0"/>
                  <a:t>	</a:t>
                </a:r>
                <a:r>
                  <a:rPr lang="es-ES" dirty="0" err="1"/>
                  <a:t>validity</a:t>
                </a:r>
                <a:r>
                  <a:rPr lang="es-ES" dirty="0"/>
                  <a:t>:  </a:t>
                </a:r>
                <a14:m>
                  <m:oMath xmlns:m="http://schemas.openxmlformats.org/officeDocument/2006/math">
                    <m:r>
                      <a:rPr lang="es-ES" b="0" i="1" smtClean="0">
                        <a:latin typeface="Cambria Math" panose="02040503050406030204" pitchFamily="18" charset="0"/>
                      </a:rPr>
                      <m:t>𝜆</m:t>
                    </m:r>
                    <m:r>
                      <a:rPr lang="es-ES" b="0" i="1" smtClean="0">
                        <a:latin typeface="Cambria Math" panose="02040503050406030204" pitchFamily="18" charset="0"/>
                      </a:rPr>
                      <m:t> </m:t>
                    </m:r>
                    <m:sSup>
                      <m:sSupPr>
                        <m:ctrlPr>
                          <a:rPr lang="es-ES" b="0" i="1" smtClean="0">
                            <a:latin typeface="Cambria Math" panose="02040503050406030204" pitchFamily="18" charset="0"/>
                          </a:rPr>
                        </m:ctrlPr>
                      </m:sSupPr>
                      <m:e>
                        <m:r>
                          <m:rPr>
                            <m:sty m:val="p"/>
                          </m:rPr>
                          <a:rPr lang="es-ES" b="0" i="0" smtClean="0">
                            <a:latin typeface="Cambria Math" panose="02040503050406030204" pitchFamily="18" charset="0"/>
                          </a:rPr>
                          <m:t>log</m:t>
                        </m:r>
                        <m:r>
                          <a:rPr lang="es-ES" b="0" i="1" smtClean="0">
                            <a:latin typeface="Cambria Math" panose="02040503050406030204" pitchFamily="18" charset="0"/>
                          </a:rPr>
                          <m:t>⁡(</m:t>
                        </m:r>
                        <m:r>
                          <a:rPr lang="es-ES" b="0" i="1" smtClean="0">
                            <a:latin typeface="Cambria Math" panose="02040503050406030204" pitchFamily="18" charset="0"/>
                          </a:rPr>
                          <m:t>𝑎</m:t>
                        </m:r>
                        <m:r>
                          <a:rPr lang="es-ES" b="0" i="1" smtClean="0">
                            <a:latin typeface="Cambria Math" panose="02040503050406030204" pitchFamily="18" charset="0"/>
                          </a:rPr>
                          <m:t>)</m:t>
                        </m:r>
                      </m:e>
                      <m:sup>
                        <m:r>
                          <a:rPr lang="es-ES" b="0" i="1" smtClean="0">
                            <a:latin typeface="Cambria Math" panose="02040503050406030204" pitchFamily="18" charset="0"/>
                          </a:rPr>
                          <m:t>2</m:t>
                        </m:r>
                      </m:sup>
                    </m:sSup>
                    <m:r>
                      <a:rPr lang="es-ES" b="0" i="1" smtClean="0">
                        <a:latin typeface="Cambria Math" panose="02040503050406030204" pitchFamily="18" charset="0"/>
                      </a:rPr>
                      <m:t>≪1</m:t>
                    </m:r>
                  </m:oMath>
                </a14:m>
                <a:r>
                  <a:rPr lang="es-ES" dirty="0"/>
                  <a:t> </a:t>
                </a:r>
              </a:p>
              <a:p>
                <a:r>
                  <a:rPr lang="es-ES" dirty="0"/>
                  <a:t>                                         : secular (IR) </a:t>
                </a:r>
                <a:r>
                  <a:rPr lang="es-ES" dirty="0" err="1"/>
                  <a:t>divergences</a:t>
                </a:r>
                <a:r>
                  <a:rPr lang="es-ES" dirty="0"/>
                  <a:t>, </a:t>
                </a:r>
                <a:r>
                  <a:rPr lang="es-ES" dirty="0" err="1"/>
                  <a:t>even</a:t>
                </a:r>
                <a:r>
                  <a:rPr lang="es-ES" dirty="0"/>
                  <a:t> </a:t>
                </a:r>
                <a:r>
                  <a:rPr lang="es-ES" dirty="0" err="1"/>
                  <a:t>for</a:t>
                </a:r>
                <a:r>
                  <a:rPr lang="es-ES" dirty="0"/>
                  <a:t> </a:t>
                </a:r>
                <a:r>
                  <a:rPr lang="es-ES" dirty="0" err="1"/>
                  <a:t>the</a:t>
                </a:r>
                <a:r>
                  <a:rPr lang="es-ES" dirty="0"/>
                  <a:t> free </a:t>
                </a:r>
                <a:r>
                  <a:rPr lang="es-ES" dirty="0" err="1"/>
                  <a:t>theory</a:t>
                </a:r>
                <a:endParaRPr lang="es-ES" dirty="0"/>
              </a:p>
              <a:p>
                <a:endParaRPr lang="es-ES" dirty="0"/>
              </a:p>
              <a:p>
                <a:endParaRPr lang="es-ES" dirty="0"/>
              </a:p>
              <a:p>
                <a:pPr marL="285750" indent="-285750">
                  <a:buFont typeface="Arial" panose="020B0604020202020204" pitchFamily="34" charset="0"/>
                  <a:buChar char="•"/>
                </a:pPr>
                <a:r>
                  <a:rPr lang="es-ES" b="1" dirty="0" err="1"/>
                  <a:t>Stochastic</a:t>
                </a:r>
                <a:r>
                  <a:rPr lang="es-ES" b="1" dirty="0"/>
                  <a:t> </a:t>
                </a:r>
                <a:r>
                  <a:rPr lang="es-ES" b="1" dirty="0" err="1"/>
                  <a:t>inflation</a:t>
                </a:r>
                <a:r>
                  <a:rPr lang="es-ES" b="1" dirty="0"/>
                  <a:t> </a:t>
                </a:r>
                <a:r>
                  <a:rPr lang="es-ES" dirty="0" err="1"/>
                  <a:t>tells</a:t>
                </a:r>
                <a:r>
                  <a:rPr lang="es-ES" dirty="0"/>
                  <a:t> </a:t>
                </a:r>
                <a:r>
                  <a:rPr lang="es-ES" dirty="0" err="1"/>
                  <a:t>you</a:t>
                </a:r>
                <a:r>
                  <a:rPr lang="es-ES" dirty="0"/>
                  <a:t>:</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endParaRPr lang="es-ES" sz="2400" dirty="0"/>
              </a:p>
              <a:p>
                <a:r>
                  <a:rPr lang="es-ES" dirty="0" err="1"/>
                  <a:t>but</a:t>
                </a:r>
                <a:r>
                  <a:rPr lang="es-ES" dirty="0"/>
                  <a:t> </a:t>
                </a:r>
                <a:r>
                  <a:rPr lang="es-ES" dirty="0" err="1"/>
                  <a:t>it</a:t>
                </a:r>
                <a:r>
                  <a:rPr lang="es-ES" dirty="0"/>
                  <a:t> </a:t>
                </a:r>
                <a:r>
                  <a:rPr lang="es-ES" dirty="0" err="1"/>
                  <a:t>also</a:t>
                </a:r>
                <a:r>
                  <a:rPr lang="es-ES" dirty="0"/>
                  <a:t> </a:t>
                </a:r>
                <a:r>
                  <a:rPr lang="es-ES" dirty="0" err="1"/>
                  <a:t>tells</a:t>
                </a:r>
                <a:r>
                  <a:rPr lang="es-ES" dirty="0"/>
                  <a:t> </a:t>
                </a:r>
                <a:r>
                  <a:rPr lang="es-ES" dirty="0" err="1"/>
                  <a:t>you</a:t>
                </a:r>
                <a:r>
                  <a:rPr lang="es-ES" dirty="0"/>
                  <a:t>:</a:t>
                </a:r>
                <a:endParaRPr lang="en-GB" dirty="0"/>
              </a:p>
            </p:txBody>
          </p:sp>
        </mc:Choice>
        <mc:Fallback xmlns="">
          <p:sp>
            <p:nvSpPr>
              <p:cNvPr id="7" name="Rectangle 6">
                <a:extLst>
                  <a:ext uri="{FF2B5EF4-FFF2-40B4-BE49-F238E27FC236}">
                    <a16:creationId xmlns:a16="http://schemas.microsoft.com/office/drawing/2014/main" id="{99AB6FF0-494C-4C67-ADB8-CB44E21FCFA8}"/>
                  </a:ext>
                </a:extLst>
              </p:cNvPr>
              <p:cNvSpPr>
                <a:spLocks noRot="1" noChangeAspect="1" noMove="1" noResize="1" noEditPoints="1" noAdjustHandles="1" noChangeArrowheads="1" noChangeShapeType="1" noTextEdit="1"/>
              </p:cNvSpPr>
              <p:nvPr/>
            </p:nvSpPr>
            <p:spPr>
              <a:xfrm>
                <a:off x="536916" y="1847750"/>
                <a:ext cx="10227352" cy="3231654"/>
              </a:xfrm>
              <a:prstGeom prst="rect">
                <a:avLst/>
              </a:prstGeom>
              <a:blipFill>
                <a:blip r:embed="rId4"/>
                <a:stretch>
                  <a:fillRect l="-477" t="-1132" b="-1887"/>
                </a:stretch>
              </a:blipFill>
            </p:spPr>
            <p:txBody>
              <a:bodyPr/>
              <a:lstStyle/>
              <a:p>
                <a:r>
                  <a:rPr lang="en-GB">
                    <a:noFill/>
                  </a:rPr>
                  <a:t> </a:t>
                </a:r>
              </a:p>
            </p:txBody>
          </p:sp>
        </mc:Fallback>
      </mc:AlternateContent>
      <p:grpSp>
        <p:nvGrpSpPr>
          <p:cNvPr id="37" name="Groupe 36">
            <a:extLst>
              <a:ext uri="{FF2B5EF4-FFF2-40B4-BE49-F238E27FC236}">
                <a16:creationId xmlns:a16="http://schemas.microsoft.com/office/drawing/2014/main" id="{16A3C85A-C05F-482B-A3C8-B17747F15FBC}"/>
              </a:ext>
            </a:extLst>
          </p:cNvPr>
          <p:cNvGrpSpPr/>
          <p:nvPr/>
        </p:nvGrpSpPr>
        <p:grpSpPr>
          <a:xfrm>
            <a:off x="773689" y="3189954"/>
            <a:ext cx="7747181" cy="933807"/>
            <a:chOff x="773689" y="2896039"/>
            <a:chExt cx="7747181" cy="933807"/>
          </a:xfrm>
        </p:grpSpPr>
        <mc:AlternateContent xmlns:mc="http://schemas.openxmlformats.org/markup-compatibility/2006" xmlns:a14="http://schemas.microsoft.com/office/drawing/2010/main">
          <mc:Choice Requires="a14">
            <p:sp>
              <p:nvSpPr>
                <p:cNvPr id="14" name="ZoneTexte 13"/>
                <p:cNvSpPr txBox="1"/>
                <p:nvPr/>
              </p:nvSpPr>
              <p:spPr>
                <a:xfrm>
                  <a:off x="3807207" y="2985337"/>
                  <a:ext cx="4713663" cy="6109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 </m:t>
                        </m:r>
                        <m:r>
                          <a:rPr lang="es-ES" sz="2000" b="0" i="1" smtClean="0">
                            <a:latin typeface="Cambria Math" panose="02040503050406030204" pitchFamily="18" charset="0"/>
                          </a:rPr>
                          <m:t>𝑃</m:t>
                        </m:r>
                        <m:d>
                          <m:dPr>
                            <m:ctrlPr>
                              <a:rPr lang="es-ES" sz="2000" b="0" i="1" smtClean="0">
                                <a:latin typeface="Cambria Math" panose="02040503050406030204" pitchFamily="18" charset="0"/>
                              </a:rPr>
                            </m:ctrlPr>
                          </m:dPr>
                          <m:e>
                            <m:r>
                              <a:rPr lang="es-ES" sz="2000" b="0" i="1" smtClean="0">
                                <a:latin typeface="Cambria Math" panose="02040503050406030204" pitchFamily="18" charset="0"/>
                              </a:rPr>
                              <m:t>𝜙</m:t>
                            </m:r>
                          </m:e>
                        </m:d>
                        <m:r>
                          <a:rPr lang="es-ES" sz="2000" b="0" i="1" smtClean="0">
                            <a:latin typeface="Cambria Math" panose="02040503050406030204" pitchFamily="18" charset="0"/>
                          </a:rPr>
                          <m:t>                         </m:t>
                        </m:r>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𝑃</m:t>
                            </m:r>
                          </m:e>
                          <m:sub>
                            <m:r>
                              <m:rPr>
                                <m:sty m:val="p"/>
                              </m:rPr>
                              <a:rPr lang="fr-FR" sz="2000" b="0" i="0" smtClean="0">
                                <a:latin typeface="Cambria Math" panose="02040503050406030204" pitchFamily="18" charset="0"/>
                              </a:rPr>
                              <m:t>eq</m:t>
                            </m:r>
                          </m:sub>
                        </m:sSub>
                        <m:d>
                          <m:dPr>
                            <m:ctrlPr>
                              <a:rPr lang="es-ES" sz="2000" b="0" i="1" smtClean="0">
                                <a:latin typeface="Cambria Math" panose="02040503050406030204" pitchFamily="18" charset="0"/>
                              </a:rPr>
                            </m:ctrlPr>
                          </m:dPr>
                          <m:e>
                            <m:r>
                              <a:rPr lang="es-ES" sz="2000" b="0" i="1" smtClean="0">
                                <a:latin typeface="Cambria Math" panose="02040503050406030204" pitchFamily="18" charset="0"/>
                              </a:rPr>
                              <m:t>𝜙</m:t>
                            </m:r>
                          </m:e>
                        </m:d>
                        <m:r>
                          <a:rPr lang="es-ES" sz="2000" b="0" i="1" smtClean="0">
                            <a:latin typeface="Cambria Math" panose="02040503050406030204" pitchFamily="18" charset="0"/>
                          </a:rPr>
                          <m:t>=</m:t>
                        </m:r>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𝑃</m:t>
                            </m:r>
                          </m:e>
                          <m:sub>
                            <m:r>
                              <a:rPr lang="fr-FR" sz="2000" b="0" i="1" smtClean="0">
                                <a:latin typeface="Cambria Math" panose="02040503050406030204" pitchFamily="18" charset="0"/>
                              </a:rPr>
                              <m:t>0</m:t>
                            </m:r>
                          </m:sub>
                        </m:sSub>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𝑒</m:t>
                            </m:r>
                          </m:e>
                          <m:sup>
                            <m:f>
                              <m:fPr>
                                <m:ctrlPr>
                                  <a:rPr lang="fr-FR" sz="2000" b="0" i="1" smtClean="0">
                                    <a:latin typeface="Cambria Math" panose="02040503050406030204" pitchFamily="18" charset="0"/>
                                  </a:rPr>
                                </m:ctrlPr>
                              </m:fPr>
                              <m:num>
                                <m:r>
                                  <a:rPr lang="fr-FR" sz="2000" b="0" i="1" smtClean="0">
                                    <a:latin typeface="Cambria Math" panose="02040503050406030204" pitchFamily="18" charset="0"/>
                                  </a:rPr>
                                  <m:t>−</m:t>
                                </m:r>
                                <m:r>
                                  <a:rPr lang="es-ES" sz="2000" b="0" i="1" smtClean="0">
                                    <a:latin typeface="Cambria Math" panose="02040503050406030204" pitchFamily="18" charset="0"/>
                                  </a:rPr>
                                  <m:t>2</m:t>
                                </m:r>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𝜋</m:t>
                                    </m:r>
                                  </m:e>
                                  <m:sup>
                                    <m:r>
                                      <a:rPr lang="fr-FR" sz="2000" b="0" i="1" smtClean="0">
                                        <a:latin typeface="Cambria Math" panose="02040503050406030204" pitchFamily="18" charset="0"/>
                                      </a:rPr>
                                      <m:t>2</m:t>
                                    </m:r>
                                  </m:sup>
                                </m:sSup>
                                <m:r>
                                  <a:rPr lang="es-ES" sz="2000" b="0" i="1" smtClean="0">
                                    <a:latin typeface="Cambria Math" panose="02040503050406030204" pitchFamily="18" charset="0"/>
                                  </a:rPr>
                                  <m:t>𝜆</m:t>
                                </m:r>
                                <m:sSup>
                                  <m:sSupPr>
                                    <m:ctrlPr>
                                      <a:rPr lang="es-ES" sz="2000" b="0" i="1" smtClean="0">
                                        <a:latin typeface="Cambria Math" panose="02040503050406030204" pitchFamily="18" charset="0"/>
                                      </a:rPr>
                                    </m:ctrlPr>
                                  </m:sSupPr>
                                  <m:e>
                                    <m:r>
                                      <a:rPr lang="es-ES" sz="2000" b="0" i="1" smtClean="0">
                                        <a:latin typeface="Cambria Math" panose="02040503050406030204" pitchFamily="18" charset="0"/>
                                      </a:rPr>
                                      <m:t>𝜙</m:t>
                                    </m:r>
                                  </m:e>
                                  <m:sup>
                                    <m:r>
                                      <a:rPr lang="es-ES" sz="2000" b="0" i="1" smtClean="0">
                                        <a:latin typeface="Cambria Math" panose="02040503050406030204" pitchFamily="18" charset="0"/>
                                      </a:rPr>
                                      <m:t>4</m:t>
                                    </m:r>
                                  </m:sup>
                                </m:sSup>
                              </m:num>
                              <m:den>
                                <m:r>
                                  <a:rPr lang="fr-FR" sz="2000" b="0" i="1" smtClean="0">
                                    <a:latin typeface="Cambria Math" panose="02040503050406030204" pitchFamily="18" charset="0"/>
                                  </a:rPr>
                                  <m:t>3</m:t>
                                </m:r>
                                <m:sSubSup>
                                  <m:sSubSupPr>
                                    <m:ctrlPr>
                                      <a:rPr lang="fr-FR" sz="2000" b="0" i="1" smtClean="0">
                                        <a:latin typeface="Cambria Math" panose="02040503050406030204" pitchFamily="18" charset="0"/>
                                      </a:rPr>
                                    </m:ctrlPr>
                                  </m:sSubSupPr>
                                  <m:e>
                                    <m:r>
                                      <a:rPr lang="fr-FR" sz="2000" b="0" i="1" smtClean="0">
                                        <a:latin typeface="Cambria Math" panose="02040503050406030204" pitchFamily="18" charset="0"/>
                                      </a:rPr>
                                      <m:t>𝐻</m:t>
                                    </m:r>
                                  </m:e>
                                  <m:sub>
                                    <m:r>
                                      <a:rPr lang="fr-FR" sz="2000" b="0" i="1" smtClean="0">
                                        <a:latin typeface="Cambria Math" panose="02040503050406030204" pitchFamily="18" charset="0"/>
                                      </a:rPr>
                                      <m:t>0</m:t>
                                    </m:r>
                                  </m:sub>
                                  <m:sup>
                                    <m:r>
                                      <a:rPr lang="fr-FR" sz="2000" b="0" i="1" smtClean="0">
                                        <a:latin typeface="Cambria Math" panose="02040503050406030204" pitchFamily="18" charset="0"/>
                                      </a:rPr>
                                      <m:t>4</m:t>
                                    </m:r>
                                  </m:sup>
                                </m:sSubSup>
                              </m:den>
                            </m:f>
                          </m:sup>
                        </m:sSup>
                        <m:r>
                          <a:rPr lang="es-ES" sz="2000" b="0" i="1" smtClean="0">
                            <a:latin typeface="Cambria Math" panose="02040503050406030204" pitchFamily="18" charset="0"/>
                          </a:rPr>
                          <m:t>→</m:t>
                        </m:r>
                        <m:r>
                          <a:rPr lang="fr-FR" sz="2000" b="0" i="1" smtClean="0">
                            <a:latin typeface="Cambria Math" panose="02040503050406030204" pitchFamily="18" charset="0"/>
                          </a:rPr>
                          <m:t> </m:t>
                        </m:r>
                      </m:oMath>
                    </m:oMathPara>
                  </a14:m>
                  <a:endParaRPr lang="fr-FR" sz="2000" dirty="0"/>
                </a:p>
              </p:txBody>
            </p:sp>
          </mc:Choice>
          <mc:Fallback xmlns="">
            <p:sp>
              <p:nvSpPr>
                <p:cNvPr id="14" name="ZoneTexte 13"/>
                <p:cNvSpPr txBox="1">
                  <a:spLocks noRot="1" noChangeAspect="1" noMove="1" noResize="1" noEditPoints="1" noAdjustHandles="1" noChangeArrowheads="1" noChangeShapeType="1" noTextEdit="1"/>
                </p:cNvSpPr>
                <p:nvPr/>
              </p:nvSpPr>
              <p:spPr>
                <a:xfrm>
                  <a:off x="3807207" y="2985337"/>
                  <a:ext cx="4713663" cy="610936"/>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9E0814EB-C154-44C6-AF8A-43E20213FFCF}"/>
                    </a:ext>
                  </a:extLst>
                </p:cNvPr>
                <p:cNvSpPr/>
                <p:nvPr/>
              </p:nvSpPr>
              <p:spPr>
                <a:xfrm>
                  <a:off x="4458290" y="3460514"/>
                  <a:ext cx="137736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s-ES" i="1" smtClean="0">
                                <a:latin typeface="Cambria Math" panose="02040503050406030204" pitchFamily="18" charset="0"/>
                              </a:rPr>
                            </m:ctrlPr>
                          </m:funcPr>
                          <m:fName>
                            <m:r>
                              <m:rPr>
                                <m:sty m:val="p"/>
                              </m:rPr>
                              <a:rPr lang="es-ES">
                                <a:latin typeface="Cambria Math" panose="02040503050406030204" pitchFamily="18" charset="0"/>
                              </a:rPr>
                              <m:t>log</m:t>
                            </m:r>
                          </m:fName>
                          <m:e>
                            <m:d>
                              <m:dPr>
                                <m:ctrlPr>
                                  <a:rPr lang="es-ES" i="1">
                                    <a:latin typeface="Cambria Math" panose="02040503050406030204" pitchFamily="18" charset="0"/>
                                  </a:rPr>
                                </m:ctrlPr>
                              </m:dPr>
                              <m:e>
                                <m:r>
                                  <a:rPr lang="es-ES" i="1">
                                    <a:latin typeface="Cambria Math" panose="02040503050406030204" pitchFamily="18" charset="0"/>
                                  </a:rPr>
                                  <m:t>𝑎</m:t>
                                </m:r>
                              </m:e>
                            </m:d>
                          </m:e>
                        </m:func>
                        <m:r>
                          <a:rPr lang="es-ES" b="0" i="1" smtClean="0">
                            <a:latin typeface="Cambria Math" panose="02040503050406030204" pitchFamily="18" charset="0"/>
                          </a:rPr>
                          <m:t>→∞</m:t>
                        </m:r>
                      </m:oMath>
                    </m:oMathPara>
                  </a14:m>
                  <a:endParaRPr lang="en-GB" dirty="0"/>
                </a:p>
              </p:txBody>
            </p:sp>
          </mc:Choice>
          <mc:Fallback xmlns="">
            <p:sp>
              <p:nvSpPr>
                <p:cNvPr id="34" name="Rectangle 33">
                  <a:extLst>
                    <a:ext uri="{FF2B5EF4-FFF2-40B4-BE49-F238E27FC236}">
                      <a16:creationId xmlns:a16="http://schemas.microsoft.com/office/drawing/2014/main" id="{9E0814EB-C154-44C6-AF8A-43E20213FFCF}"/>
                    </a:ext>
                  </a:extLst>
                </p:cNvPr>
                <p:cNvSpPr>
                  <a:spLocks noRot="1" noChangeAspect="1" noMove="1" noResize="1" noEditPoints="1" noAdjustHandles="1" noChangeArrowheads="1" noChangeShapeType="1" noTextEdit="1"/>
                </p:cNvSpPr>
                <p:nvPr/>
              </p:nvSpPr>
              <p:spPr>
                <a:xfrm>
                  <a:off x="4458290" y="3460514"/>
                  <a:ext cx="1377365" cy="369332"/>
                </a:xfrm>
                <a:prstGeom prst="rect">
                  <a:avLst/>
                </a:prstGeom>
                <a:blipFill>
                  <a:blip r:embed="rId6"/>
                  <a:stretch>
                    <a:fillRect b="-15000"/>
                  </a:stretch>
                </a:blipFill>
              </p:spPr>
              <p:txBody>
                <a:bodyPr/>
                <a:lstStyle/>
                <a:p>
                  <a:r>
                    <a:rPr lang="en-GB">
                      <a:noFill/>
                    </a:rPr>
                    <a:t> </a:t>
                  </a:r>
                </a:p>
              </p:txBody>
            </p:sp>
          </mc:Fallback>
        </mc:AlternateContent>
        <p:sp>
          <p:nvSpPr>
            <p:cNvPr id="36" name="Rectangle 35">
              <a:extLst>
                <a:ext uri="{FF2B5EF4-FFF2-40B4-BE49-F238E27FC236}">
                  <a16:creationId xmlns:a16="http://schemas.microsoft.com/office/drawing/2014/main" id="{6831827C-2D34-4168-B759-76ABA0B7B861}"/>
                </a:ext>
              </a:extLst>
            </p:cNvPr>
            <p:cNvSpPr/>
            <p:nvPr/>
          </p:nvSpPr>
          <p:spPr>
            <a:xfrm>
              <a:off x="773689" y="2896039"/>
              <a:ext cx="3820020" cy="369332"/>
            </a:xfrm>
            <a:prstGeom prst="rect">
              <a:avLst/>
            </a:prstGeom>
          </p:spPr>
          <p:txBody>
            <a:bodyPr wrap="none">
              <a:spAutoFit/>
            </a:bodyPr>
            <a:lstStyle/>
            <a:p>
              <a:r>
                <a:rPr lang="fr-FR" b="1" dirty="0">
                  <a:solidFill>
                    <a:srgbClr val="00B050"/>
                  </a:solidFill>
                </a:rPr>
                <a:t>[A. Starobinsky, J. Yokoyama 1994]</a:t>
              </a:r>
            </a:p>
          </p:txBody>
        </p:sp>
      </p:grpSp>
      <p:sp>
        <p:nvSpPr>
          <p:cNvPr id="3" name="ZoneTexte 2"/>
          <p:cNvSpPr txBox="1"/>
          <p:nvPr/>
        </p:nvSpPr>
        <p:spPr>
          <a:xfrm>
            <a:off x="872894" y="4054024"/>
            <a:ext cx="9785115" cy="369332"/>
          </a:xfrm>
          <a:prstGeom prst="rect">
            <a:avLst/>
          </a:prstGeom>
          <a:noFill/>
        </p:spPr>
        <p:txBody>
          <a:bodyPr wrap="none" rtlCol="0">
            <a:spAutoFit/>
          </a:bodyPr>
          <a:lstStyle/>
          <a:p>
            <a:r>
              <a:rPr lang="fr-FR" dirty="0"/>
              <a:t>All </a:t>
            </a:r>
            <a:r>
              <a:rPr lang="fr-FR" dirty="0" err="1"/>
              <a:t>secular</a:t>
            </a:r>
            <a:r>
              <a:rPr lang="fr-FR" dirty="0"/>
              <a:t> </a:t>
            </a:r>
            <a:r>
              <a:rPr lang="fr-FR" dirty="0" err="1"/>
              <a:t>divergencies</a:t>
            </a:r>
            <a:r>
              <a:rPr lang="fr-FR" dirty="0"/>
              <a:t> of a self-</a:t>
            </a:r>
            <a:r>
              <a:rPr lang="fr-FR" dirty="0" err="1"/>
              <a:t>interacting</a:t>
            </a:r>
            <a:r>
              <a:rPr lang="fr-FR" dirty="0"/>
              <a:t> </a:t>
            </a:r>
            <a:r>
              <a:rPr lang="fr-FR" dirty="0" err="1"/>
              <a:t>scalar</a:t>
            </a:r>
            <a:r>
              <a:rPr lang="fr-FR" dirty="0"/>
              <a:t> </a:t>
            </a:r>
            <a:r>
              <a:rPr lang="fr-FR" dirty="0" err="1"/>
              <a:t>field</a:t>
            </a:r>
            <a:r>
              <a:rPr lang="fr-FR" dirty="0"/>
              <a:t> in </a:t>
            </a:r>
            <a:r>
              <a:rPr lang="fr-FR" dirty="0" err="1"/>
              <a:t>curved</a:t>
            </a:r>
            <a:r>
              <a:rPr lang="fr-FR" dirty="0"/>
              <a:t> </a:t>
            </a:r>
            <a:r>
              <a:rPr lang="fr-FR" dirty="0" err="1"/>
              <a:t>spacetime</a:t>
            </a:r>
            <a:r>
              <a:rPr lang="fr-FR" dirty="0"/>
              <a:t> have been </a:t>
            </a:r>
            <a:r>
              <a:rPr lang="fr-FR" dirty="0" err="1"/>
              <a:t>resummed</a:t>
            </a:r>
            <a:r>
              <a:rPr lang="fr-FR" dirty="0"/>
              <a:t>!</a:t>
            </a:r>
          </a:p>
        </p:txBody>
      </p:sp>
      <mc:AlternateContent xmlns:mc="http://schemas.openxmlformats.org/markup-compatibility/2006" xmlns:a14="http://schemas.microsoft.com/office/drawing/2010/main">
        <mc:Choice Requires="a14">
          <p:sp>
            <p:nvSpPr>
              <p:cNvPr id="6" name="ZoneTexte 5"/>
              <p:cNvSpPr txBox="1"/>
              <p:nvPr/>
            </p:nvSpPr>
            <p:spPr>
              <a:xfrm>
                <a:off x="2651045" y="4549333"/>
                <a:ext cx="5701497" cy="7025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sz="2000" i="1" smtClean="0">
                              <a:latin typeface="Cambria Math" panose="02040503050406030204" pitchFamily="18" charset="0"/>
                            </a:rPr>
                          </m:ctrlPr>
                        </m:dPr>
                        <m:e>
                          <m:sSup>
                            <m:sSupPr>
                              <m:ctrlPr>
                                <a:rPr lang="es-ES" sz="2000" i="1">
                                  <a:latin typeface="Cambria Math" panose="02040503050406030204" pitchFamily="18" charset="0"/>
                                </a:rPr>
                              </m:ctrlPr>
                            </m:sSupPr>
                            <m:e>
                              <m:r>
                                <a:rPr lang="es-ES" sz="2000" i="1">
                                  <a:latin typeface="Cambria Math" panose="02040503050406030204" pitchFamily="18" charset="0"/>
                                </a:rPr>
                                <m:t>𝜙</m:t>
                              </m:r>
                            </m:e>
                            <m:sup>
                              <m:r>
                                <a:rPr lang="es-ES" sz="2000" i="1">
                                  <a:latin typeface="Cambria Math" panose="02040503050406030204" pitchFamily="18" charset="0"/>
                                </a:rPr>
                                <m:t>2</m:t>
                              </m:r>
                            </m:sup>
                          </m:sSup>
                        </m:e>
                      </m:d>
                      <m:r>
                        <a:rPr lang="fr-FR" sz="2000" i="1">
                          <a:latin typeface="Cambria Math" panose="02040503050406030204" pitchFamily="18" charset="0"/>
                        </a:rPr>
                        <m:t>=</m:t>
                      </m:r>
                      <m:f>
                        <m:fPr>
                          <m:ctrlPr>
                            <a:rPr lang="fr-FR" sz="2000" i="1">
                              <a:latin typeface="Cambria Math" panose="02040503050406030204" pitchFamily="18" charset="0"/>
                            </a:rPr>
                          </m:ctrlPr>
                        </m:fPr>
                        <m:num>
                          <m:sSubSup>
                            <m:sSubSupPr>
                              <m:ctrlPr>
                                <a:rPr lang="fr-FR" sz="2000" i="1">
                                  <a:latin typeface="Cambria Math" panose="02040503050406030204" pitchFamily="18" charset="0"/>
                                </a:rPr>
                              </m:ctrlPr>
                            </m:sSubSupPr>
                            <m:e>
                              <m:r>
                                <a:rPr lang="fr-FR" sz="2000" i="1">
                                  <a:latin typeface="Cambria Math" panose="02040503050406030204" pitchFamily="18" charset="0"/>
                                </a:rPr>
                                <m:t>𝐻</m:t>
                              </m:r>
                            </m:e>
                            <m:sub>
                              <m:r>
                                <a:rPr lang="fr-FR" sz="2000" i="1">
                                  <a:latin typeface="Cambria Math" panose="02040503050406030204" pitchFamily="18" charset="0"/>
                                </a:rPr>
                                <m:t>0</m:t>
                              </m:r>
                            </m:sub>
                            <m:sup>
                              <m:r>
                                <a:rPr lang="fr-FR" sz="2000" i="1">
                                  <a:latin typeface="Cambria Math" panose="02040503050406030204" pitchFamily="18" charset="0"/>
                                </a:rPr>
                                <m:t>2</m:t>
                              </m:r>
                            </m:sup>
                          </m:sSubSup>
                          <m:r>
                            <a:rPr lang="es-ES" sz="2000" i="1">
                              <a:latin typeface="Cambria Math" panose="02040503050406030204" pitchFamily="18" charset="0"/>
                            </a:rPr>
                            <m:t> </m:t>
                          </m:r>
                          <m:r>
                            <m:rPr>
                              <m:sty m:val="p"/>
                            </m:rPr>
                            <a:rPr lang="es-ES" sz="2000">
                              <a:latin typeface="Cambria Math" panose="02040503050406030204" pitchFamily="18" charset="0"/>
                            </a:rPr>
                            <m:t>log</m:t>
                          </m:r>
                          <m:r>
                            <a:rPr lang="es-ES" sz="2000" i="1">
                              <a:latin typeface="Cambria Math" panose="02040503050406030204" pitchFamily="18" charset="0"/>
                            </a:rPr>
                            <m:t>⁡(</m:t>
                          </m:r>
                          <m:r>
                            <a:rPr lang="es-ES" sz="2000" i="1">
                              <a:latin typeface="Cambria Math" panose="02040503050406030204" pitchFamily="18" charset="0"/>
                            </a:rPr>
                            <m:t>𝑎</m:t>
                          </m:r>
                          <m:r>
                            <a:rPr lang="es-ES" sz="2000" i="1">
                              <a:latin typeface="Cambria Math" panose="02040503050406030204" pitchFamily="18" charset="0"/>
                            </a:rPr>
                            <m:t>)</m:t>
                          </m:r>
                        </m:num>
                        <m:den>
                          <m:r>
                            <a:rPr lang="fr-FR" sz="2000" i="1">
                              <a:latin typeface="Cambria Math" panose="02040503050406030204" pitchFamily="18" charset="0"/>
                            </a:rPr>
                            <m:t>4</m:t>
                          </m:r>
                          <m:sSup>
                            <m:sSupPr>
                              <m:ctrlPr>
                                <a:rPr lang="fr-FR" sz="2000" i="1">
                                  <a:latin typeface="Cambria Math" panose="02040503050406030204" pitchFamily="18" charset="0"/>
                                </a:rPr>
                              </m:ctrlPr>
                            </m:sSupPr>
                            <m:e>
                              <m:r>
                                <a:rPr lang="fr-FR" sz="2000" i="1">
                                  <a:latin typeface="Cambria Math" panose="02040503050406030204" pitchFamily="18" charset="0"/>
                                </a:rPr>
                                <m:t>𝜋</m:t>
                              </m:r>
                            </m:e>
                            <m:sup>
                              <m:r>
                                <a:rPr lang="fr-FR" sz="2000" i="1">
                                  <a:latin typeface="Cambria Math" panose="02040503050406030204" pitchFamily="18" charset="0"/>
                                </a:rPr>
                                <m:t>2</m:t>
                              </m:r>
                            </m:sup>
                          </m:sSup>
                        </m:den>
                      </m:f>
                      <m:d>
                        <m:dPr>
                          <m:ctrlPr>
                            <a:rPr lang="fr-FR" sz="2000" i="1">
                              <a:latin typeface="Cambria Math" panose="02040503050406030204" pitchFamily="18" charset="0"/>
                            </a:rPr>
                          </m:ctrlPr>
                        </m:dPr>
                        <m:e>
                          <m:r>
                            <a:rPr lang="fr-FR" sz="2000" i="1">
                              <a:latin typeface="Cambria Math" panose="02040503050406030204" pitchFamily="18" charset="0"/>
                            </a:rPr>
                            <m:t>1</m:t>
                          </m:r>
                          <m:r>
                            <a:rPr lang="fr-FR" sz="2000" b="1" i="1" smtClean="0">
                              <a:solidFill>
                                <a:srgbClr val="FF0000"/>
                              </a:solidFill>
                              <a:latin typeface="Cambria Math" panose="02040503050406030204" pitchFamily="18" charset="0"/>
                            </a:rPr>
                            <m:t>−</m:t>
                          </m:r>
                          <m:f>
                            <m:fPr>
                              <m:ctrlPr>
                                <a:rPr lang="fr-FR" sz="2000" i="1">
                                  <a:latin typeface="Cambria Math" panose="02040503050406030204" pitchFamily="18" charset="0"/>
                                </a:rPr>
                              </m:ctrlPr>
                            </m:fPr>
                            <m:num>
                              <m:r>
                                <a:rPr lang="fr-FR" sz="2000" i="1">
                                  <a:latin typeface="Cambria Math" panose="02040503050406030204" pitchFamily="18" charset="0"/>
                                </a:rPr>
                                <m:t>𝜆</m:t>
                              </m:r>
                              <m:sSup>
                                <m:sSupPr>
                                  <m:ctrlPr>
                                    <a:rPr lang="es-ES" sz="2000" i="1">
                                      <a:latin typeface="Cambria Math" panose="02040503050406030204" pitchFamily="18" charset="0"/>
                                    </a:rPr>
                                  </m:ctrlPr>
                                </m:sSupPr>
                                <m:e>
                                  <m:func>
                                    <m:funcPr>
                                      <m:ctrlPr>
                                        <a:rPr lang="es-ES" sz="2000" i="1">
                                          <a:latin typeface="Cambria Math" panose="02040503050406030204" pitchFamily="18" charset="0"/>
                                        </a:rPr>
                                      </m:ctrlPr>
                                    </m:funcPr>
                                    <m:fName>
                                      <m:r>
                                        <m:rPr>
                                          <m:sty m:val="p"/>
                                        </m:rPr>
                                        <a:rPr lang="es-ES" sz="2000">
                                          <a:latin typeface="Cambria Math" panose="02040503050406030204" pitchFamily="18" charset="0"/>
                                        </a:rPr>
                                        <m:t>log</m:t>
                                      </m:r>
                                    </m:fName>
                                    <m:e>
                                      <m:d>
                                        <m:dPr>
                                          <m:ctrlPr>
                                            <a:rPr lang="es-ES" sz="2000" i="1">
                                              <a:latin typeface="Cambria Math" panose="02040503050406030204" pitchFamily="18" charset="0"/>
                                            </a:rPr>
                                          </m:ctrlPr>
                                        </m:dPr>
                                        <m:e>
                                          <m:r>
                                            <a:rPr lang="es-ES" sz="2000" i="1">
                                              <a:latin typeface="Cambria Math" panose="02040503050406030204" pitchFamily="18" charset="0"/>
                                            </a:rPr>
                                            <m:t>𝑎</m:t>
                                          </m:r>
                                        </m:e>
                                      </m:d>
                                    </m:e>
                                  </m:func>
                                </m:e>
                                <m:sup>
                                  <m:r>
                                    <a:rPr lang="es-ES" sz="2000" i="1">
                                      <a:latin typeface="Cambria Math" panose="02040503050406030204" pitchFamily="18" charset="0"/>
                                    </a:rPr>
                                    <m:t>2</m:t>
                                  </m:r>
                                </m:sup>
                              </m:sSup>
                            </m:num>
                            <m:den>
                              <m:r>
                                <a:rPr lang="fr-FR" sz="2000" b="1" i="1" smtClean="0">
                                  <a:solidFill>
                                    <a:srgbClr val="FF0000"/>
                                  </a:solidFill>
                                  <a:latin typeface="Cambria Math" panose="02040503050406030204" pitchFamily="18" charset="0"/>
                                </a:rPr>
                                <m:t>𝟔</m:t>
                              </m:r>
                              <m:sSup>
                                <m:sSupPr>
                                  <m:ctrlPr>
                                    <a:rPr lang="fr-FR" sz="2000" b="1" i="1">
                                      <a:solidFill>
                                        <a:srgbClr val="FF0000"/>
                                      </a:solidFill>
                                      <a:latin typeface="Cambria Math" panose="02040503050406030204" pitchFamily="18" charset="0"/>
                                    </a:rPr>
                                  </m:ctrlPr>
                                </m:sSupPr>
                                <m:e>
                                  <m:r>
                                    <a:rPr lang="fr-FR" sz="2000" b="1" i="1">
                                      <a:solidFill>
                                        <a:srgbClr val="FF0000"/>
                                      </a:solidFill>
                                      <a:latin typeface="Cambria Math" panose="02040503050406030204" pitchFamily="18" charset="0"/>
                                    </a:rPr>
                                    <m:t>𝝅</m:t>
                                  </m:r>
                                </m:e>
                                <m:sup>
                                  <m:r>
                                    <a:rPr lang="fr-FR" sz="2000" b="1" i="1">
                                      <a:solidFill>
                                        <a:srgbClr val="FF0000"/>
                                      </a:solidFill>
                                      <a:latin typeface="Cambria Math" panose="02040503050406030204" pitchFamily="18" charset="0"/>
                                    </a:rPr>
                                    <m:t>𝟐</m:t>
                                  </m:r>
                                </m:sup>
                              </m:sSup>
                            </m:den>
                          </m:f>
                          <m:r>
                            <a:rPr lang="fr-FR" sz="2000" i="1">
                              <a:latin typeface="Cambria Math" panose="02040503050406030204" pitchFamily="18" charset="0"/>
                            </a:rPr>
                            <m:t>+</m:t>
                          </m:r>
                          <m:f>
                            <m:fPr>
                              <m:ctrlPr>
                                <a:rPr lang="fr-FR" sz="2000" i="1">
                                  <a:latin typeface="Cambria Math" panose="02040503050406030204" pitchFamily="18" charset="0"/>
                                </a:rPr>
                              </m:ctrlPr>
                            </m:fPr>
                            <m:num>
                              <m:sSup>
                                <m:sSupPr>
                                  <m:ctrlPr>
                                    <a:rPr lang="es-ES" sz="2000" b="0" i="1" smtClean="0">
                                      <a:latin typeface="Cambria Math" panose="02040503050406030204" pitchFamily="18" charset="0"/>
                                    </a:rPr>
                                  </m:ctrlPr>
                                </m:sSupPr>
                                <m:e>
                                  <m:r>
                                    <a:rPr lang="fr-FR" sz="2000" i="1">
                                      <a:latin typeface="Cambria Math" panose="02040503050406030204" pitchFamily="18" charset="0"/>
                                    </a:rPr>
                                    <m:t>𝜆</m:t>
                                  </m:r>
                                </m:e>
                                <m:sup>
                                  <m:r>
                                    <a:rPr lang="es-ES" sz="2000" b="0" i="1" smtClean="0">
                                      <a:latin typeface="Cambria Math" panose="02040503050406030204" pitchFamily="18" charset="0"/>
                                    </a:rPr>
                                    <m:t>2</m:t>
                                  </m:r>
                                </m:sup>
                              </m:sSup>
                              <m:sSup>
                                <m:sSupPr>
                                  <m:ctrlPr>
                                    <a:rPr lang="es-ES" sz="2000" i="1">
                                      <a:latin typeface="Cambria Math" panose="02040503050406030204" pitchFamily="18" charset="0"/>
                                    </a:rPr>
                                  </m:ctrlPr>
                                </m:sSupPr>
                                <m:e>
                                  <m:func>
                                    <m:funcPr>
                                      <m:ctrlPr>
                                        <a:rPr lang="es-ES" sz="2000" i="1">
                                          <a:latin typeface="Cambria Math" panose="02040503050406030204" pitchFamily="18" charset="0"/>
                                        </a:rPr>
                                      </m:ctrlPr>
                                    </m:funcPr>
                                    <m:fName>
                                      <m:r>
                                        <m:rPr>
                                          <m:sty m:val="p"/>
                                        </m:rPr>
                                        <a:rPr lang="es-ES" sz="2000">
                                          <a:latin typeface="Cambria Math" panose="02040503050406030204" pitchFamily="18" charset="0"/>
                                        </a:rPr>
                                        <m:t>log</m:t>
                                      </m:r>
                                    </m:fName>
                                    <m:e>
                                      <m:d>
                                        <m:dPr>
                                          <m:ctrlPr>
                                            <a:rPr lang="es-ES" sz="2000" i="1">
                                              <a:latin typeface="Cambria Math" panose="02040503050406030204" pitchFamily="18" charset="0"/>
                                            </a:rPr>
                                          </m:ctrlPr>
                                        </m:dPr>
                                        <m:e>
                                          <m:r>
                                            <a:rPr lang="es-ES" sz="2000" i="1">
                                              <a:latin typeface="Cambria Math" panose="02040503050406030204" pitchFamily="18" charset="0"/>
                                            </a:rPr>
                                            <m:t>𝑎</m:t>
                                          </m:r>
                                        </m:e>
                                      </m:d>
                                    </m:e>
                                  </m:func>
                                </m:e>
                                <m:sup>
                                  <m:r>
                                    <a:rPr lang="es-ES" sz="2000" b="0" i="1" smtClean="0">
                                      <a:latin typeface="Cambria Math" panose="02040503050406030204" pitchFamily="18" charset="0"/>
                                    </a:rPr>
                                    <m:t>4</m:t>
                                  </m:r>
                                </m:sup>
                              </m:sSup>
                            </m:num>
                            <m:den>
                              <m:r>
                                <a:rPr lang="es-ES" sz="2000" b="0" i="1" smtClean="0">
                                  <a:latin typeface="Cambria Math" panose="02040503050406030204" pitchFamily="18" charset="0"/>
                                </a:rPr>
                                <m:t>20</m:t>
                              </m:r>
                              <m:sSup>
                                <m:sSupPr>
                                  <m:ctrlPr>
                                    <a:rPr lang="fr-FR" sz="2000" i="1">
                                      <a:latin typeface="Cambria Math" panose="02040503050406030204" pitchFamily="18" charset="0"/>
                                    </a:rPr>
                                  </m:ctrlPr>
                                </m:sSupPr>
                                <m:e>
                                  <m:r>
                                    <a:rPr lang="fr-FR" sz="2000" i="1">
                                      <a:latin typeface="Cambria Math" panose="02040503050406030204" pitchFamily="18" charset="0"/>
                                    </a:rPr>
                                    <m:t>𝜋</m:t>
                                  </m:r>
                                </m:e>
                                <m:sup>
                                  <m:r>
                                    <a:rPr lang="es-ES" sz="2000" b="0" i="1" smtClean="0">
                                      <a:latin typeface="Cambria Math" panose="02040503050406030204" pitchFamily="18" charset="0"/>
                                    </a:rPr>
                                    <m:t>4</m:t>
                                  </m:r>
                                </m:sup>
                              </m:sSup>
                            </m:den>
                          </m:f>
                          <m:r>
                            <a:rPr lang="es-ES" sz="2000" b="0" i="1" smtClean="0">
                              <a:latin typeface="Cambria Math" panose="02040503050406030204" pitchFamily="18" charset="0"/>
                            </a:rPr>
                            <m:t>+…</m:t>
                          </m:r>
                        </m:e>
                      </m:d>
                    </m:oMath>
                  </m:oMathPara>
                </a14:m>
                <a:endParaRPr lang="fr-FR" sz="2000" dirty="0"/>
              </a:p>
            </p:txBody>
          </p:sp>
        </mc:Choice>
        <mc:Fallback xmlns="">
          <p:sp>
            <p:nvSpPr>
              <p:cNvPr id="6" name="ZoneTexte 5"/>
              <p:cNvSpPr txBox="1">
                <a:spLocks noRot="1" noChangeAspect="1" noMove="1" noResize="1" noEditPoints="1" noAdjustHandles="1" noChangeArrowheads="1" noChangeShapeType="1" noTextEdit="1"/>
              </p:cNvSpPr>
              <p:nvPr/>
            </p:nvSpPr>
            <p:spPr>
              <a:xfrm>
                <a:off x="2651045" y="4549333"/>
                <a:ext cx="5701497" cy="702500"/>
              </a:xfrm>
              <a:prstGeom prst="rect">
                <a:avLst/>
              </a:prstGeom>
              <a:blipFill>
                <a:blip r:embed="rId7"/>
                <a:stretch>
                  <a:fillRect/>
                </a:stretch>
              </a:blipFill>
            </p:spPr>
            <p:txBody>
              <a:bodyPr/>
              <a:lstStyle/>
              <a:p>
                <a:r>
                  <a:rPr lang="en-GB">
                    <a:noFill/>
                  </a:rPr>
                  <a:t> </a:t>
                </a:r>
              </a:p>
            </p:txBody>
          </p:sp>
        </mc:Fallback>
      </mc:AlternateContent>
      <p:cxnSp>
        <p:nvCxnSpPr>
          <p:cNvPr id="24" name="Connecteur droit avec flèche 23">
            <a:extLst>
              <a:ext uri="{FF2B5EF4-FFF2-40B4-BE49-F238E27FC236}">
                <a16:creationId xmlns:a16="http://schemas.microsoft.com/office/drawing/2014/main" id="{9FBB89B2-CF3D-4B0C-BD7A-656765E0DC73}"/>
              </a:ext>
            </a:extLst>
          </p:cNvPr>
          <p:cNvCxnSpPr/>
          <p:nvPr/>
        </p:nvCxnSpPr>
        <p:spPr>
          <a:xfrm>
            <a:off x="7625372" y="2706026"/>
            <a:ext cx="451172" cy="10758"/>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F3F5724E-9026-425A-A0D9-A3B8424B302A}"/>
              </a:ext>
            </a:extLst>
          </p:cNvPr>
          <p:cNvCxnSpPr/>
          <p:nvPr/>
        </p:nvCxnSpPr>
        <p:spPr>
          <a:xfrm>
            <a:off x="7625372" y="2451173"/>
            <a:ext cx="0" cy="26561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2DB19FF-FA01-4557-83B1-0BA5D4258D94}"/>
              </a:ext>
            </a:extLst>
          </p:cNvPr>
          <p:cNvSpPr/>
          <p:nvPr/>
        </p:nvSpPr>
        <p:spPr>
          <a:xfrm>
            <a:off x="8076544" y="2534807"/>
            <a:ext cx="824265" cy="369332"/>
          </a:xfrm>
          <a:prstGeom prst="rect">
            <a:avLst/>
          </a:prstGeom>
        </p:spPr>
        <p:txBody>
          <a:bodyPr wrap="none">
            <a:spAutoFit/>
          </a:bodyPr>
          <a:lstStyle/>
          <a:p>
            <a:r>
              <a:rPr lang="fr-FR" dirty="0"/>
              <a:t>1-loop</a:t>
            </a:r>
            <a:endParaRPr lang="en-GB" dirty="0"/>
          </a:p>
        </p:txBody>
      </p:sp>
      <p:cxnSp>
        <p:nvCxnSpPr>
          <p:cNvPr id="26" name="Connecteur droit avec flèche 25">
            <a:extLst>
              <a:ext uri="{FF2B5EF4-FFF2-40B4-BE49-F238E27FC236}">
                <a16:creationId xmlns:a16="http://schemas.microsoft.com/office/drawing/2014/main" id="{5F344CCE-B680-43B4-AF9F-60D804A7909B}"/>
              </a:ext>
            </a:extLst>
          </p:cNvPr>
          <p:cNvCxnSpPr/>
          <p:nvPr/>
        </p:nvCxnSpPr>
        <p:spPr>
          <a:xfrm>
            <a:off x="8947962" y="2541960"/>
            <a:ext cx="451172" cy="10758"/>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DE7138D6-A8CF-4802-82F2-F22AECED33FB}"/>
              </a:ext>
            </a:extLst>
          </p:cNvPr>
          <p:cNvCxnSpPr/>
          <p:nvPr/>
        </p:nvCxnSpPr>
        <p:spPr>
          <a:xfrm>
            <a:off x="8947962" y="2287107"/>
            <a:ext cx="0" cy="26561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48FF5158-1141-4980-A6D4-2259474F47C1}"/>
              </a:ext>
            </a:extLst>
          </p:cNvPr>
          <p:cNvSpPr/>
          <p:nvPr/>
        </p:nvSpPr>
        <p:spPr>
          <a:xfrm>
            <a:off x="9399134" y="2370741"/>
            <a:ext cx="2536528" cy="369332"/>
          </a:xfrm>
          <a:prstGeom prst="rect">
            <a:avLst/>
          </a:prstGeom>
        </p:spPr>
        <p:txBody>
          <a:bodyPr wrap="none">
            <a:spAutoFit/>
          </a:bodyPr>
          <a:lstStyle/>
          <a:p>
            <a:r>
              <a:rPr lang="fr-FR" dirty="0" err="1"/>
              <a:t>higher</a:t>
            </a:r>
            <a:r>
              <a:rPr lang="fr-FR" dirty="0"/>
              <a:t> </a:t>
            </a:r>
            <a:r>
              <a:rPr lang="fr-FR" dirty="0" err="1"/>
              <a:t>orders</a:t>
            </a:r>
            <a:r>
              <a:rPr lang="fr-FR" dirty="0"/>
              <a:t> </a:t>
            </a:r>
            <a:r>
              <a:rPr lang="fr-FR" dirty="0" err="1"/>
              <a:t>unknown</a:t>
            </a:r>
            <a:endParaRPr lang="en-GB" dirty="0"/>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3CCE0460-3187-48B4-958E-2961648A990D}"/>
                  </a:ext>
                </a:extLst>
              </p:cNvPr>
              <p:cNvSpPr/>
              <p:nvPr/>
            </p:nvSpPr>
            <p:spPr>
              <a:xfrm>
                <a:off x="0" y="457950"/>
                <a:ext cx="12192000" cy="437684"/>
              </a:xfrm>
              <a:prstGeom prst="rect">
                <a:avLst/>
              </a:prstGeom>
            </p:spPr>
            <p:txBody>
              <a:bodyPr wrap="square">
                <a:spAutoFit/>
              </a:bodyPr>
              <a:lstStyle/>
              <a:p>
                <a:pPr algn="ctr"/>
                <a:r>
                  <a:rPr lang="fr-FR" sz="2200" b="1" dirty="0"/>
                  <a:t>Consider a self-</a:t>
                </a:r>
                <a:r>
                  <a:rPr lang="fr-FR" sz="2200" b="1" dirty="0" err="1"/>
                  <a:t>interacting</a:t>
                </a:r>
                <a:r>
                  <a:rPr lang="fr-FR" sz="2200" b="1" dirty="0"/>
                  <a:t> </a:t>
                </a:r>
                <a:r>
                  <a:rPr lang="fr-FR" sz="2200" b="1" dirty="0" err="1"/>
                  <a:t>spectator</a:t>
                </a:r>
                <a:r>
                  <a:rPr lang="fr-FR" sz="2200" b="1" dirty="0"/>
                  <a:t> </a:t>
                </a:r>
                <a:r>
                  <a:rPr lang="fr-FR" sz="2200" b="1" dirty="0" err="1"/>
                  <a:t>scalar</a:t>
                </a:r>
                <a:r>
                  <a:rPr lang="fr-FR" sz="2200" b="1" dirty="0"/>
                  <a:t> </a:t>
                </a:r>
                <a:r>
                  <a:rPr lang="fr-FR" sz="2200" b="1" dirty="0" err="1"/>
                  <a:t>field</a:t>
                </a:r>
                <a:r>
                  <a:rPr lang="fr-FR" sz="2200" b="1" dirty="0"/>
                  <a:t> in de Sitter </a:t>
                </a:r>
                <a:r>
                  <a:rPr lang="fr-FR" sz="2200" b="1" dirty="0" err="1"/>
                  <a:t>spacetime</a:t>
                </a:r>
                <a:r>
                  <a:rPr lang="fr-FR" sz="2200" b="1" dirty="0"/>
                  <a:t> with </a:t>
                </a:r>
                <a14:m>
                  <m:oMath xmlns:m="http://schemas.openxmlformats.org/officeDocument/2006/math">
                    <m:r>
                      <a:rPr lang="fr-FR" sz="2200" b="1" i="1">
                        <a:latin typeface="Cambria Math" panose="02040503050406030204" pitchFamily="18" charset="0"/>
                      </a:rPr>
                      <m:t>𝑽</m:t>
                    </m:r>
                    <m:d>
                      <m:dPr>
                        <m:ctrlPr>
                          <a:rPr lang="fr-FR" sz="2200" b="1" i="1">
                            <a:latin typeface="Cambria Math" panose="02040503050406030204" pitchFamily="18" charset="0"/>
                          </a:rPr>
                        </m:ctrlPr>
                      </m:dPr>
                      <m:e>
                        <m:r>
                          <a:rPr lang="es-ES" sz="2200" b="1" i="1">
                            <a:latin typeface="Cambria Math" panose="02040503050406030204" pitchFamily="18" charset="0"/>
                          </a:rPr>
                          <m:t>𝝓</m:t>
                        </m:r>
                      </m:e>
                    </m:d>
                    <m:r>
                      <a:rPr lang="fr-FR" sz="2200" b="1" i="1">
                        <a:latin typeface="Cambria Math" panose="02040503050406030204" pitchFamily="18" charset="0"/>
                      </a:rPr>
                      <m:t>=</m:t>
                    </m:r>
                    <m:r>
                      <a:rPr lang="fr-FR" sz="2200" b="1" i="1">
                        <a:latin typeface="Cambria Math" panose="02040503050406030204" pitchFamily="18" charset="0"/>
                      </a:rPr>
                      <m:t>𝝀</m:t>
                    </m:r>
                    <m:sSup>
                      <m:sSupPr>
                        <m:ctrlPr>
                          <a:rPr lang="es-ES" sz="2200" b="1" i="1">
                            <a:latin typeface="Cambria Math" panose="02040503050406030204" pitchFamily="18" charset="0"/>
                          </a:rPr>
                        </m:ctrlPr>
                      </m:sSupPr>
                      <m:e>
                        <m:r>
                          <a:rPr lang="es-ES" sz="2200" b="1" i="1">
                            <a:latin typeface="Cambria Math" panose="02040503050406030204" pitchFamily="18" charset="0"/>
                          </a:rPr>
                          <m:t>𝝓</m:t>
                        </m:r>
                      </m:e>
                      <m:sup>
                        <m:r>
                          <a:rPr lang="es-ES" sz="2200" b="1" i="1">
                            <a:latin typeface="Cambria Math" panose="02040503050406030204" pitchFamily="18" charset="0"/>
                          </a:rPr>
                          <m:t>𝟒</m:t>
                        </m:r>
                      </m:sup>
                    </m:sSup>
                  </m:oMath>
                </a14:m>
                <a:r>
                  <a:rPr lang="en-GB" sz="2200" b="1" dirty="0"/>
                  <a:t>/4</a:t>
                </a:r>
              </a:p>
            </p:txBody>
          </p:sp>
        </mc:Choice>
        <mc:Fallback xmlns="">
          <p:sp>
            <p:nvSpPr>
              <p:cNvPr id="31" name="Rectangle 30">
                <a:extLst>
                  <a:ext uri="{FF2B5EF4-FFF2-40B4-BE49-F238E27FC236}">
                    <a16:creationId xmlns:a16="http://schemas.microsoft.com/office/drawing/2014/main" id="{3CCE0460-3187-48B4-958E-2961648A990D}"/>
                  </a:ext>
                </a:extLst>
              </p:cNvPr>
              <p:cNvSpPr>
                <a:spLocks noRot="1" noChangeAspect="1" noMove="1" noResize="1" noEditPoints="1" noAdjustHandles="1" noChangeArrowheads="1" noChangeShapeType="1" noTextEdit="1"/>
              </p:cNvSpPr>
              <p:nvPr/>
            </p:nvSpPr>
            <p:spPr>
              <a:xfrm>
                <a:off x="0" y="457950"/>
                <a:ext cx="12192000" cy="437684"/>
              </a:xfrm>
              <a:prstGeom prst="rect">
                <a:avLst/>
              </a:prstGeom>
              <a:blipFill>
                <a:blip r:embed="rId8"/>
                <a:stretch>
                  <a:fillRect t="-8333" b="-27778"/>
                </a:stretch>
              </a:blipFill>
            </p:spPr>
            <p:txBody>
              <a:bodyPr/>
              <a:lstStyle/>
              <a:p>
                <a:r>
                  <a:rPr lang="en-GB">
                    <a:noFill/>
                  </a:rPr>
                  <a:t> </a:t>
                </a:r>
              </a:p>
            </p:txBody>
          </p:sp>
        </mc:Fallback>
      </mc:AlternateContent>
      <p:cxnSp>
        <p:nvCxnSpPr>
          <p:cNvPr id="33" name="Connecteur droit avec flèche 32">
            <a:extLst>
              <a:ext uri="{FF2B5EF4-FFF2-40B4-BE49-F238E27FC236}">
                <a16:creationId xmlns:a16="http://schemas.microsoft.com/office/drawing/2014/main" id="{DE2838C1-51B7-4289-9BED-3EC762B45A3C}"/>
              </a:ext>
            </a:extLst>
          </p:cNvPr>
          <p:cNvCxnSpPr>
            <a:cxnSpLocks/>
          </p:cNvCxnSpPr>
          <p:nvPr/>
        </p:nvCxnSpPr>
        <p:spPr>
          <a:xfrm>
            <a:off x="4533827" y="3733800"/>
            <a:ext cx="119297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822E8813-2D6F-4599-A167-C1E229C0D290}"/>
              </a:ext>
            </a:extLst>
          </p:cNvPr>
          <p:cNvSpPr/>
          <p:nvPr/>
        </p:nvSpPr>
        <p:spPr>
          <a:xfrm>
            <a:off x="6846367" y="1242210"/>
            <a:ext cx="3284617" cy="369332"/>
          </a:xfrm>
          <a:prstGeom prst="rect">
            <a:avLst/>
          </a:prstGeom>
        </p:spPr>
        <p:txBody>
          <a:bodyPr wrap="none">
            <a:spAutoFit/>
          </a:bodyPr>
          <a:lstStyle/>
          <a:p>
            <a:r>
              <a:rPr lang="fr-FR" b="1" dirty="0">
                <a:solidFill>
                  <a:srgbClr val="00B050"/>
                </a:solidFill>
              </a:rPr>
              <a:t>[N. </a:t>
            </a:r>
            <a:r>
              <a:rPr lang="fr-FR" b="1" dirty="0" err="1">
                <a:solidFill>
                  <a:srgbClr val="00B050"/>
                </a:solidFill>
              </a:rPr>
              <a:t>Tsamis</a:t>
            </a:r>
            <a:r>
              <a:rPr lang="fr-FR" b="1" dirty="0">
                <a:solidFill>
                  <a:srgbClr val="00B050"/>
                </a:solidFill>
              </a:rPr>
              <a:t>, R. </a:t>
            </a:r>
            <a:r>
              <a:rPr lang="fr-FR" b="1" dirty="0" err="1">
                <a:solidFill>
                  <a:srgbClr val="00B050"/>
                </a:solidFill>
              </a:rPr>
              <a:t>Woodard</a:t>
            </a:r>
            <a:r>
              <a:rPr lang="fr-FR" b="1" dirty="0">
                <a:solidFill>
                  <a:srgbClr val="00B050"/>
                </a:solidFill>
              </a:rPr>
              <a:t> 2005]</a:t>
            </a:r>
          </a:p>
        </p:txBody>
      </p:sp>
      <mc:AlternateContent xmlns:mc="http://schemas.openxmlformats.org/markup-compatibility/2006" xmlns:a14="http://schemas.microsoft.com/office/drawing/2010/main">
        <mc:Choice Requires="a14">
          <p:sp>
            <p:nvSpPr>
              <p:cNvPr id="39" name="ZoneTexte 38">
                <a:extLst>
                  <a:ext uri="{FF2B5EF4-FFF2-40B4-BE49-F238E27FC236}">
                    <a16:creationId xmlns:a16="http://schemas.microsoft.com/office/drawing/2014/main" id="{5917D1E9-9AB0-495B-B291-A500C0CE2AAF}"/>
                  </a:ext>
                </a:extLst>
              </p:cNvPr>
              <p:cNvSpPr txBox="1"/>
              <p:nvPr/>
            </p:nvSpPr>
            <p:spPr>
              <a:xfrm>
                <a:off x="2651044" y="5271933"/>
                <a:ext cx="6237092" cy="7012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sz="2000" i="1" smtClean="0">
                              <a:latin typeface="Cambria Math" panose="02040503050406030204" pitchFamily="18" charset="0"/>
                            </a:rPr>
                          </m:ctrlPr>
                        </m:dPr>
                        <m:e>
                          <m:sSup>
                            <m:sSupPr>
                              <m:ctrlPr>
                                <a:rPr lang="es-ES" sz="2000" i="1">
                                  <a:latin typeface="Cambria Math" panose="02040503050406030204" pitchFamily="18" charset="0"/>
                                </a:rPr>
                              </m:ctrlPr>
                            </m:sSupPr>
                            <m:e>
                              <m:r>
                                <a:rPr lang="es-ES" sz="2000" i="1">
                                  <a:latin typeface="Cambria Math" panose="02040503050406030204" pitchFamily="18" charset="0"/>
                                </a:rPr>
                                <m:t>𝜙</m:t>
                              </m:r>
                            </m:e>
                            <m:sup>
                              <m:r>
                                <a:rPr lang="es-ES" sz="2000" b="0" i="1" smtClean="0">
                                  <a:latin typeface="Cambria Math" panose="02040503050406030204" pitchFamily="18" charset="0"/>
                                </a:rPr>
                                <m:t>4</m:t>
                              </m:r>
                            </m:sup>
                          </m:sSup>
                        </m:e>
                      </m:d>
                      <m:r>
                        <a:rPr lang="fr-FR" sz="2000" i="1">
                          <a:latin typeface="Cambria Math" panose="02040503050406030204" pitchFamily="18" charset="0"/>
                        </a:rPr>
                        <m:t>=</m:t>
                      </m:r>
                      <m:f>
                        <m:fPr>
                          <m:ctrlPr>
                            <a:rPr lang="fr-FR" sz="2000" i="1">
                              <a:latin typeface="Cambria Math" panose="02040503050406030204" pitchFamily="18" charset="0"/>
                            </a:rPr>
                          </m:ctrlPr>
                        </m:fPr>
                        <m:num>
                          <m:r>
                            <a:rPr lang="es-ES" sz="2000" b="0" i="1" smtClean="0">
                              <a:latin typeface="Cambria Math" panose="02040503050406030204" pitchFamily="18" charset="0"/>
                            </a:rPr>
                            <m:t>3</m:t>
                          </m:r>
                          <m:sSubSup>
                            <m:sSubSupPr>
                              <m:ctrlPr>
                                <a:rPr lang="fr-FR" sz="2000" i="1">
                                  <a:latin typeface="Cambria Math" panose="02040503050406030204" pitchFamily="18" charset="0"/>
                                </a:rPr>
                              </m:ctrlPr>
                            </m:sSubSupPr>
                            <m:e>
                              <m:r>
                                <a:rPr lang="fr-FR" sz="2000" i="1">
                                  <a:latin typeface="Cambria Math" panose="02040503050406030204" pitchFamily="18" charset="0"/>
                                </a:rPr>
                                <m:t>𝐻</m:t>
                              </m:r>
                            </m:e>
                            <m:sub>
                              <m:r>
                                <a:rPr lang="fr-FR" sz="2000" i="1">
                                  <a:latin typeface="Cambria Math" panose="02040503050406030204" pitchFamily="18" charset="0"/>
                                </a:rPr>
                                <m:t>0</m:t>
                              </m:r>
                            </m:sub>
                            <m:sup>
                              <m:r>
                                <a:rPr lang="es-ES" sz="2000" b="0" i="1" smtClean="0">
                                  <a:latin typeface="Cambria Math" panose="02040503050406030204" pitchFamily="18" charset="0"/>
                                </a:rPr>
                                <m:t>4</m:t>
                              </m:r>
                            </m:sup>
                          </m:sSubSup>
                          <m:sSup>
                            <m:sSupPr>
                              <m:ctrlPr>
                                <a:rPr lang="es-ES" sz="2000" b="0" i="1" smtClean="0">
                                  <a:latin typeface="Cambria Math" panose="02040503050406030204" pitchFamily="18" charset="0"/>
                                </a:rPr>
                              </m:ctrlPr>
                            </m:sSupPr>
                            <m:e>
                              <m:func>
                                <m:funcPr>
                                  <m:ctrlPr>
                                    <a:rPr lang="es-ES" sz="2000" i="1">
                                      <a:latin typeface="Cambria Math" panose="02040503050406030204" pitchFamily="18" charset="0"/>
                                    </a:rPr>
                                  </m:ctrlPr>
                                </m:funcPr>
                                <m:fName>
                                  <m:r>
                                    <m:rPr>
                                      <m:sty m:val="p"/>
                                    </m:rPr>
                                    <a:rPr lang="es-ES" sz="2000">
                                      <a:latin typeface="Cambria Math" panose="02040503050406030204" pitchFamily="18" charset="0"/>
                                    </a:rPr>
                                    <m:t>log</m:t>
                                  </m:r>
                                </m:fName>
                                <m:e>
                                  <m:d>
                                    <m:dPr>
                                      <m:ctrlPr>
                                        <a:rPr lang="es-ES" sz="2000" i="1">
                                          <a:latin typeface="Cambria Math" panose="02040503050406030204" pitchFamily="18" charset="0"/>
                                        </a:rPr>
                                      </m:ctrlPr>
                                    </m:dPr>
                                    <m:e>
                                      <m:r>
                                        <a:rPr lang="es-ES" sz="2000" i="1">
                                          <a:latin typeface="Cambria Math" panose="02040503050406030204" pitchFamily="18" charset="0"/>
                                        </a:rPr>
                                        <m:t>𝑎</m:t>
                                      </m:r>
                                    </m:e>
                                  </m:d>
                                </m:e>
                              </m:func>
                            </m:e>
                            <m:sup>
                              <m:r>
                                <a:rPr lang="es-ES" sz="2000" b="0" i="1" smtClean="0">
                                  <a:latin typeface="Cambria Math" panose="02040503050406030204" pitchFamily="18" charset="0"/>
                                </a:rPr>
                                <m:t>2</m:t>
                              </m:r>
                            </m:sup>
                          </m:sSup>
                        </m:num>
                        <m:den>
                          <m:r>
                            <a:rPr lang="es-ES" sz="2000" b="0" i="1" smtClean="0">
                              <a:latin typeface="Cambria Math" panose="02040503050406030204" pitchFamily="18" charset="0"/>
                            </a:rPr>
                            <m:t>16</m:t>
                          </m:r>
                          <m:sSup>
                            <m:sSupPr>
                              <m:ctrlPr>
                                <a:rPr lang="fr-FR" sz="2000" i="1">
                                  <a:latin typeface="Cambria Math" panose="02040503050406030204" pitchFamily="18" charset="0"/>
                                </a:rPr>
                              </m:ctrlPr>
                            </m:sSupPr>
                            <m:e>
                              <m:r>
                                <a:rPr lang="fr-FR" sz="2000" i="1">
                                  <a:latin typeface="Cambria Math" panose="02040503050406030204" pitchFamily="18" charset="0"/>
                                </a:rPr>
                                <m:t>𝜋</m:t>
                              </m:r>
                            </m:e>
                            <m:sup>
                              <m:r>
                                <a:rPr lang="es-ES" sz="2000" b="0" i="1" smtClean="0">
                                  <a:latin typeface="Cambria Math" panose="02040503050406030204" pitchFamily="18" charset="0"/>
                                </a:rPr>
                                <m:t>4</m:t>
                              </m:r>
                            </m:sup>
                          </m:sSup>
                        </m:den>
                      </m:f>
                      <m:d>
                        <m:dPr>
                          <m:ctrlPr>
                            <a:rPr lang="fr-FR" sz="2000" i="1">
                              <a:latin typeface="Cambria Math" panose="02040503050406030204" pitchFamily="18" charset="0"/>
                            </a:rPr>
                          </m:ctrlPr>
                        </m:dPr>
                        <m:e>
                          <m:r>
                            <a:rPr lang="fr-FR" sz="2000" i="1">
                              <a:latin typeface="Cambria Math" panose="02040503050406030204" pitchFamily="18" charset="0"/>
                            </a:rPr>
                            <m:t>1−</m:t>
                          </m:r>
                          <m:f>
                            <m:fPr>
                              <m:ctrlPr>
                                <a:rPr lang="fr-FR" sz="2000" i="1">
                                  <a:latin typeface="Cambria Math" panose="02040503050406030204" pitchFamily="18" charset="0"/>
                                </a:rPr>
                              </m:ctrlPr>
                            </m:fPr>
                            <m:num>
                              <m:r>
                                <a:rPr lang="fr-FR" sz="2000" i="1">
                                  <a:latin typeface="Cambria Math" panose="02040503050406030204" pitchFamily="18" charset="0"/>
                                </a:rPr>
                                <m:t>𝜆</m:t>
                              </m:r>
                              <m:sSup>
                                <m:sSupPr>
                                  <m:ctrlPr>
                                    <a:rPr lang="es-ES" sz="2000" i="1">
                                      <a:latin typeface="Cambria Math" panose="02040503050406030204" pitchFamily="18" charset="0"/>
                                    </a:rPr>
                                  </m:ctrlPr>
                                </m:sSupPr>
                                <m:e>
                                  <m:func>
                                    <m:funcPr>
                                      <m:ctrlPr>
                                        <a:rPr lang="es-ES" sz="2000" i="1">
                                          <a:latin typeface="Cambria Math" panose="02040503050406030204" pitchFamily="18" charset="0"/>
                                        </a:rPr>
                                      </m:ctrlPr>
                                    </m:funcPr>
                                    <m:fName>
                                      <m:r>
                                        <m:rPr>
                                          <m:sty m:val="p"/>
                                        </m:rPr>
                                        <a:rPr lang="es-ES" sz="2000">
                                          <a:latin typeface="Cambria Math" panose="02040503050406030204" pitchFamily="18" charset="0"/>
                                        </a:rPr>
                                        <m:t>log</m:t>
                                      </m:r>
                                    </m:fName>
                                    <m:e>
                                      <m:d>
                                        <m:dPr>
                                          <m:ctrlPr>
                                            <a:rPr lang="es-ES" sz="2000" i="1">
                                              <a:latin typeface="Cambria Math" panose="02040503050406030204" pitchFamily="18" charset="0"/>
                                            </a:rPr>
                                          </m:ctrlPr>
                                        </m:dPr>
                                        <m:e>
                                          <m:r>
                                            <a:rPr lang="es-ES" sz="2000" i="1">
                                              <a:latin typeface="Cambria Math" panose="02040503050406030204" pitchFamily="18" charset="0"/>
                                            </a:rPr>
                                            <m:t>𝑎</m:t>
                                          </m:r>
                                        </m:e>
                                      </m:d>
                                    </m:e>
                                  </m:func>
                                </m:e>
                                <m:sup>
                                  <m:r>
                                    <a:rPr lang="es-ES" sz="2000" i="1">
                                      <a:latin typeface="Cambria Math" panose="02040503050406030204" pitchFamily="18" charset="0"/>
                                    </a:rPr>
                                    <m:t>2</m:t>
                                  </m:r>
                                </m:sup>
                              </m:sSup>
                            </m:num>
                            <m:den>
                              <m:r>
                                <a:rPr lang="es-ES" sz="2000" b="0" i="1" smtClean="0">
                                  <a:latin typeface="Cambria Math" panose="02040503050406030204" pitchFamily="18" charset="0"/>
                                </a:rPr>
                                <m:t>2</m:t>
                              </m:r>
                              <m:sSup>
                                <m:sSupPr>
                                  <m:ctrlPr>
                                    <a:rPr lang="fr-FR" sz="2000" i="1">
                                      <a:latin typeface="Cambria Math" panose="02040503050406030204" pitchFamily="18" charset="0"/>
                                    </a:rPr>
                                  </m:ctrlPr>
                                </m:sSupPr>
                                <m:e>
                                  <m:r>
                                    <a:rPr lang="fr-FR" sz="2000" i="1">
                                      <a:latin typeface="Cambria Math" panose="02040503050406030204" pitchFamily="18" charset="0"/>
                                    </a:rPr>
                                    <m:t>𝜋</m:t>
                                  </m:r>
                                </m:e>
                                <m:sup>
                                  <m:r>
                                    <a:rPr lang="fr-FR" sz="2000" i="1">
                                      <a:latin typeface="Cambria Math" panose="02040503050406030204" pitchFamily="18" charset="0"/>
                                    </a:rPr>
                                    <m:t>2</m:t>
                                  </m:r>
                                </m:sup>
                              </m:sSup>
                            </m:den>
                          </m:f>
                          <m:r>
                            <a:rPr lang="fr-FR" sz="2000" i="1">
                              <a:latin typeface="Cambria Math" panose="02040503050406030204" pitchFamily="18" charset="0"/>
                            </a:rPr>
                            <m:t>+</m:t>
                          </m:r>
                          <m:f>
                            <m:fPr>
                              <m:ctrlPr>
                                <a:rPr lang="fr-FR" sz="2000" i="1">
                                  <a:latin typeface="Cambria Math" panose="02040503050406030204" pitchFamily="18" charset="0"/>
                                </a:rPr>
                              </m:ctrlPr>
                            </m:fPr>
                            <m:num>
                              <m:sSup>
                                <m:sSupPr>
                                  <m:ctrlPr>
                                    <a:rPr lang="es-ES" sz="2000" b="0" i="1" smtClean="0">
                                      <a:latin typeface="Cambria Math" panose="02040503050406030204" pitchFamily="18" charset="0"/>
                                    </a:rPr>
                                  </m:ctrlPr>
                                </m:sSupPr>
                                <m:e>
                                  <m:r>
                                    <a:rPr lang="es-ES" sz="2000" b="0" i="1" smtClean="0">
                                      <a:latin typeface="Cambria Math" panose="02040503050406030204" pitchFamily="18" charset="0"/>
                                    </a:rPr>
                                    <m:t>53 </m:t>
                                  </m:r>
                                  <m:r>
                                    <a:rPr lang="fr-FR" sz="2000" i="1">
                                      <a:latin typeface="Cambria Math" panose="02040503050406030204" pitchFamily="18" charset="0"/>
                                    </a:rPr>
                                    <m:t>𝜆</m:t>
                                  </m:r>
                                </m:e>
                                <m:sup>
                                  <m:r>
                                    <a:rPr lang="es-ES" sz="2000" b="0" i="1" smtClean="0">
                                      <a:latin typeface="Cambria Math" panose="02040503050406030204" pitchFamily="18" charset="0"/>
                                    </a:rPr>
                                    <m:t>2</m:t>
                                  </m:r>
                                </m:sup>
                              </m:sSup>
                              <m:sSup>
                                <m:sSupPr>
                                  <m:ctrlPr>
                                    <a:rPr lang="es-ES" sz="2000" i="1">
                                      <a:latin typeface="Cambria Math" panose="02040503050406030204" pitchFamily="18" charset="0"/>
                                    </a:rPr>
                                  </m:ctrlPr>
                                </m:sSupPr>
                                <m:e>
                                  <m:func>
                                    <m:funcPr>
                                      <m:ctrlPr>
                                        <a:rPr lang="es-ES" sz="2000" i="1">
                                          <a:latin typeface="Cambria Math" panose="02040503050406030204" pitchFamily="18" charset="0"/>
                                        </a:rPr>
                                      </m:ctrlPr>
                                    </m:funcPr>
                                    <m:fName>
                                      <m:r>
                                        <m:rPr>
                                          <m:sty m:val="p"/>
                                        </m:rPr>
                                        <a:rPr lang="es-ES" sz="2000">
                                          <a:latin typeface="Cambria Math" panose="02040503050406030204" pitchFamily="18" charset="0"/>
                                        </a:rPr>
                                        <m:t>log</m:t>
                                      </m:r>
                                    </m:fName>
                                    <m:e>
                                      <m:d>
                                        <m:dPr>
                                          <m:ctrlPr>
                                            <a:rPr lang="es-ES" sz="2000" i="1">
                                              <a:latin typeface="Cambria Math" panose="02040503050406030204" pitchFamily="18" charset="0"/>
                                            </a:rPr>
                                          </m:ctrlPr>
                                        </m:dPr>
                                        <m:e>
                                          <m:r>
                                            <a:rPr lang="es-ES" sz="2000" i="1">
                                              <a:latin typeface="Cambria Math" panose="02040503050406030204" pitchFamily="18" charset="0"/>
                                            </a:rPr>
                                            <m:t>𝑎</m:t>
                                          </m:r>
                                        </m:e>
                                      </m:d>
                                    </m:e>
                                  </m:func>
                                </m:e>
                                <m:sup>
                                  <m:r>
                                    <a:rPr lang="es-ES" sz="2000" b="0" i="1" smtClean="0">
                                      <a:latin typeface="Cambria Math" panose="02040503050406030204" pitchFamily="18" charset="0"/>
                                    </a:rPr>
                                    <m:t>4</m:t>
                                  </m:r>
                                </m:sup>
                              </m:sSup>
                            </m:num>
                            <m:den>
                              <m:r>
                                <a:rPr lang="es-ES" sz="2000" b="0" i="1" smtClean="0">
                                  <a:latin typeface="Cambria Math" panose="02040503050406030204" pitchFamily="18" charset="0"/>
                                </a:rPr>
                                <m:t>180</m:t>
                              </m:r>
                              <m:sSup>
                                <m:sSupPr>
                                  <m:ctrlPr>
                                    <a:rPr lang="fr-FR" sz="2000" i="1">
                                      <a:latin typeface="Cambria Math" panose="02040503050406030204" pitchFamily="18" charset="0"/>
                                    </a:rPr>
                                  </m:ctrlPr>
                                </m:sSupPr>
                                <m:e>
                                  <m:r>
                                    <a:rPr lang="fr-FR" sz="2000" i="1">
                                      <a:latin typeface="Cambria Math" panose="02040503050406030204" pitchFamily="18" charset="0"/>
                                    </a:rPr>
                                    <m:t>𝜋</m:t>
                                  </m:r>
                                </m:e>
                                <m:sup>
                                  <m:r>
                                    <a:rPr lang="es-ES" sz="2000" b="0" i="1" smtClean="0">
                                      <a:latin typeface="Cambria Math" panose="02040503050406030204" pitchFamily="18" charset="0"/>
                                    </a:rPr>
                                    <m:t>4</m:t>
                                  </m:r>
                                </m:sup>
                              </m:sSup>
                            </m:den>
                          </m:f>
                          <m:r>
                            <a:rPr lang="es-ES" sz="2000" b="0" i="1" smtClean="0">
                              <a:latin typeface="Cambria Math" panose="02040503050406030204" pitchFamily="18" charset="0"/>
                            </a:rPr>
                            <m:t>+…</m:t>
                          </m:r>
                        </m:e>
                      </m:d>
                    </m:oMath>
                  </m:oMathPara>
                </a14:m>
                <a:endParaRPr lang="fr-FR" sz="2000" dirty="0"/>
              </a:p>
            </p:txBody>
          </p:sp>
        </mc:Choice>
        <mc:Fallback xmlns="">
          <p:sp>
            <p:nvSpPr>
              <p:cNvPr id="39" name="ZoneTexte 38">
                <a:extLst>
                  <a:ext uri="{FF2B5EF4-FFF2-40B4-BE49-F238E27FC236}">
                    <a16:creationId xmlns:a16="http://schemas.microsoft.com/office/drawing/2014/main" id="{5917D1E9-9AB0-495B-B291-A500C0CE2AAF}"/>
                  </a:ext>
                </a:extLst>
              </p:cNvPr>
              <p:cNvSpPr txBox="1">
                <a:spLocks noRot="1" noChangeAspect="1" noMove="1" noResize="1" noEditPoints="1" noAdjustHandles="1" noChangeArrowheads="1" noChangeShapeType="1" noTextEdit="1"/>
              </p:cNvSpPr>
              <p:nvPr/>
            </p:nvSpPr>
            <p:spPr>
              <a:xfrm>
                <a:off x="2651044" y="5271933"/>
                <a:ext cx="6237092" cy="701218"/>
              </a:xfrm>
              <a:prstGeom prst="rect">
                <a:avLst/>
              </a:prstGeom>
              <a:blipFill>
                <a:blip r:embed="rId9"/>
                <a:stretch>
                  <a:fillRect/>
                </a:stretch>
              </a:blipFill>
            </p:spPr>
            <p:txBody>
              <a:bodyPr/>
              <a:lstStyle/>
              <a:p>
                <a:r>
                  <a:rPr lang="en-GB">
                    <a:noFill/>
                  </a:rPr>
                  <a:t> </a:t>
                </a:r>
              </a:p>
            </p:txBody>
          </p:sp>
        </mc:Fallback>
      </mc:AlternateContent>
      <p:cxnSp>
        <p:nvCxnSpPr>
          <p:cNvPr id="41" name="Connecteur droit 40">
            <a:extLst>
              <a:ext uri="{FF2B5EF4-FFF2-40B4-BE49-F238E27FC236}">
                <a16:creationId xmlns:a16="http://schemas.microsoft.com/office/drawing/2014/main" id="{793736D3-0B9B-412B-9417-58C52C315599}"/>
              </a:ext>
            </a:extLst>
          </p:cNvPr>
          <p:cNvCxnSpPr/>
          <p:nvPr/>
        </p:nvCxnSpPr>
        <p:spPr>
          <a:xfrm>
            <a:off x="0" y="3089419"/>
            <a:ext cx="12191992"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ZoneTexte 41">
                <a:extLst>
                  <a:ext uri="{FF2B5EF4-FFF2-40B4-BE49-F238E27FC236}">
                    <a16:creationId xmlns:a16="http://schemas.microsoft.com/office/drawing/2014/main" id="{28B163AC-CFB3-4627-A737-F3BE24206D34}"/>
                  </a:ext>
                </a:extLst>
              </p:cNvPr>
              <p:cNvSpPr txBox="1"/>
              <p:nvPr/>
            </p:nvSpPr>
            <p:spPr>
              <a:xfrm>
                <a:off x="2683699" y="6044230"/>
                <a:ext cx="30457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 </m:t>
                      </m:r>
                    </m:oMath>
                  </m:oMathPara>
                </a14:m>
                <a:endParaRPr lang="fr-FR" sz="2000" dirty="0"/>
              </a:p>
            </p:txBody>
          </p:sp>
        </mc:Choice>
        <mc:Fallback xmlns="">
          <p:sp>
            <p:nvSpPr>
              <p:cNvPr id="42" name="ZoneTexte 41">
                <a:extLst>
                  <a:ext uri="{FF2B5EF4-FFF2-40B4-BE49-F238E27FC236}">
                    <a16:creationId xmlns:a16="http://schemas.microsoft.com/office/drawing/2014/main" id="{28B163AC-CFB3-4627-A737-F3BE24206D34}"/>
                  </a:ext>
                </a:extLst>
              </p:cNvPr>
              <p:cNvSpPr txBox="1">
                <a:spLocks noRot="1" noChangeAspect="1" noMove="1" noResize="1" noEditPoints="1" noAdjustHandles="1" noChangeArrowheads="1" noChangeShapeType="1" noTextEdit="1"/>
              </p:cNvSpPr>
              <p:nvPr/>
            </p:nvSpPr>
            <p:spPr>
              <a:xfrm>
                <a:off x="2683699" y="6044230"/>
                <a:ext cx="304571"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ZoneTexte 42">
                <a:extLst>
                  <a:ext uri="{FF2B5EF4-FFF2-40B4-BE49-F238E27FC236}">
                    <a16:creationId xmlns:a16="http://schemas.microsoft.com/office/drawing/2014/main" id="{D3DCFEE5-5832-4154-BDCA-0E61B1A816E9}"/>
                  </a:ext>
                </a:extLst>
              </p:cNvPr>
              <p:cNvSpPr txBox="1"/>
              <p:nvPr/>
            </p:nvSpPr>
            <p:spPr>
              <a:xfrm>
                <a:off x="2913550" y="6046329"/>
                <a:ext cx="4355808" cy="369332"/>
              </a:xfrm>
              <a:prstGeom prst="rect">
                <a:avLst/>
              </a:prstGeom>
              <a:noFill/>
            </p:spPr>
            <p:txBody>
              <a:bodyPr wrap="none" rtlCol="0">
                <a:spAutoFit/>
              </a:bodyPr>
              <a:lstStyle/>
              <a:p>
                <a:r>
                  <a:rPr lang="fr-FR" b="1" dirty="0"/>
                  <a:t>all</a:t>
                </a:r>
                <a:r>
                  <a:rPr lang="fr-FR" dirty="0"/>
                  <a:t> </a:t>
                </a:r>
                <a14:m>
                  <m:oMath xmlns:m="http://schemas.openxmlformats.org/officeDocument/2006/math">
                    <m:r>
                      <a:rPr lang="es-ES" b="0" i="1" smtClean="0">
                        <a:latin typeface="Cambria Math" panose="02040503050406030204" pitchFamily="18" charset="0"/>
                      </a:rPr>
                      <m:t>2</m:t>
                    </m:r>
                    <m:r>
                      <a:rPr lang="es-ES" b="0" i="1" smtClean="0">
                        <a:latin typeface="Cambria Math" panose="02040503050406030204" pitchFamily="18" charset="0"/>
                      </a:rPr>
                      <m:t>𝑛</m:t>
                    </m:r>
                  </m:oMath>
                </a14:m>
                <a:r>
                  <a:rPr lang="fr-FR" dirty="0"/>
                  <a:t>-point </a:t>
                </a:r>
                <a:r>
                  <a:rPr lang="fr-FR" dirty="0" err="1"/>
                  <a:t>functions</a:t>
                </a:r>
                <a:r>
                  <a:rPr lang="fr-FR" dirty="0"/>
                  <a:t> at </a:t>
                </a:r>
                <a:r>
                  <a:rPr lang="fr-FR" b="1" dirty="0" err="1"/>
                  <a:t>arbitrary</a:t>
                </a:r>
                <a:r>
                  <a:rPr lang="fr-FR" dirty="0"/>
                  <a:t> </a:t>
                </a:r>
                <a:r>
                  <a:rPr lang="fr-FR" dirty="0" err="1"/>
                  <a:t>order</a:t>
                </a:r>
                <a:r>
                  <a:rPr lang="fr-FR" dirty="0"/>
                  <a:t>…</a:t>
                </a:r>
              </a:p>
            </p:txBody>
          </p:sp>
        </mc:Choice>
        <mc:Fallback xmlns="">
          <p:sp>
            <p:nvSpPr>
              <p:cNvPr id="43" name="ZoneTexte 42">
                <a:extLst>
                  <a:ext uri="{FF2B5EF4-FFF2-40B4-BE49-F238E27FC236}">
                    <a16:creationId xmlns:a16="http://schemas.microsoft.com/office/drawing/2014/main" id="{D3DCFEE5-5832-4154-BDCA-0E61B1A816E9}"/>
                  </a:ext>
                </a:extLst>
              </p:cNvPr>
              <p:cNvSpPr txBox="1">
                <a:spLocks noRot="1" noChangeAspect="1" noMove="1" noResize="1" noEditPoints="1" noAdjustHandles="1" noChangeArrowheads="1" noChangeShapeType="1" noTextEdit="1"/>
              </p:cNvSpPr>
              <p:nvPr/>
            </p:nvSpPr>
            <p:spPr>
              <a:xfrm>
                <a:off x="2913550" y="6046329"/>
                <a:ext cx="4355808" cy="369332"/>
              </a:xfrm>
              <a:prstGeom prst="rect">
                <a:avLst/>
              </a:prstGeom>
              <a:blipFill>
                <a:blip r:embed="rId11"/>
                <a:stretch>
                  <a:fillRect l="-1261" t="-11667" r="-560" b="-2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D699C770-3AD5-44EF-92AE-18AB8AAAE796}"/>
                  </a:ext>
                </a:extLst>
              </p:cNvPr>
              <p:cNvSpPr/>
              <p:nvPr/>
            </p:nvSpPr>
            <p:spPr>
              <a:xfrm>
                <a:off x="9062535" y="4691735"/>
                <a:ext cx="1604863" cy="369332"/>
              </a:xfrm>
              <a:prstGeom prst="rect">
                <a:avLst/>
              </a:prstGeom>
            </p:spPr>
            <p:txBody>
              <a:bodyPr wrap="none">
                <a:spAutoFit/>
              </a:bodyPr>
              <a:lstStyle/>
              <a:p>
                <a14:m>
                  <m:oMath xmlns:m="http://schemas.openxmlformats.org/officeDocument/2006/math">
                    <m:r>
                      <a:rPr lang="es-ES" i="1">
                        <a:latin typeface="Cambria Math" panose="02040503050406030204" pitchFamily="18" charset="0"/>
                      </a:rPr>
                      <m:t>𝜆</m:t>
                    </m:r>
                    <m:r>
                      <a:rPr lang="es-ES" i="1">
                        <a:latin typeface="Cambria Math" panose="02040503050406030204" pitchFamily="18" charset="0"/>
                      </a:rPr>
                      <m:t> </m:t>
                    </m:r>
                    <m:sSup>
                      <m:sSupPr>
                        <m:ctrlPr>
                          <a:rPr lang="es-ES" i="1">
                            <a:latin typeface="Cambria Math" panose="02040503050406030204" pitchFamily="18" charset="0"/>
                          </a:rPr>
                        </m:ctrlPr>
                      </m:sSupPr>
                      <m:e>
                        <m:r>
                          <m:rPr>
                            <m:sty m:val="p"/>
                          </m:rPr>
                          <a:rPr lang="es-ES">
                            <a:latin typeface="Cambria Math" panose="02040503050406030204" pitchFamily="18" charset="0"/>
                          </a:rPr>
                          <m:t>log</m:t>
                        </m:r>
                        <m:r>
                          <a:rPr lang="es-ES" i="1">
                            <a:latin typeface="Cambria Math" panose="02040503050406030204" pitchFamily="18" charset="0"/>
                          </a:rPr>
                          <m:t>⁡(</m:t>
                        </m:r>
                        <m:r>
                          <a:rPr lang="es-ES" i="1">
                            <a:latin typeface="Cambria Math" panose="02040503050406030204" pitchFamily="18" charset="0"/>
                          </a:rPr>
                          <m:t>𝑎</m:t>
                        </m:r>
                        <m:r>
                          <a:rPr lang="es-ES" i="1">
                            <a:latin typeface="Cambria Math" panose="02040503050406030204" pitchFamily="18" charset="0"/>
                          </a:rPr>
                          <m:t>)</m:t>
                        </m:r>
                      </m:e>
                      <m:sup>
                        <m:r>
                          <a:rPr lang="es-ES" i="1">
                            <a:latin typeface="Cambria Math" panose="02040503050406030204" pitchFamily="18" charset="0"/>
                          </a:rPr>
                          <m:t>2</m:t>
                        </m:r>
                      </m:sup>
                    </m:sSup>
                    <m:r>
                      <a:rPr lang="es-ES" i="1">
                        <a:latin typeface="Cambria Math" panose="02040503050406030204" pitchFamily="18" charset="0"/>
                      </a:rPr>
                      <m:t>≪1</m:t>
                    </m:r>
                  </m:oMath>
                </a14:m>
                <a:r>
                  <a:rPr lang="es-ES" dirty="0"/>
                  <a:t> </a:t>
                </a:r>
                <a:endParaRPr lang="en-GB" dirty="0"/>
              </a:p>
            </p:txBody>
          </p:sp>
        </mc:Choice>
        <mc:Fallback xmlns="">
          <p:sp>
            <p:nvSpPr>
              <p:cNvPr id="45" name="Rectangle 44">
                <a:extLst>
                  <a:ext uri="{FF2B5EF4-FFF2-40B4-BE49-F238E27FC236}">
                    <a16:creationId xmlns:a16="http://schemas.microsoft.com/office/drawing/2014/main" id="{D699C770-3AD5-44EF-92AE-18AB8AAAE796}"/>
                  </a:ext>
                </a:extLst>
              </p:cNvPr>
              <p:cNvSpPr>
                <a:spLocks noRot="1" noChangeAspect="1" noMove="1" noResize="1" noEditPoints="1" noAdjustHandles="1" noChangeArrowheads="1" noChangeShapeType="1" noTextEdit="1"/>
              </p:cNvSpPr>
              <p:nvPr/>
            </p:nvSpPr>
            <p:spPr>
              <a:xfrm>
                <a:off x="9062535" y="4691735"/>
                <a:ext cx="1604863" cy="369332"/>
              </a:xfrm>
              <a:prstGeom prst="rect">
                <a:avLst/>
              </a:prstGeom>
              <a:blipFill>
                <a:blip r:embed="rId12"/>
                <a:stretch>
                  <a:fillRect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5549DB01-A439-48C6-95FE-3AE258F7EC86}"/>
                  </a:ext>
                </a:extLst>
              </p:cNvPr>
              <p:cNvSpPr/>
              <p:nvPr/>
            </p:nvSpPr>
            <p:spPr>
              <a:xfrm>
                <a:off x="9062535" y="5400243"/>
                <a:ext cx="1604863" cy="369332"/>
              </a:xfrm>
              <a:prstGeom prst="rect">
                <a:avLst/>
              </a:prstGeom>
            </p:spPr>
            <p:txBody>
              <a:bodyPr wrap="none">
                <a:spAutoFit/>
              </a:bodyPr>
              <a:lstStyle/>
              <a:p>
                <a14:m>
                  <m:oMath xmlns:m="http://schemas.openxmlformats.org/officeDocument/2006/math">
                    <m:r>
                      <a:rPr lang="es-ES" i="1">
                        <a:latin typeface="Cambria Math" panose="02040503050406030204" pitchFamily="18" charset="0"/>
                      </a:rPr>
                      <m:t>𝜆</m:t>
                    </m:r>
                    <m:r>
                      <a:rPr lang="es-ES" i="1">
                        <a:latin typeface="Cambria Math" panose="02040503050406030204" pitchFamily="18" charset="0"/>
                      </a:rPr>
                      <m:t> </m:t>
                    </m:r>
                    <m:sSup>
                      <m:sSupPr>
                        <m:ctrlPr>
                          <a:rPr lang="es-ES" i="1">
                            <a:latin typeface="Cambria Math" panose="02040503050406030204" pitchFamily="18" charset="0"/>
                          </a:rPr>
                        </m:ctrlPr>
                      </m:sSupPr>
                      <m:e>
                        <m:r>
                          <m:rPr>
                            <m:sty m:val="p"/>
                          </m:rPr>
                          <a:rPr lang="es-ES">
                            <a:latin typeface="Cambria Math" panose="02040503050406030204" pitchFamily="18" charset="0"/>
                          </a:rPr>
                          <m:t>log</m:t>
                        </m:r>
                        <m:r>
                          <a:rPr lang="es-ES" i="1">
                            <a:latin typeface="Cambria Math" panose="02040503050406030204" pitchFamily="18" charset="0"/>
                          </a:rPr>
                          <m:t>⁡(</m:t>
                        </m:r>
                        <m:r>
                          <a:rPr lang="es-ES" i="1">
                            <a:latin typeface="Cambria Math" panose="02040503050406030204" pitchFamily="18" charset="0"/>
                          </a:rPr>
                          <m:t>𝑎</m:t>
                        </m:r>
                        <m:r>
                          <a:rPr lang="es-ES" i="1">
                            <a:latin typeface="Cambria Math" panose="02040503050406030204" pitchFamily="18" charset="0"/>
                          </a:rPr>
                          <m:t>)</m:t>
                        </m:r>
                      </m:e>
                      <m:sup>
                        <m:r>
                          <a:rPr lang="es-ES" i="1">
                            <a:latin typeface="Cambria Math" panose="02040503050406030204" pitchFamily="18" charset="0"/>
                          </a:rPr>
                          <m:t>2</m:t>
                        </m:r>
                      </m:sup>
                    </m:sSup>
                    <m:r>
                      <a:rPr lang="es-ES" i="1">
                        <a:latin typeface="Cambria Math" panose="02040503050406030204" pitchFamily="18" charset="0"/>
                      </a:rPr>
                      <m:t>≪1</m:t>
                    </m:r>
                  </m:oMath>
                </a14:m>
                <a:r>
                  <a:rPr lang="es-ES" dirty="0"/>
                  <a:t> </a:t>
                </a:r>
                <a:endParaRPr lang="en-GB" dirty="0"/>
              </a:p>
            </p:txBody>
          </p:sp>
        </mc:Choice>
        <mc:Fallback xmlns="">
          <p:sp>
            <p:nvSpPr>
              <p:cNvPr id="46" name="Rectangle 45">
                <a:extLst>
                  <a:ext uri="{FF2B5EF4-FFF2-40B4-BE49-F238E27FC236}">
                    <a16:creationId xmlns:a16="http://schemas.microsoft.com/office/drawing/2014/main" id="{5549DB01-A439-48C6-95FE-3AE258F7EC86}"/>
                  </a:ext>
                </a:extLst>
              </p:cNvPr>
              <p:cNvSpPr>
                <a:spLocks noRot="1" noChangeAspect="1" noMove="1" noResize="1" noEditPoints="1" noAdjustHandles="1" noChangeArrowheads="1" noChangeShapeType="1" noTextEdit="1"/>
              </p:cNvSpPr>
              <p:nvPr/>
            </p:nvSpPr>
            <p:spPr>
              <a:xfrm>
                <a:off x="9062535" y="5400243"/>
                <a:ext cx="1604863" cy="369332"/>
              </a:xfrm>
              <a:prstGeom prst="rect">
                <a:avLst/>
              </a:prstGeom>
              <a:blipFill>
                <a:blip r:embed="rId13"/>
                <a:stretch>
                  <a:fillRect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18B9C6F6-6181-4E9B-AC4D-EA89817F7467}"/>
                  </a:ext>
                </a:extLst>
              </p:cNvPr>
              <p:cNvSpPr/>
              <p:nvPr/>
            </p:nvSpPr>
            <p:spPr>
              <a:xfrm>
                <a:off x="1436847" y="2691210"/>
                <a:ext cx="137736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s-ES" i="1" smtClean="0">
                              <a:latin typeface="Cambria Math" panose="02040503050406030204" pitchFamily="18" charset="0"/>
                            </a:rPr>
                          </m:ctrlPr>
                        </m:funcPr>
                        <m:fName>
                          <m:r>
                            <m:rPr>
                              <m:sty m:val="p"/>
                            </m:rPr>
                            <a:rPr lang="es-ES">
                              <a:latin typeface="Cambria Math" panose="02040503050406030204" pitchFamily="18" charset="0"/>
                            </a:rPr>
                            <m:t>log</m:t>
                          </m:r>
                        </m:fName>
                        <m:e>
                          <m:d>
                            <m:dPr>
                              <m:ctrlPr>
                                <a:rPr lang="es-ES" i="1">
                                  <a:latin typeface="Cambria Math" panose="02040503050406030204" pitchFamily="18" charset="0"/>
                                </a:rPr>
                              </m:ctrlPr>
                            </m:dPr>
                            <m:e>
                              <m:r>
                                <a:rPr lang="es-ES" i="1">
                                  <a:latin typeface="Cambria Math" panose="02040503050406030204" pitchFamily="18" charset="0"/>
                                </a:rPr>
                                <m:t>𝑎</m:t>
                              </m:r>
                            </m:e>
                          </m:d>
                        </m:e>
                      </m:func>
                      <m:r>
                        <a:rPr lang="es-ES" b="0" i="1" smtClean="0">
                          <a:latin typeface="Cambria Math" panose="02040503050406030204" pitchFamily="18" charset="0"/>
                        </a:rPr>
                        <m:t>→∞</m:t>
                      </m:r>
                    </m:oMath>
                  </m:oMathPara>
                </a14:m>
                <a:endParaRPr lang="en-GB" dirty="0"/>
              </a:p>
            </p:txBody>
          </p:sp>
        </mc:Choice>
        <mc:Fallback xmlns="">
          <p:sp>
            <p:nvSpPr>
              <p:cNvPr id="48" name="Rectangle 47">
                <a:extLst>
                  <a:ext uri="{FF2B5EF4-FFF2-40B4-BE49-F238E27FC236}">
                    <a16:creationId xmlns:a16="http://schemas.microsoft.com/office/drawing/2014/main" id="{18B9C6F6-6181-4E9B-AC4D-EA89817F7467}"/>
                  </a:ext>
                </a:extLst>
              </p:cNvPr>
              <p:cNvSpPr>
                <a:spLocks noRot="1" noChangeAspect="1" noMove="1" noResize="1" noEditPoints="1" noAdjustHandles="1" noChangeArrowheads="1" noChangeShapeType="1" noTextEdit="1"/>
              </p:cNvSpPr>
              <p:nvPr/>
            </p:nvSpPr>
            <p:spPr>
              <a:xfrm>
                <a:off x="1436847" y="2691210"/>
                <a:ext cx="1377365" cy="369332"/>
              </a:xfrm>
              <a:prstGeom prst="rect">
                <a:avLst/>
              </a:prstGeom>
              <a:blipFill>
                <a:blip r:embed="rId15"/>
                <a:stretch>
                  <a:fillRect b="-147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6F29F055-E81D-463E-A218-15053EA329C5}"/>
                  </a:ext>
                </a:extLst>
              </p:cNvPr>
              <p:cNvSpPr txBox="1"/>
              <p:nvPr/>
            </p:nvSpPr>
            <p:spPr>
              <a:xfrm>
                <a:off x="8560124" y="3258834"/>
                <a:ext cx="2605009" cy="8183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d>
                            <m:dPr>
                              <m:begChr m:val="⟨"/>
                              <m:endChr m:val="⟩"/>
                              <m:ctrlPr>
                                <a:rPr lang="es-ES" b="0" i="1" smtClean="0">
                                  <a:latin typeface="Cambria Math" panose="02040503050406030204" pitchFamily="18" charset="0"/>
                                </a:rPr>
                              </m:ctrlPr>
                            </m:dPr>
                            <m:e>
                              <m:sSup>
                                <m:sSupPr>
                                  <m:ctrlPr>
                                    <a:rPr lang="es-ES" b="0" i="1" smtClean="0">
                                      <a:latin typeface="Cambria Math" panose="02040503050406030204" pitchFamily="18" charset="0"/>
                                    </a:rPr>
                                  </m:ctrlPr>
                                </m:sSupPr>
                                <m:e>
                                  <m:r>
                                    <a:rPr lang="es-ES" b="0" i="1" smtClean="0">
                                      <a:latin typeface="Cambria Math" panose="02040503050406030204" pitchFamily="18" charset="0"/>
                                    </a:rPr>
                                    <m:t>𝜙</m:t>
                                  </m:r>
                                </m:e>
                                <m:sup>
                                  <m:r>
                                    <a:rPr lang="es-ES" b="0" i="1" smtClean="0">
                                      <a:latin typeface="Cambria Math" panose="02040503050406030204" pitchFamily="18" charset="0"/>
                                    </a:rPr>
                                    <m:t>2</m:t>
                                  </m:r>
                                </m:sup>
                              </m:sSup>
                            </m:e>
                          </m:d>
                        </m:e>
                        <m:sub>
                          <m:r>
                            <m:rPr>
                              <m:sty m:val="p"/>
                            </m:rPr>
                            <a:rPr lang="es-ES" b="0" i="0" smtClean="0">
                              <a:latin typeface="Cambria Math" panose="02040503050406030204" pitchFamily="18" charset="0"/>
                            </a:rPr>
                            <m:t>eq</m:t>
                          </m:r>
                        </m:sub>
                      </m:sSub>
                      <m:r>
                        <a:rPr lang="es-ES" b="0" i="1" smtClean="0">
                          <a:latin typeface="Cambria Math" panose="02040503050406030204" pitchFamily="18" charset="0"/>
                        </a:rPr>
                        <m:t>=</m:t>
                      </m:r>
                      <m:rad>
                        <m:radPr>
                          <m:degHide m:val="on"/>
                          <m:ctrlPr>
                            <a:rPr lang="es-ES" b="0" i="1" smtClean="0">
                              <a:latin typeface="Cambria Math" panose="02040503050406030204" pitchFamily="18" charset="0"/>
                            </a:rPr>
                          </m:ctrlPr>
                        </m:radPr>
                        <m:deg/>
                        <m:e>
                          <m:f>
                            <m:fPr>
                              <m:ctrlPr>
                                <a:rPr lang="es-ES" b="0" i="1" smtClean="0">
                                  <a:latin typeface="Cambria Math" panose="02040503050406030204" pitchFamily="18" charset="0"/>
                                </a:rPr>
                              </m:ctrlPr>
                            </m:fPr>
                            <m:num>
                              <m:r>
                                <a:rPr lang="es-ES" b="0" i="1" smtClean="0">
                                  <a:latin typeface="Cambria Math" panose="02040503050406030204" pitchFamily="18" charset="0"/>
                                </a:rPr>
                                <m:t>3</m:t>
                              </m:r>
                            </m:num>
                            <m:den>
                              <m:r>
                                <a:rPr lang="es-ES" b="0" i="1" smtClean="0">
                                  <a:latin typeface="Cambria Math" panose="02040503050406030204" pitchFamily="18" charset="0"/>
                                </a:rPr>
                                <m:t>2</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𝜋</m:t>
                                  </m:r>
                                </m:e>
                                <m:sup>
                                  <m:r>
                                    <a:rPr lang="es-ES" b="0" i="1" smtClean="0">
                                      <a:latin typeface="Cambria Math" panose="02040503050406030204" pitchFamily="18" charset="0"/>
                                    </a:rPr>
                                    <m:t>2</m:t>
                                  </m:r>
                                </m:sup>
                              </m:sSup>
                            </m:den>
                          </m:f>
                        </m:e>
                      </m:rad>
                      <m:f>
                        <m:fPr>
                          <m:ctrlPr>
                            <a:rPr lang="es-ES" b="0" i="1" smtClean="0">
                              <a:latin typeface="Cambria Math" panose="02040503050406030204" pitchFamily="18" charset="0"/>
                            </a:rPr>
                          </m:ctrlPr>
                        </m:fPr>
                        <m:num>
                          <m:r>
                            <m:rPr>
                              <m:sty m:val="p"/>
                            </m:rPr>
                            <a:rPr lang="es-ES" b="0" i="0" smtClean="0">
                              <a:latin typeface="Cambria Math" panose="02040503050406030204" pitchFamily="18" charset="0"/>
                            </a:rPr>
                            <m:t>Γ</m:t>
                          </m:r>
                          <m:d>
                            <m:dPr>
                              <m:ctrlPr>
                                <a:rPr lang="es-ES" b="0" i="1" smtClean="0">
                                  <a:latin typeface="Cambria Math" panose="02040503050406030204" pitchFamily="18" charset="0"/>
                                </a:rPr>
                              </m:ctrlPr>
                            </m:dPr>
                            <m:e>
                              <m:r>
                                <a:rPr lang="es-ES" b="0" i="1" smtClean="0">
                                  <a:latin typeface="Cambria Math" panose="02040503050406030204" pitchFamily="18" charset="0"/>
                                </a:rPr>
                                <m:t>3/4</m:t>
                              </m:r>
                            </m:e>
                          </m:d>
                        </m:num>
                        <m:den>
                          <m:r>
                            <m:rPr>
                              <m:sty m:val="p"/>
                            </m:rPr>
                            <a:rPr lang="es-ES" b="0" i="0" smtClean="0">
                              <a:latin typeface="Cambria Math" panose="02040503050406030204" pitchFamily="18" charset="0"/>
                            </a:rPr>
                            <m:t>Γ</m:t>
                          </m:r>
                          <m:d>
                            <m:dPr>
                              <m:ctrlPr>
                                <a:rPr lang="es-ES" b="0" i="1" smtClean="0">
                                  <a:latin typeface="Cambria Math" panose="02040503050406030204" pitchFamily="18" charset="0"/>
                                </a:rPr>
                              </m:ctrlPr>
                            </m:dPr>
                            <m:e>
                              <m:r>
                                <a:rPr lang="es-ES" b="0" i="1" smtClean="0">
                                  <a:latin typeface="Cambria Math" panose="02040503050406030204" pitchFamily="18" charset="0"/>
                                </a:rPr>
                                <m:t>1/4</m:t>
                              </m:r>
                            </m:e>
                          </m:d>
                        </m:den>
                      </m:f>
                      <m:f>
                        <m:fPr>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r>
                                <a:rPr lang="es-ES" b="0" i="1" smtClean="0">
                                  <a:latin typeface="Cambria Math" panose="02040503050406030204" pitchFamily="18" charset="0"/>
                                </a:rPr>
                                <m:t>𝐻</m:t>
                              </m:r>
                            </m:e>
                            <m:sup>
                              <m:r>
                                <a:rPr lang="es-ES" b="0" i="1" smtClean="0">
                                  <a:latin typeface="Cambria Math" panose="02040503050406030204" pitchFamily="18" charset="0"/>
                                </a:rPr>
                                <m:t>2</m:t>
                              </m:r>
                            </m:sup>
                          </m:sSup>
                        </m:num>
                        <m:den>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𝜆</m:t>
                              </m:r>
                            </m:e>
                          </m:rad>
                        </m:den>
                      </m:f>
                    </m:oMath>
                  </m:oMathPara>
                </a14:m>
                <a:endParaRPr lang="es-ES" b="0" dirty="0"/>
              </a:p>
            </p:txBody>
          </p:sp>
        </mc:Choice>
        <mc:Fallback xmlns="">
          <p:sp>
            <p:nvSpPr>
              <p:cNvPr id="4" name="ZoneTexte 3">
                <a:extLst>
                  <a:ext uri="{FF2B5EF4-FFF2-40B4-BE49-F238E27FC236}">
                    <a16:creationId xmlns:a16="http://schemas.microsoft.com/office/drawing/2014/main" id="{6F29F055-E81D-463E-A218-15053EA329C5}"/>
                  </a:ext>
                </a:extLst>
              </p:cNvPr>
              <p:cNvSpPr txBox="1">
                <a:spLocks noRot="1" noChangeAspect="1" noMove="1" noResize="1" noEditPoints="1" noAdjustHandles="1" noChangeArrowheads="1" noChangeShapeType="1" noTextEdit="1"/>
              </p:cNvSpPr>
              <p:nvPr/>
            </p:nvSpPr>
            <p:spPr>
              <a:xfrm>
                <a:off x="8560124" y="3258834"/>
                <a:ext cx="2605009" cy="818366"/>
              </a:xfrm>
              <a:prstGeom prst="rect">
                <a:avLst/>
              </a:prstGeom>
              <a:blipFill>
                <a:blip r:embed="rId9"/>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52012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9633" y="112989"/>
            <a:ext cx="9790611" cy="1198187"/>
          </a:xfrm>
        </p:spPr>
        <p:txBody>
          <a:bodyPr>
            <a:noAutofit/>
          </a:bodyPr>
          <a:lstStyle/>
          <a:p>
            <a:r>
              <a:rPr lang="fr-FR" dirty="0"/>
              <a:t>Fokker-Planck </a:t>
            </a:r>
            <a:r>
              <a:rPr lang="fr-FR" dirty="0" err="1"/>
              <a:t>equation</a:t>
            </a:r>
            <a:r>
              <a:rPr lang="fr-FR" dirty="0"/>
              <a:t> FOR</a:t>
            </a:r>
            <a:br>
              <a:rPr lang="fr-FR" dirty="0"/>
            </a:br>
            <a:r>
              <a:rPr lang="fr-FR" dirty="0"/>
              <a:t>NON-LINEAR SIGMA MODELS</a:t>
            </a:r>
          </a:p>
        </p:txBody>
      </p:sp>
      <p:sp>
        <p:nvSpPr>
          <p:cNvPr id="3" name="Espace réservé du pied de page 2"/>
          <p:cNvSpPr>
            <a:spLocks noGrp="1"/>
          </p:cNvSpPr>
          <p:nvPr>
            <p:ph type="ftr" sz="quarter" idx="11"/>
          </p:nvPr>
        </p:nvSpPr>
        <p:spPr/>
        <p:txBody>
          <a:bodyPr/>
          <a:lstStyle/>
          <a:p>
            <a:pPr rtl="0"/>
            <a:r>
              <a:rPr lang="en-GB" noProof="0"/>
              <a:t>Borel resummation of secular divergences with the stochastic inflation formalism                 2023 TUG Meeting, ENS, October 12th     ---    Lucas Pinol </a:t>
            </a:r>
            <a:endParaRPr lang="fr-FR" noProof="0" dirty="0"/>
          </a:p>
        </p:txBody>
      </p:sp>
      <mc:AlternateContent xmlns:mc="http://schemas.openxmlformats.org/markup-compatibility/2006" xmlns:a14="http://schemas.microsoft.com/office/drawing/2010/main">
        <mc:Choice Requires="a14">
          <p:sp>
            <p:nvSpPr>
              <p:cNvPr id="19" name="Rectangle 18"/>
              <p:cNvSpPr/>
              <p:nvPr/>
            </p:nvSpPr>
            <p:spPr>
              <a:xfrm>
                <a:off x="1708467" y="1558479"/>
                <a:ext cx="4541180" cy="8753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sz="2000" b="0" i="1" dirty="0" smtClean="0">
                              <a:latin typeface="Cambria Math" panose="02040503050406030204" pitchFamily="18" charset="0"/>
                            </a:rPr>
                          </m:ctrlPr>
                        </m:fPr>
                        <m:num>
                          <m:r>
                            <m:rPr>
                              <m:sty m:val="p"/>
                            </m:rPr>
                            <a:rPr lang="fr-FR" sz="2000" b="0" i="0" dirty="0" smtClean="0">
                              <a:latin typeface="Cambria Math" panose="02040503050406030204" pitchFamily="18" charset="0"/>
                            </a:rPr>
                            <m:t>d</m:t>
                          </m:r>
                          <m:sSubSup>
                            <m:sSubSupPr>
                              <m:ctrlPr>
                                <a:rPr lang="fr-FR" sz="2000" b="0" i="1" dirty="0" smtClean="0">
                                  <a:latin typeface="Cambria Math" panose="02040503050406030204" pitchFamily="18" charset="0"/>
                                </a:rPr>
                              </m:ctrlPr>
                            </m:sSubSupPr>
                            <m:e>
                              <m:r>
                                <a:rPr lang="fr-FR" sz="2000" b="0" i="1" dirty="0" smtClean="0">
                                  <a:latin typeface="Cambria Math" panose="02040503050406030204" pitchFamily="18" charset="0"/>
                                </a:rPr>
                                <m:t>𝜙</m:t>
                              </m:r>
                            </m:e>
                            <m:sub>
                              <m:r>
                                <a:rPr lang="fr-FR" sz="2000" b="0" i="1" dirty="0" smtClean="0">
                                  <a:latin typeface="Cambria Math" panose="02040503050406030204" pitchFamily="18" charset="0"/>
                                </a:rPr>
                                <m:t>𝐼𝑅</m:t>
                              </m:r>
                            </m:sub>
                            <m:sup>
                              <m:r>
                                <a:rPr lang="fr-FR" sz="2000" b="0" i="1" dirty="0" smtClean="0">
                                  <a:latin typeface="Cambria Math" panose="02040503050406030204" pitchFamily="18" charset="0"/>
                                </a:rPr>
                                <m:t>𝐼</m:t>
                              </m:r>
                            </m:sup>
                          </m:sSubSup>
                        </m:num>
                        <m:den>
                          <m:r>
                            <m:rPr>
                              <m:sty m:val="p"/>
                            </m:rPr>
                            <a:rPr lang="fr-FR" sz="2000" b="0" i="0" dirty="0" smtClean="0">
                              <a:latin typeface="Cambria Math" panose="02040503050406030204" pitchFamily="18" charset="0"/>
                            </a:rPr>
                            <m:t>d</m:t>
                          </m:r>
                          <m:r>
                            <a:rPr lang="fr-FR" sz="2000" b="0" i="1" dirty="0" smtClean="0">
                              <a:latin typeface="Cambria Math" panose="02040503050406030204" pitchFamily="18" charset="0"/>
                            </a:rPr>
                            <m:t>𝑁</m:t>
                          </m:r>
                        </m:den>
                      </m:f>
                      <m:r>
                        <a:rPr lang="fr-FR" sz="2000" b="0" i="1" dirty="0" smtClean="0">
                          <a:latin typeface="Cambria Math" panose="02040503050406030204" pitchFamily="18" charset="0"/>
                        </a:rPr>
                        <m:t>=</m:t>
                      </m:r>
                      <m:r>
                        <a:rPr lang="fr-FR" sz="2000" i="1" dirty="0">
                          <a:latin typeface="Cambria Math" panose="02040503050406030204" pitchFamily="18" charset="0"/>
                        </a:rPr>
                        <m:t>−</m:t>
                      </m:r>
                      <m:sSub>
                        <m:sSubPr>
                          <m:ctrlPr>
                            <a:rPr lang="fr-FR" sz="2000" b="0" i="1" dirty="0" smtClean="0">
                              <a:latin typeface="Cambria Math" panose="02040503050406030204" pitchFamily="18" charset="0"/>
                            </a:rPr>
                          </m:ctrlPr>
                        </m:sSubPr>
                        <m:e>
                          <m:d>
                            <m:dPr>
                              <m:ctrlPr>
                                <a:rPr lang="fr-FR" sz="2000" b="0" i="1" dirty="0" smtClean="0">
                                  <a:latin typeface="Cambria Math" panose="02040503050406030204" pitchFamily="18" charset="0"/>
                                </a:rPr>
                              </m:ctrlPr>
                            </m:dPr>
                            <m:e>
                              <m:f>
                                <m:fPr>
                                  <m:ctrlPr>
                                    <a:rPr lang="fr-FR" sz="2000" i="1" dirty="0">
                                      <a:latin typeface="Cambria Math" panose="02040503050406030204" pitchFamily="18" charset="0"/>
                                    </a:rPr>
                                  </m:ctrlPr>
                                </m:fPr>
                                <m:num>
                                  <m:sSup>
                                    <m:sSupPr>
                                      <m:ctrlPr>
                                        <a:rPr lang="fr-FR" sz="2000" i="1" dirty="0">
                                          <a:latin typeface="Cambria Math" panose="02040503050406030204" pitchFamily="18" charset="0"/>
                                        </a:rPr>
                                      </m:ctrlPr>
                                    </m:sSupPr>
                                    <m:e>
                                      <m:r>
                                        <a:rPr lang="fr-FR" sz="2000" i="1" dirty="0">
                                          <a:latin typeface="Cambria Math" panose="02040503050406030204" pitchFamily="18" charset="0"/>
                                        </a:rPr>
                                        <m:t>𝐺</m:t>
                                      </m:r>
                                    </m:e>
                                    <m:sup>
                                      <m:r>
                                        <a:rPr lang="fr-FR" sz="2000" i="1" dirty="0">
                                          <a:latin typeface="Cambria Math" panose="02040503050406030204" pitchFamily="18" charset="0"/>
                                        </a:rPr>
                                        <m:t>𝐼𝐽</m:t>
                                      </m:r>
                                    </m:sup>
                                  </m:sSup>
                                  <m:sSub>
                                    <m:sSubPr>
                                      <m:ctrlPr>
                                        <a:rPr lang="fr-FR" sz="2000" i="1" dirty="0">
                                          <a:latin typeface="Cambria Math" panose="02040503050406030204" pitchFamily="18" charset="0"/>
                                        </a:rPr>
                                      </m:ctrlPr>
                                    </m:sSubPr>
                                    <m:e>
                                      <m:r>
                                        <a:rPr lang="fr-FR" sz="2000" i="1" dirty="0">
                                          <a:latin typeface="Cambria Math" panose="02040503050406030204" pitchFamily="18" charset="0"/>
                                        </a:rPr>
                                        <m:t>𝑉</m:t>
                                      </m:r>
                                    </m:e>
                                    <m:sub>
                                      <m:r>
                                        <a:rPr lang="fr-FR" sz="2000" i="1" dirty="0">
                                          <a:latin typeface="Cambria Math" panose="02040503050406030204" pitchFamily="18" charset="0"/>
                                        </a:rPr>
                                        <m:t>,</m:t>
                                      </m:r>
                                      <m:r>
                                        <a:rPr lang="fr-FR" sz="2000" i="1" dirty="0">
                                          <a:latin typeface="Cambria Math" panose="02040503050406030204" pitchFamily="18" charset="0"/>
                                        </a:rPr>
                                        <m:t>𝐽</m:t>
                                      </m:r>
                                    </m:sub>
                                  </m:sSub>
                                </m:num>
                                <m:den>
                                  <m:r>
                                    <a:rPr lang="fr-FR" sz="2000" i="1" dirty="0">
                                      <a:latin typeface="Cambria Math" panose="02040503050406030204" pitchFamily="18" charset="0"/>
                                    </a:rPr>
                                    <m:t>3</m:t>
                                  </m:r>
                                  <m:sSup>
                                    <m:sSupPr>
                                      <m:ctrlPr>
                                        <a:rPr lang="fr-FR" sz="2000" b="0" i="1" dirty="0" smtClean="0">
                                          <a:latin typeface="Cambria Math" panose="02040503050406030204" pitchFamily="18" charset="0"/>
                                        </a:rPr>
                                      </m:ctrlPr>
                                    </m:sSupPr>
                                    <m:e>
                                      <m:r>
                                        <a:rPr lang="fr-FR" sz="2000" i="1" dirty="0">
                                          <a:latin typeface="Cambria Math" panose="02040503050406030204" pitchFamily="18" charset="0"/>
                                        </a:rPr>
                                        <m:t>𝐻</m:t>
                                      </m:r>
                                    </m:e>
                                    <m:sup>
                                      <m:r>
                                        <a:rPr lang="fr-FR" sz="2000" b="0" i="1" dirty="0" smtClean="0">
                                          <a:latin typeface="Cambria Math" panose="02040503050406030204" pitchFamily="18" charset="0"/>
                                        </a:rPr>
                                        <m:t>2</m:t>
                                      </m:r>
                                    </m:sup>
                                  </m:sSup>
                                </m:den>
                              </m:f>
                            </m:e>
                          </m:d>
                        </m:e>
                        <m:sub>
                          <m:sSub>
                            <m:sSubPr>
                              <m:ctrlPr>
                                <a:rPr lang="fr-FR" sz="2000" i="1" dirty="0">
                                  <a:latin typeface="Cambria Math" panose="02040503050406030204" pitchFamily="18" charset="0"/>
                                </a:rPr>
                              </m:ctrlPr>
                            </m:sSubPr>
                            <m:e>
                              <m:r>
                                <a:rPr lang="fr-FR" sz="2000" b="1" i="1" dirty="0">
                                  <a:latin typeface="Cambria Math" panose="02040503050406030204" pitchFamily="18" charset="0"/>
                                </a:rPr>
                                <m:t>𝝓</m:t>
                              </m:r>
                            </m:e>
                            <m:sub>
                              <m:r>
                                <a:rPr lang="fr-FR" sz="2000" i="1" dirty="0">
                                  <a:latin typeface="Cambria Math" panose="02040503050406030204" pitchFamily="18" charset="0"/>
                                </a:rPr>
                                <m:t>𝐼𝑅</m:t>
                              </m:r>
                            </m:sub>
                          </m:sSub>
                        </m:sub>
                      </m:sSub>
                      <m:r>
                        <a:rPr lang="fr-FR" sz="2000" b="0" i="1" dirty="0" smtClean="0">
                          <a:latin typeface="Cambria Math" panose="02040503050406030204" pitchFamily="18" charset="0"/>
                        </a:rPr>
                        <m:t> </m:t>
                      </m:r>
                      <m:r>
                        <a:rPr lang="fr-FR" sz="2000" i="1" dirty="0">
                          <a:latin typeface="Cambria Math" panose="02040503050406030204" pitchFamily="18" charset="0"/>
                        </a:rPr>
                        <m:t>+</m:t>
                      </m:r>
                      <m:sSub>
                        <m:sSubPr>
                          <m:ctrlPr>
                            <a:rPr lang="fr-FR" sz="2000" b="0" i="1" dirty="0" smtClean="0">
                              <a:latin typeface="Cambria Math" panose="02040503050406030204" pitchFamily="18" charset="0"/>
                            </a:rPr>
                          </m:ctrlPr>
                        </m:sSubPr>
                        <m:e>
                          <m:d>
                            <m:dPr>
                              <m:ctrlPr>
                                <a:rPr lang="fr-FR" sz="2000" b="0" i="1" dirty="0" smtClean="0">
                                  <a:latin typeface="Cambria Math" panose="02040503050406030204" pitchFamily="18" charset="0"/>
                                </a:rPr>
                              </m:ctrlPr>
                            </m:dPr>
                            <m:e>
                              <m:f>
                                <m:fPr>
                                  <m:ctrlPr>
                                    <a:rPr lang="fr-FR" sz="2000" b="0" i="1" dirty="0" smtClean="0">
                                      <a:latin typeface="Cambria Math" panose="02040503050406030204" pitchFamily="18" charset="0"/>
                                    </a:rPr>
                                  </m:ctrlPr>
                                </m:fPr>
                                <m:num>
                                  <m:r>
                                    <a:rPr lang="fr-FR" sz="2000" b="0" i="1" dirty="0" smtClean="0">
                                      <a:latin typeface="Cambria Math" panose="02040503050406030204" pitchFamily="18" charset="0"/>
                                    </a:rPr>
                                    <m:t>𝐻</m:t>
                                  </m:r>
                                </m:num>
                                <m:den>
                                  <m:r>
                                    <a:rPr lang="fr-FR" sz="2000" b="0" i="1" dirty="0" smtClean="0">
                                      <a:latin typeface="Cambria Math" panose="02040503050406030204" pitchFamily="18" charset="0"/>
                                    </a:rPr>
                                    <m:t>2</m:t>
                                  </m:r>
                                  <m:r>
                                    <a:rPr lang="fr-FR" sz="2000" b="0" i="1" dirty="0" smtClean="0">
                                      <a:latin typeface="Cambria Math" panose="02040503050406030204" pitchFamily="18" charset="0"/>
                                    </a:rPr>
                                    <m:t>𝜋</m:t>
                                  </m:r>
                                </m:den>
                              </m:f>
                              <m:sSubSup>
                                <m:sSubSupPr>
                                  <m:ctrlPr>
                                    <a:rPr lang="fr-FR" sz="2000" b="1" i="1" dirty="0">
                                      <a:solidFill>
                                        <a:srgbClr val="FF8D37"/>
                                      </a:solidFill>
                                      <a:latin typeface="Cambria Math" panose="02040503050406030204" pitchFamily="18" charset="0"/>
                                    </a:rPr>
                                  </m:ctrlPr>
                                </m:sSubSupPr>
                                <m:e>
                                  <m:r>
                                    <a:rPr lang="fr-FR" sz="2000" b="1" i="1" dirty="0">
                                      <a:solidFill>
                                        <a:srgbClr val="FF8D37"/>
                                      </a:solidFill>
                                      <a:latin typeface="Cambria Math" panose="02040503050406030204" pitchFamily="18" charset="0"/>
                                    </a:rPr>
                                    <m:t>𝒈</m:t>
                                  </m:r>
                                </m:e>
                                <m:sub>
                                  <m:r>
                                    <a:rPr lang="fr-FR" sz="2000" b="1" i="1" dirty="0">
                                      <a:solidFill>
                                        <a:srgbClr val="FF8D37"/>
                                      </a:solidFill>
                                      <a:latin typeface="Cambria Math" panose="02040503050406030204" pitchFamily="18" charset="0"/>
                                    </a:rPr>
                                    <m:t>𝜶</m:t>
                                  </m:r>
                                </m:sub>
                                <m:sup>
                                  <m:r>
                                    <a:rPr lang="fr-FR" sz="2000" b="1" i="1" dirty="0">
                                      <a:solidFill>
                                        <a:srgbClr val="FF8D37"/>
                                      </a:solidFill>
                                      <a:latin typeface="Cambria Math" panose="02040503050406030204" pitchFamily="18" charset="0"/>
                                    </a:rPr>
                                    <m:t>𝑰</m:t>
                                  </m:r>
                                </m:sup>
                              </m:sSubSup>
                            </m:e>
                          </m:d>
                        </m:e>
                        <m:sub>
                          <m:sSub>
                            <m:sSubPr>
                              <m:ctrlPr>
                                <a:rPr lang="fr-FR" sz="2000" b="0" i="1" dirty="0" smtClean="0">
                                  <a:latin typeface="Cambria Math" panose="02040503050406030204" pitchFamily="18" charset="0"/>
                                </a:rPr>
                              </m:ctrlPr>
                            </m:sSubPr>
                            <m:e>
                              <m:r>
                                <a:rPr lang="fr-FR" sz="2000" b="1" i="1" dirty="0" smtClean="0">
                                  <a:latin typeface="Cambria Math" panose="02040503050406030204" pitchFamily="18" charset="0"/>
                                </a:rPr>
                                <m:t>𝝓</m:t>
                              </m:r>
                            </m:e>
                            <m:sub>
                              <m:r>
                                <a:rPr lang="fr-FR" sz="2000" b="0" i="1" dirty="0" smtClean="0">
                                  <a:latin typeface="Cambria Math" panose="02040503050406030204" pitchFamily="18" charset="0"/>
                                </a:rPr>
                                <m:t>𝐼𝑅</m:t>
                              </m:r>
                            </m:sub>
                          </m:sSub>
                        </m:sub>
                      </m:sSub>
                      <m:sSup>
                        <m:sSupPr>
                          <m:ctrlPr>
                            <a:rPr lang="fr-FR" sz="2000" b="0" i="1" dirty="0" smtClean="0">
                              <a:latin typeface="Cambria Math" panose="02040503050406030204" pitchFamily="18" charset="0"/>
                            </a:rPr>
                          </m:ctrlPr>
                        </m:sSupPr>
                        <m:e>
                          <m:r>
                            <a:rPr lang="fr-FR" sz="2000" b="0" i="1" dirty="0" smtClean="0">
                              <a:latin typeface="Cambria Math" panose="02040503050406030204" pitchFamily="18" charset="0"/>
                            </a:rPr>
                            <m:t>𝜉</m:t>
                          </m:r>
                        </m:e>
                        <m:sup>
                          <m:r>
                            <a:rPr lang="fr-FR" sz="2000" b="0" i="1" dirty="0" smtClean="0">
                              <a:latin typeface="Cambria Math" panose="02040503050406030204" pitchFamily="18" charset="0"/>
                            </a:rPr>
                            <m:t>𝛼</m:t>
                          </m:r>
                        </m:sup>
                      </m:sSup>
                    </m:oMath>
                  </m:oMathPara>
                </a14:m>
                <a:endParaRPr lang="fr-FR" sz="2000" dirty="0"/>
              </a:p>
            </p:txBody>
          </p:sp>
        </mc:Choice>
        <mc:Fallback xmlns="">
          <p:sp>
            <p:nvSpPr>
              <p:cNvPr id="19" name="Rectangle 18"/>
              <p:cNvSpPr>
                <a:spLocks noRot="1" noChangeAspect="1" noMove="1" noResize="1" noEditPoints="1" noAdjustHandles="1" noChangeArrowheads="1" noChangeShapeType="1" noTextEdit="1"/>
              </p:cNvSpPr>
              <p:nvPr/>
            </p:nvSpPr>
            <p:spPr>
              <a:xfrm>
                <a:off x="1708467" y="1558479"/>
                <a:ext cx="4541180" cy="875304"/>
              </a:xfrm>
              <a:prstGeom prst="rect">
                <a:avLst/>
              </a:prstGeom>
              <a:blipFill>
                <a:blip r:embed="rId3"/>
                <a:stretch>
                  <a:fillRect/>
                </a:stretch>
              </a:blipFill>
            </p:spPr>
            <p:txBody>
              <a:bodyPr/>
              <a:lstStyle/>
              <a:p>
                <a:r>
                  <a:rPr lang="fr-FR">
                    <a:noFill/>
                  </a:rPr>
                  <a:t> </a:t>
                </a:r>
              </a:p>
            </p:txBody>
          </p:sp>
        </mc:Fallback>
      </mc:AlternateContent>
      <p:sp>
        <p:nvSpPr>
          <p:cNvPr id="15" name="ZoneTexte 14"/>
          <p:cNvSpPr txBox="1"/>
          <p:nvPr/>
        </p:nvSpPr>
        <p:spPr>
          <a:xfrm>
            <a:off x="6743171" y="1388434"/>
            <a:ext cx="2893549" cy="369332"/>
          </a:xfrm>
          <a:prstGeom prst="rect">
            <a:avLst/>
          </a:prstGeom>
          <a:noFill/>
        </p:spPr>
        <p:txBody>
          <a:bodyPr wrap="none" rtlCol="0">
            <a:spAutoFit/>
          </a:bodyPr>
          <a:lstStyle/>
          <a:p>
            <a:r>
              <a:rPr lang="fr-FR" b="1" dirty="0" err="1">
                <a:solidFill>
                  <a:schemeClr val="accent1"/>
                </a:solidFill>
              </a:rPr>
              <a:t>Massless</a:t>
            </a:r>
            <a:r>
              <a:rPr lang="fr-FR" b="1" dirty="0">
                <a:solidFill>
                  <a:schemeClr val="accent1"/>
                </a:solidFill>
              </a:rPr>
              <a:t> + slow-variation</a:t>
            </a:r>
          </a:p>
        </p:txBody>
      </p:sp>
      <p:sp>
        <p:nvSpPr>
          <p:cNvPr id="22" name="ZoneTexte 21"/>
          <p:cNvSpPr txBox="1"/>
          <p:nvPr/>
        </p:nvSpPr>
        <p:spPr>
          <a:xfrm>
            <a:off x="7640786" y="112989"/>
            <a:ext cx="4481143" cy="369332"/>
          </a:xfrm>
          <a:prstGeom prst="rect">
            <a:avLst/>
          </a:prstGeom>
          <a:noFill/>
        </p:spPr>
        <p:txBody>
          <a:bodyPr wrap="square" rtlCol="0">
            <a:spAutoFit/>
          </a:bodyPr>
          <a:lstStyle/>
          <a:p>
            <a:pPr algn="ctr"/>
            <a:r>
              <a:rPr lang="fr-FR" b="1" dirty="0">
                <a:solidFill>
                  <a:srgbClr val="00B050"/>
                </a:solidFill>
              </a:rPr>
              <a:t>[L. </a:t>
            </a:r>
            <a:r>
              <a:rPr lang="fr-FR" b="1" dirty="0" err="1">
                <a:solidFill>
                  <a:srgbClr val="00B050"/>
                </a:solidFill>
              </a:rPr>
              <a:t>Pinol</a:t>
            </a:r>
            <a:r>
              <a:rPr lang="fr-FR" b="1" dirty="0">
                <a:solidFill>
                  <a:srgbClr val="00B050"/>
                </a:solidFill>
              </a:rPr>
              <a:t>, Y. </a:t>
            </a:r>
            <a:r>
              <a:rPr lang="fr-FR" b="1" dirty="0" err="1">
                <a:solidFill>
                  <a:srgbClr val="00B050"/>
                </a:solidFill>
              </a:rPr>
              <a:t>Tada</a:t>
            </a:r>
            <a:r>
              <a:rPr lang="fr-FR" b="1" dirty="0">
                <a:solidFill>
                  <a:srgbClr val="00B050"/>
                </a:solidFill>
              </a:rPr>
              <a:t>, S. </a:t>
            </a:r>
            <a:r>
              <a:rPr lang="fr-FR" b="1" dirty="0" err="1">
                <a:solidFill>
                  <a:srgbClr val="00B050"/>
                </a:solidFill>
              </a:rPr>
              <a:t>Renaux-Petel</a:t>
            </a:r>
            <a:r>
              <a:rPr lang="fr-FR" b="1" dirty="0">
                <a:solidFill>
                  <a:srgbClr val="00B050"/>
                </a:solidFill>
              </a:rPr>
              <a:t> 2018]</a:t>
            </a:r>
          </a:p>
        </p:txBody>
      </p:sp>
      <p:cxnSp>
        <p:nvCxnSpPr>
          <p:cNvPr id="23" name="Connecteur droit avec flèche 22"/>
          <p:cNvCxnSpPr/>
          <p:nvPr/>
        </p:nvCxnSpPr>
        <p:spPr>
          <a:xfrm>
            <a:off x="4387271" y="2342117"/>
            <a:ext cx="12441" cy="4164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Rectangle 4"/>
              <p:cNvSpPr/>
              <p:nvPr/>
            </p:nvSpPr>
            <p:spPr>
              <a:xfrm>
                <a:off x="729412" y="2916816"/>
                <a:ext cx="9400832" cy="13253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fr-FR" sz="2000" i="1" smtClean="0">
                              <a:solidFill>
                                <a:schemeClr val="tx1"/>
                              </a:solidFill>
                              <a:latin typeface="Cambria Math" panose="02040503050406030204" pitchFamily="18" charset="0"/>
                            </a:rPr>
                          </m:ctrlPr>
                        </m:fPr>
                        <m:num>
                          <m:r>
                            <a:rPr lang="fr-FR" sz="2000" b="0" i="1">
                              <a:solidFill>
                                <a:schemeClr val="tx1"/>
                              </a:solidFill>
                              <a:latin typeface="Cambria Math" panose="02040503050406030204" pitchFamily="18" charset="0"/>
                            </a:rPr>
                            <m:t>𝜕</m:t>
                          </m:r>
                          <m:r>
                            <a:rPr lang="fr-FR" sz="2000" b="0" i="1" smtClean="0">
                              <a:solidFill>
                                <a:schemeClr val="tx1"/>
                              </a:solidFill>
                              <a:latin typeface="Cambria Math" panose="02040503050406030204" pitchFamily="18" charset="0"/>
                            </a:rPr>
                            <m:t>𝑃</m:t>
                          </m:r>
                        </m:num>
                        <m:den>
                          <m:r>
                            <a:rPr lang="fr-FR" sz="2000" b="0" i="1">
                              <a:solidFill>
                                <a:schemeClr val="tx1"/>
                              </a:solidFill>
                              <a:latin typeface="Cambria Math" panose="02040503050406030204" pitchFamily="18" charset="0"/>
                            </a:rPr>
                            <m:t>𝜕</m:t>
                          </m:r>
                          <m:r>
                            <a:rPr lang="fr-FR" sz="2000" b="0" i="1">
                              <a:solidFill>
                                <a:schemeClr val="tx1"/>
                              </a:solidFill>
                              <a:latin typeface="Cambria Math" panose="02040503050406030204" pitchFamily="18" charset="0"/>
                            </a:rPr>
                            <m:t>𝑁</m:t>
                          </m:r>
                        </m:den>
                      </m:f>
                      <m:r>
                        <a:rPr lang="fr-FR" sz="2000" b="0" i="1">
                          <a:solidFill>
                            <a:schemeClr val="tx1"/>
                          </a:solidFill>
                          <a:latin typeface="Cambria Math" panose="02040503050406030204" pitchFamily="18" charset="0"/>
                        </a:rPr>
                        <m:t>=</m:t>
                      </m:r>
                      <m:sSub>
                        <m:sSubPr>
                          <m:ctrlPr>
                            <a:rPr lang="fr-FR" sz="2000" b="1" i="1" smtClean="0">
                              <a:solidFill>
                                <a:srgbClr val="00B050"/>
                              </a:solidFill>
                              <a:latin typeface="Cambria Math" panose="02040503050406030204" pitchFamily="18" charset="0"/>
                            </a:rPr>
                          </m:ctrlPr>
                        </m:sSubPr>
                        <m:e>
                          <m:r>
                            <a:rPr lang="fr-FR" sz="2000" b="1" i="1">
                              <a:solidFill>
                                <a:srgbClr val="00B050"/>
                              </a:solidFill>
                              <a:latin typeface="Cambria Math" panose="02040503050406030204" pitchFamily="18" charset="0"/>
                            </a:rPr>
                            <m:t>𝑫</m:t>
                          </m:r>
                        </m:e>
                        <m:sub>
                          <m:r>
                            <a:rPr lang="fr-FR" sz="2000" b="1" i="1">
                              <a:solidFill>
                                <a:srgbClr val="00B050"/>
                              </a:solidFill>
                              <a:latin typeface="Cambria Math" panose="02040503050406030204" pitchFamily="18" charset="0"/>
                            </a:rPr>
                            <m:t>𝑰</m:t>
                          </m:r>
                        </m:sub>
                      </m:sSub>
                      <m:d>
                        <m:dPr>
                          <m:ctrlPr>
                            <a:rPr lang="fr-FR" sz="2000" i="1">
                              <a:solidFill>
                                <a:schemeClr val="tx1"/>
                              </a:solidFill>
                              <a:latin typeface="Cambria Math" panose="02040503050406030204" pitchFamily="18" charset="0"/>
                            </a:rPr>
                          </m:ctrlPr>
                        </m:dPr>
                        <m:e>
                          <m:f>
                            <m:fPr>
                              <m:ctrlPr>
                                <a:rPr lang="fr-FR" sz="2000" i="1">
                                  <a:solidFill>
                                    <a:schemeClr val="tx1"/>
                                  </a:solidFill>
                                  <a:latin typeface="Cambria Math" panose="02040503050406030204" pitchFamily="18" charset="0"/>
                                </a:rPr>
                              </m:ctrlPr>
                            </m:fPr>
                            <m:num>
                              <m:sSup>
                                <m:sSupPr>
                                  <m:ctrlPr>
                                    <a:rPr lang="fr-FR" sz="2000" i="1" dirty="0">
                                      <a:solidFill>
                                        <a:schemeClr val="tx1"/>
                                      </a:solidFill>
                                      <a:latin typeface="Cambria Math" panose="02040503050406030204" pitchFamily="18" charset="0"/>
                                    </a:rPr>
                                  </m:ctrlPr>
                                </m:sSupPr>
                                <m:e>
                                  <m:r>
                                    <a:rPr lang="fr-FR" sz="2000" b="0" i="1" dirty="0">
                                      <a:solidFill>
                                        <a:schemeClr val="tx1"/>
                                      </a:solidFill>
                                      <a:latin typeface="Cambria Math" panose="02040503050406030204" pitchFamily="18" charset="0"/>
                                    </a:rPr>
                                    <m:t>𝐺</m:t>
                                  </m:r>
                                </m:e>
                                <m:sup>
                                  <m:r>
                                    <a:rPr lang="fr-FR" sz="2000" b="0" i="1" dirty="0">
                                      <a:solidFill>
                                        <a:schemeClr val="tx1"/>
                                      </a:solidFill>
                                      <a:latin typeface="Cambria Math" panose="02040503050406030204" pitchFamily="18" charset="0"/>
                                    </a:rPr>
                                    <m:t>𝐼𝐽</m:t>
                                  </m:r>
                                </m:sup>
                              </m:sSup>
                              <m:sSub>
                                <m:sSubPr>
                                  <m:ctrlPr>
                                    <a:rPr lang="fr-FR" sz="2000" i="1" dirty="0">
                                      <a:solidFill>
                                        <a:schemeClr val="tx1"/>
                                      </a:solidFill>
                                      <a:latin typeface="Cambria Math" panose="02040503050406030204" pitchFamily="18" charset="0"/>
                                    </a:rPr>
                                  </m:ctrlPr>
                                </m:sSubPr>
                                <m:e>
                                  <m:r>
                                    <a:rPr lang="fr-FR" sz="2000" b="0" i="1" dirty="0">
                                      <a:solidFill>
                                        <a:schemeClr val="tx1"/>
                                      </a:solidFill>
                                      <a:latin typeface="Cambria Math" panose="02040503050406030204" pitchFamily="18" charset="0"/>
                                    </a:rPr>
                                    <m:t>𝑉</m:t>
                                  </m:r>
                                </m:e>
                                <m:sub>
                                  <m:r>
                                    <a:rPr lang="fr-FR" sz="2000" b="0" i="1" dirty="0">
                                      <a:solidFill>
                                        <a:schemeClr val="tx1"/>
                                      </a:solidFill>
                                      <a:latin typeface="Cambria Math" panose="02040503050406030204" pitchFamily="18" charset="0"/>
                                    </a:rPr>
                                    <m:t>,</m:t>
                                  </m:r>
                                  <m:r>
                                    <a:rPr lang="fr-FR" sz="2000" b="0" i="1" dirty="0">
                                      <a:solidFill>
                                        <a:schemeClr val="tx1"/>
                                      </a:solidFill>
                                      <a:latin typeface="Cambria Math" panose="02040503050406030204" pitchFamily="18" charset="0"/>
                                    </a:rPr>
                                    <m:t>𝐽</m:t>
                                  </m:r>
                                </m:sub>
                              </m:sSub>
                            </m:num>
                            <m:den>
                              <m:r>
                                <a:rPr lang="fr-FR" sz="2000" b="0" i="1">
                                  <a:solidFill>
                                    <a:schemeClr val="tx1"/>
                                  </a:solidFill>
                                  <a:latin typeface="Cambria Math" panose="02040503050406030204" pitchFamily="18" charset="0"/>
                                </a:rPr>
                                <m:t>3</m:t>
                              </m:r>
                              <m:sSup>
                                <m:sSupPr>
                                  <m:ctrlPr>
                                    <a:rPr lang="fr-FR" sz="2000" i="1">
                                      <a:solidFill>
                                        <a:schemeClr val="tx1"/>
                                      </a:solidFill>
                                      <a:latin typeface="Cambria Math" panose="02040503050406030204" pitchFamily="18" charset="0"/>
                                    </a:rPr>
                                  </m:ctrlPr>
                                </m:sSupPr>
                                <m:e>
                                  <m:r>
                                    <a:rPr lang="fr-FR" sz="2000" b="0" i="1">
                                      <a:solidFill>
                                        <a:schemeClr val="tx1"/>
                                      </a:solidFill>
                                      <a:latin typeface="Cambria Math" panose="02040503050406030204" pitchFamily="18" charset="0"/>
                                    </a:rPr>
                                    <m:t>𝐻</m:t>
                                  </m:r>
                                </m:e>
                                <m:sup>
                                  <m:r>
                                    <a:rPr lang="fr-FR" sz="2000" b="0" i="1">
                                      <a:solidFill>
                                        <a:schemeClr val="tx1"/>
                                      </a:solidFill>
                                      <a:latin typeface="Cambria Math" panose="02040503050406030204" pitchFamily="18" charset="0"/>
                                    </a:rPr>
                                    <m:t>2</m:t>
                                  </m:r>
                                </m:sup>
                              </m:sSup>
                            </m:den>
                          </m:f>
                          <m:r>
                            <a:rPr lang="fr-FR" sz="2000" b="0" i="1" smtClean="0">
                              <a:solidFill>
                                <a:schemeClr val="tx1"/>
                              </a:solidFill>
                              <a:latin typeface="Cambria Math" panose="02040503050406030204" pitchFamily="18" charset="0"/>
                            </a:rPr>
                            <m:t>𝑃</m:t>
                          </m:r>
                        </m:e>
                      </m:d>
                      <m:r>
                        <a:rPr lang="fr-FR" sz="2000" b="0" i="1">
                          <a:solidFill>
                            <a:schemeClr val="tx1"/>
                          </a:solidFill>
                          <a:latin typeface="Cambria Math" panose="02040503050406030204" pitchFamily="18" charset="0"/>
                        </a:rPr>
                        <m:t>+</m:t>
                      </m:r>
                      <m:r>
                        <a:rPr lang="fr-FR" sz="2000" b="0" i="1" smtClean="0">
                          <a:solidFill>
                            <a:schemeClr val="tx1"/>
                          </a:solidFill>
                          <a:latin typeface="Cambria Math" panose="02040503050406030204" pitchFamily="18" charset="0"/>
                        </a:rPr>
                        <m:t>𝛼</m:t>
                      </m:r>
                      <m:sSub>
                        <m:sSubPr>
                          <m:ctrlPr>
                            <a:rPr lang="fr-FR" sz="2000" b="1" i="1" smtClean="0">
                              <a:solidFill>
                                <a:srgbClr val="00B050"/>
                              </a:solidFill>
                              <a:latin typeface="Cambria Math" panose="02040503050406030204" pitchFamily="18" charset="0"/>
                            </a:rPr>
                          </m:ctrlPr>
                        </m:sSubPr>
                        <m:e>
                          <m:r>
                            <a:rPr lang="fr-FR" sz="2000" b="1" i="1">
                              <a:solidFill>
                                <a:srgbClr val="00B050"/>
                              </a:solidFill>
                              <a:latin typeface="Cambria Math" panose="02040503050406030204" pitchFamily="18" charset="0"/>
                            </a:rPr>
                            <m:t>𝑫</m:t>
                          </m:r>
                        </m:e>
                        <m:sub>
                          <m:r>
                            <a:rPr lang="fr-FR" sz="2000" b="1" i="1">
                              <a:solidFill>
                                <a:srgbClr val="00B050"/>
                              </a:solidFill>
                              <a:latin typeface="Cambria Math" panose="02040503050406030204" pitchFamily="18" charset="0"/>
                            </a:rPr>
                            <m:t>𝑰</m:t>
                          </m:r>
                        </m:sub>
                      </m:sSub>
                      <m:d>
                        <m:dPr>
                          <m:begChr m:val="["/>
                          <m:endChr m:val="]"/>
                          <m:ctrlPr>
                            <a:rPr lang="fr-FR" sz="2000" i="1">
                              <a:solidFill>
                                <a:schemeClr val="tx1"/>
                              </a:solidFill>
                              <a:latin typeface="Cambria Math" panose="02040503050406030204" pitchFamily="18" charset="0"/>
                            </a:rPr>
                          </m:ctrlPr>
                        </m:dPr>
                        <m:e>
                          <m:f>
                            <m:fPr>
                              <m:ctrlPr>
                                <a:rPr lang="fr-FR" sz="2000" i="1" dirty="0">
                                  <a:solidFill>
                                    <a:schemeClr val="tx1"/>
                                  </a:solidFill>
                                  <a:latin typeface="Cambria Math" panose="02040503050406030204" pitchFamily="18" charset="0"/>
                                </a:rPr>
                              </m:ctrlPr>
                            </m:fPr>
                            <m:num>
                              <m:r>
                                <a:rPr lang="fr-FR" sz="2000" b="0" i="1" dirty="0">
                                  <a:solidFill>
                                    <a:schemeClr val="tx1"/>
                                  </a:solidFill>
                                  <a:latin typeface="Cambria Math" panose="02040503050406030204" pitchFamily="18" charset="0"/>
                                </a:rPr>
                                <m:t>𝐻</m:t>
                              </m:r>
                            </m:num>
                            <m:den>
                              <m:r>
                                <a:rPr lang="fr-FR" sz="2000" b="0" i="1" dirty="0">
                                  <a:solidFill>
                                    <a:schemeClr val="tx1"/>
                                  </a:solidFill>
                                  <a:latin typeface="Cambria Math" panose="02040503050406030204" pitchFamily="18" charset="0"/>
                                </a:rPr>
                                <m:t>2</m:t>
                              </m:r>
                              <m:r>
                                <a:rPr lang="fr-FR" sz="2000" b="0" i="1" dirty="0">
                                  <a:solidFill>
                                    <a:schemeClr val="tx1"/>
                                  </a:solidFill>
                                  <a:latin typeface="Cambria Math" panose="02040503050406030204" pitchFamily="18" charset="0"/>
                                </a:rPr>
                                <m:t>𝜋</m:t>
                              </m:r>
                            </m:den>
                          </m:f>
                          <m:sSubSup>
                            <m:sSubSupPr>
                              <m:ctrlPr>
                                <a:rPr lang="fr-FR" sz="2000" i="1" smtClean="0">
                                  <a:solidFill>
                                    <a:schemeClr val="tx1"/>
                                  </a:solidFill>
                                  <a:latin typeface="Cambria Math" panose="02040503050406030204" pitchFamily="18" charset="0"/>
                                </a:rPr>
                              </m:ctrlPr>
                            </m:sSubSupPr>
                            <m:e>
                              <m:r>
                                <a:rPr lang="fr-FR" sz="2000" b="0" i="1">
                                  <a:solidFill>
                                    <a:schemeClr val="tx1"/>
                                  </a:solidFill>
                                  <a:latin typeface="Cambria Math" panose="02040503050406030204" pitchFamily="18" charset="0"/>
                                </a:rPr>
                                <m:t>𝑔</m:t>
                              </m:r>
                            </m:e>
                            <m:sub>
                              <m:r>
                                <a:rPr lang="fr-FR" sz="2000" b="0" i="1">
                                  <a:solidFill>
                                    <a:schemeClr val="tx1"/>
                                  </a:solidFill>
                                  <a:latin typeface="Cambria Math" panose="02040503050406030204" pitchFamily="18" charset="0"/>
                                </a:rPr>
                                <m:t>𝛼</m:t>
                              </m:r>
                            </m:sub>
                            <m:sup>
                              <m:r>
                                <a:rPr lang="fr-FR" sz="2000" b="0" i="1">
                                  <a:solidFill>
                                    <a:schemeClr val="tx1"/>
                                  </a:solidFill>
                                  <a:latin typeface="Cambria Math" panose="02040503050406030204" pitchFamily="18" charset="0"/>
                                </a:rPr>
                                <m:t>𝐼</m:t>
                              </m:r>
                            </m:sup>
                          </m:sSubSup>
                          <m:sSub>
                            <m:sSubPr>
                              <m:ctrlPr>
                                <a:rPr lang="fr-FR" sz="2000" b="1" i="1" smtClean="0">
                                  <a:solidFill>
                                    <a:srgbClr val="00B050"/>
                                  </a:solidFill>
                                  <a:latin typeface="Cambria Math" panose="02040503050406030204" pitchFamily="18" charset="0"/>
                                </a:rPr>
                              </m:ctrlPr>
                            </m:sSubPr>
                            <m:e>
                              <m:r>
                                <a:rPr lang="fr-FR" sz="2000" b="1" i="1">
                                  <a:solidFill>
                                    <a:srgbClr val="00B050"/>
                                  </a:solidFill>
                                  <a:latin typeface="Cambria Math" panose="02040503050406030204" pitchFamily="18" charset="0"/>
                                </a:rPr>
                                <m:t>𝑫</m:t>
                              </m:r>
                            </m:e>
                            <m:sub>
                              <m:r>
                                <a:rPr lang="fr-FR" sz="2000" b="1" i="1">
                                  <a:solidFill>
                                    <a:srgbClr val="00B050"/>
                                  </a:solidFill>
                                  <a:latin typeface="Cambria Math" panose="02040503050406030204" pitchFamily="18" charset="0"/>
                                </a:rPr>
                                <m:t>𝑱</m:t>
                              </m:r>
                            </m:sub>
                          </m:sSub>
                          <m:d>
                            <m:dPr>
                              <m:ctrlPr>
                                <a:rPr lang="fr-FR" sz="2000" i="1">
                                  <a:solidFill>
                                    <a:schemeClr val="tx1"/>
                                  </a:solidFill>
                                  <a:latin typeface="Cambria Math" panose="02040503050406030204" pitchFamily="18" charset="0"/>
                                </a:rPr>
                              </m:ctrlPr>
                            </m:dPr>
                            <m:e>
                              <m:f>
                                <m:fPr>
                                  <m:ctrlPr>
                                    <a:rPr lang="fr-FR" sz="2000" i="1" dirty="0">
                                      <a:solidFill>
                                        <a:schemeClr val="tx1"/>
                                      </a:solidFill>
                                      <a:latin typeface="Cambria Math" panose="02040503050406030204" pitchFamily="18" charset="0"/>
                                    </a:rPr>
                                  </m:ctrlPr>
                                </m:fPr>
                                <m:num>
                                  <m:r>
                                    <a:rPr lang="fr-FR" sz="2000" b="0" i="1" dirty="0">
                                      <a:solidFill>
                                        <a:schemeClr val="tx1"/>
                                      </a:solidFill>
                                      <a:latin typeface="Cambria Math" panose="02040503050406030204" pitchFamily="18" charset="0"/>
                                    </a:rPr>
                                    <m:t>𝐻</m:t>
                                  </m:r>
                                </m:num>
                                <m:den>
                                  <m:r>
                                    <a:rPr lang="fr-FR" sz="2000" b="0" i="1" dirty="0">
                                      <a:solidFill>
                                        <a:schemeClr val="tx1"/>
                                      </a:solidFill>
                                      <a:latin typeface="Cambria Math" panose="02040503050406030204" pitchFamily="18" charset="0"/>
                                    </a:rPr>
                                    <m:t>2</m:t>
                                  </m:r>
                                  <m:r>
                                    <a:rPr lang="fr-FR" sz="2000" b="0" i="1" dirty="0">
                                      <a:solidFill>
                                        <a:schemeClr val="tx1"/>
                                      </a:solidFill>
                                      <a:latin typeface="Cambria Math" panose="02040503050406030204" pitchFamily="18" charset="0"/>
                                    </a:rPr>
                                    <m:t>𝜋</m:t>
                                  </m:r>
                                </m:den>
                              </m:f>
                              <m:sSubSup>
                                <m:sSubSupPr>
                                  <m:ctrlPr>
                                    <a:rPr lang="fr-FR" sz="2000" i="1" smtClean="0">
                                      <a:solidFill>
                                        <a:schemeClr val="tx1"/>
                                      </a:solidFill>
                                      <a:latin typeface="Cambria Math" panose="02040503050406030204" pitchFamily="18" charset="0"/>
                                    </a:rPr>
                                  </m:ctrlPr>
                                </m:sSubSupPr>
                                <m:e>
                                  <m:r>
                                    <a:rPr lang="fr-FR" sz="2000" b="0" i="1">
                                      <a:solidFill>
                                        <a:schemeClr val="tx1"/>
                                      </a:solidFill>
                                      <a:latin typeface="Cambria Math" panose="02040503050406030204" pitchFamily="18" charset="0"/>
                                    </a:rPr>
                                    <m:t>𝑔</m:t>
                                  </m:r>
                                </m:e>
                                <m:sub>
                                  <m:r>
                                    <a:rPr lang="fr-FR" sz="2000" b="0" i="1">
                                      <a:solidFill>
                                        <a:schemeClr val="tx1"/>
                                      </a:solidFill>
                                      <a:latin typeface="Cambria Math" panose="02040503050406030204" pitchFamily="18" charset="0"/>
                                    </a:rPr>
                                    <m:t>𝛼</m:t>
                                  </m:r>
                                </m:sub>
                                <m:sup>
                                  <m:r>
                                    <a:rPr lang="fr-FR" sz="2000" b="0" i="1">
                                      <a:solidFill>
                                        <a:schemeClr val="tx1"/>
                                      </a:solidFill>
                                      <a:latin typeface="Cambria Math" panose="02040503050406030204" pitchFamily="18" charset="0"/>
                                    </a:rPr>
                                    <m:t>𝐽</m:t>
                                  </m:r>
                                </m:sup>
                              </m:sSubSup>
                              <m:r>
                                <a:rPr lang="fr-FR" sz="2000" b="0" i="1" smtClean="0">
                                  <a:solidFill>
                                    <a:schemeClr val="tx1"/>
                                  </a:solidFill>
                                  <a:latin typeface="Cambria Math" panose="02040503050406030204" pitchFamily="18" charset="0"/>
                                </a:rPr>
                                <m:t>𝑃</m:t>
                              </m:r>
                            </m:e>
                          </m:d>
                        </m:e>
                      </m:d>
                      <m:r>
                        <a:rPr lang="fr-FR" sz="2000" b="0" i="1">
                          <a:solidFill>
                            <a:schemeClr val="tx1"/>
                          </a:solidFill>
                          <a:latin typeface="Cambria Math" panose="02040503050406030204" pitchFamily="18" charset="0"/>
                        </a:rPr>
                        <m:t>+</m:t>
                      </m:r>
                      <m:d>
                        <m:dPr>
                          <m:ctrlPr>
                            <a:rPr lang="fr-FR" sz="2000" i="1">
                              <a:solidFill>
                                <a:schemeClr val="tx1"/>
                              </a:solidFill>
                              <a:latin typeface="Cambria Math" panose="02040503050406030204" pitchFamily="18" charset="0"/>
                            </a:rPr>
                          </m:ctrlPr>
                        </m:dPr>
                        <m:e>
                          <m:r>
                            <a:rPr lang="fr-FR" sz="2000" b="0" i="1" smtClean="0">
                              <a:solidFill>
                                <a:schemeClr val="tx1"/>
                              </a:solidFill>
                              <a:latin typeface="Cambria Math" panose="02040503050406030204" pitchFamily="18" charset="0"/>
                            </a:rPr>
                            <m:t>𝛼</m:t>
                          </m:r>
                          <m:r>
                            <a:rPr lang="fr-FR" sz="2000" b="0" i="1">
                              <a:solidFill>
                                <a:schemeClr val="tx1"/>
                              </a:solidFill>
                              <a:latin typeface="Cambria Math" panose="02040503050406030204" pitchFamily="18" charset="0"/>
                            </a:rPr>
                            <m:t>−</m:t>
                          </m:r>
                          <m:f>
                            <m:fPr>
                              <m:ctrlPr>
                                <a:rPr lang="fr-FR" sz="2000" i="1">
                                  <a:solidFill>
                                    <a:schemeClr val="tx1"/>
                                  </a:solidFill>
                                  <a:latin typeface="Cambria Math" panose="02040503050406030204" pitchFamily="18" charset="0"/>
                                </a:rPr>
                              </m:ctrlPr>
                            </m:fPr>
                            <m:num>
                              <m:r>
                                <a:rPr lang="fr-FR" sz="2000" b="0" i="1">
                                  <a:solidFill>
                                    <a:schemeClr val="tx1"/>
                                  </a:solidFill>
                                  <a:latin typeface="Cambria Math" panose="02040503050406030204" pitchFamily="18" charset="0"/>
                                </a:rPr>
                                <m:t>1</m:t>
                              </m:r>
                            </m:num>
                            <m:den>
                              <m:r>
                                <a:rPr lang="fr-FR" sz="2000" b="0" i="1">
                                  <a:solidFill>
                                    <a:schemeClr val="tx1"/>
                                  </a:solidFill>
                                  <a:latin typeface="Cambria Math" panose="02040503050406030204" pitchFamily="18" charset="0"/>
                                </a:rPr>
                                <m:t>2</m:t>
                              </m:r>
                            </m:den>
                          </m:f>
                        </m:e>
                      </m:d>
                      <m:f>
                        <m:fPr>
                          <m:ctrlPr>
                            <a:rPr lang="fr-FR" sz="2000" i="1">
                              <a:solidFill>
                                <a:schemeClr val="tx1"/>
                              </a:solidFill>
                              <a:latin typeface="Cambria Math" panose="02040503050406030204" pitchFamily="18" charset="0"/>
                            </a:rPr>
                          </m:ctrlPr>
                        </m:fPr>
                        <m:num>
                          <m:r>
                            <a:rPr lang="fr-FR" sz="2000" b="0" i="1">
                              <a:solidFill>
                                <a:schemeClr val="tx1"/>
                              </a:solidFill>
                              <a:latin typeface="Cambria Math" panose="02040503050406030204" pitchFamily="18" charset="0"/>
                            </a:rPr>
                            <m:t>1</m:t>
                          </m:r>
                        </m:num>
                        <m:den>
                          <m:rad>
                            <m:radPr>
                              <m:degHide m:val="on"/>
                              <m:ctrlPr>
                                <a:rPr lang="fr-FR" sz="2000" i="1">
                                  <a:solidFill>
                                    <a:schemeClr val="tx1"/>
                                  </a:solidFill>
                                  <a:latin typeface="Cambria Math" panose="02040503050406030204" pitchFamily="18" charset="0"/>
                                </a:rPr>
                              </m:ctrlPr>
                            </m:radPr>
                            <m:deg/>
                            <m:e>
                              <m:r>
                                <a:rPr lang="fr-FR" sz="2000" b="0" i="1">
                                  <a:solidFill>
                                    <a:schemeClr val="tx1"/>
                                  </a:solidFill>
                                  <a:latin typeface="Cambria Math" panose="02040503050406030204" pitchFamily="18" charset="0"/>
                                </a:rPr>
                                <m:t>𝐺</m:t>
                              </m:r>
                            </m:e>
                          </m:rad>
                        </m:den>
                      </m:f>
                      <m:sSub>
                        <m:sSubPr>
                          <m:ctrlPr>
                            <a:rPr lang="fr-FR" sz="2000" b="1" i="1" smtClean="0">
                              <a:solidFill>
                                <a:srgbClr val="C00000"/>
                              </a:solidFill>
                              <a:latin typeface="Cambria Math" panose="02040503050406030204" pitchFamily="18" charset="0"/>
                            </a:rPr>
                          </m:ctrlPr>
                        </m:sSubPr>
                        <m:e>
                          <m:r>
                            <a:rPr lang="fr-FR" sz="2000" b="1" i="1">
                              <a:solidFill>
                                <a:srgbClr val="C00000"/>
                              </a:solidFill>
                              <a:latin typeface="Cambria Math" panose="02040503050406030204" pitchFamily="18" charset="0"/>
                            </a:rPr>
                            <m:t>𝝏</m:t>
                          </m:r>
                        </m:e>
                        <m:sub>
                          <m:r>
                            <a:rPr lang="fr-FR" sz="2000" b="1" i="1">
                              <a:solidFill>
                                <a:srgbClr val="C00000"/>
                              </a:solidFill>
                              <a:latin typeface="Cambria Math" panose="02040503050406030204" pitchFamily="18" charset="0"/>
                            </a:rPr>
                            <m:t>𝑰</m:t>
                          </m:r>
                        </m:sub>
                      </m:sSub>
                      <m:sSub>
                        <m:sSubPr>
                          <m:ctrlPr>
                            <a:rPr lang="fr-FR" sz="2000" b="1" i="1">
                              <a:solidFill>
                                <a:srgbClr val="C00000"/>
                              </a:solidFill>
                              <a:latin typeface="Cambria Math" panose="02040503050406030204" pitchFamily="18" charset="0"/>
                            </a:rPr>
                          </m:ctrlPr>
                        </m:sSubPr>
                        <m:e>
                          <m:r>
                            <a:rPr lang="fr-FR" sz="2000" b="1" i="1">
                              <a:solidFill>
                                <a:srgbClr val="C00000"/>
                              </a:solidFill>
                              <a:latin typeface="Cambria Math" panose="02040503050406030204" pitchFamily="18" charset="0"/>
                            </a:rPr>
                            <m:t>𝝏</m:t>
                          </m:r>
                        </m:e>
                        <m:sub>
                          <m:r>
                            <a:rPr lang="fr-FR" sz="2000" b="1" i="1">
                              <a:solidFill>
                                <a:srgbClr val="C00000"/>
                              </a:solidFill>
                              <a:latin typeface="Cambria Math" panose="02040503050406030204" pitchFamily="18" charset="0"/>
                            </a:rPr>
                            <m:t>𝑱</m:t>
                          </m:r>
                        </m:sub>
                      </m:sSub>
                      <m:d>
                        <m:dPr>
                          <m:begChr m:val="["/>
                          <m:endChr m:val="]"/>
                          <m:ctrlPr>
                            <a:rPr lang="fr-FR" sz="2000" i="1">
                              <a:solidFill>
                                <a:schemeClr val="tx1"/>
                              </a:solidFill>
                              <a:latin typeface="Cambria Math" panose="02040503050406030204" pitchFamily="18" charset="0"/>
                            </a:rPr>
                          </m:ctrlPr>
                        </m:dPr>
                        <m:e>
                          <m:sSup>
                            <m:sSupPr>
                              <m:ctrlPr>
                                <a:rPr lang="fr-FR" sz="2000" i="1" dirty="0">
                                  <a:solidFill>
                                    <a:schemeClr val="tx1"/>
                                  </a:solidFill>
                                  <a:latin typeface="Cambria Math" panose="02040503050406030204" pitchFamily="18" charset="0"/>
                                </a:rPr>
                              </m:ctrlPr>
                            </m:sSupPr>
                            <m:e>
                              <m:rad>
                                <m:radPr>
                                  <m:degHide m:val="on"/>
                                  <m:ctrlPr>
                                    <a:rPr lang="fr-FR" sz="2000" i="1" dirty="0">
                                      <a:solidFill>
                                        <a:schemeClr val="tx1"/>
                                      </a:solidFill>
                                      <a:latin typeface="Cambria Math" panose="02040503050406030204" pitchFamily="18" charset="0"/>
                                    </a:rPr>
                                  </m:ctrlPr>
                                </m:radPr>
                                <m:deg/>
                                <m:e>
                                  <m:r>
                                    <a:rPr lang="fr-FR" sz="2000" i="1" dirty="0">
                                      <a:solidFill>
                                        <a:schemeClr val="tx1"/>
                                      </a:solidFill>
                                      <a:latin typeface="Cambria Math" panose="02040503050406030204" pitchFamily="18" charset="0"/>
                                    </a:rPr>
                                    <m:t>𝐺</m:t>
                                  </m:r>
                                </m:e>
                              </m:rad>
                              <m:d>
                                <m:dPr>
                                  <m:ctrlPr>
                                    <a:rPr lang="fr-FR" sz="2000" i="1">
                                      <a:solidFill>
                                        <a:schemeClr val="tx1"/>
                                      </a:solidFill>
                                      <a:latin typeface="Cambria Math" panose="02040503050406030204" pitchFamily="18" charset="0"/>
                                    </a:rPr>
                                  </m:ctrlPr>
                                </m:dPr>
                                <m:e>
                                  <m:f>
                                    <m:fPr>
                                      <m:ctrlPr>
                                        <a:rPr lang="fr-FR" sz="2000" i="1" dirty="0">
                                          <a:solidFill>
                                            <a:schemeClr val="tx1"/>
                                          </a:solidFill>
                                          <a:latin typeface="Cambria Math" panose="02040503050406030204" pitchFamily="18" charset="0"/>
                                        </a:rPr>
                                      </m:ctrlPr>
                                    </m:fPr>
                                    <m:num>
                                      <m:r>
                                        <a:rPr lang="fr-FR" sz="2000" b="0" i="1" dirty="0">
                                          <a:solidFill>
                                            <a:schemeClr val="tx1"/>
                                          </a:solidFill>
                                          <a:latin typeface="Cambria Math" panose="02040503050406030204" pitchFamily="18" charset="0"/>
                                        </a:rPr>
                                        <m:t>𝐻</m:t>
                                      </m:r>
                                    </m:num>
                                    <m:den>
                                      <m:r>
                                        <a:rPr lang="fr-FR" sz="2000" b="0" i="1" dirty="0">
                                          <a:solidFill>
                                            <a:schemeClr val="tx1"/>
                                          </a:solidFill>
                                          <a:latin typeface="Cambria Math" panose="02040503050406030204" pitchFamily="18" charset="0"/>
                                        </a:rPr>
                                        <m:t>2</m:t>
                                      </m:r>
                                      <m:r>
                                        <a:rPr lang="fr-FR" sz="2000" b="0" i="1" dirty="0">
                                          <a:solidFill>
                                            <a:schemeClr val="tx1"/>
                                          </a:solidFill>
                                          <a:latin typeface="Cambria Math" panose="02040503050406030204" pitchFamily="18" charset="0"/>
                                        </a:rPr>
                                        <m:t>𝜋</m:t>
                                      </m:r>
                                    </m:den>
                                  </m:f>
                                </m:e>
                              </m:d>
                            </m:e>
                            <m:sup>
                              <m:r>
                                <a:rPr lang="fr-FR" sz="2000" b="0" i="1" dirty="0">
                                  <a:solidFill>
                                    <a:schemeClr val="tx1"/>
                                  </a:solidFill>
                                  <a:latin typeface="Cambria Math" panose="02040503050406030204" pitchFamily="18" charset="0"/>
                                </a:rPr>
                                <m:t>2</m:t>
                              </m:r>
                            </m:sup>
                          </m:sSup>
                          <m:sSup>
                            <m:sSupPr>
                              <m:ctrlPr>
                                <a:rPr lang="fr-FR" sz="2000" i="1" dirty="0">
                                  <a:solidFill>
                                    <a:schemeClr val="tx1"/>
                                  </a:solidFill>
                                  <a:latin typeface="Cambria Math" panose="02040503050406030204" pitchFamily="18" charset="0"/>
                                </a:rPr>
                              </m:ctrlPr>
                            </m:sSupPr>
                            <m:e>
                              <m:r>
                                <a:rPr lang="fr-FR" sz="2000" b="0" i="1" dirty="0">
                                  <a:solidFill>
                                    <a:schemeClr val="tx1"/>
                                  </a:solidFill>
                                  <a:latin typeface="Cambria Math" panose="02040503050406030204" pitchFamily="18" charset="0"/>
                                </a:rPr>
                                <m:t>𝐺</m:t>
                              </m:r>
                            </m:e>
                            <m:sup>
                              <m:r>
                                <a:rPr lang="fr-FR" sz="2000" b="0" i="1" dirty="0">
                                  <a:solidFill>
                                    <a:schemeClr val="tx1"/>
                                  </a:solidFill>
                                  <a:latin typeface="Cambria Math" panose="02040503050406030204" pitchFamily="18" charset="0"/>
                                </a:rPr>
                                <m:t>𝐼𝐽</m:t>
                              </m:r>
                            </m:sup>
                          </m:sSup>
                          <m:r>
                            <a:rPr lang="fr-FR" sz="2000" b="0" i="1" dirty="0" smtClean="0">
                              <a:solidFill>
                                <a:schemeClr val="tx1"/>
                              </a:solidFill>
                              <a:latin typeface="Cambria Math" panose="02040503050406030204" pitchFamily="18" charset="0"/>
                            </a:rPr>
                            <m:t>𝑃</m:t>
                          </m:r>
                        </m:e>
                      </m:d>
                    </m:oMath>
                  </m:oMathPara>
                </a14:m>
                <a:endParaRPr lang="fr-FR" sz="2000" dirty="0">
                  <a:solidFill>
                    <a:schemeClr val="tx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729412" y="2916816"/>
                <a:ext cx="9400832" cy="1325326"/>
              </a:xfrm>
              <a:prstGeom prst="rect">
                <a:avLst/>
              </a:prstGeom>
              <a:blipFill>
                <a:blip r:embed="rId5"/>
                <a:stretch>
                  <a:fillRect/>
                </a:stretch>
              </a:blipFill>
            </p:spPr>
            <p:txBody>
              <a:bodyPr/>
              <a:lstStyle/>
              <a:p>
                <a:r>
                  <a:rPr lang="fr-FR">
                    <a:noFill/>
                  </a:rPr>
                  <a:t> </a:t>
                </a:r>
              </a:p>
            </p:txBody>
          </p:sp>
        </mc:Fallback>
      </mc:AlternateContent>
      <p:sp>
        <p:nvSpPr>
          <p:cNvPr id="6" name="ZoneTexte 5"/>
          <p:cNvSpPr txBox="1"/>
          <p:nvPr/>
        </p:nvSpPr>
        <p:spPr>
          <a:xfrm>
            <a:off x="1468321" y="4242142"/>
            <a:ext cx="1516762" cy="369332"/>
          </a:xfrm>
          <a:prstGeom prst="rect">
            <a:avLst/>
          </a:prstGeom>
          <a:noFill/>
        </p:spPr>
        <p:txBody>
          <a:bodyPr wrap="none" rtlCol="0">
            <a:spAutoFit/>
          </a:bodyPr>
          <a:lstStyle/>
          <a:p>
            <a:r>
              <a:rPr lang="fr-FR" dirty="0" err="1"/>
              <a:t>Classical</a:t>
            </a:r>
            <a:r>
              <a:rPr lang="fr-FR" dirty="0"/>
              <a:t> drift</a:t>
            </a:r>
          </a:p>
        </p:txBody>
      </p:sp>
      <p:sp>
        <p:nvSpPr>
          <p:cNvPr id="27" name="ZoneTexte 26"/>
          <p:cNvSpPr txBox="1"/>
          <p:nvPr/>
        </p:nvSpPr>
        <p:spPr>
          <a:xfrm>
            <a:off x="3246333" y="4242142"/>
            <a:ext cx="3201517" cy="369332"/>
          </a:xfrm>
          <a:prstGeom prst="rect">
            <a:avLst/>
          </a:prstGeom>
          <a:noFill/>
        </p:spPr>
        <p:txBody>
          <a:bodyPr wrap="none" rtlCol="0">
            <a:spAutoFit/>
          </a:bodyPr>
          <a:lstStyle/>
          <a:p>
            <a:r>
              <a:rPr lang="fr-FR" dirty="0"/>
              <a:t>Noise-</a:t>
            </a:r>
            <a:r>
              <a:rPr lang="fr-FR" dirty="0" err="1"/>
              <a:t>induced</a:t>
            </a:r>
            <a:r>
              <a:rPr lang="fr-FR" dirty="0"/>
              <a:t> drift + diffusion</a:t>
            </a:r>
          </a:p>
        </p:txBody>
      </p:sp>
      <p:sp>
        <p:nvSpPr>
          <p:cNvPr id="29" name="ZoneTexte 28"/>
          <p:cNvSpPr txBox="1"/>
          <p:nvPr/>
        </p:nvSpPr>
        <p:spPr>
          <a:xfrm>
            <a:off x="6709100" y="4242142"/>
            <a:ext cx="3235886" cy="369332"/>
          </a:xfrm>
          <a:prstGeom prst="rect">
            <a:avLst/>
          </a:prstGeom>
          <a:noFill/>
        </p:spPr>
        <p:txBody>
          <a:bodyPr wrap="none" rtlCol="0">
            <a:spAutoFit/>
          </a:bodyPr>
          <a:lstStyle/>
          <a:p>
            <a:r>
              <a:rPr lang="fr-FR" dirty="0"/>
              <a:t>Extra diffusion: </a:t>
            </a:r>
            <a:r>
              <a:rPr lang="fr-FR" b="1" dirty="0">
                <a:solidFill>
                  <a:srgbClr val="C00000"/>
                </a:solidFill>
              </a:rPr>
              <a:t>not covariant!</a:t>
            </a:r>
          </a:p>
        </p:txBody>
      </p:sp>
      <mc:AlternateContent xmlns:mc="http://schemas.openxmlformats.org/markup-compatibility/2006" xmlns:a14="http://schemas.microsoft.com/office/drawing/2010/main">
        <mc:Choice Requires="a14">
          <p:sp>
            <p:nvSpPr>
              <p:cNvPr id="14" name="ZoneTexte 13"/>
              <p:cNvSpPr txBox="1"/>
              <p:nvPr/>
            </p:nvSpPr>
            <p:spPr>
              <a:xfrm>
                <a:off x="901122" y="4975090"/>
                <a:ext cx="5842049" cy="371512"/>
              </a:xfrm>
              <a:prstGeom prst="rect">
                <a:avLst/>
              </a:prstGeom>
              <a:noFill/>
            </p:spPr>
            <p:txBody>
              <a:bodyPr wrap="none" lIns="0" tIns="0" rIns="0" bIns="0" rtlCol="0">
                <a:spAutoFit/>
              </a:bodyPr>
              <a:lstStyle/>
              <a:p>
                <a14:m>
                  <m:oMath xmlns:m="http://schemas.openxmlformats.org/officeDocument/2006/math">
                    <m:sSub>
                      <m:sSubPr>
                        <m:ctrlPr>
                          <a:rPr lang="fr-FR" sz="2000" b="1" i="1" smtClean="0">
                            <a:solidFill>
                              <a:srgbClr val="00B050"/>
                            </a:solidFill>
                            <a:latin typeface="Cambria Math" panose="02040503050406030204" pitchFamily="18" charset="0"/>
                          </a:rPr>
                        </m:ctrlPr>
                      </m:sSubPr>
                      <m:e>
                        <m:r>
                          <a:rPr lang="fr-FR" sz="2000" b="1" i="1" smtClean="0">
                            <a:solidFill>
                              <a:srgbClr val="00B050"/>
                            </a:solidFill>
                            <a:latin typeface="Cambria Math" panose="02040503050406030204" pitchFamily="18" charset="0"/>
                          </a:rPr>
                          <m:t>𝑫</m:t>
                        </m:r>
                      </m:e>
                      <m:sub>
                        <m:r>
                          <a:rPr lang="fr-FR" sz="2000" b="1" i="1" smtClean="0">
                            <a:solidFill>
                              <a:srgbClr val="00B050"/>
                            </a:solidFill>
                            <a:latin typeface="Cambria Math" panose="02040503050406030204" pitchFamily="18" charset="0"/>
                          </a:rPr>
                          <m:t>𝑰</m:t>
                        </m:r>
                      </m:sub>
                    </m:sSub>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𝑋</m:t>
                        </m:r>
                      </m:e>
                      <m:sup>
                        <m:r>
                          <a:rPr lang="fr-FR" sz="2000" b="0" i="1" smtClean="0">
                            <a:latin typeface="Cambria Math" panose="02040503050406030204" pitchFamily="18" charset="0"/>
                          </a:rPr>
                          <m:t>𝐽</m:t>
                        </m:r>
                      </m:sup>
                    </m:sSup>
                    <m:r>
                      <a:rPr lang="fr-FR" sz="2000" b="0" i="1" smtClean="0">
                        <a:latin typeface="Cambria Math" panose="02040503050406030204" pitchFamily="18" charset="0"/>
                      </a:rPr>
                      <m:t>=</m:t>
                    </m:r>
                    <m:sSub>
                      <m:sSubPr>
                        <m:ctrlPr>
                          <a:rPr lang="fr-FR" sz="2000" b="1" i="1" smtClean="0">
                            <a:solidFill>
                              <a:srgbClr val="C00000"/>
                            </a:solidFill>
                            <a:latin typeface="Cambria Math" panose="02040503050406030204" pitchFamily="18" charset="0"/>
                          </a:rPr>
                        </m:ctrlPr>
                      </m:sSubPr>
                      <m:e>
                        <m:r>
                          <a:rPr lang="fr-FR" sz="2000" b="1" i="1" smtClean="0">
                            <a:solidFill>
                              <a:srgbClr val="C00000"/>
                            </a:solidFill>
                            <a:latin typeface="Cambria Math" panose="02040503050406030204" pitchFamily="18" charset="0"/>
                          </a:rPr>
                          <m:t>𝝏</m:t>
                        </m:r>
                      </m:e>
                      <m:sub>
                        <m:r>
                          <a:rPr lang="fr-FR" sz="2000" b="1" i="1" smtClean="0">
                            <a:solidFill>
                              <a:srgbClr val="C00000"/>
                            </a:solidFill>
                            <a:latin typeface="Cambria Math" panose="02040503050406030204" pitchFamily="18" charset="0"/>
                          </a:rPr>
                          <m:t>𝑰</m:t>
                        </m:r>
                      </m:sub>
                    </m:sSub>
                    <m:r>
                      <a:rPr lang="fr-FR" sz="2000" b="0" i="1" smtClean="0">
                        <a:latin typeface="Cambria Math" panose="02040503050406030204" pitchFamily="18" charset="0"/>
                      </a:rPr>
                      <m:t>𝑋</m:t>
                    </m:r>
                    <m:r>
                      <a:rPr lang="fr-FR" sz="2000" b="0" i="1" smtClean="0">
                        <a:latin typeface="Cambria Math" panose="02040503050406030204" pitchFamily="18" charset="0"/>
                      </a:rPr>
                      <m:t>−</m:t>
                    </m:r>
                    <m:sSubSup>
                      <m:sSubSupPr>
                        <m:ctrlPr>
                          <a:rPr lang="fr-FR" sz="2000" b="1" i="1" smtClean="0">
                            <a:solidFill>
                              <a:srgbClr val="C00000"/>
                            </a:solidFill>
                            <a:latin typeface="Cambria Math" panose="02040503050406030204" pitchFamily="18" charset="0"/>
                          </a:rPr>
                        </m:ctrlPr>
                      </m:sSubSupPr>
                      <m:e>
                        <m:r>
                          <a:rPr lang="fr-FR" sz="2000" b="1" i="0" smtClean="0">
                            <a:solidFill>
                              <a:srgbClr val="C00000"/>
                            </a:solidFill>
                            <a:latin typeface="Cambria Math" panose="02040503050406030204" pitchFamily="18" charset="0"/>
                          </a:rPr>
                          <m:t>𝚪</m:t>
                        </m:r>
                      </m:e>
                      <m:sub>
                        <m:r>
                          <a:rPr lang="fr-FR" sz="2000" b="1" i="1" smtClean="0">
                            <a:solidFill>
                              <a:srgbClr val="C00000"/>
                            </a:solidFill>
                            <a:latin typeface="Cambria Math" panose="02040503050406030204" pitchFamily="18" charset="0"/>
                          </a:rPr>
                          <m:t>𝑰𝑲</m:t>
                        </m:r>
                      </m:sub>
                      <m:sup>
                        <m:r>
                          <a:rPr lang="fr-FR" sz="2000" b="1" i="1" smtClean="0">
                            <a:solidFill>
                              <a:srgbClr val="C00000"/>
                            </a:solidFill>
                            <a:latin typeface="Cambria Math" panose="02040503050406030204" pitchFamily="18" charset="0"/>
                          </a:rPr>
                          <m:t>𝑱</m:t>
                        </m:r>
                      </m:sup>
                    </m:sSubSup>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𝑋</m:t>
                        </m:r>
                      </m:e>
                      <m:sup>
                        <m:r>
                          <a:rPr lang="fr-FR" sz="2000" b="0" i="1" smtClean="0">
                            <a:latin typeface="Cambria Math" panose="02040503050406030204" pitchFamily="18" charset="0"/>
                          </a:rPr>
                          <m:t>𝐾</m:t>
                        </m:r>
                      </m:sup>
                    </m:sSup>
                    <m:r>
                      <a:rPr lang="fr-FR" sz="2000" b="0" i="1" smtClean="0">
                        <a:latin typeface="Cambria Math" panose="02040503050406030204" pitchFamily="18" charset="0"/>
                      </a:rPr>
                      <m:t>:</m:t>
                    </m:r>
                  </m:oMath>
                </a14:m>
                <a:r>
                  <a:rPr lang="fr-FR" sz="2000" dirty="0"/>
                  <a:t> covariant </a:t>
                </a:r>
                <a:r>
                  <a:rPr lang="fr-FR" sz="2000" dirty="0" err="1"/>
                  <a:t>field-space</a:t>
                </a:r>
                <a:r>
                  <a:rPr lang="fr-FR" sz="2000" dirty="0"/>
                  <a:t> </a:t>
                </a:r>
                <a:r>
                  <a:rPr lang="fr-FR" sz="2000" dirty="0" err="1"/>
                  <a:t>derivative</a:t>
                </a:r>
                <a:endParaRPr lang="fr-FR" sz="2000" dirty="0"/>
              </a:p>
            </p:txBody>
          </p:sp>
        </mc:Choice>
        <mc:Fallback xmlns="">
          <p:sp>
            <p:nvSpPr>
              <p:cNvPr id="14" name="ZoneTexte 13"/>
              <p:cNvSpPr txBox="1">
                <a:spLocks noRot="1" noChangeAspect="1" noMove="1" noResize="1" noEditPoints="1" noAdjustHandles="1" noChangeArrowheads="1" noChangeShapeType="1" noTextEdit="1"/>
              </p:cNvSpPr>
              <p:nvPr/>
            </p:nvSpPr>
            <p:spPr>
              <a:xfrm>
                <a:off x="901122" y="4975090"/>
                <a:ext cx="5842049" cy="371512"/>
              </a:xfrm>
              <a:prstGeom prst="rect">
                <a:avLst/>
              </a:prstGeom>
              <a:blipFill>
                <a:blip r:embed="rId6"/>
                <a:stretch>
                  <a:fillRect l="-1566" t="-9836" r="-1670" b="-3606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643594" y="1769267"/>
                <a:ext cx="3827458" cy="4146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panose="02040503050406030204" pitchFamily="18" charset="0"/>
                        </a:rPr>
                        <m:t>⟨</m:t>
                      </m:r>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𝜉</m:t>
                          </m:r>
                        </m:e>
                        <m:sup>
                          <m:r>
                            <a:rPr lang="fr-FR" sz="2000" b="0" i="1" smtClean="0">
                              <a:latin typeface="Cambria Math" panose="02040503050406030204" pitchFamily="18" charset="0"/>
                            </a:rPr>
                            <m:t>𝛼</m:t>
                          </m:r>
                        </m:sup>
                      </m:sSup>
                      <m:d>
                        <m:dPr>
                          <m:ctrlPr>
                            <a:rPr lang="fr-FR" sz="2000" i="1">
                              <a:latin typeface="Cambria Math" panose="02040503050406030204" pitchFamily="18" charset="0"/>
                            </a:rPr>
                          </m:ctrlPr>
                        </m:dPr>
                        <m:e>
                          <m:r>
                            <a:rPr lang="fr-FR" sz="2000" b="0" i="1" smtClean="0">
                              <a:latin typeface="Cambria Math" panose="02040503050406030204" pitchFamily="18" charset="0"/>
                            </a:rPr>
                            <m:t>𝑁</m:t>
                          </m:r>
                        </m:e>
                      </m:d>
                      <m:sSup>
                        <m:sSupPr>
                          <m:ctrlPr>
                            <a:rPr lang="fr-FR" sz="2000" i="1">
                              <a:latin typeface="Cambria Math" panose="02040503050406030204" pitchFamily="18" charset="0"/>
                            </a:rPr>
                          </m:ctrlPr>
                        </m:sSupPr>
                        <m:e>
                          <m:r>
                            <a:rPr lang="fr-FR" sz="2000" b="0" i="1" smtClean="0">
                              <a:latin typeface="Cambria Math" panose="02040503050406030204" pitchFamily="18" charset="0"/>
                            </a:rPr>
                            <m:t>𝜉</m:t>
                          </m:r>
                        </m:e>
                        <m:sup>
                          <m:r>
                            <a:rPr lang="fr-FR" sz="2000" b="0" i="1" smtClean="0">
                              <a:latin typeface="Cambria Math" panose="02040503050406030204" pitchFamily="18" charset="0"/>
                            </a:rPr>
                            <m:t>𝛽</m:t>
                          </m:r>
                        </m:sup>
                      </m:sSup>
                      <m:d>
                        <m:dPr>
                          <m:ctrlPr>
                            <a:rPr lang="fr-FR" sz="2000" i="1">
                              <a:latin typeface="Cambria Math" panose="02040503050406030204" pitchFamily="18" charset="0"/>
                            </a:rPr>
                          </m:ctrlPr>
                        </m:dPr>
                        <m:e>
                          <m:sSup>
                            <m:sSupPr>
                              <m:ctrlPr>
                                <a:rPr lang="fr-FR" sz="2000" i="1">
                                  <a:latin typeface="Cambria Math" panose="02040503050406030204" pitchFamily="18" charset="0"/>
                                </a:rPr>
                              </m:ctrlPr>
                            </m:sSupPr>
                            <m:e>
                              <m:r>
                                <a:rPr lang="fr-FR" sz="2000" b="0" i="1" smtClean="0">
                                  <a:latin typeface="Cambria Math" panose="02040503050406030204" pitchFamily="18" charset="0"/>
                                </a:rPr>
                                <m:t>𝑁</m:t>
                              </m:r>
                            </m:e>
                            <m:sup>
                              <m:r>
                                <a:rPr lang="fr-FR" sz="2000" i="1">
                                  <a:latin typeface="Cambria Math" panose="02040503050406030204" pitchFamily="18" charset="0"/>
                                </a:rPr>
                                <m:t>′</m:t>
                              </m:r>
                            </m:sup>
                          </m:sSup>
                        </m:e>
                      </m:d>
                      <m:r>
                        <a:rPr lang="fr-FR" sz="2000" b="0" i="1" smtClean="0">
                          <a:latin typeface="Cambria Math" panose="02040503050406030204" pitchFamily="18" charset="0"/>
                        </a:rPr>
                        <m:t>⟩</m:t>
                      </m:r>
                      <m:r>
                        <a:rPr lang="fr-FR" sz="2000" i="1">
                          <a:latin typeface="Cambria Math" panose="02040503050406030204" pitchFamily="18" charset="0"/>
                        </a:rPr>
                        <m:t> =</m:t>
                      </m:r>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𝛿</m:t>
                          </m:r>
                        </m:e>
                        <m:sup>
                          <m:r>
                            <a:rPr lang="fr-FR" sz="2000" b="0" i="1" smtClean="0">
                              <a:latin typeface="Cambria Math" panose="02040503050406030204" pitchFamily="18" charset="0"/>
                            </a:rPr>
                            <m:t>𝛼𝛽</m:t>
                          </m:r>
                        </m:sup>
                      </m:sSup>
                      <m:r>
                        <a:rPr lang="fr-FR" sz="2000" i="1">
                          <a:latin typeface="Cambria Math" panose="02040503050406030204" pitchFamily="18" charset="0"/>
                        </a:rPr>
                        <m:t>𝛿</m:t>
                      </m:r>
                      <m:d>
                        <m:dPr>
                          <m:ctrlPr>
                            <a:rPr lang="fr-FR" sz="2000" i="1">
                              <a:latin typeface="Cambria Math" panose="02040503050406030204" pitchFamily="18" charset="0"/>
                            </a:rPr>
                          </m:ctrlPr>
                        </m:dPr>
                        <m:e>
                          <m:r>
                            <a:rPr lang="fr-FR" sz="2000" b="0" i="1" smtClean="0">
                              <a:latin typeface="Cambria Math" panose="02040503050406030204" pitchFamily="18" charset="0"/>
                            </a:rPr>
                            <m:t>𝑁</m:t>
                          </m:r>
                          <m:r>
                            <a:rPr lang="fr-FR" sz="2000" i="1">
                              <a:latin typeface="Cambria Math" panose="02040503050406030204" pitchFamily="18" charset="0"/>
                            </a:rPr>
                            <m:t>−</m:t>
                          </m:r>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𝑁</m:t>
                              </m:r>
                            </m:e>
                            <m:sup>
                              <m:r>
                                <a:rPr lang="fr-FR" sz="2000" b="0" i="1" smtClean="0">
                                  <a:latin typeface="Cambria Math" panose="02040503050406030204" pitchFamily="18" charset="0"/>
                                </a:rPr>
                                <m:t>′</m:t>
                              </m:r>
                            </m:sup>
                          </m:sSup>
                        </m:e>
                      </m:d>
                    </m:oMath>
                  </m:oMathPara>
                </a14:m>
                <a:endParaRPr lang="fr-FR" sz="2000" dirty="0"/>
              </a:p>
            </p:txBody>
          </p:sp>
        </mc:Choice>
        <mc:Fallback xmlns="">
          <p:sp>
            <p:nvSpPr>
              <p:cNvPr id="16" name="Rectangle 15"/>
              <p:cNvSpPr>
                <a:spLocks noRot="1" noChangeAspect="1" noMove="1" noResize="1" noEditPoints="1" noAdjustHandles="1" noChangeArrowheads="1" noChangeShapeType="1" noTextEdit="1"/>
              </p:cNvSpPr>
              <p:nvPr/>
            </p:nvSpPr>
            <p:spPr>
              <a:xfrm>
                <a:off x="6643594" y="1769267"/>
                <a:ext cx="3827458" cy="414601"/>
              </a:xfrm>
              <a:prstGeom prst="rect">
                <a:avLst/>
              </a:prstGeom>
              <a:blipFill>
                <a:blip r:embed="rId7"/>
                <a:stretch>
                  <a:fillRect b="-16176"/>
                </a:stretch>
              </a:blipFill>
            </p:spPr>
            <p:txBody>
              <a:bodyPr/>
              <a:lstStyle/>
              <a:p>
                <a:r>
                  <a:rPr lang="fr-FR">
                    <a:noFill/>
                  </a:rPr>
                  <a:t> </a:t>
                </a:r>
              </a:p>
            </p:txBody>
          </p:sp>
        </mc:Fallback>
      </mc:AlternateContent>
      <p:sp>
        <p:nvSpPr>
          <p:cNvPr id="17" name="ZoneTexte 16"/>
          <p:cNvSpPr txBox="1"/>
          <p:nvPr/>
        </p:nvSpPr>
        <p:spPr>
          <a:xfrm>
            <a:off x="9636720" y="5303520"/>
            <a:ext cx="619337" cy="369332"/>
          </a:xfrm>
          <a:prstGeom prst="rect">
            <a:avLst/>
          </a:prstGeom>
          <a:noFill/>
        </p:spPr>
        <p:txBody>
          <a:bodyPr wrap="none" rtlCol="0">
            <a:spAutoFit/>
          </a:bodyPr>
          <a:lstStyle/>
          <a:p>
            <a:r>
              <a:rPr lang="fr-FR" dirty="0"/>
              <a:t>BAD</a:t>
            </a:r>
          </a:p>
        </p:txBody>
      </p:sp>
    </p:spTree>
    <p:extLst>
      <p:ext uri="{BB962C8B-B14F-4D97-AF65-F5344CB8AC3E}">
        <p14:creationId xmlns:p14="http://schemas.microsoft.com/office/powerpoint/2010/main" val="10083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9633" y="112989"/>
            <a:ext cx="9790611" cy="1198187"/>
          </a:xfrm>
        </p:spPr>
        <p:txBody>
          <a:bodyPr>
            <a:noAutofit/>
          </a:bodyPr>
          <a:lstStyle/>
          <a:p>
            <a:r>
              <a:rPr lang="fr-FR" dirty="0"/>
              <a:t>Fokker-Planck </a:t>
            </a:r>
            <a:r>
              <a:rPr lang="fr-FR" dirty="0" err="1"/>
              <a:t>equation</a:t>
            </a:r>
            <a:r>
              <a:rPr lang="fr-FR" dirty="0"/>
              <a:t> FOR</a:t>
            </a:r>
            <a:br>
              <a:rPr lang="fr-FR" dirty="0"/>
            </a:br>
            <a:r>
              <a:rPr lang="fr-FR" dirty="0"/>
              <a:t>NON-LINEAR SIGMA MODELS</a:t>
            </a:r>
          </a:p>
        </p:txBody>
      </p:sp>
      <p:sp>
        <p:nvSpPr>
          <p:cNvPr id="3" name="Espace réservé du pied de page 2"/>
          <p:cNvSpPr>
            <a:spLocks noGrp="1"/>
          </p:cNvSpPr>
          <p:nvPr>
            <p:ph type="ftr" sz="quarter" idx="11"/>
          </p:nvPr>
        </p:nvSpPr>
        <p:spPr/>
        <p:txBody>
          <a:bodyPr/>
          <a:lstStyle/>
          <a:p>
            <a:pPr rtl="0"/>
            <a:r>
              <a:rPr lang="en-GB" noProof="0"/>
              <a:t>Borel resummation of secular divergences with the stochastic inflation formalism                 2023 TUG Meeting, ENS, October 12th     ---    Lucas Pinol </a:t>
            </a:r>
            <a:endParaRPr lang="fr-FR" noProof="0" dirty="0"/>
          </a:p>
        </p:txBody>
      </p:sp>
      <mc:AlternateContent xmlns:mc="http://schemas.openxmlformats.org/markup-compatibility/2006" xmlns:a14="http://schemas.microsoft.com/office/drawing/2010/main">
        <mc:Choice Requires="a14">
          <p:sp>
            <p:nvSpPr>
              <p:cNvPr id="19" name="Rectangle 18"/>
              <p:cNvSpPr/>
              <p:nvPr/>
            </p:nvSpPr>
            <p:spPr>
              <a:xfrm>
                <a:off x="1708467" y="1558479"/>
                <a:ext cx="4541180" cy="8753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sz="2000" b="0" i="1" dirty="0" smtClean="0">
                              <a:latin typeface="Cambria Math" panose="02040503050406030204" pitchFamily="18" charset="0"/>
                            </a:rPr>
                          </m:ctrlPr>
                        </m:fPr>
                        <m:num>
                          <m:r>
                            <m:rPr>
                              <m:sty m:val="p"/>
                            </m:rPr>
                            <a:rPr lang="fr-FR" sz="2000" b="0" i="0" dirty="0" smtClean="0">
                              <a:latin typeface="Cambria Math" panose="02040503050406030204" pitchFamily="18" charset="0"/>
                            </a:rPr>
                            <m:t>d</m:t>
                          </m:r>
                          <m:sSubSup>
                            <m:sSubSupPr>
                              <m:ctrlPr>
                                <a:rPr lang="fr-FR" sz="2000" b="0" i="1" dirty="0" smtClean="0">
                                  <a:latin typeface="Cambria Math" panose="02040503050406030204" pitchFamily="18" charset="0"/>
                                </a:rPr>
                              </m:ctrlPr>
                            </m:sSubSupPr>
                            <m:e>
                              <m:r>
                                <a:rPr lang="fr-FR" sz="2000" b="0" i="1" dirty="0" smtClean="0">
                                  <a:latin typeface="Cambria Math" panose="02040503050406030204" pitchFamily="18" charset="0"/>
                                </a:rPr>
                                <m:t>𝜙</m:t>
                              </m:r>
                            </m:e>
                            <m:sub>
                              <m:r>
                                <a:rPr lang="fr-FR" sz="2000" b="0" i="1" dirty="0" smtClean="0">
                                  <a:latin typeface="Cambria Math" panose="02040503050406030204" pitchFamily="18" charset="0"/>
                                </a:rPr>
                                <m:t>𝐼𝑅</m:t>
                              </m:r>
                            </m:sub>
                            <m:sup>
                              <m:r>
                                <a:rPr lang="fr-FR" sz="2000" b="0" i="1" dirty="0" smtClean="0">
                                  <a:latin typeface="Cambria Math" panose="02040503050406030204" pitchFamily="18" charset="0"/>
                                </a:rPr>
                                <m:t>𝐼</m:t>
                              </m:r>
                            </m:sup>
                          </m:sSubSup>
                        </m:num>
                        <m:den>
                          <m:r>
                            <m:rPr>
                              <m:sty m:val="p"/>
                            </m:rPr>
                            <a:rPr lang="fr-FR" sz="2000" b="0" i="0" dirty="0" smtClean="0">
                              <a:latin typeface="Cambria Math" panose="02040503050406030204" pitchFamily="18" charset="0"/>
                            </a:rPr>
                            <m:t>d</m:t>
                          </m:r>
                          <m:r>
                            <a:rPr lang="fr-FR" sz="2000" b="0" i="1" dirty="0" smtClean="0">
                              <a:latin typeface="Cambria Math" panose="02040503050406030204" pitchFamily="18" charset="0"/>
                            </a:rPr>
                            <m:t>𝑁</m:t>
                          </m:r>
                        </m:den>
                      </m:f>
                      <m:r>
                        <a:rPr lang="fr-FR" sz="2000" b="0" i="1" dirty="0" smtClean="0">
                          <a:latin typeface="Cambria Math" panose="02040503050406030204" pitchFamily="18" charset="0"/>
                        </a:rPr>
                        <m:t>=</m:t>
                      </m:r>
                      <m:r>
                        <a:rPr lang="fr-FR" sz="2000" i="1" dirty="0">
                          <a:latin typeface="Cambria Math" panose="02040503050406030204" pitchFamily="18" charset="0"/>
                        </a:rPr>
                        <m:t>−</m:t>
                      </m:r>
                      <m:sSub>
                        <m:sSubPr>
                          <m:ctrlPr>
                            <a:rPr lang="fr-FR" sz="2000" b="0" i="1" dirty="0" smtClean="0">
                              <a:latin typeface="Cambria Math" panose="02040503050406030204" pitchFamily="18" charset="0"/>
                            </a:rPr>
                          </m:ctrlPr>
                        </m:sSubPr>
                        <m:e>
                          <m:d>
                            <m:dPr>
                              <m:ctrlPr>
                                <a:rPr lang="fr-FR" sz="2000" b="0" i="1" dirty="0" smtClean="0">
                                  <a:latin typeface="Cambria Math" panose="02040503050406030204" pitchFamily="18" charset="0"/>
                                </a:rPr>
                              </m:ctrlPr>
                            </m:dPr>
                            <m:e>
                              <m:f>
                                <m:fPr>
                                  <m:ctrlPr>
                                    <a:rPr lang="fr-FR" sz="2000" i="1" dirty="0">
                                      <a:latin typeface="Cambria Math" panose="02040503050406030204" pitchFamily="18" charset="0"/>
                                    </a:rPr>
                                  </m:ctrlPr>
                                </m:fPr>
                                <m:num>
                                  <m:sSup>
                                    <m:sSupPr>
                                      <m:ctrlPr>
                                        <a:rPr lang="fr-FR" sz="2000" i="1" dirty="0">
                                          <a:latin typeface="Cambria Math" panose="02040503050406030204" pitchFamily="18" charset="0"/>
                                        </a:rPr>
                                      </m:ctrlPr>
                                    </m:sSupPr>
                                    <m:e>
                                      <m:r>
                                        <a:rPr lang="fr-FR" sz="2000" i="1" dirty="0">
                                          <a:latin typeface="Cambria Math" panose="02040503050406030204" pitchFamily="18" charset="0"/>
                                        </a:rPr>
                                        <m:t>𝐺</m:t>
                                      </m:r>
                                    </m:e>
                                    <m:sup>
                                      <m:r>
                                        <a:rPr lang="fr-FR" sz="2000" i="1" dirty="0">
                                          <a:latin typeface="Cambria Math" panose="02040503050406030204" pitchFamily="18" charset="0"/>
                                        </a:rPr>
                                        <m:t>𝐼𝐽</m:t>
                                      </m:r>
                                    </m:sup>
                                  </m:sSup>
                                  <m:sSub>
                                    <m:sSubPr>
                                      <m:ctrlPr>
                                        <a:rPr lang="fr-FR" sz="2000" i="1" dirty="0">
                                          <a:latin typeface="Cambria Math" panose="02040503050406030204" pitchFamily="18" charset="0"/>
                                        </a:rPr>
                                      </m:ctrlPr>
                                    </m:sSubPr>
                                    <m:e>
                                      <m:r>
                                        <a:rPr lang="fr-FR" sz="2000" i="1" dirty="0">
                                          <a:latin typeface="Cambria Math" panose="02040503050406030204" pitchFamily="18" charset="0"/>
                                        </a:rPr>
                                        <m:t>𝑉</m:t>
                                      </m:r>
                                    </m:e>
                                    <m:sub>
                                      <m:r>
                                        <a:rPr lang="fr-FR" sz="2000" i="1" dirty="0">
                                          <a:latin typeface="Cambria Math" panose="02040503050406030204" pitchFamily="18" charset="0"/>
                                        </a:rPr>
                                        <m:t>,</m:t>
                                      </m:r>
                                      <m:r>
                                        <a:rPr lang="fr-FR" sz="2000" i="1" dirty="0">
                                          <a:latin typeface="Cambria Math" panose="02040503050406030204" pitchFamily="18" charset="0"/>
                                        </a:rPr>
                                        <m:t>𝐽</m:t>
                                      </m:r>
                                    </m:sub>
                                  </m:sSub>
                                </m:num>
                                <m:den>
                                  <m:r>
                                    <a:rPr lang="fr-FR" sz="2000" i="1" dirty="0">
                                      <a:latin typeface="Cambria Math" panose="02040503050406030204" pitchFamily="18" charset="0"/>
                                    </a:rPr>
                                    <m:t>3</m:t>
                                  </m:r>
                                  <m:sSup>
                                    <m:sSupPr>
                                      <m:ctrlPr>
                                        <a:rPr lang="fr-FR" sz="2000" b="0" i="1" dirty="0" smtClean="0">
                                          <a:latin typeface="Cambria Math" panose="02040503050406030204" pitchFamily="18" charset="0"/>
                                        </a:rPr>
                                      </m:ctrlPr>
                                    </m:sSupPr>
                                    <m:e>
                                      <m:r>
                                        <a:rPr lang="fr-FR" sz="2000" i="1" dirty="0">
                                          <a:latin typeface="Cambria Math" panose="02040503050406030204" pitchFamily="18" charset="0"/>
                                        </a:rPr>
                                        <m:t>𝐻</m:t>
                                      </m:r>
                                    </m:e>
                                    <m:sup>
                                      <m:r>
                                        <a:rPr lang="fr-FR" sz="2000" b="0" i="1" dirty="0" smtClean="0">
                                          <a:latin typeface="Cambria Math" panose="02040503050406030204" pitchFamily="18" charset="0"/>
                                        </a:rPr>
                                        <m:t>2</m:t>
                                      </m:r>
                                    </m:sup>
                                  </m:sSup>
                                </m:den>
                              </m:f>
                            </m:e>
                          </m:d>
                        </m:e>
                        <m:sub>
                          <m:sSub>
                            <m:sSubPr>
                              <m:ctrlPr>
                                <a:rPr lang="fr-FR" sz="2000" i="1" dirty="0">
                                  <a:latin typeface="Cambria Math" panose="02040503050406030204" pitchFamily="18" charset="0"/>
                                </a:rPr>
                              </m:ctrlPr>
                            </m:sSubPr>
                            <m:e>
                              <m:r>
                                <a:rPr lang="fr-FR" sz="2000" b="1" i="1" dirty="0">
                                  <a:latin typeface="Cambria Math" panose="02040503050406030204" pitchFamily="18" charset="0"/>
                                </a:rPr>
                                <m:t>𝝓</m:t>
                              </m:r>
                            </m:e>
                            <m:sub>
                              <m:r>
                                <a:rPr lang="fr-FR" sz="2000" i="1" dirty="0">
                                  <a:latin typeface="Cambria Math" panose="02040503050406030204" pitchFamily="18" charset="0"/>
                                </a:rPr>
                                <m:t>𝐼𝑅</m:t>
                              </m:r>
                            </m:sub>
                          </m:sSub>
                        </m:sub>
                      </m:sSub>
                      <m:r>
                        <a:rPr lang="fr-FR" sz="2000" b="0" i="1" dirty="0" smtClean="0">
                          <a:latin typeface="Cambria Math" panose="02040503050406030204" pitchFamily="18" charset="0"/>
                        </a:rPr>
                        <m:t> </m:t>
                      </m:r>
                      <m:r>
                        <a:rPr lang="fr-FR" sz="2000" i="1" dirty="0">
                          <a:latin typeface="Cambria Math" panose="02040503050406030204" pitchFamily="18" charset="0"/>
                        </a:rPr>
                        <m:t>+</m:t>
                      </m:r>
                      <m:sSub>
                        <m:sSubPr>
                          <m:ctrlPr>
                            <a:rPr lang="fr-FR" sz="2000" b="0" i="1" dirty="0" smtClean="0">
                              <a:latin typeface="Cambria Math" panose="02040503050406030204" pitchFamily="18" charset="0"/>
                            </a:rPr>
                          </m:ctrlPr>
                        </m:sSubPr>
                        <m:e>
                          <m:d>
                            <m:dPr>
                              <m:ctrlPr>
                                <a:rPr lang="fr-FR" sz="2000" b="0" i="1" dirty="0" smtClean="0">
                                  <a:latin typeface="Cambria Math" panose="02040503050406030204" pitchFamily="18" charset="0"/>
                                </a:rPr>
                              </m:ctrlPr>
                            </m:dPr>
                            <m:e>
                              <m:f>
                                <m:fPr>
                                  <m:ctrlPr>
                                    <a:rPr lang="fr-FR" sz="2000" b="0" i="1" dirty="0" smtClean="0">
                                      <a:latin typeface="Cambria Math" panose="02040503050406030204" pitchFamily="18" charset="0"/>
                                    </a:rPr>
                                  </m:ctrlPr>
                                </m:fPr>
                                <m:num>
                                  <m:r>
                                    <a:rPr lang="fr-FR" sz="2000" b="0" i="1" dirty="0" smtClean="0">
                                      <a:latin typeface="Cambria Math" panose="02040503050406030204" pitchFamily="18" charset="0"/>
                                    </a:rPr>
                                    <m:t>𝐻</m:t>
                                  </m:r>
                                </m:num>
                                <m:den>
                                  <m:r>
                                    <a:rPr lang="fr-FR" sz="2000" b="0" i="1" dirty="0" smtClean="0">
                                      <a:latin typeface="Cambria Math" panose="02040503050406030204" pitchFamily="18" charset="0"/>
                                    </a:rPr>
                                    <m:t>2</m:t>
                                  </m:r>
                                  <m:r>
                                    <a:rPr lang="fr-FR" sz="2000" b="0" i="1" dirty="0" smtClean="0">
                                      <a:latin typeface="Cambria Math" panose="02040503050406030204" pitchFamily="18" charset="0"/>
                                    </a:rPr>
                                    <m:t>𝜋</m:t>
                                  </m:r>
                                </m:den>
                              </m:f>
                              <m:sSubSup>
                                <m:sSubSupPr>
                                  <m:ctrlPr>
                                    <a:rPr lang="fr-FR" sz="2000" b="1" i="1" dirty="0">
                                      <a:solidFill>
                                        <a:srgbClr val="FF8D37"/>
                                      </a:solidFill>
                                      <a:latin typeface="Cambria Math" panose="02040503050406030204" pitchFamily="18" charset="0"/>
                                    </a:rPr>
                                  </m:ctrlPr>
                                </m:sSubSupPr>
                                <m:e>
                                  <m:r>
                                    <a:rPr lang="fr-FR" sz="2000" b="1" i="1" dirty="0">
                                      <a:solidFill>
                                        <a:srgbClr val="FF8D37"/>
                                      </a:solidFill>
                                      <a:latin typeface="Cambria Math" panose="02040503050406030204" pitchFamily="18" charset="0"/>
                                    </a:rPr>
                                    <m:t>𝒈</m:t>
                                  </m:r>
                                </m:e>
                                <m:sub>
                                  <m:r>
                                    <a:rPr lang="fr-FR" sz="2000" b="1" i="1" dirty="0">
                                      <a:solidFill>
                                        <a:srgbClr val="FF8D37"/>
                                      </a:solidFill>
                                      <a:latin typeface="Cambria Math" panose="02040503050406030204" pitchFamily="18" charset="0"/>
                                    </a:rPr>
                                    <m:t>𝜶</m:t>
                                  </m:r>
                                </m:sub>
                                <m:sup>
                                  <m:r>
                                    <a:rPr lang="fr-FR" sz="2000" b="1" i="1" dirty="0">
                                      <a:solidFill>
                                        <a:srgbClr val="FF8D37"/>
                                      </a:solidFill>
                                      <a:latin typeface="Cambria Math" panose="02040503050406030204" pitchFamily="18" charset="0"/>
                                    </a:rPr>
                                    <m:t>𝑰</m:t>
                                  </m:r>
                                </m:sup>
                              </m:sSubSup>
                            </m:e>
                          </m:d>
                        </m:e>
                        <m:sub>
                          <m:sSub>
                            <m:sSubPr>
                              <m:ctrlPr>
                                <a:rPr lang="fr-FR" sz="2000" b="0" i="1" dirty="0" smtClean="0">
                                  <a:latin typeface="Cambria Math" panose="02040503050406030204" pitchFamily="18" charset="0"/>
                                </a:rPr>
                              </m:ctrlPr>
                            </m:sSubPr>
                            <m:e>
                              <m:r>
                                <a:rPr lang="fr-FR" sz="2000" b="1" i="1" dirty="0" smtClean="0">
                                  <a:latin typeface="Cambria Math" panose="02040503050406030204" pitchFamily="18" charset="0"/>
                                </a:rPr>
                                <m:t>𝝓</m:t>
                              </m:r>
                            </m:e>
                            <m:sub>
                              <m:r>
                                <a:rPr lang="fr-FR" sz="2000" b="0" i="1" dirty="0" smtClean="0">
                                  <a:latin typeface="Cambria Math" panose="02040503050406030204" pitchFamily="18" charset="0"/>
                                </a:rPr>
                                <m:t>𝐼𝑅</m:t>
                              </m:r>
                            </m:sub>
                          </m:sSub>
                        </m:sub>
                      </m:sSub>
                      <m:sSup>
                        <m:sSupPr>
                          <m:ctrlPr>
                            <a:rPr lang="fr-FR" sz="2000" b="0" i="1" dirty="0" smtClean="0">
                              <a:latin typeface="Cambria Math" panose="02040503050406030204" pitchFamily="18" charset="0"/>
                            </a:rPr>
                          </m:ctrlPr>
                        </m:sSupPr>
                        <m:e>
                          <m:r>
                            <a:rPr lang="fr-FR" sz="2000" b="0" i="1" dirty="0" smtClean="0">
                              <a:latin typeface="Cambria Math" panose="02040503050406030204" pitchFamily="18" charset="0"/>
                            </a:rPr>
                            <m:t>𝜉</m:t>
                          </m:r>
                        </m:e>
                        <m:sup>
                          <m:r>
                            <a:rPr lang="fr-FR" sz="2000" b="0" i="1" dirty="0" smtClean="0">
                              <a:latin typeface="Cambria Math" panose="02040503050406030204" pitchFamily="18" charset="0"/>
                            </a:rPr>
                            <m:t>𝛼</m:t>
                          </m:r>
                        </m:sup>
                      </m:sSup>
                    </m:oMath>
                  </m:oMathPara>
                </a14:m>
                <a:endParaRPr lang="fr-FR" sz="2000" dirty="0"/>
              </a:p>
            </p:txBody>
          </p:sp>
        </mc:Choice>
        <mc:Fallback xmlns="">
          <p:sp>
            <p:nvSpPr>
              <p:cNvPr id="19" name="Rectangle 18"/>
              <p:cNvSpPr>
                <a:spLocks noRot="1" noChangeAspect="1" noMove="1" noResize="1" noEditPoints="1" noAdjustHandles="1" noChangeArrowheads="1" noChangeShapeType="1" noTextEdit="1"/>
              </p:cNvSpPr>
              <p:nvPr/>
            </p:nvSpPr>
            <p:spPr>
              <a:xfrm>
                <a:off x="1708467" y="1558479"/>
                <a:ext cx="4541180" cy="875304"/>
              </a:xfrm>
              <a:prstGeom prst="rect">
                <a:avLst/>
              </a:prstGeom>
              <a:blipFill>
                <a:blip r:embed="rId3"/>
                <a:stretch>
                  <a:fillRect/>
                </a:stretch>
              </a:blipFill>
            </p:spPr>
            <p:txBody>
              <a:bodyPr/>
              <a:lstStyle/>
              <a:p>
                <a:r>
                  <a:rPr lang="fr-FR">
                    <a:noFill/>
                  </a:rPr>
                  <a:t> </a:t>
                </a:r>
              </a:p>
            </p:txBody>
          </p:sp>
        </mc:Fallback>
      </mc:AlternateContent>
      <p:sp>
        <p:nvSpPr>
          <p:cNvPr id="15" name="ZoneTexte 14"/>
          <p:cNvSpPr txBox="1"/>
          <p:nvPr/>
        </p:nvSpPr>
        <p:spPr>
          <a:xfrm>
            <a:off x="6743171" y="1388434"/>
            <a:ext cx="2893549" cy="369332"/>
          </a:xfrm>
          <a:prstGeom prst="rect">
            <a:avLst/>
          </a:prstGeom>
          <a:noFill/>
        </p:spPr>
        <p:txBody>
          <a:bodyPr wrap="none" rtlCol="0">
            <a:spAutoFit/>
          </a:bodyPr>
          <a:lstStyle/>
          <a:p>
            <a:r>
              <a:rPr lang="fr-FR" b="1" dirty="0" err="1">
                <a:solidFill>
                  <a:schemeClr val="accent1"/>
                </a:solidFill>
              </a:rPr>
              <a:t>Massless</a:t>
            </a:r>
            <a:r>
              <a:rPr lang="fr-FR" b="1" dirty="0">
                <a:solidFill>
                  <a:schemeClr val="accent1"/>
                </a:solidFill>
              </a:rPr>
              <a:t> + slow-variation</a:t>
            </a:r>
          </a:p>
        </p:txBody>
      </p:sp>
      <p:sp>
        <p:nvSpPr>
          <p:cNvPr id="22" name="ZoneTexte 21"/>
          <p:cNvSpPr txBox="1"/>
          <p:nvPr/>
        </p:nvSpPr>
        <p:spPr>
          <a:xfrm>
            <a:off x="7640786" y="112989"/>
            <a:ext cx="4481143" cy="369332"/>
          </a:xfrm>
          <a:prstGeom prst="rect">
            <a:avLst/>
          </a:prstGeom>
          <a:noFill/>
        </p:spPr>
        <p:txBody>
          <a:bodyPr wrap="square" rtlCol="0">
            <a:spAutoFit/>
          </a:bodyPr>
          <a:lstStyle/>
          <a:p>
            <a:pPr algn="ctr"/>
            <a:r>
              <a:rPr lang="fr-FR" b="1" dirty="0">
                <a:solidFill>
                  <a:srgbClr val="00B050"/>
                </a:solidFill>
              </a:rPr>
              <a:t>[L. </a:t>
            </a:r>
            <a:r>
              <a:rPr lang="fr-FR" b="1" dirty="0" err="1">
                <a:solidFill>
                  <a:srgbClr val="00B050"/>
                </a:solidFill>
              </a:rPr>
              <a:t>Pinol</a:t>
            </a:r>
            <a:r>
              <a:rPr lang="fr-FR" b="1" dirty="0">
                <a:solidFill>
                  <a:srgbClr val="00B050"/>
                </a:solidFill>
              </a:rPr>
              <a:t>, Y. </a:t>
            </a:r>
            <a:r>
              <a:rPr lang="fr-FR" b="1" dirty="0" err="1">
                <a:solidFill>
                  <a:srgbClr val="00B050"/>
                </a:solidFill>
              </a:rPr>
              <a:t>Tada</a:t>
            </a:r>
            <a:r>
              <a:rPr lang="fr-FR" b="1" dirty="0">
                <a:solidFill>
                  <a:srgbClr val="00B050"/>
                </a:solidFill>
              </a:rPr>
              <a:t>, S. </a:t>
            </a:r>
            <a:r>
              <a:rPr lang="fr-FR" b="1" dirty="0" err="1">
                <a:solidFill>
                  <a:srgbClr val="00B050"/>
                </a:solidFill>
              </a:rPr>
              <a:t>Renaux-Petel</a:t>
            </a:r>
            <a:r>
              <a:rPr lang="fr-FR" b="1" dirty="0">
                <a:solidFill>
                  <a:srgbClr val="00B050"/>
                </a:solidFill>
              </a:rPr>
              <a:t> 2018]</a:t>
            </a:r>
          </a:p>
        </p:txBody>
      </p:sp>
      <p:cxnSp>
        <p:nvCxnSpPr>
          <p:cNvPr id="23" name="Connecteur droit avec flèche 22"/>
          <p:cNvCxnSpPr/>
          <p:nvPr/>
        </p:nvCxnSpPr>
        <p:spPr>
          <a:xfrm>
            <a:off x="4387271" y="2342117"/>
            <a:ext cx="12441" cy="4164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Rectangle 4"/>
              <p:cNvSpPr/>
              <p:nvPr/>
            </p:nvSpPr>
            <p:spPr>
              <a:xfrm>
                <a:off x="729412" y="2916816"/>
                <a:ext cx="9400832" cy="13253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fr-FR" sz="2000" i="1" smtClean="0">
                              <a:solidFill>
                                <a:schemeClr val="tx1"/>
                              </a:solidFill>
                              <a:latin typeface="Cambria Math" panose="02040503050406030204" pitchFamily="18" charset="0"/>
                            </a:rPr>
                          </m:ctrlPr>
                        </m:fPr>
                        <m:num>
                          <m:r>
                            <a:rPr lang="fr-FR" sz="2000" b="0" i="1">
                              <a:solidFill>
                                <a:schemeClr val="tx1"/>
                              </a:solidFill>
                              <a:latin typeface="Cambria Math" panose="02040503050406030204" pitchFamily="18" charset="0"/>
                            </a:rPr>
                            <m:t>𝜕</m:t>
                          </m:r>
                          <m:r>
                            <a:rPr lang="fr-FR" sz="2000" b="0" i="1" smtClean="0">
                              <a:solidFill>
                                <a:schemeClr val="tx1"/>
                              </a:solidFill>
                              <a:latin typeface="Cambria Math" panose="02040503050406030204" pitchFamily="18" charset="0"/>
                            </a:rPr>
                            <m:t>𝑃</m:t>
                          </m:r>
                        </m:num>
                        <m:den>
                          <m:r>
                            <a:rPr lang="fr-FR" sz="2000" b="0" i="1">
                              <a:solidFill>
                                <a:schemeClr val="tx1"/>
                              </a:solidFill>
                              <a:latin typeface="Cambria Math" panose="02040503050406030204" pitchFamily="18" charset="0"/>
                            </a:rPr>
                            <m:t>𝜕</m:t>
                          </m:r>
                          <m:r>
                            <a:rPr lang="fr-FR" sz="2000" b="0" i="1">
                              <a:solidFill>
                                <a:schemeClr val="tx1"/>
                              </a:solidFill>
                              <a:latin typeface="Cambria Math" panose="02040503050406030204" pitchFamily="18" charset="0"/>
                            </a:rPr>
                            <m:t>𝑁</m:t>
                          </m:r>
                        </m:den>
                      </m:f>
                      <m:r>
                        <a:rPr lang="fr-FR" sz="2000" b="0" i="1">
                          <a:solidFill>
                            <a:schemeClr val="tx1"/>
                          </a:solidFill>
                          <a:latin typeface="Cambria Math" panose="02040503050406030204" pitchFamily="18" charset="0"/>
                        </a:rPr>
                        <m:t>=</m:t>
                      </m:r>
                      <m:sSub>
                        <m:sSubPr>
                          <m:ctrlPr>
                            <a:rPr lang="fr-FR" sz="2000" i="1" smtClean="0">
                              <a:solidFill>
                                <a:schemeClr val="tx1"/>
                              </a:solidFill>
                              <a:latin typeface="Cambria Math" panose="02040503050406030204" pitchFamily="18" charset="0"/>
                            </a:rPr>
                          </m:ctrlPr>
                        </m:sSubPr>
                        <m:e>
                          <m:r>
                            <a:rPr lang="fr-FR" sz="2000" b="0" i="1">
                              <a:solidFill>
                                <a:schemeClr val="tx1"/>
                              </a:solidFill>
                              <a:latin typeface="Cambria Math" panose="02040503050406030204" pitchFamily="18" charset="0"/>
                            </a:rPr>
                            <m:t>𝐷</m:t>
                          </m:r>
                        </m:e>
                        <m:sub>
                          <m:r>
                            <a:rPr lang="fr-FR" sz="2000" b="0" i="1">
                              <a:solidFill>
                                <a:schemeClr val="tx1"/>
                              </a:solidFill>
                              <a:latin typeface="Cambria Math" panose="02040503050406030204" pitchFamily="18" charset="0"/>
                            </a:rPr>
                            <m:t>𝐼</m:t>
                          </m:r>
                        </m:sub>
                      </m:sSub>
                      <m:d>
                        <m:dPr>
                          <m:ctrlPr>
                            <a:rPr lang="fr-FR" sz="2000" i="1">
                              <a:solidFill>
                                <a:schemeClr val="tx1"/>
                              </a:solidFill>
                              <a:latin typeface="Cambria Math" panose="02040503050406030204" pitchFamily="18" charset="0"/>
                            </a:rPr>
                          </m:ctrlPr>
                        </m:dPr>
                        <m:e>
                          <m:f>
                            <m:fPr>
                              <m:ctrlPr>
                                <a:rPr lang="fr-FR" sz="2000" i="1">
                                  <a:solidFill>
                                    <a:schemeClr val="tx1"/>
                                  </a:solidFill>
                                  <a:latin typeface="Cambria Math" panose="02040503050406030204" pitchFamily="18" charset="0"/>
                                </a:rPr>
                              </m:ctrlPr>
                            </m:fPr>
                            <m:num>
                              <m:sSup>
                                <m:sSupPr>
                                  <m:ctrlPr>
                                    <a:rPr lang="fr-FR" sz="2000" i="1" dirty="0">
                                      <a:solidFill>
                                        <a:schemeClr val="tx1"/>
                                      </a:solidFill>
                                      <a:latin typeface="Cambria Math" panose="02040503050406030204" pitchFamily="18" charset="0"/>
                                    </a:rPr>
                                  </m:ctrlPr>
                                </m:sSupPr>
                                <m:e>
                                  <m:r>
                                    <a:rPr lang="fr-FR" sz="2000" b="0" i="1" dirty="0">
                                      <a:solidFill>
                                        <a:schemeClr val="tx1"/>
                                      </a:solidFill>
                                      <a:latin typeface="Cambria Math" panose="02040503050406030204" pitchFamily="18" charset="0"/>
                                    </a:rPr>
                                    <m:t>𝐺</m:t>
                                  </m:r>
                                </m:e>
                                <m:sup>
                                  <m:r>
                                    <a:rPr lang="fr-FR" sz="2000" b="0" i="1" dirty="0">
                                      <a:solidFill>
                                        <a:schemeClr val="tx1"/>
                                      </a:solidFill>
                                      <a:latin typeface="Cambria Math" panose="02040503050406030204" pitchFamily="18" charset="0"/>
                                    </a:rPr>
                                    <m:t>𝐼𝐽</m:t>
                                  </m:r>
                                </m:sup>
                              </m:sSup>
                              <m:sSub>
                                <m:sSubPr>
                                  <m:ctrlPr>
                                    <a:rPr lang="fr-FR" sz="2000" i="1" dirty="0">
                                      <a:solidFill>
                                        <a:schemeClr val="tx1"/>
                                      </a:solidFill>
                                      <a:latin typeface="Cambria Math" panose="02040503050406030204" pitchFamily="18" charset="0"/>
                                    </a:rPr>
                                  </m:ctrlPr>
                                </m:sSubPr>
                                <m:e>
                                  <m:r>
                                    <a:rPr lang="fr-FR" sz="2000" b="0" i="1" dirty="0">
                                      <a:solidFill>
                                        <a:schemeClr val="tx1"/>
                                      </a:solidFill>
                                      <a:latin typeface="Cambria Math" panose="02040503050406030204" pitchFamily="18" charset="0"/>
                                    </a:rPr>
                                    <m:t>𝑉</m:t>
                                  </m:r>
                                </m:e>
                                <m:sub>
                                  <m:r>
                                    <a:rPr lang="fr-FR" sz="2000" b="0" i="1" dirty="0">
                                      <a:solidFill>
                                        <a:schemeClr val="tx1"/>
                                      </a:solidFill>
                                      <a:latin typeface="Cambria Math" panose="02040503050406030204" pitchFamily="18" charset="0"/>
                                    </a:rPr>
                                    <m:t>,</m:t>
                                  </m:r>
                                  <m:r>
                                    <a:rPr lang="fr-FR" sz="2000" b="0" i="1" dirty="0">
                                      <a:solidFill>
                                        <a:schemeClr val="tx1"/>
                                      </a:solidFill>
                                      <a:latin typeface="Cambria Math" panose="02040503050406030204" pitchFamily="18" charset="0"/>
                                    </a:rPr>
                                    <m:t>𝐽</m:t>
                                  </m:r>
                                </m:sub>
                              </m:sSub>
                            </m:num>
                            <m:den>
                              <m:r>
                                <a:rPr lang="fr-FR" sz="2000" b="0" i="1">
                                  <a:solidFill>
                                    <a:schemeClr val="tx1"/>
                                  </a:solidFill>
                                  <a:latin typeface="Cambria Math" panose="02040503050406030204" pitchFamily="18" charset="0"/>
                                </a:rPr>
                                <m:t>3</m:t>
                              </m:r>
                              <m:sSup>
                                <m:sSupPr>
                                  <m:ctrlPr>
                                    <a:rPr lang="fr-FR" sz="2000" i="1">
                                      <a:solidFill>
                                        <a:schemeClr val="tx1"/>
                                      </a:solidFill>
                                      <a:latin typeface="Cambria Math" panose="02040503050406030204" pitchFamily="18" charset="0"/>
                                    </a:rPr>
                                  </m:ctrlPr>
                                </m:sSupPr>
                                <m:e>
                                  <m:r>
                                    <a:rPr lang="fr-FR" sz="2000" b="0" i="1">
                                      <a:solidFill>
                                        <a:schemeClr val="tx1"/>
                                      </a:solidFill>
                                      <a:latin typeface="Cambria Math" panose="02040503050406030204" pitchFamily="18" charset="0"/>
                                    </a:rPr>
                                    <m:t>𝐻</m:t>
                                  </m:r>
                                </m:e>
                                <m:sup>
                                  <m:r>
                                    <a:rPr lang="fr-FR" sz="2000" b="0" i="1">
                                      <a:solidFill>
                                        <a:schemeClr val="tx1"/>
                                      </a:solidFill>
                                      <a:latin typeface="Cambria Math" panose="02040503050406030204" pitchFamily="18" charset="0"/>
                                    </a:rPr>
                                    <m:t>2</m:t>
                                  </m:r>
                                </m:sup>
                              </m:sSup>
                            </m:den>
                          </m:f>
                          <m:r>
                            <a:rPr lang="fr-FR" sz="2000" b="0" i="1" smtClean="0">
                              <a:solidFill>
                                <a:schemeClr val="tx1"/>
                              </a:solidFill>
                              <a:latin typeface="Cambria Math" panose="02040503050406030204" pitchFamily="18" charset="0"/>
                            </a:rPr>
                            <m:t>𝑃</m:t>
                          </m:r>
                        </m:e>
                      </m:d>
                      <m:r>
                        <a:rPr lang="fr-FR" sz="2000" b="0" i="1">
                          <a:solidFill>
                            <a:schemeClr val="tx1"/>
                          </a:solidFill>
                          <a:latin typeface="Cambria Math" panose="02040503050406030204" pitchFamily="18" charset="0"/>
                        </a:rPr>
                        <m:t>+</m:t>
                      </m:r>
                      <m:r>
                        <a:rPr lang="fr-FR" sz="2000" b="1" i="1" smtClean="0">
                          <a:solidFill>
                            <a:srgbClr val="7030A0"/>
                          </a:solidFill>
                          <a:latin typeface="Cambria Math" panose="02040503050406030204" pitchFamily="18" charset="0"/>
                        </a:rPr>
                        <m:t>𝜶</m:t>
                      </m:r>
                      <m:sSub>
                        <m:sSubPr>
                          <m:ctrlPr>
                            <a:rPr lang="fr-FR" sz="2000" i="1" smtClean="0">
                              <a:solidFill>
                                <a:schemeClr val="tx1"/>
                              </a:solidFill>
                              <a:latin typeface="Cambria Math" panose="02040503050406030204" pitchFamily="18" charset="0"/>
                            </a:rPr>
                          </m:ctrlPr>
                        </m:sSubPr>
                        <m:e>
                          <m:r>
                            <a:rPr lang="fr-FR" sz="2000" b="0" i="1">
                              <a:solidFill>
                                <a:schemeClr val="tx1"/>
                              </a:solidFill>
                              <a:latin typeface="Cambria Math" panose="02040503050406030204" pitchFamily="18" charset="0"/>
                            </a:rPr>
                            <m:t>𝐷</m:t>
                          </m:r>
                        </m:e>
                        <m:sub>
                          <m:r>
                            <a:rPr lang="fr-FR" sz="2000" b="0" i="1">
                              <a:solidFill>
                                <a:schemeClr val="tx1"/>
                              </a:solidFill>
                              <a:latin typeface="Cambria Math" panose="02040503050406030204" pitchFamily="18" charset="0"/>
                            </a:rPr>
                            <m:t>𝐼</m:t>
                          </m:r>
                        </m:sub>
                      </m:sSub>
                      <m:d>
                        <m:dPr>
                          <m:begChr m:val="["/>
                          <m:endChr m:val="]"/>
                          <m:ctrlPr>
                            <a:rPr lang="fr-FR" sz="2000" i="1">
                              <a:solidFill>
                                <a:schemeClr val="tx1"/>
                              </a:solidFill>
                              <a:latin typeface="Cambria Math" panose="02040503050406030204" pitchFamily="18" charset="0"/>
                            </a:rPr>
                          </m:ctrlPr>
                        </m:dPr>
                        <m:e>
                          <m:f>
                            <m:fPr>
                              <m:ctrlPr>
                                <a:rPr lang="fr-FR" sz="2000" i="1" dirty="0">
                                  <a:solidFill>
                                    <a:schemeClr val="tx1"/>
                                  </a:solidFill>
                                  <a:latin typeface="Cambria Math" panose="02040503050406030204" pitchFamily="18" charset="0"/>
                                </a:rPr>
                              </m:ctrlPr>
                            </m:fPr>
                            <m:num>
                              <m:r>
                                <a:rPr lang="fr-FR" sz="2000" b="0" i="1" dirty="0">
                                  <a:solidFill>
                                    <a:schemeClr val="tx1"/>
                                  </a:solidFill>
                                  <a:latin typeface="Cambria Math" panose="02040503050406030204" pitchFamily="18" charset="0"/>
                                </a:rPr>
                                <m:t>𝐻</m:t>
                              </m:r>
                            </m:num>
                            <m:den>
                              <m:r>
                                <a:rPr lang="fr-FR" sz="2000" b="0" i="1" dirty="0">
                                  <a:solidFill>
                                    <a:schemeClr val="tx1"/>
                                  </a:solidFill>
                                  <a:latin typeface="Cambria Math" panose="02040503050406030204" pitchFamily="18" charset="0"/>
                                </a:rPr>
                                <m:t>2</m:t>
                              </m:r>
                              <m:r>
                                <a:rPr lang="fr-FR" sz="2000" b="0" i="1" dirty="0">
                                  <a:solidFill>
                                    <a:schemeClr val="tx1"/>
                                  </a:solidFill>
                                  <a:latin typeface="Cambria Math" panose="02040503050406030204" pitchFamily="18" charset="0"/>
                                </a:rPr>
                                <m:t>𝜋</m:t>
                              </m:r>
                            </m:den>
                          </m:f>
                          <m:sSubSup>
                            <m:sSubSupPr>
                              <m:ctrlPr>
                                <a:rPr lang="fr-FR" sz="2000" i="1" smtClean="0">
                                  <a:solidFill>
                                    <a:schemeClr val="tx1"/>
                                  </a:solidFill>
                                  <a:latin typeface="Cambria Math" panose="02040503050406030204" pitchFamily="18" charset="0"/>
                                </a:rPr>
                              </m:ctrlPr>
                            </m:sSubSupPr>
                            <m:e>
                              <m:r>
                                <a:rPr lang="fr-FR" sz="2000" b="0" i="1">
                                  <a:solidFill>
                                    <a:schemeClr val="tx1"/>
                                  </a:solidFill>
                                  <a:latin typeface="Cambria Math" panose="02040503050406030204" pitchFamily="18" charset="0"/>
                                </a:rPr>
                                <m:t>𝑔</m:t>
                              </m:r>
                            </m:e>
                            <m:sub>
                              <m:r>
                                <a:rPr lang="fr-FR" sz="2000" b="0" i="1">
                                  <a:solidFill>
                                    <a:schemeClr val="tx1"/>
                                  </a:solidFill>
                                  <a:latin typeface="Cambria Math" panose="02040503050406030204" pitchFamily="18" charset="0"/>
                                </a:rPr>
                                <m:t>𝛼</m:t>
                              </m:r>
                            </m:sub>
                            <m:sup>
                              <m:r>
                                <a:rPr lang="fr-FR" sz="2000" b="0" i="1">
                                  <a:solidFill>
                                    <a:schemeClr val="tx1"/>
                                  </a:solidFill>
                                  <a:latin typeface="Cambria Math" panose="02040503050406030204" pitchFamily="18" charset="0"/>
                                </a:rPr>
                                <m:t>𝐼</m:t>
                              </m:r>
                            </m:sup>
                          </m:sSubSup>
                          <m:sSub>
                            <m:sSubPr>
                              <m:ctrlPr>
                                <a:rPr lang="fr-FR" sz="2000" i="1" smtClean="0">
                                  <a:solidFill>
                                    <a:schemeClr val="tx1"/>
                                  </a:solidFill>
                                  <a:latin typeface="Cambria Math" panose="02040503050406030204" pitchFamily="18" charset="0"/>
                                </a:rPr>
                              </m:ctrlPr>
                            </m:sSubPr>
                            <m:e>
                              <m:r>
                                <a:rPr lang="fr-FR" sz="2000" b="0" i="1">
                                  <a:solidFill>
                                    <a:schemeClr val="tx1"/>
                                  </a:solidFill>
                                  <a:latin typeface="Cambria Math" panose="02040503050406030204" pitchFamily="18" charset="0"/>
                                </a:rPr>
                                <m:t>𝐷</m:t>
                              </m:r>
                            </m:e>
                            <m:sub>
                              <m:r>
                                <a:rPr lang="fr-FR" sz="2000" b="0" i="1">
                                  <a:solidFill>
                                    <a:schemeClr val="tx1"/>
                                  </a:solidFill>
                                  <a:latin typeface="Cambria Math" panose="02040503050406030204" pitchFamily="18" charset="0"/>
                                </a:rPr>
                                <m:t>𝐽</m:t>
                              </m:r>
                            </m:sub>
                          </m:sSub>
                          <m:d>
                            <m:dPr>
                              <m:ctrlPr>
                                <a:rPr lang="fr-FR" sz="2000" i="1">
                                  <a:solidFill>
                                    <a:schemeClr val="tx1"/>
                                  </a:solidFill>
                                  <a:latin typeface="Cambria Math" panose="02040503050406030204" pitchFamily="18" charset="0"/>
                                </a:rPr>
                              </m:ctrlPr>
                            </m:dPr>
                            <m:e>
                              <m:f>
                                <m:fPr>
                                  <m:ctrlPr>
                                    <a:rPr lang="fr-FR" sz="2000" i="1" dirty="0">
                                      <a:solidFill>
                                        <a:schemeClr val="tx1"/>
                                      </a:solidFill>
                                      <a:latin typeface="Cambria Math" panose="02040503050406030204" pitchFamily="18" charset="0"/>
                                    </a:rPr>
                                  </m:ctrlPr>
                                </m:fPr>
                                <m:num>
                                  <m:r>
                                    <a:rPr lang="fr-FR" sz="2000" b="0" i="1" dirty="0">
                                      <a:solidFill>
                                        <a:schemeClr val="tx1"/>
                                      </a:solidFill>
                                      <a:latin typeface="Cambria Math" panose="02040503050406030204" pitchFamily="18" charset="0"/>
                                    </a:rPr>
                                    <m:t>𝐻</m:t>
                                  </m:r>
                                </m:num>
                                <m:den>
                                  <m:r>
                                    <a:rPr lang="fr-FR" sz="2000" b="0" i="1" dirty="0">
                                      <a:solidFill>
                                        <a:schemeClr val="tx1"/>
                                      </a:solidFill>
                                      <a:latin typeface="Cambria Math" panose="02040503050406030204" pitchFamily="18" charset="0"/>
                                    </a:rPr>
                                    <m:t>2</m:t>
                                  </m:r>
                                  <m:r>
                                    <a:rPr lang="fr-FR" sz="2000" b="0" i="1" dirty="0">
                                      <a:solidFill>
                                        <a:schemeClr val="tx1"/>
                                      </a:solidFill>
                                      <a:latin typeface="Cambria Math" panose="02040503050406030204" pitchFamily="18" charset="0"/>
                                    </a:rPr>
                                    <m:t>𝜋</m:t>
                                  </m:r>
                                </m:den>
                              </m:f>
                              <m:sSubSup>
                                <m:sSubSupPr>
                                  <m:ctrlPr>
                                    <a:rPr lang="fr-FR" sz="2000" i="1" smtClean="0">
                                      <a:solidFill>
                                        <a:schemeClr val="tx1"/>
                                      </a:solidFill>
                                      <a:latin typeface="Cambria Math" panose="02040503050406030204" pitchFamily="18" charset="0"/>
                                    </a:rPr>
                                  </m:ctrlPr>
                                </m:sSubSupPr>
                                <m:e>
                                  <m:r>
                                    <a:rPr lang="fr-FR" sz="2000" b="0" i="1">
                                      <a:solidFill>
                                        <a:schemeClr val="tx1"/>
                                      </a:solidFill>
                                      <a:latin typeface="Cambria Math" panose="02040503050406030204" pitchFamily="18" charset="0"/>
                                    </a:rPr>
                                    <m:t>𝑔</m:t>
                                  </m:r>
                                </m:e>
                                <m:sub>
                                  <m:r>
                                    <a:rPr lang="fr-FR" sz="2000" b="0" i="1">
                                      <a:solidFill>
                                        <a:schemeClr val="tx1"/>
                                      </a:solidFill>
                                      <a:latin typeface="Cambria Math" panose="02040503050406030204" pitchFamily="18" charset="0"/>
                                    </a:rPr>
                                    <m:t>𝛼</m:t>
                                  </m:r>
                                </m:sub>
                                <m:sup>
                                  <m:r>
                                    <a:rPr lang="fr-FR" sz="2000" b="0" i="1">
                                      <a:solidFill>
                                        <a:schemeClr val="tx1"/>
                                      </a:solidFill>
                                      <a:latin typeface="Cambria Math" panose="02040503050406030204" pitchFamily="18" charset="0"/>
                                    </a:rPr>
                                    <m:t>𝐽</m:t>
                                  </m:r>
                                </m:sup>
                              </m:sSubSup>
                              <m:r>
                                <a:rPr lang="fr-FR" sz="2000" b="0" i="1" smtClean="0">
                                  <a:solidFill>
                                    <a:schemeClr val="tx1"/>
                                  </a:solidFill>
                                  <a:latin typeface="Cambria Math" panose="02040503050406030204" pitchFamily="18" charset="0"/>
                                </a:rPr>
                                <m:t>𝑃</m:t>
                              </m:r>
                            </m:e>
                          </m:d>
                        </m:e>
                      </m:d>
                      <m:r>
                        <a:rPr lang="fr-FR" sz="2000" b="0" i="1">
                          <a:solidFill>
                            <a:schemeClr val="tx1"/>
                          </a:solidFill>
                          <a:latin typeface="Cambria Math" panose="02040503050406030204" pitchFamily="18" charset="0"/>
                        </a:rPr>
                        <m:t>+</m:t>
                      </m:r>
                      <m:d>
                        <m:dPr>
                          <m:ctrlPr>
                            <a:rPr lang="fr-FR" sz="2000" i="1">
                              <a:solidFill>
                                <a:schemeClr val="tx1"/>
                              </a:solidFill>
                              <a:latin typeface="Cambria Math" panose="02040503050406030204" pitchFamily="18" charset="0"/>
                            </a:rPr>
                          </m:ctrlPr>
                        </m:dPr>
                        <m:e>
                          <m:r>
                            <a:rPr lang="fr-FR" sz="2000" b="1" i="1" smtClean="0">
                              <a:solidFill>
                                <a:srgbClr val="7030A0"/>
                              </a:solidFill>
                              <a:latin typeface="Cambria Math" panose="02040503050406030204" pitchFamily="18" charset="0"/>
                            </a:rPr>
                            <m:t>𝜶</m:t>
                          </m:r>
                          <m:r>
                            <a:rPr lang="fr-FR" sz="2000" b="1" i="1">
                              <a:solidFill>
                                <a:srgbClr val="7030A0"/>
                              </a:solidFill>
                              <a:latin typeface="Cambria Math" panose="02040503050406030204" pitchFamily="18" charset="0"/>
                            </a:rPr>
                            <m:t>−</m:t>
                          </m:r>
                          <m:f>
                            <m:fPr>
                              <m:ctrlPr>
                                <a:rPr lang="fr-FR" sz="2000" b="1" i="1">
                                  <a:solidFill>
                                    <a:srgbClr val="7030A0"/>
                                  </a:solidFill>
                                  <a:latin typeface="Cambria Math" panose="02040503050406030204" pitchFamily="18" charset="0"/>
                                </a:rPr>
                              </m:ctrlPr>
                            </m:fPr>
                            <m:num>
                              <m:r>
                                <a:rPr lang="fr-FR" sz="2000" b="1" i="1">
                                  <a:solidFill>
                                    <a:srgbClr val="7030A0"/>
                                  </a:solidFill>
                                  <a:latin typeface="Cambria Math" panose="02040503050406030204" pitchFamily="18" charset="0"/>
                                </a:rPr>
                                <m:t>𝟏</m:t>
                              </m:r>
                            </m:num>
                            <m:den>
                              <m:r>
                                <a:rPr lang="fr-FR" sz="2000" b="1" i="1">
                                  <a:solidFill>
                                    <a:srgbClr val="7030A0"/>
                                  </a:solidFill>
                                  <a:latin typeface="Cambria Math" panose="02040503050406030204" pitchFamily="18" charset="0"/>
                                </a:rPr>
                                <m:t>𝟐</m:t>
                              </m:r>
                            </m:den>
                          </m:f>
                        </m:e>
                      </m:d>
                      <m:f>
                        <m:fPr>
                          <m:ctrlPr>
                            <a:rPr lang="fr-FR" sz="2000" i="1">
                              <a:solidFill>
                                <a:schemeClr val="tx1"/>
                              </a:solidFill>
                              <a:latin typeface="Cambria Math" panose="02040503050406030204" pitchFamily="18" charset="0"/>
                            </a:rPr>
                          </m:ctrlPr>
                        </m:fPr>
                        <m:num>
                          <m:r>
                            <a:rPr lang="fr-FR" sz="2000" b="0" i="1">
                              <a:solidFill>
                                <a:schemeClr val="tx1"/>
                              </a:solidFill>
                              <a:latin typeface="Cambria Math" panose="02040503050406030204" pitchFamily="18" charset="0"/>
                            </a:rPr>
                            <m:t>1</m:t>
                          </m:r>
                        </m:num>
                        <m:den>
                          <m:rad>
                            <m:radPr>
                              <m:degHide m:val="on"/>
                              <m:ctrlPr>
                                <a:rPr lang="fr-FR" sz="2000" i="1">
                                  <a:solidFill>
                                    <a:schemeClr val="tx1"/>
                                  </a:solidFill>
                                  <a:latin typeface="Cambria Math" panose="02040503050406030204" pitchFamily="18" charset="0"/>
                                </a:rPr>
                              </m:ctrlPr>
                            </m:radPr>
                            <m:deg/>
                            <m:e>
                              <m:r>
                                <a:rPr lang="fr-FR" sz="2000" b="0" i="1">
                                  <a:solidFill>
                                    <a:schemeClr val="tx1"/>
                                  </a:solidFill>
                                  <a:latin typeface="Cambria Math" panose="02040503050406030204" pitchFamily="18" charset="0"/>
                                </a:rPr>
                                <m:t>𝐺</m:t>
                              </m:r>
                            </m:e>
                          </m:rad>
                        </m:den>
                      </m:f>
                      <m:sSub>
                        <m:sSubPr>
                          <m:ctrlPr>
                            <a:rPr lang="fr-FR" sz="2000" i="1" smtClean="0">
                              <a:solidFill>
                                <a:schemeClr val="tx1"/>
                              </a:solidFill>
                              <a:latin typeface="Cambria Math" panose="02040503050406030204" pitchFamily="18" charset="0"/>
                            </a:rPr>
                          </m:ctrlPr>
                        </m:sSubPr>
                        <m:e>
                          <m:r>
                            <a:rPr lang="fr-FR" sz="2000" b="0" i="1">
                              <a:solidFill>
                                <a:schemeClr val="tx1"/>
                              </a:solidFill>
                              <a:latin typeface="Cambria Math" panose="02040503050406030204" pitchFamily="18" charset="0"/>
                            </a:rPr>
                            <m:t>𝜕</m:t>
                          </m:r>
                        </m:e>
                        <m:sub>
                          <m:r>
                            <a:rPr lang="fr-FR" sz="2000" b="0" i="1">
                              <a:solidFill>
                                <a:schemeClr val="tx1"/>
                              </a:solidFill>
                              <a:latin typeface="Cambria Math" panose="02040503050406030204" pitchFamily="18" charset="0"/>
                            </a:rPr>
                            <m:t>𝐼</m:t>
                          </m:r>
                        </m:sub>
                      </m:sSub>
                      <m:sSub>
                        <m:sSubPr>
                          <m:ctrlPr>
                            <a:rPr lang="fr-FR" sz="2000" i="1">
                              <a:solidFill>
                                <a:schemeClr val="tx1"/>
                              </a:solidFill>
                              <a:latin typeface="Cambria Math" panose="02040503050406030204" pitchFamily="18" charset="0"/>
                            </a:rPr>
                          </m:ctrlPr>
                        </m:sSubPr>
                        <m:e>
                          <m:r>
                            <a:rPr lang="fr-FR" sz="2000" b="0" i="1">
                              <a:solidFill>
                                <a:schemeClr val="tx1"/>
                              </a:solidFill>
                              <a:latin typeface="Cambria Math" panose="02040503050406030204" pitchFamily="18" charset="0"/>
                            </a:rPr>
                            <m:t>𝜕</m:t>
                          </m:r>
                        </m:e>
                        <m:sub>
                          <m:r>
                            <a:rPr lang="fr-FR" sz="2000" b="0" i="1">
                              <a:solidFill>
                                <a:schemeClr val="tx1"/>
                              </a:solidFill>
                              <a:latin typeface="Cambria Math" panose="02040503050406030204" pitchFamily="18" charset="0"/>
                            </a:rPr>
                            <m:t>𝐽</m:t>
                          </m:r>
                        </m:sub>
                      </m:sSub>
                      <m:d>
                        <m:dPr>
                          <m:begChr m:val="["/>
                          <m:endChr m:val="]"/>
                          <m:ctrlPr>
                            <a:rPr lang="fr-FR" sz="2000" i="1">
                              <a:solidFill>
                                <a:schemeClr val="tx1"/>
                              </a:solidFill>
                              <a:latin typeface="Cambria Math" panose="02040503050406030204" pitchFamily="18" charset="0"/>
                            </a:rPr>
                          </m:ctrlPr>
                        </m:dPr>
                        <m:e>
                          <m:rad>
                            <m:radPr>
                              <m:degHide m:val="on"/>
                              <m:ctrlPr>
                                <a:rPr lang="fr-FR" sz="2000" i="1" dirty="0">
                                  <a:solidFill>
                                    <a:schemeClr val="tx1"/>
                                  </a:solidFill>
                                  <a:latin typeface="Cambria Math" panose="02040503050406030204" pitchFamily="18" charset="0"/>
                                </a:rPr>
                              </m:ctrlPr>
                            </m:radPr>
                            <m:deg/>
                            <m:e>
                              <m:r>
                                <a:rPr lang="fr-FR" sz="2000" i="1" dirty="0">
                                  <a:solidFill>
                                    <a:schemeClr val="tx1"/>
                                  </a:solidFill>
                                  <a:latin typeface="Cambria Math" panose="02040503050406030204" pitchFamily="18" charset="0"/>
                                </a:rPr>
                                <m:t>𝐺</m:t>
                              </m:r>
                            </m:e>
                          </m:rad>
                          <m:sSup>
                            <m:sSupPr>
                              <m:ctrlPr>
                                <a:rPr lang="fr-FR" sz="2000" i="1" dirty="0">
                                  <a:solidFill>
                                    <a:schemeClr val="tx1"/>
                                  </a:solidFill>
                                  <a:latin typeface="Cambria Math" panose="02040503050406030204" pitchFamily="18" charset="0"/>
                                </a:rPr>
                              </m:ctrlPr>
                            </m:sSupPr>
                            <m:e>
                              <m:d>
                                <m:dPr>
                                  <m:ctrlPr>
                                    <a:rPr lang="fr-FR" sz="2000" i="1">
                                      <a:solidFill>
                                        <a:schemeClr val="tx1"/>
                                      </a:solidFill>
                                      <a:latin typeface="Cambria Math" panose="02040503050406030204" pitchFamily="18" charset="0"/>
                                    </a:rPr>
                                  </m:ctrlPr>
                                </m:dPr>
                                <m:e>
                                  <m:f>
                                    <m:fPr>
                                      <m:ctrlPr>
                                        <a:rPr lang="fr-FR" sz="2000" i="1" dirty="0">
                                          <a:solidFill>
                                            <a:schemeClr val="tx1"/>
                                          </a:solidFill>
                                          <a:latin typeface="Cambria Math" panose="02040503050406030204" pitchFamily="18" charset="0"/>
                                        </a:rPr>
                                      </m:ctrlPr>
                                    </m:fPr>
                                    <m:num>
                                      <m:r>
                                        <a:rPr lang="fr-FR" sz="2000" b="0" i="1" dirty="0">
                                          <a:solidFill>
                                            <a:schemeClr val="tx1"/>
                                          </a:solidFill>
                                          <a:latin typeface="Cambria Math" panose="02040503050406030204" pitchFamily="18" charset="0"/>
                                        </a:rPr>
                                        <m:t>𝐻</m:t>
                                      </m:r>
                                    </m:num>
                                    <m:den>
                                      <m:r>
                                        <a:rPr lang="fr-FR" sz="2000" b="0" i="1" dirty="0">
                                          <a:solidFill>
                                            <a:schemeClr val="tx1"/>
                                          </a:solidFill>
                                          <a:latin typeface="Cambria Math" panose="02040503050406030204" pitchFamily="18" charset="0"/>
                                        </a:rPr>
                                        <m:t>2</m:t>
                                      </m:r>
                                      <m:r>
                                        <a:rPr lang="fr-FR" sz="2000" b="0" i="1" dirty="0">
                                          <a:solidFill>
                                            <a:schemeClr val="tx1"/>
                                          </a:solidFill>
                                          <a:latin typeface="Cambria Math" panose="02040503050406030204" pitchFamily="18" charset="0"/>
                                        </a:rPr>
                                        <m:t>𝜋</m:t>
                                      </m:r>
                                    </m:den>
                                  </m:f>
                                </m:e>
                              </m:d>
                            </m:e>
                            <m:sup>
                              <m:r>
                                <a:rPr lang="fr-FR" sz="2000" b="0" i="1" dirty="0">
                                  <a:solidFill>
                                    <a:schemeClr val="tx1"/>
                                  </a:solidFill>
                                  <a:latin typeface="Cambria Math" panose="02040503050406030204" pitchFamily="18" charset="0"/>
                                </a:rPr>
                                <m:t>2</m:t>
                              </m:r>
                            </m:sup>
                          </m:sSup>
                          <m:sSup>
                            <m:sSupPr>
                              <m:ctrlPr>
                                <a:rPr lang="fr-FR" sz="2000" i="1" dirty="0">
                                  <a:solidFill>
                                    <a:schemeClr val="tx1"/>
                                  </a:solidFill>
                                  <a:latin typeface="Cambria Math" panose="02040503050406030204" pitchFamily="18" charset="0"/>
                                </a:rPr>
                              </m:ctrlPr>
                            </m:sSupPr>
                            <m:e>
                              <m:r>
                                <a:rPr lang="fr-FR" sz="2000" b="0" i="1" dirty="0">
                                  <a:solidFill>
                                    <a:schemeClr val="tx1"/>
                                  </a:solidFill>
                                  <a:latin typeface="Cambria Math" panose="02040503050406030204" pitchFamily="18" charset="0"/>
                                </a:rPr>
                                <m:t>𝐺</m:t>
                              </m:r>
                            </m:e>
                            <m:sup>
                              <m:r>
                                <a:rPr lang="fr-FR" sz="2000" b="0" i="1" dirty="0">
                                  <a:solidFill>
                                    <a:schemeClr val="tx1"/>
                                  </a:solidFill>
                                  <a:latin typeface="Cambria Math" panose="02040503050406030204" pitchFamily="18" charset="0"/>
                                </a:rPr>
                                <m:t>𝐼𝐽</m:t>
                              </m:r>
                            </m:sup>
                          </m:sSup>
                          <m:r>
                            <a:rPr lang="fr-FR" sz="2000" b="0" i="1" dirty="0" smtClean="0">
                              <a:solidFill>
                                <a:schemeClr val="tx1"/>
                              </a:solidFill>
                              <a:latin typeface="Cambria Math" panose="02040503050406030204" pitchFamily="18" charset="0"/>
                            </a:rPr>
                            <m:t>𝑃</m:t>
                          </m:r>
                        </m:e>
                      </m:d>
                    </m:oMath>
                  </m:oMathPara>
                </a14:m>
                <a:endParaRPr lang="fr-FR" sz="2000" dirty="0">
                  <a:solidFill>
                    <a:schemeClr val="tx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729412" y="2916816"/>
                <a:ext cx="9400832" cy="1325326"/>
              </a:xfrm>
              <a:prstGeom prst="rect">
                <a:avLst/>
              </a:prstGeom>
              <a:blipFill>
                <a:blip r:embed="rId5"/>
                <a:stretch>
                  <a:fillRect/>
                </a:stretch>
              </a:blipFill>
            </p:spPr>
            <p:txBody>
              <a:bodyPr/>
              <a:lstStyle/>
              <a:p>
                <a:r>
                  <a:rPr lang="fr-FR">
                    <a:noFill/>
                  </a:rPr>
                  <a:t> </a:t>
                </a:r>
              </a:p>
            </p:txBody>
          </p:sp>
        </mc:Fallback>
      </mc:AlternateContent>
      <p:sp>
        <p:nvSpPr>
          <p:cNvPr id="6" name="ZoneTexte 5"/>
          <p:cNvSpPr txBox="1"/>
          <p:nvPr/>
        </p:nvSpPr>
        <p:spPr>
          <a:xfrm>
            <a:off x="1468321" y="4242142"/>
            <a:ext cx="1516762" cy="369332"/>
          </a:xfrm>
          <a:prstGeom prst="rect">
            <a:avLst/>
          </a:prstGeom>
          <a:noFill/>
        </p:spPr>
        <p:txBody>
          <a:bodyPr wrap="none" rtlCol="0">
            <a:spAutoFit/>
          </a:bodyPr>
          <a:lstStyle/>
          <a:p>
            <a:r>
              <a:rPr lang="fr-FR" dirty="0" err="1"/>
              <a:t>Classical</a:t>
            </a:r>
            <a:r>
              <a:rPr lang="fr-FR" dirty="0"/>
              <a:t> drift</a:t>
            </a:r>
          </a:p>
        </p:txBody>
      </p:sp>
      <p:sp>
        <p:nvSpPr>
          <p:cNvPr id="27" name="ZoneTexte 26"/>
          <p:cNvSpPr txBox="1"/>
          <p:nvPr/>
        </p:nvSpPr>
        <p:spPr>
          <a:xfrm>
            <a:off x="3246333" y="4242142"/>
            <a:ext cx="3201517" cy="369332"/>
          </a:xfrm>
          <a:prstGeom prst="rect">
            <a:avLst/>
          </a:prstGeom>
          <a:noFill/>
        </p:spPr>
        <p:txBody>
          <a:bodyPr wrap="none" rtlCol="0">
            <a:spAutoFit/>
          </a:bodyPr>
          <a:lstStyle/>
          <a:p>
            <a:r>
              <a:rPr lang="fr-FR" dirty="0"/>
              <a:t>Noise-</a:t>
            </a:r>
            <a:r>
              <a:rPr lang="fr-FR" dirty="0" err="1"/>
              <a:t>induced</a:t>
            </a:r>
            <a:r>
              <a:rPr lang="fr-FR" dirty="0"/>
              <a:t> drift + diffusion</a:t>
            </a:r>
          </a:p>
        </p:txBody>
      </p:sp>
      <p:sp>
        <p:nvSpPr>
          <p:cNvPr id="29" name="ZoneTexte 28"/>
          <p:cNvSpPr txBox="1"/>
          <p:nvPr/>
        </p:nvSpPr>
        <p:spPr>
          <a:xfrm>
            <a:off x="6709100" y="4242142"/>
            <a:ext cx="1639423" cy="369332"/>
          </a:xfrm>
          <a:prstGeom prst="rect">
            <a:avLst/>
          </a:prstGeom>
          <a:noFill/>
        </p:spPr>
        <p:txBody>
          <a:bodyPr wrap="none" rtlCol="0">
            <a:spAutoFit/>
          </a:bodyPr>
          <a:lstStyle/>
          <a:p>
            <a:r>
              <a:rPr lang="fr-FR" dirty="0"/>
              <a:t>Extra diffusion</a:t>
            </a:r>
            <a:endParaRPr lang="fr-FR" b="1" dirty="0">
              <a:solidFill>
                <a:srgbClr val="C00000"/>
              </a:solidFill>
            </a:endParaRPr>
          </a:p>
        </p:txBody>
      </p:sp>
      <mc:AlternateContent xmlns:mc="http://schemas.openxmlformats.org/markup-compatibility/2006" xmlns:a14="http://schemas.microsoft.com/office/drawing/2010/main">
        <mc:Choice Requires="a14">
          <p:sp>
            <p:nvSpPr>
              <p:cNvPr id="13" name="Rectangle 12"/>
              <p:cNvSpPr/>
              <p:nvPr/>
            </p:nvSpPr>
            <p:spPr>
              <a:xfrm>
                <a:off x="3620982" y="5507406"/>
                <a:ext cx="2207656" cy="400110"/>
              </a:xfrm>
              <a:prstGeom prst="rect">
                <a:avLst/>
              </a:prstGeom>
            </p:spPr>
            <p:txBody>
              <a:bodyPr wrap="none">
                <a:spAutoFit/>
              </a:bodyPr>
              <a:lstStyle/>
              <a:p>
                <a:r>
                  <a:rPr lang="fr-FR" sz="2000" dirty="0"/>
                  <a:t>Choice of </a:t>
                </a:r>
                <a14:m>
                  <m:oMath xmlns:m="http://schemas.openxmlformats.org/officeDocument/2006/math">
                    <m:r>
                      <a:rPr lang="fr-FR" sz="2000" b="1" i="1" dirty="0" smtClean="0">
                        <a:solidFill>
                          <a:srgbClr val="7030A0"/>
                        </a:solidFill>
                        <a:latin typeface="Cambria Math" panose="02040503050406030204" pitchFamily="18" charset="0"/>
                      </a:rPr>
                      <m:t>𝜶</m:t>
                    </m:r>
                  </m:oMath>
                </a14:m>
                <a:r>
                  <a:rPr lang="fr-FR" sz="2000" dirty="0"/>
                  <a:t> crucial</a:t>
                </a:r>
              </a:p>
            </p:txBody>
          </p:sp>
        </mc:Choice>
        <mc:Fallback xmlns="">
          <p:sp>
            <p:nvSpPr>
              <p:cNvPr id="13" name="Rectangle 12"/>
              <p:cNvSpPr>
                <a:spLocks noRot="1" noChangeAspect="1" noMove="1" noResize="1" noEditPoints="1" noAdjustHandles="1" noChangeArrowheads="1" noChangeShapeType="1" noTextEdit="1"/>
              </p:cNvSpPr>
              <p:nvPr/>
            </p:nvSpPr>
            <p:spPr>
              <a:xfrm>
                <a:off x="3620982" y="5507406"/>
                <a:ext cx="2207656" cy="400110"/>
              </a:xfrm>
              <a:prstGeom prst="rect">
                <a:avLst/>
              </a:prstGeom>
              <a:blipFill>
                <a:blip r:embed="rId6"/>
                <a:stretch>
                  <a:fillRect l="-3039" t="-7576" r="-2486" b="-2575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643594" y="1769267"/>
                <a:ext cx="3827458" cy="4146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panose="02040503050406030204" pitchFamily="18" charset="0"/>
                        </a:rPr>
                        <m:t>⟨</m:t>
                      </m:r>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𝜉</m:t>
                          </m:r>
                        </m:e>
                        <m:sup>
                          <m:r>
                            <a:rPr lang="fr-FR" sz="2000" b="0" i="1" smtClean="0">
                              <a:latin typeface="Cambria Math" panose="02040503050406030204" pitchFamily="18" charset="0"/>
                            </a:rPr>
                            <m:t>𝛼</m:t>
                          </m:r>
                        </m:sup>
                      </m:sSup>
                      <m:d>
                        <m:dPr>
                          <m:ctrlPr>
                            <a:rPr lang="fr-FR" sz="2000" i="1">
                              <a:latin typeface="Cambria Math" panose="02040503050406030204" pitchFamily="18" charset="0"/>
                            </a:rPr>
                          </m:ctrlPr>
                        </m:dPr>
                        <m:e>
                          <m:r>
                            <a:rPr lang="fr-FR" sz="2000" b="0" i="1" smtClean="0">
                              <a:latin typeface="Cambria Math" panose="02040503050406030204" pitchFamily="18" charset="0"/>
                            </a:rPr>
                            <m:t>𝑁</m:t>
                          </m:r>
                        </m:e>
                      </m:d>
                      <m:sSup>
                        <m:sSupPr>
                          <m:ctrlPr>
                            <a:rPr lang="fr-FR" sz="2000" i="1">
                              <a:latin typeface="Cambria Math" panose="02040503050406030204" pitchFamily="18" charset="0"/>
                            </a:rPr>
                          </m:ctrlPr>
                        </m:sSupPr>
                        <m:e>
                          <m:r>
                            <a:rPr lang="fr-FR" sz="2000" b="0" i="1" smtClean="0">
                              <a:latin typeface="Cambria Math" panose="02040503050406030204" pitchFamily="18" charset="0"/>
                            </a:rPr>
                            <m:t>𝜉</m:t>
                          </m:r>
                        </m:e>
                        <m:sup>
                          <m:r>
                            <a:rPr lang="fr-FR" sz="2000" b="0" i="1" smtClean="0">
                              <a:latin typeface="Cambria Math" panose="02040503050406030204" pitchFamily="18" charset="0"/>
                            </a:rPr>
                            <m:t>𝛽</m:t>
                          </m:r>
                        </m:sup>
                      </m:sSup>
                      <m:d>
                        <m:dPr>
                          <m:ctrlPr>
                            <a:rPr lang="fr-FR" sz="2000" i="1">
                              <a:latin typeface="Cambria Math" panose="02040503050406030204" pitchFamily="18" charset="0"/>
                            </a:rPr>
                          </m:ctrlPr>
                        </m:dPr>
                        <m:e>
                          <m:sSup>
                            <m:sSupPr>
                              <m:ctrlPr>
                                <a:rPr lang="fr-FR" sz="2000" i="1">
                                  <a:latin typeface="Cambria Math" panose="02040503050406030204" pitchFamily="18" charset="0"/>
                                </a:rPr>
                              </m:ctrlPr>
                            </m:sSupPr>
                            <m:e>
                              <m:r>
                                <a:rPr lang="fr-FR" sz="2000" b="0" i="1" smtClean="0">
                                  <a:latin typeface="Cambria Math" panose="02040503050406030204" pitchFamily="18" charset="0"/>
                                </a:rPr>
                                <m:t>𝑁</m:t>
                              </m:r>
                            </m:e>
                            <m:sup>
                              <m:r>
                                <a:rPr lang="fr-FR" sz="2000" i="1">
                                  <a:latin typeface="Cambria Math" panose="02040503050406030204" pitchFamily="18" charset="0"/>
                                </a:rPr>
                                <m:t>′</m:t>
                              </m:r>
                            </m:sup>
                          </m:sSup>
                        </m:e>
                      </m:d>
                      <m:r>
                        <a:rPr lang="fr-FR" sz="2000" b="0" i="1" smtClean="0">
                          <a:latin typeface="Cambria Math" panose="02040503050406030204" pitchFamily="18" charset="0"/>
                        </a:rPr>
                        <m:t>⟩</m:t>
                      </m:r>
                      <m:r>
                        <a:rPr lang="fr-FR" sz="2000" i="1">
                          <a:latin typeface="Cambria Math" panose="02040503050406030204" pitchFamily="18" charset="0"/>
                        </a:rPr>
                        <m:t> =</m:t>
                      </m:r>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𝛿</m:t>
                          </m:r>
                        </m:e>
                        <m:sup>
                          <m:r>
                            <a:rPr lang="fr-FR" sz="2000" b="0" i="1" smtClean="0">
                              <a:latin typeface="Cambria Math" panose="02040503050406030204" pitchFamily="18" charset="0"/>
                            </a:rPr>
                            <m:t>𝛼𝛽</m:t>
                          </m:r>
                        </m:sup>
                      </m:sSup>
                      <m:r>
                        <a:rPr lang="fr-FR" sz="2000" i="1">
                          <a:latin typeface="Cambria Math" panose="02040503050406030204" pitchFamily="18" charset="0"/>
                        </a:rPr>
                        <m:t>𝛿</m:t>
                      </m:r>
                      <m:d>
                        <m:dPr>
                          <m:ctrlPr>
                            <a:rPr lang="fr-FR" sz="2000" i="1">
                              <a:latin typeface="Cambria Math" panose="02040503050406030204" pitchFamily="18" charset="0"/>
                            </a:rPr>
                          </m:ctrlPr>
                        </m:dPr>
                        <m:e>
                          <m:r>
                            <a:rPr lang="fr-FR" sz="2000" b="0" i="1" smtClean="0">
                              <a:latin typeface="Cambria Math" panose="02040503050406030204" pitchFamily="18" charset="0"/>
                            </a:rPr>
                            <m:t>𝑁</m:t>
                          </m:r>
                          <m:r>
                            <a:rPr lang="fr-FR" sz="2000" i="1">
                              <a:latin typeface="Cambria Math" panose="02040503050406030204" pitchFamily="18" charset="0"/>
                            </a:rPr>
                            <m:t>−</m:t>
                          </m:r>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𝑁</m:t>
                              </m:r>
                            </m:e>
                            <m:sup>
                              <m:r>
                                <a:rPr lang="fr-FR" sz="2000" b="0" i="1" smtClean="0">
                                  <a:latin typeface="Cambria Math" panose="02040503050406030204" pitchFamily="18" charset="0"/>
                                </a:rPr>
                                <m:t>′</m:t>
                              </m:r>
                            </m:sup>
                          </m:sSup>
                        </m:e>
                      </m:d>
                    </m:oMath>
                  </m:oMathPara>
                </a14:m>
                <a:endParaRPr lang="fr-FR" sz="2000" dirty="0"/>
              </a:p>
            </p:txBody>
          </p:sp>
        </mc:Choice>
        <mc:Fallback xmlns="">
          <p:sp>
            <p:nvSpPr>
              <p:cNvPr id="14" name="Rectangle 13"/>
              <p:cNvSpPr>
                <a:spLocks noRot="1" noChangeAspect="1" noMove="1" noResize="1" noEditPoints="1" noAdjustHandles="1" noChangeArrowheads="1" noChangeShapeType="1" noTextEdit="1"/>
              </p:cNvSpPr>
              <p:nvPr/>
            </p:nvSpPr>
            <p:spPr>
              <a:xfrm>
                <a:off x="6643594" y="1769267"/>
                <a:ext cx="3827458" cy="414601"/>
              </a:xfrm>
              <a:prstGeom prst="rect">
                <a:avLst/>
              </a:prstGeom>
              <a:blipFill>
                <a:blip r:embed="rId7"/>
                <a:stretch>
                  <a:fillRect b="-16176"/>
                </a:stretch>
              </a:blipFill>
            </p:spPr>
            <p:txBody>
              <a:bodyPr/>
              <a:lstStyle/>
              <a:p>
                <a:r>
                  <a:rPr lang="fr-FR">
                    <a:noFill/>
                  </a:rPr>
                  <a:t> </a:t>
                </a:r>
              </a:p>
            </p:txBody>
          </p:sp>
        </mc:Fallback>
      </mc:AlternateContent>
      <p:sp>
        <p:nvSpPr>
          <p:cNvPr id="16" name="ZoneTexte 15"/>
          <p:cNvSpPr txBox="1"/>
          <p:nvPr/>
        </p:nvSpPr>
        <p:spPr>
          <a:xfrm>
            <a:off x="9636720" y="5303520"/>
            <a:ext cx="1435008" cy="369332"/>
          </a:xfrm>
          <a:prstGeom prst="rect">
            <a:avLst/>
          </a:prstGeom>
          <a:noFill/>
        </p:spPr>
        <p:txBody>
          <a:bodyPr wrap="none" rtlCol="0">
            <a:spAutoFit/>
          </a:bodyPr>
          <a:lstStyle/>
          <a:p>
            <a:r>
              <a:rPr lang="fr-FR" dirty="0"/>
              <a:t>INTRIGUING</a:t>
            </a:r>
          </a:p>
        </p:txBody>
      </p:sp>
    </p:spTree>
    <p:extLst>
      <p:ext uri="{BB962C8B-B14F-4D97-AF65-F5344CB8AC3E}">
        <p14:creationId xmlns:p14="http://schemas.microsoft.com/office/powerpoint/2010/main" val="308265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rtl="0"/>
            <a:r>
              <a:rPr lang="en-GB" noProof="0"/>
              <a:t>Borel resummation of secular divergences with the stochastic inflation formalism                 2023 TUG Meeting, ENS, October 12th     ---    Lucas Pinol </a:t>
            </a:r>
            <a:endParaRPr lang="fr-FR" noProof="0" dirty="0"/>
          </a:p>
        </p:txBody>
      </p:sp>
      <mc:AlternateContent xmlns:mc="http://schemas.openxmlformats.org/markup-compatibility/2006" xmlns:a14="http://schemas.microsoft.com/office/drawing/2010/main">
        <mc:Choice Requires="a14">
          <p:sp>
            <p:nvSpPr>
              <p:cNvPr id="5" name="ZoneTexte 4"/>
              <p:cNvSpPr txBox="1"/>
              <p:nvPr/>
            </p:nvSpPr>
            <p:spPr>
              <a:xfrm>
                <a:off x="1984957" y="1303436"/>
                <a:ext cx="1502527" cy="461665"/>
              </a:xfrm>
              <a:prstGeom prst="rect">
                <a:avLst/>
              </a:prstGeom>
              <a:noFill/>
            </p:spPr>
            <p:txBody>
              <a:bodyPr wrap="none" rtlCol="0">
                <a:spAutoFit/>
              </a:bodyPr>
              <a:lstStyle/>
              <a:p>
                <a:r>
                  <a:rPr lang="fr-FR" sz="2400" b="1" dirty="0">
                    <a:solidFill>
                      <a:srgbClr val="7030A0"/>
                    </a:solidFill>
                  </a:rPr>
                  <a:t>Itô, </a:t>
                </a:r>
                <a14:m>
                  <m:oMath xmlns:m="http://schemas.openxmlformats.org/officeDocument/2006/math">
                    <m:r>
                      <a:rPr lang="fr-FR" sz="2400" b="1" i="1" smtClean="0">
                        <a:solidFill>
                          <a:srgbClr val="7030A0"/>
                        </a:solidFill>
                        <a:latin typeface="Cambria Math" panose="02040503050406030204" pitchFamily="18" charset="0"/>
                      </a:rPr>
                      <m:t>𝜶</m:t>
                    </m:r>
                    <m:r>
                      <a:rPr lang="fr-FR" sz="2400" b="1" i="1" smtClean="0">
                        <a:solidFill>
                          <a:srgbClr val="7030A0"/>
                        </a:solidFill>
                        <a:latin typeface="Cambria Math" panose="02040503050406030204" pitchFamily="18" charset="0"/>
                      </a:rPr>
                      <m:t>=</m:t>
                    </m:r>
                    <m:r>
                      <a:rPr lang="fr-FR" sz="2400" b="1" i="1" smtClean="0">
                        <a:solidFill>
                          <a:srgbClr val="7030A0"/>
                        </a:solidFill>
                        <a:latin typeface="Cambria Math" panose="02040503050406030204" pitchFamily="18" charset="0"/>
                      </a:rPr>
                      <m:t>𝟎</m:t>
                    </m:r>
                  </m:oMath>
                </a14:m>
                <a:endParaRPr lang="fr-FR" sz="2400" b="1" dirty="0">
                  <a:solidFill>
                    <a:srgbClr val="7030A0"/>
                  </a:solidFill>
                </a:endParaRPr>
              </a:p>
            </p:txBody>
          </p:sp>
        </mc:Choice>
        <mc:Fallback xmlns="">
          <p:sp>
            <p:nvSpPr>
              <p:cNvPr id="5" name="ZoneTexte 4"/>
              <p:cNvSpPr txBox="1">
                <a:spLocks noRot="1" noChangeAspect="1" noMove="1" noResize="1" noEditPoints="1" noAdjustHandles="1" noChangeArrowheads="1" noChangeShapeType="1" noTextEdit="1"/>
              </p:cNvSpPr>
              <p:nvPr/>
            </p:nvSpPr>
            <p:spPr>
              <a:xfrm>
                <a:off x="1984957" y="1303436"/>
                <a:ext cx="1502527" cy="461665"/>
              </a:xfrm>
              <a:prstGeom prst="rect">
                <a:avLst/>
              </a:prstGeom>
              <a:blipFill>
                <a:blip r:embed="rId3"/>
                <a:stretch>
                  <a:fillRect l="-6504" t="-10526" b="-2894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ZoneTexte 5"/>
              <p:cNvSpPr txBox="1"/>
              <p:nvPr/>
            </p:nvSpPr>
            <p:spPr>
              <a:xfrm>
                <a:off x="7318449" y="1303435"/>
                <a:ext cx="3064622" cy="461665"/>
              </a:xfrm>
              <a:prstGeom prst="rect">
                <a:avLst/>
              </a:prstGeom>
              <a:noFill/>
            </p:spPr>
            <p:txBody>
              <a:bodyPr wrap="none" rtlCol="0">
                <a:spAutoFit/>
              </a:bodyPr>
              <a:lstStyle/>
              <a:p>
                <a:r>
                  <a:rPr lang="fr-FR" sz="2400" b="1" dirty="0">
                    <a:solidFill>
                      <a:srgbClr val="7030A0"/>
                    </a:solidFill>
                  </a:rPr>
                  <a:t>Stratonovic, </a:t>
                </a:r>
                <a14:m>
                  <m:oMath xmlns:m="http://schemas.openxmlformats.org/officeDocument/2006/math">
                    <m:r>
                      <a:rPr lang="fr-FR" sz="2400" b="1" i="1" smtClean="0">
                        <a:solidFill>
                          <a:srgbClr val="7030A0"/>
                        </a:solidFill>
                        <a:latin typeface="Cambria Math" panose="02040503050406030204" pitchFamily="18" charset="0"/>
                      </a:rPr>
                      <m:t>𝜶</m:t>
                    </m:r>
                    <m:r>
                      <a:rPr lang="fr-FR" sz="2400" b="1" i="1" smtClean="0">
                        <a:solidFill>
                          <a:srgbClr val="7030A0"/>
                        </a:solidFill>
                        <a:latin typeface="Cambria Math" panose="02040503050406030204" pitchFamily="18" charset="0"/>
                      </a:rPr>
                      <m:t>=</m:t>
                    </m:r>
                    <m:r>
                      <a:rPr lang="fr-FR" sz="2400" b="1" i="1" smtClean="0">
                        <a:solidFill>
                          <a:srgbClr val="7030A0"/>
                        </a:solidFill>
                        <a:latin typeface="Cambria Math" panose="02040503050406030204" pitchFamily="18" charset="0"/>
                      </a:rPr>
                      <m:t>𝟏</m:t>
                    </m:r>
                    <m:r>
                      <a:rPr lang="fr-FR" sz="2400" b="1" i="1" smtClean="0">
                        <a:solidFill>
                          <a:srgbClr val="7030A0"/>
                        </a:solidFill>
                        <a:latin typeface="Cambria Math" panose="02040503050406030204" pitchFamily="18" charset="0"/>
                      </a:rPr>
                      <m:t>/</m:t>
                    </m:r>
                    <m:r>
                      <a:rPr lang="fr-FR" sz="2400" b="1" i="1" smtClean="0">
                        <a:solidFill>
                          <a:srgbClr val="7030A0"/>
                        </a:solidFill>
                        <a:latin typeface="Cambria Math" panose="02040503050406030204" pitchFamily="18" charset="0"/>
                      </a:rPr>
                      <m:t>𝟐</m:t>
                    </m:r>
                  </m:oMath>
                </a14:m>
                <a:endParaRPr lang="fr-FR" sz="2400" b="1" dirty="0">
                  <a:solidFill>
                    <a:srgbClr val="7030A0"/>
                  </a:solidFill>
                </a:endParaRPr>
              </a:p>
            </p:txBody>
          </p:sp>
        </mc:Choice>
        <mc:Fallback xmlns="">
          <p:sp>
            <p:nvSpPr>
              <p:cNvPr id="6" name="ZoneTexte 5"/>
              <p:cNvSpPr txBox="1">
                <a:spLocks noRot="1" noChangeAspect="1" noMove="1" noResize="1" noEditPoints="1" noAdjustHandles="1" noChangeArrowheads="1" noChangeShapeType="1" noTextEdit="1"/>
              </p:cNvSpPr>
              <p:nvPr/>
            </p:nvSpPr>
            <p:spPr>
              <a:xfrm>
                <a:off x="7318449" y="1303435"/>
                <a:ext cx="3064622" cy="461665"/>
              </a:xfrm>
              <a:prstGeom prst="rect">
                <a:avLst/>
              </a:prstGeom>
              <a:blipFill>
                <a:blip r:embed="rId4"/>
                <a:stretch>
                  <a:fillRect l="-3187" t="-10526" b="-2894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ZoneTexte 7"/>
              <p:cNvSpPr txBox="1"/>
              <p:nvPr/>
            </p:nvSpPr>
            <p:spPr>
              <a:xfrm>
                <a:off x="443927" y="1920591"/>
                <a:ext cx="5470793" cy="8042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m:t>
                          </m:r>
                        </m:e>
                        <m:sub>
                          <m:r>
                            <a:rPr lang="fr-FR" sz="2000" b="0" i="1" smtClean="0">
                              <a:latin typeface="Cambria Math" panose="02040503050406030204" pitchFamily="18" charset="0"/>
                            </a:rPr>
                            <m:t>𝑁</m:t>
                          </m:r>
                        </m:sub>
                      </m:sSub>
                      <m:r>
                        <a:rPr lang="fr-FR" sz="2000" b="0" i="1" smtClean="0">
                          <a:latin typeface="Cambria Math" panose="02040503050406030204" pitchFamily="18" charset="0"/>
                        </a:rPr>
                        <m:t>𝑃</m:t>
                      </m:r>
                      <m:r>
                        <a:rPr lang="fr-FR" sz="2000" b="0" i="1" smtClean="0">
                          <a:latin typeface="Cambria Math" panose="02040503050406030204" pitchFamily="18" charset="0"/>
                        </a:rPr>
                        <m:t>=−</m:t>
                      </m:r>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𝐷</m:t>
                          </m:r>
                        </m:e>
                        <m:sub>
                          <m:r>
                            <a:rPr lang="fr-FR" sz="2000" b="0" i="1" smtClean="0">
                              <a:latin typeface="Cambria Math" panose="02040503050406030204" pitchFamily="18" charset="0"/>
                            </a:rPr>
                            <m:t>𝐼</m:t>
                          </m:r>
                        </m:sub>
                      </m:sSub>
                      <m:d>
                        <m:dPr>
                          <m:ctrlPr>
                            <a:rPr lang="fr-FR" sz="2000" b="0" i="1" smtClean="0">
                              <a:latin typeface="Cambria Math" panose="02040503050406030204" pitchFamily="18" charset="0"/>
                            </a:rPr>
                          </m:ctrlPr>
                        </m:dPr>
                        <m:e>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h</m:t>
                              </m:r>
                            </m:e>
                            <m:sup>
                              <m:r>
                                <a:rPr lang="fr-FR" sz="2000" b="0" i="1" smtClean="0">
                                  <a:latin typeface="Cambria Math" panose="02040503050406030204" pitchFamily="18" charset="0"/>
                                </a:rPr>
                                <m:t>𝐼</m:t>
                              </m:r>
                            </m:sup>
                          </m:sSup>
                          <m:r>
                            <a:rPr lang="fr-FR" sz="2000" b="0" i="1" smtClean="0">
                              <a:latin typeface="Cambria Math" panose="02040503050406030204" pitchFamily="18" charset="0"/>
                            </a:rPr>
                            <m:t>𝑃</m:t>
                          </m:r>
                        </m:e>
                      </m:d>
                      <m:r>
                        <a:rPr lang="fr-FR" sz="2000" b="0" i="1" smtClean="0">
                          <a:latin typeface="Cambria Math" panose="02040503050406030204" pitchFamily="18" charset="0"/>
                        </a:rPr>
                        <m:t>+</m:t>
                      </m:r>
                      <m:f>
                        <m:fPr>
                          <m:ctrlPr>
                            <a:rPr lang="fr-FR" sz="2000" b="0" i="1" smtClean="0">
                              <a:latin typeface="Cambria Math" panose="02040503050406030204" pitchFamily="18" charset="0"/>
                            </a:rPr>
                          </m:ctrlPr>
                        </m:fPr>
                        <m:num>
                          <m:r>
                            <a:rPr lang="fr-FR" sz="2000" b="0" i="1" smtClean="0">
                              <a:latin typeface="Cambria Math" panose="02040503050406030204" pitchFamily="18" charset="0"/>
                            </a:rPr>
                            <m:t>1</m:t>
                          </m:r>
                        </m:num>
                        <m:den>
                          <m:r>
                            <a:rPr lang="fr-FR" sz="2000" b="0" i="1" smtClean="0">
                              <a:latin typeface="Cambria Math" panose="02040503050406030204" pitchFamily="18" charset="0"/>
                            </a:rPr>
                            <m:t>2</m:t>
                          </m:r>
                          <m:rad>
                            <m:radPr>
                              <m:degHide m:val="on"/>
                              <m:ctrlPr>
                                <a:rPr lang="fr-FR" sz="2000" b="0" i="1" smtClean="0">
                                  <a:latin typeface="Cambria Math" panose="02040503050406030204" pitchFamily="18" charset="0"/>
                                </a:rPr>
                              </m:ctrlPr>
                            </m:radPr>
                            <m:deg/>
                            <m:e>
                              <m:r>
                                <a:rPr lang="fr-FR" sz="2000" b="0" i="1" smtClean="0">
                                  <a:latin typeface="Cambria Math" panose="02040503050406030204" pitchFamily="18" charset="0"/>
                                </a:rPr>
                                <m:t>𝐺</m:t>
                              </m:r>
                            </m:e>
                          </m:rad>
                        </m:den>
                      </m:f>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m:t>
                          </m:r>
                        </m:e>
                        <m:sub>
                          <m:r>
                            <a:rPr lang="fr-FR" sz="2000" b="0" i="1" smtClean="0">
                              <a:latin typeface="Cambria Math" panose="02040503050406030204" pitchFamily="18" charset="0"/>
                            </a:rPr>
                            <m:t>𝐼</m:t>
                          </m:r>
                        </m:sub>
                      </m:sSub>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m:t>
                          </m:r>
                        </m:e>
                        <m:sub>
                          <m:r>
                            <a:rPr lang="fr-FR" sz="2000" b="0" i="1" smtClean="0">
                              <a:latin typeface="Cambria Math" panose="02040503050406030204" pitchFamily="18" charset="0"/>
                            </a:rPr>
                            <m:t>𝐽</m:t>
                          </m:r>
                        </m:sub>
                      </m:sSub>
                      <m:d>
                        <m:dPr>
                          <m:ctrlPr>
                            <a:rPr lang="fr-FR" sz="2000" b="0" i="1" smtClean="0">
                              <a:latin typeface="Cambria Math" panose="02040503050406030204" pitchFamily="18" charset="0"/>
                            </a:rPr>
                          </m:ctrlPr>
                        </m:dPr>
                        <m:e>
                          <m:rad>
                            <m:radPr>
                              <m:degHide m:val="on"/>
                              <m:ctrlPr>
                                <a:rPr lang="fr-FR" sz="2000" b="0" i="1" smtClean="0">
                                  <a:latin typeface="Cambria Math" panose="02040503050406030204" pitchFamily="18" charset="0"/>
                                </a:rPr>
                              </m:ctrlPr>
                            </m:radPr>
                            <m:deg/>
                            <m:e>
                              <m:r>
                                <a:rPr lang="fr-FR" sz="2000" b="0" i="1" smtClean="0">
                                  <a:latin typeface="Cambria Math" panose="02040503050406030204" pitchFamily="18" charset="0"/>
                                </a:rPr>
                                <m:t>𝐺</m:t>
                              </m:r>
                            </m:e>
                          </m:rad>
                          <m:sSup>
                            <m:sSupPr>
                              <m:ctrlPr>
                                <a:rPr lang="fr-FR" sz="2000" b="0" i="1" dirty="0" smtClean="0">
                                  <a:latin typeface="Cambria Math" panose="02040503050406030204" pitchFamily="18" charset="0"/>
                                </a:rPr>
                              </m:ctrlPr>
                            </m:sSupPr>
                            <m:e>
                              <m:d>
                                <m:dPr>
                                  <m:ctrlPr>
                                    <a:rPr lang="fr-FR" sz="2000" b="0" i="1" smtClean="0">
                                      <a:latin typeface="Cambria Math" panose="02040503050406030204" pitchFamily="18" charset="0"/>
                                    </a:rPr>
                                  </m:ctrlPr>
                                </m:dPr>
                                <m:e>
                                  <m:f>
                                    <m:fPr>
                                      <m:ctrlPr>
                                        <a:rPr lang="fr-FR" sz="2000" i="1" dirty="0">
                                          <a:latin typeface="Cambria Math" panose="02040503050406030204" pitchFamily="18" charset="0"/>
                                        </a:rPr>
                                      </m:ctrlPr>
                                    </m:fPr>
                                    <m:num>
                                      <m:r>
                                        <a:rPr lang="fr-FR" sz="2000" i="1" dirty="0">
                                          <a:latin typeface="Cambria Math" panose="02040503050406030204" pitchFamily="18" charset="0"/>
                                        </a:rPr>
                                        <m:t>𝐻</m:t>
                                      </m:r>
                                    </m:num>
                                    <m:den>
                                      <m:r>
                                        <a:rPr lang="fr-FR" sz="2000" i="1" dirty="0">
                                          <a:latin typeface="Cambria Math" panose="02040503050406030204" pitchFamily="18" charset="0"/>
                                        </a:rPr>
                                        <m:t>2</m:t>
                                      </m:r>
                                      <m:r>
                                        <a:rPr lang="fr-FR" sz="2000" i="1" dirty="0">
                                          <a:latin typeface="Cambria Math" panose="02040503050406030204" pitchFamily="18" charset="0"/>
                                        </a:rPr>
                                        <m:t>𝜋</m:t>
                                      </m:r>
                                    </m:den>
                                  </m:f>
                                </m:e>
                              </m:d>
                            </m:e>
                            <m:sup>
                              <m:r>
                                <a:rPr lang="fr-FR" sz="2000" b="0" i="1" dirty="0" smtClean="0">
                                  <a:latin typeface="Cambria Math" panose="02040503050406030204" pitchFamily="18" charset="0"/>
                                </a:rPr>
                                <m:t>2</m:t>
                              </m:r>
                            </m:sup>
                          </m:sSup>
                          <m:sSubSup>
                            <m:sSubSupPr>
                              <m:ctrlPr>
                                <a:rPr lang="fr-FR" sz="2000" b="0" i="1" smtClean="0">
                                  <a:latin typeface="Cambria Math" panose="02040503050406030204" pitchFamily="18" charset="0"/>
                                </a:rPr>
                              </m:ctrlPr>
                            </m:sSubSupPr>
                            <m:e>
                              <m:r>
                                <a:rPr lang="fr-FR" sz="2000" b="0" i="1" smtClean="0">
                                  <a:latin typeface="Cambria Math" panose="02040503050406030204" pitchFamily="18" charset="0"/>
                                </a:rPr>
                                <m:t>𝑔</m:t>
                              </m:r>
                            </m:e>
                            <m:sub>
                              <m:r>
                                <a:rPr lang="fr-FR" sz="2000" b="0" i="1" smtClean="0">
                                  <a:latin typeface="Cambria Math" panose="02040503050406030204" pitchFamily="18" charset="0"/>
                                </a:rPr>
                                <m:t>𝛼</m:t>
                              </m:r>
                            </m:sub>
                            <m:sup>
                              <m:r>
                                <a:rPr lang="fr-FR" sz="2000" b="0" i="1" smtClean="0">
                                  <a:latin typeface="Cambria Math" panose="02040503050406030204" pitchFamily="18" charset="0"/>
                                </a:rPr>
                                <m:t>𝐼</m:t>
                              </m:r>
                            </m:sup>
                          </m:sSubSup>
                          <m:sSubSup>
                            <m:sSubSupPr>
                              <m:ctrlPr>
                                <a:rPr lang="fr-FR" sz="2000" b="0" i="1" smtClean="0">
                                  <a:latin typeface="Cambria Math" panose="02040503050406030204" pitchFamily="18" charset="0"/>
                                </a:rPr>
                              </m:ctrlPr>
                            </m:sSubSupPr>
                            <m:e>
                              <m:r>
                                <a:rPr lang="fr-FR" sz="2000" b="0" i="1" smtClean="0">
                                  <a:latin typeface="Cambria Math" panose="02040503050406030204" pitchFamily="18" charset="0"/>
                                </a:rPr>
                                <m:t>𝑔</m:t>
                              </m:r>
                            </m:e>
                            <m:sub>
                              <m:r>
                                <a:rPr lang="fr-FR" sz="2000" b="0" i="1" smtClean="0">
                                  <a:latin typeface="Cambria Math" panose="02040503050406030204" pitchFamily="18" charset="0"/>
                                </a:rPr>
                                <m:t>𝛼</m:t>
                              </m:r>
                            </m:sub>
                            <m:sup>
                              <m:r>
                                <a:rPr lang="fr-FR" sz="2000" b="0" i="1" smtClean="0">
                                  <a:latin typeface="Cambria Math" panose="02040503050406030204" pitchFamily="18" charset="0"/>
                                </a:rPr>
                                <m:t>𝐽</m:t>
                              </m:r>
                            </m:sup>
                          </m:sSubSup>
                          <m:r>
                            <a:rPr lang="fr-FR" sz="2000" b="0" i="1" smtClean="0">
                              <a:latin typeface="Cambria Math" panose="02040503050406030204" pitchFamily="18" charset="0"/>
                            </a:rPr>
                            <m:t>𝑃</m:t>
                          </m:r>
                        </m:e>
                      </m:d>
                    </m:oMath>
                  </m:oMathPara>
                </a14:m>
                <a:endParaRPr lang="fr-FR" sz="2000" dirty="0"/>
              </a:p>
            </p:txBody>
          </p:sp>
        </mc:Choice>
        <mc:Fallback xmlns="">
          <p:sp>
            <p:nvSpPr>
              <p:cNvPr id="8" name="ZoneTexte 7"/>
              <p:cNvSpPr txBox="1">
                <a:spLocks noRot="1" noChangeAspect="1" noMove="1" noResize="1" noEditPoints="1" noAdjustHandles="1" noChangeArrowheads="1" noChangeShapeType="1" noTextEdit="1"/>
              </p:cNvSpPr>
              <p:nvPr/>
            </p:nvSpPr>
            <p:spPr>
              <a:xfrm>
                <a:off x="443927" y="1920591"/>
                <a:ext cx="5470793" cy="804259"/>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ZoneTexte 8"/>
              <p:cNvSpPr txBox="1"/>
              <p:nvPr/>
            </p:nvSpPr>
            <p:spPr>
              <a:xfrm>
                <a:off x="6779488" y="1950374"/>
                <a:ext cx="4913588"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000" b="0" i="1" smtClean="0">
                              <a:solidFill>
                                <a:schemeClr val="tx1"/>
                              </a:solidFill>
                              <a:latin typeface="Cambria Math" panose="02040503050406030204" pitchFamily="18" charset="0"/>
                            </a:rPr>
                          </m:ctrlPr>
                        </m:sSubPr>
                        <m:e>
                          <m:r>
                            <a:rPr lang="fr-FR" sz="2000" i="1" smtClean="0">
                              <a:solidFill>
                                <a:schemeClr val="tx1"/>
                              </a:solidFill>
                              <a:latin typeface="Cambria Math" panose="02040503050406030204" pitchFamily="18" charset="0"/>
                            </a:rPr>
                            <m:t>𝜕</m:t>
                          </m:r>
                        </m:e>
                        <m:sub>
                          <m:r>
                            <a:rPr lang="fr-FR" sz="2000" b="0" i="1" smtClean="0">
                              <a:solidFill>
                                <a:schemeClr val="tx1"/>
                              </a:solidFill>
                              <a:latin typeface="Cambria Math" panose="02040503050406030204" pitchFamily="18" charset="0"/>
                            </a:rPr>
                            <m:t>𝑁</m:t>
                          </m:r>
                        </m:sub>
                      </m:sSub>
                      <m:r>
                        <a:rPr lang="fr-FR" sz="2000" b="0" i="1" smtClean="0">
                          <a:solidFill>
                            <a:schemeClr val="tx1"/>
                          </a:solidFill>
                          <a:latin typeface="Cambria Math" panose="02040503050406030204" pitchFamily="18" charset="0"/>
                        </a:rPr>
                        <m:t>𝑃</m:t>
                      </m:r>
                      <m:r>
                        <a:rPr lang="fr-FR" sz="2000" b="0" i="1" smtClean="0">
                          <a:solidFill>
                            <a:schemeClr val="tx1"/>
                          </a:solidFill>
                          <a:latin typeface="Cambria Math" panose="02040503050406030204" pitchFamily="18" charset="0"/>
                        </a:rPr>
                        <m:t>=−</m:t>
                      </m:r>
                      <m:sSub>
                        <m:sSubPr>
                          <m:ctrlPr>
                            <a:rPr lang="fr-FR" sz="2000" i="1" smtClean="0">
                              <a:solidFill>
                                <a:schemeClr val="tx1"/>
                              </a:solidFill>
                              <a:latin typeface="Cambria Math" panose="02040503050406030204" pitchFamily="18" charset="0"/>
                            </a:rPr>
                          </m:ctrlPr>
                        </m:sSubPr>
                        <m:e>
                          <m:r>
                            <a:rPr lang="fr-FR" sz="2000" b="0" i="1" smtClean="0">
                              <a:solidFill>
                                <a:schemeClr val="tx1"/>
                              </a:solidFill>
                              <a:latin typeface="Cambria Math" panose="02040503050406030204" pitchFamily="18" charset="0"/>
                            </a:rPr>
                            <m:t>𝐷</m:t>
                          </m:r>
                        </m:e>
                        <m:sub>
                          <m:r>
                            <a:rPr lang="fr-FR" sz="2000" b="0" i="1" smtClean="0">
                              <a:solidFill>
                                <a:schemeClr val="tx1"/>
                              </a:solidFill>
                              <a:latin typeface="Cambria Math" panose="02040503050406030204" pitchFamily="18" charset="0"/>
                            </a:rPr>
                            <m:t>𝐼</m:t>
                          </m:r>
                        </m:sub>
                      </m:sSub>
                      <m:d>
                        <m:dPr>
                          <m:ctrlPr>
                            <a:rPr lang="fr-FR" sz="2000" i="1" smtClean="0">
                              <a:solidFill>
                                <a:schemeClr val="tx1"/>
                              </a:solidFill>
                              <a:latin typeface="Cambria Math" panose="02040503050406030204" pitchFamily="18" charset="0"/>
                            </a:rPr>
                          </m:ctrlPr>
                        </m:dPr>
                        <m:e>
                          <m:sSup>
                            <m:sSupPr>
                              <m:ctrlPr>
                                <a:rPr lang="fr-FR" sz="2000" i="1" smtClean="0">
                                  <a:solidFill>
                                    <a:schemeClr val="tx1"/>
                                  </a:solidFill>
                                  <a:latin typeface="Cambria Math" panose="02040503050406030204" pitchFamily="18" charset="0"/>
                                </a:rPr>
                              </m:ctrlPr>
                            </m:sSupPr>
                            <m:e>
                              <m:r>
                                <a:rPr lang="fr-FR" sz="2000" b="0" i="1" smtClean="0">
                                  <a:solidFill>
                                    <a:schemeClr val="tx1"/>
                                  </a:solidFill>
                                  <a:latin typeface="Cambria Math" panose="02040503050406030204" pitchFamily="18" charset="0"/>
                                </a:rPr>
                                <m:t>h</m:t>
                              </m:r>
                            </m:e>
                            <m:sup>
                              <m:r>
                                <a:rPr lang="fr-FR" sz="2000" b="0" i="1" smtClean="0">
                                  <a:solidFill>
                                    <a:schemeClr val="tx1"/>
                                  </a:solidFill>
                                  <a:latin typeface="Cambria Math" panose="02040503050406030204" pitchFamily="18" charset="0"/>
                                </a:rPr>
                                <m:t>𝐼</m:t>
                              </m:r>
                            </m:sup>
                          </m:sSup>
                          <m:r>
                            <a:rPr lang="fr-FR" sz="2000" i="1" smtClean="0">
                              <a:solidFill>
                                <a:schemeClr val="tx1"/>
                              </a:solidFill>
                              <a:latin typeface="Cambria Math" panose="02040503050406030204" pitchFamily="18" charset="0"/>
                            </a:rPr>
                            <m:t>𝑃</m:t>
                          </m:r>
                        </m:e>
                      </m:d>
                      <m:r>
                        <a:rPr lang="fr-FR" sz="2000" b="0" i="1" smtClean="0">
                          <a:solidFill>
                            <a:schemeClr val="tx1"/>
                          </a:solidFill>
                          <a:latin typeface="Cambria Math" panose="02040503050406030204" pitchFamily="18" charset="0"/>
                        </a:rPr>
                        <m:t>+</m:t>
                      </m:r>
                      <m:f>
                        <m:fPr>
                          <m:ctrlPr>
                            <a:rPr lang="fr-FR" sz="2000" i="1" smtClean="0">
                              <a:solidFill>
                                <a:schemeClr val="tx1"/>
                              </a:solidFill>
                              <a:latin typeface="Cambria Math" panose="02040503050406030204" pitchFamily="18" charset="0"/>
                            </a:rPr>
                          </m:ctrlPr>
                        </m:fPr>
                        <m:num>
                          <m:r>
                            <a:rPr lang="fr-FR" sz="2000" b="0" i="1" smtClean="0">
                              <a:solidFill>
                                <a:schemeClr val="tx1"/>
                              </a:solidFill>
                              <a:latin typeface="Cambria Math" panose="02040503050406030204" pitchFamily="18" charset="0"/>
                            </a:rPr>
                            <m:t>1</m:t>
                          </m:r>
                        </m:num>
                        <m:den>
                          <m:r>
                            <a:rPr lang="fr-FR" sz="2000" b="0" i="1" smtClean="0">
                              <a:solidFill>
                                <a:schemeClr val="tx1"/>
                              </a:solidFill>
                              <a:latin typeface="Cambria Math" panose="02040503050406030204" pitchFamily="18" charset="0"/>
                            </a:rPr>
                            <m:t>2</m:t>
                          </m:r>
                        </m:den>
                      </m:f>
                      <m:sSub>
                        <m:sSubPr>
                          <m:ctrlPr>
                            <a:rPr lang="fr-FR" sz="2000" i="1" smtClean="0">
                              <a:solidFill>
                                <a:schemeClr val="tx1"/>
                              </a:solidFill>
                              <a:latin typeface="Cambria Math" panose="02040503050406030204" pitchFamily="18" charset="0"/>
                            </a:rPr>
                          </m:ctrlPr>
                        </m:sSubPr>
                        <m:e>
                          <m:r>
                            <a:rPr lang="fr-FR" sz="2000" b="0" i="1" smtClean="0">
                              <a:solidFill>
                                <a:schemeClr val="tx1"/>
                              </a:solidFill>
                              <a:latin typeface="Cambria Math" panose="02040503050406030204" pitchFamily="18" charset="0"/>
                            </a:rPr>
                            <m:t>𝐷</m:t>
                          </m:r>
                        </m:e>
                        <m:sub>
                          <m:r>
                            <a:rPr lang="fr-FR" sz="2000" b="0" i="1" smtClean="0">
                              <a:solidFill>
                                <a:schemeClr val="tx1"/>
                              </a:solidFill>
                              <a:latin typeface="Cambria Math" panose="02040503050406030204" pitchFamily="18" charset="0"/>
                            </a:rPr>
                            <m:t>𝐼</m:t>
                          </m:r>
                        </m:sub>
                      </m:sSub>
                      <m:d>
                        <m:dPr>
                          <m:begChr m:val="["/>
                          <m:endChr m:val="]"/>
                          <m:ctrlPr>
                            <a:rPr lang="fr-FR" sz="2000" i="1" smtClean="0">
                              <a:solidFill>
                                <a:schemeClr val="tx1"/>
                              </a:solidFill>
                              <a:latin typeface="Cambria Math" panose="02040503050406030204" pitchFamily="18" charset="0"/>
                            </a:rPr>
                          </m:ctrlPr>
                        </m:dPr>
                        <m:e>
                          <m:f>
                            <m:fPr>
                              <m:ctrlPr>
                                <a:rPr lang="fr-FR" sz="2000" i="1" dirty="0">
                                  <a:latin typeface="Cambria Math" panose="02040503050406030204" pitchFamily="18" charset="0"/>
                                </a:rPr>
                              </m:ctrlPr>
                            </m:fPr>
                            <m:num>
                              <m:r>
                                <a:rPr lang="fr-FR" sz="2000" i="1" dirty="0">
                                  <a:latin typeface="Cambria Math" panose="02040503050406030204" pitchFamily="18" charset="0"/>
                                </a:rPr>
                                <m:t>𝐻</m:t>
                              </m:r>
                            </m:num>
                            <m:den>
                              <m:r>
                                <a:rPr lang="fr-FR" sz="2000" i="1" dirty="0">
                                  <a:latin typeface="Cambria Math" panose="02040503050406030204" pitchFamily="18" charset="0"/>
                                </a:rPr>
                                <m:t>2</m:t>
                              </m:r>
                              <m:r>
                                <a:rPr lang="fr-FR" sz="2000" i="1" dirty="0">
                                  <a:latin typeface="Cambria Math" panose="02040503050406030204" pitchFamily="18" charset="0"/>
                                </a:rPr>
                                <m:t>𝜋</m:t>
                              </m:r>
                            </m:den>
                          </m:f>
                          <m:sSubSup>
                            <m:sSubSupPr>
                              <m:ctrlPr>
                                <a:rPr lang="fr-FR" sz="2000" i="1" smtClean="0">
                                  <a:solidFill>
                                    <a:schemeClr val="tx1"/>
                                  </a:solidFill>
                                  <a:latin typeface="Cambria Math" panose="02040503050406030204" pitchFamily="18" charset="0"/>
                                </a:rPr>
                              </m:ctrlPr>
                            </m:sSubSupPr>
                            <m:e>
                              <m:r>
                                <a:rPr lang="fr-FR" sz="2000" b="0" i="1" smtClean="0">
                                  <a:solidFill>
                                    <a:schemeClr val="tx1"/>
                                  </a:solidFill>
                                  <a:latin typeface="Cambria Math" panose="02040503050406030204" pitchFamily="18" charset="0"/>
                                </a:rPr>
                                <m:t>𝑔</m:t>
                              </m:r>
                            </m:e>
                            <m:sub>
                              <m:r>
                                <a:rPr lang="fr-FR" sz="2000" b="0" i="1" smtClean="0">
                                  <a:solidFill>
                                    <a:schemeClr val="tx1"/>
                                  </a:solidFill>
                                  <a:latin typeface="Cambria Math" panose="02040503050406030204" pitchFamily="18" charset="0"/>
                                </a:rPr>
                                <m:t>𝛼</m:t>
                              </m:r>
                            </m:sub>
                            <m:sup>
                              <m:r>
                                <a:rPr lang="fr-FR" sz="2000" b="0" i="1" smtClean="0">
                                  <a:solidFill>
                                    <a:schemeClr val="tx1"/>
                                  </a:solidFill>
                                  <a:latin typeface="Cambria Math" panose="02040503050406030204" pitchFamily="18" charset="0"/>
                                </a:rPr>
                                <m:t>𝐼</m:t>
                              </m:r>
                            </m:sup>
                          </m:sSubSup>
                          <m:sSub>
                            <m:sSubPr>
                              <m:ctrlPr>
                                <a:rPr lang="fr-FR" sz="2000" i="1" smtClean="0">
                                  <a:solidFill>
                                    <a:schemeClr val="tx1"/>
                                  </a:solidFill>
                                  <a:latin typeface="Cambria Math" panose="02040503050406030204" pitchFamily="18" charset="0"/>
                                </a:rPr>
                              </m:ctrlPr>
                            </m:sSubPr>
                            <m:e>
                              <m:r>
                                <a:rPr lang="fr-FR" sz="2000" b="0" i="1" smtClean="0">
                                  <a:solidFill>
                                    <a:schemeClr val="tx1"/>
                                  </a:solidFill>
                                  <a:latin typeface="Cambria Math" panose="02040503050406030204" pitchFamily="18" charset="0"/>
                                </a:rPr>
                                <m:t>𝐷</m:t>
                              </m:r>
                            </m:e>
                            <m:sub>
                              <m:r>
                                <a:rPr lang="fr-FR" sz="2000" b="0" i="1" smtClean="0">
                                  <a:solidFill>
                                    <a:schemeClr val="tx1"/>
                                  </a:solidFill>
                                  <a:latin typeface="Cambria Math" panose="02040503050406030204" pitchFamily="18" charset="0"/>
                                </a:rPr>
                                <m:t>𝐽</m:t>
                              </m:r>
                            </m:sub>
                          </m:sSub>
                          <m:d>
                            <m:dPr>
                              <m:ctrlPr>
                                <a:rPr lang="fr-FR" sz="2000" i="1" smtClean="0">
                                  <a:solidFill>
                                    <a:schemeClr val="tx1"/>
                                  </a:solidFill>
                                  <a:latin typeface="Cambria Math" panose="02040503050406030204" pitchFamily="18" charset="0"/>
                                </a:rPr>
                              </m:ctrlPr>
                            </m:dPr>
                            <m:e>
                              <m:f>
                                <m:fPr>
                                  <m:ctrlPr>
                                    <a:rPr lang="fr-FR" sz="2000" i="1" dirty="0">
                                      <a:latin typeface="Cambria Math" panose="02040503050406030204" pitchFamily="18" charset="0"/>
                                    </a:rPr>
                                  </m:ctrlPr>
                                </m:fPr>
                                <m:num>
                                  <m:r>
                                    <a:rPr lang="fr-FR" sz="2000" i="1" dirty="0">
                                      <a:latin typeface="Cambria Math" panose="02040503050406030204" pitchFamily="18" charset="0"/>
                                    </a:rPr>
                                    <m:t>𝐻</m:t>
                                  </m:r>
                                </m:num>
                                <m:den>
                                  <m:r>
                                    <a:rPr lang="fr-FR" sz="2000" i="1" dirty="0">
                                      <a:latin typeface="Cambria Math" panose="02040503050406030204" pitchFamily="18" charset="0"/>
                                    </a:rPr>
                                    <m:t>2</m:t>
                                  </m:r>
                                  <m:r>
                                    <a:rPr lang="fr-FR" sz="2000" i="1" dirty="0">
                                      <a:latin typeface="Cambria Math" panose="02040503050406030204" pitchFamily="18" charset="0"/>
                                    </a:rPr>
                                    <m:t>𝜋</m:t>
                                  </m:r>
                                </m:den>
                              </m:f>
                              <m:sSubSup>
                                <m:sSubSupPr>
                                  <m:ctrlPr>
                                    <a:rPr lang="fr-FR" sz="2000" i="1" smtClean="0">
                                      <a:solidFill>
                                        <a:schemeClr val="tx1"/>
                                      </a:solidFill>
                                      <a:latin typeface="Cambria Math" panose="02040503050406030204" pitchFamily="18" charset="0"/>
                                    </a:rPr>
                                  </m:ctrlPr>
                                </m:sSubSupPr>
                                <m:e>
                                  <m:r>
                                    <a:rPr lang="fr-FR" sz="2000" b="0" i="1" smtClean="0">
                                      <a:solidFill>
                                        <a:schemeClr val="tx1"/>
                                      </a:solidFill>
                                      <a:latin typeface="Cambria Math" panose="02040503050406030204" pitchFamily="18" charset="0"/>
                                    </a:rPr>
                                    <m:t>𝑔</m:t>
                                  </m:r>
                                </m:e>
                                <m:sub>
                                  <m:r>
                                    <a:rPr lang="fr-FR" sz="2000" b="0" i="1" smtClean="0">
                                      <a:solidFill>
                                        <a:schemeClr val="tx1"/>
                                      </a:solidFill>
                                      <a:latin typeface="Cambria Math" panose="02040503050406030204" pitchFamily="18" charset="0"/>
                                    </a:rPr>
                                    <m:t>𝛼</m:t>
                                  </m:r>
                                </m:sub>
                                <m:sup>
                                  <m:r>
                                    <a:rPr lang="fr-FR" sz="2000" b="0" i="1" smtClean="0">
                                      <a:solidFill>
                                        <a:schemeClr val="tx1"/>
                                      </a:solidFill>
                                      <a:latin typeface="Cambria Math" panose="02040503050406030204" pitchFamily="18" charset="0"/>
                                    </a:rPr>
                                    <m:t>𝐽</m:t>
                                  </m:r>
                                </m:sup>
                              </m:sSubSup>
                              <m:r>
                                <a:rPr lang="fr-FR" sz="2000" i="1" smtClean="0">
                                  <a:solidFill>
                                    <a:schemeClr val="tx1"/>
                                  </a:solidFill>
                                  <a:latin typeface="Cambria Math" panose="02040503050406030204" pitchFamily="18" charset="0"/>
                                </a:rPr>
                                <m:t>𝑃</m:t>
                              </m:r>
                            </m:e>
                          </m:d>
                        </m:e>
                      </m:d>
                    </m:oMath>
                  </m:oMathPara>
                </a14:m>
                <a:endParaRPr lang="fr-FR" sz="2000" dirty="0"/>
              </a:p>
            </p:txBody>
          </p:sp>
        </mc:Choice>
        <mc:Fallback xmlns="">
          <p:sp>
            <p:nvSpPr>
              <p:cNvPr id="9" name="ZoneTexte 8"/>
              <p:cNvSpPr txBox="1">
                <a:spLocks noRot="1" noChangeAspect="1" noMove="1" noResize="1" noEditPoints="1" noAdjustHandles="1" noChangeArrowheads="1" noChangeShapeType="1" noTextEdit="1"/>
              </p:cNvSpPr>
              <p:nvPr/>
            </p:nvSpPr>
            <p:spPr>
              <a:xfrm>
                <a:off x="6779488" y="1950374"/>
                <a:ext cx="4913588" cy="691536"/>
              </a:xfrm>
              <a:prstGeom prst="rect">
                <a:avLst/>
              </a:prstGeom>
              <a:blipFill>
                <a:blip r:embed="rId6"/>
                <a:stretch>
                  <a:fillRect/>
                </a:stretch>
              </a:blipFill>
            </p:spPr>
            <p:txBody>
              <a:bodyPr/>
              <a:lstStyle/>
              <a:p>
                <a:r>
                  <a:rPr lang="fr-FR">
                    <a:noFill/>
                  </a:rPr>
                  <a:t> </a:t>
                </a:r>
              </a:p>
            </p:txBody>
          </p:sp>
        </mc:Fallback>
      </mc:AlternateContent>
      <p:cxnSp>
        <p:nvCxnSpPr>
          <p:cNvPr id="15" name="Connecteur droit 14"/>
          <p:cNvCxnSpPr/>
          <p:nvPr/>
        </p:nvCxnSpPr>
        <p:spPr>
          <a:xfrm>
            <a:off x="6087533" y="628412"/>
            <a:ext cx="0" cy="372345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itre 1"/>
          <p:cNvSpPr>
            <a:spLocks noGrp="1"/>
          </p:cNvSpPr>
          <p:nvPr>
            <p:ph type="title"/>
          </p:nvPr>
        </p:nvSpPr>
        <p:spPr>
          <a:xfrm>
            <a:off x="265743" y="56915"/>
            <a:ext cx="9790611" cy="766231"/>
          </a:xfrm>
        </p:spPr>
        <p:txBody>
          <a:bodyPr>
            <a:noAutofit/>
          </a:bodyPr>
          <a:lstStyle/>
          <a:p>
            <a:r>
              <a:rPr lang="fr-FR" dirty="0"/>
              <a:t>ITO and STRATONOVICH</a:t>
            </a:r>
          </a:p>
        </p:txBody>
      </p:sp>
      <p:sp>
        <p:nvSpPr>
          <p:cNvPr id="4" name="ZoneTexte 3"/>
          <p:cNvSpPr txBox="1"/>
          <p:nvPr/>
        </p:nvSpPr>
        <p:spPr>
          <a:xfrm>
            <a:off x="7487331" y="981712"/>
            <a:ext cx="2791405" cy="369332"/>
          </a:xfrm>
          <a:prstGeom prst="rect">
            <a:avLst/>
          </a:prstGeom>
          <a:noFill/>
        </p:spPr>
        <p:txBody>
          <a:bodyPr wrap="none" rtlCol="0">
            <a:spAutoFit/>
          </a:bodyPr>
          <a:lstStyle/>
          <a:p>
            <a:r>
              <a:rPr lang="fr-FR" dirty="0"/>
              <a:t>(</a:t>
            </a:r>
            <a:r>
              <a:rPr lang="fr-FR" dirty="0" err="1"/>
              <a:t>Strato</a:t>
            </a:r>
            <a:r>
              <a:rPr lang="fr-FR" dirty="0"/>
              <a:t> if </a:t>
            </a:r>
            <a:r>
              <a:rPr lang="fr-FR" dirty="0" err="1"/>
              <a:t>you</a:t>
            </a:r>
            <a:r>
              <a:rPr lang="fr-FR" dirty="0"/>
              <a:t> </a:t>
            </a:r>
            <a:r>
              <a:rPr lang="fr-FR" dirty="0" err="1"/>
              <a:t>get</a:t>
            </a:r>
            <a:r>
              <a:rPr lang="fr-FR" dirty="0"/>
              <a:t> </a:t>
            </a:r>
            <a:r>
              <a:rPr lang="fr-FR" dirty="0" err="1"/>
              <a:t>intimate</a:t>
            </a:r>
            <a:r>
              <a:rPr lang="fr-FR" dirty="0"/>
              <a:t>)</a:t>
            </a:r>
          </a:p>
        </p:txBody>
      </p:sp>
    </p:spTree>
    <p:extLst>
      <p:ext uri="{BB962C8B-B14F-4D97-AF65-F5344CB8AC3E}">
        <p14:creationId xmlns:p14="http://schemas.microsoft.com/office/powerpoint/2010/main" val="70754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rtl="0"/>
            <a:r>
              <a:rPr lang="en-GB" noProof="0"/>
              <a:t>Borel resummation of secular divergences with the stochastic inflation formalism                 2023 TUG Meeting, ENS, October 12th     ---    Lucas Pinol </a:t>
            </a:r>
            <a:endParaRPr lang="fr-FR" noProof="0" dirty="0"/>
          </a:p>
        </p:txBody>
      </p:sp>
      <mc:AlternateContent xmlns:mc="http://schemas.openxmlformats.org/markup-compatibility/2006" xmlns:a14="http://schemas.microsoft.com/office/drawing/2010/main">
        <mc:Choice Requires="a14">
          <p:sp>
            <p:nvSpPr>
              <p:cNvPr id="5" name="ZoneTexte 4"/>
              <p:cNvSpPr txBox="1"/>
              <p:nvPr/>
            </p:nvSpPr>
            <p:spPr>
              <a:xfrm>
                <a:off x="1984957" y="1275725"/>
                <a:ext cx="1502527" cy="461665"/>
              </a:xfrm>
              <a:prstGeom prst="rect">
                <a:avLst/>
              </a:prstGeom>
              <a:noFill/>
            </p:spPr>
            <p:txBody>
              <a:bodyPr wrap="none" rtlCol="0">
                <a:spAutoFit/>
              </a:bodyPr>
              <a:lstStyle/>
              <a:p>
                <a:r>
                  <a:rPr lang="fr-FR" sz="2400" b="1" dirty="0">
                    <a:solidFill>
                      <a:srgbClr val="7030A0"/>
                    </a:solidFill>
                  </a:rPr>
                  <a:t>Itô, </a:t>
                </a:r>
                <a14:m>
                  <m:oMath xmlns:m="http://schemas.openxmlformats.org/officeDocument/2006/math">
                    <m:r>
                      <a:rPr lang="fr-FR" sz="2400" b="1" i="1" smtClean="0">
                        <a:solidFill>
                          <a:srgbClr val="7030A0"/>
                        </a:solidFill>
                        <a:latin typeface="Cambria Math" panose="02040503050406030204" pitchFamily="18" charset="0"/>
                      </a:rPr>
                      <m:t>𝜶</m:t>
                    </m:r>
                    <m:r>
                      <a:rPr lang="fr-FR" sz="2400" b="1" i="1" smtClean="0">
                        <a:solidFill>
                          <a:srgbClr val="7030A0"/>
                        </a:solidFill>
                        <a:latin typeface="Cambria Math" panose="02040503050406030204" pitchFamily="18" charset="0"/>
                      </a:rPr>
                      <m:t>=</m:t>
                    </m:r>
                    <m:r>
                      <a:rPr lang="fr-FR" sz="2400" b="1" i="1" smtClean="0">
                        <a:solidFill>
                          <a:srgbClr val="7030A0"/>
                        </a:solidFill>
                        <a:latin typeface="Cambria Math" panose="02040503050406030204" pitchFamily="18" charset="0"/>
                      </a:rPr>
                      <m:t>𝟎</m:t>
                    </m:r>
                  </m:oMath>
                </a14:m>
                <a:endParaRPr lang="fr-FR" sz="2400" b="1" dirty="0">
                  <a:solidFill>
                    <a:srgbClr val="7030A0"/>
                  </a:solidFill>
                </a:endParaRPr>
              </a:p>
            </p:txBody>
          </p:sp>
        </mc:Choice>
        <mc:Fallback xmlns="">
          <p:sp>
            <p:nvSpPr>
              <p:cNvPr id="5" name="ZoneTexte 4"/>
              <p:cNvSpPr txBox="1">
                <a:spLocks noRot="1" noChangeAspect="1" noMove="1" noResize="1" noEditPoints="1" noAdjustHandles="1" noChangeArrowheads="1" noChangeShapeType="1" noTextEdit="1"/>
              </p:cNvSpPr>
              <p:nvPr/>
            </p:nvSpPr>
            <p:spPr>
              <a:xfrm>
                <a:off x="1984957" y="1275725"/>
                <a:ext cx="1502527" cy="461665"/>
              </a:xfrm>
              <a:prstGeom prst="rect">
                <a:avLst/>
              </a:prstGeom>
              <a:blipFill>
                <a:blip r:embed="rId3"/>
                <a:stretch>
                  <a:fillRect l="-6504" t="-10526" b="-2894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ZoneTexte 7"/>
              <p:cNvSpPr txBox="1"/>
              <p:nvPr/>
            </p:nvSpPr>
            <p:spPr>
              <a:xfrm>
                <a:off x="443927" y="1892880"/>
                <a:ext cx="5512086" cy="8042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m:t>
                          </m:r>
                        </m:e>
                        <m:sub>
                          <m:r>
                            <a:rPr lang="fr-FR" sz="2000" b="0" i="1" smtClean="0">
                              <a:latin typeface="Cambria Math" panose="02040503050406030204" pitchFamily="18" charset="0"/>
                            </a:rPr>
                            <m:t>𝑁</m:t>
                          </m:r>
                        </m:sub>
                      </m:sSub>
                      <m:r>
                        <a:rPr lang="fr-FR" sz="2000" b="0" i="1" smtClean="0">
                          <a:latin typeface="Cambria Math" panose="02040503050406030204" pitchFamily="18" charset="0"/>
                        </a:rPr>
                        <m:t>𝑃</m:t>
                      </m:r>
                      <m:r>
                        <a:rPr lang="fr-FR" sz="2000" b="0" i="1" smtClean="0">
                          <a:latin typeface="Cambria Math" panose="02040503050406030204" pitchFamily="18" charset="0"/>
                        </a:rPr>
                        <m:t>=−</m:t>
                      </m:r>
                      <m:sSub>
                        <m:sSubPr>
                          <m:ctrlPr>
                            <a:rPr lang="fr-FR" sz="2000" i="1" smtClean="0">
                              <a:solidFill>
                                <a:schemeClr val="tx1"/>
                              </a:solidFill>
                              <a:latin typeface="Cambria Math" panose="02040503050406030204" pitchFamily="18" charset="0"/>
                            </a:rPr>
                          </m:ctrlPr>
                        </m:sSubPr>
                        <m:e>
                          <m:r>
                            <a:rPr lang="fr-FR" sz="2000" b="0" i="1" smtClean="0">
                              <a:solidFill>
                                <a:schemeClr val="tx1"/>
                              </a:solidFill>
                              <a:latin typeface="Cambria Math" panose="02040503050406030204" pitchFamily="18" charset="0"/>
                            </a:rPr>
                            <m:t>𝐷</m:t>
                          </m:r>
                        </m:e>
                        <m:sub>
                          <m:r>
                            <a:rPr lang="fr-FR" sz="2000" b="0" i="1" smtClean="0">
                              <a:solidFill>
                                <a:schemeClr val="tx1"/>
                              </a:solidFill>
                              <a:latin typeface="Cambria Math" panose="02040503050406030204" pitchFamily="18" charset="0"/>
                            </a:rPr>
                            <m:t>𝐼</m:t>
                          </m:r>
                        </m:sub>
                      </m:sSub>
                      <m:d>
                        <m:dPr>
                          <m:ctrlPr>
                            <a:rPr lang="fr-FR" sz="2000" b="0" i="1" smtClean="0">
                              <a:latin typeface="Cambria Math" panose="02040503050406030204" pitchFamily="18" charset="0"/>
                            </a:rPr>
                          </m:ctrlPr>
                        </m:dPr>
                        <m:e>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h</m:t>
                              </m:r>
                            </m:e>
                            <m:sup>
                              <m:r>
                                <a:rPr lang="fr-FR" sz="2000" b="0" i="1" smtClean="0">
                                  <a:latin typeface="Cambria Math" panose="02040503050406030204" pitchFamily="18" charset="0"/>
                                </a:rPr>
                                <m:t>𝐼</m:t>
                              </m:r>
                            </m:sup>
                          </m:sSup>
                          <m:r>
                            <a:rPr lang="fr-FR" sz="2000" b="0" i="1" smtClean="0">
                              <a:latin typeface="Cambria Math" panose="02040503050406030204" pitchFamily="18" charset="0"/>
                            </a:rPr>
                            <m:t>𝑃</m:t>
                          </m:r>
                        </m:e>
                      </m:d>
                      <m:r>
                        <a:rPr lang="fr-FR" sz="2000" b="0" i="1" smtClean="0">
                          <a:latin typeface="Cambria Math" panose="02040503050406030204" pitchFamily="18" charset="0"/>
                        </a:rPr>
                        <m:t>+</m:t>
                      </m:r>
                      <m:f>
                        <m:fPr>
                          <m:ctrlPr>
                            <a:rPr lang="fr-FR" sz="2000" b="0" i="1" smtClean="0">
                              <a:latin typeface="Cambria Math" panose="02040503050406030204" pitchFamily="18" charset="0"/>
                            </a:rPr>
                          </m:ctrlPr>
                        </m:fPr>
                        <m:num>
                          <m:r>
                            <a:rPr lang="fr-FR" sz="2000" b="0" i="1" smtClean="0">
                              <a:latin typeface="Cambria Math" panose="02040503050406030204" pitchFamily="18" charset="0"/>
                            </a:rPr>
                            <m:t>1</m:t>
                          </m:r>
                        </m:num>
                        <m:den>
                          <m:r>
                            <a:rPr lang="fr-FR" sz="2000" b="0" i="1" smtClean="0">
                              <a:latin typeface="Cambria Math" panose="02040503050406030204" pitchFamily="18" charset="0"/>
                            </a:rPr>
                            <m:t>2</m:t>
                          </m:r>
                          <m:rad>
                            <m:radPr>
                              <m:degHide m:val="on"/>
                              <m:ctrlPr>
                                <a:rPr lang="fr-FR" sz="2000" b="0" i="1" smtClean="0">
                                  <a:latin typeface="Cambria Math" panose="02040503050406030204" pitchFamily="18" charset="0"/>
                                </a:rPr>
                              </m:ctrlPr>
                            </m:radPr>
                            <m:deg/>
                            <m:e>
                              <m:r>
                                <a:rPr lang="fr-FR" sz="2000" b="0" i="1" smtClean="0">
                                  <a:latin typeface="Cambria Math" panose="02040503050406030204" pitchFamily="18" charset="0"/>
                                </a:rPr>
                                <m:t>𝐺</m:t>
                              </m:r>
                            </m:e>
                          </m:rad>
                        </m:den>
                      </m:f>
                      <m:sSub>
                        <m:sSubPr>
                          <m:ctrlPr>
                            <a:rPr lang="fr-FR" sz="2000" b="1" i="1" smtClean="0">
                              <a:solidFill>
                                <a:srgbClr val="FF0000"/>
                              </a:solidFill>
                              <a:latin typeface="Cambria Math" panose="02040503050406030204" pitchFamily="18" charset="0"/>
                            </a:rPr>
                          </m:ctrlPr>
                        </m:sSubPr>
                        <m:e>
                          <m:r>
                            <a:rPr lang="fr-FR" sz="2000" b="1" i="1" smtClean="0">
                              <a:solidFill>
                                <a:srgbClr val="FF0000"/>
                              </a:solidFill>
                              <a:latin typeface="Cambria Math" panose="02040503050406030204" pitchFamily="18" charset="0"/>
                            </a:rPr>
                            <m:t>𝝏</m:t>
                          </m:r>
                        </m:e>
                        <m:sub>
                          <m:r>
                            <a:rPr lang="fr-FR" sz="2000" b="1" i="1" smtClean="0">
                              <a:solidFill>
                                <a:srgbClr val="FF0000"/>
                              </a:solidFill>
                              <a:latin typeface="Cambria Math" panose="02040503050406030204" pitchFamily="18" charset="0"/>
                            </a:rPr>
                            <m:t>𝑰</m:t>
                          </m:r>
                        </m:sub>
                      </m:sSub>
                      <m:sSub>
                        <m:sSubPr>
                          <m:ctrlPr>
                            <a:rPr lang="fr-FR" sz="2000" b="1" i="1" smtClean="0">
                              <a:solidFill>
                                <a:srgbClr val="FF0000"/>
                              </a:solidFill>
                              <a:latin typeface="Cambria Math" panose="02040503050406030204" pitchFamily="18" charset="0"/>
                            </a:rPr>
                          </m:ctrlPr>
                        </m:sSubPr>
                        <m:e>
                          <m:r>
                            <a:rPr lang="fr-FR" sz="2000" b="1" i="1" smtClean="0">
                              <a:solidFill>
                                <a:srgbClr val="FF0000"/>
                              </a:solidFill>
                              <a:latin typeface="Cambria Math" panose="02040503050406030204" pitchFamily="18" charset="0"/>
                            </a:rPr>
                            <m:t>𝝏</m:t>
                          </m:r>
                        </m:e>
                        <m:sub>
                          <m:r>
                            <a:rPr lang="fr-FR" sz="2000" b="1" i="1" smtClean="0">
                              <a:solidFill>
                                <a:srgbClr val="FF0000"/>
                              </a:solidFill>
                              <a:latin typeface="Cambria Math" panose="02040503050406030204" pitchFamily="18" charset="0"/>
                            </a:rPr>
                            <m:t>𝑱</m:t>
                          </m:r>
                        </m:sub>
                      </m:sSub>
                      <m:d>
                        <m:dPr>
                          <m:ctrlPr>
                            <a:rPr lang="fr-FR" sz="2000" b="0" i="1" smtClean="0">
                              <a:latin typeface="Cambria Math" panose="02040503050406030204" pitchFamily="18" charset="0"/>
                            </a:rPr>
                          </m:ctrlPr>
                        </m:dPr>
                        <m:e>
                          <m:rad>
                            <m:radPr>
                              <m:degHide m:val="on"/>
                              <m:ctrlPr>
                                <a:rPr lang="fr-FR" sz="2000" b="0" i="1" smtClean="0">
                                  <a:latin typeface="Cambria Math" panose="02040503050406030204" pitchFamily="18" charset="0"/>
                                </a:rPr>
                              </m:ctrlPr>
                            </m:radPr>
                            <m:deg/>
                            <m:e>
                              <m:r>
                                <a:rPr lang="fr-FR" sz="2000" b="0" i="1" smtClean="0">
                                  <a:latin typeface="Cambria Math" panose="02040503050406030204" pitchFamily="18" charset="0"/>
                                </a:rPr>
                                <m:t>𝐺</m:t>
                              </m:r>
                            </m:e>
                          </m:rad>
                          <m:sSup>
                            <m:sSupPr>
                              <m:ctrlPr>
                                <a:rPr lang="fr-FR" sz="2000" i="1" dirty="0">
                                  <a:latin typeface="Cambria Math" panose="02040503050406030204" pitchFamily="18" charset="0"/>
                                </a:rPr>
                              </m:ctrlPr>
                            </m:sSupPr>
                            <m:e>
                              <m:d>
                                <m:dPr>
                                  <m:ctrlPr>
                                    <a:rPr lang="fr-FR" sz="2000" i="1">
                                      <a:latin typeface="Cambria Math" panose="02040503050406030204" pitchFamily="18" charset="0"/>
                                    </a:rPr>
                                  </m:ctrlPr>
                                </m:dPr>
                                <m:e>
                                  <m:f>
                                    <m:fPr>
                                      <m:ctrlPr>
                                        <a:rPr lang="fr-FR" sz="2000" i="1" dirty="0">
                                          <a:latin typeface="Cambria Math" panose="02040503050406030204" pitchFamily="18" charset="0"/>
                                        </a:rPr>
                                      </m:ctrlPr>
                                    </m:fPr>
                                    <m:num>
                                      <m:r>
                                        <a:rPr lang="fr-FR" sz="2000" i="1" dirty="0">
                                          <a:latin typeface="Cambria Math" panose="02040503050406030204" pitchFamily="18" charset="0"/>
                                        </a:rPr>
                                        <m:t>𝐻</m:t>
                                      </m:r>
                                    </m:num>
                                    <m:den>
                                      <m:r>
                                        <a:rPr lang="fr-FR" sz="2000" i="1" dirty="0">
                                          <a:latin typeface="Cambria Math" panose="02040503050406030204" pitchFamily="18" charset="0"/>
                                        </a:rPr>
                                        <m:t>2</m:t>
                                      </m:r>
                                      <m:r>
                                        <a:rPr lang="fr-FR" sz="2000" i="1" dirty="0">
                                          <a:latin typeface="Cambria Math" panose="02040503050406030204" pitchFamily="18" charset="0"/>
                                        </a:rPr>
                                        <m:t>𝜋</m:t>
                                      </m:r>
                                    </m:den>
                                  </m:f>
                                </m:e>
                              </m:d>
                            </m:e>
                            <m:sup>
                              <m:r>
                                <a:rPr lang="fr-FR" sz="2000" i="1" dirty="0">
                                  <a:latin typeface="Cambria Math" panose="02040503050406030204" pitchFamily="18" charset="0"/>
                                </a:rPr>
                                <m:t>2</m:t>
                              </m:r>
                            </m:sup>
                          </m:sSup>
                          <m:sSubSup>
                            <m:sSubSupPr>
                              <m:ctrlPr>
                                <a:rPr lang="fr-FR" sz="2000" b="1" i="1" smtClean="0">
                                  <a:solidFill>
                                    <a:srgbClr val="FF8D37"/>
                                  </a:solidFill>
                                  <a:latin typeface="Cambria Math" panose="02040503050406030204" pitchFamily="18" charset="0"/>
                                </a:rPr>
                              </m:ctrlPr>
                            </m:sSubSupPr>
                            <m:e>
                              <m:r>
                                <a:rPr lang="fr-FR" sz="2000" b="1" i="1" smtClean="0">
                                  <a:solidFill>
                                    <a:srgbClr val="FF8D37"/>
                                  </a:solidFill>
                                  <a:latin typeface="Cambria Math" panose="02040503050406030204" pitchFamily="18" charset="0"/>
                                </a:rPr>
                                <m:t>𝒈</m:t>
                              </m:r>
                            </m:e>
                            <m:sub>
                              <m:r>
                                <a:rPr lang="fr-FR" sz="2000" b="1" i="1" smtClean="0">
                                  <a:solidFill>
                                    <a:srgbClr val="FF8D37"/>
                                  </a:solidFill>
                                  <a:latin typeface="Cambria Math" panose="02040503050406030204" pitchFamily="18" charset="0"/>
                                </a:rPr>
                                <m:t>𝜶</m:t>
                              </m:r>
                            </m:sub>
                            <m:sup>
                              <m:r>
                                <a:rPr lang="fr-FR" sz="2000" b="1" i="1" smtClean="0">
                                  <a:solidFill>
                                    <a:srgbClr val="FF8D37"/>
                                  </a:solidFill>
                                  <a:latin typeface="Cambria Math" panose="02040503050406030204" pitchFamily="18" charset="0"/>
                                </a:rPr>
                                <m:t>𝑰</m:t>
                              </m:r>
                            </m:sup>
                          </m:sSubSup>
                          <m:sSubSup>
                            <m:sSubSupPr>
                              <m:ctrlPr>
                                <a:rPr lang="fr-FR" sz="2000" b="1" i="1" smtClean="0">
                                  <a:solidFill>
                                    <a:srgbClr val="FF8D37"/>
                                  </a:solidFill>
                                  <a:latin typeface="Cambria Math" panose="02040503050406030204" pitchFamily="18" charset="0"/>
                                </a:rPr>
                              </m:ctrlPr>
                            </m:sSubSupPr>
                            <m:e>
                              <m:r>
                                <a:rPr lang="fr-FR" sz="2000" b="1" i="1" smtClean="0">
                                  <a:solidFill>
                                    <a:srgbClr val="FF8D37"/>
                                  </a:solidFill>
                                  <a:latin typeface="Cambria Math" panose="02040503050406030204" pitchFamily="18" charset="0"/>
                                </a:rPr>
                                <m:t>𝒈</m:t>
                              </m:r>
                            </m:e>
                            <m:sub>
                              <m:r>
                                <a:rPr lang="fr-FR" sz="2000" b="1" i="1" smtClean="0">
                                  <a:solidFill>
                                    <a:srgbClr val="FF8D37"/>
                                  </a:solidFill>
                                  <a:latin typeface="Cambria Math" panose="02040503050406030204" pitchFamily="18" charset="0"/>
                                </a:rPr>
                                <m:t>𝜶</m:t>
                              </m:r>
                            </m:sub>
                            <m:sup>
                              <m:r>
                                <a:rPr lang="fr-FR" sz="2000" b="1" i="1" smtClean="0">
                                  <a:solidFill>
                                    <a:srgbClr val="FF8D37"/>
                                  </a:solidFill>
                                  <a:latin typeface="Cambria Math" panose="02040503050406030204" pitchFamily="18" charset="0"/>
                                </a:rPr>
                                <m:t>𝑱</m:t>
                              </m:r>
                            </m:sup>
                          </m:sSubSup>
                          <m:r>
                            <a:rPr lang="fr-FR" sz="2000" b="0" i="1" smtClean="0">
                              <a:latin typeface="Cambria Math" panose="02040503050406030204" pitchFamily="18" charset="0"/>
                            </a:rPr>
                            <m:t>𝑃</m:t>
                          </m:r>
                        </m:e>
                      </m:d>
                    </m:oMath>
                  </m:oMathPara>
                </a14:m>
                <a:endParaRPr lang="fr-FR" sz="2000" dirty="0"/>
              </a:p>
            </p:txBody>
          </p:sp>
        </mc:Choice>
        <mc:Fallback xmlns="">
          <p:sp>
            <p:nvSpPr>
              <p:cNvPr id="8" name="ZoneTexte 7"/>
              <p:cNvSpPr txBox="1">
                <a:spLocks noRot="1" noChangeAspect="1" noMove="1" noResize="1" noEditPoints="1" noAdjustHandles="1" noChangeArrowheads="1" noChangeShapeType="1" noTextEdit="1"/>
              </p:cNvSpPr>
              <p:nvPr/>
            </p:nvSpPr>
            <p:spPr>
              <a:xfrm>
                <a:off x="443927" y="1892880"/>
                <a:ext cx="5512086" cy="804259"/>
              </a:xfrm>
              <a:prstGeom prst="rect">
                <a:avLst/>
              </a:prstGeom>
              <a:blipFill>
                <a:blip r:embed="rId4"/>
                <a:stretch>
                  <a:fillRect/>
                </a:stretch>
              </a:blipFill>
            </p:spPr>
            <p:txBody>
              <a:bodyPr/>
              <a:lstStyle/>
              <a:p>
                <a:r>
                  <a:rPr lang="fr-FR">
                    <a:noFill/>
                  </a:rPr>
                  <a:t> </a:t>
                </a:r>
              </a:p>
            </p:txBody>
          </p:sp>
        </mc:Fallback>
      </mc:AlternateContent>
      <p:sp>
        <p:nvSpPr>
          <p:cNvPr id="10" name="ZoneTexte 9"/>
          <p:cNvSpPr txBox="1"/>
          <p:nvPr/>
        </p:nvSpPr>
        <p:spPr>
          <a:xfrm>
            <a:off x="443927" y="2789378"/>
            <a:ext cx="4754956" cy="923330"/>
          </a:xfrm>
          <a:prstGeom prst="rect">
            <a:avLst/>
          </a:prstGeom>
          <a:noFill/>
        </p:spPr>
        <p:txBody>
          <a:bodyPr wrap="none" rtlCol="0">
            <a:spAutoFit/>
          </a:bodyPr>
          <a:lstStyle/>
          <a:p>
            <a:pPr marL="285750" indent="-285750">
              <a:buFont typeface="Wingdings" panose="05000000000000000000" pitchFamily="2" charset="2"/>
              <a:buChar char="Ø"/>
            </a:pPr>
            <a:r>
              <a:rPr lang="fr-FR" b="1" dirty="0">
                <a:solidFill>
                  <a:srgbClr val="FF0000"/>
                </a:solidFill>
              </a:rPr>
              <a:t>Not covariant</a:t>
            </a:r>
            <a:r>
              <a:rPr lang="fr-FR" dirty="0">
                <a:solidFill>
                  <a:srgbClr val="FF0000"/>
                </a:solidFill>
              </a:rPr>
              <a:t> </a:t>
            </a:r>
            <a:r>
              <a:rPr lang="fr-FR" dirty="0" err="1"/>
              <a:t>under</a:t>
            </a:r>
            <a:r>
              <a:rPr lang="fr-FR" dirty="0"/>
              <a:t> </a:t>
            </a:r>
            <a:r>
              <a:rPr lang="fr-FR" dirty="0" err="1"/>
              <a:t>field</a:t>
            </a:r>
            <a:r>
              <a:rPr lang="fr-FR" dirty="0"/>
              <a:t> </a:t>
            </a:r>
            <a:r>
              <a:rPr lang="fr-FR" dirty="0" err="1"/>
              <a:t>redefinitions</a:t>
            </a:r>
            <a:endParaRPr lang="fr-FR" dirty="0"/>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b="1" dirty="0">
                <a:solidFill>
                  <a:srgbClr val="FF8D37"/>
                </a:solidFill>
              </a:rPr>
              <a:t>No </a:t>
            </a:r>
            <a:r>
              <a:rPr lang="fr-FR" b="1" dirty="0" err="1">
                <a:solidFill>
                  <a:srgbClr val="FF8D37"/>
                </a:solidFill>
              </a:rPr>
              <a:t>dependence</a:t>
            </a:r>
            <a:r>
              <a:rPr lang="fr-FR" dirty="0">
                <a:solidFill>
                  <a:srgbClr val="FF8D37"/>
                </a:solidFill>
              </a:rPr>
              <a:t> </a:t>
            </a:r>
            <a:r>
              <a:rPr lang="fr-FR" dirty="0"/>
              <a:t>on the </a:t>
            </a:r>
            <a:r>
              <a:rPr lang="fr-FR" dirty="0" err="1"/>
              <a:t>choice</a:t>
            </a:r>
            <a:r>
              <a:rPr lang="fr-FR" dirty="0"/>
              <a:t> of </a:t>
            </a:r>
            <a:r>
              <a:rPr lang="fr-FR" dirty="0" err="1"/>
              <a:t>vieilbeins</a:t>
            </a:r>
            <a:r>
              <a:rPr lang="fr-FR" dirty="0"/>
              <a:t>:</a:t>
            </a:r>
          </a:p>
        </p:txBody>
      </p:sp>
      <p:cxnSp>
        <p:nvCxnSpPr>
          <p:cNvPr id="15" name="Connecteur droit 14"/>
          <p:cNvCxnSpPr/>
          <p:nvPr/>
        </p:nvCxnSpPr>
        <p:spPr>
          <a:xfrm>
            <a:off x="6087533" y="1080990"/>
            <a:ext cx="0" cy="372345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Titre 1"/>
          <p:cNvSpPr>
            <a:spLocks noGrp="1"/>
          </p:cNvSpPr>
          <p:nvPr>
            <p:ph type="title"/>
          </p:nvPr>
        </p:nvSpPr>
        <p:spPr>
          <a:xfrm>
            <a:off x="265743" y="56915"/>
            <a:ext cx="9790611" cy="766231"/>
          </a:xfrm>
        </p:spPr>
        <p:txBody>
          <a:bodyPr>
            <a:noAutofit/>
          </a:bodyPr>
          <a:lstStyle/>
          <a:p>
            <a:r>
              <a:rPr lang="fr-FR" dirty="0"/>
              <a:t>ITO and STRATONOVICH</a:t>
            </a:r>
          </a:p>
        </p:txBody>
      </p:sp>
      <mc:AlternateContent xmlns:mc="http://schemas.openxmlformats.org/markup-compatibility/2006" xmlns:a14="http://schemas.microsoft.com/office/drawing/2010/main">
        <mc:Choice Requires="a14">
          <p:sp>
            <p:nvSpPr>
              <p:cNvPr id="2" name="ZoneTexte 1"/>
              <p:cNvSpPr txBox="1"/>
              <p:nvPr/>
            </p:nvSpPr>
            <p:spPr>
              <a:xfrm rot="16200000">
                <a:off x="5000619" y="1545550"/>
                <a:ext cx="597856" cy="2819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8D37"/>
                          </a:solidFill>
                          <a:latin typeface="Cambria Math" panose="02040503050406030204" pitchFamily="18" charset="0"/>
                        </a:rPr>
                        <m:t>=</m:t>
                      </m:r>
                      <m:sSup>
                        <m:sSupPr>
                          <m:ctrlPr>
                            <a:rPr lang="fr-FR" b="1" i="1" smtClean="0">
                              <a:solidFill>
                                <a:srgbClr val="FF8D37"/>
                              </a:solidFill>
                              <a:latin typeface="Cambria Math" panose="02040503050406030204" pitchFamily="18" charset="0"/>
                            </a:rPr>
                          </m:ctrlPr>
                        </m:sSupPr>
                        <m:e>
                          <m:r>
                            <a:rPr lang="fr-FR" b="1" i="1" smtClean="0">
                              <a:solidFill>
                                <a:srgbClr val="FF8D37"/>
                              </a:solidFill>
                              <a:latin typeface="Cambria Math" panose="02040503050406030204" pitchFamily="18" charset="0"/>
                            </a:rPr>
                            <m:t>𝑮</m:t>
                          </m:r>
                        </m:e>
                        <m:sup>
                          <m:r>
                            <a:rPr lang="fr-FR" b="1" i="1" smtClean="0">
                              <a:solidFill>
                                <a:srgbClr val="FF8D37"/>
                              </a:solidFill>
                              <a:latin typeface="Cambria Math" panose="02040503050406030204" pitchFamily="18" charset="0"/>
                            </a:rPr>
                            <m:t>𝑰𝑱</m:t>
                          </m:r>
                        </m:sup>
                      </m:sSup>
                    </m:oMath>
                  </m:oMathPara>
                </a14:m>
                <a:endParaRPr lang="fr-FR" b="1" i="1" dirty="0">
                  <a:solidFill>
                    <a:srgbClr val="FF8D37"/>
                  </a:solidFill>
                </a:endParaRPr>
              </a:p>
            </p:txBody>
          </p:sp>
        </mc:Choice>
        <mc:Fallback xmlns="">
          <p:sp>
            <p:nvSpPr>
              <p:cNvPr id="2" name="ZoneTexte 1"/>
              <p:cNvSpPr txBox="1">
                <a:spLocks noRot="1" noChangeAspect="1" noMove="1" noResize="1" noEditPoints="1" noAdjustHandles="1" noChangeArrowheads="1" noChangeShapeType="1" noTextEdit="1"/>
              </p:cNvSpPr>
              <p:nvPr/>
            </p:nvSpPr>
            <p:spPr>
              <a:xfrm rot="16200000">
                <a:off x="5000619" y="1545550"/>
                <a:ext cx="597856" cy="281937"/>
              </a:xfrm>
              <a:prstGeom prst="rect">
                <a:avLst/>
              </a:prstGeom>
              <a:blipFill>
                <a:blip r:embed="rId5"/>
                <a:stretch>
                  <a:fillRect l="-6522" t="-8163" r="-10870" b="-3061"/>
                </a:stretch>
              </a:blipFill>
            </p:spPr>
            <p:txBody>
              <a:bodyPr/>
              <a:lstStyle/>
              <a:p>
                <a:r>
                  <a:rPr lang="fr-FR">
                    <a:noFill/>
                  </a:rPr>
                  <a:t> </a:t>
                </a:r>
              </a:p>
            </p:txBody>
          </p:sp>
        </mc:Fallback>
      </mc:AlternateContent>
      <p:sp>
        <p:nvSpPr>
          <p:cNvPr id="4" name="ZoneTexte 3"/>
          <p:cNvSpPr txBox="1"/>
          <p:nvPr/>
        </p:nvSpPr>
        <p:spPr>
          <a:xfrm>
            <a:off x="443927" y="3982479"/>
            <a:ext cx="5236111" cy="923330"/>
          </a:xfrm>
          <a:prstGeom prst="rect">
            <a:avLst/>
          </a:prstGeom>
          <a:noFill/>
        </p:spPr>
        <p:txBody>
          <a:bodyPr wrap="square" rtlCol="0">
            <a:spAutoFit/>
          </a:bodyPr>
          <a:lstStyle/>
          <a:p>
            <a:pPr algn="ctr"/>
            <a:r>
              <a:rPr lang="fr-FR" dirty="0" err="1"/>
              <a:t>Well</a:t>
            </a:r>
            <a:r>
              <a:rPr lang="fr-FR" dirty="0"/>
              <a:t>-know </a:t>
            </a:r>
            <a:r>
              <a:rPr lang="fr-FR" b="1" dirty="0" err="1">
                <a:solidFill>
                  <a:srgbClr val="FF0000"/>
                </a:solidFill>
              </a:rPr>
              <a:t>difficulty</a:t>
            </a:r>
            <a:r>
              <a:rPr lang="fr-FR" dirty="0"/>
              <a:t> in </a:t>
            </a:r>
            <a:r>
              <a:rPr lang="fr-FR" dirty="0" err="1"/>
              <a:t>statistical</a:t>
            </a:r>
            <a:r>
              <a:rPr lang="fr-FR" dirty="0"/>
              <a:t> </a:t>
            </a:r>
            <a:r>
              <a:rPr lang="fr-FR" dirty="0" err="1"/>
              <a:t>physics</a:t>
            </a:r>
            <a:r>
              <a:rPr lang="fr-FR" dirty="0"/>
              <a:t>:</a:t>
            </a:r>
          </a:p>
          <a:p>
            <a:pPr algn="ctr"/>
            <a:r>
              <a:rPr lang="fr-FR" dirty="0" err="1"/>
              <a:t>so-called</a:t>
            </a:r>
            <a:r>
              <a:rPr lang="fr-FR" dirty="0"/>
              <a:t> </a:t>
            </a:r>
            <a:r>
              <a:rPr lang="fr-FR" dirty="0" err="1"/>
              <a:t>Itô</a:t>
            </a:r>
            <a:r>
              <a:rPr lang="fr-FR" dirty="0"/>
              <a:t> </a:t>
            </a:r>
            <a:r>
              <a:rPr lang="fr-FR" dirty="0" err="1"/>
              <a:t>calculus</a:t>
            </a:r>
            <a:r>
              <a:rPr lang="fr-FR" dirty="0"/>
              <a:t> </a:t>
            </a:r>
            <a:r>
              <a:rPr lang="fr-FR" dirty="0" err="1"/>
              <a:t>does</a:t>
            </a:r>
            <a:r>
              <a:rPr lang="fr-FR" dirty="0"/>
              <a:t> not </a:t>
            </a:r>
            <a:r>
              <a:rPr lang="fr-FR" dirty="0" err="1"/>
              <a:t>verify</a:t>
            </a:r>
            <a:r>
              <a:rPr lang="fr-FR" dirty="0"/>
              <a:t> the standard </a:t>
            </a:r>
            <a:r>
              <a:rPr lang="fr-FR" dirty="0" err="1"/>
              <a:t>chain</a:t>
            </a:r>
            <a:r>
              <a:rPr lang="fr-FR" dirty="0"/>
              <a:t> </a:t>
            </a:r>
            <a:r>
              <a:rPr lang="fr-FR" dirty="0" err="1"/>
              <a:t>rule</a:t>
            </a:r>
            <a:r>
              <a:rPr lang="fr-FR" dirty="0"/>
              <a:t> for the </a:t>
            </a:r>
            <a:r>
              <a:rPr lang="fr-FR" dirty="0" err="1"/>
              <a:t>derivative</a:t>
            </a:r>
            <a:r>
              <a:rPr lang="fr-FR" dirty="0"/>
              <a:t> of composite </a:t>
            </a:r>
            <a:r>
              <a:rPr lang="fr-FR" dirty="0" err="1"/>
              <a:t>functions</a:t>
            </a:r>
            <a:endParaRPr lang="fr-FR" dirty="0"/>
          </a:p>
        </p:txBody>
      </p:sp>
      <mc:AlternateContent xmlns:mc="http://schemas.openxmlformats.org/markup-compatibility/2006" xmlns:a14="http://schemas.microsoft.com/office/drawing/2010/main">
        <mc:Choice Requires="a14">
          <p:sp>
            <p:nvSpPr>
              <p:cNvPr id="6" name="ZoneTexte 5"/>
              <p:cNvSpPr txBox="1"/>
              <p:nvPr/>
            </p:nvSpPr>
            <p:spPr>
              <a:xfrm>
                <a:off x="265743" y="5079778"/>
                <a:ext cx="7484420" cy="6394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fr-FR" b="0" i="0" smtClean="0">
                          <a:latin typeface="Cambria Math" panose="02040503050406030204" pitchFamily="18" charset="0"/>
                        </a:rPr>
                        <m:t>d</m:t>
                      </m:r>
                      <m:r>
                        <a:rPr lang="fr-FR" b="0" i="1" smtClean="0">
                          <a:latin typeface="Cambria Math" panose="02040503050406030204" pitchFamily="18" charset="0"/>
                        </a:rPr>
                        <m:t>[</m:t>
                      </m:r>
                      <m:r>
                        <a:rPr lang="fr-FR" b="0" i="1" smtClean="0">
                          <a:latin typeface="Cambria Math" panose="02040503050406030204" pitchFamily="18" charset="0"/>
                        </a:rPr>
                        <m:t>𝑓</m:t>
                      </m:r>
                      <m:d>
                        <m:dPr>
                          <m:endChr m:val="]"/>
                          <m:ctrlPr>
                            <a:rPr lang="fr-FR" b="0" i="1" smtClean="0">
                              <a:latin typeface="Cambria Math" panose="02040503050406030204" pitchFamily="18" charset="0"/>
                            </a:rPr>
                          </m:ctrlPr>
                        </m:dPr>
                        <m:e>
                          <m:r>
                            <a:rPr lang="fr-FR" b="0" i="1" smtClean="0">
                              <a:latin typeface="Cambria Math" panose="02040503050406030204" pitchFamily="18" charset="0"/>
                            </a:rPr>
                            <m:t>𝑁</m:t>
                          </m:r>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𝜙</m:t>
                              </m:r>
                            </m:e>
                            <m:sub>
                              <m:r>
                                <a:rPr lang="fr-FR" b="0" i="1" smtClean="0">
                                  <a:latin typeface="Cambria Math" panose="02040503050406030204" pitchFamily="18" charset="0"/>
                                </a:rPr>
                                <m:t>𝐼𝑅</m:t>
                              </m:r>
                            </m:sub>
                          </m:sSub>
                          <m:r>
                            <a:rPr lang="fr-FR" b="0" i="1" smtClean="0">
                              <a:latin typeface="Cambria Math" panose="02040503050406030204" pitchFamily="18" charset="0"/>
                            </a:rPr>
                            <m:t>(</m:t>
                          </m:r>
                          <m:r>
                            <a:rPr lang="fr-FR" b="0" i="1" smtClean="0">
                              <a:latin typeface="Cambria Math" panose="02040503050406030204" pitchFamily="18" charset="0"/>
                            </a:rPr>
                            <m:t>𝑁</m:t>
                          </m:r>
                          <m:r>
                            <a:rPr lang="fr-FR" b="0" i="1" smtClean="0">
                              <a:latin typeface="Cambria Math" panose="02040503050406030204" pitchFamily="18" charset="0"/>
                            </a:rPr>
                            <m:t>))</m:t>
                          </m:r>
                        </m:e>
                      </m:d>
                      <m:sSub>
                        <m:sSubPr>
                          <m:ctrlPr>
                            <a:rPr lang="fr-FR" b="0" i="1" smtClean="0">
                              <a:latin typeface="Cambria Math" panose="02040503050406030204" pitchFamily="18" charset="0"/>
                            </a:rPr>
                          </m:ctrlPr>
                        </m:sSubPr>
                        <m:e>
                          <m:r>
                            <a:rPr lang="fr-FR" b="0" i="1" smtClean="0">
                              <a:latin typeface="Cambria Math" panose="02040503050406030204" pitchFamily="18" charset="0"/>
                            </a:rPr>
                            <m:t>=</m:t>
                          </m:r>
                        </m:e>
                        <m:sub>
                          <m:r>
                            <a:rPr lang="fr-FR" b="0" i="1" smtClean="0">
                              <a:latin typeface="Cambria Math" panose="02040503050406030204" pitchFamily="18" charset="0"/>
                            </a:rPr>
                            <m:t>𝛼</m:t>
                          </m:r>
                        </m:sub>
                      </m:sSub>
                      <m:d>
                        <m:dPr>
                          <m:begChr m:val="["/>
                          <m:endChr m:val="]"/>
                          <m:ctrlPr>
                            <a:rPr lang="fr-FR" b="0" i="1" smtClean="0">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rPr>
                                <m:t>𝜕</m:t>
                              </m:r>
                            </m:e>
                            <m:sub>
                              <m:r>
                                <a:rPr lang="fr-FR" i="1">
                                  <a:latin typeface="Cambria Math" panose="02040503050406030204" pitchFamily="18" charset="0"/>
                                </a:rPr>
                                <m:t>𝑁</m:t>
                              </m:r>
                            </m:sub>
                          </m:sSub>
                          <m:r>
                            <a:rPr lang="fr-FR" i="1">
                              <a:latin typeface="Cambria Math" panose="02040503050406030204" pitchFamily="18" charset="0"/>
                            </a:rPr>
                            <m:t>𝑓</m:t>
                          </m:r>
                          <m:r>
                            <a:rPr lang="fr-FR" i="1">
                              <a:latin typeface="Cambria Math" panose="02040503050406030204" pitchFamily="18" charset="0"/>
                            </a:rPr>
                            <m:t>+</m:t>
                          </m:r>
                          <m:d>
                            <m:dPr>
                              <m:ctrlPr>
                                <a:rPr lang="fr-FR" b="1" i="1" smtClean="0">
                                  <a:solidFill>
                                    <a:srgbClr val="FF0000"/>
                                  </a:solidFill>
                                  <a:latin typeface="Cambria Math" panose="02040503050406030204" pitchFamily="18" charset="0"/>
                                </a:rPr>
                              </m:ctrlPr>
                            </m:dPr>
                            <m:e>
                              <m:f>
                                <m:fPr>
                                  <m:ctrlPr>
                                    <a:rPr lang="fr-FR" b="1" i="1">
                                      <a:solidFill>
                                        <a:srgbClr val="FF0000"/>
                                      </a:solidFill>
                                      <a:latin typeface="Cambria Math" panose="02040503050406030204" pitchFamily="18" charset="0"/>
                                    </a:rPr>
                                  </m:ctrlPr>
                                </m:fPr>
                                <m:num>
                                  <m:r>
                                    <a:rPr lang="fr-FR" b="1" i="1">
                                      <a:solidFill>
                                        <a:srgbClr val="FF0000"/>
                                      </a:solidFill>
                                      <a:latin typeface="Cambria Math" panose="02040503050406030204" pitchFamily="18" charset="0"/>
                                    </a:rPr>
                                    <m:t>𝟏</m:t>
                                  </m:r>
                                </m:num>
                                <m:den>
                                  <m:r>
                                    <a:rPr lang="fr-FR" b="1" i="1">
                                      <a:solidFill>
                                        <a:srgbClr val="FF0000"/>
                                      </a:solidFill>
                                      <a:latin typeface="Cambria Math" panose="02040503050406030204" pitchFamily="18" charset="0"/>
                                    </a:rPr>
                                    <m:t>𝟐</m:t>
                                  </m:r>
                                </m:den>
                              </m:f>
                              <m:r>
                                <a:rPr lang="fr-FR" b="1" i="1">
                                  <a:solidFill>
                                    <a:srgbClr val="FF0000"/>
                                  </a:solidFill>
                                  <a:latin typeface="Cambria Math" panose="02040503050406030204" pitchFamily="18" charset="0"/>
                                </a:rPr>
                                <m:t>−</m:t>
                              </m:r>
                              <m:r>
                                <a:rPr lang="fr-FR" b="1" i="1">
                                  <a:solidFill>
                                    <a:srgbClr val="FF0000"/>
                                  </a:solidFill>
                                  <a:latin typeface="Cambria Math" panose="02040503050406030204" pitchFamily="18" charset="0"/>
                                </a:rPr>
                                <m:t>𝜶</m:t>
                              </m:r>
                            </m:e>
                          </m:d>
                          <m:f>
                            <m:fPr>
                              <m:ctrlPr>
                                <a:rPr lang="fr-FR" b="1" i="1">
                                  <a:solidFill>
                                    <a:srgbClr val="FF0000"/>
                                  </a:solidFill>
                                  <a:latin typeface="Cambria Math" panose="02040503050406030204" pitchFamily="18" charset="0"/>
                                </a:rPr>
                              </m:ctrlPr>
                            </m:fPr>
                            <m:num>
                              <m:sSup>
                                <m:sSupPr>
                                  <m:ctrlPr>
                                    <a:rPr lang="fr-FR" b="1" i="1">
                                      <a:solidFill>
                                        <a:srgbClr val="FF0000"/>
                                      </a:solidFill>
                                      <a:latin typeface="Cambria Math" panose="02040503050406030204" pitchFamily="18" charset="0"/>
                                    </a:rPr>
                                  </m:ctrlPr>
                                </m:sSupPr>
                                <m:e>
                                  <m:r>
                                    <a:rPr lang="fr-FR" b="1" i="1">
                                      <a:solidFill>
                                        <a:srgbClr val="FF0000"/>
                                      </a:solidFill>
                                      <a:latin typeface="Cambria Math" panose="02040503050406030204" pitchFamily="18" charset="0"/>
                                    </a:rPr>
                                    <m:t>𝝏</m:t>
                                  </m:r>
                                </m:e>
                                <m:sup>
                                  <m:r>
                                    <a:rPr lang="fr-FR" b="1" i="1">
                                      <a:solidFill>
                                        <a:srgbClr val="FF0000"/>
                                      </a:solidFill>
                                      <a:latin typeface="Cambria Math" panose="02040503050406030204" pitchFamily="18" charset="0"/>
                                    </a:rPr>
                                    <m:t>𝟐</m:t>
                                  </m:r>
                                </m:sup>
                              </m:sSup>
                              <m:r>
                                <a:rPr lang="fr-FR" b="1" i="1">
                                  <a:solidFill>
                                    <a:srgbClr val="FF0000"/>
                                  </a:solidFill>
                                  <a:latin typeface="Cambria Math" panose="02040503050406030204" pitchFamily="18" charset="0"/>
                                </a:rPr>
                                <m:t>𝒇</m:t>
                              </m:r>
                            </m:num>
                            <m:den>
                              <m:r>
                                <a:rPr lang="fr-FR" b="1" i="1">
                                  <a:solidFill>
                                    <a:srgbClr val="FF0000"/>
                                  </a:solidFill>
                                  <a:latin typeface="Cambria Math" panose="02040503050406030204" pitchFamily="18" charset="0"/>
                                </a:rPr>
                                <m:t>𝝏</m:t>
                              </m:r>
                              <m:sSubSup>
                                <m:sSubSupPr>
                                  <m:ctrlPr>
                                    <a:rPr lang="fr-FR" b="1" i="1">
                                      <a:solidFill>
                                        <a:srgbClr val="FF0000"/>
                                      </a:solidFill>
                                      <a:latin typeface="Cambria Math" panose="02040503050406030204" pitchFamily="18" charset="0"/>
                                    </a:rPr>
                                  </m:ctrlPr>
                                </m:sSubSupPr>
                                <m:e>
                                  <m:r>
                                    <a:rPr lang="fr-FR" b="1" i="1">
                                      <a:solidFill>
                                        <a:srgbClr val="FF0000"/>
                                      </a:solidFill>
                                      <a:latin typeface="Cambria Math" panose="02040503050406030204" pitchFamily="18" charset="0"/>
                                    </a:rPr>
                                    <m:t>𝝓</m:t>
                                  </m:r>
                                </m:e>
                                <m:sub>
                                  <m:r>
                                    <a:rPr lang="fr-FR" b="1" i="1">
                                      <a:solidFill>
                                        <a:srgbClr val="FF0000"/>
                                      </a:solidFill>
                                      <a:latin typeface="Cambria Math" panose="02040503050406030204" pitchFamily="18" charset="0"/>
                                    </a:rPr>
                                    <m:t>𝑰𝑹</m:t>
                                  </m:r>
                                </m:sub>
                                <m:sup>
                                  <m:r>
                                    <a:rPr lang="fr-FR" b="1" i="1">
                                      <a:solidFill>
                                        <a:srgbClr val="FF0000"/>
                                      </a:solidFill>
                                      <a:latin typeface="Cambria Math" panose="02040503050406030204" pitchFamily="18" charset="0"/>
                                    </a:rPr>
                                    <m:t>𝟐</m:t>
                                  </m:r>
                                </m:sup>
                              </m:sSubSup>
                            </m:den>
                          </m:f>
                          <m:r>
                            <a:rPr lang="fr-FR" b="1" i="1">
                              <a:solidFill>
                                <a:srgbClr val="FF0000"/>
                              </a:solidFill>
                              <a:latin typeface="Cambria Math" panose="02040503050406030204" pitchFamily="18" charset="0"/>
                            </a:rPr>
                            <m:t>×</m:t>
                          </m:r>
                          <m:r>
                            <a:rPr lang="fr-FR" b="1" i="1">
                              <a:solidFill>
                                <a:srgbClr val="FF0000"/>
                              </a:solidFill>
                              <a:latin typeface="Cambria Math" panose="02040503050406030204" pitchFamily="18" charset="0"/>
                            </a:rPr>
                            <m:t>𝐧𝐨𝐢𝐬𝐞</m:t>
                          </m:r>
                          <m:d>
                            <m:dPr>
                              <m:ctrlPr>
                                <a:rPr lang="fr-FR" b="1" i="1">
                                  <a:solidFill>
                                    <a:srgbClr val="FF0000"/>
                                  </a:solidFill>
                                  <a:latin typeface="Cambria Math" panose="02040503050406030204" pitchFamily="18" charset="0"/>
                                </a:rPr>
                              </m:ctrlPr>
                            </m:dPr>
                            <m:e>
                              <m:sSub>
                                <m:sSubPr>
                                  <m:ctrlPr>
                                    <a:rPr lang="fr-FR" b="1" i="1">
                                      <a:solidFill>
                                        <a:srgbClr val="FF0000"/>
                                      </a:solidFill>
                                      <a:latin typeface="Cambria Math" panose="02040503050406030204" pitchFamily="18" charset="0"/>
                                    </a:rPr>
                                  </m:ctrlPr>
                                </m:sSubPr>
                                <m:e>
                                  <m:r>
                                    <a:rPr lang="fr-FR" b="1" i="1">
                                      <a:solidFill>
                                        <a:srgbClr val="FF0000"/>
                                      </a:solidFill>
                                      <a:latin typeface="Cambria Math" panose="02040503050406030204" pitchFamily="18" charset="0"/>
                                    </a:rPr>
                                    <m:t>𝝓</m:t>
                                  </m:r>
                                </m:e>
                                <m:sub>
                                  <m:r>
                                    <a:rPr lang="fr-FR" b="1" i="1">
                                      <a:solidFill>
                                        <a:srgbClr val="FF0000"/>
                                      </a:solidFill>
                                      <a:latin typeface="Cambria Math" panose="02040503050406030204" pitchFamily="18" charset="0"/>
                                    </a:rPr>
                                    <m:t>𝑰𝑹</m:t>
                                  </m:r>
                                </m:sub>
                              </m:sSub>
                            </m:e>
                          </m:d>
                        </m:e>
                      </m:d>
                      <m:r>
                        <m:rPr>
                          <m:sty m:val="p"/>
                        </m:rPr>
                        <a:rPr lang="fr-FR" b="0" i="0" smtClean="0">
                          <a:latin typeface="Cambria Math" panose="02040503050406030204" pitchFamily="18" charset="0"/>
                        </a:rPr>
                        <m:t>d</m:t>
                      </m:r>
                      <m:r>
                        <a:rPr lang="fr-FR" b="0" i="1" smtClean="0">
                          <a:latin typeface="Cambria Math" panose="02040503050406030204" pitchFamily="18" charset="0"/>
                        </a:rPr>
                        <m:t>𝑁</m:t>
                      </m:r>
                      <m:r>
                        <a:rPr lang="fr-FR" b="0" i="1" smtClean="0">
                          <a:latin typeface="Cambria Math" panose="02040503050406030204" pitchFamily="18" charset="0"/>
                        </a:rPr>
                        <m:t>+</m:t>
                      </m:r>
                      <m:f>
                        <m:fPr>
                          <m:ctrlPr>
                            <a:rPr lang="fr-FR" b="0" i="1" smtClean="0">
                              <a:latin typeface="Cambria Math" panose="02040503050406030204" pitchFamily="18" charset="0"/>
                            </a:rPr>
                          </m:ctrlPr>
                        </m:fPr>
                        <m:num>
                          <m:r>
                            <a:rPr lang="fr-FR" i="1">
                              <a:latin typeface="Cambria Math" panose="02040503050406030204" pitchFamily="18" charset="0"/>
                            </a:rPr>
                            <m:t>𝜕</m:t>
                          </m:r>
                          <m:r>
                            <a:rPr lang="fr-FR" i="1">
                              <a:latin typeface="Cambria Math" panose="02040503050406030204" pitchFamily="18" charset="0"/>
                            </a:rPr>
                            <m:t>𝑓</m:t>
                          </m:r>
                        </m:num>
                        <m:den>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𝜙</m:t>
                              </m:r>
                            </m:e>
                            <m:sub>
                              <m:r>
                                <a:rPr lang="fr-FR" b="0" i="1" smtClean="0">
                                  <a:latin typeface="Cambria Math" panose="02040503050406030204" pitchFamily="18" charset="0"/>
                                </a:rPr>
                                <m:t>𝐼𝑅</m:t>
                              </m:r>
                            </m:sub>
                          </m:sSub>
                        </m:den>
                      </m:f>
                      <m:r>
                        <m:rPr>
                          <m:sty m:val="p"/>
                        </m:rPr>
                        <a:rPr lang="fr-FR" b="0" i="0" smtClean="0">
                          <a:latin typeface="Cambria Math" panose="02040503050406030204" pitchFamily="18" charset="0"/>
                        </a:rPr>
                        <m:t>d</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𝜙</m:t>
                          </m:r>
                        </m:e>
                        <m:sub>
                          <m:r>
                            <a:rPr lang="fr-FR" b="0" i="1" smtClean="0">
                              <a:latin typeface="Cambria Math" panose="02040503050406030204" pitchFamily="18" charset="0"/>
                            </a:rPr>
                            <m:t>𝐼𝑅</m:t>
                          </m:r>
                        </m:sub>
                      </m:sSub>
                    </m:oMath>
                  </m:oMathPara>
                </a14:m>
                <a:endParaRPr lang="fr-FR" b="0" dirty="0"/>
              </a:p>
            </p:txBody>
          </p:sp>
        </mc:Choice>
        <mc:Fallback xmlns="">
          <p:sp>
            <p:nvSpPr>
              <p:cNvPr id="6" name="ZoneTexte 5"/>
              <p:cNvSpPr txBox="1">
                <a:spLocks noRot="1" noChangeAspect="1" noMove="1" noResize="1" noEditPoints="1" noAdjustHandles="1" noChangeArrowheads="1" noChangeShapeType="1" noTextEdit="1"/>
              </p:cNvSpPr>
              <p:nvPr/>
            </p:nvSpPr>
            <p:spPr>
              <a:xfrm>
                <a:off x="265743" y="5079778"/>
                <a:ext cx="7484420" cy="639406"/>
              </a:xfrm>
              <a:prstGeom prst="rect">
                <a:avLst/>
              </a:prstGeom>
              <a:blipFill>
                <a:blip r:embed="rId6"/>
                <a:stretch>
                  <a:fillRect/>
                </a:stretch>
              </a:blipFill>
            </p:spPr>
            <p:txBody>
              <a:bodyPr/>
              <a:lstStyle/>
              <a:p>
                <a:r>
                  <a:rPr lang="fr-FR">
                    <a:noFill/>
                  </a:rPr>
                  <a:t> </a:t>
                </a:r>
              </a:p>
            </p:txBody>
          </p:sp>
        </mc:Fallback>
      </mc:AlternateContent>
      <p:sp>
        <p:nvSpPr>
          <p:cNvPr id="7" name="ZoneTexte 6"/>
          <p:cNvSpPr txBox="1"/>
          <p:nvPr/>
        </p:nvSpPr>
        <p:spPr>
          <a:xfrm>
            <a:off x="3061982" y="5726015"/>
            <a:ext cx="2328971" cy="369332"/>
          </a:xfrm>
          <a:prstGeom prst="rect">
            <a:avLst/>
          </a:prstGeom>
          <a:noFill/>
        </p:spPr>
        <p:txBody>
          <a:bodyPr wrap="none" rtlCol="0">
            <a:spAutoFit/>
          </a:bodyPr>
          <a:lstStyle/>
          <a:p>
            <a:r>
              <a:rPr lang="fr-FR" i="1" dirty="0"/>
              <a:t>but </a:t>
            </a:r>
            <a:r>
              <a:rPr lang="fr-FR" i="1" dirty="0" err="1"/>
              <a:t>Stratonovich</a:t>
            </a:r>
            <a:r>
              <a:rPr lang="fr-FR" i="1" dirty="0"/>
              <a:t> </a:t>
            </a:r>
            <a:r>
              <a:rPr lang="fr-FR" i="1" dirty="0" err="1"/>
              <a:t>does</a:t>
            </a:r>
            <a:r>
              <a:rPr lang="fr-FR" i="1" dirty="0"/>
              <a:t>!</a:t>
            </a:r>
          </a:p>
        </p:txBody>
      </p:sp>
    </p:spTree>
    <p:extLst>
      <p:ext uri="{BB962C8B-B14F-4D97-AF65-F5344CB8AC3E}">
        <p14:creationId xmlns:p14="http://schemas.microsoft.com/office/powerpoint/2010/main" val="1136268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rtl="0"/>
            <a:r>
              <a:rPr lang="en-GB" noProof="0"/>
              <a:t>Borel resummation of secular divergences with the stochastic inflation formalism                 2023 TUG Meeting, ENS, October 12th     ---    Lucas Pinol </a:t>
            </a:r>
            <a:endParaRPr lang="fr-FR" noProof="0" dirty="0"/>
          </a:p>
        </p:txBody>
      </p:sp>
      <mc:AlternateContent xmlns:mc="http://schemas.openxmlformats.org/markup-compatibility/2006" xmlns:a14="http://schemas.microsoft.com/office/drawing/2010/main">
        <mc:Choice Requires="a14">
          <p:sp>
            <p:nvSpPr>
              <p:cNvPr id="6" name="ZoneTexte 5"/>
              <p:cNvSpPr txBox="1"/>
              <p:nvPr/>
            </p:nvSpPr>
            <p:spPr>
              <a:xfrm>
                <a:off x="7318449" y="1275725"/>
                <a:ext cx="3064622" cy="461665"/>
              </a:xfrm>
              <a:prstGeom prst="rect">
                <a:avLst/>
              </a:prstGeom>
              <a:noFill/>
            </p:spPr>
            <p:txBody>
              <a:bodyPr wrap="none" rtlCol="0">
                <a:spAutoFit/>
              </a:bodyPr>
              <a:lstStyle/>
              <a:p>
                <a:r>
                  <a:rPr lang="fr-FR" sz="2400" b="1" dirty="0">
                    <a:solidFill>
                      <a:srgbClr val="7030A0"/>
                    </a:solidFill>
                  </a:rPr>
                  <a:t>Stratonovic, </a:t>
                </a:r>
                <a14:m>
                  <m:oMath xmlns:m="http://schemas.openxmlformats.org/officeDocument/2006/math">
                    <m:r>
                      <a:rPr lang="fr-FR" sz="2400" b="1" i="1" smtClean="0">
                        <a:solidFill>
                          <a:srgbClr val="7030A0"/>
                        </a:solidFill>
                        <a:latin typeface="Cambria Math" panose="02040503050406030204" pitchFamily="18" charset="0"/>
                      </a:rPr>
                      <m:t>𝜶</m:t>
                    </m:r>
                    <m:r>
                      <a:rPr lang="fr-FR" sz="2400" b="1" i="1" smtClean="0">
                        <a:solidFill>
                          <a:srgbClr val="7030A0"/>
                        </a:solidFill>
                        <a:latin typeface="Cambria Math" panose="02040503050406030204" pitchFamily="18" charset="0"/>
                      </a:rPr>
                      <m:t>=</m:t>
                    </m:r>
                    <m:r>
                      <a:rPr lang="fr-FR" sz="2400" b="1" i="1" smtClean="0">
                        <a:solidFill>
                          <a:srgbClr val="7030A0"/>
                        </a:solidFill>
                        <a:latin typeface="Cambria Math" panose="02040503050406030204" pitchFamily="18" charset="0"/>
                      </a:rPr>
                      <m:t>𝟏</m:t>
                    </m:r>
                    <m:r>
                      <a:rPr lang="fr-FR" sz="2400" b="1" i="1" smtClean="0">
                        <a:solidFill>
                          <a:srgbClr val="7030A0"/>
                        </a:solidFill>
                        <a:latin typeface="Cambria Math" panose="02040503050406030204" pitchFamily="18" charset="0"/>
                      </a:rPr>
                      <m:t>/</m:t>
                    </m:r>
                    <m:r>
                      <a:rPr lang="fr-FR" sz="2400" b="1" i="1" smtClean="0">
                        <a:solidFill>
                          <a:srgbClr val="7030A0"/>
                        </a:solidFill>
                        <a:latin typeface="Cambria Math" panose="02040503050406030204" pitchFamily="18" charset="0"/>
                      </a:rPr>
                      <m:t>𝟐</m:t>
                    </m:r>
                  </m:oMath>
                </a14:m>
                <a:endParaRPr lang="fr-FR" sz="2400" b="1" dirty="0">
                  <a:solidFill>
                    <a:srgbClr val="7030A0"/>
                  </a:solidFill>
                </a:endParaRPr>
              </a:p>
            </p:txBody>
          </p:sp>
        </mc:Choice>
        <mc:Fallback xmlns="">
          <p:sp>
            <p:nvSpPr>
              <p:cNvPr id="6" name="ZoneTexte 5"/>
              <p:cNvSpPr txBox="1">
                <a:spLocks noRot="1" noChangeAspect="1" noMove="1" noResize="1" noEditPoints="1" noAdjustHandles="1" noChangeArrowheads="1" noChangeShapeType="1" noTextEdit="1"/>
              </p:cNvSpPr>
              <p:nvPr/>
            </p:nvSpPr>
            <p:spPr>
              <a:xfrm>
                <a:off x="7318449" y="1275725"/>
                <a:ext cx="3064622" cy="461665"/>
              </a:xfrm>
              <a:prstGeom prst="rect">
                <a:avLst/>
              </a:prstGeom>
              <a:blipFill>
                <a:blip r:embed="rId3"/>
                <a:stretch>
                  <a:fillRect l="-3187" t="-10526" b="-2894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ZoneTexte 8"/>
              <p:cNvSpPr txBox="1"/>
              <p:nvPr/>
            </p:nvSpPr>
            <p:spPr>
              <a:xfrm>
                <a:off x="6779488" y="1922664"/>
                <a:ext cx="4995727"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m:t>
                          </m:r>
                        </m:e>
                        <m:sub>
                          <m:r>
                            <a:rPr lang="fr-FR" sz="2000" b="0" i="1" smtClean="0">
                              <a:latin typeface="Cambria Math" panose="02040503050406030204" pitchFamily="18" charset="0"/>
                            </a:rPr>
                            <m:t>𝑁</m:t>
                          </m:r>
                        </m:sub>
                      </m:sSub>
                      <m:r>
                        <a:rPr lang="fr-FR" sz="2000" b="0" i="1" smtClean="0">
                          <a:latin typeface="Cambria Math" panose="02040503050406030204" pitchFamily="18" charset="0"/>
                        </a:rPr>
                        <m:t>𝑃</m:t>
                      </m:r>
                      <m:r>
                        <a:rPr lang="fr-FR" sz="2000" b="0" i="1" smtClean="0">
                          <a:latin typeface="Cambria Math" panose="02040503050406030204" pitchFamily="18" charset="0"/>
                        </a:rPr>
                        <m:t>=−</m:t>
                      </m:r>
                      <m:sSub>
                        <m:sSubPr>
                          <m:ctrlPr>
                            <a:rPr lang="fr-FR" sz="2000" b="1" i="1" smtClean="0">
                              <a:solidFill>
                                <a:srgbClr val="00B050"/>
                              </a:solidFill>
                              <a:latin typeface="Cambria Math" panose="02040503050406030204" pitchFamily="18" charset="0"/>
                            </a:rPr>
                          </m:ctrlPr>
                        </m:sSubPr>
                        <m:e>
                          <m:r>
                            <a:rPr lang="fr-FR" sz="2000" b="1" i="1" smtClean="0">
                              <a:solidFill>
                                <a:srgbClr val="00B050"/>
                              </a:solidFill>
                              <a:latin typeface="Cambria Math" panose="02040503050406030204" pitchFamily="18" charset="0"/>
                            </a:rPr>
                            <m:t>𝑫</m:t>
                          </m:r>
                        </m:e>
                        <m:sub>
                          <m:r>
                            <a:rPr lang="fr-FR" sz="2000" b="1" i="1" smtClean="0">
                              <a:solidFill>
                                <a:srgbClr val="00B050"/>
                              </a:solidFill>
                              <a:latin typeface="Cambria Math" panose="02040503050406030204" pitchFamily="18" charset="0"/>
                            </a:rPr>
                            <m:t>𝑰</m:t>
                          </m:r>
                        </m:sub>
                      </m:sSub>
                      <m:d>
                        <m:dPr>
                          <m:ctrlPr>
                            <a:rPr lang="fr-FR" sz="2000" b="0" i="1" smtClean="0">
                              <a:latin typeface="Cambria Math" panose="02040503050406030204" pitchFamily="18" charset="0"/>
                            </a:rPr>
                          </m:ctrlPr>
                        </m:dPr>
                        <m:e>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h</m:t>
                              </m:r>
                            </m:e>
                            <m:sup>
                              <m:r>
                                <a:rPr lang="fr-FR" sz="2000" b="0" i="1" smtClean="0">
                                  <a:latin typeface="Cambria Math" panose="02040503050406030204" pitchFamily="18" charset="0"/>
                                </a:rPr>
                                <m:t>𝐼</m:t>
                              </m:r>
                            </m:sup>
                          </m:sSup>
                          <m:r>
                            <a:rPr lang="fr-FR" sz="2000" b="0" i="1" smtClean="0">
                              <a:latin typeface="Cambria Math" panose="02040503050406030204" pitchFamily="18" charset="0"/>
                            </a:rPr>
                            <m:t>𝑃</m:t>
                          </m:r>
                        </m:e>
                      </m:d>
                      <m:r>
                        <a:rPr lang="fr-FR" sz="2000" b="0" i="1" smtClean="0">
                          <a:latin typeface="Cambria Math" panose="02040503050406030204" pitchFamily="18" charset="0"/>
                        </a:rPr>
                        <m:t>+</m:t>
                      </m:r>
                      <m:f>
                        <m:fPr>
                          <m:ctrlPr>
                            <a:rPr lang="fr-FR" sz="2000" b="0" i="1" smtClean="0">
                              <a:latin typeface="Cambria Math" panose="02040503050406030204" pitchFamily="18" charset="0"/>
                            </a:rPr>
                          </m:ctrlPr>
                        </m:fPr>
                        <m:num>
                          <m:r>
                            <a:rPr lang="fr-FR" sz="2000" b="0" i="1" smtClean="0">
                              <a:latin typeface="Cambria Math" panose="02040503050406030204" pitchFamily="18" charset="0"/>
                            </a:rPr>
                            <m:t>1</m:t>
                          </m:r>
                        </m:num>
                        <m:den>
                          <m:r>
                            <a:rPr lang="fr-FR" sz="2000" b="0" i="1" smtClean="0">
                              <a:latin typeface="Cambria Math" panose="02040503050406030204" pitchFamily="18" charset="0"/>
                            </a:rPr>
                            <m:t>2</m:t>
                          </m:r>
                        </m:den>
                      </m:f>
                      <m:sSub>
                        <m:sSubPr>
                          <m:ctrlPr>
                            <a:rPr lang="fr-FR" sz="2000" b="1" i="1" smtClean="0">
                              <a:solidFill>
                                <a:srgbClr val="00B050"/>
                              </a:solidFill>
                              <a:latin typeface="Cambria Math" panose="02040503050406030204" pitchFamily="18" charset="0"/>
                            </a:rPr>
                          </m:ctrlPr>
                        </m:sSubPr>
                        <m:e>
                          <m:r>
                            <a:rPr lang="fr-FR" sz="2000" b="1" i="1" smtClean="0">
                              <a:solidFill>
                                <a:srgbClr val="00B050"/>
                              </a:solidFill>
                              <a:latin typeface="Cambria Math" panose="02040503050406030204" pitchFamily="18" charset="0"/>
                            </a:rPr>
                            <m:t>𝑫</m:t>
                          </m:r>
                        </m:e>
                        <m:sub>
                          <m:r>
                            <a:rPr lang="fr-FR" sz="2000" b="1" i="1" smtClean="0">
                              <a:solidFill>
                                <a:srgbClr val="00B050"/>
                              </a:solidFill>
                              <a:latin typeface="Cambria Math" panose="02040503050406030204" pitchFamily="18" charset="0"/>
                            </a:rPr>
                            <m:t>𝑰</m:t>
                          </m:r>
                        </m:sub>
                      </m:sSub>
                      <m:d>
                        <m:dPr>
                          <m:begChr m:val="["/>
                          <m:endChr m:val="]"/>
                          <m:ctrlPr>
                            <a:rPr lang="fr-FR" sz="2000" b="0" i="1" smtClean="0">
                              <a:latin typeface="Cambria Math" panose="02040503050406030204" pitchFamily="18" charset="0"/>
                            </a:rPr>
                          </m:ctrlPr>
                        </m:dPr>
                        <m:e>
                          <m:f>
                            <m:fPr>
                              <m:ctrlPr>
                                <a:rPr lang="fr-FR" sz="2000" i="1" dirty="0">
                                  <a:latin typeface="Cambria Math" panose="02040503050406030204" pitchFamily="18" charset="0"/>
                                </a:rPr>
                              </m:ctrlPr>
                            </m:fPr>
                            <m:num>
                              <m:r>
                                <a:rPr lang="fr-FR" sz="2000" i="1" dirty="0">
                                  <a:latin typeface="Cambria Math" panose="02040503050406030204" pitchFamily="18" charset="0"/>
                                </a:rPr>
                                <m:t>𝐻</m:t>
                              </m:r>
                            </m:num>
                            <m:den>
                              <m:r>
                                <a:rPr lang="fr-FR" sz="2000" i="1" dirty="0">
                                  <a:latin typeface="Cambria Math" panose="02040503050406030204" pitchFamily="18" charset="0"/>
                                </a:rPr>
                                <m:t>2</m:t>
                              </m:r>
                              <m:r>
                                <a:rPr lang="fr-FR" sz="2000" i="1" dirty="0">
                                  <a:latin typeface="Cambria Math" panose="02040503050406030204" pitchFamily="18" charset="0"/>
                                </a:rPr>
                                <m:t>𝜋</m:t>
                              </m:r>
                            </m:den>
                          </m:f>
                          <m:sSubSup>
                            <m:sSubSupPr>
                              <m:ctrlPr>
                                <a:rPr lang="fr-FR" sz="2000" b="1" i="1" smtClean="0">
                                  <a:solidFill>
                                    <a:srgbClr val="FF8D37"/>
                                  </a:solidFill>
                                  <a:latin typeface="Cambria Math" panose="02040503050406030204" pitchFamily="18" charset="0"/>
                                </a:rPr>
                              </m:ctrlPr>
                            </m:sSubSupPr>
                            <m:e>
                              <m:r>
                                <a:rPr lang="fr-FR" sz="2000" b="1" i="1" smtClean="0">
                                  <a:solidFill>
                                    <a:srgbClr val="FF8D37"/>
                                  </a:solidFill>
                                  <a:latin typeface="Cambria Math" panose="02040503050406030204" pitchFamily="18" charset="0"/>
                                </a:rPr>
                                <m:t>𝒈</m:t>
                              </m:r>
                            </m:e>
                            <m:sub>
                              <m:r>
                                <a:rPr lang="fr-FR" sz="2000" b="1" i="1" smtClean="0">
                                  <a:solidFill>
                                    <a:srgbClr val="FF8D37"/>
                                  </a:solidFill>
                                  <a:latin typeface="Cambria Math" panose="02040503050406030204" pitchFamily="18" charset="0"/>
                                </a:rPr>
                                <m:t>𝜶</m:t>
                              </m:r>
                            </m:sub>
                            <m:sup>
                              <m:r>
                                <a:rPr lang="fr-FR" sz="2000" b="1" i="1" smtClean="0">
                                  <a:solidFill>
                                    <a:srgbClr val="FF8D37"/>
                                  </a:solidFill>
                                  <a:latin typeface="Cambria Math" panose="02040503050406030204" pitchFamily="18" charset="0"/>
                                </a:rPr>
                                <m:t>𝑰</m:t>
                              </m:r>
                            </m:sup>
                          </m:sSubSup>
                          <m:sSub>
                            <m:sSubPr>
                              <m:ctrlPr>
                                <a:rPr lang="fr-FR" sz="2000" b="1" i="1" smtClean="0">
                                  <a:solidFill>
                                    <a:srgbClr val="00B050"/>
                                  </a:solidFill>
                                  <a:latin typeface="Cambria Math" panose="02040503050406030204" pitchFamily="18" charset="0"/>
                                </a:rPr>
                              </m:ctrlPr>
                            </m:sSubPr>
                            <m:e>
                              <m:r>
                                <a:rPr lang="fr-FR" sz="2000" b="1" i="1" smtClean="0">
                                  <a:solidFill>
                                    <a:srgbClr val="00B050"/>
                                  </a:solidFill>
                                  <a:latin typeface="Cambria Math" panose="02040503050406030204" pitchFamily="18" charset="0"/>
                                </a:rPr>
                                <m:t>𝑫</m:t>
                              </m:r>
                            </m:e>
                            <m:sub>
                              <m:r>
                                <a:rPr lang="fr-FR" sz="2000" b="1" i="1" smtClean="0">
                                  <a:solidFill>
                                    <a:srgbClr val="00B050"/>
                                  </a:solidFill>
                                  <a:latin typeface="Cambria Math" panose="02040503050406030204" pitchFamily="18" charset="0"/>
                                </a:rPr>
                                <m:t>𝑱</m:t>
                              </m:r>
                            </m:sub>
                          </m:sSub>
                          <m:d>
                            <m:dPr>
                              <m:ctrlPr>
                                <a:rPr lang="fr-FR" sz="2000" b="0" i="1" smtClean="0">
                                  <a:latin typeface="Cambria Math" panose="02040503050406030204" pitchFamily="18" charset="0"/>
                                </a:rPr>
                              </m:ctrlPr>
                            </m:dPr>
                            <m:e>
                              <m:f>
                                <m:fPr>
                                  <m:ctrlPr>
                                    <a:rPr lang="fr-FR" sz="2000" i="1" dirty="0">
                                      <a:latin typeface="Cambria Math" panose="02040503050406030204" pitchFamily="18" charset="0"/>
                                    </a:rPr>
                                  </m:ctrlPr>
                                </m:fPr>
                                <m:num>
                                  <m:r>
                                    <a:rPr lang="fr-FR" sz="2000" i="1" dirty="0">
                                      <a:latin typeface="Cambria Math" panose="02040503050406030204" pitchFamily="18" charset="0"/>
                                    </a:rPr>
                                    <m:t>𝐻</m:t>
                                  </m:r>
                                </m:num>
                                <m:den>
                                  <m:r>
                                    <a:rPr lang="fr-FR" sz="2000" i="1" dirty="0">
                                      <a:latin typeface="Cambria Math" panose="02040503050406030204" pitchFamily="18" charset="0"/>
                                    </a:rPr>
                                    <m:t>2</m:t>
                                  </m:r>
                                  <m:r>
                                    <a:rPr lang="fr-FR" sz="2000" i="1" dirty="0">
                                      <a:latin typeface="Cambria Math" panose="02040503050406030204" pitchFamily="18" charset="0"/>
                                    </a:rPr>
                                    <m:t>𝜋</m:t>
                                  </m:r>
                                </m:den>
                              </m:f>
                              <m:sSubSup>
                                <m:sSubSupPr>
                                  <m:ctrlPr>
                                    <a:rPr lang="fr-FR" sz="2000" b="1" i="1" smtClean="0">
                                      <a:solidFill>
                                        <a:srgbClr val="FF8D37"/>
                                      </a:solidFill>
                                      <a:latin typeface="Cambria Math" panose="02040503050406030204" pitchFamily="18" charset="0"/>
                                    </a:rPr>
                                  </m:ctrlPr>
                                </m:sSubSupPr>
                                <m:e>
                                  <m:r>
                                    <a:rPr lang="fr-FR" sz="2000" b="1" i="1" smtClean="0">
                                      <a:solidFill>
                                        <a:srgbClr val="FF8D37"/>
                                      </a:solidFill>
                                      <a:latin typeface="Cambria Math" panose="02040503050406030204" pitchFamily="18" charset="0"/>
                                    </a:rPr>
                                    <m:t>𝒈</m:t>
                                  </m:r>
                                </m:e>
                                <m:sub>
                                  <m:r>
                                    <a:rPr lang="fr-FR" sz="2000" b="1" i="1" smtClean="0">
                                      <a:solidFill>
                                        <a:srgbClr val="FF8D37"/>
                                      </a:solidFill>
                                      <a:latin typeface="Cambria Math" panose="02040503050406030204" pitchFamily="18" charset="0"/>
                                    </a:rPr>
                                    <m:t>𝜶</m:t>
                                  </m:r>
                                </m:sub>
                                <m:sup>
                                  <m:r>
                                    <a:rPr lang="fr-FR" sz="2000" b="1" i="1" smtClean="0">
                                      <a:solidFill>
                                        <a:srgbClr val="FF8D37"/>
                                      </a:solidFill>
                                      <a:latin typeface="Cambria Math" panose="02040503050406030204" pitchFamily="18" charset="0"/>
                                    </a:rPr>
                                    <m:t>𝑱</m:t>
                                  </m:r>
                                </m:sup>
                              </m:sSubSup>
                              <m:r>
                                <a:rPr lang="fr-FR" sz="2000" b="0" i="1" smtClean="0">
                                  <a:latin typeface="Cambria Math" panose="02040503050406030204" pitchFamily="18" charset="0"/>
                                </a:rPr>
                                <m:t>𝑃</m:t>
                              </m:r>
                            </m:e>
                          </m:d>
                        </m:e>
                      </m:d>
                    </m:oMath>
                  </m:oMathPara>
                </a14:m>
                <a:endParaRPr lang="fr-FR" sz="2000" dirty="0"/>
              </a:p>
            </p:txBody>
          </p:sp>
        </mc:Choice>
        <mc:Fallback xmlns="">
          <p:sp>
            <p:nvSpPr>
              <p:cNvPr id="9" name="ZoneTexte 8"/>
              <p:cNvSpPr txBox="1">
                <a:spLocks noRot="1" noChangeAspect="1" noMove="1" noResize="1" noEditPoints="1" noAdjustHandles="1" noChangeArrowheads="1" noChangeShapeType="1" noTextEdit="1"/>
              </p:cNvSpPr>
              <p:nvPr/>
            </p:nvSpPr>
            <p:spPr>
              <a:xfrm>
                <a:off x="6779488" y="1922664"/>
                <a:ext cx="4995727" cy="691536"/>
              </a:xfrm>
              <a:prstGeom prst="rect">
                <a:avLst/>
              </a:prstGeom>
              <a:blipFill>
                <a:blip r:embed="rId4"/>
                <a:stretch>
                  <a:fillRect/>
                </a:stretch>
              </a:blipFill>
            </p:spPr>
            <p:txBody>
              <a:bodyPr/>
              <a:lstStyle/>
              <a:p>
                <a:r>
                  <a:rPr lang="fr-FR">
                    <a:noFill/>
                  </a:rPr>
                  <a:t> </a:t>
                </a:r>
              </a:p>
            </p:txBody>
          </p:sp>
        </mc:Fallback>
      </mc:AlternateContent>
      <p:sp>
        <p:nvSpPr>
          <p:cNvPr id="12" name="ZoneTexte 11"/>
          <p:cNvSpPr txBox="1"/>
          <p:nvPr/>
        </p:nvSpPr>
        <p:spPr>
          <a:xfrm>
            <a:off x="6400800" y="2789379"/>
            <a:ext cx="5323701" cy="1077218"/>
          </a:xfrm>
          <a:prstGeom prst="rect">
            <a:avLst/>
          </a:prstGeom>
          <a:noFill/>
        </p:spPr>
        <p:txBody>
          <a:bodyPr wrap="none" rtlCol="0">
            <a:spAutoFit/>
          </a:bodyPr>
          <a:lstStyle/>
          <a:p>
            <a:pPr marL="285750" indent="-285750">
              <a:buFont typeface="Wingdings" panose="05000000000000000000" pitchFamily="2" charset="2"/>
              <a:buChar char="Ø"/>
            </a:pPr>
            <a:r>
              <a:rPr lang="fr-FR" b="1" dirty="0">
                <a:solidFill>
                  <a:srgbClr val="00B050"/>
                </a:solidFill>
              </a:rPr>
              <a:t>Well covariant</a:t>
            </a:r>
            <a:r>
              <a:rPr lang="fr-FR" dirty="0"/>
              <a:t> </a:t>
            </a:r>
            <a:r>
              <a:rPr lang="fr-FR" dirty="0" err="1"/>
              <a:t>under</a:t>
            </a:r>
            <a:r>
              <a:rPr lang="fr-FR" dirty="0"/>
              <a:t> </a:t>
            </a:r>
            <a:r>
              <a:rPr lang="fr-FR" dirty="0" err="1"/>
              <a:t>field</a:t>
            </a:r>
            <a:r>
              <a:rPr lang="fr-FR" dirty="0"/>
              <a:t> </a:t>
            </a:r>
            <a:r>
              <a:rPr lang="fr-FR" dirty="0" err="1"/>
              <a:t>redefinitions</a:t>
            </a:r>
            <a:endParaRPr lang="fr-FR" dirty="0"/>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b="1" dirty="0" err="1">
                <a:solidFill>
                  <a:srgbClr val="FF8D37"/>
                </a:solidFill>
              </a:rPr>
              <a:t>Dependence</a:t>
            </a:r>
            <a:r>
              <a:rPr lang="fr-FR" dirty="0"/>
              <a:t> on the </a:t>
            </a:r>
            <a:r>
              <a:rPr lang="fr-FR" dirty="0" err="1"/>
              <a:t>arbitrary</a:t>
            </a:r>
            <a:r>
              <a:rPr lang="fr-FR" dirty="0"/>
              <a:t> </a:t>
            </a:r>
            <a:r>
              <a:rPr lang="fr-FR" dirty="0" err="1"/>
              <a:t>choice</a:t>
            </a:r>
            <a:r>
              <a:rPr lang="fr-FR" dirty="0"/>
              <a:t> of </a:t>
            </a:r>
            <a:r>
              <a:rPr lang="fr-FR" dirty="0" err="1"/>
              <a:t>vieilbeins</a:t>
            </a:r>
            <a:endParaRPr lang="fr-FR" dirty="0"/>
          </a:p>
          <a:p>
            <a:endParaRPr lang="fr-FR" sz="1000" dirty="0"/>
          </a:p>
        </p:txBody>
      </p:sp>
      <p:cxnSp>
        <p:nvCxnSpPr>
          <p:cNvPr id="15" name="Connecteur droit 14"/>
          <p:cNvCxnSpPr/>
          <p:nvPr/>
        </p:nvCxnSpPr>
        <p:spPr>
          <a:xfrm>
            <a:off x="6087533" y="1080991"/>
            <a:ext cx="0" cy="372345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itre 1"/>
          <p:cNvSpPr>
            <a:spLocks noGrp="1"/>
          </p:cNvSpPr>
          <p:nvPr>
            <p:ph type="title"/>
          </p:nvPr>
        </p:nvSpPr>
        <p:spPr>
          <a:xfrm>
            <a:off x="265743" y="56915"/>
            <a:ext cx="9790611" cy="766231"/>
          </a:xfrm>
        </p:spPr>
        <p:txBody>
          <a:bodyPr>
            <a:noAutofit/>
          </a:bodyPr>
          <a:lstStyle/>
          <a:p>
            <a:r>
              <a:rPr lang="fr-FR" dirty="0"/>
              <a:t>ITO and STRATONOVICH</a:t>
            </a:r>
          </a:p>
        </p:txBody>
      </p:sp>
    </p:spTree>
    <p:extLst>
      <p:ext uri="{BB962C8B-B14F-4D97-AF65-F5344CB8AC3E}">
        <p14:creationId xmlns:p14="http://schemas.microsoft.com/office/powerpoint/2010/main" val="27680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rtl="0"/>
            <a:r>
              <a:rPr lang="en-GB" noProof="0"/>
              <a:t>Borel resummation of secular divergences with the stochastic inflation formalism                 2023 TUG Meeting, ENS, October 12th     ---    Lucas Pinol </a:t>
            </a:r>
            <a:endParaRPr lang="fr-FR" noProof="0" dirty="0"/>
          </a:p>
        </p:txBody>
      </p:sp>
      <mc:AlternateContent xmlns:mc="http://schemas.openxmlformats.org/markup-compatibility/2006" xmlns:a14="http://schemas.microsoft.com/office/drawing/2010/main">
        <mc:Choice Requires="a14">
          <p:sp>
            <p:nvSpPr>
              <p:cNvPr id="6" name="ZoneTexte 5"/>
              <p:cNvSpPr txBox="1"/>
              <p:nvPr/>
            </p:nvSpPr>
            <p:spPr>
              <a:xfrm>
                <a:off x="7318449" y="1275725"/>
                <a:ext cx="3064622" cy="461665"/>
              </a:xfrm>
              <a:prstGeom prst="rect">
                <a:avLst/>
              </a:prstGeom>
              <a:noFill/>
            </p:spPr>
            <p:txBody>
              <a:bodyPr wrap="none" rtlCol="0">
                <a:spAutoFit/>
              </a:bodyPr>
              <a:lstStyle/>
              <a:p>
                <a:r>
                  <a:rPr lang="fr-FR" sz="2400" b="1" dirty="0">
                    <a:solidFill>
                      <a:srgbClr val="7030A0"/>
                    </a:solidFill>
                  </a:rPr>
                  <a:t>Stratonovic, </a:t>
                </a:r>
                <a14:m>
                  <m:oMath xmlns:m="http://schemas.openxmlformats.org/officeDocument/2006/math">
                    <m:r>
                      <a:rPr lang="fr-FR" sz="2400" b="1" i="1" smtClean="0">
                        <a:solidFill>
                          <a:srgbClr val="7030A0"/>
                        </a:solidFill>
                        <a:latin typeface="Cambria Math" panose="02040503050406030204" pitchFamily="18" charset="0"/>
                      </a:rPr>
                      <m:t>𝜶</m:t>
                    </m:r>
                    <m:r>
                      <a:rPr lang="fr-FR" sz="2400" b="1" i="1" smtClean="0">
                        <a:solidFill>
                          <a:srgbClr val="7030A0"/>
                        </a:solidFill>
                        <a:latin typeface="Cambria Math" panose="02040503050406030204" pitchFamily="18" charset="0"/>
                      </a:rPr>
                      <m:t>=</m:t>
                    </m:r>
                    <m:r>
                      <a:rPr lang="fr-FR" sz="2400" b="1" i="1" smtClean="0">
                        <a:solidFill>
                          <a:srgbClr val="7030A0"/>
                        </a:solidFill>
                        <a:latin typeface="Cambria Math" panose="02040503050406030204" pitchFamily="18" charset="0"/>
                      </a:rPr>
                      <m:t>𝟏</m:t>
                    </m:r>
                    <m:r>
                      <a:rPr lang="fr-FR" sz="2400" b="1" i="1" smtClean="0">
                        <a:solidFill>
                          <a:srgbClr val="7030A0"/>
                        </a:solidFill>
                        <a:latin typeface="Cambria Math" panose="02040503050406030204" pitchFamily="18" charset="0"/>
                      </a:rPr>
                      <m:t>/</m:t>
                    </m:r>
                    <m:r>
                      <a:rPr lang="fr-FR" sz="2400" b="1" i="1" smtClean="0">
                        <a:solidFill>
                          <a:srgbClr val="7030A0"/>
                        </a:solidFill>
                        <a:latin typeface="Cambria Math" panose="02040503050406030204" pitchFamily="18" charset="0"/>
                      </a:rPr>
                      <m:t>𝟐</m:t>
                    </m:r>
                  </m:oMath>
                </a14:m>
                <a:endParaRPr lang="fr-FR" sz="2400" b="1" dirty="0">
                  <a:solidFill>
                    <a:srgbClr val="7030A0"/>
                  </a:solidFill>
                </a:endParaRPr>
              </a:p>
            </p:txBody>
          </p:sp>
        </mc:Choice>
        <mc:Fallback xmlns="">
          <p:sp>
            <p:nvSpPr>
              <p:cNvPr id="6" name="ZoneTexte 5"/>
              <p:cNvSpPr txBox="1">
                <a:spLocks noRot="1" noChangeAspect="1" noMove="1" noResize="1" noEditPoints="1" noAdjustHandles="1" noChangeArrowheads="1" noChangeShapeType="1" noTextEdit="1"/>
              </p:cNvSpPr>
              <p:nvPr/>
            </p:nvSpPr>
            <p:spPr>
              <a:xfrm>
                <a:off x="7318449" y="1275725"/>
                <a:ext cx="3064622" cy="461665"/>
              </a:xfrm>
              <a:prstGeom prst="rect">
                <a:avLst/>
              </a:prstGeom>
              <a:blipFill>
                <a:blip r:embed="rId3"/>
                <a:stretch>
                  <a:fillRect l="-3187" t="-10526" b="-2894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ZoneTexte 8"/>
              <p:cNvSpPr txBox="1"/>
              <p:nvPr/>
            </p:nvSpPr>
            <p:spPr>
              <a:xfrm>
                <a:off x="6779488" y="1922664"/>
                <a:ext cx="4995727"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m:t>
                          </m:r>
                        </m:e>
                        <m:sub>
                          <m:r>
                            <a:rPr lang="fr-FR" sz="2000" b="0" i="1" smtClean="0">
                              <a:latin typeface="Cambria Math" panose="02040503050406030204" pitchFamily="18" charset="0"/>
                            </a:rPr>
                            <m:t>𝑁</m:t>
                          </m:r>
                        </m:sub>
                      </m:sSub>
                      <m:r>
                        <a:rPr lang="fr-FR" sz="2000" b="0" i="1" smtClean="0">
                          <a:latin typeface="Cambria Math" panose="02040503050406030204" pitchFamily="18" charset="0"/>
                        </a:rPr>
                        <m:t>𝑃</m:t>
                      </m:r>
                      <m:r>
                        <a:rPr lang="fr-FR" sz="2000" b="0" i="1" smtClean="0">
                          <a:latin typeface="Cambria Math" panose="02040503050406030204" pitchFamily="18" charset="0"/>
                        </a:rPr>
                        <m:t>=−</m:t>
                      </m:r>
                      <m:sSub>
                        <m:sSubPr>
                          <m:ctrlPr>
                            <a:rPr lang="fr-FR" sz="2000" b="1" i="1" smtClean="0">
                              <a:solidFill>
                                <a:srgbClr val="00B050"/>
                              </a:solidFill>
                              <a:latin typeface="Cambria Math" panose="02040503050406030204" pitchFamily="18" charset="0"/>
                            </a:rPr>
                          </m:ctrlPr>
                        </m:sSubPr>
                        <m:e>
                          <m:r>
                            <a:rPr lang="fr-FR" sz="2000" b="1" i="1" smtClean="0">
                              <a:solidFill>
                                <a:srgbClr val="00B050"/>
                              </a:solidFill>
                              <a:latin typeface="Cambria Math" panose="02040503050406030204" pitchFamily="18" charset="0"/>
                            </a:rPr>
                            <m:t>𝑫</m:t>
                          </m:r>
                        </m:e>
                        <m:sub>
                          <m:r>
                            <a:rPr lang="fr-FR" sz="2000" b="1" i="1" smtClean="0">
                              <a:solidFill>
                                <a:srgbClr val="00B050"/>
                              </a:solidFill>
                              <a:latin typeface="Cambria Math" panose="02040503050406030204" pitchFamily="18" charset="0"/>
                            </a:rPr>
                            <m:t>𝑰</m:t>
                          </m:r>
                        </m:sub>
                      </m:sSub>
                      <m:d>
                        <m:dPr>
                          <m:ctrlPr>
                            <a:rPr lang="fr-FR" sz="2000" b="0" i="1" smtClean="0">
                              <a:latin typeface="Cambria Math" panose="02040503050406030204" pitchFamily="18" charset="0"/>
                            </a:rPr>
                          </m:ctrlPr>
                        </m:dPr>
                        <m:e>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h</m:t>
                              </m:r>
                            </m:e>
                            <m:sup>
                              <m:r>
                                <a:rPr lang="fr-FR" sz="2000" b="0" i="1" smtClean="0">
                                  <a:latin typeface="Cambria Math" panose="02040503050406030204" pitchFamily="18" charset="0"/>
                                </a:rPr>
                                <m:t>𝐼</m:t>
                              </m:r>
                            </m:sup>
                          </m:sSup>
                          <m:r>
                            <a:rPr lang="fr-FR" sz="2000" b="0" i="1" smtClean="0">
                              <a:latin typeface="Cambria Math" panose="02040503050406030204" pitchFamily="18" charset="0"/>
                            </a:rPr>
                            <m:t>𝑃</m:t>
                          </m:r>
                        </m:e>
                      </m:d>
                      <m:r>
                        <a:rPr lang="fr-FR" sz="2000" b="0" i="1" smtClean="0">
                          <a:latin typeface="Cambria Math" panose="02040503050406030204" pitchFamily="18" charset="0"/>
                        </a:rPr>
                        <m:t>+</m:t>
                      </m:r>
                      <m:f>
                        <m:fPr>
                          <m:ctrlPr>
                            <a:rPr lang="fr-FR" sz="2000" b="0" i="1" smtClean="0">
                              <a:latin typeface="Cambria Math" panose="02040503050406030204" pitchFamily="18" charset="0"/>
                            </a:rPr>
                          </m:ctrlPr>
                        </m:fPr>
                        <m:num>
                          <m:r>
                            <a:rPr lang="fr-FR" sz="2000" b="0" i="1" smtClean="0">
                              <a:latin typeface="Cambria Math" panose="02040503050406030204" pitchFamily="18" charset="0"/>
                            </a:rPr>
                            <m:t>1</m:t>
                          </m:r>
                        </m:num>
                        <m:den>
                          <m:r>
                            <a:rPr lang="fr-FR" sz="2000" b="0" i="1" smtClean="0">
                              <a:latin typeface="Cambria Math" panose="02040503050406030204" pitchFamily="18" charset="0"/>
                            </a:rPr>
                            <m:t>2</m:t>
                          </m:r>
                        </m:den>
                      </m:f>
                      <m:sSub>
                        <m:sSubPr>
                          <m:ctrlPr>
                            <a:rPr lang="fr-FR" sz="2000" b="1" i="1" smtClean="0">
                              <a:solidFill>
                                <a:srgbClr val="00B050"/>
                              </a:solidFill>
                              <a:latin typeface="Cambria Math" panose="02040503050406030204" pitchFamily="18" charset="0"/>
                            </a:rPr>
                          </m:ctrlPr>
                        </m:sSubPr>
                        <m:e>
                          <m:r>
                            <a:rPr lang="fr-FR" sz="2000" b="1" i="1" smtClean="0">
                              <a:solidFill>
                                <a:srgbClr val="00B050"/>
                              </a:solidFill>
                              <a:latin typeface="Cambria Math" panose="02040503050406030204" pitchFamily="18" charset="0"/>
                            </a:rPr>
                            <m:t>𝑫</m:t>
                          </m:r>
                        </m:e>
                        <m:sub>
                          <m:r>
                            <a:rPr lang="fr-FR" sz="2000" b="1" i="1" smtClean="0">
                              <a:solidFill>
                                <a:srgbClr val="00B050"/>
                              </a:solidFill>
                              <a:latin typeface="Cambria Math" panose="02040503050406030204" pitchFamily="18" charset="0"/>
                            </a:rPr>
                            <m:t>𝑰</m:t>
                          </m:r>
                        </m:sub>
                      </m:sSub>
                      <m:d>
                        <m:dPr>
                          <m:begChr m:val="["/>
                          <m:endChr m:val="]"/>
                          <m:ctrlPr>
                            <a:rPr lang="fr-FR" sz="2000" b="0" i="1" smtClean="0">
                              <a:latin typeface="Cambria Math" panose="02040503050406030204" pitchFamily="18" charset="0"/>
                            </a:rPr>
                          </m:ctrlPr>
                        </m:dPr>
                        <m:e>
                          <m:f>
                            <m:fPr>
                              <m:ctrlPr>
                                <a:rPr lang="fr-FR" sz="2000" i="1" dirty="0">
                                  <a:latin typeface="Cambria Math" panose="02040503050406030204" pitchFamily="18" charset="0"/>
                                </a:rPr>
                              </m:ctrlPr>
                            </m:fPr>
                            <m:num>
                              <m:r>
                                <a:rPr lang="fr-FR" sz="2000" i="1" dirty="0">
                                  <a:latin typeface="Cambria Math" panose="02040503050406030204" pitchFamily="18" charset="0"/>
                                </a:rPr>
                                <m:t>𝐻</m:t>
                              </m:r>
                            </m:num>
                            <m:den>
                              <m:r>
                                <a:rPr lang="fr-FR" sz="2000" i="1" dirty="0">
                                  <a:latin typeface="Cambria Math" panose="02040503050406030204" pitchFamily="18" charset="0"/>
                                </a:rPr>
                                <m:t>2</m:t>
                              </m:r>
                              <m:r>
                                <a:rPr lang="fr-FR" sz="2000" i="1" dirty="0">
                                  <a:latin typeface="Cambria Math" panose="02040503050406030204" pitchFamily="18" charset="0"/>
                                </a:rPr>
                                <m:t>𝜋</m:t>
                              </m:r>
                            </m:den>
                          </m:f>
                          <m:sSubSup>
                            <m:sSubSupPr>
                              <m:ctrlPr>
                                <a:rPr lang="fr-FR" sz="2000" b="1" i="1" smtClean="0">
                                  <a:solidFill>
                                    <a:srgbClr val="FF8D37"/>
                                  </a:solidFill>
                                  <a:latin typeface="Cambria Math" panose="02040503050406030204" pitchFamily="18" charset="0"/>
                                </a:rPr>
                              </m:ctrlPr>
                            </m:sSubSupPr>
                            <m:e>
                              <m:r>
                                <a:rPr lang="fr-FR" sz="2000" b="1" i="1" smtClean="0">
                                  <a:solidFill>
                                    <a:srgbClr val="FF8D37"/>
                                  </a:solidFill>
                                  <a:latin typeface="Cambria Math" panose="02040503050406030204" pitchFamily="18" charset="0"/>
                                </a:rPr>
                                <m:t>𝒈</m:t>
                              </m:r>
                            </m:e>
                            <m:sub>
                              <m:r>
                                <a:rPr lang="fr-FR" sz="2000" b="1" i="1" smtClean="0">
                                  <a:solidFill>
                                    <a:srgbClr val="FF8D37"/>
                                  </a:solidFill>
                                  <a:latin typeface="Cambria Math" panose="02040503050406030204" pitchFamily="18" charset="0"/>
                                </a:rPr>
                                <m:t>𝜶</m:t>
                              </m:r>
                            </m:sub>
                            <m:sup>
                              <m:r>
                                <a:rPr lang="fr-FR" sz="2000" b="1" i="1" smtClean="0">
                                  <a:solidFill>
                                    <a:srgbClr val="FF8D37"/>
                                  </a:solidFill>
                                  <a:latin typeface="Cambria Math" panose="02040503050406030204" pitchFamily="18" charset="0"/>
                                </a:rPr>
                                <m:t>𝑰</m:t>
                              </m:r>
                            </m:sup>
                          </m:sSubSup>
                          <m:sSub>
                            <m:sSubPr>
                              <m:ctrlPr>
                                <a:rPr lang="fr-FR" sz="2000" b="1" i="1" smtClean="0">
                                  <a:solidFill>
                                    <a:srgbClr val="00B050"/>
                                  </a:solidFill>
                                  <a:latin typeface="Cambria Math" panose="02040503050406030204" pitchFamily="18" charset="0"/>
                                </a:rPr>
                              </m:ctrlPr>
                            </m:sSubPr>
                            <m:e>
                              <m:r>
                                <a:rPr lang="fr-FR" sz="2000" b="1" i="1" smtClean="0">
                                  <a:solidFill>
                                    <a:srgbClr val="00B050"/>
                                  </a:solidFill>
                                  <a:latin typeface="Cambria Math" panose="02040503050406030204" pitchFamily="18" charset="0"/>
                                </a:rPr>
                                <m:t>𝑫</m:t>
                              </m:r>
                            </m:e>
                            <m:sub>
                              <m:r>
                                <a:rPr lang="fr-FR" sz="2000" b="1" i="1" smtClean="0">
                                  <a:solidFill>
                                    <a:srgbClr val="00B050"/>
                                  </a:solidFill>
                                  <a:latin typeface="Cambria Math" panose="02040503050406030204" pitchFamily="18" charset="0"/>
                                </a:rPr>
                                <m:t>𝑱</m:t>
                              </m:r>
                            </m:sub>
                          </m:sSub>
                          <m:d>
                            <m:dPr>
                              <m:ctrlPr>
                                <a:rPr lang="fr-FR" sz="2000" b="0" i="1" smtClean="0">
                                  <a:latin typeface="Cambria Math" panose="02040503050406030204" pitchFamily="18" charset="0"/>
                                </a:rPr>
                              </m:ctrlPr>
                            </m:dPr>
                            <m:e>
                              <m:f>
                                <m:fPr>
                                  <m:ctrlPr>
                                    <a:rPr lang="fr-FR" sz="2000" i="1" dirty="0">
                                      <a:latin typeface="Cambria Math" panose="02040503050406030204" pitchFamily="18" charset="0"/>
                                    </a:rPr>
                                  </m:ctrlPr>
                                </m:fPr>
                                <m:num>
                                  <m:r>
                                    <a:rPr lang="fr-FR" sz="2000" i="1" dirty="0">
                                      <a:latin typeface="Cambria Math" panose="02040503050406030204" pitchFamily="18" charset="0"/>
                                    </a:rPr>
                                    <m:t>𝐻</m:t>
                                  </m:r>
                                </m:num>
                                <m:den>
                                  <m:r>
                                    <a:rPr lang="fr-FR" sz="2000" i="1" dirty="0">
                                      <a:latin typeface="Cambria Math" panose="02040503050406030204" pitchFamily="18" charset="0"/>
                                    </a:rPr>
                                    <m:t>2</m:t>
                                  </m:r>
                                  <m:r>
                                    <a:rPr lang="fr-FR" sz="2000" i="1" dirty="0">
                                      <a:latin typeface="Cambria Math" panose="02040503050406030204" pitchFamily="18" charset="0"/>
                                    </a:rPr>
                                    <m:t>𝜋</m:t>
                                  </m:r>
                                </m:den>
                              </m:f>
                              <m:sSubSup>
                                <m:sSubSupPr>
                                  <m:ctrlPr>
                                    <a:rPr lang="fr-FR" sz="2000" b="1" i="1" smtClean="0">
                                      <a:solidFill>
                                        <a:srgbClr val="FF8D37"/>
                                      </a:solidFill>
                                      <a:latin typeface="Cambria Math" panose="02040503050406030204" pitchFamily="18" charset="0"/>
                                    </a:rPr>
                                  </m:ctrlPr>
                                </m:sSubSupPr>
                                <m:e>
                                  <m:r>
                                    <a:rPr lang="fr-FR" sz="2000" b="1" i="1" smtClean="0">
                                      <a:solidFill>
                                        <a:srgbClr val="FF8D37"/>
                                      </a:solidFill>
                                      <a:latin typeface="Cambria Math" panose="02040503050406030204" pitchFamily="18" charset="0"/>
                                    </a:rPr>
                                    <m:t>𝒈</m:t>
                                  </m:r>
                                </m:e>
                                <m:sub>
                                  <m:r>
                                    <a:rPr lang="fr-FR" sz="2000" b="1" i="1" smtClean="0">
                                      <a:solidFill>
                                        <a:srgbClr val="FF8D37"/>
                                      </a:solidFill>
                                      <a:latin typeface="Cambria Math" panose="02040503050406030204" pitchFamily="18" charset="0"/>
                                    </a:rPr>
                                    <m:t>𝜶</m:t>
                                  </m:r>
                                </m:sub>
                                <m:sup>
                                  <m:r>
                                    <a:rPr lang="fr-FR" sz="2000" b="1" i="1" smtClean="0">
                                      <a:solidFill>
                                        <a:srgbClr val="FF8D37"/>
                                      </a:solidFill>
                                      <a:latin typeface="Cambria Math" panose="02040503050406030204" pitchFamily="18" charset="0"/>
                                    </a:rPr>
                                    <m:t>𝑱</m:t>
                                  </m:r>
                                </m:sup>
                              </m:sSubSup>
                              <m:r>
                                <a:rPr lang="fr-FR" sz="2000" b="0" i="1" smtClean="0">
                                  <a:latin typeface="Cambria Math" panose="02040503050406030204" pitchFamily="18" charset="0"/>
                                </a:rPr>
                                <m:t>𝑃</m:t>
                              </m:r>
                            </m:e>
                          </m:d>
                        </m:e>
                      </m:d>
                    </m:oMath>
                  </m:oMathPara>
                </a14:m>
                <a:endParaRPr lang="fr-FR" sz="2000" dirty="0"/>
              </a:p>
            </p:txBody>
          </p:sp>
        </mc:Choice>
        <mc:Fallback xmlns="">
          <p:sp>
            <p:nvSpPr>
              <p:cNvPr id="9" name="ZoneTexte 8"/>
              <p:cNvSpPr txBox="1">
                <a:spLocks noRot="1" noChangeAspect="1" noMove="1" noResize="1" noEditPoints="1" noAdjustHandles="1" noChangeArrowheads="1" noChangeShapeType="1" noTextEdit="1"/>
              </p:cNvSpPr>
              <p:nvPr/>
            </p:nvSpPr>
            <p:spPr>
              <a:xfrm>
                <a:off x="6779488" y="1922664"/>
                <a:ext cx="4995727" cy="691536"/>
              </a:xfrm>
              <a:prstGeom prst="rect">
                <a:avLst/>
              </a:prstGeom>
              <a:blipFill>
                <a:blip r:embed="rId4"/>
                <a:stretch>
                  <a:fillRect/>
                </a:stretch>
              </a:blipFill>
            </p:spPr>
            <p:txBody>
              <a:bodyPr/>
              <a:lstStyle/>
              <a:p>
                <a:r>
                  <a:rPr lang="fr-FR">
                    <a:noFill/>
                  </a:rPr>
                  <a:t> </a:t>
                </a:r>
              </a:p>
            </p:txBody>
          </p:sp>
        </mc:Fallback>
      </mc:AlternateContent>
      <p:sp>
        <p:nvSpPr>
          <p:cNvPr id="12" name="ZoneTexte 11"/>
          <p:cNvSpPr txBox="1"/>
          <p:nvPr/>
        </p:nvSpPr>
        <p:spPr>
          <a:xfrm>
            <a:off x="6400800" y="2789379"/>
            <a:ext cx="5323701" cy="1077218"/>
          </a:xfrm>
          <a:prstGeom prst="rect">
            <a:avLst/>
          </a:prstGeom>
          <a:noFill/>
        </p:spPr>
        <p:txBody>
          <a:bodyPr wrap="none" rtlCol="0">
            <a:spAutoFit/>
          </a:bodyPr>
          <a:lstStyle/>
          <a:p>
            <a:pPr marL="285750" indent="-285750">
              <a:buFont typeface="Wingdings" panose="05000000000000000000" pitchFamily="2" charset="2"/>
              <a:buChar char="Ø"/>
            </a:pPr>
            <a:r>
              <a:rPr lang="fr-FR" b="1" dirty="0">
                <a:solidFill>
                  <a:srgbClr val="00B050"/>
                </a:solidFill>
              </a:rPr>
              <a:t>Well covariant</a:t>
            </a:r>
            <a:r>
              <a:rPr lang="fr-FR" dirty="0"/>
              <a:t> </a:t>
            </a:r>
            <a:r>
              <a:rPr lang="fr-FR" dirty="0" err="1"/>
              <a:t>under</a:t>
            </a:r>
            <a:r>
              <a:rPr lang="fr-FR" dirty="0"/>
              <a:t> </a:t>
            </a:r>
            <a:r>
              <a:rPr lang="fr-FR" dirty="0" err="1"/>
              <a:t>field</a:t>
            </a:r>
            <a:r>
              <a:rPr lang="fr-FR" dirty="0"/>
              <a:t> </a:t>
            </a:r>
            <a:r>
              <a:rPr lang="fr-FR" dirty="0" err="1"/>
              <a:t>redefinitions</a:t>
            </a:r>
            <a:endParaRPr lang="fr-FR" dirty="0"/>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b="1" dirty="0" err="1">
                <a:solidFill>
                  <a:srgbClr val="FF8D37"/>
                </a:solidFill>
              </a:rPr>
              <a:t>Dependence</a:t>
            </a:r>
            <a:r>
              <a:rPr lang="fr-FR" dirty="0"/>
              <a:t> on the </a:t>
            </a:r>
            <a:r>
              <a:rPr lang="fr-FR" dirty="0" err="1"/>
              <a:t>arbitrary</a:t>
            </a:r>
            <a:r>
              <a:rPr lang="fr-FR" dirty="0"/>
              <a:t> </a:t>
            </a:r>
            <a:r>
              <a:rPr lang="fr-FR" dirty="0" err="1"/>
              <a:t>choice</a:t>
            </a:r>
            <a:r>
              <a:rPr lang="fr-FR" dirty="0"/>
              <a:t> of </a:t>
            </a:r>
            <a:r>
              <a:rPr lang="fr-FR" dirty="0" err="1"/>
              <a:t>vieilbeins</a:t>
            </a:r>
            <a:endParaRPr lang="fr-FR" dirty="0"/>
          </a:p>
          <a:p>
            <a:endParaRPr lang="fr-FR" sz="1000" dirty="0"/>
          </a:p>
        </p:txBody>
      </p:sp>
      <p:cxnSp>
        <p:nvCxnSpPr>
          <p:cNvPr id="15" name="Connecteur droit 14"/>
          <p:cNvCxnSpPr/>
          <p:nvPr/>
        </p:nvCxnSpPr>
        <p:spPr>
          <a:xfrm>
            <a:off x="6087533" y="1080991"/>
            <a:ext cx="0" cy="372345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itre 1"/>
          <p:cNvSpPr>
            <a:spLocks noGrp="1"/>
          </p:cNvSpPr>
          <p:nvPr>
            <p:ph type="title"/>
          </p:nvPr>
        </p:nvSpPr>
        <p:spPr>
          <a:xfrm>
            <a:off x="265743" y="56915"/>
            <a:ext cx="9790611" cy="766231"/>
          </a:xfrm>
        </p:spPr>
        <p:txBody>
          <a:bodyPr>
            <a:noAutofit/>
          </a:bodyPr>
          <a:lstStyle/>
          <a:p>
            <a:r>
              <a:rPr lang="fr-FR" dirty="0"/>
              <a:t>ITO and STRATONOVICH</a:t>
            </a:r>
          </a:p>
        </p:txBody>
      </p:sp>
      <mc:AlternateContent xmlns:mc="http://schemas.openxmlformats.org/markup-compatibility/2006" xmlns:a14="http://schemas.microsoft.com/office/drawing/2010/main">
        <mc:Choice Requires="a14">
          <p:sp>
            <p:nvSpPr>
              <p:cNvPr id="8" name="ZoneTexte 7"/>
              <p:cNvSpPr txBox="1"/>
              <p:nvPr/>
            </p:nvSpPr>
            <p:spPr>
              <a:xfrm>
                <a:off x="1984957" y="1275725"/>
                <a:ext cx="1502527" cy="461665"/>
              </a:xfrm>
              <a:prstGeom prst="rect">
                <a:avLst/>
              </a:prstGeom>
              <a:noFill/>
            </p:spPr>
            <p:txBody>
              <a:bodyPr wrap="none" rtlCol="0">
                <a:spAutoFit/>
              </a:bodyPr>
              <a:lstStyle/>
              <a:p>
                <a:r>
                  <a:rPr lang="fr-FR" sz="2400" b="1" dirty="0">
                    <a:solidFill>
                      <a:srgbClr val="7030A0"/>
                    </a:solidFill>
                  </a:rPr>
                  <a:t>Itô, </a:t>
                </a:r>
                <a14:m>
                  <m:oMath xmlns:m="http://schemas.openxmlformats.org/officeDocument/2006/math">
                    <m:r>
                      <a:rPr lang="fr-FR" sz="2400" b="1" i="1" smtClean="0">
                        <a:solidFill>
                          <a:srgbClr val="7030A0"/>
                        </a:solidFill>
                        <a:latin typeface="Cambria Math" panose="02040503050406030204" pitchFamily="18" charset="0"/>
                      </a:rPr>
                      <m:t>𝜶</m:t>
                    </m:r>
                    <m:r>
                      <a:rPr lang="fr-FR" sz="2400" b="1" i="1" smtClean="0">
                        <a:solidFill>
                          <a:srgbClr val="7030A0"/>
                        </a:solidFill>
                        <a:latin typeface="Cambria Math" panose="02040503050406030204" pitchFamily="18" charset="0"/>
                      </a:rPr>
                      <m:t>=</m:t>
                    </m:r>
                    <m:r>
                      <a:rPr lang="fr-FR" sz="2400" b="1" i="1" smtClean="0">
                        <a:solidFill>
                          <a:srgbClr val="7030A0"/>
                        </a:solidFill>
                        <a:latin typeface="Cambria Math" panose="02040503050406030204" pitchFamily="18" charset="0"/>
                      </a:rPr>
                      <m:t>𝟎</m:t>
                    </m:r>
                  </m:oMath>
                </a14:m>
                <a:endParaRPr lang="fr-FR" sz="2400" b="1" dirty="0">
                  <a:solidFill>
                    <a:srgbClr val="7030A0"/>
                  </a:solidFill>
                </a:endParaRPr>
              </a:p>
            </p:txBody>
          </p:sp>
        </mc:Choice>
        <mc:Fallback xmlns="">
          <p:sp>
            <p:nvSpPr>
              <p:cNvPr id="8" name="ZoneTexte 7"/>
              <p:cNvSpPr txBox="1">
                <a:spLocks noRot="1" noChangeAspect="1" noMove="1" noResize="1" noEditPoints="1" noAdjustHandles="1" noChangeArrowheads="1" noChangeShapeType="1" noTextEdit="1"/>
              </p:cNvSpPr>
              <p:nvPr/>
            </p:nvSpPr>
            <p:spPr>
              <a:xfrm>
                <a:off x="1984957" y="1275725"/>
                <a:ext cx="1502527" cy="461665"/>
              </a:xfrm>
              <a:prstGeom prst="rect">
                <a:avLst/>
              </a:prstGeom>
              <a:blipFill>
                <a:blip r:embed="rId5"/>
                <a:stretch>
                  <a:fillRect l="-6504" t="-10526" b="-2894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ZoneTexte 9"/>
              <p:cNvSpPr txBox="1"/>
              <p:nvPr/>
            </p:nvSpPr>
            <p:spPr>
              <a:xfrm>
                <a:off x="443927" y="1892880"/>
                <a:ext cx="5512086" cy="8042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m:t>
                          </m:r>
                        </m:e>
                        <m:sub>
                          <m:r>
                            <a:rPr lang="fr-FR" sz="2000" b="0" i="1" smtClean="0">
                              <a:latin typeface="Cambria Math" panose="02040503050406030204" pitchFamily="18" charset="0"/>
                            </a:rPr>
                            <m:t>𝑁</m:t>
                          </m:r>
                        </m:sub>
                      </m:sSub>
                      <m:r>
                        <a:rPr lang="fr-FR" sz="2000" b="0" i="1" smtClean="0">
                          <a:latin typeface="Cambria Math" panose="02040503050406030204" pitchFamily="18" charset="0"/>
                        </a:rPr>
                        <m:t>𝑃</m:t>
                      </m:r>
                      <m:r>
                        <a:rPr lang="fr-FR" sz="2000" b="0" i="1" smtClean="0">
                          <a:latin typeface="Cambria Math" panose="02040503050406030204" pitchFamily="18" charset="0"/>
                        </a:rPr>
                        <m:t>=−</m:t>
                      </m:r>
                      <m:sSub>
                        <m:sSubPr>
                          <m:ctrlPr>
                            <a:rPr lang="fr-FR" sz="2000" i="1" smtClean="0">
                              <a:solidFill>
                                <a:schemeClr val="tx1"/>
                              </a:solidFill>
                              <a:latin typeface="Cambria Math" panose="02040503050406030204" pitchFamily="18" charset="0"/>
                            </a:rPr>
                          </m:ctrlPr>
                        </m:sSubPr>
                        <m:e>
                          <m:r>
                            <a:rPr lang="fr-FR" sz="2000" b="0" i="1" smtClean="0">
                              <a:solidFill>
                                <a:schemeClr val="tx1"/>
                              </a:solidFill>
                              <a:latin typeface="Cambria Math" panose="02040503050406030204" pitchFamily="18" charset="0"/>
                            </a:rPr>
                            <m:t>𝐷</m:t>
                          </m:r>
                        </m:e>
                        <m:sub>
                          <m:r>
                            <a:rPr lang="fr-FR" sz="2000" b="0" i="1" smtClean="0">
                              <a:solidFill>
                                <a:schemeClr val="tx1"/>
                              </a:solidFill>
                              <a:latin typeface="Cambria Math" panose="02040503050406030204" pitchFamily="18" charset="0"/>
                            </a:rPr>
                            <m:t>𝐼</m:t>
                          </m:r>
                        </m:sub>
                      </m:sSub>
                      <m:d>
                        <m:dPr>
                          <m:ctrlPr>
                            <a:rPr lang="fr-FR" sz="2000" b="0" i="1" smtClean="0">
                              <a:latin typeface="Cambria Math" panose="02040503050406030204" pitchFamily="18" charset="0"/>
                            </a:rPr>
                          </m:ctrlPr>
                        </m:dPr>
                        <m:e>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h</m:t>
                              </m:r>
                            </m:e>
                            <m:sup>
                              <m:r>
                                <a:rPr lang="fr-FR" sz="2000" b="0" i="1" smtClean="0">
                                  <a:latin typeface="Cambria Math" panose="02040503050406030204" pitchFamily="18" charset="0"/>
                                </a:rPr>
                                <m:t>𝐼</m:t>
                              </m:r>
                            </m:sup>
                          </m:sSup>
                          <m:r>
                            <a:rPr lang="fr-FR" sz="2000" b="0" i="1" smtClean="0">
                              <a:latin typeface="Cambria Math" panose="02040503050406030204" pitchFamily="18" charset="0"/>
                            </a:rPr>
                            <m:t>𝑃</m:t>
                          </m:r>
                        </m:e>
                      </m:d>
                      <m:r>
                        <a:rPr lang="fr-FR" sz="2000" b="0" i="1" smtClean="0">
                          <a:latin typeface="Cambria Math" panose="02040503050406030204" pitchFamily="18" charset="0"/>
                        </a:rPr>
                        <m:t>+</m:t>
                      </m:r>
                      <m:f>
                        <m:fPr>
                          <m:ctrlPr>
                            <a:rPr lang="fr-FR" sz="2000" b="0" i="1" smtClean="0">
                              <a:latin typeface="Cambria Math" panose="02040503050406030204" pitchFamily="18" charset="0"/>
                            </a:rPr>
                          </m:ctrlPr>
                        </m:fPr>
                        <m:num>
                          <m:r>
                            <a:rPr lang="fr-FR" sz="2000" b="0" i="1" smtClean="0">
                              <a:latin typeface="Cambria Math" panose="02040503050406030204" pitchFamily="18" charset="0"/>
                            </a:rPr>
                            <m:t>1</m:t>
                          </m:r>
                        </m:num>
                        <m:den>
                          <m:r>
                            <a:rPr lang="fr-FR" sz="2000" b="0" i="1" smtClean="0">
                              <a:latin typeface="Cambria Math" panose="02040503050406030204" pitchFamily="18" charset="0"/>
                            </a:rPr>
                            <m:t>2</m:t>
                          </m:r>
                          <m:rad>
                            <m:radPr>
                              <m:degHide m:val="on"/>
                              <m:ctrlPr>
                                <a:rPr lang="fr-FR" sz="2000" b="0" i="1" smtClean="0">
                                  <a:latin typeface="Cambria Math" panose="02040503050406030204" pitchFamily="18" charset="0"/>
                                </a:rPr>
                              </m:ctrlPr>
                            </m:radPr>
                            <m:deg/>
                            <m:e>
                              <m:r>
                                <a:rPr lang="fr-FR" sz="2000" b="0" i="1" smtClean="0">
                                  <a:latin typeface="Cambria Math" panose="02040503050406030204" pitchFamily="18" charset="0"/>
                                </a:rPr>
                                <m:t>𝐺</m:t>
                              </m:r>
                            </m:e>
                          </m:rad>
                        </m:den>
                      </m:f>
                      <m:sSub>
                        <m:sSubPr>
                          <m:ctrlPr>
                            <a:rPr lang="fr-FR" sz="2000" b="1" i="1" smtClean="0">
                              <a:solidFill>
                                <a:srgbClr val="FF0000"/>
                              </a:solidFill>
                              <a:latin typeface="Cambria Math" panose="02040503050406030204" pitchFamily="18" charset="0"/>
                            </a:rPr>
                          </m:ctrlPr>
                        </m:sSubPr>
                        <m:e>
                          <m:r>
                            <a:rPr lang="fr-FR" sz="2000" b="1" i="1" smtClean="0">
                              <a:solidFill>
                                <a:srgbClr val="FF0000"/>
                              </a:solidFill>
                              <a:latin typeface="Cambria Math" panose="02040503050406030204" pitchFamily="18" charset="0"/>
                            </a:rPr>
                            <m:t>𝝏</m:t>
                          </m:r>
                        </m:e>
                        <m:sub>
                          <m:r>
                            <a:rPr lang="fr-FR" sz="2000" b="1" i="1" smtClean="0">
                              <a:solidFill>
                                <a:srgbClr val="FF0000"/>
                              </a:solidFill>
                              <a:latin typeface="Cambria Math" panose="02040503050406030204" pitchFamily="18" charset="0"/>
                            </a:rPr>
                            <m:t>𝑰</m:t>
                          </m:r>
                        </m:sub>
                      </m:sSub>
                      <m:sSub>
                        <m:sSubPr>
                          <m:ctrlPr>
                            <a:rPr lang="fr-FR" sz="2000" b="1" i="1" smtClean="0">
                              <a:solidFill>
                                <a:srgbClr val="FF0000"/>
                              </a:solidFill>
                              <a:latin typeface="Cambria Math" panose="02040503050406030204" pitchFamily="18" charset="0"/>
                            </a:rPr>
                          </m:ctrlPr>
                        </m:sSubPr>
                        <m:e>
                          <m:r>
                            <a:rPr lang="fr-FR" sz="2000" b="1" i="1" smtClean="0">
                              <a:solidFill>
                                <a:srgbClr val="FF0000"/>
                              </a:solidFill>
                              <a:latin typeface="Cambria Math" panose="02040503050406030204" pitchFamily="18" charset="0"/>
                            </a:rPr>
                            <m:t>𝝏</m:t>
                          </m:r>
                        </m:e>
                        <m:sub>
                          <m:r>
                            <a:rPr lang="fr-FR" sz="2000" b="1" i="1" smtClean="0">
                              <a:solidFill>
                                <a:srgbClr val="FF0000"/>
                              </a:solidFill>
                              <a:latin typeface="Cambria Math" panose="02040503050406030204" pitchFamily="18" charset="0"/>
                            </a:rPr>
                            <m:t>𝑱</m:t>
                          </m:r>
                        </m:sub>
                      </m:sSub>
                      <m:d>
                        <m:dPr>
                          <m:ctrlPr>
                            <a:rPr lang="fr-FR" sz="2000" b="0" i="1" smtClean="0">
                              <a:latin typeface="Cambria Math" panose="02040503050406030204" pitchFamily="18" charset="0"/>
                            </a:rPr>
                          </m:ctrlPr>
                        </m:dPr>
                        <m:e>
                          <m:rad>
                            <m:radPr>
                              <m:degHide m:val="on"/>
                              <m:ctrlPr>
                                <a:rPr lang="fr-FR" sz="2000" b="0" i="1" smtClean="0">
                                  <a:latin typeface="Cambria Math" panose="02040503050406030204" pitchFamily="18" charset="0"/>
                                </a:rPr>
                              </m:ctrlPr>
                            </m:radPr>
                            <m:deg/>
                            <m:e>
                              <m:r>
                                <a:rPr lang="fr-FR" sz="2000" b="0" i="1" smtClean="0">
                                  <a:latin typeface="Cambria Math" panose="02040503050406030204" pitchFamily="18" charset="0"/>
                                </a:rPr>
                                <m:t>𝐺</m:t>
                              </m:r>
                            </m:e>
                          </m:rad>
                          <m:sSup>
                            <m:sSupPr>
                              <m:ctrlPr>
                                <a:rPr lang="fr-FR" sz="2000" i="1" dirty="0">
                                  <a:latin typeface="Cambria Math" panose="02040503050406030204" pitchFamily="18" charset="0"/>
                                </a:rPr>
                              </m:ctrlPr>
                            </m:sSupPr>
                            <m:e>
                              <m:d>
                                <m:dPr>
                                  <m:ctrlPr>
                                    <a:rPr lang="fr-FR" sz="2000" i="1">
                                      <a:latin typeface="Cambria Math" panose="02040503050406030204" pitchFamily="18" charset="0"/>
                                    </a:rPr>
                                  </m:ctrlPr>
                                </m:dPr>
                                <m:e>
                                  <m:f>
                                    <m:fPr>
                                      <m:ctrlPr>
                                        <a:rPr lang="fr-FR" sz="2000" i="1" dirty="0">
                                          <a:latin typeface="Cambria Math" panose="02040503050406030204" pitchFamily="18" charset="0"/>
                                        </a:rPr>
                                      </m:ctrlPr>
                                    </m:fPr>
                                    <m:num>
                                      <m:r>
                                        <a:rPr lang="fr-FR" sz="2000" i="1" dirty="0">
                                          <a:latin typeface="Cambria Math" panose="02040503050406030204" pitchFamily="18" charset="0"/>
                                        </a:rPr>
                                        <m:t>𝐻</m:t>
                                      </m:r>
                                    </m:num>
                                    <m:den>
                                      <m:r>
                                        <a:rPr lang="fr-FR" sz="2000" i="1" dirty="0">
                                          <a:latin typeface="Cambria Math" panose="02040503050406030204" pitchFamily="18" charset="0"/>
                                        </a:rPr>
                                        <m:t>2</m:t>
                                      </m:r>
                                      <m:r>
                                        <a:rPr lang="fr-FR" sz="2000" i="1" dirty="0">
                                          <a:latin typeface="Cambria Math" panose="02040503050406030204" pitchFamily="18" charset="0"/>
                                        </a:rPr>
                                        <m:t>𝜋</m:t>
                                      </m:r>
                                    </m:den>
                                  </m:f>
                                </m:e>
                              </m:d>
                            </m:e>
                            <m:sup>
                              <m:r>
                                <a:rPr lang="fr-FR" sz="2000" i="1" dirty="0">
                                  <a:latin typeface="Cambria Math" panose="02040503050406030204" pitchFamily="18" charset="0"/>
                                </a:rPr>
                                <m:t>2</m:t>
                              </m:r>
                            </m:sup>
                          </m:sSup>
                          <m:sSubSup>
                            <m:sSubSupPr>
                              <m:ctrlPr>
                                <a:rPr lang="fr-FR" sz="2000" b="1" i="1" smtClean="0">
                                  <a:solidFill>
                                    <a:srgbClr val="FF8D37"/>
                                  </a:solidFill>
                                  <a:latin typeface="Cambria Math" panose="02040503050406030204" pitchFamily="18" charset="0"/>
                                </a:rPr>
                              </m:ctrlPr>
                            </m:sSubSupPr>
                            <m:e>
                              <m:r>
                                <a:rPr lang="fr-FR" sz="2000" b="1" i="1" smtClean="0">
                                  <a:solidFill>
                                    <a:srgbClr val="FF8D37"/>
                                  </a:solidFill>
                                  <a:latin typeface="Cambria Math" panose="02040503050406030204" pitchFamily="18" charset="0"/>
                                </a:rPr>
                                <m:t>𝒈</m:t>
                              </m:r>
                            </m:e>
                            <m:sub>
                              <m:r>
                                <a:rPr lang="fr-FR" sz="2000" b="1" i="1" smtClean="0">
                                  <a:solidFill>
                                    <a:srgbClr val="FF8D37"/>
                                  </a:solidFill>
                                  <a:latin typeface="Cambria Math" panose="02040503050406030204" pitchFamily="18" charset="0"/>
                                </a:rPr>
                                <m:t>𝜶</m:t>
                              </m:r>
                            </m:sub>
                            <m:sup>
                              <m:r>
                                <a:rPr lang="fr-FR" sz="2000" b="1" i="1" smtClean="0">
                                  <a:solidFill>
                                    <a:srgbClr val="FF8D37"/>
                                  </a:solidFill>
                                  <a:latin typeface="Cambria Math" panose="02040503050406030204" pitchFamily="18" charset="0"/>
                                </a:rPr>
                                <m:t>𝑰</m:t>
                              </m:r>
                            </m:sup>
                          </m:sSubSup>
                          <m:sSubSup>
                            <m:sSubSupPr>
                              <m:ctrlPr>
                                <a:rPr lang="fr-FR" sz="2000" b="1" i="1" smtClean="0">
                                  <a:solidFill>
                                    <a:srgbClr val="FF8D37"/>
                                  </a:solidFill>
                                  <a:latin typeface="Cambria Math" panose="02040503050406030204" pitchFamily="18" charset="0"/>
                                </a:rPr>
                              </m:ctrlPr>
                            </m:sSubSupPr>
                            <m:e>
                              <m:r>
                                <a:rPr lang="fr-FR" sz="2000" b="1" i="1" smtClean="0">
                                  <a:solidFill>
                                    <a:srgbClr val="FF8D37"/>
                                  </a:solidFill>
                                  <a:latin typeface="Cambria Math" panose="02040503050406030204" pitchFamily="18" charset="0"/>
                                </a:rPr>
                                <m:t>𝒈</m:t>
                              </m:r>
                            </m:e>
                            <m:sub>
                              <m:r>
                                <a:rPr lang="fr-FR" sz="2000" b="1" i="1" smtClean="0">
                                  <a:solidFill>
                                    <a:srgbClr val="FF8D37"/>
                                  </a:solidFill>
                                  <a:latin typeface="Cambria Math" panose="02040503050406030204" pitchFamily="18" charset="0"/>
                                </a:rPr>
                                <m:t>𝜶</m:t>
                              </m:r>
                            </m:sub>
                            <m:sup>
                              <m:r>
                                <a:rPr lang="fr-FR" sz="2000" b="1" i="1" smtClean="0">
                                  <a:solidFill>
                                    <a:srgbClr val="FF8D37"/>
                                  </a:solidFill>
                                  <a:latin typeface="Cambria Math" panose="02040503050406030204" pitchFamily="18" charset="0"/>
                                </a:rPr>
                                <m:t>𝑱</m:t>
                              </m:r>
                            </m:sup>
                          </m:sSubSup>
                          <m:r>
                            <a:rPr lang="fr-FR" sz="2000" b="0" i="1" smtClean="0">
                              <a:latin typeface="Cambria Math" panose="02040503050406030204" pitchFamily="18" charset="0"/>
                            </a:rPr>
                            <m:t>𝑃</m:t>
                          </m:r>
                        </m:e>
                      </m:d>
                    </m:oMath>
                  </m:oMathPara>
                </a14:m>
                <a:endParaRPr lang="fr-FR" sz="2000" dirty="0"/>
              </a:p>
            </p:txBody>
          </p:sp>
        </mc:Choice>
        <mc:Fallback xmlns="">
          <p:sp>
            <p:nvSpPr>
              <p:cNvPr id="10" name="ZoneTexte 9"/>
              <p:cNvSpPr txBox="1">
                <a:spLocks noRot="1" noChangeAspect="1" noMove="1" noResize="1" noEditPoints="1" noAdjustHandles="1" noChangeArrowheads="1" noChangeShapeType="1" noTextEdit="1"/>
              </p:cNvSpPr>
              <p:nvPr/>
            </p:nvSpPr>
            <p:spPr>
              <a:xfrm>
                <a:off x="443927" y="1892880"/>
                <a:ext cx="5512086" cy="804259"/>
              </a:xfrm>
              <a:prstGeom prst="rect">
                <a:avLst/>
              </a:prstGeom>
              <a:blipFill>
                <a:blip r:embed="rId6"/>
                <a:stretch>
                  <a:fillRect/>
                </a:stretch>
              </a:blipFill>
            </p:spPr>
            <p:txBody>
              <a:bodyPr/>
              <a:lstStyle/>
              <a:p>
                <a:r>
                  <a:rPr lang="fr-FR">
                    <a:noFill/>
                  </a:rPr>
                  <a:t> </a:t>
                </a:r>
              </a:p>
            </p:txBody>
          </p:sp>
        </mc:Fallback>
      </mc:AlternateContent>
      <p:sp>
        <p:nvSpPr>
          <p:cNvPr id="11" name="ZoneTexte 10"/>
          <p:cNvSpPr txBox="1"/>
          <p:nvPr/>
        </p:nvSpPr>
        <p:spPr>
          <a:xfrm>
            <a:off x="443927" y="2789378"/>
            <a:ext cx="4754956" cy="923330"/>
          </a:xfrm>
          <a:prstGeom prst="rect">
            <a:avLst/>
          </a:prstGeom>
          <a:noFill/>
        </p:spPr>
        <p:txBody>
          <a:bodyPr wrap="none" rtlCol="0">
            <a:spAutoFit/>
          </a:bodyPr>
          <a:lstStyle/>
          <a:p>
            <a:pPr marL="285750" indent="-285750">
              <a:buFont typeface="Wingdings" panose="05000000000000000000" pitchFamily="2" charset="2"/>
              <a:buChar char="Ø"/>
            </a:pPr>
            <a:r>
              <a:rPr lang="fr-FR" b="1" dirty="0">
                <a:solidFill>
                  <a:srgbClr val="FF0000"/>
                </a:solidFill>
              </a:rPr>
              <a:t>Not covariant</a:t>
            </a:r>
            <a:r>
              <a:rPr lang="fr-FR" dirty="0">
                <a:solidFill>
                  <a:srgbClr val="FF0000"/>
                </a:solidFill>
              </a:rPr>
              <a:t> </a:t>
            </a:r>
            <a:r>
              <a:rPr lang="fr-FR" dirty="0" err="1"/>
              <a:t>under</a:t>
            </a:r>
            <a:r>
              <a:rPr lang="fr-FR" dirty="0"/>
              <a:t> </a:t>
            </a:r>
            <a:r>
              <a:rPr lang="fr-FR" dirty="0" err="1"/>
              <a:t>field</a:t>
            </a:r>
            <a:r>
              <a:rPr lang="fr-FR" dirty="0"/>
              <a:t> </a:t>
            </a:r>
            <a:r>
              <a:rPr lang="fr-FR" dirty="0" err="1"/>
              <a:t>redefinitions</a:t>
            </a:r>
            <a:endParaRPr lang="fr-FR" dirty="0"/>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b="1" dirty="0">
                <a:solidFill>
                  <a:srgbClr val="FF8D37"/>
                </a:solidFill>
              </a:rPr>
              <a:t>No </a:t>
            </a:r>
            <a:r>
              <a:rPr lang="fr-FR" b="1" dirty="0" err="1">
                <a:solidFill>
                  <a:srgbClr val="FF8D37"/>
                </a:solidFill>
              </a:rPr>
              <a:t>dependence</a:t>
            </a:r>
            <a:r>
              <a:rPr lang="fr-FR" dirty="0">
                <a:solidFill>
                  <a:srgbClr val="FF8D37"/>
                </a:solidFill>
              </a:rPr>
              <a:t> </a:t>
            </a:r>
            <a:r>
              <a:rPr lang="fr-FR" dirty="0"/>
              <a:t>on the </a:t>
            </a:r>
            <a:r>
              <a:rPr lang="fr-FR" dirty="0" err="1"/>
              <a:t>choice</a:t>
            </a:r>
            <a:r>
              <a:rPr lang="fr-FR" dirty="0"/>
              <a:t> of </a:t>
            </a:r>
            <a:r>
              <a:rPr lang="fr-FR" dirty="0" err="1"/>
              <a:t>vieilbeins</a:t>
            </a:r>
            <a:r>
              <a:rPr lang="fr-FR" dirty="0"/>
              <a:t>:</a:t>
            </a:r>
          </a:p>
        </p:txBody>
      </p:sp>
      <p:sp>
        <p:nvSpPr>
          <p:cNvPr id="16" name="Organigramme : Processus 15"/>
          <p:cNvSpPr/>
          <p:nvPr/>
        </p:nvSpPr>
        <p:spPr>
          <a:xfrm>
            <a:off x="4262966" y="4896684"/>
            <a:ext cx="3649133" cy="126216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No </a:t>
            </a:r>
            <a:r>
              <a:rPr lang="fr-FR" sz="2000" b="1" dirty="0" err="1"/>
              <a:t>choice</a:t>
            </a:r>
            <a:r>
              <a:rPr lang="fr-FR" sz="2000" b="1" dirty="0"/>
              <a:t> </a:t>
            </a:r>
            <a:r>
              <a:rPr lang="fr-FR" sz="2000" b="1" dirty="0" err="1"/>
              <a:t>seems</a:t>
            </a:r>
            <a:r>
              <a:rPr lang="fr-FR" sz="2000" b="1" dirty="0"/>
              <a:t> good</a:t>
            </a:r>
          </a:p>
          <a:p>
            <a:pPr algn="ctr"/>
            <a:endParaRPr lang="fr-FR" dirty="0"/>
          </a:p>
          <a:p>
            <a:pPr algn="ctr"/>
            <a:r>
              <a:rPr lang="fr-FR" sz="2000" b="1" dirty="0"/>
              <a:t>No </a:t>
            </a:r>
            <a:r>
              <a:rPr lang="fr-FR" sz="2000" b="1" dirty="0" err="1"/>
              <a:t>hint</a:t>
            </a:r>
            <a:r>
              <a:rPr lang="fr-FR" sz="2000" b="1" dirty="0"/>
              <a:t> </a:t>
            </a:r>
            <a:r>
              <a:rPr lang="fr-FR" sz="2000" b="1" dirty="0" err="1"/>
              <a:t>from</a:t>
            </a:r>
            <a:r>
              <a:rPr lang="fr-FR" sz="2000" b="1" dirty="0"/>
              <a:t> the </a:t>
            </a:r>
            <a:r>
              <a:rPr lang="fr-FR" sz="2000" b="1" dirty="0" err="1"/>
              <a:t>derivation</a:t>
            </a:r>
            <a:endParaRPr lang="fr-FR" sz="2000" b="1" dirty="0"/>
          </a:p>
        </p:txBody>
      </p:sp>
    </p:spTree>
    <p:extLst>
      <p:ext uri="{BB962C8B-B14F-4D97-AF65-F5344CB8AC3E}">
        <p14:creationId xmlns:p14="http://schemas.microsoft.com/office/powerpoint/2010/main" val="82026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rtl="0"/>
            <a:r>
              <a:rPr lang="en-GB" noProof="0"/>
              <a:t>Borel resummation of secular divergences with the stochastic inflation formalism                 2023 TUG Meeting, ENS, October 12th     ---    Lucas Pinol </a:t>
            </a:r>
            <a:endParaRPr lang="fr-FR" noProof="0" dirty="0"/>
          </a:p>
        </p:txBody>
      </p:sp>
      <mc:AlternateContent xmlns:mc="http://schemas.openxmlformats.org/markup-compatibility/2006" xmlns:a14="http://schemas.microsoft.com/office/drawing/2010/main">
        <mc:Choice Requires="a14">
          <p:sp>
            <p:nvSpPr>
              <p:cNvPr id="6" name="ZoneTexte 5"/>
              <p:cNvSpPr txBox="1"/>
              <p:nvPr/>
            </p:nvSpPr>
            <p:spPr>
              <a:xfrm>
                <a:off x="7318449" y="1275725"/>
                <a:ext cx="3064622" cy="461665"/>
              </a:xfrm>
              <a:prstGeom prst="rect">
                <a:avLst/>
              </a:prstGeom>
              <a:noFill/>
            </p:spPr>
            <p:txBody>
              <a:bodyPr wrap="none" rtlCol="0">
                <a:spAutoFit/>
              </a:bodyPr>
              <a:lstStyle/>
              <a:p>
                <a:r>
                  <a:rPr lang="fr-FR" sz="2400" b="1" dirty="0">
                    <a:solidFill>
                      <a:srgbClr val="7030A0"/>
                    </a:solidFill>
                  </a:rPr>
                  <a:t>Stratonovic, </a:t>
                </a:r>
                <a14:m>
                  <m:oMath xmlns:m="http://schemas.openxmlformats.org/officeDocument/2006/math">
                    <m:r>
                      <a:rPr lang="fr-FR" sz="2400" b="1" i="1" smtClean="0">
                        <a:solidFill>
                          <a:srgbClr val="7030A0"/>
                        </a:solidFill>
                        <a:latin typeface="Cambria Math" panose="02040503050406030204" pitchFamily="18" charset="0"/>
                      </a:rPr>
                      <m:t>𝜶</m:t>
                    </m:r>
                    <m:r>
                      <a:rPr lang="fr-FR" sz="2400" b="1" i="1" smtClean="0">
                        <a:solidFill>
                          <a:srgbClr val="7030A0"/>
                        </a:solidFill>
                        <a:latin typeface="Cambria Math" panose="02040503050406030204" pitchFamily="18" charset="0"/>
                      </a:rPr>
                      <m:t>=</m:t>
                    </m:r>
                    <m:r>
                      <a:rPr lang="fr-FR" sz="2400" b="1" i="1" smtClean="0">
                        <a:solidFill>
                          <a:srgbClr val="7030A0"/>
                        </a:solidFill>
                        <a:latin typeface="Cambria Math" panose="02040503050406030204" pitchFamily="18" charset="0"/>
                      </a:rPr>
                      <m:t>𝟏</m:t>
                    </m:r>
                    <m:r>
                      <a:rPr lang="fr-FR" sz="2400" b="1" i="1" smtClean="0">
                        <a:solidFill>
                          <a:srgbClr val="7030A0"/>
                        </a:solidFill>
                        <a:latin typeface="Cambria Math" panose="02040503050406030204" pitchFamily="18" charset="0"/>
                      </a:rPr>
                      <m:t>/</m:t>
                    </m:r>
                    <m:r>
                      <a:rPr lang="fr-FR" sz="2400" b="1" i="1" smtClean="0">
                        <a:solidFill>
                          <a:srgbClr val="7030A0"/>
                        </a:solidFill>
                        <a:latin typeface="Cambria Math" panose="02040503050406030204" pitchFamily="18" charset="0"/>
                      </a:rPr>
                      <m:t>𝟐</m:t>
                    </m:r>
                  </m:oMath>
                </a14:m>
                <a:endParaRPr lang="fr-FR" sz="2400" b="1" dirty="0">
                  <a:solidFill>
                    <a:srgbClr val="7030A0"/>
                  </a:solidFill>
                </a:endParaRPr>
              </a:p>
            </p:txBody>
          </p:sp>
        </mc:Choice>
        <mc:Fallback xmlns="">
          <p:sp>
            <p:nvSpPr>
              <p:cNvPr id="6" name="ZoneTexte 5"/>
              <p:cNvSpPr txBox="1">
                <a:spLocks noRot="1" noChangeAspect="1" noMove="1" noResize="1" noEditPoints="1" noAdjustHandles="1" noChangeArrowheads="1" noChangeShapeType="1" noTextEdit="1"/>
              </p:cNvSpPr>
              <p:nvPr/>
            </p:nvSpPr>
            <p:spPr>
              <a:xfrm>
                <a:off x="7318449" y="1275725"/>
                <a:ext cx="3064622" cy="461665"/>
              </a:xfrm>
              <a:prstGeom prst="rect">
                <a:avLst/>
              </a:prstGeom>
              <a:blipFill>
                <a:blip r:embed="rId3"/>
                <a:stretch>
                  <a:fillRect l="-3187" t="-10526" b="-2894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ZoneTexte 8"/>
              <p:cNvSpPr txBox="1"/>
              <p:nvPr/>
            </p:nvSpPr>
            <p:spPr>
              <a:xfrm>
                <a:off x="6779488" y="1922664"/>
                <a:ext cx="4995727"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m:t>
                          </m:r>
                        </m:e>
                        <m:sub>
                          <m:r>
                            <a:rPr lang="fr-FR" sz="2000" b="0" i="1" smtClean="0">
                              <a:latin typeface="Cambria Math" panose="02040503050406030204" pitchFamily="18" charset="0"/>
                            </a:rPr>
                            <m:t>𝑁</m:t>
                          </m:r>
                        </m:sub>
                      </m:sSub>
                      <m:r>
                        <a:rPr lang="fr-FR" sz="2000" b="0" i="1" smtClean="0">
                          <a:latin typeface="Cambria Math" panose="02040503050406030204" pitchFamily="18" charset="0"/>
                        </a:rPr>
                        <m:t>𝑃</m:t>
                      </m:r>
                      <m:r>
                        <a:rPr lang="fr-FR" sz="2000" b="0" i="1" smtClean="0">
                          <a:latin typeface="Cambria Math" panose="02040503050406030204" pitchFamily="18" charset="0"/>
                        </a:rPr>
                        <m:t>=−</m:t>
                      </m:r>
                      <m:sSub>
                        <m:sSubPr>
                          <m:ctrlPr>
                            <a:rPr lang="fr-FR" sz="2000" b="1" i="1" smtClean="0">
                              <a:solidFill>
                                <a:srgbClr val="00B050"/>
                              </a:solidFill>
                              <a:latin typeface="Cambria Math" panose="02040503050406030204" pitchFamily="18" charset="0"/>
                            </a:rPr>
                          </m:ctrlPr>
                        </m:sSubPr>
                        <m:e>
                          <m:r>
                            <a:rPr lang="fr-FR" sz="2000" b="1" i="1" smtClean="0">
                              <a:solidFill>
                                <a:srgbClr val="00B050"/>
                              </a:solidFill>
                              <a:latin typeface="Cambria Math" panose="02040503050406030204" pitchFamily="18" charset="0"/>
                            </a:rPr>
                            <m:t>𝑫</m:t>
                          </m:r>
                        </m:e>
                        <m:sub>
                          <m:r>
                            <a:rPr lang="fr-FR" sz="2000" b="1" i="1" smtClean="0">
                              <a:solidFill>
                                <a:srgbClr val="00B050"/>
                              </a:solidFill>
                              <a:latin typeface="Cambria Math" panose="02040503050406030204" pitchFamily="18" charset="0"/>
                            </a:rPr>
                            <m:t>𝑰</m:t>
                          </m:r>
                        </m:sub>
                      </m:sSub>
                      <m:d>
                        <m:dPr>
                          <m:ctrlPr>
                            <a:rPr lang="fr-FR" sz="2000" b="0" i="1" smtClean="0">
                              <a:latin typeface="Cambria Math" panose="02040503050406030204" pitchFamily="18" charset="0"/>
                            </a:rPr>
                          </m:ctrlPr>
                        </m:dPr>
                        <m:e>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h</m:t>
                              </m:r>
                            </m:e>
                            <m:sup>
                              <m:r>
                                <a:rPr lang="fr-FR" sz="2000" b="0" i="1" smtClean="0">
                                  <a:latin typeface="Cambria Math" panose="02040503050406030204" pitchFamily="18" charset="0"/>
                                </a:rPr>
                                <m:t>𝐼</m:t>
                              </m:r>
                            </m:sup>
                          </m:sSup>
                          <m:r>
                            <a:rPr lang="fr-FR" sz="2000" b="0" i="1" smtClean="0">
                              <a:latin typeface="Cambria Math" panose="02040503050406030204" pitchFamily="18" charset="0"/>
                            </a:rPr>
                            <m:t>𝑃</m:t>
                          </m:r>
                        </m:e>
                      </m:d>
                      <m:r>
                        <a:rPr lang="fr-FR" sz="2000" b="0" i="1" smtClean="0">
                          <a:latin typeface="Cambria Math" panose="02040503050406030204" pitchFamily="18" charset="0"/>
                        </a:rPr>
                        <m:t>+</m:t>
                      </m:r>
                      <m:f>
                        <m:fPr>
                          <m:ctrlPr>
                            <a:rPr lang="fr-FR" sz="2000" b="0" i="1" smtClean="0">
                              <a:latin typeface="Cambria Math" panose="02040503050406030204" pitchFamily="18" charset="0"/>
                            </a:rPr>
                          </m:ctrlPr>
                        </m:fPr>
                        <m:num>
                          <m:r>
                            <a:rPr lang="fr-FR" sz="2000" b="0" i="1" smtClean="0">
                              <a:latin typeface="Cambria Math" panose="02040503050406030204" pitchFamily="18" charset="0"/>
                            </a:rPr>
                            <m:t>1</m:t>
                          </m:r>
                        </m:num>
                        <m:den>
                          <m:r>
                            <a:rPr lang="fr-FR" sz="2000" b="0" i="1" smtClean="0">
                              <a:latin typeface="Cambria Math" panose="02040503050406030204" pitchFamily="18" charset="0"/>
                            </a:rPr>
                            <m:t>2</m:t>
                          </m:r>
                        </m:den>
                      </m:f>
                      <m:sSub>
                        <m:sSubPr>
                          <m:ctrlPr>
                            <a:rPr lang="fr-FR" sz="2000" b="1" i="1" smtClean="0">
                              <a:solidFill>
                                <a:srgbClr val="00B050"/>
                              </a:solidFill>
                              <a:latin typeface="Cambria Math" panose="02040503050406030204" pitchFamily="18" charset="0"/>
                            </a:rPr>
                          </m:ctrlPr>
                        </m:sSubPr>
                        <m:e>
                          <m:r>
                            <a:rPr lang="fr-FR" sz="2000" b="1" i="1" smtClean="0">
                              <a:solidFill>
                                <a:srgbClr val="00B050"/>
                              </a:solidFill>
                              <a:latin typeface="Cambria Math" panose="02040503050406030204" pitchFamily="18" charset="0"/>
                            </a:rPr>
                            <m:t>𝑫</m:t>
                          </m:r>
                        </m:e>
                        <m:sub>
                          <m:r>
                            <a:rPr lang="fr-FR" sz="2000" b="1" i="1" smtClean="0">
                              <a:solidFill>
                                <a:srgbClr val="00B050"/>
                              </a:solidFill>
                              <a:latin typeface="Cambria Math" panose="02040503050406030204" pitchFamily="18" charset="0"/>
                            </a:rPr>
                            <m:t>𝑰</m:t>
                          </m:r>
                        </m:sub>
                      </m:sSub>
                      <m:d>
                        <m:dPr>
                          <m:begChr m:val="["/>
                          <m:endChr m:val="]"/>
                          <m:ctrlPr>
                            <a:rPr lang="fr-FR" sz="2000" b="0" i="1" smtClean="0">
                              <a:latin typeface="Cambria Math" panose="02040503050406030204" pitchFamily="18" charset="0"/>
                            </a:rPr>
                          </m:ctrlPr>
                        </m:dPr>
                        <m:e>
                          <m:f>
                            <m:fPr>
                              <m:ctrlPr>
                                <a:rPr lang="fr-FR" sz="2000" i="1" dirty="0">
                                  <a:latin typeface="Cambria Math" panose="02040503050406030204" pitchFamily="18" charset="0"/>
                                </a:rPr>
                              </m:ctrlPr>
                            </m:fPr>
                            <m:num>
                              <m:r>
                                <a:rPr lang="fr-FR" sz="2000" i="1" dirty="0">
                                  <a:latin typeface="Cambria Math" panose="02040503050406030204" pitchFamily="18" charset="0"/>
                                </a:rPr>
                                <m:t>𝐻</m:t>
                              </m:r>
                            </m:num>
                            <m:den>
                              <m:r>
                                <a:rPr lang="fr-FR" sz="2000" i="1" dirty="0">
                                  <a:latin typeface="Cambria Math" panose="02040503050406030204" pitchFamily="18" charset="0"/>
                                </a:rPr>
                                <m:t>2</m:t>
                              </m:r>
                              <m:r>
                                <a:rPr lang="fr-FR" sz="2000" i="1" dirty="0">
                                  <a:latin typeface="Cambria Math" panose="02040503050406030204" pitchFamily="18" charset="0"/>
                                </a:rPr>
                                <m:t>𝜋</m:t>
                              </m:r>
                            </m:den>
                          </m:f>
                          <m:sSubSup>
                            <m:sSubSupPr>
                              <m:ctrlPr>
                                <a:rPr lang="fr-FR" sz="2000" b="1" i="1" smtClean="0">
                                  <a:solidFill>
                                    <a:srgbClr val="FF8D37"/>
                                  </a:solidFill>
                                  <a:latin typeface="Cambria Math" panose="02040503050406030204" pitchFamily="18" charset="0"/>
                                </a:rPr>
                              </m:ctrlPr>
                            </m:sSubSupPr>
                            <m:e>
                              <m:r>
                                <a:rPr lang="fr-FR" sz="2000" b="1" i="1" smtClean="0">
                                  <a:solidFill>
                                    <a:srgbClr val="FF8D37"/>
                                  </a:solidFill>
                                  <a:latin typeface="Cambria Math" panose="02040503050406030204" pitchFamily="18" charset="0"/>
                                </a:rPr>
                                <m:t>𝒈</m:t>
                              </m:r>
                            </m:e>
                            <m:sub>
                              <m:r>
                                <a:rPr lang="fr-FR" sz="2000" b="1" i="1" smtClean="0">
                                  <a:solidFill>
                                    <a:srgbClr val="FF8D37"/>
                                  </a:solidFill>
                                  <a:latin typeface="Cambria Math" panose="02040503050406030204" pitchFamily="18" charset="0"/>
                                </a:rPr>
                                <m:t>𝜶</m:t>
                              </m:r>
                            </m:sub>
                            <m:sup>
                              <m:r>
                                <a:rPr lang="fr-FR" sz="2000" b="1" i="1" smtClean="0">
                                  <a:solidFill>
                                    <a:srgbClr val="FF8D37"/>
                                  </a:solidFill>
                                  <a:latin typeface="Cambria Math" panose="02040503050406030204" pitchFamily="18" charset="0"/>
                                </a:rPr>
                                <m:t>𝑰</m:t>
                              </m:r>
                            </m:sup>
                          </m:sSubSup>
                          <m:sSub>
                            <m:sSubPr>
                              <m:ctrlPr>
                                <a:rPr lang="fr-FR" sz="2000" b="1" i="1" smtClean="0">
                                  <a:solidFill>
                                    <a:srgbClr val="00B050"/>
                                  </a:solidFill>
                                  <a:latin typeface="Cambria Math" panose="02040503050406030204" pitchFamily="18" charset="0"/>
                                </a:rPr>
                              </m:ctrlPr>
                            </m:sSubPr>
                            <m:e>
                              <m:r>
                                <a:rPr lang="fr-FR" sz="2000" b="1" i="1" smtClean="0">
                                  <a:solidFill>
                                    <a:srgbClr val="00B050"/>
                                  </a:solidFill>
                                  <a:latin typeface="Cambria Math" panose="02040503050406030204" pitchFamily="18" charset="0"/>
                                </a:rPr>
                                <m:t>𝑫</m:t>
                              </m:r>
                            </m:e>
                            <m:sub>
                              <m:r>
                                <a:rPr lang="fr-FR" sz="2000" b="1" i="1" smtClean="0">
                                  <a:solidFill>
                                    <a:srgbClr val="00B050"/>
                                  </a:solidFill>
                                  <a:latin typeface="Cambria Math" panose="02040503050406030204" pitchFamily="18" charset="0"/>
                                </a:rPr>
                                <m:t>𝑱</m:t>
                              </m:r>
                            </m:sub>
                          </m:sSub>
                          <m:d>
                            <m:dPr>
                              <m:ctrlPr>
                                <a:rPr lang="fr-FR" sz="2000" b="0" i="1" smtClean="0">
                                  <a:latin typeface="Cambria Math" panose="02040503050406030204" pitchFamily="18" charset="0"/>
                                </a:rPr>
                              </m:ctrlPr>
                            </m:dPr>
                            <m:e>
                              <m:f>
                                <m:fPr>
                                  <m:ctrlPr>
                                    <a:rPr lang="fr-FR" sz="2000" i="1" dirty="0">
                                      <a:latin typeface="Cambria Math" panose="02040503050406030204" pitchFamily="18" charset="0"/>
                                    </a:rPr>
                                  </m:ctrlPr>
                                </m:fPr>
                                <m:num>
                                  <m:r>
                                    <a:rPr lang="fr-FR" sz="2000" i="1" dirty="0">
                                      <a:latin typeface="Cambria Math" panose="02040503050406030204" pitchFamily="18" charset="0"/>
                                    </a:rPr>
                                    <m:t>𝐻</m:t>
                                  </m:r>
                                </m:num>
                                <m:den>
                                  <m:r>
                                    <a:rPr lang="fr-FR" sz="2000" i="1" dirty="0">
                                      <a:latin typeface="Cambria Math" panose="02040503050406030204" pitchFamily="18" charset="0"/>
                                    </a:rPr>
                                    <m:t>2</m:t>
                                  </m:r>
                                  <m:r>
                                    <a:rPr lang="fr-FR" sz="2000" i="1" dirty="0">
                                      <a:latin typeface="Cambria Math" panose="02040503050406030204" pitchFamily="18" charset="0"/>
                                    </a:rPr>
                                    <m:t>𝜋</m:t>
                                  </m:r>
                                </m:den>
                              </m:f>
                              <m:sSubSup>
                                <m:sSubSupPr>
                                  <m:ctrlPr>
                                    <a:rPr lang="fr-FR" sz="2000" b="1" i="1" smtClean="0">
                                      <a:solidFill>
                                        <a:srgbClr val="FF8D37"/>
                                      </a:solidFill>
                                      <a:latin typeface="Cambria Math" panose="02040503050406030204" pitchFamily="18" charset="0"/>
                                    </a:rPr>
                                  </m:ctrlPr>
                                </m:sSubSupPr>
                                <m:e>
                                  <m:r>
                                    <a:rPr lang="fr-FR" sz="2000" b="1" i="1" smtClean="0">
                                      <a:solidFill>
                                        <a:srgbClr val="FF8D37"/>
                                      </a:solidFill>
                                      <a:latin typeface="Cambria Math" panose="02040503050406030204" pitchFamily="18" charset="0"/>
                                    </a:rPr>
                                    <m:t>𝒈</m:t>
                                  </m:r>
                                </m:e>
                                <m:sub>
                                  <m:r>
                                    <a:rPr lang="fr-FR" sz="2000" b="1" i="1" smtClean="0">
                                      <a:solidFill>
                                        <a:srgbClr val="FF8D37"/>
                                      </a:solidFill>
                                      <a:latin typeface="Cambria Math" panose="02040503050406030204" pitchFamily="18" charset="0"/>
                                    </a:rPr>
                                    <m:t>𝜶</m:t>
                                  </m:r>
                                </m:sub>
                                <m:sup>
                                  <m:r>
                                    <a:rPr lang="fr-FR" sz="2000" b="1" i="1" smtClean="0">
                                      <a:solidFill>
                                        <a:srgbClr val="FF8D37"/>
                                      </a:solidFill>
                                      <a:latin typeface="Cambria Math" panose="02040503050406030204" pitchFamily="18" charset="0"/>
                                    </a:rPr>
                                    <m:t>𝑱</m:t>
                                  </m:r>
                                </m:sup>
                              </m:sSubSup>
                              <m:r>
                                <a:rPr lang="fr-FR" sz="2000" b="0" i="1" smtClean="0">
                                  <a:latin typeface="Cambria Math" panose="02040503050406030204" pitchFamily="18" charset="0"/>
                                </a:rPr>
                                <m:t>𝑃</m:t>
                              </m:r>
                            </m:e>
                          </m:d>
                        </m:e>
                      </m:d>
                    </m:oMath>
                  </m:oMathPara>
                </a14:m>
                <a:endParaRPr lang="fr-FR" sz="2000" dirty="0"/>
              </a:p>
            </p:txBody>
          </p:sp>
        </mc:Choice>
        <mc:Fallback xmlns="">
          <p:sp>
            <p:nvSpPr>
              <p:cNvPr id="9" name="ZoneTexte 8"/>
              <p:cNvSpPr txBox="1">
                <a:spLocks noRot="1" noChangeAspect="1" noMove="1" noResize="1" noEditPoints="1" noAdjustHandles="1" noChangeArrowheads="1" noChangeShapeType="1" noTextEdit="1"/>
              </p:cNvSpPr>
              <p:nvPr/>
            </p:nvSpPr>
            <p:spPr>
              <a:xfrm>
                <a:off x="6779488" y="1922664"/>
                <a:ext cx="4995727" cy="691536"/>
              </a:xfrm>
              <a:prstGeom prst="rect">
                <a:avLst/>
              </a:prstGeom>
              <a:blipFill>
                <a:blip r:embed="rId4"/>
                <a:stretch>
                  <a:fillRect/>
                </a:stretch>
              </a:blipFill>
            </p:spPr>
            <p:txBody>
              <a:bodyPr/>
              <a:lstStyle/>
              <a:p>
                <a:r>
                  <a:rPr lang="fr-FR">
                    <a:noFill/>
                  </a:rPr>
                  <a:t> </a:t>
                </a:r>
              </a:p>
            </p:txBody>
          </p:sp>
        </mc:Fallback>
      </mc:AlternateContent>
      <p:sp>
        <p:nvSpPr>
          <p:cNvPr id="12" name="ZoneTexte 11"/>
          <p:cNvSpPr txBox="1"/>
          <p:nvPr/>
        </p:nvSpPr>
        <p:spPr>
          <a:xfrm>
            <a:off x="6400800" y="2789379"/>
            <a:ext cx="5323701" cy="1077218"/>
          </a:xfrm>
          <a:prstGeom prst="rect">
            <a:avLst/>
          </a:prstGeom>
          <a:noFill/>
        </p:spPr>
        <p:txBody>
          <a:bodyPr wrap="none" rtlCol="0">
            <a:spAutoFit/>
          </a:bodyPr>
          <a:lstStyle/>
          <a:p>
            <a:pPr marL="285750" indent="-285750">
              <a:buFont typeface="Wingdings" panose="05000000000000000000" pitchFamily="2" charset="2"/>
              <a:buChar char="Ø"/>
            </a:pPr>
            <a:r>
              <a:rPr lang="fr-FR" b="1" dirty="0">
                <a:solidFill>
                  <a:srgbClr val="00B050"/>
                </a:solidFill>
              </a:rPr>
              <a:t>Well covariant</a:t>
            </a:r>
            <a:r>
              <a:rPr lang="fr-FR" dirty="0"/>
              <a:t> </a:t>
            </a:r>
            <a:r>
              <a:rPr lang="fr-FR" dirty="0" err="1"/>
              <a:t>under</a:t>
            </a:r>
            <a:r>
              <a:rPr lang="fr-FR" dirty="0"/>
              <a:t> </a:t>
            </a:r>
            <a:r>
              <a:rPr lang="fr-FR" dirty="0" err="1"/>
              <a:t>field</a:t>
            </a:r>
            <a:r>
              <a:rPr lang="fr-FR" dirty="0"/>
              <a:t> </a:t>
            </a:r>
            <a:r>
              <a:rPr lang="fr-FR" dirty="0" err="1"/>
              <a:t>redefinitions</a:t>
            </a:r>
            <a:endParaRPr lang="fr-FR" dirty="0"/>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b="1" dirty="0" err="1">
                <a:solidFill>
                  <a:srgbClr val="FF8D37"/>
                </a:solidFill>
              </a:rPr>
              <a:t>Dependence</a:t>
            </a:r>
            <a:r>
              <a:rPr lang="fr-FR" dirty="0"/>
              <a:t> on the </a:t>
            </a:r>
            <a:r>
              <a:rPr lang="fr-FR" dirty="0" err="1"/>
              <a:t>arbitrary</a:t>
            </a:r>
            <a:r>
              <a:rPr lang="fr-FR" dirty="0"/>
              <a:t> </a:t>
            </a:r>
            <a:r>
              <a:rPr lang="fr-FR" dirty="0" err="1"/>
              <a:t>choice</a:t>
            </a:r>
            <a:r>
              <a:rPr lang="fr-FR" dirty="0"/>
              <a:t> of </a:t>
            </a:r>
            <a:r>
              <a:rPr lang="fr-FR" dirty="0" err="1"/>
              <a:t>vieilbeins</a:t>
            </a:r>
            <a:endParaRPr lang="fr-FR" dirty="0"/>
          </a:p>
          <a:p>
            <a:endParaRPr lang="fr-FR" sz="1000" dirty="0"/>
          </a:p>
        </p:txBody>
      </p:sp>
      <p:cxnSp>
        <p:nvCxnSpPr>
          <p:cNvPr id="15" name="Connecteur droit 14"/>
          <p:cNvCxnSpPr/>
          <p:nvPr/>
        </p:nvCxnSpPr>
        <p:spPr>
          <a:xfrm>
            <a:off x="6087533" y="1080991"/>
            <a:ext cx="0" cy="372345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itre 1"/>
          <p:cNvSpPr>
            <a:spLocks noGrp="1"/>
          </p:cNvSpPr>
          <p:nvPr>
            <p:ph type="title"/>
          </p:nvPr>
        </p:nvSpPr>
        <p:spPr>
          <a:xfrm>
            <a:off x="265743" y="56915"/>
            <a:ext cx="9790611" cy="766231"/>
          </a:xfrm>
        </p:spPr>
        <p:txBody>
          <a:bodyPr>
            <a:noAutofit/>
          </a:bodyPr>
          <a:lstStyle/>
          <a:p>
            <a:r>
              <a:rPr lang="fr-FR" dirty="0"/>
              <a:t>ITO and STRATONOVICH</a:t>
            </a:r>
          </a:p>
        </p:txBody>
      </p:sp>
      <mc:AlternateContent xmlns:mc="http://schemas.openxmlformats.org/markup-compatibility/2006" xmlns:a14="http://schemas.microsoft.com/office/drawing/2010/main">
        <mc:Choice Requires="a14">
          <p:sp>
            <p:nvSpPr>
              <p:cNvPr id="8" name="ZoneTexte 7"/>
              <p:cNvSpPr txBox="1"/>
              <p:nvPr/>
            </p:nvSpPr>
            <p:spPr>
              <a:xfrm>
                <a:off x="1984957" y="1275725"/>
                <a:ext cx="1502527" cy="461665"/>
              </a:xfrm>
              <a:prstGeom prst="rect">
                <a:avLst/>
              </a:prstGeom>
              <a:noFill/>
            </p:spPr>
            <p:txBody>
              <a:bodyPr wrap="none" rtlCol="0">
                <a:spAutoFit/>
              </a:bodyPr>
              <a:lstStyle/>
              <a:p>
                <a:r>
                  <a:rPr lang="fr-FR" sz="2400" b="1" dirty="0">
                    <a:solidFill>
                      <a:srgbClr val="7030A0"/>
                    </a:solidFill>
                  </a:rPr>
                  <a:t>Itô, </a:t>
                </a:r>
                <a14:m>
                  <m:oMath xmlns:m="http://schemas.openxmlformats.org/officeDocument/2006/math">
                    <m:r>
                      <a:rPr lang="fr-FR" sz="2400" b="1" i="1" smtClean="0">
                        <a:solidFill>
                          <a:srgbClr val="7030A0"/>
                        </a:solidFill>
                        <a:latin typeface="Cambria Math" panose="02040503050406030204" pitchFamily="18" charset="0"/>
                      </a:rPr>
                      <m:t>𝜶</m:t>
                    </m:r>
                    <m:r>
                      <a:rPr lang="fr-FR" sz="2400" b="1" i="1" smtClean="0">
                        <a:solidFill>
                          <a:srgbClr val="7030A0"/>
                        </a:solidFill>
                        <a:latin typeface="Cambria Math" panose="02040503050406030204" pitchFamily="18" charset="0"/>
                      </a:rPr>
                      <m:t>=</m:t>
                    </m:r>
                    <m:r>
                      <a:rPr lang="fr-FR" sz="2400" b="1" i="1" smtClean="0">
                        <a:solidFill>
                          <a:srgbClr val="7030A0"/>
                        </a:solidFill>
                        <a:latin typeface="Cambria Math" panose="02040503050406030204" pitchFamily="18" charset="0"/>
                      </a:rPr>
                      <m:t>𝟎</m:t>
                    </m:r>
                  </m:oMath>
                </a14:m>
                <a:endParaRPr lang="fr-FR" sz="2400" b="1" dirty="0">
                  <a:solidFill>
                    <a:srgbClr val="7030A0"/>
                  </a:solidFill>
                </a:endParaRPr>
              </a:p>
            </p:txBody>
          </p:sp>
        </mc:Choice>
        <mc:Fallback xmlns="">
          <p:sp>
            <p:nvSpPr>
              <p:cNvPr id="8" name="ZoneTexte 7"/>
              <p:cNvSpPr txBox="1">
                <a:spLocks noRot="1" noChangeAspect="1" noMove="1" noResize="1" noEditPoints="1" noAdjustHandles="1" noChangeArrowheads="1" noChangeShapeType="1" noTextEdit="1"/>
              </p:cNvSpPr>
              <p:nvPr/>
            </p:nvSpPr>
            <p:spPr>
              <a:xfrm>
                <a:off x="1984957" y="1275725"/>
                <a:ext cx="1502527" cy="461665"/>
              </a:xfrm>
              <a:prstGeom prst="rect">
                <a:avLst/>
              </a:prstGeom>
              <a:blipFill>
                <a:blip r:embed="rId5"/>
                <a:stretch>
                  <a:fillRect l="-6504" t="-10526" b="-2894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ZoneTexte 9"/>
              <p:cNvSpPr txBox="1"/>
              <p:nvPr/>
            </p:nvSpPr>
            <p:spPr>
              <a:xfrm>
                <a:off x="443927" y="1892880"/>
                <a:ext cx="5512086" cy="8042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m:t>
                          </m:r>
                        </m:e>
                        <m:sub>
                          <m:r>
                            <a:rPr lang="fr-FR" sz="2000" b="0" i="1" smtClean="0">
                              <a:latin typeface="Cambria Math" panose="02040503050406030204" pitchFamily="18" charset="0"/>
                            </a:rPr>
                            <m:t>𝑁</m:t>
                          </m:r>
                        </m:sub>
                      </m:sSub>
                      <m:r>
                        <a:rPr lang="fr-FR" sz="2000" b="0" i="1" smtClean="0">
                          <a:latin typeface="Cambria Math" panose="02040503050406030204" pitchFamily="18" charset="0"/>
                        </a:rPr>
                        <m:t>𝑃</m:t>
                      </m:r>
                      <m:r>
                        <a:rPr lang="fr-FR" sz="2000" b="0" i="1" smtClean="0">
                          <a:latin typeface="Cambria Math" panose="02040503050406030204" pitchFamily="18" charset="0"/>
                        </a:rPr>
                        <m:t>=−</m:t>
                      </m:r>
                      <m:sSub>
                        <m:sSubPr>
                          <m:ctrlPr>
                            <a:rPr lang="fr-FR" sz="2000" i="1" smtClean="0">
                              <a:solidFill>
                                <a:schemeClr val="tx1"/>
                              </a:solidFill>
                              <a:latin typeface="Cambria Math" panose="02040503050406030204" pitchFamily="18" charset="0"/>
                            </a:rPr>
                          </m:ctrlPr>
                        </m:sSubPr>
                        <m:e>
                          <m:r>
                            <a:rPr lang="fr-FR" sz="2000" b="0" i="1" smtClean="0">
                              <a:solidFill>
                                <a:schemeClr val="tx1"/>
                              </a:solidFill>
                              <a:latin typeface="Cambria Math" panose="02040503050406030204" pitchFamily="18" charset="0"/>
                            </a:rPr>
                            <m:t>𝐷</m:t>
                          </m:r>
                        </m:e>
                        <m:sub>
                          <m:r>
                            <a:rPr lang="fr-FR" sz="2000" b="0" i="1" smtClean="0">
                              <a:solidFill>
                                <a:schemeClr val="tx1"/>
                              </a:solidFill>
                              <a:latin typeface="Cambria Math" panose="02040503050406030204" pitchFamily="18" charset="0"/>
                            </a:rPr>
                            <m:t>𝐼</m:t>
                          </m:r>
                        </m:sub>
                      </m:sSub>
                      <m:d>
                        <m:dPr>
                          <m:ctrlPr>
                            <a:rPr lang="fr-FR" sz="2000" b="0" i="1" smtClean="0">
                              <a:latin typeface="Cambria Math" panose="02040503050406030204" pitchFamily="18" charset="0"/>
                            </a:rPr>
                          </m:ctrlPr>
                        </m:dPr>
                        <m:e>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h</m:t>
                              </m:r>
                            </m:e>
                            <m:sup>
                              <m:r>
                                <a:rPr lang="fr-FR" sz="2000" b="0" i="1" smtClean="0">
                                  <a:latin typeface="Cambria Math" panose="02040503050406030204" pitchFamily="18" charset="0"/>
                                </a:rPr>
                                <m:t>𝐼</m:t>
                              </m:r>
                            </m:sup>
                          </m:sSup>
                          <m:r>
                            <a:rPr lang="fr-FR" sz="2000" b="0" i="1" smtClean="0">
                              <a:latin typeface="Cambria Math" panose="02040503050406030204" pitchFamily="18" charset="0"/>
                            </a:rPr>
                            <m:t>𝑃</m:t>
                          </m:r>
                        </m:e>
                      </m:d>
                      <m:r>
                        <a:rPr lang="fr-FR" sz="2000" b="0" i="1" smtClean="0">
                          <a:latin typeface="Cambria Math" panose="02040503050406030204" pitchFamily="18" charset="0"/>
                        </a:rPr>
                        <m:t>+</m:t>
                      </m:r>
                      <m:f>
                        <m:fPr>
                          <m:ctrlPr>
                            <a:rPr lang="fr-FR" sz="2000" b="0" i="1" smtClean="0">
                              <a:latin typeface="Cambria Math" panose="02040503050406030204" pitchFamily="18" charset="0"/>
                            </a:rPr>
                          </m:ctrlPr>
                        </m:fPr>
                        <m:num>
                          <m:r>
                            <a:rPr lang="fr-FR" sz="2000" b="0" i="1" smtClean="0">
                              <a:latin typeface="Cambria Math" panose="02040503050406030204" pitchFamily="18" charset="0"/>
                            </a:rPr>
                            <m:t>1</m:t>
                          </m:r>
                        </m:num>
                        <m:den>
                          <m:r>
                            <a:rPr lang="fr-FR" sz="2000" b="0" i="1" smtClean="0">
                              <a:latin typeface="Cambria Math" panose="02040503050406030204" pitchFamily="18" charset="0"/>
                            </a:rPr>
                            <m:t>2</m:t>
                          </m:r>
                          <m:rad>
                            <m:radPr>
                              <m:degHide m:val="on"/>
                              <m:ctrlPr>
                                <a:rPr lang="fr-FR" sz="2000" b="0" i="1" smtClean="0">
                                  <a:latin typeface="Cambria Math" panose="02040503050406030204" pitchFamily="18" charset="0"/>
                                </a:rPr>
                              </m:ctrlPr>
                            </m:radPr>
                            <m:deg/>
                            <m:e>
                              <m:r>
                                <a:rPr lang="fr-FR" sz="2000" b="0" i="1" smtClean="0">
                                  <a:latin typeface="Cambria Math" panose="02040503050406030204" pitchFamily="18" charset="0"/>
                                </a:rPr>
                                <m:t>𝐺</m:t>
                              </m:r>
                            </m:e>
                          </m:rad>
                        </m:den>
                      </m:f>
                      <m:sSub>
                        <m:sSubPr>
                          <m:ctrlPr>
                            <a:rPr lang="fr-FR" sz="2000" b="1" i="1" smtClean="0">
                              <a:solidFill>
                                <a:srgbClr val="FF0000"/>
                              </a:solidFill>
                              <a:latin typeface="Cambria Math" panose="02040503050406030204" pitchFamily="18" charset="0"/>
                            </a:rPr>
                          </m:ctrlPr>
                        </m:sSubPr>
                        <m:e>
                          <m:r>
                            <a:rPr lang="fr-FR" sz="2000" b="1" i="1" smtClean="0">
                              <a:solidFill>
                                <a:srgbClr val="FF0000"/>
                              </a:solidFill>
                              <a:latin typeface="Cambria Math" panose="02040503050406030204" pitchFamily="18" charset="0"/>
                            </a:rPr>
                            <m:t>𝝏</m:t>
                          </m:r>
                        </m:e>
                        <m:sub>
                          <m:r>
                            <a:rPr lang="fr-FR" sz="2000" b="1" i="1" smtClean="0">
                              <a:solidFill>
                                <a:srgbClr val="FF0000"/>
                              </a:solidFill>
                              <a:latin typeface="Cambria Math" panose="02040503050406030204" pitchFamily="18" charset="0"/>
                            </a:rPr>
                            <m:t>𝑰</m:t>
                          </m:r>
                        </m:sub>
                      </m:sSub>
                      <m:sSub>
                        <m:sSubPr>
                          <m:ctrlPr>
                            <a:rPr lang="fr-FR" sz="2000" b="1" i="1" smtClean="0">
                              <a:solidFill>
                                <a:srgbClr val="FF0000"/>
                              </a:solidFill>
                              <a:latin typeface="Cambria Math" panose="02040503050406030204" pitchFamily="18" charset="0"/>
                            </a:rPr>
                          </m:ctrlPr>
                        </m:sSubPr>
                        <m:e>
                          <m:r>
                            <a:rPr lang="fr-FR" sz="2000" b="1" i="1" smtClean="0">
                              <a:solidFill>
                                <a:srgbClr val="FF0000"/>
                              </a:solidFill>
                              <a:latin typeface="Cambria Math" panose="02040503050406030204" pitchFamily="18" charset="0"/>
                            </a:rPr>
                            <m:t>𝝏</m:t>
                          </m:r>
                        </m:e>
                        <m:sub>
                          <m:r>
                            <a:rPr lang="fr-FR" sz="2000" b="1" i="1" smtClean="0">
                              <a:solidFill>
                                <a:srgbClr val="FF0000"/>
                              </a:solidFill>
                              <a:latin typeface="Cambria Math" panose="02040503050406030204" pitchFamily="18" charset="0"/>
                            </a:rPr>
                            <m:t>𝑱</m:t>
                          </m:r>
                        </m:sub>
                      </m:sSub>
                      <m:d>
                        <m:dPr>
                          <m:ctrlPr>
                            <a:rPr lang="fr-FR" sz="2000" b="0" i="1" smtClean="0">
                              <a:latin typeface="Cambria Math" panose="02040503050406030204" pitchFamily="18" charset="0"/>
                            </a:rPr>
                          </m:ctrlPr>
                        </m:dPr>
                        <m:e>
                          <m:rad>
                            <m:radPr>
                              <m:degHide m:val="on"/>
                              <m:ctrlPr>
                                <a:rPr lang="fr-FR" sz="2000" b="0" i="1" smtClean="0">
                                  <a:latin typeface="Cambria Math" panose="02040503050406030204" pitchFamily="18" charset="0"/>
                                </a:rPr>
                              </m:ctrlPr>
                            </m:radPr>
                            <m:deg/>
                            <m:e>
                              <m:r>
                                <a:rPr lang="fr-FR" sz="2000" b="0" i="1" smtClean="0">
                                  <a:latin typeface="Cambria Math" panose="02040503050406030204" pitchFamily="18" charset="0"/>
                                </a:rPr>
                                <m:t>𝐺</m:t>
                              </m:r>
                            </m:e>
                          </m:rad>
                          <m:sSup>
                            <m:sSupPr>
                              <m:ctrlPr>
                                <a:rPr lang="fr-FR" sz="2000" i="1" dirty="0">
                                  <a:latin typeface="Cambria Math" panose="02040503050406030204" pitchFamily="18" charset="0"/>
                                </a:rPr>
                              </m:ctrlPr>
                            </m:sSupPr>
                            <m:e>
                              <m:d>
                                <m:dPr>
                                  <m:ctrlPr>
                                    <a:rPr lang="fr-FR" sz="2000" i="1">
                                      <a:latin typeface="Cambria Math" panose="02040503050406030204" pitchFamily="18" charset="0"/>
                                    </a:rPr>
                                  </m:ctrlPr>
                                </m:dPr>
                                <m:e>
                                  <m:f>
                                    <m:fPr>
                                      <m:ctrlPr>
                                        <a:rPr lang="fr-FR" sz="2000" i="1" dirty="0">
                                          <a:latin typeface="Cambria Math" panose="02040503050406030204" pitchFamily="18" charset="0"/>
                                        </a:rPr>
                                      </m:ctrlPr>
                                    </m:fPr>
                                    <m:num>
                                      <m:r>
                                        <a:rPr lang="fr-FR" sz="2000" i="1" dirty="0">
                                          <a:latin typeface="Cambria Math" panose="02040503050406030204" pitchFamily="18" charset="0"/>
                                        </a:rPr>
                                        <m:t>𝐻</m:t>
                                      </m:r>
                                    </m:num>
                                    <m:den>
                                      <m:r>
                                        <a:rPr lang="fr-FR" sz="2000" i="1" dirty="0">
                                          <a:latin typeface="Cambria Math" panose="02040503050406030204" pitchFamily="18" charset="0"/>
                                        </a:rPr>
                                        <m:t>2</m:t>
                                      </m:r>
                                      <m:r>
                                        <a:rPr lang="fr-FR" sz="2000" i="1" dirty="0">
                                          <a:latin typeface="Cambria Math" panose="02040503050406030204" pitchFamily="18" charset="0"/>
                                        </a:rPr>
                                        <m:t>𝜋</m:t>
                                      </m:r>
                                    </m:den>
                                  </m:f>
                                </m:e>
                              </m:d>
                            </m:e>
                            <m:sup>
                              <m:r>
                                <a:rPr lang="fr-FR" sz="2000" i="1" dirty="0">
                                  <a:latin typeface="Cambria Math" panose="02040503050406030204" pitchFamily="18" charset="0"/>
                                </a:rPr>
                                <m:t>2</m:t>
                              </m:r>
                            </m:sup>
                          </m:sSup>
                          <m:sSubSup>
                            <m:sSubSupPr>
                              <m:ctrlPr>
                                <a:rPr lang="fr-FR" sz="2000" b="1" i="1" smtClean="0">
                                  <a:solidFill>
                                    <a:srgbClr val="FF8D37"/>
                                  </a:solidFill>
                                  <a:latin typeface="Cambria Math" panose="02040503050406030204" pitchFamily="18" charset="0"/>
                                </a:rPr>
                              </m:ctrlPr>
                            </m:sSubSupPr>
                            <m:e>
                              <m:r>
                                <a:rPr lang="fr-FR" sz="2000" b="1" i="1" smtClean="0">
                                  <a:solidFill>
                                    <a:srgbClr val="FF8D37"/>
                                  </a:solidFill>
                                  <a:latin typeface="Cambria Math" panose="02040503050406030204" pitchFamily="18" charset="0"/>
                                </a:rPr>
                                <m:t>𝒈</m:t>
                              </m:r>
                            </m:e>
                            <m:sub>
                              <m:r>
                                <a:rPr lang="fr-FR" sz="2000" b="1" i="1" smtClean="0">
                                  <a:solidFill>
                                    <a:srgbClr val="FF8D37"/>
                                  </a:solidFill>
                                  <a:latin typeface="Cambria Math" panose="02040503050406030204" pitchFamily="18" charset="0"/>
                                </a:rPr>
                                <m:t>𝜶</m:t>
                              </m:r>
                            </m:sub>
                            <m:sup>
                              <m:r>
                                <a:rPr lang="fr-FR" sz="2000" b="1" i="1" smtClean="0">
                                  <a:solidFill>
                                    <a:srgbClr val="FF8D37"/>
                                  </a:solidFill>
                                  <a:latin typeface="Cambria Math" panose="02040503050406030204" pitchFamily="18" charset="0"/>
                                </a:rPr>
                                <m:t>𝑰</m:t>
                              </m:r>
                            </m:sup>
                          </m:sSubSup>
                          <m:sSubSup>
                            <m:sSubSupPr>
                              <m:ctrlPr>
                                <a:rPr lang="fr-FR" sz="2000" b="1" i="1" smtClean="0">
                                  <a:solidFill>
                                    <a:srgbClr val="FF8D37"/>
                                  </a:solidFill>
                                  <a:latin typeface="Cambria Math" panose="02040503050406030204" pitchFamily="18" charset="0"/>
                                </a:rPr>
                              </m:ctrlPr>
                            </m:sSubSupPr>
                            <m:e>
                              <m:r>
                                <a:rPr lang="fr-FR" sz="2000" b="1" i="1" smtClean="0">
                                  <a:solidFill>
                                    <a:srgbClr val="FF8D37"/>
                                  </a:solidFill>
                                  <a:latin typeface="Cambria Math" panose="02040503050406030204" pitchFamily="18" charset="0"/>
                                </a:rPr>
                                <m:t>𝒈</m:t>
                              </m:r>
                            </m:e>
                            <m:sub>
                              <m:r>
                                <a:rPr lang="fr-FR" sz="2000" b="1" i="1" smtClean="0">
                                  <a:solidFill>
                                    <a:srgbClr val="FF8D37"/>
                                  </a:solidFill>
                                  <a:latin typeface="Cambria Math" panose="02040503050406030204" pitchFamily="18" charset="0"/>
                                </a:rPr>
                                <m:t>𝜶</m:t>
                              </m:r>
                            </m:sub>
                            <m:sup>
                              <m:r>
                                <a:rPr lang="fr-FR" sz="2000" b="1" i="1" smtClean="0">
                                  <a:solidFill>
                                    <a:srgbClr val="FF8D37"/>
                                  </a:solidFill>
                                  <a:latin typeface="Cambria Math" panose="02040503050406030204" pitchFamily="18" charset="0"/>
                                </a:rPr>
                                <m:t>𝑱</m:t>
                              </m:r>
                            </m:sup>
                          </m:sSubSup>
                          <m:r>
                            <a:rPr lang="fr-FR" sz="2000" b="0" i="1" smtClean="0">
                              <a:latin typeface="Cambria Math" panose="02040503050406030204" pitchFamily="18" charset="0"/>
                            </a:rPr>
                            <m:t>𝑃</m:t>
                          </m:r>
                        </m:e>
                      </m:d>
                    </m:oMath>
                  </m:oMathPara>
                </a14:m>
                <a:endParaRPr lang="fr-FR" sz="2000" dirty="0"/>
              </a:p>
            </p:txBody>
          </p:sp>
        </mc:Choice>
        <mc:Fallback xmlns="">
          <p:sp>
            <p:nvSpPr>
              <p:cNvPr id="10" name="ZoneTexte 9"/>
              <p:cNvSpPr txBox="1">
                <a:spLocks noRot="1" noChangeAspect="1" noMove="1" noResize="1" noEditPoints="1" noAdjustHandles="1" noChangeArrowheads="1" noChangeShapeType="1" noTextEdit="1"/>
              </p:cNvSpPr>
              <p:nvPr/>
            </p:nvSpPr>
            <p:spPr>
              <a:xfrm>
                <a:off x="443927" y="1892880"/>
                <a:ext cx="5512086" cy="804259"/>
              </a:xfrm>
              <a:prstGeom prst="rect">
                <a:avLst/>
              </a:prstGeom>
              <a:blipFill>
                <a:blip r:embed="rId6"/>
                <a:stretch>
                  <a:fillRect/>
                </a:stretch>
              </a:blipFill>
            </p:spPr>
            <p:txBody>
              <a:bodyPr/>
              <a:lstStyle/>
              <a:p>
                <a:r>
                  <a:rPr lang="fr-FR">
                    <a:noFill/>
                  </a:rPr>
                  <a:t> </a:t>
                </a:r>
              </a:p>
            </p:txBody>
          </p:sp>
        </mc:Fallback>
      </mc:AlternateContent>
      <p:sp>
        <p:nvSpPr>
          <p:cNvPr id="11" name="ZoneTexte 10"/>
          <p:cNvSpPr txBox="1"/>
          <p:nvPr/>
        </p:nvSpPr>
        <p:spPr>
          <a:xfrm>
            <a:off x="443927" y="2789378"/>
            <a:ext cx="4754956" cy="923330"/>
          </a:xfrm>
          <a:prstGeom prst="rect">
            <a:avLst/>
          </a:prstGeom>
          <a:noFill/>
        </p:spPr>
        <p:txBody>
          <a:bodyPr wrap="none" rtlCol="0">
            <a:spAutoFit/>
          </a:bodyPr>
          <a:lstStyle/>
          <a:p>
            <a:pPr marL="285750" indent="-285750">
              <a:buFont typeface="Wingdings" panose="05000000000000000000" pitchFamily="2" charset="2"/>
              <a:buChar char="Ø"/>
            </a:pPr>
            <a:r>
              <a:rPr lang="fr-FR" b="1" dirty="0">
                <a:solidFill>
                  <a:srgbClr val="FF0000"/>
                </a:solidFill>
              </a:rPr>
              <a:t>Not covariant</a:t>
            </a:r>
            <a:r>
              <a:rPr lang="fr-FR" dirty="0">
                <a:solidFill>
                  <a:srgbClr val="FF0000"/>
                </a:solidFill>
              </a:rPr>
              <a:t> </a:t>
            </a:r>
            <a:r>
              <a:rPr lang="fr-FR" dirty="0" err="1"/>
              <a:t>under</a:t>
            </a:r>
            <a:r>
              <a:rPr lang="fr-FR" dirty="0"/>
              <a:t> </a:t>
            </a:r>
            <a:r>
              <a:rPr lang="fr-FR" dirty="0" err="1"/>
              <a:t>field</a:t>
            </a:r>
            <a:r>
              <a:rPr lang="fr-FR" dirty="0"/>
              <a:t> </a:t>
            </a:r>
            <a:r>
              <a:rPr lang="fr-FR" dirty="0" err="1"/>
              <a:t>redefinitions</a:t>
            </a:r>
            <a:endParaRPr lang="fr-FR" dirty="0"/>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b="1" dirty="0">
                <a:solidFill>
                  <a:srgbClr val="FF8D37"/>
                </a:solidFill>
              </a:rPr>
              <a:t>No </a:t>
            </a:r>
            <a:r>
              <a:rPr lang="fr-FR" b="1" dirty="0" err="1">
                <a:solidFill>
                  <a:srgbClr val="FF8D37"/>
                </a:solidFill>
              </a:rPr>
              <a:t>dependence</a:t>
            </a:r>
            <a:r>
              <a:rPr lang="fr-FR" dirty="0">
                <a:solidFill>
                  <a:srgbClr val="FF8D37"/>
                </a:solidFill>
              </a:rPr>
              <a:t> </a:t>
            </a:r>
            <a:r>
              <a:rPr lang="fr-FR" dirty="0"/>
              <a:t>on the </a:t>
            </a:r>
            <a:r>
              <a:rPr lang="fr-FR" dirty="0" err="1"/>
              <a:t>choice</a:t>
            </a:r>
            <a:r>
              <a:rPr lang="fr-FR" dirty="0"/>
              <a:t> of </a:t>
            </a:r>
            <a:r>
              <a:rPr lang="fr-FR" dirty="0" err="1"/>
              <a:t>vieilbeins</a:t>
            </a:r>
            <a:r>
              <a:rPr lang="fr-FR" dirty="0"/>
              <a:t>:</a:t>
            </a:r>
          </a:p>
        </p:txBody>
      </p:sp>
      <p:sp>
        <p:nvSpPr>
          <p:cNvPr id="16" name="Organigramme : Processus 15"/>
          <p:cNvSpPr/>
          <p:nvPr/>
        </p:nvSpPr>
        <p:spPr>
          <a:xfrm>
            <a:off x="4262966" y="4896684"/>
            <a:ext cx="3649133" cy="126216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No </a:t>
            </a:r>
            <a:r>
              <a:rPr lang="fr-FR" sz="2000" b="1" dirty="0" err="1"/>
              <a:t>choice</a:t>
            </a:r>
            <a:r>
              <a:rPr lang="fr-FR" sz="2000" b="1" dirty="0"/>
              <a:t> </a:t>
            </a:r>
            <a:r>
              <a:rPr lang="fr-FR" sz="2000" b="1" dirty="0" err="1"/>
              <a:t>seems</a:t>
            </a:r>
            <a:r>
              <a:rPr lang="fr-FR" sz="2000" b="1" dirty="0"/>
              <a:t> good</a:t>
            </a:r>
          </a:p>
          <a:p>
            <a:pPr algn="ctr"/>
            <a:endParaRPr lang="fr-FR" dirty="0"/>
          </a:p>
          <a:p>
            <a:pPr algn="ctr"/>
            <a:r>
              <a:rPr lang="fr-FR" sz="2000" b="1" dirty="0"/>
              <a:t>No </a:t>
            </a:r>
            <a:r>
              <a:rPr lang="fr-FR" sz="2000" b="1" dirty="0" err="1"/>
              <a:t>hint</a:t>
            </a:r>
            <a:r>
              <a:rPr lang="fr-FR" sz="2000" b="1" dirty="0"/>
              <a:t> </a:t>
            </a:r>
            <a:r>
              <a:rPr lang="fr-FR" sz="2000" b="1" dirty="0" err="1"/>
              <a:t>from</a:t>
            </a:r>
            <a:r>
              <a:rPr lang="fr-FR" sz="2000" b="1" dirty="0"/>
              <a:t> the </a:t>
            </a:r>
            <a:r>
              <a:rPr lang="fr-FR" sz="2000" b="1" dirty="0" err="1"/>
              <a:t>derivation</a:t>
            </a:r>
            <a:endParaRPr lang="fr-FR" sz="2000" b="1" dirty="0"/>
          </a:p>
        </p:txBody>
      </p:sp>
      <p:sp>
        <p:nvSpPr>
          <p:cNvPr id="2" name="Émoticône 1"/>
          <p:cNvSpPr/>
          <p:nvPr/>
        </p:nvSpPr>
        <p:spPr>
          <a:xfrm>
            <a:off x="8432650" y="4898847"/>
            <a:ext cx="1260000" cy="1260000"/>
          </a:xfrm>
          <a:prstGeom prst="smileyFace">
            <a:avLst>
              <a:gd name="adj" fmla="val -4653"/>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Organigramme : Terminateur 3"/>
          <p:cNvSpPr/>
          <p:nvPr/>
        </p:nvSpPr>
        <p:spPr>
          <a:xfrm rot="5400000">
            <a:off x="8638391" y="5461874"/>
            <a:ext cx="195579" cy="45719"/>
          </a:xfrm>
          <a:prstGeom prst="flowChartTerminator">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09324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2579" y="84779"/>
            <a:ext cx="9863866" cy="727934"/>
          </a:xfrm>
        </p:spPr>
        <p:txBody>
          <a:bodyPr>
            <a:normAutofit/>
          </a:bodyPr>
          <a:lstStyle/>
          <a:p>
            <a:r>
              <a:rPr lang="fr-FR" dirty="0" err="1"/>
              <a:t>Quantisation</a:t>
            </a:r>
            <a:r>
              <a:rPr lang="fr-FR" dirty="0"/>
              <a:t> of the </a:t>
            </a:r>
            <a:r>
              <a:rPr lang="fr-FR" dirty="0" err="1"/>
              <a:t>multifield</a:t>
            </a:r>
            <a:r>
              <a:rPr lang="fr-FR" dirty="0"/>
              <a:t> system</a:t>
            </a:r>
          </a:p>
        </p:txBody>
      </p:sp>
      <p:sp>
        <p:nvSpPr>
          <p:cNvPr id="3" name="Espace réservé du pied de page 2"/>
          <p:cNvSpPr>
            <a:spLocks noGrp="1"/>
          </p:cNvSpPr>
          <p:nvPr>
            <p:ph type="ftr" sz="quarter" idx="11"/>
          </p:nvPr>
        </p:nvSpPr>
        <p:spPr>
          <a:xfrm>
            <a:off x="1295400" y="6408576"/>
            <a:ext cx="5181600" cy="238902"/>
          </a:xfrm>
        </p:spPr>
        <p:txBody>
          <a:bodyPr/>
          <a:lstStyle/>
          <a:p>
            <a:pPr rtl="0"/>
            <a:r>
              <a:rPr lang="en-GB" noProof="0"/>
              <a:t>Borel resummation of secular divergences with the stochastic inflation formalism                 2023 TUG Meeting, ENS, October 12th     ---    Lucas Pinol </a:t>
            </a:r>
            <a:endParaRPr lang="fr-FR" noProof="0" dirty="0"/>
          </a:p>
        </p:txBody>
      </p:sp>
      <p:sp>
        <p:nvSpPr>
          <p:cNvPr id="4" name="Rectangle 3"/>
          <p:cNvSpPr/>
          <p:nvPr/>
        </p:nvSpPr>
        <p:spPr>
          <a:xfrm>
            <a:off x="7537525" y="1814095"/>
            <a:ext cx="4654475" cy="369332"/>
          </a:xfrm>
          <a:prstGeom prst="rect">
            <a:avLst/>
          </a:prstGeom>
        </p:spPr>
        <p:txBody>
          <a:bodyPr wrap="square">
            <a:spAutoFit/>
          </a:bodyPr>
          <a:lstStyle/>
          <a:p>
            <a:r>
              <a:rPr lang="fr-FR" b="1" dirty="0">
                <a:solidFill>
                  <a:srgbClr val="00B050"/>
                </a:solidFill>
              </a:rPr>
              <a:t>[L. </a:t>
            </a:r>
            <a:r>
              <a:rPr lang="fr-FR" b="1" dirty="0" err="1">
                <a:solidFill>
                  <a:srgbClr val="00B050"/>
                </a:solidFill>
              </a:rPr>
              <a:t>Pinol</a:t>
            </a:r>
            <a:r>
              <a:rPr lang="fr-FR" b="1" dirty="0">
                <a:solidFill>
                  <a:srgbClr val="00B050"/>
                </a:solidFill>
              </a:rPr>
              <a:t>, S. </a:t>
            </a:r>
            <a:r>
              <a:rPr lang="fr-FR" b="1" dirty="0" err="1">
                <a:solidFill>
                  <a:srgbClr val="00B050"/>
                </a:solidFill>
              </a:rPr>
              <a:t>Renaux-Petel</a:t>
            </a:r>
            <a:r>
              <a:rPr lang="fr-FR" b="1" dirty="0">
                <a:solidFill>
                  <a:srgbClr val="00B050"/>
                </a:solidFill>
              </a:rPr>
              <a:t>, Y. </a:t>
            </a:r>
            <a:r>
              <a:rPr lang="fr-FR" b="1" dirty="0" err="1">
                <a:solidFill>
                  <a:srgbClr val="00B050"/>
                </a:solidFill>
              </a:rPr>
              <a:t>Tada</a:t>
            </a:r>
            <a:r>
              <a:rPr lang="fr-FR" b="1" dirty="0">
                <a:solidFill>
                  <a:srgbClr val="00B050"/>
                </a:solidFill>
              </a:rPr>
              <a:t> 2020] </a:t>
            </a:r>
            <a:endParaRPr lang="fr-FR" dirty="0"/>
          </a:p>
        </p:txBody>
      </p:sp>
      <p:sp>
        <p:nvSpPr>
          <p:cNvPr id="5" name="ZoneTexte 4"/>
          <p:cNvSpPr txBox="1"/>
          <p:nvPr/>
        </p:nvSpPr>
        <p:spPr>
          <a:xfrm>
            <a:off x="462579" y="938983"/>
            <a:ext cx="9341981" cy="400110"/>
          </a:xfrm>
          <a:prstGeom prst="rect">
            <a:avLst/>
          </a:prstGeom>
          <a:noFill/>
        </p:spPr>
        <p:txBody>
          <a:bodyPr wrap="none" rtlCol="0">
            <a:spAutoFit/>
          </a:bodyPr>
          <a:lstStyle/>
          <a:p>
            <a:r>
              <a:rPr lang="fr-FR" sz="2000" u="sng" dirty="0"/>
              <a:t>Spoiler</a:t>
            </a:r>
            <a:r>
              <a:rPr lang="fr-FR" sz="2000" dirty="0"/>
              <a:t>: the </a:t>
            </a:r>
            <a:r>
              <a:rPr lang="fr-FR" sz="2000" dirty="0" err="1"/>
              <a:t>ambiguity</a:t>
            </a:r>
            <a:r>
              <a:rPr lang="fr-FR" sz="2000" dirty="0"/>
              <a:t> </a:t>
            </a:r>
            <a:r>
              <a:rPr lang="fr-FR" sz="2000" dirty="0" err="1"/>
              <a:t>is</a:t>
            </a:r>
            <a:r>
              <a:rPr lang="fr-FR" sz="2000" dirty="0"/>
              <a:t> </a:t>
            </a:r>
            <a:r>
              <a:rPr lang="fr-FR" sz="2000" dirty="0" err="1"/>
              <a:t>resolved</a:t>
            </a:r>
            <a:r>
              <a:rPr lang="fr-FR" sz="2000" dirty="0"/>
              <a:t> by the </a:t>
            </a:r>
            <a:r>
              <a:rPr lang="fr-FR" sz="2000" dirty="0" err="1"/>
              <a:t>genuine</a:t>
            </a:r>
            <a:r>
              <a:rPr lang="fr-FR" sz="2000" dirty="0"/>
              <a:t> quantum nature of the fluctuations:</a:t>
            </a:r>
          </a:p>
        </p:txBody>
      </p:sp>
      <mc:AlternateContent xmlns:mc="http://schemas.openxmlformats.org/markup-compatibility/2006" xmlns:a14="http://schemas.microsoft.com/office/drawing/2010/main">
        <mc:Choice Requires="a14">
          <p:sp>
            <p:nvSpPr>
              <p:cNvPr id="6" name="Rectangle 5"/>
              <p:cNvSpPr/>
              <p:nvPr/>
            </p:nvSpPr>
            <p:spPr>
              <a:xfrm>
                <a:off x="875051" y="1520036"/>
                <a:ext cx="6022297" cy="1119947"/>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fr-FR" sz="2400" b="0" i="1" smtClean="0">
                              <a:solidFill>
                                <a:schemeClr val="tx1"/>
                              </a:solidFill>
                              <a:latin typeface="Cambria Math" panose="02040503050406030204" pitchFamily="18" charset="0"/>
                            </a:rPr>
                          </m:ctrlPr>
                        </m:sSubSupPr>
                        <m:e>
                          <m:acc>
                            <m:accPr>
                              <m:chr m:val="̂"/>
                              <m:ctrlPr>
                                <a:rPr lang="fr-FR" sz="2400" i="1">
                                  <a:solidFill>
                                    <a:schemeClr val="tx1"/>
                                  </a:solidFill>
                                  <a:latin typeface="Cambria Math" panose="02040503050406030204" pitchFamily="18" charset="0"/>
                                </a:rPr>
                              </m:ctrlPr>
                            </m:accPr>
                            <m:e>
                              <m:r>
                                <a:rPr lang="fr-FR" sz="2400" i="1">
                                  <a:solidFill>
                                    <a:schemeClr val="tx1"/>
                                  </a:solidFill>
                                  <a:latin typeface="Cambria Math" panose="02040503050406030204" pitchFamily="18" charset="0"/>
                                </a:rPr>
                                <m:t>𝜙</m:t>
                              </m:r>
                            </m:e>
                          </m:acc>
                        </m:e>
                        <m:sub>
                          <m:acc>
                            <m:accPr>
                              <m:chr m:val="⃗"/>
                              <m:ctrlPr>
                                <a:rPr lang="fr-FR" sz="2400" i="1">
                                  <a:solidFill>
                                    <a:schemeClr val="tx1"/>
                                  </a:solidFill>
                                  <a:latin typeface="Cambria Math" panose="02040503050406030204" pitchFamily="18" charset="0"/>
                                </a:rPr>
                              </m:ctrlPr>
                            </m:accPr>
                            <m:e>
                              <m:r>
                                <a:rPr lang="fr-FR" sz="2400" i="1">
                                  <a:solidFill>
                                    <a:schemeClr val="tx1"/>
                                  </a:solidFill>
                                  <a:latin typeface="Cambria Math" panose="02040503050406030204" pitchFamily="18" charset="0"/>
                                </a:rPr>
                                <m:t>𝑘</m:t>
                              </m:r>
                            </m:e>
                          </m:acc>
                        </m:sub>
                        <m:sup>
                          <m:r>
                            <a:rPr lang="fr-FR" sz="2400" b="0" i="1" smtClean="0">
                              <a:solidFill>
                                <a:schemeClr val="tx1"/>
                              </a:solidFill>
                              <a:latin typeface="Cambria Math" panose="02040503050406030204" pitchFamily="18" charset="0"/>
                            </a:rPr>
                            <m:t>𝐼</m:t>
                          </m:r>
                        </m:sup>
                      </m:sSubSup>
                      <m:d>
                        <m:dPr>
                          <m:ctrlPr>
                            <a:rPr lang="fr-FR" sz="2400" i="1">
                              <a:solidFill>
                                <a:schemeClr val="tx1"/>
                              </a:solidFill>
                              <a:latin typeface="Cambria Math" panose="02040503050406030204" pitchFamily="18" charset="0"/>
                            </a:rPr>
                          </m:ctrlPr>
                        </m:dPr>
                        <m:e>
                          <m:r>
                            <a:rPr lang="fr-FR" sz="2400" i="1">
                              <a:solidFill>
                                <a:schemeClr val="tx1"/>
                              </a:solidFill>
                              <a:latin typeface="Cambria Math" panose="02040503050406030204" pitchFamily="18" charset="0"/>
                            </a:rPr>
                            <m:t>𝑁</m:t>
                          </m:r>
                        </m:e>
                      </m:d>
                      <m:r>
                        <a:rPr lang="fr-FR" sz="2400" i="1">
                          <a:solidFill>
                            <a:schemeClr val="tx1"/>
                          </a:solidFill>
                          <a:latin typeface="Cambria Math" panose="02040503050406030204" pitchFamily="18" charset="0"/>
                        </a:rPr>
                        <m:t>=</m:t>
                      </m:r>
                      <m:sSubSup>
                        <m:sSubSupPr>
                          <m:ctrlPr>
                            <a:rPr lang="fr-FR" sz="2400" b="0" i="1" smtClean="0">
                              <a:solidFill>
                                <a:schemeClr val="tx1"/>
                              </a:solidFill>
                              <a:latin typeface="Cambria Math" panose="02040503050406030204" pitchFamily="18" charset="0"/>
                            </a:rPr>
                          </m:ctrlPr>
                        </m:sSubSupPr>
                        <m:e>
                          <m:r>
                            <a:rPr lang="fr-FR" sz="2400" i="1">
                              <a:solidFill>
                                <a:schemeClr val="tx1"/>
                              </a:solidFill>
                              <a:latin typeface="Cambria Math" panose="02040503050406030204" pitchFamily="18" charset="0"/>
                            </a:rPr>
                            <m:t>𝜙</m:t>
                          </m:r>
                        </m:e>
                        <m:sub>
                          <m:r>
                            <a:rPr lang="fr-FR" sz="2400" i="1">
                              <a:solidFill>
                                <a:schemeClr val="tx1"/>
                              </a:solidFill>
                              <a:latin typeface="Cambria Math" panose="02040503050406030204" pitchFamily="18" charset="0"/>
                            </a:rPr>
                            <m:t>𝑘</m:t>
                          </m:r>
                          <m:r>
                            <a:rPr lang="fr-FR" sz="2400" b="0" i="1" smtClean="0">
                              <a:solidFill>
                                <a:schemeClr val="tx1"/>
                              </a:solidFill>
                              <a:latin typeface="Cambria Math" panose="02040503050406030204" pitchFamily="18" charset="0"/>
                            </a:rPr>
                            <m:t>,</m:t>
                          </m:r>
                          <m:r>
                            <a:rPr lang="fr-FR" sz="2400" b="0" i="1" smtClean="0">
                              <a:solidFill>
                                <a:schemeClr val="tx1"/>
                              </a:solidFill>
                              <a:latin typeface="Cambria Math" panose="02040503050406030204" pitchFamily="18" charset="0"/>
                            </a:rPr>
                            <m:t>𝛼</m:t>
                          </m:r>
                        </m:sub>
                        <m:sup>
                          <m:r>
                            <a:rPr lang="fr-FR" sz="2400" b="0" i="1" smtClean="0">
                              <a:solidFill>
                                <a:schemeClr val="tx1"/>
                              </a:solidFill>
                              <a:latin typeface="Cambria Math" panose="02040503050406030204" pitchFamily="18" charset="0"/>
                            </a:rPr>
                            <m:t>𝐼</m:t>
                          </m:r>
                        </m:sup>
                      </m:sSubSup>
                      <m:d>
                        <m:dPr>
                          <m:ctrlPr>
                            <a:rPr lang="fr-FR" sz="2400" i="1">
                              <a:solidFill>
                                <a:schemeClr val="tx1"/>
                              </a:solidFill>
                              <a:latin typeface="Cambria Math" panose="02040503050406030204" pitchFamily="18" charset="0"/>
                            </a:rPr>
                          </m:ctrlPr>
                        </m:dPr>
                        <m:e>
                          <m:r>
                            <a:rPr lang="fr-FR" sz="2400" i="1">
                              <a:solidFill>
                                <a:schemeClr val="tx1"/>
                              </a:solidFill>
                              <a:latin typeface="Cambria Math" panose="02040503050406030204" pitchFamily="18" charset="0"/>
                            </a:rPr>
                            <m:t>𝑁</m:t>
                          </m:r>
                        </m:e>
                      </m:d>
                      <m:sSubSup>
                        <m:sSubSupPr>
                          <m:ctrlPr>
                            <a:rPr lang="fr-FR" sz="2400" b="0" i="1" smtClean="0">
                              <a:solidFill>
                                <a:schemeClr val="tx1"/>
                              </a:solidFill>
                              <a:latin typeface="Cambria Math" panose="02040503050406030204" pitchFamily="18" charset="0"/>
                            </a:rPr>
                          </m:ctrlPr>
                        </m:sSubSupPr>
                        <m:e>
                          <m:acc>
                            <m:accPr>
                              <m:chr m:val="̂"/>
                              <m:ctrlPr>
                                <a:rPr lang="fr-FR" sz="2400" i="1">
                                  <a:solidFill>
                                    <a:schemeClr val="tx1"/>
                                  </a:solidFill>
                                  <a:latin typeface="Cambria Math" panose="02040503050406030204" pitchFamily="18" charset="0"/>
                                </a:rPr>
                              </m:ctrlPr>
                            </m:accPr>
                            <m:e>
                              <m:r>
                                <a:rPr lang="fr-FR" sz="2400" i="1">
                                  <a:solidFill>
                                    <a:schemeClr val="tx1"/>
                                  </a:solidFill>
                                  <a:latin typeface="Cambria Math" panose="02040503050406030204" pitchFamily="18" charset="0"/>
                                </a:rPr>
                                <m:t>𝑎</m:t>
                              </m:r>
                            </m:e>
                          </m:acc>
                        </m:e>
                        <m:sub>
                          <m:acc>
                            <m:accPr>
                              <m:chr m:val="⃗"/>
                              <m:ctrlPr>
                                <a:rPr lang="fr-FR" sz="2400" i="1">
                                  <a:solidFill>
                                    <a:schemeClr val="tx1"/>
                                  </a:solidFill>
                                  <a:latin typeface="Cambria Math" panose="02040503050406030204" pitchFamily="18" charset="0"/>
                                </a:rPr>
                              </m:ctrlPr>
                            </m:accPr>
                            <m:e>
                              <m:r>
                                <a:rPr lang="fr-FR" sz="2400" i="1">
                                  <a:solidFill>
                                    <a:schemeClr val="tx1"/>
                                  </a:solidFill>
                                  <a:latin typeface="Cambria Math" panose="02040503050406030204" pitchFamily="18" charset="0"/>
                                </a:rPr>
                                <m:t>𝑘</m:t>
                              </m:r>
                            </m:e>
                          </m:acc>
                        </m:sub>
                        <m:sup>
                          <m:r>
                            <a:rPr lang="fr-FR" sz="2400" b="0" i="1" smtClean="0">
                              <a:solidFill>
                                <a:schemeClr val="tx1"/>
                              </a:solidFill>
                              <a:latin typeface="Cambria Math" panose="02040503050406030204" pitchFamily="18" charset="0"/>
                            </a:rPr>
                            <m:t>𝛼</m:t>
                          </m:r>
                        </m:sup>
                      </m:sSubSup>
                      <m:r>
                        <a:rPr lang="fr-FR" sz="2400" i="1">
                          <a:solidFill>
                            <a:schemeClr val="tx1"/>
                          </a:solidFill>
                          <a:latin typeface="Cambria Math" panose="02040503050406030204" pitchFamily="18" charset="0"/>
                        </a:rPr>
                        <m:t>+</m:t>
                      </m:r>
                      <m:sSup>
                        <m:sSupPr>
                          <m:ctrlPr>
                            <a:rPr lang="fr-FR" sz="2400" b="0" i="1" smtClean="0">
                              <a:solidFill>
                                <a:schemeClr val="tx1"/>
                              </a:solidFill>
                              <a:latin typeface="Cambria Math" panose="02040503050406030204" pitchFamily="18" charset="0"/>
                            </a:rPr>
                          </m:ctrlPr>
                        </m:sSupPr>
                        <m:e>
                          <m:d>
                            <m:dPr>
                              <m:begChr m:val="["/>
                              <m:endChr m:val="]"/>
                              <m:ctrlPr>
                                <a:rPr lang="fr-FR" sz="2400" b="0" i="1" smtClean="0">
                                  <a:solidFill>
                                    <a:schemeClr val="tx1"/>
                                  </a:solidFill>
                                  <a:latin typeface="Cambria Math" panose="02040503050406030204" pitchFamily="18" charset="0"/>
                                </a:rPr>
                              </m:ctrlPr>
                            </m:dPr>
                            <m:e>
                              <m:sSubSup>
                                <m:sSubSupPr>
                                  <m:ctrlPr>
                                    <a:rPr lang="fr-FR" sz="2400" i="1">
                                      <a:solidFill>
                                        <a:schemeClr val="tx1"/>
                                      </a:solidFill>
                                      <a:latin typeface="Cambria Math" panose="02040503050406030204" pitchFamily="18" charset="0"/>
                                    </a:rPr>
                                  </m:ctrlPr>
                                </m:sSubSupPr>
                                <m:e>
                                  <m:r>
                                    <a:rPr lang="fr-FR" sz="2400" i="1">
                                      <a:solidFill>
                                        <a:schemeClr val="tx1"/>
                                      </a:solidFill>
                                      <a:latin typeface="Cambria Math" panose="02040503050406030204" pitchFamily="18" charset="0"/>
                                    </a:rPr>
                                    <m:t>𝜙</m:t>
                                  </m:r>
                                </m:e>
                                <m:sub>
                                  <m:r>
                                    <a:rPr lang="fr-FR" sz="2400" i="1">
                                      <a:solidFill>
                                        <a:schemeClr val="tx1"/>
                                      </a:solidFill>
                                      <a:latin typeface="Cambria Math" panose="02040503050406030204" pitchFamily="18" charset="0"/>
                                    </a:rPr>
                                    <m:t>𝑘</m:t>
                                  </m:r>
                                  <m:r>
                                    <a:rPr lang="fr-FR" sz="2400" i="1">
                                      <a:solidFill>
                                        <a:schemeClr val="tx1"/>
                                      </a:solidFill>
                                      <a:latin typeface="Cambria Math" panose="02040503050406030204" pitchFamily="18" charset="0"/>
                                    </a:rPr>
                                    <m:t>,</m:t>
                                  </m:r>
                                  <m:r>
                                    <a:rPr lang="fr-FR" sz="2400" i="1">
                                      <a:solidFill>
                                        <a:schemeClr val="tx1"/>
                                      </a:solidFill>
                                      <a:latin typeface="Cambria Math" panose="02040503050406030204" pitchFamily="18" charset="0"/>
                                    </a:rPr>
                                    <m:t>𝛼</m:t>
                                  </m:r>
                                </m:sub>
                                <m:sup>
                                  <m:r>
                                    <a:rPr lang="fr-FR" sz="2400" i="1">
                                      <a:solidFill>
                                        <a:schemeClr val="tx1"/>
                                      </a:solidFill>
                                      <a:latin typeface="Cambria Math" panose="02040503050406030204" pitchFamily="18" charset="0"/>
                                    </a:rPr>
                                    <m:t>𝐼</m:t>
                                  </m:r>
                                </m:sup>
                              </m:sSubSup>
                              <m:d>
                                <m:dPr>
                                  <m:ctrlPr>
                                    <a:rPr lang="fr-FR" sz="2400" i="1">
                                      <a:solidFill>
                                        <a:schemeClr val="tx1"/>
                                      </a:solidFill>
                                      <a:latin typeface="Cambria Math" panose="02040503050406030204" pitchFamily="18" charset="0"/>
                                    </a:rPr>
                                  </m:ctrlPr>
                                </m:dPr>
                                <m:e>
                                  <m:r>
                                    <a:rPr lang="fr-FR" sz="2400" i="1">
                                      <a:solidFill>
                                        <a:schemeClr val="tx1"/>
                                      </a:solidFill>
                                      <a:latin typeface="Cambria Math" panose="02040503050406030204" pitchFamily="18" charset="0"/>
                                    </a:rPr>
                                    <m:t>𝑁</m:t>
                                  </m:r>
                                </m:e>
                              </m:d>
                            </m:e>
                          </m:d>
                        </m:e>
                        <m:sup>
                          <m:r>
                            <a:rPr lang="fr-FR" sz="2400" b="0" i="1" smtClean="0">
                              <a:solidFill>
                                <a:schemeClr val="tx1"/>
                              </a:solidFill>
                              <a:latin typeface="Cambria Math" panose="02040503050406030204" pitchFamily="18" charset="0"/>
                            </a:rPr>
                            <m:t>∗</m:t>
                          </m:r>
                        </m:sup>
                      </m:sSup>
                      <m:sSubSup>
                        <m:sSubSupPr>
                          <m:ctrlPr>
                            <a:rPr lang="fr-FR" sz="2400" i="1" smtClean="0">
                              <a:solidFill>
                                <a:schemeClr val="tx1"/>
                              </a:solidFill>
                              <a:latin typeface="Cambria Math" panose="02040503050406030204" pitchFamily="18" charset="0"/>
                            </a:rPr>
                          </m:ctrlPr>
                        </m:sSubSupPr>
                        <m:e>
                          <m:acc>
                            <m:accPr>
                              <m:chr m:val="̂"/>
                              <m:ctrlPr>
                                <a:rPr lang="fr-FR" sz="2400" i="1">
                                  <a:solidFill>
                                    <a:schemeClr val="tx1"/>
                                  </a:solidFill>
                                  <a:latin typeface="Cambria Math" panose="02040503050406030204" pitchFamily="18" charset="0"/>
                                </a:rPr>
                              </m:ctrlPr>
                            </m:accPr>
                            <m:e>
                              <m:r>
                                <a:rPr lang="fr-FR" sz="2400" i="1">
                                  <a:solidFill>
                                    <a:schemeClr val="tx1"/>
                                  </a:solidFill>
                                  <a:latin typeface="Cambria Math" panose="02040503050406030204" pitchFamily="18" charset="0"/>
                                </a:rPr>
                                <m:t>𝑎</m:t>
                              </m:r>
                            </m:e>
                          </m:acc>
                        </m:e>
                        <m:sub>
                          <m:r>
                            <a:rPr lang="fr-FR" sz="2400" i="1">
                              <a:solidFill>
                                <a:schemeClr val="tx1"/>
                              </a:solidFill>
                              <a:latin typeface="Cambria Math" panose="02040503050406030204" pitchFamily="18" charset="0"/>
                            </a:rPr>
                            <m:t>−</m:t>
                          </m:r>
                          <m:acc>
                            <m:accPr>
                              <m:chr m:val="⃗"/>
                              <m:ctrlPr>
                                <a:rPr lang="fr-FR" sz="2400" i="1">
                                  <a:solidFill>
                                    <a:schemeClr val="tx1"/>
                                  </a:solidFill>
                                  <a:latin typeface="Cambria Math" panose="02040503050406030204" pitchFamily="18" charset="0"/>
                                </a:rPr>
                              </m:ctrlPr>
                            </m:accPr>
                            <m:e>
                              <m:r>
                                <a:rPr lang="fr-FR" sz="2400" i="1">
                                  <a:solidFill>
                                    <a:schemeClr val="tx1"/>
                                  </a:solidFill>
                                  <a:latin typeface="Cambria Math" panose="02040503050406030204" pitchFamily="18" charset="0"/>
                                </a:rPr>
                                <m:t>𝑘</m:t>
                              </m:r>
                            </m:e>
                          </m:acc>
                        </m:sub>
                        <m:sup>
                          <m:r>
                            <a:rPr lang="fr-FR" sz="2400" i="1">
                              <a:solidFill>
                                <a:schemeClr val="tx1"/>
                              </a:solidFill>
                              <a:latin typeface="Cambria Math" panose="02040503050406030204" pitchFamily="18" charset="0"/>
                            </a:rPr>
                            <m:t>𝛼</m:t>
                          </m:r>
                          <m:r>
                            <a:rPr lang="fr-FR" sz="2400" i="1">
                              <a:solidFill>
                                <a:schemeClr val="tx1"/>
                              </a:solidFill>
                              <a:latin typeface="Cambria Math" panose="02040503050406030204" pitchFamily="18" charset="0"/>
                            </a:rPr>
                            <m:t>,</m:t>
                          </m:r>
                          <m:r>
                            <m:rPr>
                              <m:nor/>
                            </m:rPr>
                            <a:rPr lang="fr-FR" sz="2400">
                              <a:solidFill>
                                <a:schemeClr val="tx1"/>
                              </a:solidFill>
                            </a:rPr>
                            <m:t>†</m:t>
                          </m:r>
                        </m:sup>
                      </m:sSubSup>
                    </m:oMath>
                  </m:oMathPara>
                </a14:m>
                <a:endParaRPr lang="fr-FR" sz="2400" dirty="0">
                  <a:solidFill>
                    <a:schemeClr val="tx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875051" y="1520036"/>
                <a:ext cx="6022297" cy="1119947"/>
              </a:xfrm>
              <a:prstGeom prst="rect">
                <a:avLst/>
              </a:prstGeom>
              <a:blipFill>
                <a:blip r:embed="rId3"/>
                <a:stretch>
                  <a:fillRect/>
                </a:stretch>
              </a:blipFill>
              <a:ln w="28575">
                <a:solidFill>
                  <a:schemeClr val="tx2"/>
                </a:solidFill>
              </a:ln>
            </p:spPr>
            <p:txBody>
              <a:bodyPr/>
              <a:lstStyle/>
              <a:p>
                <a:r>
                  <a:rPr lang="fr-FR">
                    <a:noFill/>
                  </a:rPr>
                  <a:t> </a:t>
                </a:r>
              </a:p>
            </p:txBody>
          </p:sp>
        </mc:Fallback>
      </mc:AlternateContent>
      <p:sp>
        <p:nvSpPr>
          <p:cNvPr id="7" name="ZoneTexte 6"/>
          <p:cNvSpPr txBox="1"/>
          <p:nvPr/>
        </p:nvSpPr>
        <p:spPr>
          <a:xfrm>
            <a:off x="1160368" y="4288665"/>
            <a:ext cx="65" cy="338554"/>
          </a:xfrm>
          <a:prstGeom prst="rect">
            <a:avLst/>
          </a:prstGeom>
          <a:noFill/>
        </p:spPr>
        <p:txBody>
          <a:bodyPr wrap="none" lIns="0" tIns="0" rIns="0" bIns="0" rtlCol="0">
            <a:spAutoFit/>
          </a:bodyPr>
          <a:lstStyle/>
          <a:p>
            <a:endParaRPr lang="fr-FR" sz="2200" dirty="0"/>
          </a:p>
        </p:txBody>
      </p:sp>
      <p:sp>
        <p:nvSpPr>
          <p:cNvPr id="9" name="ZoneTexte 8">
            <a:extLst>
              <a:ext uri="{FF2B5EF4-FFF2-40B4-BE49-F238E27FC236}">
                <a16:creationId xmlns:a16="http://schemas.microsoft.com/office/drawing/2014/main" id="{0D82B81D-6092-4580-946F-BDEE2B445E0D}"/>
              </a:ext>
            </a:extLst>
          </p:cNvPr>
          <p:cNvSpPr txBox="1"/>
          <p:nvPr/>
        </p:nvSpPr>
        <p:spPr>
          <a:xfrm>
            <a:off x="708388" y="2864159"/>
            <a:ext cx="9927077" cy="1631216"/>
          </a:xfrm>
          <a:prstGeom prst="rect">
            <a:avLst/>
          </a:prstGeom>
          <a:noFill/>
        </p:spPr>
        <p:txBody>
          <a:bodyPr wrap="none" rtlCol="0">
            <a:spAutoFit/>
          </a:bodyPr>
          <a:lstStyle/>
          <a:p>
            <a:pPr marL="342900" indent="-342900">
              <a:buFont typeface="Arial" panose="020B0604020202020204" pitchFamily="34" charset="0"/>
              <a:buChar char="•"/>
            </a:pPr>
            <a:r>
              <a:rPr lang="fr-FR" sz="2000" dirty="0"/>
              <a:t>Each quantum </a:t>
            </a:r>
            <a:r>
              <a:rPr lang="fr-FR" sz="2000" dirty="0" err="1"/>
              <a:t>field</a:t>
            </a:r>
            <a:r>
              <a:rPr lang="fr-FR" sz="2000" dirty="0"/>
              <a:t> </a:t>
            </a:r>
            <a:r>
              <a:rPr lang="fr-FR" sz="2000" dirty="0" err="1"/>
              <a:t>is</a:t>
            </a:r>
            <a:r>
              <a:rPr lang="fr-FR" sz="2000" dirty="0"/>
              <a:t> </a:t>
            </a:r>
            <a:r>
              <a:rPr lang="fr-FR" sz="2000" dirty="0" err="1"/>
              <a:t>decomposed</a:t>
            </a:r>
            <a:r>
              <a:rPr lang="fr-FR" sz="2000" dirty="0"/>
              <a:t> </a:t>
            </a:r>
            <a:r>
              <a:rPr lang="fr-FR" sz="2000" dirty="0" err="1"/>
              <a:t>into</a:t>
            </a:r>
            <a:r>
              <a:rPr lang="fr-FR" sz="2000" dirty="0"/>
              <a:t> the basis                      </a:t>
            </a:r>
            <a:r>
              <a:rPr lang="fr-FR" sz="2000" dirty="0" err="1"/>
              <a:t>with</a:t>
            </a:r>
            <a:r>
              <a:rPr lang="fr-FR" sz="2000" dirty="0"/>
              <a:t> mode </a:t>
            </a:r>
            <a:r>
              <a:rPr lang="fr-FR" sz="2000" dirty="0" err="1"/>
              <a:t>decomposition</a:t>
            </a:r>
            <a:endParaRPr lang="fr-FR" sz="2000" dirty="0"/>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r>
              <a:rPr lang="fr-FR" sz="2000" dirty="0"/>
              <a:t>This basis </a:t>
            </a:r>
            <a:r>
              <a:rPr lang="fr-FR" sz="2000" dirty="0" err="1"/>
              <a:t>is</a:t>
            </a:r>
            <a:r>
              <a:rPr lang="fr-FR" sz="2000" dirty="0"/>
              <a:t> unique up to an </a:t>
            </a:r>
            <a:r>
              <a:rPr lang="fr-FR" sz="2000" dirty="0" err="1"/>
              <a:t>irrelevant</a:t>
            </a:r>
            <a:r>
              <a:rPr lang="fr-FR" sz="2000" dirty="0"/>
              <a:t> constant </a:t>
            </a:r>
            <a:r>
              <a:rPr lang="fr-FR" sz="2000" dirty="0" err="1"/>
              <a:t>unitary</a:t>
            </a:r>
            <a:r>
              <a:rPr lang="fr-FR" sz="2000" dirty="0"/>
              <a:t> matrix</a:t>
            </a:r>
          </a:p>
          <a:p>
            <a:pPr marL="342900" indent="-342900">
              <a:buFont typeface="Arial" panose="020B0604020202020204" pitchFamily="34" charset="0"/>
              <a:buChar char="•"/>
            </a:pPr>
            <a:endParaRPr lang="fr-FR" sz="2000" dirty="0"/>
          </a:p>
          <a:p>
            <a:endParaRPr lang="fr-FR" sz="2000" dirty="0"/>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8F649360-22B1-4E5F-8C6C-49C7C8AAB89A}"/>
                  </a:ext>
                </a:extLst>
              </p:cNvPr>
              <p:cNvSpPr/>
              <p:nvPr/>
            </p:nvSpPr>
            <p:spPr>
              <a:xfrm>
                <a:off x="6327696" y="2781732"/>
                <a:ext cx="1339982" cy="5752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fr-FR" sz="2000" i="1" smtClean="0">
                              <a:latin typeface="Cambria Math" panose="02040503050406030204" pitchFamily="18" charset="0"/>
                            </a:rPr>
                          </m:ctrlPr>
                        </m:dPr>
                        <m:e>
                          <m:sSubSup>
                            <m:sSubSupPr>
                              <m:ctrlPr>
                                <a:rPr lang="fr-FR" sz="2000" i="1">
                                  <a:latin typeface="Cambria Math" panose="02040503050406030204" pitchFamily="18" charset="0"/>
                                </a:rPr>
                              </m:ctrlPr>
                            </m:sSubSupPr>
                            <m:e>
                              <m:acc>
                                <m:accPr>
                                  <m:chr m:val="̂"/>
                                  <m:ctrlPr>
                                    <a:rPr lang="fr-FR" sz="2000" i="1">
                                      <a:latin typeface="Cambria Math" panose="02040503050406030204" pitchFamily="18" charset="0"/>
                                    </a:rPr>
                                  </m:ctrlPr>
                                </m:accPr>
                                <m:e>
                                  <m:r>
                                    <a:rPr lang="fr-FR" sz="2000" i="1">
                                      <a:latin typeface="Cambria Math" panose="02040503050406030204" pitchFamily="18" charset="0"/>
                                    </a:rPr>
                                    <m:t>𝑎</m:t>
                                  </m:r>
                                </m:e>
                              </m:acc>
                            </m:e>
                            <m:sub>
                              <m:acc>
                                <m:accPr>
                                  <m:chr m:val="⃗"/>
                                  <m:ctrlPr>
                                    <a:rPr lang="fr-FR" sz="2000" i="1">
                                      <a:latin typeface="Cambria Math" panose="02040503050406030204" pitchFamily="18" charset="0"/>
                                    </a:rPr>
                                  </m:ctrlPr>
                                </m:accPr>
                                <m:e>
                                  <m:r>
                                    <a:rPr lang="fr-FR" sz="2000" i="1">
                                      <a:latin typeface="Cambria Math" panose="02040503050406030204" pitchFamily="18" charset="0"/>
                                    </a:rPr>
                                    <m:t>𝑘</m:t>
                                  </m:r>
                                </m:e>
                              </m:acc>
                            </m:sub>
                            <m:sup>
                              <m:r>
                                <a:rPr lang="fr-FR" sz="2000" i="1">
                                  <a:latin typeface="Cambria Math" panose="02040503050406030204" pitchFamily="18" charset="0"/>
                                </a:rPr>
                                <m:t>𝛼</m:t>
                              </m:r>
                            </m:sup>
                          </m:sSubSup>
                          <m:r>
                            <a:rPr lang="fr-FR" sz="2000" i="1">
                              <a:latin typeface="Cambria Math" panose="02040503050406030204" pitchFamily="18" charset="0"/>
                            </a:rPr>
                            <m:t>,</m:t>
                          </m:r>
                          <m:sSubSup>
                            <m:sSubSupPr>
                              <m:ctrlPr>
                                <a:rPr lang="fr-FR" sz="2000" i="1">
                                  <a:latin typeface="Cambria Math" panose="02040503050406030204" pitchFamily="18" charset="0"/>
                                </a:rPr>
                              </m:ctrlPr>
                            </m:sSubSupPr>
                            <m:e>
                              <m:acc>
                                <m:accPr>
                                  <m:chr m:val="̂"/>
                                  <m:ctrlPr>
                                    <a:rPr lang="fr-FR" sz="2000" i="1">
                                      <a:latin typeface="Cambria Math" panose="02040503050406030204" pitchFamily="18" charset="0"/>
                                    </a:rPr>
                                  </m:ctrlPr>
                                </m:accPr>
                                <m:e>
                                  <m:r>
                                    <a:rPr lang="fr-FR" sz="2000" i="1">
                                      <a:latin typeface="Cambria Math" panose="02040503050406030204" pitchFamily="18" charset="0"/>
                                    </a:rPr>
                                    <m:t>𝑎</m:t>
                                  </m:r>
                                </m:e>
                              </m:acc>
                            </m:e>
                            <m:sub>
                              <m:r>
                                <a:rPr lang="fr-FR" sz="2000" i="1">
                                  <a:latin typeface="Cambria Math" panose="02040503050406030204" pitchFamily="18" charset="0"/>
                                </a:rPr>
                                <m:t>−</m:t>
                              </m:r>
                              <m:acc>
                                <m:accPr>
                                  <m:chr m:val="⃗"/>
                                  <m:ctrlPr>
                                    <a:rPr lang="fr-FR" sz="2000" i="1">
                                      <a:latin typeface="Cambria Math" panose="02040503050406030204" pitchFamily="18" charset="0"/>
                                    </a:rPr>
                                  </m:ctrlPr>
                                </m:accPr>
                                <m:e>
                                  <m:r>
                                    <a:rPr lang="fr-FR" sz="2000" i="1">
                                      <a:latin typeface="Cambria Math" panose="02040503050406030204" pitchFamily="18" charset="0"/>
                                    </a:rPr>
                                    <m:t>𝑘</m:t>
                                  </m:r>
                                </m:e>
                              </m:acc>
                            </m:sub>
                            <m:sup>
                              <m:r>
                                <a:rPr lang="fr-FR" sz="2000" i="1">
                                  <a:latin typeface="Cambria Math" panose="02040503050406030204" pitchFamily="18" charset="0"/>
                                </a:rPr>
                                <m:t>𝛼</m:t>
                              </m:r>
                              <m:r>
                                <a:rPr lang="fr-FR" sz="2000" i="1">
                                  <a:latin typeface="Cambria Math" panose="02040503050406030204" pitchFamily="18" charset="0"/>
                                </a:rPr>
                                <m:t>,</m:t>
                              </m:r>
                              <m:r>
                                <m:rPr>
                                  <m:nor/>
                                </m:rPr>
                                <a:rPr lang="fr-FR" sz="2000"/>
                                <m:t>†</m:t>
                              </m:r>
                            </m:sup>
                          </m:sSubSup>
                        </m:e>
                      </m:d>
                    </m:oMath>
                  </m:oMathPara>
                </a14:m>
                <a:endParaRPr lang="fr-FR" sz="2000" dirty="0"/>
              </a:p>
            </p:txBody>
          </p:sp>
        </mc:Choice>
        <mc:Fallback xmlns="">
          <p:sp>
            <p:nvSpPr>
              <p:cNvPr id="10" name="Rectangle 9">
                <a:extLst>
                  <a:ext uri="{FF2B5EF4-FFF2-40B4-BE49-F238E27FC236}">
                    <a16:creationId xmlns:a16="http://schemas.microsoft.com/office/drawing/2014/main" id="{8F649360-22B1-4E5F-8C6C-49C7C8AAB89A}"/>
                  </a:ext>
                </a:extLst>
              </p:cNvPr>
              <p:cNvSpPr>
                <a:spLocks noRot="1" noChangeAspect="1" noMove="1" noResize="1" noEditPoints="1" noAdjustHandles="1" noChangeArrowheads="1" noChangeShapeType="1" noTextEdit="1"/>
              </p:cNvSpPr>
              <p:nvPr/>
            </p:nvSpPr>
            <p:spPr>
              <a:xfrm>
                <a:off x="6327696" y="2781732"/>
                <a:ext cx="1339982" cy="575222"/>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22858D7F-1AD6-4066-90FA-6469B16E7495}"/>
                  </a:ext>
                </a:extLst>
              </p:cNvPr>
              <p:cNvSpPr/>
              <p:nvPr/>
            </p:nvSpPr>
            <p:spPr>
              <a:xfrm>
                <a:off x="10398165" y="2839138"/>
                <a:ext cx="1120050" cy="4360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fr-FR" sz="2000" i="1" smtClean="0">
                              <a:latin typeface="Cambria Math" panose="02040503050406030204" pitchFamily="18" charset="0"/>
                            </a:rPr>
                          </m:ctrlPr>
                        </m:sSubSupPr>
                        <m:e>
                          <m:r>
                            <a:rPr lang="fr-FR" sz="2000" i="1">
                              <a:latin typeface="Cambria Math" panose="02040503050406030204" pitchFamily="18" charset="0"/>
                            </a:rPr>
                            <m:t>𝜙</m:t>
                          </m:r>
                        </m:e>
                        <m:sub>
                          <m:r>
                            <a:rPr lang="fr-FR" sz="2000" i="1">
                              <a:latin typeface="Cambria Math" panose="02040503050406030204" pitchFamily="18" charset="0"/>
                            </a:rPr>
                            <m:t>𝑘</m:t>
                          </m:r>
                          <m:r>
                            <a:rPr lang="fr-FR" sz="2000" i="1">
                              <a:latin typeface="Cambria Math" panose="02040503050406030204" pitchFamily="18" charset="0"/>
                            </a:rPr>
                            <m:t>,</m:t>
                          </m:r>
                          <m:r>
                            <a:rPr lang="fr-FR" sz="2000" i="1">
                              <a:latin typeface="Cambria Math" panose="02040503050406030204" pitchFamily="18" charset="0"/>
                            </a:rPr>
                            <m:t>𝛼</m:t>
                          </m:r>
                        </m:sub>
                        <m:sup>
                          <m:r>
                            <a:rPr lang="fr-FR" sz="2000" i="1">
                              <a:latin typeface="Cambria Math" panose="02040503050406030204" pitchFamily="18" charset="0"/>
                            </a:rPr>
                            <m:t>𝐼</m:t>
                          </m:r>
                        </m:sup>
                      </m:sSubSup>
                      <m:r>
                        <a:rPr lang="fr-FR" sz="2000" b="0" i="1" smtClean="0">
                          <a:latin typeface="Cambria Math" panose="02040503050406030204" pitchFamily="18" charset="0"/>
                        </a:rPr>
                        <m:t>(</m:t>
                      </m:r>
                      <m:r>
                        <a:rPr lang="fr-FR" sz="2000" b="0" i="1" smtClean="0">
                          <a:latin typeface="Cambria Math" panose="02040503050406030204" pitchFamily="18" charset="0"/>
                        </a:rPr>
                        <m:t>𝑁</m:t>
                      </m:r>
                      <m:r>
                        <a:rPr lang="fr-FR" sz="2000" b="0" i="1" smtClean="0">
                          <a:latin typeface="Cambria Math" panose="02040503050406030204" pitchFamily="18" charset="0"/>
                        </a:rPr>
                        <m:t>)</m:t>
                      </m:r>
                    </m:oMath>
                  </m:oMathPara>
                </a14:m>
                <a:endParaRPr lang="fr-FR" sz="2000" dirty="0"/>
              </a:p>
            </p:txBody>
          </p:sp>
        </mc:Choice>
        <mc:Fallback xmlns="">
          <p:sp>
            <p:nvSpPr>
              <p:cNvPr id="11" name="Rectangle 10">
                <a:extLst>
                  <a:ext uri="{FF2B5EF4-FFF2-40B4-BE49-F238E27FC236}">
                    <a16:creationId xmlns:a16="http://schemas.microsoft.com/office/drawing/2014/main" id="{22858D7F-1AD6-4066-90FA-6469B16E7495}"/>
                  </a:ext>
                </a:extLst>
              </p:cNvPr>
              <p:cNvSpPr>
                <a:spLocks noRot="1" noChangeAspect="1" noMove="1" noResize="1" noEditPoints="1" noAdjustHandles="1" noChangeArrowheads="1" noChangeShapeType="1" noTextEdit="1"/>
              </p:cNvSpPr>
              <p:nvPr/>
            </p:nvSpPr>
            <p:spPr>
              <a:xfrm>
                <a:off x="10398165" y="2839138"/>
                <a:ext cx="1120050" cy="436017"/>
              </a:xfrm>
              <a:prstGeom prst="rect">
                <a:avLst/>
              </a:prstGeom>
              <a:blipFill>
                <a:blip r:embed="rId5"/>
                <a:stretch>
                  <a:fillRect b="-9859"/>
                </a:stretch>
              </a:blipFill>
            </p:spPr>
            <p:txBody>
              <a:bodyPr/>
              <a:lstStyle/>
              <a:p>
                <a:r>
                  <a:rPr lang="fr-FR">
                    <a:noFill/>
                  </a:rPr>
                  <a:t> </a:t>
                </a:r>
              </a:p>
            </p:txBody>
          </p:sp>
        </mc:Fallback>
      </mc:AlternateContent>
    </p:spTree>
    <p:extLst>
      <p:ext uri="{BB962C8B-B14F-4D97-AF65-F5344CB8AC3E}">
        <p14:creationId xmlns:p14="http://schemas.microsoft.com/office/powerpoint/2010/main" val="211257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2579" y="84779"/>
            <a:ext cx="9863866" cy="727934"/>
          </a:xfrm>
        </p:spPr>
        <p:txBody>
          <a:bodyPr>
            <a:normAutofit/>
          </a:bodyPr>
          <a:lstStyle/>
          <a:p>
            <a:r>
              <a:rPr lang="fr-FR" dirty="0" err="1"/>
              <a:t>Quantisation</a:t>
            </a:r>
            <a:r>
              <a:rPr lang="fr-FR" dirty="0"/>
              <a:t> of the </a:t>
            </a:r>
            <a:r>
              <a:rPr lang="fr-FR" dirty="0" err="1"/>
              <a:t>multifield</a:t>
            </a:r>
            <a:r>
              <a:rPr lang="fr-FR" dirty="0"/>
              <a:t> system</a:t>
            </a:r>
          </a:p>
        </p:txBody>
      </p:sp>
      <p:sp>
        <p:nvSpPr>
          <p:cNvPr id="3" name="Espace réservé du pied de page 2"/>
          <p:cNvSpPr>
            <a:spLocks noGrp="1"/>
          </p:cNvSpPr>
          <p:nvPr>
            <p:ph type="ftr" sz="quarter" idx="11"/>
          </p:nvPr>
        </p:nvSpPr>
        <p:spPr>
          <a:xfrm>
            <a:off x="1295400" y="6408576"/>
            <a:ext cx="5181600" cy="238902"/>
          </a:xfrm>
        </p:spPr>
        <p:txBody>
          <a:bodyPr/>
          <a:lstStyle/>
          <a:p>
            <a:pPr rtl="0"/>
            <a:r>
              <a:rPr lang="en-GB" noProof="0"/>
              <a:t>Borel resummation of secular divergences with the stochastic inflation formalism                 2023 TUG Meeting, ENS, October 12th     ---    Lucas Pinol </a:t>
            </a:r>
            <a:endParaRPr lang="fr-FR" noProof="0" dirty="0"/>
          </a:p>
        </p:txBody>
      </p:sp>
      <p:sp>
        <p:nvSpPr>
          <p:cNvPr id="4" name="Rectangle 3"/>
          <p:cNvSpPr/>
          <p:nvPr/>
        </p:nvSpPr>
        <p:spPr>
          <a:xfrm>
            <a:off x="7537525" y="1814095"/>
            <a:ext cx="4654475" cy="369332"/>
          </a:xfrm>
          <a:prstGeom prst="rect">
            <a:avLst/>
          </a:prstGeom>
        </p:spPr>
        <p:txBody>
          <a:bodyPr wrap="square">
            <a:spAutoFit/>
          </a:bodyPr>
          <a:lstStyle/>
          <a:p>
            <a:r>
              <a:rPr lang="fr-FR" b="1" dirty="0">
                <a:solidFill>
                  <a:srgbClr val="00B050"/>
                </a:solidFill>
              </a:rPr>
              <a:t>[L. </a:t>
            </a:r>
            <a:r>
              <a:rPr lang="fr-FR" b="1" dirty="0" err="1">
                <a:solidFill>
                  <a:srgbClr val="00B050"/>
                </a:solidFill>
              </a:rPr>
              <a:t>Pinol</a:t>
            </a:r>
            <a:r>
              <a:rPr lang="fr-FR" b="1" dirty="0">
                <a:solidFill>
                  <a:srgbClr val="00B050"/>
                </a:solidFill>
              </a:rPr>
              <a:t>, S. </a:t>
            </a:r>
            <a:r>
              <a:rPr lang="fr-FR" b="1" dirty="0" err="1">
                <a:solidFill>
                  <a:srgbClr val="00B050"/>
                </a:solidFill>
              </a:rPr>
              <a:t>Renaux-Petel</a:t>
            </a:r>
            <a:r>
              <a:rPr lang="fr-FR" b="1" dirty="0">
                <a:solidFill>
                  <a:srgbClr val="00B050"/>
                </a:solidFill>
              </a:rPr>
              <a:t>, Y. </a:t>
            </a:r>
            <a:r>
              <a:rPr lang="fr-FR" b="1" dirty="0" err="1">
                <a:solidFill>
                  <a:srgbClr val="00B050"/>
                </a:solidFill>
              </a:rPr>
              <a:t>Tada</a:t>
            </a:r>
            <a:r>
              <a:rPr lang="fr-FR" b="1" dirty="0">
                <a:solidFill>
                  <a:srgbClr val="00B050"/>
                </a:solidFill>
              </a:rPr>
              <a:t> 2020] </a:t>
            </a:r>
            <a:endParaRPr lang="fr-FR" dirty="0"/>
          </a:p>
        </p:txBody>
      </p:sp>
      <p:sp>
        <p:nvSpPr>
          <p:cNvPr id="5" name="ZoneTexte 4"/>
          <p:cNvSpPr txBox="1"/>
          <p:nvPr/>
        </p:nvSpPr>
        <p:spPr>
          <a:xfrm>
            <a:off x="462579" y="938983"/>
            <a:ext cx="9341981" cy="400110"/>
          </a:xfrm>
          <a:prstGeom prst="rect">
            <a:avLst/>
          </a:prstGeom>
          <a:noFill/>
        </p:spPr>
        <p:txBody>
          <a:bodyPr wrap="none" rtlCol="0">
            <a:spAutoFit/>
          </a:bodyPr>
          <a:lstStyle/>
          <a:p>
            <a:r>
              <a:rPr lang="fr-FR" sz="2000" u="sng" dirty="0"/>
              <a:t>Spoiler</a:t>
            </a:r>
            <a:r>
              <a:rPr lang="fr-FR" sz="2000" dirty="0"/>
              <a:t>: the </a:t>
            </a:r>
            <a:r>
              <a:rPr lang="fr-FR" sz="2000" dirty="0" err="1"/>
              <a:t>ambiguity</a:t>
            </a:r>
            <a:r>
              <a:rPr lang="fr-FR" sz="2000" dirty="0"/>
              <a:t> </a:t>
            </a:r>
            <a:r>
              <a:rPr lang="fr-FR" sz="2000" dirty="0" err="1"/>
              <a:t>is</a:t>
            </a:r>
            <a:r>
              <a:rPr lang="fr-FR" sz="2000" dirty="0"/>
              <a:t> </a:t>
            </a:r>
            <a:r>
              <a:rPr lang="fr-FR" sz="2000" dirty="0" err="1"/>
              <a:t>resolved</a:t>
            </a:r>
            <a:r>
              <a:rPr lang="fr-FR" sz="2000" dirty="0"/>
              <a:t> by the </a:t>
            </a:r>
            <a:r>
              <a:rPr lang="fr-FR" sz="2000" dirty="0" err="1"/>
              <a:t>genuine</a:t>
            </a:r>
            <a:r>
              <a:rPr lang="fr-FR" sz="2000" dirty="0"/>
              <a:t> quantum nature of the fluctuations:</a:t>
            </a:r>
          </a:p>
        </p:txBody>
      </p:sp>
      <mc:AlternateContent xmlns:mc="http://schemas.openxmlformats.org/markup-compatibility/2006" xmlns:a14="http://schemas.microsoft.com/office/drawing/2010/main">
        <mc:Choice Requires="a14">
          <p:sp>
            <p:nvSpPr>
              <p:cNvPr id="6" name="Rectangle 5"/>
              <p:cNvSpPr/>
              <p:nvPr/>
            </p:nvSpPr>
            <p:spPr>
              <a:xfrm>
                <a:off x="875051" y="1520036"/>
                <a:ext cx="6022297" cy="1119947"/>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fr-FR" sz="2400" b="0" i="1" smtClean="0">
                              <a:solidFill>
                                <a:schemeClr val="tx1"/>
                              </a:solidFill>
                              <a:latin typeface="Cambria Math" panose="02040503050406030204" pitchFamily="18" charset="0"/>
                            </a:rPr>
                          </m:ctrlPr>
                        </m:sSubSupPr>
                        <m:e>
                          <m:acc>
                            <m:accPr>
                              <m:chr m:val="̂"/>
                              <m:ctrlPr>
                                <a:rPr lang="fr-FR" sz="2400" i="1">
                                  <a:solidFill>
                                    <a:schemeClr val="tx1"/>
                                  </a:solidFill>
                                  <a:latin typeface="Cambria Math" panose="02040503050406030204" pitchFamily="18" charset="0"/>
                                </a:rPr>
                              </m:ctrlPr>
                            </m:accPr>
                            <m:e>
                              <m:r>
                                <a:rPr lang="fr-FR" sz="2400" i="1">
                                  <a:solidFill>
                                    <a:schemeClr val="tx1"/>
                                  </a:solidFill>
                                  <a:latin typeface="Cambria Math" panose="02040503050406030204" pitchFamily="18" charset="0"/>
                                </a:rPr>
                                <m:t>𝜙</m:t>
                              </m:r>
                            </m:e>
                          </m:acc>
                        </m:e>
                        <m:sub>
                          <m:acc>
                            <m:accPr>
                              <m:chr m:val="⃗"/>
                              <m:ctrlPr>
                                <a:rPr lang="fr-FR" sz="2400" i="1">
                                  <a:solidFill>
                                    <a:schemeClr val="tx1"/>
                                  </a:solidFill>
                                  <a:latin typeface="Cambria Math" panose="02040503050406030204" pitchFamily="18" charset="0"/>
                                </a:rPr>
                              </m:ctrlPr>
                            </m:accPr>
                            <m:e>
                              <m:r>
                                <a:rPr lang="fr-FR" sz="2400" i="1">
                                  <a:solidFill>
                                    <a:schemeClr val="tx1"/>
                                  </a:solidFill>
                                  <a:latin typeface="Cambria Math" panose="02040503050406030204" pitchFamily="18" charset="0"/>
                                </a:rPr>
                                <m:t>𝑘</m:t>
                              </m:r>
                            </m:e>
                          </m:acc>
                        </m:sub>
                        <m:sup>
                          <m:r>
                            <a:rPr lang="fr-FR" sz="2400" b="0" i="1" smtClean="0">
                              <a:solidFill>
                                <a:schemeClr val="tx1"/>
                              </a:solidFill>
                              <a:latin typeface="Cambria Math" panose="02040503050406030204" pitchFamily="18" charset="0"/>
                            </a:rPr>
                            <m:t>𝐼</m:t>
                          </m:r>
                        </m:sup>
                      </m:sSubSup>
                      <m:d>
                        <m:dPr>
                          <m:ctrlPr>
                            <a:rPr lang="fr-FR" sz="2400" i="1">
                              <a:solidFill>
                                <a:schemeClr val="tx1"/>
                              </a:solidFill>
                              <a:latin typeface="Cambria Math" panose="02040503050406030204" pitchFamily="18" charset="0"/>
                            </a:rPr>
                          </m:ctrlPr>
                        </m:dPr>
                        <m:e>
                          <m:r>
                            <a:rPr lang="fr-FR" sz="2400" i="1">
                              <a:solidFill>
                                <a:schemeClr val="tx1"/>
                              </a:solidFill>
                              <a:latin typeface="Cambria Math" panose="02040503050406030204" pitchFamily="18" charset="0"/>
                            </a:rPr>
                            <m:t>𝑁</m:t>
                          </m:r>
                        </m:e>
                      </m:d>
                      <m:r>
                        <a:rPr lang="fr-FR" sz="2400" i="1">
                          <a:solidFill>
                            <a:schemeClr val="tx1"/>
                          </a:solidFill>
                          <a:latin typeface="Cambria Math" panose="02040503050406030204" pitchFamily="18" charset="0"/>
                        </a:rPr>
                        <m:t>=</m:t>
                      </m:r>
                      <m:sSubSup>
                        <m:sSubSupPr>
                          <m:ctrlPr>
                            <a:rPr lang="fr-FR" sz="2400" b="0" i="1" smtClean="0">
                              <a:solidFill>
                                <a:schemeClr val="tx1"/>
                              </a:solidFill>
                              <a:latin typeface="Cambria Math" panose="02040503050406030204" pitchFamily="18" charset="0"/>
                            </a:rPr>
                          </m:ctrlPr>
                        </m:sSubSupPr>
                        <m:e>
                          <m:r>
                            <a:rPr lang="fr-FR" sz="2400" i="1">
                              <a:solidFill>
                                <a:schemeClr val="tx1"/>
                              </a:solidFill>
                              <a:latin typeface="Cambria Math" panose="02040503050406030204" pitchFamily="18" charset="0"/>
                            </a:rPr>
                            <m:t>𝜙</m:t>
                          </m:r>
                        </m:e>
                        <m:sub>
                          <m:r>
                            <a:rPr lang="fr-FR" sz="2400" i="1">
                              <a:solidFill>
                                <a:schemeClr val="tx1"/>
                              </a:solidFill>
                              <a:latin typeface="Cambria Math" panose="02040503050406030204" pitchFamily="18" charset="0"/>
                            </a:rPr>
                            <m:t>𝑘</m:t>
                          </m:r>
                          <m:r>
                            <a:rPr lang="fr-FR" sz="2400" b="0" i="1" smtClean="0">
                              <a:solidFill>
                                <a:schemeClr val="tx1"/>
                              </a:solidFill>
                              <a:latin typeface="Cambria Math" panose="02040503050406030204" pitchFamily="18" charset="0"/>
                            </a:rPr>
                            <m:t>,</m:t>
                          </m:r>
                          <m:r>
                            <a:rPr lang="fr-FR" sz="2400" b="0" i="1" smtClean="0">
                              <a:solidFill>
                                <a:schemeClr val="tx1"/>
                              </a:solidFill>
                              <a:latin typeface="Cambria Math" panose="02040503050406030204" pitchFamily="18" charset="0"/>
                            </a:rPr>
                            <m:t>𝛼</m:t>
                          </m:r>
                        </m:sub>
                        <m:sup>
                          <m:r>
                            <a:rPr lang="fr-FR" sz="2400" b="0" i="1" smtClean="0">
                              <a:solidFill>
                                <a:schemeClr val="tx1"/>
                              </a:solidFill>
                              <a:latin typeface="Cambria Math" panose="02040503050406030204" pitchFamily="18" charset="0"/>
                            </a:rPr>
                            <m:t>𝐼</m:t>
                          </m:r>
                        </m:sup>
                      </m:sSubSup>
                      <m:d>
                        <m:dPr>
                          <m:ctrlPr>
                            <a:rPr lang="fr-FR" sz="2400" i="1">
                              <a:solidFill>
                                <a:schemeClr val="tx1"/>
                              </a:solidFill>
                              <a:latin typeface="Cambria Math" panose="02040503050406030204" pitchFamily="18" charset="0"/>
                            </a:rPr>
                          </m:ctrlPr>
                        </m:dPr>
                        <m:e>
                          <m:r>
                            <a:rPr lang="fr-FR" sz="2400" i="1">
                              <a:solidFill>
                                <a:schemeClr val="tx1"/>
                              </a:solidFill>
                              <a:latin typeface="Cambria Math" panose="02040503050406030204" pitchFamily="18" charset="0"/>
                            </a:rPr>
                            <m:t>𝑁</m:t>
                          </m:r>
                        </m:e>
                      </m:d>
                      <m:sSubSup>
                        <m:sSubSupPr>
                          <m:ctrlPr>
                            <a:rPr lang="fr-FR" sz="2400" b="0" i="1" smtClean="0">
                              <a:solidFill>
                                <a:schemeClr val="tx1"/>
                              </a:solidFill>
                              <a:latin typeface="Cambria Math" panose="02040503050406030204" pitchFamily="18" charset="0"/>
                            </a:rPr>
                          </m:ctrlPr>
                        </m:sSubSupPr>
                        <m:e>
                          <m:acc>
                            <m:accPr>
                              <m:chr m:val="̂"/>
                              <m:ctrlPr>
                                <a:rPr lang="fr-FR" sz="2400" i="1">
                                  <a:solidFill>
                                    <a:schemeClr val="tx1"/>
                                  </a:solidFill>
                                  <a:latin typeface="Cambria Math" panose="02040503050406030204" pitchFamily="18" charset="0"/>
                                </a:rPr>
                              </m:ctrlPr>
                            </m:accPr>
                            <m:e>
                              <m:r>
                                <a:rPr lang="fr-FR" sz="2400" i="1">
                                  <a:solidFill>
                                    <a:schemeClr val="tx1"/>
                                  </a:solidFill>
                                  <a:latin typeface="Cambria Math" panose="02040503050406030204" pitchFamily="18" charset="0"/>
                                </a:rPr>
                                <m:t>𝑎</m:t>
                              </m:r>
                            </m:e>
                          </m:acc>
                        </m:e>
                        <m:sub>
                          <m:acc>
                            <m:accPr>
                              <m:chr m:val="⃗"/>
                              <m:ctrlPr>
                                <a:rPr lang="fr-FR" sz="2400" i="1">
                                  <a:solidFill>
                                    <a:schemeClr val="tx1"/>
                                  </a:solidFill>
                                  <a:latin typeface="Cambria Math" panose="02040503050406030204" pitchFamily="18" charset="0"/>
                                </a:rPr>
                              </m:ctrlPr>
                            </m:accPr>
                            <m:e>
                              <m:r>
                                <a:rPr lang="fr-FR" sz="2400" i="1">
                                  <a:solidFill>
                                    <a:schemeClr val="tx1"/>
                                  </a:solidFill>
                                  <a:latin typeface="Cambria Math" panose="02040503050406030204" pitchFamily="18" charset="0"/>
                                </a:rPr>
                                <m:t>𝑘</m:t>
                              </m:r>
                            </m:e>
                          </m:acc>
                        </m:sub>
                        <m:sup>
                          <m:r>
                            <a:rPr lang="fr-FR" sz="2400" b="0" i="1" smtClean="0">
                              <a:solidFill>
                                <a:schemeClr val="tx1"/>
                              </a:solidFill>
                              <a:latin typeface="Cambria Math" panose="02040503050406030204" pitchFamily="18" charset="0"/>
                            </a:rPr>
                            <m:t>𝛼</m:t>
                          </m:r>
                        </m:sup>
                      </m:sSubSup>
                      <m:r>
                        <a:rPr lang="fr-FR" sz="2400" i="1">
                          <a:solidFill>
                            <a:schemeClr val="tx1"/>
                          </a:solidFill>
                          <a:latin typeface="Cambria Math" panose="02040503050406030204" pitchFamily="18" charset="0"/>
                        </a:rPr>
                        <m:t>+</m:t>
                      </m:r>
                      <m:sSup>
                        <m:sSupPr>
                          <m:ctrlPr>
                            <a:rPr lang="fr-FR" sz="2400" b="0" i="1" smtClean="0">
                              <a:solidFill>
                                <a:schemeClr val="tx1"/>
                              </a:solidFill>
                              <a:latin typeface="Cambria Math" panose="02040503050406030204" pitchFamily="18" charset="0"/>
                            </a:rPr>
                          </m:ctrlPr>
                        </m:sSupPr>
                        <m:e>
                          <m:d>
                            <m:dPr>
                              <m:begChr m:val="["/>
                              <m:endChr m:val="]"/>
                              <m:ctrlPr>
                                <a:rPr lang="fr-FR" sz="2400" b="0" i="1" smtClean="0">
                                  <a:solidFill>
                                    <a:schemeClr val="tx1"/>
                                  </a:solidFill>
                                  <a:latin typeface="Cambria Math" panose="02040503050406030204" pitchFamily="18" charset="0"/>
                                </a:rPr>
                              </m:ctrlPr>
                            </m:dPr>
                            <m:e>
                              <m:sSubSup>
                                <m:sSubSupPr>
                                  <m:ctrlPr>
                                    <a:rPr lang="fr-FR" sz="2400" i="1">
                                      <a:solidFill>
                                        <a:schemeClr val="tx1"/>
                                      </a:solidFill>
                                      <a:latin typeface="Cambria Math" panose="02040503050406030204" pitchFamily="18" charset="0"/>
                                    </a:rPr>
                                  </m:ctrlPr>
                                </m:sSubSupPr>
                                <m:e>
                                  <m:r>
                                    <a:rPr lang="fr-FR" sz="2400" i="1">
                                      <a:solidFill>
                                        <a:schemeClr val="tx1"/>
                                      </a:solidFill>
                                      <a:latin typeface="Cambria Math" panose="02040503050406030204" pitchFamily="18" charset="0"/>
                                    </a:rPr>
                                    <m:t>𝜙</m:t>
                                  </m:r>
                                </m:e>
                                <m:sub>
                                  <m:r>
                                    <a:rPr lang="fr-FR" sz="2400" i="1">
                                      <a:solidFill>
                                        <a:schemeClr val="tx1"/>
                                      </a:solidFill>
                                      <a:latin typeface="Cambria Math" panose="02040503050406030204" pitchFamily="18" charset="0"/>
                                    </a:rPr>
                                    <m:t>𝑘</m:t>
                                  </m:r>
                                  <m:r>
                                    <a:rPr lang="fr-FR" sz="2400" i="1">
                                      <a:solidFill>
                                        <a:schemeClr val="tx1"/>
                                      </a:solidFill>
                                      <a:latin typeface="Cambria Math" panose="02040503050406030204" pitchFamily="18" charset="0"/>
                                    </a:rPr>
                                    <m:t>,</m:t>
                                  </m:r>
                                  <m:r>
                                    <a:rPr lang="fr-FR" sz="2400" i="1">
                                      <a:solidFill>
                                        <a:schemeClr val="tx1"/>
                                      </a:solidFill>
                                      <a:latin typeface="Cambria Math" panose="02040503050406030204" pitchFamily="18" charset="0"/>
                                    </a:rPr>
                                    <m:t>𝛼</m:t>
                                  </m:r>
                                </m:sub>
                                <m:sup>
                                  <m:r>
                                    <a:rPr lang="fr-FR" sz="2400" i="1">
                                      <a:solidFill>
                                        <a:schemeClr val="tx1"/>
                                      </a:solidFill>
                                      <a:latin typeface="Cambria Math" panose="02040503050406030204" pitchFamily="18" charset="0"/>
                                    </a:rPr>
                                    <m:t>𝐼</m:t>
                                  </m:r>
                                </m:sup>
                              </m:sSubSup>
                              <m:d>
                                <m:dPr>
                                  <m:ctrlPr>
                                    <a:rPr lang="fr-FR" sz="2400" i="1">
                                      <a:solidFill>
                                        <a:schemeClr val="tx1"/>
                                      </a:solidFill>
                                      <a:latin typeface="Cambria Math" panose="02040503050406030204" pitchFamily="18" charset="0"/>
                                    </a:rPr>
                                  </m:ctrlPr>
                                </m:dPr>
                                <m:e>
                                  <m:r>
                                    <a:rPr lang="fr-FR" sz="2400" i="1">
                                      <a:solidFill>
                                        <a:schemeClr val="tx1"/>
                                      </a:solidFill>
                                      <a:latin typeface="Cambria Math" panose="02040503050406030204" pitchFamily="18" charset="0"/>
                                    </a:rPr>
                                    <m:t>𝑁</m:t>
                                  </m:r>
                                </m:e>
                              </m:d>
                            </m:e>
                          </m:d>
                        </m:e>
                        <m:sup>
                          <m:r>
                            <a:rPr lang="fr-FR" sz="2400" b="0" i="1" smtClean="0">
                              <a:solidFill>
                                <a:schemeClr val="tx1"/>
                              </a:solidFill>
                              <a:latin typeface="Cambria Math" panose="02040503050406030204" pitchFamily="18" charset="0"/>
                            </a:rPr>
                            <m:t>∗</m:t>
                          </m:r>
                        </m:sup>
                      </m:sSup>
                      <m:sSubSup>
                        <m:sSubSupPr>
                          <m:ctrlPr>
                            <a:rPr lang="fr-FR" sz="2400" i="1" smtClean="0">
                              <a:solidFill>
                                <a:schemeClr val="tx1"/>
                              </a:solidFill>
                              <a:latin typeface="Cambria Math" panose="02040503050406030204" pitchFamily="18" charset="0"/>
                            </a:rPr>
                          </m:ctrlPr>
                        </m:sSubSupPr>
                        <m:e>
                          <m:acc>
                            <m:accPr>
                              <m:chr m:val="̂"/>
                              <m:ctrlPr>
                                <a:rPr lang="fr-FR" sz="2400" i="1">
                                  <a:solidFill>
                                    <a:schemeClr val="tx1"/>
                                  </a:solidFill>
                                  <a:latin typeface="Cambria Math" panose="02040503050406030204" pitchFamily="18" charset="0"/>
                                </a:rPr>
                              </m:ctrlPr>
                            </m:accPr>
                            <m:e>
                              <m:r>
                                <a:rPr lang="fr-FR" sz="2400" i="1">
                                  <a:solidFill>
                                    <a:schemeClr val="tx1"/>
                                  </a:solidFill>
                                  <a:latin typeface="Cambria Math" panose="02040503050406030204" pitchFamily="18" charset="0"/>
                                </a:rPr>
                                <m:t>𝑎</m:t>
                              </m:r>
                            </m:e>
                          </m:acc>
                        </m:e>
                        <m:sub>
                          <m:r>
                            <a:rPr lang="fr-FR" sz="2400" i="1">
                              <a:solidFill>
                                <a:schemeClr val="tx1"/>
                              </a:solidFill>
                              <a:latin typeface="Cambria Math" panose="02040503050406030204" pitchFamily="18" charset="0"/>
                            </a:rPr>
                            <m:t>−</m:t>
                          </m:r>
                          <m:acc>
                            <m:accPr>
                              <m:chr m:val="⃗"/>
                              <m:ctrlPr>
                                <a:rPr lang="fr-FR" sz="2400" i="1">
                                  <a:solidFill>
                                    <a:schemeClr val="tx1"/>
                                  </a:solidFill>
                                  <a:latin typeface="Cambria Math" panose="02040503050406030204" pitchFamily="18" charset="0"/>
                                </a:rPr>
                              </m:ctrlPr>
                            </m:accPr>
                            <m:e>
                              <m:r>
                                <a:rPr lang="fr-FR" sz="2400" i="1">
                                  <a:solidFill>
                                    <a:schemeClr val="tx1"/>
                                  </a:solidFill>
                                  <a:latin typeface="Cambria Math" panose="02040503050406030204" pitchFamily="18" charset="0"/>
                                </a:rPr>
                                <m:t>𝑘</m:t>
                              </m:r>
                            </m:e>
                          </m:acc>
                        </m:sub>
                        <m:sup>
                          <m:r>
                            <a:rPr lang="fr-FR" sz="2400" i="1">
                              <a:solidFill>
                                <a:schemeClr val="tx1"/>
                              </a:solidFill>
                              <a:latin typeface="Cambria Math" panose="02040503050406030204" pitchFamily="18" charset="0"/>
                            </a:rPr>
                            <m:t>𝛼</m:t>
                          </m:r>
                          <m:r>
                            <a:rPr lang="fr-FR" sz="2400" i="1">
                              <a:solidFill>
                                <a:schemeClr val="tx1"/>
                              </a:solidFill>
                              <a:latin typeface="Cambria Math" panose="02040503050406030204" pitchFamily="18" charset="0"/>
                            </a:rPr>
                            <m:t>,</m:t>
                          </m:r>
                          <m:r>
                            <m:rPr>
                              <m:nor/>
                            </m:rPr>
                            <a:rPr lang="fr-FR" sz="2400">
                              <a:solidFill>
                                <a:schemeClr val="tx1"/>
                              </a:solidFill>
                            </a:rPr>
                            <m:t>†</m:t>
                          </m:r>
                        </m:sup>
                      </m:sSubSup>
                    </m:oMath>
                  </m:oMathPara>
                </a14:m>
                <a:endParaRPr lang="fr-FR" sz="2400" dirty="0">
                  <a:solidFill>
                    <a:schemeClr val="tx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875051" y="1520036"/>
                <a:ext cx="6022297" cy="1119947"/>
              </a:xfrm>
              <a:prstGeom prst="rect">
                <a:avLst/>
              </a:prstGeom>
              <a:blipFill>
                <a:blip r:embed="rId3"/>
                <a:stretch>
                  <a:fillRect/>
                </a:stretch>
              </a:blipFill>
              <a:ln w="28575">
                <a:solidFill>
                  <a:schemeClr val="tx2"/>
                </a:solidFill>
              </a:ln>
            </p:spPr>
            <p:txBody>
              <a:bodyPr/>
              <a:lstStyle/>
              <a:p>
                <a:r>
                  <a:rPr lang="fr-FR">
                    <a:noFill/>
                  </a:rPr>
                  <a:t> </a:t>
                </a:r>
              </a:p>
            </p:txBody>
          </p:sp>
        </mc:Fallback>
      </mc:AlternateContent>
      <p:sp>
        <p:nvSpPr>
          <p:cNvPr id="7" name="ZoneTexte 6"/>
          <p:cNvSpPr txBox="1"/>
          <p:nvPr/>
        </p:nvSpPr>
        <p:spPr>
          <a:xfrm>
            <a:off x="1160368" y="4288665"/>
            <a:ext cx="65" cy="338554"/>
          </a:xfrm>
          <a:prstGeom prst="rect">
            <a:avLst/>
          </a:prstGeom>
          <a:noFill/>
        </p:spPr>
        <p:txBody>
          <a:bodyPr wrap="none" lIns="0" tIns="0" rIns="0" bIns="0" rtlCol="0">
            <a:spAutoFit/>
          </a:bodyPr>
          <a:lstStyle/>
          <a:p>
            <a:endParaRPr lang="fr-FR" sz="2200" dirty="0"/>
          </a:p>
        </p:txBody>
      </p:sp>
      <p:sp>
        <p:nvSpPr>
          <p:cNvPr id="9" name="ZoneTexte 8">
            <a:extLst>
              <a:ext uri="{FF2B5EF4-FFF2-40B4-BE49-F238E27FC236}">
                <a16:creationId xmlns:a16="http://schemas.microsoft.com/office/drawing/2014/main" id="{0D82B81D-6092-4580-946F-BDEE2B445E0D}"/>
              </a:ext>
            </a:extLst>
          </p:cNvPr>
          <p:cNvSpPr txBox="1"/>
          <p:nvPr/>
        </p:nvSpPr>
        <p:spPr>
          <a:xfrm>
            <a:off x="708388" y="2864159"/>
            <a:ext cx="9927077" cy="1938992"/>
          </a:xfrm>
          <a:prstGeom prst="rect">
            <a:avLst/>
          </a:prstGeom>
          <a:noFill/>
        </p:spPr>
        <p:txBody>
          <a:bodyPr wrap="none" rtlCol="0">
            <a:spAutoFit/>
          </a:bodyPr>
          <a:lstStyle/>
          <a:p>
            <a:pPr marL="342900" indent="-342900">
              <a:buFont typeface="Arial" panose="020B0604020202020204" pitchFamily="34" charset="0"/>
              <a:buChar char="•"/>
            </a:pPr>
            <a:r>
              <a:rPr lang="fr-FR" sz="2000" dirty="0"/>
              <a:t>Each quantum </a:t>
            </a:r>
            <a:r>
              <a:rPr lang="fr-FR" sz="2000" dirty="0" err="1"/>
              <a:t>field</a:t>
            </a:r>
            <a:r>
              <a:rPr lang="fr-FR" sz="2000" dirty="0"/>
              <a:t> </a:t>
            </a:r>
            <a:r>
              <a:rPr lang="fr-FR" sz="2000" dirty="0" err="1"/>
              <a:t>is</a:t>
            </a:r>
            <a:r>
              <a:rPr lang="fr-FR" sz="2000" dirty="0"/>
              <a:t> </a:t>
            </a:r>
            <a:r>
              <a:rPr lang="fr-FR" sz="2000" dirty="0" err="1"/>
              <a:t>decomposed</a:t>
            </a:r>
            <a:r>
              <a:rPr lang="fr-FR" sz="2000" dirty="0"/>
              <a:t> </a:t>
            </a:r>
            <a:r>
              <a:rPr lang="fr-FR" sz="2000" dirty="0" err="1"/>
              <a:t>into</a:t>
            </a:r>
            <a:r>
              <a:rPr lang="fr-FR" sz="2000" dirty="0"/>
              <a:t> the basis                      </a:t>
            </a:r>
            <a:r>
              <a:rPr lang="fr-FR" sz="2000" dirty="0" err="1"/>
              <a:t>with</a:t>
            </a:r>
            <a:r>
              <a:rPr lang="fr-FR" sz="2000" dirty="0"/>
              <a:t> mode </a:t>
            </a:r>
            <a:r>
              <a:rPr lang="fr-FR" sz="2000" dirty="0" err="1"/>
              <a:t>decomposition</a:t>
            </a:r>
            <a:endParaRPr lang="fr-FR" sz="2000" dirty="0"/>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r>
              <a:rPr lang="fr-FR" sz="2000" dirty="0"/>
              <a:t>This basis </a:t>
            </a:r>
            <a:r>
              <a:rPr lang="fr-FR" sz="2000" dirty="0" err="1"/>
              <a:t>is</a:t>
            </a:r>
            <a:r>
              <a:rPr lang="fr-FR" sz="2000" dirty="0"/>
              <a:t> unique up to an </a:t>
            </a:r>
            <a:r>
              <a:rPr lang="fr-FR" sz="2000" dirty="0" err="1"/>
              <a:t>irrelevant</a:t>
            </a:r>
            <a:r>
              <a:rPr lang="fr-FR" sz="2000" dirty="0"/>
              <a:t> constant </a:t>
            </a:r>
            <a:r>
              <a:rPr lang="fr-FR" sz="2000" dirty="0" err="1"/>
              <a:t>unitary</a:t>
            </a:r>
            <a:r>
              <a:rPr lang="fr-FR" sz="2000" dirty="0"/>
              <a:t> matrix</a:t>
            </a:r>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r>
              <a:rPr lang="fr-FR" sz="2000" dirty="0"/>
              <a:t>The noise amplitude </a:t>
            </a:r>
            <a:r>
              <a:rPr lang="fr-FR" sz="2000" dirty="0" err="1"/>
              <a:t>is</a:t>
            </a:r>
            <a:r>
              <a:rPr lang="fr-FR" sz="2000" dirty="0"/>
              <a:t> </a:t>
            </a:r>
            <a:r>
              <a:rPr lang="fr-FR" sz="2000" dirty="0" err="1"/>
              <a:t>actually</a:t>
            </a:r>
            <a:r>
              <a:rPr lang="fr-FR" sz="2000" dirty="0"/>
              <a:t> </a:t>
            </a:r>
            <a:r>
              <a:rPr lang="fr-FR" sz="2000" dirty="0" err="1"/>
              <a:t>calculated</a:t>
            </a:r>
            <a:r>
              <a:rPr lang="fr-FR" sz="2000" dirty="0"/>
              <a:t> </a:t>
            </a:r>
            <a:r>
              <a:rPr lang="fr-FR" sz="2000" dirty="0" err="1"/>
              <a:t>from</a:t>
            </a:r>
            <a:r>
              <a:rPr lang="fr-FR" sz="2000" dirty="0"/>
              <a:t> </a:t>
            </a:r>
          </a:p>
          <a:p>
            <a:endParaRPr lang="fr-FR" sz="2000" dirty="0"/>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8F649360-22B1-4E5F-8C6C-49C7C8AAB89A}"/>
                  </a:ext>
                </a:extLst>
              </p:cNvPr>
              <p:cNvSpPr/>
              <p:nvPr/>
            </p:nvSpPr>
            <p:spPr>
              <a:xfrm>
                <a:off x="6327696" y="2781732"/>
                <a:ext cx="1339982" cy="5752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fr-FR" sz="2000" i="1" smtClean="0">
                              <a:latin typeface="Cambria Math" panose="02040503050406030204" pitchFamily="18" charset="0"/>
                            </a:rPr>
                          </m:ctrlPr>
                        </m:dPr>
                        <m:e>
                          <m:sSubSup>
                            <m:sSubSupPr>
                              <m:ctrlPr>
                                <a:rPr lang="fr-FR" sz="2000" i="1">
                                  <a:latin typeface="Cambria Math" panose="02040503050406030204" pitchFamily="18" charset="0"/>
                                </a:rPr>
                              </m:ctrlPr>
                            </m:sSubSupPr>
                            <m:e>
                              <m:acc>
                                <m:accPr>
                                  <m:chr m:val="̂"/>
                                  <m:ctrlPr>
                                    <a:rPr lang="fr-FR" sz="2000" i="1">
                                      <a:latin typeface="Cambria Math" panose="02040503050406030204" pitchFamily="18" charset="0"/>
                                    </a:rPr>
                                  </m:ctrlPr>
                                </m:accPr>
                                <m:e>
                                  <m:r>
                                    <a:rPr lang="fr-FR" sz="2000" i="1">
                                      <a:latin typeface="Cambria Math" panose="02040503050406030204" pitchFamily="18" charset="0"/>
                                    </a:rPr>
                                    <m:t>𝑎</m:t>
                                  </m:r>
                                </m:e>
                              </m:acc>
                            </m:e>
                            <m:sub>
                              <m:acc>
                                <m:accPr>
                                  <m:chr m:val="⃗"/>
                                  <m:ctrlPr>
                                    <a:rPr lang="fr-FR" sz="2000" i="1">
                                      <a:latin typeface="Cambria Math" panose="02040503050406030204" pitchFamily="18" charset="0"/>
                                    </a:rPr>
                                  </m:ctrlPr>
                                </m:accPr>
                                <m:e>
                                  <m:r>
                                    <a:rPr lang="fr-FR" sz="2000" i="1">
                                      <a:latin typeface="Cambria Math" panose="02040503050406030204" pitchFamily="18" charset="0"/>
                                    </a:rPr>
                                    <m:t>𝑘</m:t>
                                  </m:r>
                                </m:e>
                              </m:acc>
                            </m:sub>
                            <m:sup>
                              <m:r>
                                <a:rPr lang="fr-FR" sz="2000" i="1">
                                  <a:latin typeface="Cambria Math" panose="02040503050406030204" pitchFamily="18" charset="0"/>
                                </a:rPr>
                                <m:t>𝛼</m:t>
                              </m:r>
                            </m:sup>
                          </m:sSubSup>
                          <m:r>
                            <a:rPr lang="fr-FR" sz="2000" i="1">
                              <a:latin typeface="Cambria Math" panose="02040503050406030204" pitchFamily="18" charset="0"/>
                            </a:rPr>
                            <m:t>,</m:t>
                          </m:r>
                          <m:sSubSup>
                            <m:sSubSupPr>
                              <m:ctrlPr>
                                <a:rPr lang="fr-FR" sz="2000" i="1">
                                  <a:latin typeface="Cambria Math" panose="02040503050406030204" pitchFamily="18" charset="0"/>
                                </a:rPr>
                              </m:ctrlPr>
                            </m:sSubSupPr>
                            <m:e>
                              <m:acc>
                                <m:accPr>
                                  <m:chr m:val="̂"/>
                                  <m:ctrlPr>
                                    <a:rPr lang="fr-FR" sz="2000" i="1">
                                      <a:latin typeface="Cambria Math" panose="02040503050406030204" pitchFamily="18" charset="0"/>
                                    </a:rPr>
                                  </m:ctrlPr>
                                </m:accPr>
                                <m:e>
                                  <m:r>
                                    <a:rPr lang="fr-FR" sz="2000" i="1">
                                      <a:latin typeface="Cambria Math" panose="02040503050406030204" pitchFamily="18" charset="0"/>
                                    </a:rPr>
                                    <m:t>𝑎</m:t>
                                  </m:r>
                                </m:e>
                              </m:acc>
                            </m:e>
                            <m:sub>
                              <m:r>
                                <a:rPr lang="fr-FR" sz="2000" i="1">
                                  <a:latin typeface="Cambria Math" panose="02040503050406030204" pitchFamily="18" charset="0"/>
                                </a:rPr>
                                <m:t>−</m:t>
                              </m:r>
                              <m:acc>
                                <m:accPr>
                                  <m:chr m:val="⃗"/>
                                  <m:ctrlPr>
                                    <a:rPr lang="fr-FR" sz="2000" i="1">
                                      <a:latin typeface="Cambria Math" panose="02040503050406030204" pitchFamily="18" charset="0"/>
                                    </a:rPr>
                                  </m:ctrlPr>
                                </m:accPr>
                                <m:e>
                                  <m:r>
                                    <a:rPr lang="fr-FR" sz="2000" i="1">
                                      <a:latin typeface="Cambria Math" panose="02040503050406030204" pitchFamily="18" charset="0"/>
                                    </a:rPr>
                                    <m:t>𝑘</m:t>
                                  </m:r>
                                </m:e>
                              </m:acc>
                            </m:sub>
                            <m:sup>
                              <m:r>
                                <a:rPr lang="fr-FR" sz="2000" i="1">
                                  <a:latin typeface="Cambria Math" panose="02040503050406030204" pitchFamily="18" charset="0"/>
                                </a:rPr>
                                <m:t>𝛼</m:t>
                              </m:r>
                              <m:r>
                                <a:rPr lang="fr-FR" sz="2000" i="1">
                                  <a:latin typeface="Cambria Math" panose="02040503050406030204" pitchFamily="18" charset="0"/>
                                </a:rPr>
                                <m:t>,</m:t>
                              </m:r>
                              <m:r>
                                <m:rPr>
                                  <m:nor/>
                                </m:rPr>
                                <a:rPr lang="fr-FR" sz="2000"/>
                                <m:t>†</m:t>
                              </m:r>
                            </m:sup>
                          </m:sSubSup>
                        </m:e>
                      </m:d>
                    </m:oMath>
                  </m:oMathPara>
                </a14:m>
                <a:endParaRPr lang="fr-FR" sz="2000" dirty="0"/>
              </a:p>
            </p:txBody>
          </p:sp>
        </mc:Choice>
        <mc:Fallback xmlns="">
          <p:sp>
            <p:nvSpPr>
              <p:cNvPr id="10" name="Rectangle 9">
                <a:extLst>
                  <a:ext uri="{FF2B5EF4-FFF2-40B4-BE49-F238E27FC236}">
                    <a16:creationId xmlns:a16="http://schemas.microsoft.com/office/drawing/2014/main" id="{8F649360-22B1-4E5F-8C6C-49C7C8AAB89A}"/>
                  </a:ext>
                </a:extLst>
              </p:cNvPr>
              <p:cNvSpPr>
                <a:spLocks noRot="1" noChangeAspect="1" noMove="1" noResize="1" noEditPoints="1" noAdjustHandles="1" noChangeArrowheads="1" noChangeShapeType="1" noTextEdit="1"/>
              </p:cNvSpPr>
              <p:nvPr/>
            </p:nvSpPr>
            <p:spPr>
              <a:xfrm>
                <a:off x="6327696" y="2781732"/>
                <a:ext cx="1339982" cy="575222"/>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22858D7F-1AD6-4066-90FA-6469B16E7495}"/>
                  </a:ext>
                </a:extLst>
              </p:cNvPr>
              <p:cNvSpPr/>
              <p:nvPr/>
            </p:nvSpPr>
            <p:spPr>
              <a:xfrm>
                <a:off x="10398165" y="2839138"/>
                <a:ext cx="1120050" cy="4360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fr-FR" sz="2000" i="1" smtClean="0">
                              <a:latin typeface="Cambria Math" panose="02040503050406030204" pitchFamily="18" charset="0"/>
                            </a:rPr>
                          </m:ctrlPr>
                        </m:sSubSupPr>
                        <m:e>
                          <m:r>
                            <a:rPr lang="fr-FR" sz="2000" i="1">
                              <a:latin typeface="Cambria Math" panose="02040503050406030204" pitchFamily="18" charset="0"/>
                            </a:rPr>
                            <m:t>𝜙</m:t>
                          </m:r>
                        </m:e>
                        <m:sub>
                          <m:r>
                            <a:rPr lang="fr-FR" sz="2000" i="1">
                              <a:latin typeface="Cambria Math" panose="02040503050406030204" pitchFamily="18" charset="0"/>
                            </a:rPr>
                            <m:t>𝑘</m:t>
                          </m:r>
                          <m:r>
                            <a:rPr lang="fr-FR" sz="2000" i="1">
                              <a:latin typeface="Cambria Math" panose="02040503050406030204" pitchFamily="18" charset="0"/>
                            </a:rPr>
                            <m:t>,</m:t>
                          </m:r>
                          <m:r>
                            <a:rPr lang="fr-FR" sz="2000" i="1">
                              <a:latin typeface="Cambria Math" panose="02040503050406030204" pitchFamily="18" charset="0"/>
                            </a:rPr>
                            <m:t>𝛼</m:t>
                          </m:r>
                        </m:sub>
                        <m:sup>
                          <m:r>
                            <a:rPr lang="fr-FR" sz="2000" i="1">
                              <a:latin typeface="Cambria Math" panose="02040503050406030204" pitchFamily="18" charset="0"/>
                            </a:rPr>
                            <m:t>𝐼</m:t>
                          </m:r>
                        </m:sup>
                      </m:sSubSup>
                      <m:r>
                        <a:rPr lang="fr-FR" sz="2000" b="0" i="1" smtClean="0">
                          <a:latin typeface="Cambria Math" panose="02040503050406030204" pitchFamily="18" charset="0"/>
                        </a:rPr>
                        <m:t>(</m:t>
                      </m:r>
                      <m:r>
                        <a:rPr lang="fr-FR" sz="2000" b="0" i="1" smtClean="0">
                          <a:latin typeface="Cambria Math" panose="02040503050406030204" pitchFamily="18" charset="0"/>
                        </a:rPr>
                        <m:t>𝑁</m:t>
                      </m:r>
                      <m:r>
                        <a:rPr lang="fr-FR" sz="2000" b="0" i="1" smtClean="0">
                          <a:latin typeface="Cambria Math" panose="02040503050406030204" pitchFamily="18" charset="0"/>
                        </a:rPr>
                        <m:t>)</m:t>
                      </m:r>
                    </m:oMath>
                  </m:oMathPara>
                </a14:m>
                <a:endParaRPr lang="fr-FR" sz="2000" dirty="0"/>
              </a:p>
            </p:txBody>
          </p:sp>
        </mc:Choice>
        <mc:Fallback xmlns="">
          <p:sp>
            <p:nvSpPr>
              <p:cNvPr id="11" name="Rectangle 10">
                <a:extLst>
                  <a:ext uri="{FF2B5EF4-FFF2-40B4-BE49-F238E27FC236}">
                    <a16:creationId xmlns:a16="http://schemas.microsoft.com/office/drawing/2014/main" id="{22858D7F-1AD6-4066-90FA-6469B16E7495}"/>
                  </a:ext>
                </a:extLst>
              </p:cNvPr>
              <p:cNvSpPr>
                <a:spLocks noRot="1" noChangeAspect="1" noMove="1" noResize="1" noEditPoints="1" noAdjustHandles="1" noChangeArrowheads="1" noChangeShapeType="1" noTextEdit="1"/>
              </p:cNvSpPr>
              <p:nvPr/>
            </p:nvSpPr>
            <p:spPr>
              <a:xfrm>
                <a:off x="10398165" y="2839138"/>
                <a:ext cx="1120050" cy="436017"/>
              </a:xfrm>
              <a:prstGeom prst="rect">
                <a:avLst/>
              </a:prstGeom>
              <a:blipFill>
                <a:blip r:embed="rId5"/>
                <a:stretch>
                  <a:fillRect b="-985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4E5B334C-8D5F-4D59-9E80-634AC7524876}"/>
                  </a:ext>
                </a:extLst>
              </p:cNvPr>
              <p:cNvSpPr/>
              <p:nvPr/>
            </p:nvSpPr>
            <p:spPr>
              <a:xfrm>
                <a:off x="6209743" y="3909241"/>
                <a:ext cx="5068118" cy="8392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fr-FR" sz="2000" i="1" smtClean="0">
                              <a:latin typeface="Cambria Math" panose="02040503050406030204" pitchFamily="18" charset="0"/>
                            </a:rPr>
                          </m:ctrlPr>
                        </m:sSubSupPr>
                        <m:e>
                          <m:r>
                            <a:rPr lang="fr-FR" sz="2000" i="1">
                              <a:latin typeface="Cambria Math" panose="02040503050406030204" pitchFamily="18" charset="0"/>
                            </a:rPr>
                            <m:t>𝑃</m:t>
                          </m:r>
                        </m:e>
                        <m:sub>
                          <m:sSub>
                            <m:sSubPr>
                              <m:ctrlPr>
                                <a:rPr lang="fr-FR" sz="2000" i="1">
                                  <a:latin typeface="Cambria Math" panose="02040503050406030204" pitchFamily="18" charset="0"/>
                                </a:rPr>
                              </m:ctrlPr>
                            </m:sSubPr>
                            <m:e>
                              <m:r>
                                <a:rPr lang="fr-FR" sz="2000" b="1" i="1">
                                  <a:latin typeface="Cambria Math" panose="02040503050406030204" pitchFamily="18" charset="0"/>
                                </a:rPr>
                                <m:t>𝝓</m:t>
                              </m:r>
                            </m:e>
                            <m:sub>
                              <m:r>
                                <a:rPr lang="fr-FR" sz="2000" i="1">
                                  <a:latin typeface="Cambria Math" panose="02040503050406030204" pitchFamily="18" charset="0"/>
                                </a:rPr>
                                <m:t>𝑈𝑉</m:t>
                              </m:r>
                            </m:sub>
                          </m:sSub>
                        </m:sub>
                        <m:sup>
                          <m:r>
                            <a:rPr lang="fr-FR" sz="2000" i="1">
                              <a:latin typeface="Cambria Math" panose="02040503050406030204" pitchFamily="18" charset="0"/>
                            </a:rPr>
                            <m:t>𝐼𝐽</m:t>
                          </m:r>
                        </m:sup>
                      </m:sSubSup>
                      <m:d>
                        <m:dPr>
                          <m:ctrlPr>
                            <a:rPr lang="fr-FR" sz="2000" i="1">
                              <a:latin typeface="Cambria Math" panose="02040503050406030204" pitchFamily="18" charset="0"/>
                            </a:rPr>
                          </m:ctrlPr>
                        </m:dPr>
                        <m:e>
                          <m:r>
                            <a:rPr lang="fr-FR" sz="2000" i="1">
                              <a:latin typeface="Cambria Math" panose="02040503050406030204" pitchFamily="18" charset="0"/>
                            </a:rPr>
                            <m:t>𝑁</m:t>
                          </m:r>
                          <m:r>
                            <a:rPr lang="fr-FR" sz="2000" i="1">
                              <a:latin typeface="Cambria Math" panose="02040503050406030204" pitchFamily="18" charset="0"/>
                            </a:rPr>
                            <m:t>,</m:t>
                          </m:r>
                          <m:sSub>
                            <m:sSubPr>
                              <m:ctrlPr>
                                <a:rPr lang="fr-FR" sz="2000" i="1">
                                  <a:latin typeface="Cambria Math" panose="02040503050406030204" pitchFamily="18" charset="0"/>
                                </a:rPr>
                              </m:ctrlPr>
                            </m:sSubPr>
                            <m:e>
                              <m:r>
                                <a:rPr lang="fr-FR" sz="2000" i="1">
                                  <a:latin typeface="Cambria Math" panose="02040503050406030204" pitchFamily="18" charset="0"/>
                                </a:rPr>
                                <m:t>𝑘</m:t>
                              </m:r>
                            </m:e>
                            <m:sub>
                              <m:r>
                                <a:rPr lang="fr-FR" sz="2000" i="1">
                                  <a:latin typeface="Cambria Math" panose="02040503050406030204" pitchFamily="18" charset="0"/>
                                </a:rPr>
                                <m:t>𝜎</m:t>
                              </m:r>
                            </m:sub>
                          </m:sSub>
                          <m:d>
                            <m:dPr>
                              <m:ctrlPr>
                                <a:rPr lang="fr-FR" sz="2000" i="1">
                                  <a:latin typeface="Cambria Math" panose="02040503050406030204" pitchFamily="18" charset="0"/>
                                </a:rPr>
                              </m:ctrlPr>
                            </m:dPr>
                            <m:e>
                              <m:r>
                                <a:rPr lang="fr-FR" sz="2000" i="1">
                                  <a:latin typeface="Cambria Math" panose="02040503050406030204" pitchFamily="18" charset="0"/>
                                </a:rPr>
                                <m:t>𝑁</m:t>
                              </m:r>
                            </m:e>
                          </m:d>
                        </m:e>
                      </m:d>
                      <m:r>
                        <a:rPr lang="fr-FR" sz="2000" b="0" i="0" smtClean="0">
                          <a:latin typeface="Cambria Math" panose="02040503050406030204" pitchFamily="18" charset="0"/>
                        </a:rPr>
                        <m:t>=</m:t>
                      </m:r>
                      <m:nary>
                        <m:naryPr>
                          <m:chr m:val="∑"/>
                          <m:supHide m:val="on"/>
                          <m:ctrlPr>
                            <a:rPr lang="fr-FR" sz="2000" b="0" i="1" smtClean="0">
                              <a:latin typeface="Cambria Math" panose="02040503050406030204" pitchFamily="18" charset="0"/>
                            </a:rPr>
                          </m:ctrlPr>
                        </m:naryPr>
                        <m:sub>
                          <m:r>
                            <a:rPr lang="fr-FR" sz="2000" b="0" i="1" smtClean="0">
                              <a:latin typeface="Cambria Math" panose="02040503050406030204" pitchFamily="18" charset="0"/>
                            </a:rPr>
                            <m:t>𝛼</m:t>
                          </m:r>
                        </m:sub>
                        <m:sup/>
                        <m:e>
                          <m:sSubSup>
                            <m:sSubSupPr>
                              <m:ctrlPr>
                                <a:rPr lang="fr-FR" sz="2000" i="1">
                                  <a:latin typeface="Cambria Math" panose="02040503050406030204" pitchFamily="18" charset="0"/>
                                </a:rPr>
                              </m:ctrlPr>
                            </m:sSubSupPr>
                            <m:e>
                              <m:r>
                                <a:rPr lang="fr-FR" sz="2000" i="1">
                                  <a:latin typeface="Cambria Math" panose="02040503050406030204" pitchFamily="18" charset="0"/>
                                </a:rPr>
                                <m:t>𝜙</m:t>
                              </m:r>
                            </m:e>
                            <m:sub>
                              <m:sSub>
                                <m:sSubPr>
                                  <m:ctrlPr>
                                    <a:rPr lang="fr-FR" sz="2000" b="0" i="1" smtClean="0">
                                      <a:latin typeface="Cambria Math" panose="02040503050406030204" pitchFamily="18" charset="0"/>
                                    </a:rPr>
                                  </m:ctrlPr>
                                </m:sSubPr>
                                <m:e>
                                  <m:r>
                                    <a:rPr lang="fr-FR" sz="2000" i="1">
                                      <a:latin typeface="Cambria Math" panose="02040503050406030204" pitchFamily="18" charset="0"/>
                                    </a:rPr>
                                    <m:t>𝑘</m:t>
                                  </m:r>
                                </m:e>
                                <m:sub>
                                  <m:r>
                                    <a:rPr lang="fr-FR" sz="2000" b="0" i="1" smtClean="0">
                                      <a:latin typeface="Cambria Math" panose="02040503050406030204" pitchFamily="18" charset="0"/>
                                    </a:rPr>
                                    <m:t>𝜎</m:t>
                                  </m:r>
                                </m:sub>
                              </m:sSub>
                              <m:r>
                                <a:rPr lang="fr-FR" sz="2000" i="1">
                                  <a:latin typeface="Cambria Math" panose="02040503050406030204" pitchFamily="18" charset="0"/>
                                </a:rPr>
                                <m:t>,</m:t>
                              </m:r>
                              <m:r>
                                <a:rPr lang="fr-FR" sz="2000" i="1">
                                  <a:latin typeface="Cambria Math" panose="02040503050406030204" pitchFamily="18" charset="0"/>
                                </a:rPr>
                                <m:t>𝛼</m:t>
                              </m:r>
                            </m:sub>
                            <m:sup>
                              <m:r>
                                <a:rPr lang="fr-FR" sz="2000" i="1">
                                  <a:latin typeface="Cambria Math" panose="02040503050406030204" pitchFamily="18" charset="0"/>
                                </a:rPr>
                                <m:t>𝐼</m:t>
                              </m:r>
                            </m:sup>
                          </m:sSubSup>
                          <m:d>
                            <m:dPr>
                              <m:ctrlPr>
                                <a:rPr lang="fr-FR" sz="2000" i="1">
                                  <a:latin typeface="Cambria Math" panose="02040503050406030204" pitchFamily="18" charset="0"/>
                                </a:rPr>
                              </m:ctrlPr>
                            </m:dPr>
                            <m:e>
                              <m:r>
                                <a:rPr lang="fr-FR" sz="2000" i="1">
                                  <a:latin typeface="Cambria Math" panose="02040503050406030204" pitchFamily="18" charset="0"/>
                                </a:rPr>
                                <m:t>𝑁</m:t>
                              </m:r>
                            </m:e>
                          </m:d>
                          <m:r>
                            <m:rPr>
                              <m:nor/>
                            </m:rPr>
                            <a:rPr lang="fr-FR" sz="2000" dirty="0"/>
                            <m:t> </m:t>
                          </m:r>
                          <m:sSup>
                            <m:sSupPr>
                              <m:ctrlPr>
                                <a:rPr lang="fr-FR" sz="2000" b="0" i="1" dirty="0" smtClean="0">
                                  <a:latin typeface="Cambria Math" panose="02040503050406030204" pitchFamily="18" charset="0"/>
                                </a:rPr>
                              </m:ctrlPr>
                            </m:sSupPr>
                            <m:e>
                              <m:d>
                                <m:dPr>
                                  <m:begChr m:val="["/>
                                  <m:endChr m:val="]"/>
                                  <m:ctrlPr>
                                    <a:rPr lang="fr-FR" sz="2000" b="0" i="1" dirty="0" smtClean="0">
                                      <a:latin typeface="Cambria Math" panose="02040503050406030204" pitchFamily="18" charset="0"/>
                                    </a:rPr>
                                  </m:ctrlPr>
                                </m:dPr>
                                <m:e>
                                  <m:sSubSup>
                                    <m:sSubSupPr>
                                      <m:ctrlPr>
                                        <a:rPr lang="fr-FR" sz="2000" i="1">
                                          <a:latin typeface="Cambria Math" panose="02040503050406030204" pitchFamily="18" charset="0"/>
                                        </a:rPr>
                                      </m:ctrlPr>
                                    </m:sSubSupPr>
                                    <m:e>
                                      <m:r>
                                        <a:rPr lang="fr-FR" sz="2000" i="1">
                                          <a:latin typeface="Cambria Math" panose="02040503050406030204" pitchFamily="18" charset="0"/>
                                        </a:rPr>
                                        <m:t>𝜙</m:t>
                                      </m:r>
                                    </m:e>
                                    <m:sub>
                                      <m:sSub>
                                        <m:sSubPr>
                                          <m:ctrlPr>
                                            <a:rPr lang="fr-FR" sz="2000" b="0" i="1" smtClean="0">
                                              <a:latin typeface="Cambria Math" panose="02040503050406030204" pitchFamily="18" charset="0"/>
                                            </a:rPr>
                                          </m:ctrlPr>
                                        </m:sSubPr>
                                        <m:e>
                                          <m:r>
                                            <a:rPr lang="fr-FR" sz="2000" i="1">
                                              <a:latin typeface="Cambria Math" panose="02040503050406030204" pitchFamily="18" charset="0"/>
                                            </a:rPr>
                                            <m:t>𝑘</m:t>
                                          </m:r>
                                        </m:e>
                                        <m:sub>
                                          <m:r>
                                            <a:rPr lang="fr-FR" sz="2000" b="0" i="1" smtClean="0">
                                              <a:latin typeface="Cambria Math" panose="02040503050406030204" pitchFamily="18" charset="0"/>
                                            </a:rPr>
                                            <m:t>𝜎</m:t>
                                          </m:r>
                                        </m:sub>
                                      </m:sSub>
                                      <m:r>
                                        <a:rPr lang="fr-FR" sz="2000" i="1">
                                          <a:latin typeface="Cambria Math" panose="02040503050406030204" pitchFamily="18" charset="0"/>
                                        </a:rPr>
                                        <m:t>,</m:t>
                                      </m:r>
                                      <m:r>
                                        <a:rPr lang="fr-FR" sz="2000" i="1">
                                          <a:latin typeface="Cambria Math" panose="02040503050406030204" pitchFamily="18" charset="0"/>
                                        </a:rPr>
                                        <m:t>𝛼</m:t>
                                      </m:r>
                                    </m:sub>
                                    <m:sup>
                                      <m:r>
                                        <a:rPr lang="fr-FR" sz="2000" b="0" i="1" smtClean="0">
                                          <a:latin typeface="Cambria Math" panose="02040503050406030204" pitchFamily="18" charset="0"/>
                                        </a:rPr>
                                        <m:t>𝐽</m:t>
                                      </m:r>
                                    </m:sup>
                                  </m:sSubSup>
                                  <m:d>
                                    <m:dPr>
                                      <m:ctrlPr>
                                        <a:rPr lang="fr-FR" sz="2000" i="1">
                                          <a:latin typeface="Cambria Math" panose="02040503050406030204" pitchFamily="18" charset="0"/>
                                        </a:rPr>
                                      </m:ctrlPr>
                                    </m:dPr>
                                    <m:e>
                                      <m:r>
                                        <a:rPr lang="fr-FR" sz="2000" i="1">
                                          <a:latin typeface="Cambria Math" panose="02040503050406030204" pitchFamily="18" charset="0"/>
                                        </a:rPr>
                                        <m:t>𝑁</m:t>
                                      </m:r>
                                    </m:e>
                                  </m:d>
                                </m:e>
                              </m:d>
                            </m:e>
                            <m:sup>
                              <m:r>
                                <a:rPr lang="fr-FR" sz="2000" b="0" i="1" dirty="0" smtClean="0">
                                  <a:latin typeface="Cambria Math" panose="02040503050406030204" pitchFamily="18" charset="0"/>
                                </a:rPr>
                                <m:t>∗</m:t>
                              </m:r>
                            </m:sup>
                          </m:sSup>
                        </m:e>
                      </m:nary>
                    </m:oMath>
                  </m:oMathPara>
                </a14:m>
                <a:endParaRPr lang="fr-FR" sz="2000" dirty="0"/>
              </a:p>
            </p:txBody>
          </p:sp>
        </mc:Choice>
        <mc:Fallback xmlns="">
          <p:sp>
            <p:nvSpPr>
              <p:cNvPr id="13" name="Rectangle 12">
                <a:extLst>
                  <a:ext uri="{FF2B5EF4-FFF2-40B4-BE49-F238E27FC236}">
                    <a16:creationId xmlns:a16="http://schemas.microsoft.com/office/drawing/2014/main" id="{4E5B334C-8D5F-4D59-9E80-634AC7524876}"/>
                  </a:ext>
                </a:extLst>
              </p:cNvPr>
              <p:cNvSpPr>
                <a:spLocks noRot="1" noChangeAspect="1" noMove="1" noResize="1" noEditPoints="1" noAdjustHandles="1" noChangeArrowheads="1" noChangeShapeType="1" noTextEdit="1"/>
              </p:cNvSpPr>
              <p:nvPr/>
            </p:nvSpPr>
            <p:spPr>
              <a:xfrm>
                <a:off x="6209743" y="3909241"/>
                <a:ext cx="5068118" cy="839204"/>
              </a:xfrm>
              <a:prstGeom prst="rect">
                <a:avLst/>
              </a:prstGeom>
              <a:blipFill>
                <a:blip r:embed="rId6"/>
                <a:stretch>
                  <a:fillRect/>
                </a:stretch>
              </a:blipFill>
            </p:spPr>
            <p:txBody>
              <a:bodyPr/>
              <a:lstStyle/>
              <a:p>
                <a:r>
                  <a:rPr lang="fr-FR">
                    <a:noFill/>
                  </a:rPr>
                  <a:t> </a:t>
                </a:r>
              </a:p>
            </p:txBody>
          </p:sp>
        </mc:Fallback>
      </mc:AlternateContent>
      <p:sp>
        <p:nvSpPr>
          <p:cNvPr id="14" name="Accolade fermante 13">
            <a:extLst>
              <a:ext uri="{FF2B5EF4-FFF2-40B4-BE49-F238E27FC236}">
                <a16:creationId xmlns:a16="http://schemas.microsoft.com/office/drawing/2014/main" id="{6F1E7A82-1B2D-4126-B261-78ED714817C0}"/>
              </a:ext>
            </a:extLst>
          </p:cNvPr>
          <p:cNvSpPr/>
          <p:nvPr/>
        </p:nvSpPr>
        <p:spPr>
          <a:xfrm rot="5400000">
            <a:off x="10138507" y="4015888"/>
            <a:ext cx="199156" cy="1208173"/>
          </a:xfrm>
          <a:prstGeom prst="rightBrace">
            <a:avLst>
              <a:gd name="adj1" fmla="val 46275"/>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C733995C-D25E-4BEE-8553-7A371F54E220}"/>
                  </a:ext>
                </a:extLst>
              </p:cNvPr>
              <p:cNvSpPr/>
              <p:nvPr/>
            </p:nvSpPr>
            <p:spPr>
              <a:xfrm>
                <a:off x="9411139" y="4814939"/>
                <a:ext cx="1540678" cy="4943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000" i="1" smtClean="0">
                          <a:latin typeface="Cambria Math" panose="02040503050406030204" pitchFamily="18" charset="0"/>
                        </a:rPr>
                        <m:t>≃</m:t>
                      </m:r>
                      <m:r>
                        <a:rPr lang="fr-FR" sz="2000" b="0" i="1" smtClean="0">
                          <a:latin typeface="Cambria Math" panose="02040503050406030204" pitchFamily="18" charset="0"/>
                        </a:rPr>
                        <m:t> </m:t>
                      </m:r>
                      <m:sSubSup>
                        <m:sSubSupPr>
                          <m:ctrlPr>
                            <a:rPr lang="fr-FR" sz="2000" i="1">
                              <a:latin typeface="Cambria Math" panose="02040503050406030204" pitchFamily="18" charset="0"/>
                            </a:rPr>
                          </m:ctrlPr>
                        </m:sSubSupPr>
                        <m:e>
                          <m:r>
                            <a:rPr lang="fr-FR" sz="2000" i="1">
                              <a:latin typeface="Cambria Math" panose="02040503050406030204" pitchFamily="18" charset="0"/>
                            </a:rPr>
                            <m:t>𝜙</m:t>
                          </m:r>
                        </m:e>
                        <m:sub>
                          <m:sSub>
                            <m:sSubPr>
                              <m:ctrlPr>
                                <a:rPr lang="fr-FR" sz="2000" b="0" i="1" smtClean="0">
                                  <a:latin typeface="Cambria Math" panose="02040503050406030204" pitchFamily="18" charset="0"/>
                                </a:rPr>
                              </m:ctrlPr>
                            </m:sSubPr>
                            <m:e>
                              <m:r>
                                <a:rPr lang="fr-FR" sz="2000" i="1">
                                  <a:latin typeface="Cambria Math" panose="02040503050406030204" pitchFamily="18" charset="0"/>
                                </a:rPr>
                                <m:t>𝑘</m:t>
                              </m:r>
                            </m:e>
                            <m:sub>
                              <m:r>
                                <a:rPr lang="fr-FR" sz="2000" b="0" i="1" smtClean="0">
                                  <a:latin typeface="Cambria Math" panose="02040503050406030204" pitchFamily="18" charset="0"/>
                                </a:rPr>
                                <m:t>𝜎</m:t>
                              </m:r>
                            </m:sub>
                          </m:sSub>
                          <m:r>
                            <a:rPr lang="fr-FR" sz="2000" i="1">
                              <a:latin typeface="Cambria Math" panose="02040503050406030204" pitchFamily="18" charset="0"/>
                            </a:rPr>
                            <m:t>,</m:t>
                          </m:r>
                          <m:r>
                            <a:rPr lang="fr-FR" sz="2000" i="1">
                              <a:latin typeface="Cambria Math" panose="02040503050406030204" pitchFamily="18" charset="0"/>
                            </a:rPr>
                            <m:t>𝛼</m:t>
                          </m:r>
                        </m:sub>
                        <m:sup>
                          <m:r>
                            <a:rPr lang="fr-FR" sz="2000" i="1">
                              <a:latin typeface="Cambria Math" panose="02040503050406030204" pitchFamily="18" charset="0"/>
                            </a:rPr>
                            <m:t>𝐽</m:t>
                          </m:r>
                        </m:sup>
                      </m:sSubSup>
                      <m:d>
                        <m:dPr>
                          <m:ctrlPr>
                            <a:rPr lang="fr-FR" sz="2000" i="1">
                              <a:latin typeface="Cambria Math" panose="02040503050406030204" pitchFamily="18" charset="0"/>
                            </a:rPr>
                          </m:ctrlPr>
                        </m:dPr>
                        <m:e>
                          <m:r>
                            <a:rPr lang="fr-FR" sz="2000" i="1">
                              <a:latin typeface="Cambria Math" panose="02040503050406030204" pitchFamily="18" charset="0"/>
                            </a:rPr>
                            <m:t>𝑁</m:t>
                          </m:r>
                        </m:e>
                      </m:d>
                    </m:oMath>
                  </m:oMathPara>
                </a14:m>
                <a:endParaRPr lang="fr-FR" sz="2000" dirty="0"/>
              </a:p>
            </p:txBody>
          </p:sp>
        </mc:Choice>
        <mc:Fallback xmlns="">
          <p:sp>
            <p:nvSpPr>
              <p:cNvPr id="15" name="Rectangle 14">
                <a:extLst>
                  <a:ext uri="{FF2B5EF4-FFF2-40B4-BE49-F238E27FC236}">
                    <a16:creationId xmlns:a16="http://schemas.microsoft.com/office/drawing/2014/main" id="{C733995C-D25E-4BEE-8553-7A371F54E220}"/>
                  </a:ext>
                </a:extLst>
              </p:cNvPr>
              <p:cNvSpPr>
                <a:spLocks noRot="1" noChangeAspect="1" noMove="1" noResize="1" noEditPoints="1" noAdjustHandles="1" noChangeArrowheads="1" noChangeShapeType="1" noTextEdit="1"/>
              </p:cNvSpPr>
              <p:nvPr/>
            </p:nvSpPr>
            <p:spPr>
              <a:xfrm>
                <a:off x="9411139" y="4814939"/>
                <a:ext cx="1540678" cy="494366"/>
              </a:xfrm>
              <a:prstGeom prst="rect">
                <a:avLst/>
              </a:prstGeom>
              <a:blipFill>
                <a:blip r:embed="rId7"/>
                <a:stretch>
                  <a:fillRect/>
                </a:stretch>
              </a:blipFill>
            </p:spPr>
            <p:txBody>
              <a:bodyPr/>
              <a:lstStyle/>
              <a:p>
                <a:r>
                  <a:rPr lang="fr-FR">
                    <a:noFill/>
                  </a:rPr>
                  <a:t> </a:t>
                </a:r>
              </a:p>
            </p:txBody>
          </p:sp>
        </mc:Fallback>
      </mc:AlternateContent>
      <p:sp>
        <p:nvSpPr>
          <p:cNvPr id="16" name="ZoneTexte 15">
            <a:extLst>
              <a:ext uri="{FF2B5EF4-FFF2-40B4-BE49-F238E27FC236}">
                <a16:creationId xmlns:a16="http://schemas.microsoft.com/office/drawing/2014/main" id="{EFF5C163-6354-4369-8B1A-457882745633}"/>
              </a:ext>
            </a:extLst>
          </p:cNvPr>
          <p:cNvSpPr txBox="1"/>
          <p:nvPr/>
        </p:nvSpPr>
        <p:spPr>
          <a:xfrm>
            <a:off x="8804519" y="5314831"/>
            <a:ext cx="2867132" cy="369332"/>
          </a:xfrm>
          <a:prstGeom prst="rect">
            <a:avLst/>
          </a:prstGeom>
          <a:noFill/>
        </p:spPr>
        <p:txBody>
          <a:bodyPr wrap="none" rtlCol="0">
            <a:spAutoFit/>
          </a:bodyPr>
          <a:lstStyle/>
          <a:p>
            <a:r>
              <a:rPr lang="fr-FR" i="1" dirty="0" err="1"/>
              <a:t>Remember</a:t>
            </a:r>
            <a:r>
              <a:rPr lang="fr-FR" i="1" dirty="0"/>
              <a:t> </a:t>
            </a:r>
            <a:r>
              <a:rPr lang="fr-FR" i="1" dirty="0" err="1"/>
              <a:t>classicalisation</a:t>
            </a:r>
            <a:r>
              <a:rPr lang="fr-FR" i="1" dirty="0"/>
              <a:t>!</a:t>
            </a:r>
          </a:p>
        </p:txBody>
      </p:sp>
    </p:spTree>
    <p:extLst>
      <p:ext uri="{BB962C8B-B14F-4D97-AF65-F5344CB8AC3E}">
        <p14:creationId xmlns:p14="http://schemas.microsoft.com/office/powerpoint/2010/main" val="15351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2579" y="84779"/>
            <a:ext cx="9863866" cy="727934"/>
          </a:xfrm>
        </p:spPr>
        <p:txBody>
          <a:bodyPr>
            <a:normAutofit/>
          </a:bodyPr>
          <a:lstStyle/>
          <a:p>
            <a:r>
              <a:rPr lang="fr-FR" dirty="0" err="1"/>
              <a:t>Quantisation</a:t>
            </a:r>
            <a:r>
              <a:rPr lang="fr-FR" dirty="0"/>
              <a:t> of the </a:t>
            </a:r>
            <a:r>
              <a:rPr lang="fr-FR" dirty="0" err="1"/>
              <a:t>multifield</a:t>
            </a:r>
            <a:r>
              <a:rPr lang="fr-FR" dirty="0"/>
              <a:t> system</a:t>
            </a:r>
          </a:p>
        </p:txBody>
      </p:sp>
      <p:sp>
        <p:nvSpPr>
          <p:cNvPr id="3" name="Espace réservé du pied de page 2"/>
          <p:cNvSpPr>
            <a:spLocks noGrp="1"/>
          </p:cNvSpPr>
          <p:nvPr>
            <p:ph type="ftr" sz="quarter" idx="11"/>
          </p:nvPr>
        </p:nvSpPr>
        <p:spPr>
          <a:xfrm>
            <a:off x="1295400" y="6408576"/>
            <a:ext cx="5181600" cy="238902"/>
          </a:xfrm>
        </p:spPr>
        <p:txBody>
          <a:bodyPr/>
          <a:lstStyle/>
          <a:p>
            <a:pPr rtl="0"/>
            <a:r>
              <a:rPr lang="en-GB" noProof="0"/>
              <a:t>Borel resummation of secular divergences with the stochastic inflation formalism                 2023 TUG Meeting, ENS, October 12th     ---    Lucas Pinol </a:t>
            </a:r>
            <a:endParaRPr lang="fr-FR" noProof="0" dirty="0"/>
          </a:p>
        </p:txBody>
      </p:sp>
      <p:sp>
        <p:nvSpPr>
          <p:cNvPr id="4" name="Rectangle 3"/>
          <p:cNvSpPr/>
          <p:nvPr/>
        </p:nvSpPr>
        <p:spPr>
          <a:xfrm>
            <a:off x="7537525" y="1814095"/>
            <a:ext cx="4654475" cy="369332"/>
          </a:xfrm>
          <a:prstGeom prst="rect">
            <a:avLst/>
          </a:prstGeom>
        </p:spPr>
        <p:txBody>
          <a:bodyPr wrap="square">
            <a:spAutoFit/>
          </a:bodyPr>
          <a:lstStyle/>
          <a:p>
            <a:r>
              <a:rPr lang="fr-FR" b="1" dirty="0">
                <a:solidFill>
                  <a:srgbClr val="00B050"/>
                </a:solidFill>
              </a:rPr>
              <a:t>[L. </a:t>
            </a:r>
            <a:r>
              <a:rPr lang="fr-FR" b="1" dirty="0" err="1">
                <a:solidFill>
                  <a:srgbClr val="00B050"/>
                </a:solidFill>
              </a:rPr>
              <a:t>Pinol</a:t>
            </a:r>
            <a:r>
              <a:rPr lang="fr-FR" b="1" dirty="0">
                <a:solidFill>
                  <a:srgbClr val="00B050"/>
                </a:solidFill>
              </a:rPr>
              <a:t>, S. </a:t>
            </a:r>
            <a:r>
              <a:rPr lang="fr-FR" b="1" dirty="0" err="1">
                <a:solidFill>
                  <a:srgbClr val="00B050"/>
                </a:solidFill>
              </a:rPr>
              <a:t>Renaux-Petel</a:t>
            </a:r>
            <a:r>
              <a:rPr lang="fr-FR" b="1" dirty="0">
                <a:solidFill>
                  <a:srgbClr val="00B050"/>
                </a:solidFill>
              </a:rPr>
              <a:t>, Y. </a:t>
            </a:r>
            <a:r>
              <a:rPr lang="fr-FR" b="1" dirty="0" err="1">
                <a:solidFill>
                  <a:srgbClr val="00B050"/>
                </a:solidFill>
              </a:rPr>
              <a:t>Tada</a:t>
            </a:r>
            <a:r>
              <a:rPr lang="fr-FR" b="1" dirty="0">
                <a:solidFill>
                  <a:srgbClr val="00B050"/>
                </a:solidFill>
              </a:rPr>
              <a:t> 2020] </a:t>
            </a:r>
            <a:endParaRPr lang="fr-FR" dirty="0"/>
          </a:p>
        </p:txBody>
      </p:sp>
      <p:sp>
        <p:nvSpPr>
          <p:cNvPr id="5" name="ZoneTexte 4"/>
          <p:cNvSpPr txBox="1"/>
          <p:nvPr/>
        </p:nvSpPr>
        <p:spPr>
          <a:xfrm>
            <a:off x="462579" y="938983"/>
            <a:ext cx="9341981" cy="400110"/>
          </a:xfrm>
          <a:prstGeom prst="rect">
            <a:avLst/>
          </a:prstGeom>
          <a:noFill/>
        </p:spPr>
        <p:txBody>
          <a:bodyPr wrap="none" rtlCol="0">
            <a:spAutoFit/>
          </a:bodyPr>
          <a:lstStyle/>
          <a:p>
            <a:r>
              <a:rPr lang="fr-FR" sz="2000" u="sng" dirty="0"/>
              <a:t>Spoiler</a:t>
            </a:r>
            <a:r>
              <a:rPr lang="fr-FR" sz="2000" dirty="0"/>
              <a:t>: the </a:t>
            </a:r>
            <a:r>
              <a:rPr lang="fr-FR" sz="2000" dirty="0" err="1"/>
              <a:t>ambiguity</a:t>
            </a:r>
            <a:r>
              <a:rPr lang="fr-FR" sz="2000" dirty="0"/>
              <a:t> </a:t>
            </a:r>
            <a:r>
              <a:rPr lang="fr-FR" sz="2000" dirty="0" err="1"/>
              <a:t>is</a:t>
            </a:r>
            <a:r>
              <a:rPr lang="fr-FR" sz="2000" dirty="0"/>
              <a:t> </a:t>
            </a:r>
            <a:r>
              <a:rPr lang="fr-FR" sz="2000" dirty="0" err="1"/>
              <a:t>resolved</a:t>
            </a:r>
            <a:r>
              <a:rPr lang="fr-FR" sz="2000" dirty="0"/>
              <a:t> by the </a:t>
            </a:r>
            <a:r>
              <a:rPr lang="fr-FR" sz="2000" dirty="0" err="1"/>
              <a:t>genuine</a:t>
            </a:r>
            <a:r>
              <a:rPr lang="fr-FR" sz="2000" dirty="0"/>
              <a:t> quantum nature of the fluctuations:</a:t>
            </a:r>
          </a:p>
        </p:txBody>
      </p:sp>
      <mc:AlternateContent xmlns:mc="http://schemas.openxmlformats.org/markup-compatibility/2006" xmlns:a14="http://schemas.microsoft.com/office/drawing/2010/main">
        <mc:Choice Requires="a14">
          <p:sp>
            <p:nvSpPr>
              <p:cNvPr id="6" name="Rectangle 5"/>
              <p:cNvSpPr/>
              <p:nvPr/>
            </p:nvSpPr>
            <p:spPr>
              <a:xfrm>
                <a:off x="875051" y="1520036"/>
                <a:ext cx="6022297" cy="1119947"/>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fr-FR" sz="2400" b="0" i="1" smtClean="0">
                              <a:solidFill>
                                <a:schemeClr val="tx1"/>
                              </a:solidFill>
                              <a:latin typeface="Cambria Math" panose="02040503050406030204" pitchFamily="18" charset="0"/>
                            </a:rPr>
                          </m:ctrlPr>
                        </m:sSubSupPr>
                        <m:e>
                          <m:acc>
                            <m:accPr>
                              <m:chr m:val="̂"/>
                              <m:ctrlPr>
                                <a:rPr lang="fr-FR" sz="2400" i="1">
                                  <a:solidFill>
                                    <a:schemeClr val="tx1"/>
                                  </a:solidFill>
                                  <a:latin typeface="Cambria Math" panose="02040503050406030204" pitchFamily="18" charset="0"/>
                                </a:rPr>
                              </m:ctrlPr>
                            </m:accPr>
                            <m:e>
                              <m:r>
                                <a:rPr lang="fr-FR" sz="2400" i="1">
                                  <a:solidFill>
                                    <a:schemeClr val="tx1"/>
                                  </a:solidFill>
                                  <a:latin typeface="Cambria Math" panose="02040503050406030204" pitchFamily="18" charset="0"/>
                                </a:rPr>
                                <m:t>𝜙</m:t>
                              </m:r>
                            </m:e>
                          </m:acc>
                        </m:e>
                        <m:sub>
                          <m:acc>
                            <m:accPr>
                              <m:chr m:val="⃗"/>
                              <m:ctrlPr>
                                <a:rPr lang="fr-FR" sz="2400" i="1">
                                  <a:solidFill>
                                    <a:schemeClr val="tx1"/>
                                  </a:solidFill>
                                  <a:latin typeface="Cambria Math" panose="02040503050406030204" pitchFamily="18" charset="0"/>
                                </a:rPr>
                              </m:ctrlPr>
                            </m:accPr>
                            <m:e>
                              <m:r>
                                <a:rPr lang="fr-FR" sz="2400" i="1">
                                  <a:solidFill>
                                    <a:schemeClr val="tx1"/>
                                  </a:solidFill>
                                  <a:latin typeface="Cambria Math" panose="02040503050406030204" pitchFamily="18" charset="0"/>
                                </a:rPr>
                                <m:t>𝑘</m:t>
                              </m:r>
                            </m:e>
                          </m:acc>
                        </m:sub>
                        <m:sup>
                          <m:r>
                            <a:rPr lang="fr-FR" sz="2400" b="0" i="1" smtClean="0">
                              <a:solidFill>
                                <a:schemeClr val="tx1"/>
                              </a:solidFill>
                              <a:latin typeface="Cambria Math" panose="02040503050406030204" pitchFamily="18" charset="0"/>
                            </a:rPr>
                            <m:t>𝐼</m:t>
                          </m:r>
                        </m:sup>
                      </m:sSubSup>
                      <m:d>
                        <m:dPr>
                          <m:ctrlPr>
                            <a:rPr lang="fr-FR" sz="2400" i="1">
                              <a:solidFill>
                                <a:schemeClr val="tx1"/>
                              </a:solidFill>
                              <a:latin typeface="Cambria Math" panose="02040503050406030204" pitchFamily="18" charset="0"/>
                            </a:rPr>
                          </m:ctrlPr>
                        </m:dPr>
                        <m:e>
                          <m:r>
                            <a:rPr lang="fr-FR" sz="2400" i="1">
                              <a:solidFill>
                                <a:schemeClr val="tx1"/>
                              </a:solidFill>
                              <a:latin typeface="Cambria Math" panose="02040503050406030204" pitchFamily="18" charset="0"/>
                            </a:rPr>
                            <m:t>𝑁</m:t>
                          </m:r>
                        </m:e>
                      </m:d>
                      <m:r>
                        <a:rPr lang="fr-FR" sz="2400" i="1">
                          <a:solidFill>
                            <a:schemeClr val="tx1"/>
                          </a:solidFill>
                          <a:latin typeface="Cambria Math" panose="02040503050406030204" pitchFamily="18" charset="0"/>
                        </a:rPr>
                        <m:t>=</m:t>
                      </m:r>
                      <m:sSubSup>
                        <m:sSubSupPr>
                          <m:ctrlPr>
                            <a:rPr lang="fr-FR" sz="2400" b="0" i="1" smtClean="0">
                              <a:solidFill>
                                <a:schemeClr val="tx1"/>
                              </a:solidFill>
                              <a:latin typeface="Cambria Math" panose="02040503050406030204" pitchFamily="18" charset="0"/>
                            </a:rPr>
                          </m:ctrlPr>
                        </m:sSubSupPr>
                        <m:e>
                          <m:r>
                            <a:rPr lang="fr-FR" sz="2400" i="1">
                              <a:solidFill>
                                <a:schemeClr val="tx1"/>
                              </a:solidFill>
                              <a:latin typeface="Cambria Math" panose="02040503050406030204" pitchFamily="18" charset="0"/>
                            </a:rPr>
                            <m:t>𝜙</m:t>
                          </m:r>
                        </m:e>
                        <m:sub>
                          <m:r>
                            <a:rPr lang="fr-FR" sz="2400" i="1">
                              <a:solidFill>
                                <a:schemeClr val="tx1"/>
                              </a:solidFill>
                              <a:latin typeface="Cambria Math" panose="02040503050406030204" pitchFamily="18" charset="0"/>
                            </a:rPr>
                            <m:t>𝑘</m:t>
                          </m:r>
                          <m:r>
                            <a:rPr lang="fr-FR" sz="2400" b="0" i="1" smtClean="0">
                              <a:solidFill>
                                <a:schemeClr val="tx1"/>
                              </a:solidFill>
                              <a:latin typeface="Cambria Math" panose="02040503050406030204" pitchFamily="18" charset="0"/>
                            </a:rPr>
                            <m:t>,</m:t>
                          </m:r>
                          <m:r>
                            <a:rPr lang="fr-FR" sz="2400" b="0" i="1" smtClean="0">
                              <a:solidFill>
                                <a:schemeClr val="tx1"/>
                              </a:solidFill>
                              <a:latin typeface="Cambria Math" panose="02040503050406030204" pitchFamily="18" charset="0"/>
                            </a:rPr>
                            <m:t>𝛼</m:t>
                          </m:r>
                        </m:sub>
                        <m:sup>
                          <m:r>
                            <a:rPr lang="fr-FR" sz="2400" b="0" i="1" smtClean="0">
                              <a:solidFill>
                                <a:schemeClr val="tx1"/>
                              </a:solidFill>
                              <a:latin typeface="Cambria Math" panose="02040503050406030204" pitchFamily="18" charset="0"/>
                            </a:rPr>
                            <m:t>𝐼</m:t>
                          </m:r>
                        </m:sup>
                      </m:sSubSup>
                      <m:d>
                        <m:dPr>
                          <m:ctrlPr>
                            <a:rPr lang="fr-FR" sz="2400" i="1">
                              <a:solidFill>
                                <a:schemeClr val="tx1"/>
                              </a:solidFill>
                              <a:latin typeface="Cambria Math" panose="02040503050406030204" pitchFamily="18" charset="0"/>
                            </a:rPr>
                          </m:ctrlPr>
                        </m:dPr>
                        <m:e>
                          <m:r>
                            <a:rPr lang="fr-FR" sz="2400" i="1">
                              <a:solidFill>
                                <a:schemeClr val="tx1"/>
                              </a:solidFill>
                              <a:latin typeface="Cambria Math" panose="02040503050406030204" pitchFamily="18" charset="0"/>
                            </a:rPr>
                            <m:t>𝑁</m:t>
                          </m:r>
                        </m:e>
                      </m:d>
                      <m:sSubSup>
                        <m:sSubSupPr>
                          <m:ctrlPr>
                            <a:rPr lang="fr-FR" sz="2400" b="0" i="1" smtClean="0">
                              <a:solidFill>
                                <a:schemeClr val="tx1"/>
                              </a:solidFill>
                              <a:latin typeface="Cambria Math" panose="02040503050406030204" pitchFamily="18" charset="0"/>
                            </a:rPr>
                          </m:ctrlPr>
                        </m:sSubSupPr>
                        <m:e>
                          <m:acc>
                            <m:accPr>
                              <m:chr m:val="̂"/>
                              <m:ctrlPr>
                                <a:rPr lang="fr-FR" sz="2400" i="1">
                                  <a:solidFill>
                                    <a:schemeClr val="tx1"/>
                                  </a:solidFill>
                                  <a:latin typeface="Cambria Math" panose="02040503050406030204" pitchFamily="18" charset="0"/>
                                </a:rPr>
                              </m:ctrlPr>
                            </m:accPr>
                            <m:e>
                              <m:r>
                                <a:rPr lang="fr-FR" sz="2400" i="1">
                                  <a:solidFill>
                                    <a:schemeClr val="tx1"/>
                                  </a:solidFill>
                                  <a:latin typeface="Cambria Math" panose="02040503050406030204" pitchFamily="18" charset="0"/>
                                </a:rPr>
                                <m:t>𝑎</m:t>
                              </m:r>
                            </m:e>
                          </m:acc>
                        </m:e>
                        <m:sub>
                          <m:acc>
                            <m:accPr>
                              <m:chr m:val="⃗"/>
                              <m:ctrlPr>
                                <a:rPr lang="fr-FR" sz="2400" i="1">
                                  <a:solidFill>
                                    <a:schemeClr val="tx1"/>
                                  </a:solidFill>
                                  <a:latin typeface="Cambria Math" panose="02040503050406030204" pitchFamily="18" charset="0"/>
                                </a:rPr>
                              </m:ctrlPr>
                            </m:accPr>
                            <m:e>
                              <m:r>
                                <a:rPr lang="fr-FR" sz="2400" i="1">
                                  <a:solidFill>
                                    <a:schemeClr val="tx1"/>
                                  </a:solidFill>
                                  <a:latin typeface="Cambria Math" panose="02040503050406030204" pitchFamily="18" charset="0"/>
                                </a:rPr>
                                <m:t>𝑘</m:t>
                              </m:r>
                            </m:e>
                          </m:acc>
                        </m:sub>
                        <m:sup>
                          <m:r>
                            <a:rPr lang="fr-FR" sz="2400" b="0" i="1" smtClean="0">
                              <a:solidFill>
                                <a:schemeClr val="tx1"/>
                              </a:solidFill>
                              <a:latin typeface="Cambria Math" panose="02040503050406030204" pitchFamily="18" charset="0"/>
                            </a:rPr>
                            <m:t>𝛼</m:t>
                          </m:r>
                        </m:sup>
                      </m:sSubSup>
                      <m:r>
                        <a:rPr lang="fr-FR" sz="2400" i="1">
                          <a:solidFill>
                            <a:schemeClr val="tx1"/>
                          </a:solidFill>
                          <a:latin typeface="Cambria Math" panose="02040503050406030204" pitchFamily="18" charset="0"/>
                        </a:rPr>
                        <m:t>+</m:t>
                      </m:r>
                      <m:sSup>
                        <m:sSupPr>
                          <m:ctrlPr>
                            <a:rPr lang="fr-FR" sz="2400" b="0" i="1" smtClean="0">
                              <a:solidFill>
                                <a:schemeClr val="tx1"/>
                              </a:solidFill>
                              <a:latin typeface="Cambria Math" panose="02040503050406030204" pitchFamily="18" charset="0"/>
                            </a:rPr>
                          </m:ctrlPr>
                        </m:sSupPr>
                        <m:e>
                          <m:d>
                            <m:dPr>
                              <m:begChr m:val="["/>
                              <m:endChr m:val="]"/>
                              <m:ctrlPr>
                                <a:rPr lang="fr-FR" sz="2400" b="0" i="1" smtClean="0">
                                  <a:solidFill>
                                    <a:schemeClr val="tx1"/>
                                  </a:solidFill>
                                  <a:latin typeface="Cambria Math" panose="02040503050406030204" pitchFamily="18" charset="0"/>
                                </a:rPr>
                              </m:ctrlPr>
                            </m:dPr>
                            <m:e>
                              <m:sSubSup>
                                <m:sSubSupPr>
                                  <m:ctrlPr>
                                    <a:rPr lang="fr-FR" sz="2400" i="1">
                                      <a:solidFill>
                                        <a:schemeClr val="tx1"/>
                                      </a:solidFill>
                                      <a:latin typeface="Cambria Math" panose="02040503050406030204" pitchFamily="18" charset="0"/>
                                    </a:rPr>
                                  </m:ctrlPr>
                                </m:sSubSupPr>
                                <m:e>
                                  <m:r>
                                    <a:rPr lang="fr-FR" sz="2400" i="1">
                                      <a:solidFill>
                                        <a:schemeClr val="tx1"/>
                                      </a:solidFill>
                                      <a:latin typeface="Cambria Math" panose="02040503050406030204" pitchFamily="18" charset="0"/>
                                    </a:rPr>
                                    <m:t>𝜙</m:t>
                                  </m:r>
                                </m:e>
                                <m:sub>
                                  <m:r>
                                    <a:rPr lang="fr-FR" sz="2400" i="1">
                                      <a:solidFill>
                                        <a:schemeClr val="tx1"/>
                                      </a:solidFill>
                                      <a:latin typeface="Cambria Math" panose="02040503050406030204" pitchFamily="18" charset="0"/>
                                    </a:rPr>
                                    <m:t>𝑘</m:t>
                                  </m:r>
                                  <m:r>
                                    <a:rPr lang="fr-FR" sz="2400" i="1">
                                      <a:solidFill>
                                        <a:schemeClr val="tx1"/>
                                      </a:solidFill>
                                      <a:latin typeface="Cambria Math" panose="02040503050406030204" pitchFamily="18" charset="0"/>
                                    </a:rPr>
                                    <m:t>,</m:t>
                                  </m:r>
                                  <m:r>
                                    <a:rPr lang="fr-FR" sz="2400" i="1">
                                      <a:solidFill>
                                        <a:schemeClr val="tx1"/>
                                      </a:solidFill>
                                      <a:latin typeface="Cambria Math" panose="02040503050406030204" pitchFamily="18" charset="0"/>
                                    </a:rPr>
                                    <m:t>𝛼</m:t>
                                  </m:r>
                                </m:sub>
                                <m:sup>
                                  <m:r>
                                    <a:rPr lang="fr-FR" sz="2400" i="1">
                                      <a:solidFill>
                                        <a:schemeClr val="tx1"/>
                                      </a:solidFill>
                                      <a:latin typeface="Cambria Math" panose="02040503050406030204" pitchFamily="18" charset="0"/>
                                    </a:rPr>
                                    <m:t>𝐼</m:t>
                                  </m:r>
                                </m:sup>
                              </m:sSubSup>
                              <m:d>
                                <m:dPr>
                                  <m:ctrlPr>
                                    <a:rPr lang="fr-FR" sz="2400" i="1">
                                      <a:solidFill>
                                        <a:schemeClr val="tx1"/>
                                      </a:solidFill>
                                      <a:latin typeface="Cambria Math" panose="02040503050406030204" pitchFamily="18" charset="0"/>
                                    </a:rPr>
                                  </m:ctrlPr>
                                </m:dPr>
                                <m:e>
                                  <m:r>
                                    <a:rPr lang="fr-FR" sz="2400" i="1">
                                      <a:solidFill>
                                        <a:schemeClr val="tx1"/>
                                      </a:solidFill>
                                      <a:latin typeface="Cambria Math" panose="02040503050406030204" pitchFamily="18" charset="0"/>
                                    </a:rPr>
                                    <m:t>𝑁</m:t>
                                  </m:r>
                                </m:e>
                              </m:d>
                            </m:e>
                          </m:d>
                        </m:e>
                        <m:sup>
                          <m:r>
                            <a:rPr lang="fr-FR" sz="2400" b="0" i="1" smtClean="0">
                              <a:solidFill>
                                <a:schemeClr val="tx1"/>
                              </a:solidFill>
                              <a:latin typeface="Cambria Math" panose="02040503050406030204" pitchFamily="18" charset="0"/>
                            </a:rPr>
                            <m:t>∗</m:t>
                          </m:r>
                        </m:sup>
                      </m:sSup>
                      <m:sSubSup>
                        <m:sSubSupPr>
                          <m:ctrlPr>
                            <a:rPr lang="fr-FR" sz="2400" i="1" smtClean="0">
                              <a:solidFill>
                                <a:schemeClr val="tx1"/>
                              </a:solidFill>
                              <a:latin typeface="Cambria Math" panose="02040503050406030204" pitchFamily="18" charset="0"/>
                            </a:rPr>
                          </m:ctrlPr>
                        </m:sSubSupPr>
                        <m:e>
                          <m:acc>
                            <m:accPr>
                              <m:chr m:val="̂"/>
                              <m:ctrlPr>
                                <a:rPr lang="fr-FR" sz="2400" i="1">
                                  <a:solidFill>
                                    <a:schemeClr val="tx1"/>
                                  </a:solidFill>
                                  <a:latin typeface="Cambria Math" panose="02040503050406030204" pitchFamily="18" charset="0"/>
                                </a:rPr>
                              </m:ctrlPr>
                            </m:accPr>
                            <m:e>
                              <m:r>
                                <a:rPr lang="fr-FR" sz="2400" i="1">
                                  <a:solidFill>
                                    <a:schemeClr val="tx1"/>
                                  </a:solidFill>
                                  <a:latin typeface="Cambria Math" panose="02040503050406030204" pitchFamily="18" charset="0"/>
                                </a:rPr>
                                <m:t>𝑎</m:t>
                              </m:r>
                            </m:e>
                          </m:acc>
                        </m:e>
                        <m:sub>
                          <m:r>
                            <a:rPr lang="fr-FR" sz="2400" i="1">
                              <a:solidFill>
                                <a:schemeClr val="tx1"/>
                              </a:solidFill>
                              <a:latin typeface="Cambria Math" panose="02040503050406030204" pitchFamily="18" charset="0"/>
                            </a:rPr>
                            <m:t>−</m:t>
                          </m:r>
                          <m:acc>
                            <m:accPr>
                              <m:chr m:val="⃗"/>
                              <m:ctrlPr>
                                <a:rPr lang="fr-FR" sz="2400" i="1">
                                  <a:solidFill>
                                    <a:schemeClr val="tx1"/>
                                  </a:solidFill>
                                  <a:latin typeface="Cambria Math" panose="02040503050406030204" pitchFamily="18" charset="0"/>
                                </a:rPr>
                              </m:ctrlPr>
                            </m:accPr>
                            <m:e>
                              <m:r>
                                <a:rPr lang="fr-FR" sz="2400" i="1">
                                  <a:solidFill>
                                    <a:schemeClr val="tx1"/>
                                  </a:solidFill>
                                  <a:latin typeface="Cambria Math" panose="02040503050406030204" pitchFamily="18" charset="0"/>
                                </a:rPr>
                                <m:t>𝑘</m:t>
                              </m:r>
                            </m:e>
                          </m:acc>
                        </m:sub>
                        <m:sup>
                          <m:r>
                            <a:rPr lang="fr-FR" sz="2400" i="1">
                              <a:solidFill>
                                <a:schemeClr val="tx1"/>
                              </a:solidFill>
                              <a:latin typeface="Cambria Math" panose="02040503050406030204" pitchFamily="18" charset="0"/>
                            </a:rPr>
                            <m:t>𝛼</m:t>
                          </m:r>
                          <m:r>
                            <a:rPr lang="fr-FR" sz="2400" i="1">
                              <a:solidFill>
                                <a:schemeClr val="tx1"/>
                              </a:solidFill>
                              <a:latin typeface="Cambria Math" panose="02040503050406030204" pitchFamily="18" charset="0"/>
                            </a:rPr>
                            <m:t>,</m:t>
                          </m:r>
                          <m:r>
                            <m:rPr>
                              <m:nor/>
                            </m:rPr>
                            <a:rPr lang="fr-FR" sz="2400">
                              <a:solidFill>
                                <a:schemeClr val="tx1"/>
                              </a:solidFill>
                            </a:rPr>
                            <m:t>†</m:t>
                          </m:r>
                        </m:sup>
                      </m:sSubSup>
                    </m:oMath>
                  </m:oMathPara>
                </a14:m>
                <a:endParaRPr lang="fr-FR" sz="2400" dirty="0">
                  <a:solidFill>
                    <a:schemeClr val="tx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875051" y="1520036"/>
                <a:ext cx="6022297" cy="1119947"/>
              </a:xfrm>
              <a:prstGeom prst="rect">
                <a:avLst/>
              </a:prstGeom>
              <a:blipFill>
                <a:blip r:embed="rId3"/>
                <a:stretch>
                  <a:fillRect/>
                </a:stretch>
              </a:blipFill>
              <a:ln w="28575">
                <a:solidFill>
                  <a:schemeClr val="tx2"/>
                </a:solidFill>
              </a:ln>
            </p:spPr>
            <p:txBody>
              <a:bodyPr/>
              <a:lstStyle/>
              <a:p>
                <a:r>
                  <a:rPr lang="fr-FR">
                    <a:noFill/>
                  </a:rPr>
                  <a:t> </a:t>
                </a:r>
              </a:p>
            </p:txBody>
          </p:sp>
        </mc:Fallback>
      </mc:AlternateContent>
      <p:sp>
        <p:nvSpPr>
          <p:cNvPr id="7" name="ZoneTexte 6"/>
          <p:cNvSpPr txBox="1"/>
          <p:nvPr/>
        </p:nvSpPr>
        <p:spPr>
          <a:xfrm>
            <a:off x="1160368" y="4288665"/>
            <a:ext cx="65" cy="338554"/>
          </a:xfrm>
          <a:prstGeom prst="rect">
            <a:avLst/>
          </a:prstGeom>
          <a:noFill/>
        </p:spPr>
        <p:txBody>
          <a:bodyPr wrap="none" lIns="0" tIns="0" rIns="0" bIns="0" rtlCol="0">
            <a:spAutoFit/>
          </a:bodyPr>
          <a:lstStyle/>
          <a:p>
            <a:endParaRPr lang="fr-FR" sz="2200" dirty="0"/>
          </a:p>
        </p:txBody>
      </p:sp>
      <p:sp>
        <p:nvSpPr>
          <p:cNvPr id="9" name="ZoneTexte 8">
            <a:extLst>
              <a:ext uri="{FF2B5EF4-FFF2-40B4-BE49-F238E27FC236}">
                <a16:creationId xmlns:a16="http://schemas.microsoft.com/office/drawing/2014/main" id="{0D82B81D-6092-4580-946F-BDEE2B445E0D}"/>
              </a:ext>
            </a:extLst>
          </p:cNvPr>
          <p:cNvSpPr txBox="1"/>
          <p:nvPr/>
        </p:nvSpPr>
        <p:spPr>
          <a:xfrm>
            <a:off x="708388" y="2864159"/>
            <a:ext cx="9927077" cy="2862322"/>
          </a:xfrm>
          <a:prstGeom prst="rect">
            <a:avLst/>
          </a:prstGeom>
          <a:noFill/>
        </p:spPr>
        <p:txBody>
          <a:bodyPr wrap="none" rtlCol="0">
            <a:spAutoFit/>
          </a:bodyPr>
          <a:lstStyle/>
          <a:p>
            <a:pPr marL="342900" indent="-342900">
              <a:buFont typeface="Arial" panose="020B0604020202020204" pitchFamily="34" charset="0"/>
              <a:buChar char="•"/>
            </a:pPr>
            <a:r>
              <a:rPr lang="fr-FR" sz="2000" dirty="0"/>
              <a:t>Each quantum </a:t>
            </a:r>
            <a:r>
              <a:rPr lang="fr-FR" sz="2000" dirty="0" err="1"/>
              <a:t>field</a:t>
            </a:r>
            <a:r>
              <a:rPr lang="fr-FR" sz="2000" dirty="0"/>
              <a:t> </a:t>
            </a:r>
            <a:r>
              <a:rPr lang="fr-FR" sz="2000" dirty="0" err="1"/>
              <a:t>is</a:t>
            </a:r>
            <a:r>
              <a:rPr lang="fr-FR" sz="2000" dirty="0"/>
              <a:t> </a:t>
            </a:r>
            <a:r>
              <a:rPr lang="fr-FR" sz="2000" dirty="0" err="1"/>
              <a:t>decomposed</a:t>
            </a:r>
            <a:r>
              <a:rPr lang="fr-FR" sz="2000" dirty="0"/>
              <a:t> </a:t>
            </a:r>
            <a:r>
              <a:rPr lang="fr-FR" sz="2000" dirty="0" err="1"/>
              <a:t>into</a:t>
            </a:r>
            <a:r>
              <a:rPr lang="fr-FR" sz="2000" dirty="0"/>
              <a:t> the basis                      </a:t>
            </a:r>
            <a:r>
              <a:rPr lang="fr-FR" sz="2000" dirty="0" err="1"/>
              <a:t>with</a:t>
            </a:r>
            <a:r>
              <a:rPr lang="fr-FR" sz="2000" dirty="0"/>
              <a:t> mode </a:t>
            </a:r>
            <a:r>
              <a:rPr lang="fr-FR" sz="2000" dirty="0" err="1"/>
              <a:t>decomposition</a:t>
            </a:r>
            <a:endParaRPr lang="fr-FR" sz="2000" dirty="0"/>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r>
              <a:rPr lang="fr-FR" sz="2000" dirty="0"/>
              <a:t>This basis </a:t>
            </a:r>
            <a:r>
              <a:rPr lang="fr-FR" sz="2000" dirty="0" err="1"/>
              <a:t>is</a:t>
            </a:r>
            <a:r>
              <a:rPr lang="fr-FR" sz="2000" dirty="0"/>
              <a:t> unique up to an </a:t>
            </a:r>
            <a:r>
              <a:rPr lang="fr-FR" sz="2000" dirty="0" err="1"/>
              <a:t>irrelevant</a:t>
            </a:r>
            <a:r>
              <a:rPr lang="fr-FR" sz="2000" dirty="0"/>
              <a:t> constant </a:t>
            </a:r>
            <a:r>
              <a:rPr lang="fr-FR" sz="2000" dirty="0" err="1"/>
              <a:t>unitary</a:t>
            </a:r>
            <a:r>
              <a:rPr lang="fr-FR" sz="2000" dirty="0"/>
              <a:t> matrix</a:t>
            </a:r>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r>
              <a:rPr lang="fr-FR" sz="2000" dirty="0"/>
              <a:t>The noise amplitude </a:t>
            </a:r>
            <a:r>
              <a:rPr lang="fr-FR" sz="2000" dirty="0" err="1"/>
              <a:t>is</a:t>
            </a:r>
            <a:r>
              <a:rPr lang="fr-FR" sz="2000" dirty="0"/>
              <a:t> </a:t>
            </a:r>
            <a:r>
              <a:rPr lang="fr-FR" sz="2000" dirty="0" err="1"/>
              <a:t>actually</a:t>
            </a:r>
            <a:r>
              <a:rPr lang="fr-FR" sz="2000" dirty="0"/>
              <a:t> </a:t>
            </a:r>
            <a:r>
              <a:rPr lang="fr-FR" sz="2000" dirty="0" err="1"/>
              <a:t>calculated</a:t>
            </a:r>
            <a:r>
              <a:rPr lang="fr-FR" sz="2000" dirty="0"/>
              <a:t> </a:t>
            </a:r>
            <a:r>
              <a:rPr lang="fr-FR" sz="2000" dirty="0" err="1"/>
              <a:t>from</a:t>
            </a:r>
            <a:r>
              <a:rPr lang="fr-FR" sz="2000" dirty="0"/>
              <a:t> </a:t>
            </a:r>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r>
              <a:rPr lang="fr-FR" sz="2000" dirty="0"/>
              <a:t>So the mode </a:t>
            </a:r>
            <a:r>
              <a:rPr lang="fr-FR" sz="2000" dirty="0" err="1"/>
              <a:t>functions</a:t>
            </a:r>
            <a:r>
              <a:rPr lang="fr-FR" sz="2000" dirty="0"/>
              <a:t> </a:t>
            </a:r>
            <a:r>
              <a:rPr lang="fr-FR" sz="2000" i="1" dirty="0"/>
              <a:t>are</a:t>
            </a:r>
            <a:r>
              <a:rPr lang="fr-FR" sz="2000" dirty="0"/>
              <a:t> the </a:t>
            </a:r>
            <a:r>
              <a:rPr lang="fr-FR" sz="2000" dirty="0" err="1"/>
              <a:t>vielbeins</a:t>
            </a:r>
            <a:r>
              <a:rPr lang="fr-FR" sz="2000" dirty="0"/>
              <a:t>:</a:t>
            </a:r>
          </a:p>
          <a:p>
            <a:pPr marL="342900" indent="-342900">
              <a:buFont typeface="Arial" panose="020B0604020202020204" pitchFamily="34" charset="0"/>
              <a:buChar char="•"/>
            </a:pPr>
            <a:endParaRPr lang="fr-FR" sz="2000" dirty="0"/>
          </a:p>
          <a:p>
            <a:r>
              <a:rPr lang="fr-FR" sz="2000" dirty="0"/>
              <a:t>			       </a:t>
            </a:r>
            <a:r>
              <a:rPr lang="fr-FR" sz="2000" dirty="0" err="1"/>
              <a:t>with</a:t>
            </a:r>
            <a:endParaRPr lang="fr-FR" sz="2000" dirty="0"/>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8F649360-22B1-4E5F-8C6C-49C7C8AAB89A}"/>
                  </a:ext>
                </a:extLst>
              </p:cNvPr>
              <p:cNvSpPr/>
              <p:nvPr/>
            </p:nvSpPr>
            <p:spPr>
              <a:xfrm>
                <a:off x="6327696" y="2781732"/>
                <a:ext cx="1339982" cy="5752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fr-FR" sz="2000" i="1" smtClean="0">
                              <a:latin typeface="Cambria Math" panose="02040503050406030204" pitchFamily="18" charset="0"/>
                            </a:rPr>
                          </m:ctrlPr>
                        </m:dPr>
                        <m:e>
                          <m:sSubSup>
                            <m:sSubSupPr>
                              <m:ctrlPr>
                                <a:rPr lang="fr-FR" sz="2000" i="1">
                                  <a:latin typeface="Cambria Math" panose="02040503050406030204" pitchFamily="18" charset="0"/>
                                </a:rPr>
                              </m:ctrlPr>
                            </m:sSubSupPr>
                            <m:e>
                              <m:acc>
                                <m:accPr>
                                  <m:chr m:val="̂"/>
                                  <m:ctrlPr>
                                    <a:rPr lang="fr-FR" sz="2000" i="1">
                                      <a:latin typeface="Cambria Math" panose="02040503050406030204" pitchFamily="18" charset="0"/>
                                    </a:rPr>
                                  </m:ctrlPr>
                                </m:accPr>
                                <m:e>
                                  <m:r>
                                    <a:rPr lang="fr-FR" sz="2000" i="1">
                                      <a:latin typeface="Cambria Math" panose="02040503050406030204" pitchFamily="18" charset="0"/>
                                    </a:rPr>
                                    <m:t>𝑎</m:t>
                                  </m:r>
                                </m:e>
                              </m:acc>
                            </m:e>
                            <m:sub>
                              <m:acc>
                                <m:accPr>
                                  <m:chr m:val="⃗"/>
                                  <m:ctrlPr>
                                    <a:rPr lang="fr-FR" sz="2000" i="1">
                                      <a:latin typeface="Cambria Math" panose="02040503050406030204" pitchFamily="18" charset="0"/>
                                    </a:rPr>
                                  </m:ctrlPr>
                                </m:accPr>
                                <m:e>
                                  <m:r>
                                    <a:rPr lang="fr-FR" sz="2000" i="1">
                                      <a:latin typeface="Cambria Math" panose="02040503050406030204" pitchFamily="18" charset="0"/>
                                    </a:rPr>
                                    <m:t>𝑘</m:t>
                                  </m:r>
                                </m:e>
                              </m:acc>
                            </m:sub>
                            <m:sup>
                              <m:r>
                                <a:rPr lang="fr-FR" sz="2000" i="1">
                                  <a:latin typeface="Cambria Math" panose="02040503050406030204" pitchFamily="18" charset="0"/>
                                </a:rPr>
                                <m:t>𝛼</m:t>
                              </m:r>
                            </m:sup>
                          </m:sSubSup>
                          <m:r>
                            <a:rPr lang="fr-FR" sz="2000" i="1">
                              <a:latin typeface="Cambria Math" panose="02040503050406030204" pitchFamily="18" charset="0"/>
                            </a:rPr>
                            <m:t>,</m:t>
                          </m:r>
                          <m:sSubSup>
                            <m:sSubSupPr>
                              <m:ctrlPr>
                                <a:rPr lang="fr-FR" sz="2000" i="1">
                                  <a:latin typeface="Cambria Math" panose="02040503050406030204" pitchFamily="18" charset="0"/>
                                </a:rPr>
                              </m:ctrlPr>
                            </m:sSubSupPr>
                            <m:e>
                              <m:acc>
                                <m:accPr>
                                  <m:chr m:val="̂"/>
                                  <m:ctrlPr>
                                    <a:rPr lang="fr-FR" sz="2000" i="1">
                                      <a:latin typeface="Cambria Math" panose="02040503050406030204" pitchFamily="18" charset="0"/>
                                    </a:rPr>
                                  </m:ctrlPr>
                                </m:accPr>
                                <m:e>
                                  <m:r>
                                    <a:rPr lang="fr-FR" sz="2000" i="1">
                                      <a:latin typeface="Cambria Math" panose="02040503050406030204" pitchFamily="18" charset="0"/>
                                    </a:rPr>
                                    <m:t>𝑎</m:t>
                                  </m:r>
                                </m:e>
                              </m:acc>
                            </m:e>
                            <m:sub>
                              <m:r>
                                <a:rPr lang="fr-FR" sz="2000" i="1">
                                  <a:latin typeface="Cambria Math" panose="02040503050406030204" pitchFamily="18" charset="0"/>
                                </a:rPr>
                                <m:t>−</m:t>
                              </m:r>
                              <m:acc>
                                <m:accPr>
                                  <m:chr m:val="⃗"/>
                                  <m:ctrlPr>
                                    <a:rPr lang="fr-FR" sz="2000" i="1">
                                      <a:latin typeface="Cambria Math" panose="02040503050406030204" pitchFamily="18" charset="0"/>
                                    </a:rPr>
                                  </m:ctrlPr>
                                </m:accPr>
                                <m:e>
                                  <m:r>
                                    <a:rPr lang="fr-FR" sz="2000" i="1">
                                      <a:latin typeface="Cambria Math" panose="02040503050406030204" pitchFamily="18" charset="0"/>
                                    </a:rPr>
                                    <m:t>𝑘</m:t>
                                  </m:r>
                                </m:e>
                              </m:acc>
                            </m:sub>
                            <m:sup>
                              <m:r>
                                <a:rPr lang="fr-FR" sz="2000" i="1">
                                  <a:latin typeface="Cambria Math" panose="02040503050406030204" pitchFamily="18" charset="0"/>
                                </a:rPr>
                                <m:t>𝛼</m:t>
                              </m:r>
                              <m:r>
                                <a:rPr lang="fr-FR" sz="2000" i="1">
                                  <a:latin typeface="Cambria Math" panose="02040503050406030204" pitchFamily="18" charset="0"/>
                                </a:rPr>
                                <m:t>,</m:t>
                              </m:r>
                              <m:r>
                                <m:rPr>
                                  <m:nor/>
                                </m:rPr>
                                <a:rPr lang="fr-FR" sz="2000"/>
                                <m:t>†</m:t>
                              </m:r>
                            </m:sup>
                          </m:sSubSup>
                        </m:e>
                      </m:d>
                    </m:oMath>
                  </m:oMathPara>
                </a14:m>
                <a:endParaRPr lang="fr-FR" sz="2000" dirty="0"/>
              </a:p>
            </p:txBody>
          </p:sp>
        </mc:Choice>
        <mc:Fallback xmlns="">
          <p:sp>
            <p:nvSpPr>
              <p:cNvPr id="10" name="Rectangle 9">
                <a:extLst>
                  <a:ext uri="{FF2B5EF4-FFF2-40B4-BE49-F238E27FC236}">
                    <a16:creationId xmlns:a16="http://schemas.microsoft.com/office/drawing/2014/main" id="{8F649360-22B1-4E5F-8C6C-49C7C8AAB89A}"/>
                  </a:ext>
                </a:extLst>
              </p:cNvPr>
              <p:cNvSpPr>
                <a:spLocks noRot="1" noChangeAspect="1" noMove="1" noResize="1" noEditPoints="1" noAdjustHandles="1" noChangeArrowheads="1" noChangeShapeType="1" noTextEdit="1"/>
              </p:cNvSpPr>
              <p:nvPr/>
            </p:nvSpPr>
            <p:spPr>
              <a:xfrm>
                <a:off x="6327696" y="2781732"/>
                <a:ext cx="1339982" cy="575222"/>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22858D7F-1AD6-4066-90FA-6469B16E7495}"/>
                  </a:ext>
                </a:extLst>
              </p:cNvPr>
              <p:cNvSpPr/>
              <p:nvPr/>
            </p:nvSpPr>
            <p:spPr>
              <a:xfrm>
                <a:off x="10398165" y="2839138"/>
                <a:ext cx="1120050" cy="4360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fr-FR" sz="2000" i="1" smtClean="0">
                              <a:latin typeface="Cambria Math" panose="02040503050406030204" pitchFamily="18" charset="0"/>
                            </a:rPr>
                          </m:ctrlPr>
                        </m:sSubSupPr>
                        <m:e>
                          <m:r>
                            <a:rPr lang="fr-FR" sz="2000" i="1">
                              <a:latin typeface="Cambria Math" panose="02040503050406030204" pitchFamily="18" charset="0"/>
                            </a:rPr>
                            <m:t>𝜙</m:t>
                          </m:r>
                        </m:e>
                        <m:sub>
                          <m:r>
                            <a:rPr lang="fr-FR" sz="2000" i="1">
                              <a:latin typeface="Cambria Math" panose="02040503050406030204" pitchFamily="18" charset="0"/>
                            </a:rPr>
                            <m:t>𝑘</m:t>
                          </m:r>
                          <m:r>
                            <a:rPr lang="fr-FR" sz="2000" i="1">
                              <a:latin typeface="Cambria Math" panose="02040503050406030204" pitchFamily="18" charset="0"/>
                            </a:rPr>
                            <m:t>,</m:t>
                          </m:r>
                          <m:r>
                            <a:rPr lang="fr-FR" sz="2000" i="1">
                              <a:latin typeface="Cambria Math" panose="02040503050406030204" pitchFamily="18" charset="0"/>
                            </a:rPr>
                            <m:t>𝛼</m:t>
                          </m:r>
                        </m:sub>
                        <m:sup>
                          <m:r>
                            <a:rPr lang="fr-FR" sz="2000" i="1">
                              <a:latin typeface="Cambria Math" panose="02040503050406030204" pitchFamily="18" charset="0"/>
                            </a:rPr>
                            <m:t>𝐼</m:t>
                          </m:r>
                        </m:sup>
                      </m:sSubSup>
                      <m:r>
                        <a:rPr lang="fr-FR" sz="2000" b="0" i="1" smtClean="0">
                          <a:latin typeface="Cambria Math" panose="02040503050406030204" pitchFamily="18" charset="0"/>
                        </a:rPr>
                        <m:t>(</m:t>
                      </m:r>
                      <m:r>
                        <a:rPr lang="fr-FR" sz="2000" b="0" i="1" smtClean="0">
                          <a:latin typeface="Cambria Math" panose="02040503050406030204" pitchFamily="18" charset="0"/>
                        </a:rPr>
                        <m:t>𝑁</m:t>
                      </m:r>
                      <m:r>
                        <a:rPr lang="fr-FR" sz="2000" b="0" i="1" smtClean="0">
                          <a:latin typeface="Cambria Math" panose="02040503050406030204" pitchFamily="18" charset="0"/>
                        </a:rPr>
                        <m:t>)</m:t>
                      </m:r>
                    </m:oMath>
                  </m:oMathPara>
                </a14:m>
                <a:endParaRPr lang="fr-FR" sz="2000" dirty="0"/>
              </a:p>
            </p:txBody>
          </p:sp>
        </mc:Choice>
        <mc:Fallback xmlns="">
          <p:sp>
            <p:nvSpPr>
              <p:cNvPr id="11" name="Rectangle 10">
                <a:extLst>
                  <a:ext uri="{FF2B5EF4-FFF2-40B4-BE49-F238E27FC236}">
                    <a16:creationId xmlns:a16="http://schemas.microsoft.com/office/drawing/2014/main" id="{22858D7F-1AD6-4066-90FA-6469B16E7495}"/>
                  </a:ext>
                </a:extLst>
              </p:cNvPr>
              <p:cNvSpPr>
                <a:spLocks noRot="1" noChangeAspect="1" noMove="1" noResize="1" noEditPoints="1" noAdjustHandles="1" noChangeArrowheads="1" noChangeShapeType="1" noTextEdit="1"/>
              </p:cNvSpPr>
              <p:nvPr/>
            </p:nvSpPr>
            <p:spPr>
              <a:xfrm>
                <a:off x="10398165" y="2839138"/>
                <a:ext cx="1120050" cy="436017"/>
              </a:xfrm>
              <a:prstGeom prst="rect">
                <a:avLst/>
              </a:prstGeom>
              <a:blipFill>
                <a:blip r:embed="rId5"/>
                <a:stretch>
                  <a:fillRect b="-985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4E5B334C-8D5F-4D59-9E80-634AC7524876}"/>
                  </a:ext>
                </a:extLst>
              </p:cNvPr>
              <p:cNvSpPr/>
              <p:nvPr/>
            </p:nvSpPr>
            <p:spPr>
              <a:xfrm>
                <a:off x="6209743" y="3909241"/>
                <a:ext cx="5068118" cy="8392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fr-FR" sz="2000" i="1" smtClean="0">
                              <a:latin typeface="Cambria Math" panose="02040503050406030204" pitchFamily="18" charset="0"/>
                            </a:rPr>
                          </m:ctrlPr>
                        </m:sSubSupPr>
                        <m:e>
                          <m:r>
                            <a:rPr lang="fr-FR" sz="2000" i="1">
                              <a:latin typeface="Cambria Math" panose="02040503050406030204" pitchFamily="18" charset="0"/>
                            </a:rPr>
                            <m:t>𝑃</m:t>
                          </m:r>
                        </m:e>
                        <m:sub>
                          <m:sSub>
                            <m:sSubPr>
                              <m:ctrlPr>
                                <a:rPr lang="fr-FR" sz="2000" i="1">
                                  <a:latin typeface="Cambria Math" panose="02040503050406030204" pitchFamily="18" charset="0"/>
                                </a:rPr>
                              </m:ctrlPr>
                            </m:sSubPr>
                            <m:e>
                              <m:r>
                                <a:rPr lang="fr-FR" sz="2000" b="1" i="1">
                                  <a:latin typeface="Cambria Math" panose="02040503050406030204" pitchFamily="18" charset="0"/>
                                </a:rPr>
                                <m:t>𝝓</m:t>
                              </m:r>
                            </m:e>
                            <m:sub>
                              <m:r>
                                <a:rPr lang="fr-FR" sz="2000" i="1">
                                  <a:latin typeface="Cambria Math" panose="02040503050406030204" pitchFamily="18" charset="0"/>
                                </a:rPr>
                                <m:t>𝑈𝑉</m:t>
                              </m:r>
                            </m:sub>
                          </m:sSub>
                        </m:sub>
                        <m:sup>
                          <m:r>
                            <a:rPr lang="fr-FR" sz="2000" i="1">
                              <a:latin typeface="Cambria Math" panose="02040503050406030204" pitchFamily="18" charset="0"/>
                            </a:rPr>
                            <m:t>𝐼𝐽</m:t>
                          </m:r>
                        </m:sup>
                      </m:sSubSup>
                      <m:d>
                        <m:dPr>
                          <m:ctrlPr>
                            <a:rPr lang="fr-FR" sz="2000" i="1">
                              <a:latin typeface="Cambria Math" panose="02040503050406030204" pitchFamily="18" charset="0"/>
                            </a:rPr>
                          </m:ctrlPr>
                        </m:dPr>
                        <m:e>
                          <m:r>
                            <a:rPr lang="fr-FR" sz="2000" i="1">
                              <a:latin typeface="Cambria Math" panose="02040503050406030204" pitchFamily="18" charset="0"/>
                            </a:rPr>
                            <m:t>𝑁</m:t>
                          </m:r>
                          <m:r>
                            <a:rPr lang="fr-FR" sz="2000" i="1">
                              <a:latin typeface="Cambria Math" panose="02040503050406030204" pitchFamily="18" charset="0"/>
                            </a:rPr>
                            <m:t>,</m:t>
                          </m:r>
                          <m:sSub>
                            <m:sSubPr>
                              <m:ctrlPr>
                                <a:rPr lang="fr-FR" sz="2000" i="1">
                                  <a:latin typeface="Cambria Math" panose="02040503050406030204" pitchFamily="18" charset="0"/>
                                </a:rPr>
                              </m:ctrlPr>
                            </m:sSubPr>
                            <m:e>
                              <m:r>
                                <a:rPr lang="fr-FR" sz="2000" i="1">
                                  <a:latin typeface="Cambria Math" panose="02040503050406030204" pitchFamily="18" charset="0"/>
                                </a:rPr>
                                <m:t>𝑘</m:t>
                              </m:r>
                            </m:e>
                            <m:sub>
                              <m:r>
                                <a:rPr lang="fr-FR" sz="2000" i="1">
                                  <a:latin typeface="Cambria Math" panose="02040503050406030204" pitchFamily="18" charset="0"/>
                                </a:rPr>
                                <m:t>𝜎</m:t>
                              </m:r>
                            </m:sub>
                          </m:sSub>
                          <m:d>
                            <m:dPr>
                              <m:ctrlPr>
                                <a:rPr lang="fr-FR" sz="2000" i="1">
                                  <a:latin typeface="Cambria Math" panose="02040503050406030204" pitchFamily="18" charset="0"/>
                                </a:rPr>
                              </m:ctrlPr>
                            </m:dPr>
                            <m:e>
                              <m:r>
                                <a:rPr lang="fr-FR" sz="2000" i="1">
                                  <a:latin typeface="Cambria Math" panose="02040503050406030204" pitchFamily="18" charset="0"/>
                                </a:rPr>
                                <m:t>𝑁</m:t>
                              </m:r>
                            </m:e>
                          </m:d>
                        </m:e>
                      </m:d>
                      <m:r>
                        <a:rPr lang="fr-FR" sz="2000" b="0" i="0" smtClean="0">
                          <a:latin typeface="Cambria Math" panose="02040503050406030204" pitchFamily="18" charset="0"/>
                        </a:rPr>
                        <m:t>=</m:t>
                      </m:r>
                      <m:nary>
                        <m:naryPr>
                          <m:chr m:val="∑"/>
                          <m:supHide m:val="on"/>
                          <m:ctrlPr>
                            <a:rPr lang="fr-FR" sz="2000" b="0" i="1" smtClean="0">
                              <a:latin typeface="Cambria Math" panose="02040503050406030204" pitchFamily="18" charset="0"/>
                            </a:rPr>
                          </m:ctrlPr>
                        </m:naryPr>
                        <m:sub>
                          <m:r>
                            <a:rPr lang="fr-FR" sz="2000" b="0" i="1" smtClean="0">
                              <a:latin typeface="Cambria Math" panose="02040503050406030204" pitchFamily="18" charset="0"/>
                            </a:rPr>
                            <m:t>𝛼</m:t>
                          </m:r>
                        </m:sub>
                        <m:sup/>
                        <m:e>
                          <m:sSubSup>
                            <m:sSubSupPr>
                              <m:ctrlPr>
                                <a:rPr lang="fr-FR" sz="2000" i="1">
                                  <a:latin typeface="Cambria Math" panose="02040503050406030204" pitchFamily="18" charset="0"/>
                                </a:rPr>
                              </m:ctrlPr>
                            </m:sSubSupPr>
                            <m:e>
                              <m:r>
                                <a:rPr lang="fr-FR" sz="2000" i="1">
                                  <a:latin typeface="Cambria Math" panose="02040503050406030204" pitchFamily="18" charset="0"/>
                                </a:rPr>
                                <m:t>𝜙</m:t>
                              </m:r>
                            </m:e>
                            <m:sub>
                              <m:sSub>
                                <m:sSubPr>
                                  <m:ctrlPr>
                                    <a:rPr lang="fr-FR" sz="2000" b="0" i="1" smtClean="0">
                                      <a:latin typeface="Cambria Math" panose="02040503050406030204" pitchFamily="18" charset="0"/>
                                    </a:rPr>
                                  </m:ctrlPr>
                                </m:sSubPr>
                                <m:e>
                                  <m:r>
                                    <a:rPr lang="fr-FR" sz="2000" i="1">
                                      <a:latin typeface="Cambria Math" panose="02040503050406030204" pitchFamily="18" charset="0"/>
                                    </a:rPr>
                                    <m:t>𝑘</m:t>
                                  </m:r>
                                </m:e>
                                <m:sub>
                                  <m:r>
                                    <a:rPr lang="fr-FR" sz="2000" b="0" i="1" smtClean="0">
                                      <a:latin typeface="Cambria Math" panose="02040503050406030204" pitchFamily="18" charset="0"/>
                                    </a:rPr>
                                    <m:t>𝜎</m:t>
                                  </m:r>
                                </m:sub>
                              </m:sSub>
                              <m:r>
                                <a:rPr lang="fr-FR" sz="2000" i="1">
                                  <a:latin typeface="Cambria Math" panose="02040503050406030204" pitchFamily="18" charset="0"/>
                                </a:rPr>
                                <m:t>,</m:t>
                              </m:r>
                              <m:r>
                                <a:rPr lang="fr-FR" sz="2000" i="1">
                                  <a:latin typeface="Cambria Math" panose="02040503050406030204" pitchFamily="18" charset="0"/>
                                </a:rPr>
                                <m:t>𝛼</m:t>
                              </m:r>
                            </m:sub>
                            <m:sup>
                              <m:r>
                                <a:rPr lang="fr-FR" sz="2000" i="1">
                                  <a:latin typeface="Cambria Math" panose="02040503050406030204" pitchFamily="18" charset="0"/>
                                </a:rPr>
                                <m:t>𝐼</m:t>
                              </m:r>
                            </m:sup>
                          </m:sSubSup>
                          <m:d>
                            <m:dPr>
                              <m:ctrlPr>
                                <a:rPr lang="fr-FR" sz="2000" i="1">
                                  <a:latin typeface="Cambria Math" panose="02040503050406030204" pitchFamily="18" charset="0"/>
                                </a:rPr>
                              </m:ctrlPr>
                            </m:dPr>
                            <m:e>
                              <m:r>
                                <a:rPr lang="fr-FR" sz="2000" i="1">
                                  <a:latin typeface="Cambria Math" panose="02040503050406030204" pitchFamily="18" charset="0"/>
                                </a:rPr>
                                <m:t>𝑁</m:t>
                              </m:r>
                            </m:e>
                          </m:d>
                          <m:r>
                            <m:rPr>
                              <m:nor/>
                            </m:rPr>
                            <a:rPr lang="fr-FR" sz="2000" dirty="0"/>
                            <m:t> </m:t>
                          </m:r>
                          <m:sSup>
                            <m:sSupPr>
                              <m:ctrlPr>
                                <a:rPr lang="fr-FR" sz="2000" b="0" i="1" dirty="0" smtClean="0">
                                  <a:latin typeface="Cambria Math" panose="02040503050406030204" pitchFamily="18" charset="0"/>
                                </a:rPr>
                              </m:ctrlPr>
                            </m:sSupPr>
                            <m:e>
                              <m:d>
                                <m:dPr>
                                  <m:begChr m:val="["/>
                                  <m:endChr m:val="]"/>
                                  <m:ctrlPr>
                                    <a:rPr lang="fr-FR" sz="2000" b="0" i="1" dirty="0" smtClean="0">
                                      <a:latin typeface="Cambria Math" panose="02040503050406030204" pitchFamily="18" charset="0"/>
                                    </a:rPr>
                                  </m:ctrlPr>
                                </m:dPr>
                                <m:e>
                                  <m:sSubSup>
                                    <m:sSubSupPr>
                                      <m:ctrlPr>
                                        <a:rPr lang="fr-FR" sz="2000" i="1">
                                          <a:latin typeface="Cambria Math" panose="02040503050406030204" pitchFamily="18" charset="0"/>
                                        </a:rPr>
                                      </m:ctrlPr>
                                    </m:sSubSupPr>
                                    <m:e>
                                      <m:r>
                                        <a:rPr lang="fr-FR" sz="2000" i="1">
                                          <a:latin typeface="Cambria Math" panose="02040503050406030204" pitchFamily="18" charset="0"/>
                                        </a:rPr>
                                        <m:t>𝜙</m:t>
                                      </m:r>
                                    </m:e>
                                    <m:sub>
                                      <m:sSub>
                                        <m:sSubPr>
                                          <m:ctrlPr>
                                            <a:rPr lang="fr-FR" sz="2000" b="0" i="1" smtClean="0">
                                              <a:latin typeface="Cambria Math" panose="02040503050406030204" pitchFamily="18" charset="0"/>
                                            </a:rPr>
                                          </m:ctrlPr>
                                        </m:sSubPr>
                                        <m:e>
                                          <m:r>
                                            <a:rPr lang="fr-FR" sz="2000" i="1">
                                              <a:latin typeface="Cambria Math" panose="02040503050406030204" pitchFamily="18" charset="0"/>
                                            </a:rPr>
                                            <m:t>𝑘</m:t>
                                          </m:r>
                                        </m:e>
                                        <m:sub>
                                          <m:r>
                                            <a:rPr lang="fr-FR" sz="2000" b="0" i="1" smtClean="0">
                                              <a:latin typeface="Cambria Math" panose="02040503050406030204" pitchFamily="18" charset="0"/>
                                            </a:rPr>
                                            <m:t>𝜎</m:t>
                                          </m:r>
                                        </m:sub>
                                      </m:sSub>
                                      <m:r>
                                        <a:rPr lang="fr-FR" sz="2000" i="1">
                                          <a:latin typeface="Cambria Math" panose="02040503050406030204" pitchFamily="18" charset="0"/>
                                        </a:rPr>
                                        <m:t>,</m:t>
                                      </m:r>
                                      <m:r>
                                        <a:rPr lang="fr-FR" sz="2000" i="1">
                                          <a:latin typeface="Cambria Math" panose="02040503050406030204" pitchFamily="18" charset="0"/>
                                        </a:rPr>
                                        <m:t>𝛼</m:t>
                                      </m:r>
                                    </m:sub>
                                    <m:sup>
                                      <m:r>
                                        <a:rPr lang="fr-FR" sz="2000" b="0" i="1" smtClean="0">
                                          <a:latin typeface="Cambria Math" panose="02040503050406030204" pitchFamily="18" charset="0"/>
                                        </a:rPr>
                                        <m:t>𝐽</m:t>
                                      </m:r>
                                    </m:sup>
                                  </m:sSubSup>
                                  <m:d>
                                    <m:dPr>
                                      <m:ctrlPr>
                                        <a:rPr lang="fr-FR" sz="2000" i="1">
                                          <a:latin typeface="Cambria Math" panose="02040503050406030204" pitchFamily="18" charset="0"/>
                                        </a:rPr>
                                      </m:ctrlPr>
                                    </m:dPr>
                                    <m:e>
                                      <m:r>
                                        <a:rPr lang="fr-FR" sz="2000" i="1">
                                          <a:latin typeface="Cambria Math" panose="02040503050406030204" pitchFamily="18" charset="0"/>
                                        </a:rPr>
                                        <m:t>𝑁</m:t>
                                      </m:r>
                                    </m:e>
                                  </m:d>
                                </m:e>
                              </m:d>
                            </m:e>
                            <m:sup>
                              <m:r>
                                <a:rPr lang="fr-FR" sz="2000" b="0" i="1" dirty="0" smtClean="0">
                                  <a:latin typeface="Cambria Math" panose="02040503050406030204" pitchFamily="18" charset="0"/>
                                </a:rPr>
                                <m:t>∗</m:t>
                              </m:r>
                            </m:sup>
                          </m:sSup>
                        </m:e>
                      </m:nary>
                    </m:oMath>
                  </m:oMathPara>
                </a14:m>
                <a:endParaRPr lang="fr-FR" sz="2000" dirty="0"/>
              </a:p>
            </p:txBody>
          </p:sp>
        </mc:Choice>
        <mc:Fallback xmlns="">
          <p:sp>
            <p:nvSpPr>
              <p:cNvPr id="13" name="Rectangle 12">
                <a:extLst>
                  <a:ext uri="{FF2B5EF4-FFF2-40B4-BE49-F238E27FC236}">
                    <a16:creationId xmlns:a16="http://schemas.microsoft.com/office/drawing/2014/main" id="{4E5B334C-8D5F-4D59-9E80-634AC7524876}"/>
                  </a:ext>
                </a:extLst>
              </p:cNvPr>
              <p:cNvSpPr>
                <a:spLocks noRot="1" noChangeAspect="1" noMove="1" noResize="1" noEditPoints="1" noAdjustHandles="1" noChangeArrowheads="1" noChangeShapeType="1" noTextEdit="1"/>
              </p:cNvSpPr>
              <p:nvPr/>
            </p:nvSpPr>
            <p:spPr>
              <a:xfrm>
                <a:off x="6209743" y="3909241"/>
                <a:ext cx="5068118" cy="839204"/>
              </a:xfrm>
              <a:prstGeom prst="rect">
                <a:avLst/>
              </a:prstGeom>
              <a:blipFill>
                <a:blip r:embed="rId6"/>
                <a:stretch>
                  <a:fillRect/>
                </a:stretch>
              </a:blipFill>
            </p:spPr>
            <p:txBody>
              <a:bodyPr/>
              <a:lstStyle/>
              <a:p>
                <a:r>
                  <a:rPr lang="fr-FR">
                    <a:noFill/>
                  </a:rPr>
                  <a:t> </a:t>
                </a:r>
              </a:p>
            </p:txBody>
          </p:sp>
        </mc:Fallback>
      </mc:AlternateContent>
      <p:sp>
        <p:nvSpPr>
          <p:cNvPr id="14" name="Accolade fermante 13">
            <a:extLst>
              <a:ext uri="{FF2B5EF4-FFF2-40B4-BE49-F238E27FC236}">
                <a16:creationId xmlns:a16="http://schemas.microsoft.com/office/drawing/2014/main" id="{6F1E7A82-1B2D-4126-B261-78ED714817C0}"/>
              </a:ext>
            </a:extLst>
          </p:cNvPr>
          <p:cNvSpPr/>
          <p:nvPr/>
        </p:nvSpPr>
        <p:spPr>
          <a:xfrm rot="5400000">
            <a:off x="10138507" y="4015888"/>
            <a:ext cx="199156" cy="1208173"/>
          </a:xfrm>
          <a:prstGeom prst="rightBrace">
            <a:avLst>
              <a:gd name="adj1" fmla="val 46275"/>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C733995C-D25E-4BEE-8553-7A371F54E220}"/>
                  </a:ext>
                </a:extLst>
              </p:cNvPr>
              <p:cNvSpPr/>
              <p:nvPr/>
            </p:nvSpPr>
            <p:spPr>
              <a:xfrm>
                <a:off x="9411139" y="4814939"/>
                <a:ext cx="1540678" cy="4943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000" i="1" smtClean="0">
                          <a:latin typeface="Cambria Math" panose="02040503050406030204" pitchFamily="18" charset="0"/>
                        </a:rPr>
                        <m:t>≃</m:t>
                      </m:r>
                      <m:r>
                        <a:rPr lang="fr-FR" sz="2000" b="0" i="1" smtClean="0">
                          <a:latin typeface="Cambria Math" panose="02040503050406030204" pitchFamily="18" charset="0"/>
                        </a:rPr>
                        <m:t> </m:t>
                      </m:r>
                      <m:sSubSup>
                        <m:sSubSupPr>
                          <m:ctrlPr>
                            <a:rPr lang="fr-FR" sz="2000" i="1">
                              <a:latin typeface="Cambria Math" panose="02040503050406030204" pitchFamily="18" charset="0"/>
                            </a:rPr>
                          </m:ctrlPr>
                        </m:sSubSupPr>
                        <m:e>
                          <m:r>
                            <a:rPr lang="fr-FR" sz="2000" i="1">
                              <a:latin typeface="Cambria Math" panose="02040503050406030204" pitchFamily="18" charset="0"/>
                            </a:rPr>
                            <m:t>𝜙</m:t>
                          </m:r>
                        </m:e>
                        <m:sub>
                          <m:sSub>
                            <m:sSubPr>
                              <m:ctrlPr>
                                <a:rPr lang="fr-FR" sz="2000" b="0" i="1" smtClean="0">
                                  <a:latin typeface="Cambria Math" panose="02040503050406030204" pitchFamily="18" charset="0"/>
                                </a:rPr>
                              </m:ctrlPr>
                            </m:sSubPr>
                            <m:e>
                              <m:r>
                                <a:rPr lang="fr-FR" sz="2000" i="1">
                                  <a:latin typeface="Cambria Math" panose="02040503050406030204" pitchFamily="18" charset="0"/>
                                </a:rPr>
                                <m:t>𝑘</m:t>
                              </m:r>
                            </m:e>
                            <m:sub>
                              <m:r>
                                <a:rPr lang="fr-FR" sz="2000" b="0" i="1" smtClean="0">
                                  <a:latin typeface="Cambria Math" panose="02040503050406030204" pitchFamily="18" charset="0"/>
                                </a:rPr>
                                <m:t>𝜎</m:t>
                              </m:r>
                            </m:sub>
                          </m:sSub>
                          <m:r>
                            <a:rPr lang="fr-FR" sz="2000" i="1">
                              <a:latin typeface="Cambria Math" panose="02040503050406030204" pitchFamily="18" charset="0"/>
                            </a:rPr>
                            <m:t>,</m:t>
                          </m:r>
                          <m:r>
                            <a:rPr lang="fr-FR" sz="2000" i="1">
                              <a:latin typeface="Cambria Math" panose="02040503050406030204" pitchFamily="18" charset="0"/>
                            </a:rPr>
                            <m:t>𝛼</m:t>
                          </m:r>
                        </m:sub>
                        <m:sup>
                          <m:r>
                            <a:rPr lang="fr-FR" sz="2000" i="1">
                              <a:latin typeface="Cambria Math" panose="02040503050406030204" pitchFamily="18" charset="0"/>
                            </a:rPr>
                            <m:t>𝐽</m:t>
                          </m:r>
                        </m:sup>
                      </m:sSubSup>
                      <m:d>
                        <m:dPr>
                          <m:ctrlPr>
                            <a:rPr lang="fr-FR" sz="2000" i="1">
                              <a:latin typeface="Cambria Math" panose="02040503050406030204" pitchFamily="18" charset="0"/>
                            </a:rPr>
                          </m:ctrlPr>
                        </m:dPr>
                        <m:e>
                          <m:r>
                            <a:rPr lang="fr-FR" sz="2000" i="1">
                              <a:latin typeface="Cambria Math" panose="02040503050406030204" pitchFamily="18" charset="0"/>
                            </a:rPr>
                            <m:t>𝑁</m:t>
                          </m:r>
                        </m:e>
                      </m:d>
                    </m:oMath>
                  </m:oMathPara>
                </a14:m>
                <a:endParaRPr lang="fr-FR" sz="2000" dirty="0"/>
              </a:p>
            </p:txBody>
          </p:sp>
        </mc:Choice>
        <mc:Fallback xmlns="">
          <p:sp>
            <p:nvSpPr>
              <p:cNvPr id="15" name="Rectangle 14">
                <a:extLst>
                  <a:ext uri="{FF2B5EF4-FFF2-40B4-BE49-F238E27FC236}">
                    <a16:creationId xmlns:a16="http://schemas.microsoft.com/office/drawing/2014/main" id="{C733995C-D25E-4BEE-8553-7A371F54E220}"/>
                  </a:ext>
                </a:extLst>
              </p:cNvPr>
              <p:cNvSpPr>
                <a:spLocks noRot="1" noChangeAspect="1" noMove="1" noResize="1" noEditPoints="1" noAdjustHandles="1" noChangeArrowheads="1" noChangeShapeType="1" noTextEdit="1"/>
              </p:cNvSpPr>
              <p:nvPr/>
            </p:nvSpPr>
            <p:spPr>
              <a:xfrm>
                <a:off x="9411139" y="4814939"/>
                <a:ext cx="1540678" cy="494366"/>
              </a:xfrm>
              <a:prstGeom prst="rect">
                <a:avLst/>
              </a:prstGeom>
              <a:blipFill>
                <a:blip r:embed="rId7"/>
                <a:stretch>
                  <a:fillRect/>
                </a:stretch>
              </a:blipFill>
            </p:spPr>
            <p:txBody>
              <a:bodyPr/>
              <a:lstStyle/>
              <a:p>
                <a:r>
                  <a:rPr lang="fr-FR">
                    <a:noFill/>
                  </a:rPr>
                  <a:t> </a:t>
                </a:r>
              </a:p>
            </p:txBody>
          </p:sp>
        </mc:Fallback>
      </mc:AlternateContent>
      <p:sp>
        <p:nvSpPr>
          <p:cNvPr id="16" name="ZoneTexte 15">
            <a:extLst>
              <a:ext uri="{FF2B5EF4-FFF2-40B4-BE49-F238E27FC236}">
                <a16:creationId xmlns:a16="http://schemas.microsoft.com/office/drawing/2014/main" id="{EFF5C163-6354-4369-8B1A-457882745633}"/>
              </a:ext>
            </a:extLst>
          </p:cNvPr>
          <p:cNvSpPr txBox="1"/>
          <p:nvPr/>
        </p:nvSpPr>
        <p:spPr>
          <a:xfrm>
            <a:off x="8804519" y="5314831"/>
            <a:ext cx="2867132" cy="369332"/>
          </a:xfrm>
          <a:prstGeom prst="rect">
            <a:avLst/>
          </a:prstGeom>
          <a:noFill/>
        </p:spPr>
        <p:txBody>
          <a:bodyPr wrap="none" rtlCol="0">
            <a:spAutoFit/>
          </a:bodyPr>
          <a:lstStyle/>
          <a:p>
            <a:r>
              <a:rPr lang="fr-FR" i="1" dirty="0" err="1"/>
              <a:t>Remember</a:t>
            </a:r>
            <a:r>
              <a:rPr lang="fr-FR" i="1" dirty="0"/>
              <a:t> </a:t>
            </a:r>
            <a:r>
              <a:rPr lang="fr-FR" i="1" dirty="0" err="1"/>
              <a:t>classicalisation</a:t>
            </a:r>
            <a:r>
              <a:rPr lang="fr-FR" i="1" dirty="0"/>
              <a:t>!</a:t>
            </a:r>
          </a:p>
        </p:txBody>
      </p:sp>
      <mc:AlternateContent xmlns:mc="http://schemas.openxmlformats.org/markup-compatibility/2006" xmlns:a14="http://schemas.microsoft.com/office/drawing/2010/main">
        <mc:Choice Requires="a14">
          <p:sp>
            <p:nvSpPr>
              <p:cNvPr id="17" name="ZoneTexte 16">
                <a:extLst>
                  <a:ext uri="{FF2B5EF4-FFF2-40B4-BE49-F238E27FC236}">
                    <a16:creationId xmlns:a16="http://schemas.microsoft.com/office/drawing/2014/main" id="{BF25D2E2-681C-4A86-B01F-CFDA6256EFC4}"/>
                  </a:ext>
                </a:extLst>
              </p:cNvPr>
              <p:cNvSpPr txBox="1"/>
              <p:nvPr/>
            </p:nvSpPr>
            <p:spPr>
              <a:xfrm>
                <a:off x="1127710" y="5335104"/>
                <a:ext cx="2713628" cy="3583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fr-FR" sz="2000" b="0" i="1" smtClean="0">
                              <a:latin typeface="Cambria Math" panose="02040503050406030204" pitchFamily="18" charset="0"/>
                            </a:rPr>
                          </m:ctrlPr>
                        </m:sSupPr>
                        <m:e>
                          <m:r>
                            <m:rPr>
                              <m:sty m:val="p"/>
                            </m:rPr>
                            <a:rPr lang="fr-FR" sz="2000" b="0" i="0" smtClean="0">
                              <a:latin typeface="Cambria Math" panose="02040503050406030204" pitchFamily="18" charset="0"/>
                            </a:rPr>
                            <m:t>Ξ</m:t>
                          </m:r>
                        </m:e>
                        <m:sup>
                          <m:r>
                            <a:rPr lang="fr-FR" sz="2000" b="0" i="1" smtClean="0">
                              <a:latin typeface="Cambria Math" panose="02040503050406030204" pitchFamily="18" charset="0"/>
                            </a:rPr>
                            <m:t>𝐼</m:t>
                          </m:r>
                        </m:sup>
                      </m:sSup>
                      <m:r>
                        <a:rPr lang="fr-FR" sz="2000" b="0" i="1" smtClean="0">
                          <a:latin typeface="Cambria Math" panose="02040503050406030204" pitchFamily="18" charset="0"/>
                        </a:rPr>
                        <m:t>(</m:t>
                      </m:r>
                      <m:r>
                        <a:rPr lang="fr-FR" sz="2000" b="0" i="1" smtClean="0">
                          <a:latin typeface="Cambria Math" panose="02040503050406030204" pitchFamily="18" charset="0"/>
                        </a:rPr>
                        <m:t>𝑁</m:t>
                      </m:r>
                      <m:r>
                        <a:rPr lang="fr-FR" sz="2000" b="0" i="1" smtClean="0">
                          <a:latin typeface="Cambria Math" panose="02040503050406030204" pitchFamily="18" charset="0"/>
                        </a:rPr>
                        <m:t>)=</m:t>
                      </m:r>
                      <m:sSubSup>
                        <m:sSubSupPr>
                          <m:ctrlPr>
                            <a:rPr lang="fr-FR" sz="2000" i="1">
                              <a:latin typeface="Cambria Math" panose="02040503050406030204" pitchFamily="18" charset="0"/>
                            </a:rPr>
                          </m:ctrlPr>
                        </m:sSubSupPr>
                        <m:e>
                          <m:r>
                            <a:rPr lang="fr-FR" sz="2000" i="1">
                              <a:latin typeface="Cambria Math" panose="02040503050406030204" pitchFamily="18" charset="0"/>
                            </a:rPr>
                            <m:t>𝜙</m:t>
                          </m:r>
                        </m:e>
                        <m:sub>
                          <m:sSub>
                            <m:sSubPr>
                              <m:ctrlPr>
                                <a:rPr lang="fr-FR" sz="2000" i="1">
                                  <a:latin typeface="Cambria Math" panose="02040503050406030204" pitchFamily="18" charset="0"/>
                                </a:rPr>
                              </m:ctrlPr>
                            </m:sSubPr>
                            <m:e>
                              <m:r>
                                <a:rPr lang="fr-FR" sz="2000" i="1">
                                  <a:latin typeface="Cambria Math" panose="02040503050406030204" pitchFamily="18" charset="0"/>
                                </a:rPr>
                                <m:t>𝑘</m:t>
                              </m:r>
                            </m:e>
                            <m:sub>
                              <m:r>
                                <a:rPr lang="fr-FR" sz="2000" i="1">
                                  <a:latin typeface="Cambria Math" panose="02040503050406030204" pitchFamily="18" charset="0"/>
                                </a:rPr>
                                <m:t>𝜎</m:t>
                              </m:r>
                            </m:sub>
                          </m:sSub>
                          <m:r>
                            <a:rPr lang="fr-FR" sz="2000" i="1">
                              <a:latin typeface="Cambria Math" panose="02040503050406030204" pitchFamily="18" charset="0"/>
                            </a:rPr>
                            <m:t>,</m:t>
                          </m:r>
                          <m:r>
                            <a:rPr lang="fr-FR" sz="2000" i="1">
                              <a:latin typeface="Cambria Math" panose="02040503050406030204" pitchFamily="18" charset="0"/>
                            </a:rPr>
                            <m:t>𝛼</m:t>
                          </m:r>
                        </m:sub>
                        <m:sup>
                          <m:r>
                            <a:rPr lang="fr-FR" sz="2000" i="1">
                              <a:latin typeface="Cambria Math" panose="02040503050406030204" pitchFamily="18" charset="0"/>
                            </a:rPr>
                            <m:t>𝐼</m:t>
                          </m:r>
                        </m:sup>
                      </m:sSubSup>
                      <m:d>
                        <m:dPr>
                          <m:ctrlPr>
                            <a:rPr lang="fr-FR" sz="2000" i="1">
                              <a:latin typeface="Cambria Math" panose="02040503050406030204" pitchFamily="18" charset="0"/>
                            </a:rPr>
                          </m:ctrlPr>
                        </m:dPr>
                        <m:e>
                          <m:r>
                            <a:rPr lang="fr-FR" sz="2000" i="1">
                              <a:latin typeface="Cambria Math" panose="02040503050406030204" pitchFamily="18" charset="0"/>
                            </a:rPr>
                            <m:t>𝑁</m:t>
                          </m:r>
                        </m:e>
                      </m:d>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𝜉</m:t>
                          </m:r>
                        </m:e>
                        <m:sup>
                          <m:r>
                            <a:rPr lang="fr-FR" sz="2000" b="0" i="1" smtClean="0">
                              <a:latin typeface="Cambria Math" panose="02040503050406030204" pitchFamily="18" charset="0"/>
                            </a:rPr>
                            <m:t>𝛼</m:t>
                          </m:r>
                        </m:sup>
                      </m:sSup>
                      <m:r>
                        <a:rPr lang="fr-FR" sz="2000" b="0" i="1" smtClean="0">
                          <a:latin typeface="Cambria Math" panose="02040503050406030204" pitchFamily="18" charset="0"/>
                        </a:rPr>
                        <m:t>(</m:t>
                      </m:r>
                      <m:r>
                        <a:rPr lang="fr-FR" sz="2000" b="0" i="1" smtClean="0">
                          <a:latin typeface="Cambria Math" panose="02040503050406030204" pitchFamily="18" charset="0"/>
                        </a:rPr>
                        <m:t>𝑁</m:t>
                      </m:r>
                      <m:r>
                        <a:rPr lang="fr-FR" sz="2000" b="0" i="1" smtClean="0">
                          <a:latin typeface="Cambria Math" panose="02040503050406030204" pitchFamily="18" charset="0"/>
                        </a:rPr>
                        <m:t>)</m:t>
                      </m:r>
                    </m:oMath>
                  </m:oMathPara>
                </a14:m>
                <a:endParaRPr lang="fr-FR" sz="2000" dirty="0"/>
              </a:p>
            </p:txBody>
          </p:sp>
        </mc:Choice>
        <mc:Fallback xmlns="">
          <p:sp>
            <p:nvSpPr>
              <p:cNvPr id="17" name="ZoneTexte 16">
                <a:extLst>
                  <a:ext uri="{FF2B5EF4-FFF2-40B4-BE49-F238E27FC236}">
                    <a16:creationId xmlns:a16="http://schemas.microsoft.com/office/drawing/2014/main" id="{BF25D2E2-681C-4A86-B01F-CFDA6256EFC4}"/>
                  </a:ext>
                </a:extLst>
              </p:cNvPr>
              <p:cNvSpPr txBox="1">
                <a:spLocks noRot="1" noChangeAspect="1" noMove="1" noResize="1" noEditPoints="1" noAdjustHandles="1" noChangeArrowheads="1" noChangeShapeType="1" noTextEdit="1"/>
              </p:cNvSpPr>
              <p:nvPr/>
            </p:nvSpPr>
            <p:spPr>
              <a:xfrm>
                <a:off x="1127710" y="5335104"/>
                <a:ext cx="2713628" cy="358303"/>
              </a:xfrm>
              <a:prstGeom prst="rect">
                <a:avLst/>
              </a:prstGeom>
              <a:blipFill>
                <a:blip r:embed="rId8"/>
                <a:stretch>
                  <a:fillRect l="-1798" r="-2921" b="-2033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ZoneTexte 17">
                <a:extLst>
                  <a:ext uri="{FF2B5EF4-FFF2-40B4-BE49-F238E27FC236}">
                    <a16:creationId xmlns:a16="http://schemas.microsoft.com/office/drawing/2014/main" id="{C0170572-3B80-40E5-AB4F-68547082859D}"/>
                  </a:ext>
                </a:extLst>
              </p:cNvPr>
              <p:cNvSpPr txBox="1"/>
              <p:nvPr/>
            </p:nvSpPr>
            <p:spPr>
              <a:xfrm>
                <a:off x="4501669" y="5356499"/>
                <a:ext cx="3681355" cy="34547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sz="2000" b="0" i="1" smtClean="0">
                              <a:latin typeface="Cambria Math" panose="02040503050406030204" pitchFamily="18" charset="0"/>
                            </a:rPr>
                          </m:ctrlPr>
                        </m:dPr>
                        <m:e>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𝜉</m:t>
                              </m:r>
                            </m:e>
                            <m:sup>
                              <m:r>
                                <a:rPr lang="fr-FR" sz="2000" b="0" i="1" smtClean="0">
                                  <a:latin typeface="Cambria Math" panose="02040503050406030204" pitchFamily="18" charset="0"/>
                                </a:rPr>
                                <m:t>𝛼</m:t>
                              </m:r>
                            </m:sup>
                          </m:sSup>
                          <m:d>
                            <m:dPr>
                              <m:ctrlPr>
                                <a:rPr lang="fr-FR" sz="2000" b="0" i="1" smtClean="0">
                                  <a:latin typeface="Cambria Math" panose="02040503050406030204" pitchFamily="18" charset="0"/>
                                </a:rPr>
                              </m:ctrlPr>
                            </m:dPr>
                            <m:e>
                              <m:r>
                                <a:rPr lang="fr-FR" sz="2000" b="0" i="1" smtClean="0">
                                  <a:latin typeface="Cambria Math" panose="02040503050406030204" pitchFamily="18" charset="0"/>
                                </a:rPr>
                                <m:t>𝑁</m:t>
                              </m:r>
                            </m:e>
                          </m:d>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𝜉</m:t>
                              </m:r>
                            </m:e>
                            <m:sup>
                              <m:r>
                                <a:rPr lang="fr-FR" sz="2000" b="0" i="1" smtClean="0">
                                  <a:latin typeface="Cambria Math" panose="02040503050406030204" pitchFamily="18" charset="0"/>
                                </a:rPr>
                                <m:t>𝛽</m:t>
                              </m:r>
                            </m:sup>
                          </m:sSup>
                          <m:r>
                            <a:rPr lang="fr-FR" sz="2000" b="0" i="1" smtClean="0">
                              <a:latin typeface="Cambria Math" panose="02040503050406030204" pitchFamily="18" charset="0"/>
                            </a:rPr>
                            <m:t>(</m:t>
                          </m:r>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𝑁</m:t>
                              </m:r>
                            </m:e>
                            <m:sup>
                              <m:r>
                                <a:rPr lang="fr-FR" sz="2000" b="0" i="1" smtClean="0">
                                  <a:latin typeface="Cambria Math" panose="02040503050406030204" pitchFamily="18" charset="0"/>
                                </a:rPr>
                                <m:t>′</m:t>
                              </m:r>
                            </m:sup>
                          </m:sSup>
                          <m:r>
                            <a:rPr lang="fr-FR" sz="2000" b="0" i="1" smtClean="0">
                              <a:latin typeface="Cambria Math" panose="02040503050406030204" pitchFamily="18" charset="0"/>
                            </a:rPr>
                            <m:t>)</m:t>
                          </m:r>
                        </m:e>
                      </m:d>
                      <m:r>
                        <a:rPr lang="fr-FR" sz="2000" b="0" i="1" smtClean="0">
                          <a:latin typeface="Cambria Math" panose="02040503050406030204" pitchFamily="18" charset="0"/>
                        </a:rPr>
                        <m:t>=</m:t>
                      </m:r>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𝛿</m:t>
                          </m:r>
                        </m:e>
                        <m:sup>
                          <m:r>
                            <a:rPr lang="fr-FR" sz="2000" b="0" i="1" smtClean="0">
                              <a:latin typeface="Cambria Math" panose="02040503050406030204" pitchFamily="18" charset="0"/>
                            </a:rPr>
                            <m:t>𝛼𝛽</m:t>
                          </m:r>
                        </m:sup>
                      </m:sSup>
                      <m:r>
                        <a:rPr lang="fr-FR" sz="2000" b="0" i="1" smtClean="0">
                          <a:latin typeface="Cambria Math" panose="02040503050406030204" pitchFamily="18" charset="0"/>
                        </a:rPr>
                        <m:t>𝛿</m:t>
                      </m:r>
                      <m:r>
                        <a:rPr lang="fr-FR" sz="2000" b="0" i="1" smtClean="0">
                          <a:latin typeface="Cambria Math" panose="02040503050406030204" pitchFamily="18" charset="0"/>
                        </a:rPr>
                        <m:t>(</m:t>
                      </m:r>
                      <m:r>
                        <a:rPr lang="fr-FR" sz="2000" b="0" i="1" smtClean="0">
                          <a:latin typeface="Cambria Math" panose="02040503050406030204" pitchFamily="18" charset="0"/>
                        </a:rPr>
                        <m:t>𝑁</m:t>
                      </m:r>
                      <m:r>
                        <a:rPr lang="fr-FR" sz="2000" b="0" i="1" smtClean="0">
                          <a:latin typeface="Cambria Math" panose="02040503050406030204" pitchFamily="18" charset="0"/>
                        </a:rPr>
                        <m:t>−</m:t>
                      </m:r>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𝑁</m:t>
                          </m:r>
                        </m:e>
                        <m:sup>
                          <m:r>
                            <a:rPr lang="fr-FR" sz="2000" b="0" i="1" smtClean="0">
                              <a:latin typeface="Cambria Math" panose="02040503050406030204" pitchFamily="18" charset="0"/>
                            </a:rPr>
                            <m:t>′</m:t>
                          </m:r>
                        </m:sup>
                      </m:sSup>
                      <m:r>
                        <a:rPr lang="fr-FR" sz="2000" b="0" i="1" smtClean="0">
                          <a:latin typeface="Cambria Math" panose="02040503050406030204" pitchFamily="18" charset="0"/>
                        </a:rPr>
                        <m:t>)</m:t>
                      </m:r>
                    </m:oMath>
                  </m:oMathPara>
                </a14:m>
                <a:endParaRPr lang="fr-FR" sz="2000" dirty="0"/>
              </a:p>
            </p:txBody>
          </p:sp>
        </mc:Choice>
        <mc:Fallback xmlns="">
          <p:sp>
            <p:nvSpPr>
              <p:cNvPr id="18" name="ZoneTexte 17">
                <a:extLst>
                  <a:ext uri="{FF2B5EF4-FFF2-40B4-BE49-F238E27FC236}">
                    <a16:creationId xmlns:a16="http://schemas.microsoft.com/office/drawing/2014/main" id="{C0170572-3B80-40E5-AB4F-68547082859D}"/>
                  </a:ext>
                </a:extLst>
              </p:cNvPr>
              <p:cNvSpPr txBox="1">
                <a:spLocks noRot="1" noChangeAspect="1" noMove="1" noResize="1" noEditPoints="1" noAdjustHandles="1" noChangeArrowheads="1" noChangeShapeType="1" noTextEdit="1"/>
              </p:cNvSpPr>
              <p:nvPr/>
            </p:nvSpPr>
            <p:spPr>
              <a:xfrm>
                <a:off x="4501669" y="5356499"/>
                <a:ext cx="3681355" cy="345479"/>
              </a:xfrm>
              <a:prstGeom prst="rect">
                <a:avLst/>
              </a:prstGeom>
              <a:blipFill>
                <a:blip r:embed="rId9"/>
                <a:stretch>
                  <a:fillRect t="-3571" r="-828" b="-28571"/>
                </a:stretch>
              </a:blipFill>
            </p:spPr>
            <p:txBody>
              <a:bodyPr/>
              <a:lstStyle/>
              <a:p>
                <a:r>
                  <a:rPr lang="fr-FR">
                    <a:noFill/>
                  </a:rPr>
                  <a:t> </a:t>
                </a:r>
              </a:p>
            </p:txBody>
          </p:sp>
        </mc:Fallback>
      </mc:AlternateContent>
    </p:spTree>
    <p:extLst>
      <p:ext uri="{BB962C8B-B14F-4D97-AF65-F5344CB8AC3E}">
        <p14:creationId xmlns:p14="http://schemas.microsoft.com/office/powerpoint/2010/main" val="3915154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ZoneTexte 22">
                <a:extLst>
                  <a:ext uri="{FF2B5EF4-FFF2-40B4-BE49-F238E27FC236}">
                    <a16:creationId xmlns:a16="http://schemas.microsoft.com/office/drawing/2014/main" id="{BC2FE588-6751-4B06-AA48-8BB6BAB7F5B2}"/>
                  </a:ext>
                </a:extLst>
              </p:cNvPr>
              <p:cNvSpPr txBox="1"/>
              <p:nvPr/>
            </p:nvSpPr>
            <p:spPr>
              <a:xfrm>
                <a:off x="2345516" y="1651785"/>
                <a:ext cx="9792012" cy="795474"/>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s-ES" sz="2000" b="0" i="1" smtClean="0">
                          <a:latin typeface="Cambria Math" panose="02040503050406030204" pitchFamily="18" charset="0"/>
                        </a:rPr>
                        <m:t>∀ </m:t>
                      </m:r>
                      <m:r>
                        <a:rPr lang="es-ES" sz="2000" b="0" i="1" smtClean="0">
                          <a:latin typeface="Cambria Math" panose="02040503050406030204" pitchFamily="18" charset="0"/>
                        </a:rPr>
                        <m:t>𝑛</m:t>
                      </m:r>
                      <m:r>
                        <a:rPr lang="es-ES" sz="2000" b="0" i="1" smtClean="0">
                          <a:latin typeface="Cambria Math" panose="02040503050406030204" pitchFamily="18" charset="0"/>
                        </a:rPr>
                        <m:t>, </m:t>
                      </m:r>
                      <m:d>
                        <m:dPr>
                          <m:begChr m:val="⟨"/>
                          <m:endChr m:val="⟩"/>
                          <m:ctrlPr>
                            <a:rPr lang="fr-FR" sz="2000" b="0" i="1" smtClean="0">
                              <a:latin typeface="Cambria Math" panose="02040503050406030204" pitchFamily="18" charset="0"/>
                            </a:rPr>
                          </m:ctrlPr>
                        </m:dPr>
                        <m:e>
                          <m:sSup>
                            <m:sSupPr>
                              <m:ctrlPr>
                                <a:rPr lang="es-ES" sz="2000" b="0" i="1" smtClean="0">
                                  <a:latin typeface="Cambria Math" panose="02040503050406030204" pitchFamily="18" charset="0"/>
                                </a:rPr>
                              </m:ctrlPr>
                            </m:sSupPr>
                            <m:e>
                              <m:r>
                                <a:rPr lang="es-ES" sz="2000" b="0" i="1" smtClean="0">
                                  <a:latin typeface="Cambria Math" panose="02040503050406030204" pitchFamily="18" charset="0"/>
                                </a:rPr>
                                <m:t>𝜙</m:t>
                              </m:r>
                            </m:e>
                            <m:sup>
                              <m:r>
                                <a:rPr lang="es-ES" sz="2000" b="0" i="1" smtClean="0">
                                  <a:latin typeface="Cambria Math" panose="02040503050406030204" pitchFamily="18" charset="0"/>
                                </a:rPr>
                                <m:t>2</m:t>
                              </m:r>
                              <m:r>
                                <a:rPr lang="es-ES" sz="2000" b="0" i="1" smtClean="0">
                                  <a:latin typeface="Cambria Math" panose="02040503050406030204" pitchFamily="18" charset="0"/>
                                </a:rPr>
                                <m:t>𝑛</m:t>
                              </m:r>
                              <m:r>
                                <a:rPr lang="es-ES" sz="2000" b="0" i="1" smtClean="0">
                                  <a:latin typeface="Cambria Math" panose="02040503050406030204" pitchFamily="18" charset="0"/>
                                </a:rPr>
                                <m:t>+1</m:t>
                              </m:r>
                            </m:sup>
                          </m:sSup>
                        </m:e>
                      </m:d>
                      <m:r>
                        <a:rPr lang="fr-FR" sz="2000" b="0" i="1" smtClean="0">
                          <a:latin typeface="Cambria Math" panose="02040503050406030204" pitchFamily="18" charset="0"/>
                        </a:rPr>
                        <m:t>=0,  </m:t>
                      </m:r>
                      <m:d>
                        <m:dPr>
                          <m:begChr m:val="⟨"/>
                          <m:endChr m:val="⟩"/>
                          <m:ctrlPr>
                            <a:rPr lang="fr-FR" sz="2000" b="0" i="1" smtClean="0">
                              <a:latin typeface="Cambria Math" panose="02040503050406030204" pitchFamily="18" charset="0"/>
                            </a:rPr>
                          </m:ctrlPr>
                        </m:dPr>
                        <m:e>
                          <m:sSup>
                            <m:sSupPr>
                              <m:ctrlPr>
                                <a:rPr lang="es-ES" sz="2000" b="0" i="1" smtClean="0">
                                  <a:latin typeface="Cambria Math" panose="02040503050406030204" pitchFamily="18" charset="0"/>
                                </a:rPr>
                              </m:ctrlPr>
                            </m:sSupPr>
                            <m:e>
                              <m:r>
                                <a:rPr lang="es-ES" sz="2000" b="0" i="1" smtClean="0">
                                  <a:latin typeface="Cambria Math" panose="02040503050406030204" pitchFamily="18" charset="0"/>
                                </a:rPr>
                                <m:t>𝜙</m:t>
                              </m:r>
                            </m:e>
                            <m:sup>
                              <m:r>
                                <a:rPr lang="es-ES" sz="2000" b="0" i="1" smtClean="0">
                                  <a:latin typeface="Cambria Math" panose="02040503050406030204" pitchFamily="18" charset="0"/>
                                </a:rPr>
                                <m:t>2</m:t>
                              </m:r>
                            </m:sup>
                          </m:sSup>
                        </m:e>
                      </m:d>
                      <m:r>
                        <a:rPr lang="fr-FR" sz="2000" b="0" i="1" smtClean="0">
                          <a:latin typeface="Cambria Math" panose="02040503050406030204" pitchFamily="18" charset="0"/>
                        </a:rPr>
                        <m:t>=</m:t>
                      </m:r>
                      <m:f>
                        <m:fPr>
                          <m:ctrlPr>
                            <a:rPr lang="fr-FR" sz="2000" b="0" i="1" smtClean="0">
                              <a:latin typeface="Cambria Math" panose="02040503050406030204" pitchFamily="18" charset="0"/>
                            </a:rPr>
                          </m:ctrlPr>
                        </m:fPr>
                        <m:num>
                          <m:sSubSup>
                            <m:sSubSupPr>
                              <m:ctrlPr>
                                <a:rPr lang="fr-FR" sz="2000" b="0" i="1" smtClean="0">
                                  <a:latin typeface="Cambria Math" panose="02040503050406030204" pitchFamily="18" charset="0"/>
                                </a:rPr>
                              </m:ctrlPr>
                            </m:sSubSupPr>
                            <m:e>
                              <m:r>
                                <a:rPr lang="fr-FR" sz="2000" b="0" i="1" smtClean="0">
                                  <a:latin typeface="Cambria Math" panose="02040503050406030204" pitchFamily="18" charset="0"/>
                                </a:rPr>
                                <m:t>𝐻</m:t>
                              </m:r>
                            </m:e>
                            <m:sub>
                              <m:r>
                                <a:rPr lang="fr-FR" sz="2000" b="0" i="1" smtClean="0">
                                  <a:latin typeface="Cambria Math" panose="02040503050406030204" pitchFamily="18" charset="0"/>
                                </a:rPr>
                                <m:t>0</m:t>
                              </m:r>
                            </m:sub>
                            <m:sup>
                              <m:r>
                                <a:rPr lang="fr-FR" sz="2000" b="0" i="1" smtClean="0">
                                  <a:latin typeface="Cambria Math" panose="02040503050406030204" pitchFamily="18" charset="0"/>
                                </a:rPr>
                                <m:t>2</m:t>
                              </m:r>
                            </m:sup>
                          </m:sSubSup>
                          <m:r>
                            <a:rPr lang="es-ES" sz="2000" b="0" i="1" smtClean="0">
                              <a:latin typeface="Cambria Math" panose="02040503050406030204" pitchFamily="18" charset="0"/>
                            </a:rPr>
                            <m:t> </m:t>
                          </m:r>
                          <m:r>
                            <m:rPr>
                              <m:sty m:val="p"/>
                            </m:rPr>
                            <a:rPr lang="es-ES" sz="2000" b="0" i="0" smtClean="0">
                              <a:latin typeface="Cambria Math" panose="02040503050406030204" pitchFamily="18" charset="0"/>
                            </a:rPr>
                            <m:t>log</m:t>
                          </m:r>
                          <m:r>
                            <a:rPr lang="es-ES" sz="2000" b="0" i="1" smtClean="0">
                              <a:latin typeface="Cambria Math" panose="02040503050406030204" pitchFamily="18" charset="0"/>
                            </a:rPr>
                            <m:t>⁡(</m:t>
                          </m:r>
                          <m:r>
                            <a:rPr lang="es-ES" sz="2000" b="0" i="1" smtClean="0">
                              <a:latin typeface="Cambria Math" panose="02040503050406030204" pitchFamily="18" charset="0"/>
                            </a:rPr>
                            <m:t>𝑎</m:t>
                          </m:r>
                          <m:r>
                            <a:rPr lang="es-ES" sz="2000" b="0" i="1" smtClean="0">
                              <a:latin typeface="Cambria Math" panose="02040503050406030204" pitchFamily="18" charset="0"/>
                            </a:rPr>
                            <m:t>)</m:t>
                          </m:r>
                        </m:num>
                        <m:den>
                          <m:r>
                            <a:rPr lang="fr-FR" sz="2000" b="0" i="1" smtClean="0">
                              <a:latin typeface="Cambria Math" panose="02040503050406030204" pitchFamily="18" charset="0"/>
                            </a:rPr>
                            <m:t>4</m:t>
                          </m:r>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𝜋</m:t>
                              </m:r>
                            </m:e>
                            <m:sup>
                              <m:r>
                                <a:rPr lang="fr-FR" sz="2000" b="0" i="1" smtClean="0">
                                  <a:latin typeface="Cambria Math" panose="02040503050406030204" pitchFamily="18" charset="0"/>
                                </a:rPr>
                                <m:t>2</m:t>
                              </m:r>
                            </m:sup>
                          </m:sSup>
                        </m:den>
                      </m:f>
                      <m:d>
                        <m:dPr>
                          <m:ctrlPr>
                            <a:rPr lang="fr-FR" sz="2000" b="0" i="1" smtClean="0">
                              <a:latin typeface="Cambria Math" panose="02040503050406030204" pitchFamily="18" charset="0"/>
                            </a:rPr>
                          </m:ctrlPr>
                        </m:dPr>
                        <m:e>
                          <m:r>
                            <a:rPr lang="fr-FR" sz="2000" b="0" i="1" smtClean="0">
                              <a:latin typeface="Cambria Math" panose="02040503050406030204" pitchFamily="18" charset="0"/>
                            </a:rPr>
                            <m:t>1</m:t>
                          </m:r>
                          <m:r>
                            <a:rPr lang="fr-FR" sz="2000" b="1" i="1" smtClean="0">
                              <a:solidFill>
                                <a:srgbClr val="FF0000"/>
                              </a:solidFill>
                              <a:latin typeface="Cambria Math" panose="02040503050406030204" pitchFamily="18" charset="0"/>
                            </a:rPr>
                            <m:t>−</m:t>
                          </m:r>
                          <m:f>
                            <m:fPr>
                              <m:ctrlPr>
                                <a:rPr lang="fr-FR" sz="2000" b="0" i="1" smtClean="0">
                                  <a:latin typeface="Cambria Math" panose="02040503050406030204" pitchFamily="18" charset="0"/>
                                </a:rPr>
                              </m:ctrlPr>
                            </m:fPr>
                            <m:num>
                              <m:r>
                                <a:rPr lang="fr-FR" sz="2000" b="0" i="1" smtClean="0">
                                  <a:latin typeface="Cambria Math" panose="02040503050406030204" pitchFamily="18" charset="0"/>
                                </a:rPr>
                                <m:t>𝜆</m:t>
                              </m:r>
                              <m:sSup>
                                <m:sSupPr>
                                  <m:ctrlPr>
                                    <a:rPr lang="es-ES" sz="2000" i="1">
                                      <a:latin typeface="Cambria Math" panose="02040503050406030204" pitchFamily="18" charset="0"/>
                                    </a:rPr>
                                  </m:ctrlPr>
                                </m:sSupPr>
                                <m:e>
                                  <m:func>
                                    <m:funcPr>
                                      <m:ctrlPr>
                                        <a:rPr lang="es-ES" sz="2000" i="1">
                                          <a:latin typeface="Cambria Math" panose="02040503050406030204" pitchFamily="18" charset="0"/>
                                        </a:rPr>
                                      </m:ctrlPr>
                                    </m:funcPr>
                                    <m:fName>
                                      <m:r>
                                        <m:rPr>
                                          <m:sty m:val="p"/>
                                        </m:rPr>
                                        <a:rPr lang="es-ES" sz="2000">
                                          <a:latin typeface="Cambria Math" panose="02040503050406030204" pitchFamily="18" charset="0"/>
                                        </a:rPr>
                                        <m:t>log</m:t>
                                      </m:r>
                                    </m:fName>
                                    <m:e>
                                      <m:d>
                                        <m:dPr>
                                          <m:ctrlPr>
                                            <a:rPr lang="es-ES" sz="2000" i="1">
                                              <a:latin typeface="Cambria Math" panose="02040503050406030204" pitchFamily="18" charset="0"/>
                                            </a:rPr>
                                          </m:ctrlPr>
                                        </m:dPr>
                                        <m:e>
                                          <m:r>
                                            <a:rPr lang="es-ES" sz="2000" i="1">
                                              <a:latin typeface="Cambria Math" panose="02040503050406030204" pitchFamily="18" charset="0"/>
                                            </a:rPr>
                                            <m:t>𝑎</m:t>
                                          </m:r>
                                        </m:e>
                                      </m:d>
                                    </m:e>
                                  </m:func>
                                </m:e>
                                <m:sup>
                                  <m:r>
                                    <a:rPr lang="es-ES" sz="2000" i="1">
                                      <a:latin typeface="Cambria Math" panose="02040503050406030204" pitchFamily="18" charset="0"/>
                                    </a:rPr>
                                    <m:t>2</m:t>
                                  </m:r>
                                </m:sup>
                              </m:sSup>
                            </m:num>
                            <m:den>
                              <m:r>
                                <a:rPr lang="fr-FR" sz="2000" b="1" i="1" smtClean="0">
                                  <a:solidFill>
                                    <a:srgbClr val="FF0000"/>
                                  </a:solidFill>
                                  <a:latin typeface="Cambria Math" panose="02040503050406030204" pitchFamily="18" charset="0"/>
                                </a:rPr>
                                <m:t>𝟔</m:t>
                              </m:r>
                              <m:sSup>
                                <m:sSupPr>
                                  <m:ctrlPr>
                                    <a:rPr lang="fr-FR" sz="2000" b="1" i="1" smtClean="0">
                                      <a:solidFill>
                                        <a:srgbClr val="FF0000"/>
                                      </a:solidFill>
                                      <a:latin typeface="Cambria Math" panose="02040503050406030204" pitchFamily="18" charset="0"/>
                                    </a:rPr>
                                  </m:ctrlPr>
                                </m:sSupPr>
                                <m:e>
                                  <m:r>
                                    <a:rPr lang="fr-FR" sz="2000" b="1" i="1" smtClean="0">
                                      <a:solidFill>
                                        <a:srgbClr val="FF0000"/>
                                      </a:solidFill>
                                      <a:latin typeface="Cambria Math" panose="02040503050406030204" pitchFamily="18" charset="0"/>
                                    </a:rPr>
                                    <m:t>𝝅</m:t>
                                  </m:r>
                                </m:e>
                                <m:sup>
                                  <m:r>
                                    <a:rPr lang="fr-FR" sz="2000" b="1" i="1" smtClean="0">
                                      <a:solidFill>
                                        <a:srgbClr val="FF0000"/>
                                      </a:solidFill>
                                      <a:latin typeface="Cambria Math" panose="02040503050406030204" pitchFamily="18" charset="0"/>
                                    </a:rPr>
                                    <m:t>𝟐</m:t>
                                  </m:r>
                                </m:sup>
                              </m:sSup>
                            </m:den>
                          </m:f>
                          <m:r>
                            <a:rPr lang="fr-FR" sz="2000" b="0" i="1" smtClean="0">
                              <a:latin typeface="Cambria Math" panose="02040503050406030204" pitchFamily="18" charset="0"/>
                            </a:rPr>
                            <m:t>+</m:t>
                          </m:r>
                          <m:r>
                            <a:rPr lang="fr-FR" sz="2000" b="0" i="1" smtClean="0">
                              <a:latin typeface="Cambria Math" panose="02040503050406030204" pitchFamily="18" charset="0"/>
                            </a:rPr>
                            <m:t>𝑂</m:t>
                          </m:r>
                          <m:d>
                            <m:dPr>
                              <m:ctrlPr>
                                <a:rPr lang="fr-FR" sz="2000" b="0" i="1" smtClean="0">
                                  <a:latin typeface="Cambria Math" panose="02040503050406030204" pitchFamily="18" charset="0"/>
                                </a:rPr>
                              </m:ctrlPr>
                            </m:dPr>
                            <m:e>
                              <m:sSup>
                                <m:sSupPr>
                                  <m:ctrlPr>
                                    <a:rPr lang="fr-FR" sz="2000" i="1">
                                      <a:latin typeface="Cambria Math" panose="02040503050406030204" pitchFamily="18" charset="0"/>
                                    </a:rPr>
                                  </m:ctrlPr>
                                </m:sSupPr>
                                <m:e>
                                  <m:r>
                                    <a:rPr lang="fr-FR" sz="2000" i="1">
                                      <a:latin typeface="Cambria Math" panose="02040503050406030204" pitchFamily="18" charset="0"/>
                                    </a:rPr>
                                    <m:t>𝜆</m:t>
                                  </m:r>
                                </m:e>
                                <m:sup>
                                  <m:r>
                                    <a:rPr lang="fr-FR" sz="2000" i="1">
                                      <a:latin typeface="Cambria Math" panose="02040503050406030204" pitchFamily="18" charset="0"/>
                                    </a:rPr>
                                    <m:t>2</m:t>
                                  </m:r>
                                </m:sup>
                              </m:sSup>
                              <m:sSup>
                                <m:sSupPr>
                                  <m:ctrlPr>
                                    <a:rPr lang="es-ES" sz="2000" i="1">
                                      <a:latin typeface="Cambria Math" panose="02040503050406030204" pitchFamily="18" charset="0"/>
                                    </a:rPr>
                                  </m:ctrlPr>
                                </m:sSupPr>
                                <m:e>
                                  <m:func>
                                    <m:funcPr>
                                      <m:ctrlPr>
                                        <a:rPr lang="es-ES" sz="2000" i="1">
                                          <a:latin typeface="Cambria Math" panose="02040503050406030204" pitchFamily="18" charset="0"/>
                                        </a:rPr>
                                      </m:ctrlPr>
                                    </m:funcPr>
                                    <m:fName>
                                      <m:r>
                                        <m:rPr>
                                          <m:sty m:val="p"/>
                                        </m:rPr>
                                        <a:rPr lang="es-ES" sz="2000">
                                          <a:latin typeface="Cambria Math" panose="02040503050406030204" pitchFamily="18" charset="0"/>
                                        </a:rPr>
                                        <m:t>log</m:t>
                                      </m:r>
                                    </m:fName>
                                    <m:e>
                                      <m:d>
                                        <m:dPr>
                                          <m:ctrlPr>
                                            <a:rPr lang="es-ES" sz="2000" i="1">
                                              <a:latin typeface="Cambria Math" panose="02040503050406030204" pitchFamily="18" charset="0"/>
                                            </a:rPr>
                                          </m:ctrlPr>
                                        </m:dPr>
                                        <m:e>
                                          <m:r>
                                            <a:rPr lang="es-ES" sz="2000" i="1">
                                              <a:latin typeface="Cambria Math" panose="02040503050406030204" pitchFamily="18" charset="0"/>
                                            </a:rPr>
                                            <m:t>𝑎</m:t>
                                          </m:r>
                                        </m:e>
                                      </m:d>
                                    </m:e>
                                  </m:func>
                                </m:e>
                                <m:sup>
                                  <m:r>
                                    <a:rPr lang="es-ES" sz="2000" i="1">
                                      <a:latin typeface="Cambria Math" panose="02040503050406030204" pitchFamily="18" charset="0"/>
                                    </a:rPr>
                                    <m:t>4</m:t>
                                  </m:r>
                                </m:sup>
                              </m:sSup>
                            </m:e>
                          </m:d>
                        </m:e>
                      </m:d>
                      <m:r>
                        <a:rPr lang="fr-FR" sz="2000" i="1">
                          <a:latin typeface="Cambria Math" panose="02040503050406030204" pitchFamily="18" charset="0"/>
                        </a:rPr>
                        <m:t>,</m:t>
                      </m:r>
                      <m:r>
                        <a:rPr lang="es-ES" sz="2000" i="1">
                          <a:latin typeface="Cambria Math" panose="02040503050406030204" pitchFamily="18" charset="0"/>
                        </a:rPr>
                        <m:t>  </m:t>
                      </m:r>
                      <m:sSub>
                        <m:sSubPr>
                          <m:ctrlPr>
                            <a:rPr lang="es-ES" sz="2000" i="1">
                              <a:latin typeface="Cambria Math" panose="02040503050406030204" pitchFamily="18" charset="0"/>
                            </a:rPr>
                          </m:ctrlPr>
                        </m:sSubPr>
                        <m:e>
                          <m:d>
                            <m:dPr>
                              <m:begChr m:val="⟨"/>
                              <m:endChr m:val="⟩"/>
                              <m:ctrlPr>
                                <a:rPr lang="es-ES" sz="2000" i="1">
                                  <a:latin typeface="Cambria Math" panose="02040503050406030204" pitchFamily="18" charset="0"/>
                                </a:rPr>
                              </m:ctrlPr>
                            </m:dPr>
                            <m:e>
                              <m:sSup>
                                <m:sSupPr>
                                  <m:ctrlPr>
                                    <a:rPr lang="es-ES" sz="2000" i="1">
                                      <a:latin typeface="Cambria Math" panose="02040503050406030204" pitchFamily="18" charset="0"/>
                                    </a:rPr>
                                  </m:ctrlPr>
                                </m:sSupPr>
                                <m:e>
                                  <m:r>
                                    <a:rPr lang="es-ES" sz="2000" i="1">
                                      <a:latin typeface="Cambria Math" panose="02040503050406030204" pitchFamily="18" charset="0"/>
                                    </a:rPr>
                                    <m:t>𝜙</m:t>
                                  </m:r>
                                </m:e>
                                <m:sup>
                                  <m:r>
                                    <a:rPr lang="es-ES" sz="2000" i="1">
                                      <a:latin typeface="Cambria Math" panose="02040503050406030204" pitchFamily="18" charset="0"/>
                                    </a:rPr>
                                    <m:t>2</m:t>
                                  </m:r>
                                  <m:r>
                                    <a:rPr lang="es-ES" sz="2000" i="1">
                                      <a:latin typeface="Cambria Math" panose="02040503050406030204" pitchFamily="18" charset="0"/>
                                    </a:rPr>
                                    <m:t>𝑛</m:t>
                                  </m:r>
                                </m:sup>
                              </m:sSup>
                            </m:e>
                          </m:d>
                        </m:e>
                        <m:sub>
                          <m:r>
                            <m:rPr>
                              <m:sty m:val="p"/>
                            </m:rPr>
                            <a:rPr lang="es-ES" sz="2000">
                              <a:latin typeface="Cambria Math" panose="02040503050406030204" pitchFamily="18" charset="0"/>
                            </a:rPr>
                            <m:t>tree</m:t>
                          </m:r>
                        </m:sub>
                      </m:sSub>
                    </m:oMath>
                  </m:oMathPara>
                </a14:m>
                <a:endParaRPr lang="fr-FR" sz="2000" dirty="0"/>
              </a:p>
            </p:txBody>
          </p:sp>
        </mc:Choice>
        <mc:Fallback xmlns="">
          <p:sp>
            <p:nvSpPr>
              <p:cNvPr id="23" name="ZoneTexte 22">
                <a:extLst>
                  <a:ext uri="{FF2B5EF4-FFF2-40B4-BE49-F238E27FC236}">
                    <a16:creationId xmlns:a16="http://schemas.microsoft.com/office/drawing/2014/main" id="{BC2FE588-6751-4B06-AA48-8BB6BAB7F5B2}"/>
                  </a:ext>
                </a:extLst>
              </p:cNvPr>
              <p:cNvSpPr txBox="1">
                <a:spLocks noRot="1" noChangeAspect="1" noMove="1" noResize="1" noEditPoints="1" noAdjustHandles="1" noChangeArrowheads="1" noChangeShapeType="1" noTextEdit="1"/>
              </p:cNvSpPr>
              <p:nvPr/>
            </p:nvSpPr>
            <p:spPr>
              <a:xfrm>
                <a:off x="2345516" y="1651785"/>
                <a:ext cx="9792012" cy="795474"/>
              </a:xfrm>
              <a:prstGeom prst="rect">
                <a:avLst/>
              </a:prstGeom>
              <a:blipFill>
                <a:blip r:embed="rId3"/>
                <a:stretch>
                  <a:fillRect/>
                </a:stretch>
              </a:blipFill>
            </p:spPr>
            <p:txBody>
              <a:bodyPr/>
              <a:lstStyle/>
              <a:p>
                <a:r>
                  <a:rPr lang="en-GB">
                    <a:noFill/>
                  </a:rPr>
                  <a:t> </a:t>
                </a:r>
              </a:p>
            </p:txBody>
          </p:sp>
        </mc:Fallback>
      </mc:AlternateContent>
      <p:sp>
        <p:nvSpPr>
          <p:cNvPr id="2" name="Rectangle 1">
            <a:extLst>
              <a:ext uri="{FF2B5EF4-FFF2-40B4-BE49-F238E27FC236}">
                <a16:creationId xmlns:a16="http://schemas.microsoft.com/office/drawing/2014/main" id="{A606A0D4-A952-4C7A-A447-724CAE7D50AA}"/>
              </a:ext>
            </a:extLst>
          </p:cNvPr>
          <p:cNvSpPr/>
          <p:nvPr/>
        </p:nvSpPr>
        <p:spPr>
          <a:xfrm>
            <a:off x="0" y="3112708"/>
            <a:ext cx="12191992" cy="374529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99AB6FF0-494C-4C67-ADB8-CB44E21FCFA8}"/>
                  </a:ext>
                </a:extLst>
              </p:cNvPr>
              <p:cNvSpPr/>
              <p:nvPr/>
            </p:nvSpPr>
            <p:spPr>
              <a:xfrm>
                <a:off x="536916" y="1847750"/>
                <a:ext cx="10227352" cy="3231654"/>
              </a:xfrm>
              <a:prstGeom prst="rect">
                <a:avLst/>
              </a:prstGeom>
            </p:spPr>
            <p:txBody>
              <a:bodyPr wrap="none">
                <a:spAutoFit/>
              </a:bodyPr>
              <a:lstStyle/>
              <a:p>
                <a:pPr marL="285750" indent="-285750">
                  <a:buFont typeface="Arial" panose="020B0604020202020204" pitchFamily="34" charset="0"/>
                  <a:buChar char="•"/>
                </a:pPr>
                <a:r>
                  <a:rPr lang="es-ES" b="1" dirty="0"/>
                  <a:t>QFT</a:t>
                </a:r>
                <a:r>
                  <a:rPr lang="es-ES" dirty="0"/>
                  <a:t> </a:t>
                </a:r>
                <a:r>
                  <a:rPr lang="es-ES" dirty="0" err="1"/>
                  <a:t>tells</a:t>
                </a:r>
                <a:r>
                  <a:rPr lang="es-ES" dirty="0"/>
                  <a:t> </a:t>
                </a:r>
                <a:r>
                  <a:rPr lang="es-ES" dirty="0" err="1"/>
                  <a:t>you</a:t>
                </a:r>
                <a:r>
                  <a:rPr lang="es-ES" dirty="0"/>
                  <a:t>:                                                                                                                                                               </a:t>
                </a:r>
              </a:p>
              <a:p>
                <a:pPr marL="285750" indent="-285750">
                  <a:buFont typeface="Arial" panose="020B0604020202020204" pitchFamily="34" charset="0"/>
                  <a:buChar char="•"/>
                </a:pPr>
                <a:endParaRPr lang="es-ES" dirty="0"/>
              </a:p>
              <a:p>
                <a:r>
                  <a:rPr lang="es-ES" dirty="0"/>
                  <a:t>	</a:t>
                </a:r>
                <a:r>
                  <a:rPr lang="es-ES" dirty="0" err="1"/>
                  <a:t>validity</a:t>
                </a:r>
                <a:r>
                  <a:rPr lang="es-ES" dirty="0"/>
                  <a:t>:  </a:t>
                </a:r>
                <a14:m>
                  <m:oMath xmlns:m="http://schemas.openxmlformats.org/officeDocument/2006/math">
                    <m:r>
                      <a:rPr lang="es-ES" b="0" i="1" smtClean="0">
                        <a:latin typeface="Cambria Math" panose="02040503050406030204" pitchFamily="18" charset="0"/>
                      </a:rPr>
                      <m:t>𝜆</m:t>
                    </m:r>
                    <m:r>
                      <a:rPr lang="es-ES" b="0" i="1" smtClean="0">
                        <a:latin typeface="Cambria Math" panose="02040503050406030204" pitchFamily="18" charset="0"/>
                      </a:rPr>
                      <m:t> </m:t>
                    </m:r>
                    <m:sSup>
                      <m:sSupPr>
                        <m:ctrlPr>
                          <a:rPr lang="es-ES" b="0" i="1" smtClean="0">
                            <a:latin typeface="Cambria Math" panose="02040503050406030204" pitchFamily="18" charset="0"/>
                          </a:rPr>
                        </m:ctrlPr>
                      </m:sSupPr>
                      <m:e>
                        <m:r>
                          <m:rPr>
                            <m:sty m:val="p"/>
                          </m:rPr>
                          <a:rPr lang="es-ES" b="0" i="0" smtClean="0">
                            <a:latin typeface="Cambria Math" panose="02040503050406030204" pitchFamily="18" charset="0"/>
                          </a:rPr>
                          <m:t>log</m:t>
                        </m:r>
                        <m:r>
                          <a:rPr lang="es-ES" b="0" i="1" smtClean="0">
                            <a:latin typeface="Cambria Math" panose="02040503050406030204" pitchFamily="18" charset="0"/>
                          </a:rPr>
                          <m:t>⁡(</m:t>
                        </m:r>
                        <m:r>
                          <a:rPr lang="es-ES" b="0" i="1" smtClean="0">
                            <a:latin typeface="Cambria Math" panose="02040503050406030204" pitchFamily="18" charset="0"/>
                          </a:rPr>
                          <m:t>𝑎</m:t>
                        </m:r>
                        <m:r>
                          <a:rPr lang="es-ES" b="0" i="1" smtClean="0">
                            <a:latin typeface="Cambria Math" panose="02040503050406030204" pitchFamily="18" charset="0"/>
                          </a:rPr>
                          <m:t>)</m:t>
                        </m:r>
                      </m:e>
                      <m:sup>
                        <m:r>
                          <a:rPr lang="es-ES" b="0" i="1" smtClean="0">
                            <a:latin typeface="Cambria Math" panose="02040503050406030204" pitchFamily="18" charset="0"/>
                          </a:rPr>
                          <m:t>2</m:t>
                        </m:r>
                      </m:sup>
                    </m:sSup>
                    <m:r>
                      <a:rPr lang="es-ES" b="0" i="1" smtClean="0">
                        <a:latin typeface="Cambria Math" panose="02040503050406030204" pitchFamily="18" charset="0"/>
                      </a:rPr>
                      <m:t>≪1</m:t>
                    </m:r>
                  </m:oMath>
                </a14:m>
                <a:r>
                  <a:rPr lang="es-ES" dirty="0"/>
                  <a:t> </a:t>
                </a:r>
              </a:p>
              <a:p>
                <a:r>
                  <a:rPr lang="es-ES" dirty="0"/>
                  <a:t>                                         : secular (IR) </a:t>
                </a:r>
                <a:r>
                  <a:rPr lang="es-ES" dirty="0" err="1"/>
                  <a:t>divergences</a:t>
                </a:r>
                <a:r>
                  <a:rPr lang="es-ES" dirty="0"/>
                  <a:t>, </a:t>
                </a:r>
                <a:r>
                  <a:rPr lang="es-ES" dirty="0" err="1"/>
                  <a:t>even</a:t>
                </a:r>
                <a:r>
                  <a:rPr lang="es-ES" dirty="0"/>
                  <a:t> </a:t>
                </a:r>
                <a:r>
                  <a:rPr lang="es-ES" dirty="0" err="1"/>
                  <a:t>for</a:t>
                </a:r>
                <a:r>
                  <a:rPr lang="es-ES" dirty="0"/>
                  <a:t> </a:t>
                </a:r>
                <a:r>
                  <a:rPr lang="es-ES" dirty="0" err="1"/>
                  <a:t>the</a:t>
                </a:r>
                <a:r>
                  <a:rPr lang="es-ES" dirty="0"/>
                  <a:t> free </a:t>
                </a:r>
                <a:r>
                  <a:rPr lang="es-ES" dirty="0" err="1"/>
                  <a:t>theory</a:t>
                </a:r>
                <a:endParaRPr lang="es-ES" dirty="0"/>
              </a:p>
              <a:p>
                <a:endParaRPr lang="es-ES" dirty="0"/>
              </a:p>
              <a:p>
                <a:endParaRPr lang="es-ES" dirty="0"/>
              </a:p>
              <a:p>
                <a:pPr marL="285750" indent="-285750">
                  <a:buFont typeface="Arial" panose="020B0604020202020204" pitchFamily="34" charset="0"/>
                  <a:buChar char="•"/>
                </a:pPr>
                <a:r>
                  <a:rPr lang="es-ES" b="1" dirty="0" err="1"/>
                  <a:t>Stochastic</a:t>
                </a:r>
                <a:r>
                  <a:rPr lang="es-ES" b="1" dirty="0"/>
                  <a:t> </a:t>
                </a:r>
                <a:r>
                  <a:rPr lang="es-ES" b="1" dirty="0" err="1"/>
                  <a:t>inflation</a:t>
                </a:r>
                <a:r>
                  <a:rPr lang="es-ES" b="1" dirty="0"/>
                  <a:t> </a:t>
                </a:r>
                <a:r>
                  <a:rPr lang="es-ES" dirty="0" err="1"/>
                  <a:t>tells</a:t>
                </a:r>
                <a:r>
                  <a:rPr lang="es-ES" dirty="0"/>
                  <a:t> </a:t>
                </a:r>
                <a:r>
                  <a:rPr lang="es-ES" dirty="0" err="1"/>
                  <a:t>you</a:t>
                </a:r>
                <a:r>
                  <a:rPr lang="es-ES" dirty="0"/>
                  <a:t>:</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endParaRPr lang="es-ES" sz="2400" dirty="0"/>
              </a:p>
              <a:p>
                <a:r>
                  <a:rPr lang="es-ES" dirty="0" err="1"/>
                  <a:t>but</a:t>
                </a:r>
                <a:r>
                  <a:rPr lang="es-ES" dirty="0"/>
                  <a:t> </a:t>
                </a:r>
                <a:r>
                  <a:rPr lang="es-ES" dirty="0" err="1"/>
                  <a:t>it</a:t>
                </a:r>
                <a:r>
                  <a:rPr lang="es-ES" dirty="0"/>
                  <a:t> </a:t>
                </a:r>
                <a:r>
                  <a:rPr lang="es-ES" dirty="0" err="1"/>
                  <a:t>also</a:t>
                </a:r>
                <a:r>
                  <a:rPr lang="es-ES" dirty="0"/>
                  <a:t> </a:t>
                </a:r>
                <a:r>
                  <a:rPr lang="es-ES" dirty="0" err="1"/>
                  <a:t>tells</a:t>
                </a:r>
                <a:r>
                  <a:rPr lang="es-ES" dirty="0"/>
                  <a:t> </a:t>
                </a:r>
                <a:r>
                  <a:rPr lang="es-ES" dirty="0" err="1"/>
                  <a:t>you</a:t>
                </a:r>
                <a:r>
                  <a:rPr lang="es-ES" dirty="0"/>
                  <a:t>:</a:t>
                </a:r>
                <a:endParaRPr lang="en-GB" dirty="0"/>
              </a:p>
            </p:txBody>
          </p:sp>
        </mc:Choice>
        <mc:Fallback xmlns="">
          <p:sp>
            <p:nvSpPr>
              <p:cNvPr id="7" name="Rectangle 6">
                <a:extLst>
                  <a:ext uri="{FF2B5EF4-FFF2-40B4-BE49-F238E27FC236}">
                    <a16:creationId xmlns:a16="http://schemas.microsoft.com/office/drawing/2014/main" id="{99AB6FF0-494C-4C67-ADB8-CB44E21FCFA8}"/>
                  </a:ext>
                </a:extLst>
              </p:cNvPr>
              <p:cNvSpPr>
                <a:spLocks noRot="1" noChangeAspect="1" noMove="1" noResize="1" noEditPoints="1" noAdjustHandles="1" noChangeArrowheads="1" noChangeShapeType="1" noTextEdit="1"/>
              </p:cNvSpPr>
              <p:nvPr/>
            </p:nvSpPr>
            <p:spPr>
              <a:xfrm>
                <a:off x="536916" y="1847750"/>
                <a:ext cx="10227352" cy="3231654"/>
              </a:xfrm>
              <a:prstGeom prst="rect">
                <a:avLst/>
              </a:prstGeom>
              <a:blipFill>
                <a:blip r:embed="rId4"/>
                <a:stretch>
                  <a:fillRect l="-477" t="-1132" b="-1887"/>
                </a:stretch>
              </a:blipFill>
            </p:spPr>
            <p:txBody>
              <a:bodyPr/>
              <a:lstStyle/>
              <a:p>
                <a:r>
                  <a:rPr lang="en-GB">
                    <a:noFill/>
                  </a:rPr>
                  <a:t> </a:t>
                </a:r>
              </a:p>
            </p:txBody>
          </p:sp>
        </mc:Fallback>
      </mc:AlternateContent>
      <p:grpSp>
        <p:nvGrpSpPr>
          <p:cNvPr id="37" name="Groupe 36">
            <a:extLst>
              <a:ext uri="{FF2B5EF4-FFF2-40B4-BE49-F238E27FC236}">
                <a16:creationId xmlns:a16="http://schemas.microsoft.com/office/drawing/2014/main" id="{16A3C85A-C05F-482B-A3C8-B17747F15FBC}"/>
              </a:ext>
            </a:extLst>
          </p:cNvPr>
          <p:cNvGrpSpPr/>
          <p:nvPr/>
        </p:nvGrpSpPr>
        <p:grpSpPr>
          <a:xfrm>
            <a:off x="773689" y="3189954"/>
            <a:ext cx="7803285" cy="933807"/>
            <a:chOff x="773689" y="2896039"/>
            <a:chExt cx="7803285" cy="933807"/>
          </a:xfrm>
        </p:grpSpPr>
        <mc:AlternateContent xmlns:mc="http://schemas.openxmlformats.org/markup-compatibility/2006" xmlns:a14="http://schemas.microsoft.com/office/drawing/2010/main">
          <mc:Choice Requires="a14">
            <p:sp>
              <p:nvSpPr>
                <p:cNvPr id="14" name="ZoneTexte 13"/>
                <p:cNvSpPr txBox="1"/>
                <p:nvPr/>
              </p:nvSpPr>
              <p:spPr>
                <a:xfrm>
                  <a:off x="3807207" y="2985337"/>
                  <a:ext cx="4769767" cy="6109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𝑃</m:t>
                        </m:r>
                        <m:d>
                          <m:dPr>
                            <m:ctrlPr>
                              <a:rPr lang="es-ES" sz="2000" b="0" i="1" smtClean="0">
                                <a:latin typeface="Cambria Math" panose="02040503050406030204" pitchFamily="18" charset="0"/>
                              </a:rPr>
                            </m:ctrlPr>
                          </m:dPr>
                          <m:e>
                            <m:r>
                              <a:rPr lang="es-ES" sz="2000" b="0" i="1" smtClean="0">
                                <a:latin typeface="Cambria Math" panose="02040503050406030204" pitchFamily="18" charset="0"/>
                              </a:rPr>
                              <m:t>𝜙</m:t>
                            </m:r>
                          </m:e>
                        </m:d>
                        <m:r>
                          <a:rPr lang="es-ES" sz="2000" b="0" i="1" smtClean="0">
                            <a:latin typeface="Cambria Math" panose="02040503050406030204" pitchFamily="18" charset="0"/>
                          </a:rPr>
                          <m:t>                         </m:t>
                        </m:r>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𝑃</m:t>
                            </m:r>
                          </m:e>
                          <m:sub>
                            <m:r>
                              <m:rPr>
                                <m:sty m:val="p"/>
                              </m:rPr>
                              <a:rPr lang="fr-FR" sz="2000" b="0" i="0" smtClean="0">
                                <a:latin typeface="Cambria Math" panose="02040503050406030204" pitchFamily="18" charset="0"/>
                              </a:rPr>
                              <m:t>eq</m:t>
                            </m:r>
                          </m:sub>
                        </m:sSub>
                        <m:d>
                          <m:dPr>
                            <m:ctrlPr>
                              <a:rPr lang="es-ES" sz="2000" b="0" i="1" smtClean="0">
                                <a:latin typeface="Cambria Math" panose="02040503050406030204" pitchFamily="18" charset="0"/>
                              </a:rPr>
                            </m:ctrlPr>
                          </m:dPr>
                          <m:e>
                            <m:r>
                              <a:rPr lang="es-ES" sz="2000" b="0" i="1" smtClean="0">
                                <a:latin typeface="Cambria Math" panose="02040503050406030204" pitchFamily="18" charset="0"/>
                              </a:rPr>
                              <m:t>𝜙</m:t>
                            </m:r>
                          </m:e>
                        </m:d>
                        <m:r>
                          <a:rPr lang="es-ES" sz="2000" b="0" i="1" smtClean="0">
                            <a:latin typeface="Cambria Math" panose="02040503050406030204" pitchFamily="18" charset="0"/>
                          </a:rPr>
                          <m:t>=</m:t>
                        </m:r>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𝑃</m:t>
                            </m:r>
                          </m:e>
                          <m:sub>
                            <m:r>
                              <a:rPr lang="fr-FR" sz="2000" b="0" i="1" smtClean="0">
                                <a:latin typeface="Cambria Math" panose="02040503050406030204" pitchFamily="18" charset="0"/>
                              </a:rPr>
                              <m:t>0</m:t>
                            </m:r>
                          </m:sub>
                        </m:sSub>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𝑒</m:t>
                            </m:r>
                          </m:e>
                          <m:sup>
                            <m:f>
                              <m:fPr>
                                <m:ctrlPr>
                                  <a:rPr lang="fr-FR" sz="2000" b="0" i="1" smtClean="0">
                                    <a:latin typeface="Cambria Math" panose="02040503050406030204" pitchFamily="18" charset="0"/>
                                  </a:rPr>
                                </m:ctrlPr>
                              </m:fPr>
                              <m:num>
                                <m:r>
                                  <a:rPr lang="fr-FR" sz="2000" b="0" i="1" smtClean="0">
                                    <a:latin typeface="Cambria Math" panose="02040503050406030204" pitchFamily="18" charset="0"/>
                                  </a:rPr>
                                  <m:t>−</m:t>
                                </m:r>
                                <m:r>
                                  <a:rPr lang="es-ES" sz="2000" b="0" i="1" smtClean="0">
                                    <a:latin typeface="Cambria Math" panose="02040503050406030204" pitchFamily="18" charset="0"/>
                                  </a:rPr>
                                  <m:t>2</m:t>
                                </m:r>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𝜋</m:t>
                                    </m:r>
                                  </m:e>
                                  <m:sup>
                                    <m:r>
                                      <a:rPr lang="fr-FR" sz="2000" b="0" i="1" smtClean="0">
                                        <a:latin typeface="Cambria Math" panose="02040503050406030204" pitchFamily="18" charset="0"/>
                                      </a:rPr>
                                      <m:t>2</m:t>
                                    </m:r>
                                  </m:sup>
                                </m:sSup>
                                <m:r>
                                  <a:rPr lang="es-ES" sz="2000" b="0" i="1" smtClean="0">
                                    <a:latin typeface="Cambria Math" panose="02040503050406030204" pitchFamily="18" charset="0"/>
                                  </a:rPr>
                                  <m:t>𝜆</m:t>
                                </m:r>
                                <m:sSup>
                                  <m:sSupPr>
                                    <m:ctrlPr>
                                      <a:rPr lang="es-ES" sz="2000" b="0" i="1" smtClean="0">
                                        <a:latin typeface="Cambria Math" panose="02040503050406030204" pitchFamily="18" charset="0"/>
                                      </a:rPr>
                                    </m:ctrlPr>
                                  </m:sSupPr>
                                  <m:e>
                                    <m:r>
                                      <a:rPr lang="es-ES" sz="2000" b="0" i="1" smtClean="0">
                                        <a:latin typeface="Cambria Math" panose="02040503050406030204" pitchFamily="18" charset="0"/>
                                      </a:rPr>
                                      <m:t>𝜙</m:t>
                                    </m:r>
                                  </m:e>
                                  <m:sup>
                                    <m:r>
                                      <a:rPr lang="es-ES" sz="2000" b="0" i="1" smtClean="0">
                                        <a:latin typeface="Cambria Math" panose="02040503050406030204" pitchFamily="18" charset="0"/>
                                      </a:rPr>
                                      <m:t>4</m:t>
                                    </m:r>
                                  </m:sup>
                                </m:sSup>
                              </m:num>
                              <m:den>
                                <m:r>
                                  <a:rPr lang="fr-FR" sz="2000" b="0" i="1" smtClean="0">
                                    <a:latin typeface="Cambria Math" panose="02040503050406030204" pitchFamily="18" charset="0"/>
                                  </a:rPr>
                                  <m:t>3</m:t>
                                </m:r>
                                <m:sSubSup>
                                  <m:sSubSupPr>
                                    <m:ctrlPr>
                                      <a:rPr lang="fr-FR" sz="2000" b="0" i="1" smtClean="0">
                                        <a:latin typeface="Cambria Math" panose="02040503050406030204" pitchFamily="18" charset="0"/>
                                      </a:rPr>
                                    </m:ctrlPr>
                                  </m:sSubSupPr>
                                  <m:e>
                                    <m:r>
                                      <a:rPr lang="fr-FR" sz="2000" b="0" i="1" smtClean="0">
                                        <a:latin typeface="Cambria Math" panose="02040503050406030204" pitchFamily="18" charset="0"/>
                                      </a:rPr>
                                      <m:t>𝐻</m:t>
                                    </m:r>
                                  </m:e>
                                  <m:sub>
                                    <m:r>
                                      <a:rPr lang="fr-FR" sz="2000" b="0" i="1" smtClean="0">
                                        <a:latin typeface="Cambria Math" panose="02040503050406030204" pitchFamily="18" charset="0"/>
                                      </a:rPr>
                                      <m:t>0</m:t>
                                    </m:r>
                                  </m:sub>
                                  <m:sup>
                                    <m:r>
                                      <a:rPr lang="fr-FR" sz="2000" b="0" i="1" smtClean="0">
                                        <a:latin typeface="Cambria Math" panose="02040503050406030204" pitchFamily="18" charset="0"/>
                                      </a:rPr>
                                      <m:t>4</m:t>
                                    </m:r>
                                  </m:sup>
                                </m:sSubSup>
                              </m:den>
                            </m:f>
                          </m:sup>
                        </m:sSup>
                        <m:r>
                          <a:rPr lang="es-ES" sz="2000" b="0" i="1" smtClean="0">
                            <a:latin typeface="Cambria Math" panose="02040503050406030204" pitchFamily="18" charset="0"/>
                          </a:rPr>
                          <m:t>→</m:t>
                        </m:r>
                        <m:r>
                          <a:rPr lang="fr-FR" sz="2000" b="0" i="1" smtClean="0">
                            <a:latin typeface="Cambria Math" panose="02040503050406030204" pitchFamily="18" charset="0"/>
                          </a:rPr>
                          <m:t> </m:t>
                        </m:r>
                      </m:oMath>
                    </m:oMathPara>
                  </a14:m>
                  <a:endParaRPr lang="fr-FR" sz="2000" dirty="0"/>
                </a:p>
              </p:txBody>
            </p:sp>
          </mc:Choice>
          <mc:Fallback xmlns="">
            <p:sp>
              <p:nvSpPr>
                <p:cNvPr id="14" name="ZoneTexte 13"/>
                <p:cNvSpPr txBox="1">
                  <a:spLocks noRot="1" noChangeAspect="1" noMove="1" noResize="1" noEditPoints="1" noAdjustHandles="1" noChangeArrowheads="1" noChangeShapeType="1" noTextEdit="1"/>
                </p:cNvSpPr>
                <p:nvPr/>
              </p:nvSpPr>
              <p:spPr>
                <a:xfrm>
                  <a:off x="3807207" y="2985337"/>
                  <a:ext cx="4769767" cy="610936"/>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9E0814EB-C154-44C6-AF8A-43E20213FFCF}"/>
                    </a:ext>
                  </a:extLst>
                </p:cNvPr>
                <p:cNvSpPr/>
                <p:nvPr/>
              </p:nvSpPr>
              <p:spPr>
                <a:xfrm>
                  <a:off x="4458290" y="3460514"/>
                  <a:ext cx="137736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s-ES" i="1" smtClean="0">
                                <a:latin typeface="Cambria Math" panose="02040503050406030204" pitchFamily="18" charset="0"/>
                              </a:rPr>
                            </m:ctrlPr>
                          </m:funcPr>
                          <m:fName>
                            <m:r>
                              <m:rPr>
                                <m:sty m:val="p"/>
                              </m:rPr>
                              <a:rPr lang="es-ES">
                                <a:latin typeface="Cambria Math" panose="02040503050406030204" pitchFamily="18" charset="0"/>
                              </a:rPr>
                              <m:t>log</m:t>
                            </m:r>
                          </m:fName>
                          <m:e>
                            <m:d>
                              <m:dPr>
                                <m:ctrlPr>
                                  <a:rPr lang="es-ES" i="1">
                                    <a:latin typeface="Cambria Math" panose="02040503050406030204" pitchFamily="18" charset="0"/>
                                  </a:rPr>
                                </m:ctrlPr>
                              </m:dPr>
                              <m:e>
                                <m:r>
                                  <a:rPr lang="es-ES" i="1">
                                    <a:latin typeface="Cambria Math" panose="02040503050406030204" pitchFamily="18" charset="0"/>
                                  </a:rPr>
                                  <m:t>𝑎</m:t>
                                </m:r>
                              </m:e>
                            </m:d>
                          </m:e>
                        </m:func>
                        <m:r>
                          <a:rPr lang="es-ES" b="0" i="1" smtClean="0">
                            <a:latin typeface="Cambria Math" panose="02040503050406030204" pitchFamily="18" charset="0"/>
                          </a:rPr>
                          <m:t>→∞</m:t>
                        </m:r>
                      </m:oMath>
                    </m:oMathPara>
                  </a14:m>
                  <a:endParaRPr lang="en-GB" dirty="0"/>
                </a:p>
              </p:txBody>
            </p:sp>
          </mc:Choice>
          <mc:Fallback xmlns="">
            <p:sp>
              <p:nvSpPr>
                <p:cNvPr id="34" name="Rectangle 33">
                  <a:extLst>
                    <a:ext uri="{FF2B5EF4-FFF2-40B4-BE49-F238E27FC236}">
                      <a16:creationId xmlns:a16="http://schemas.microsoft.com/office/drawing/2014/main" id="{9E0814EB-C154-44C6-AF8A-43E20213FFCF}"/>
                    </a:ext>
                  </a:extLst>
                </p:cNvPr>
                <p:cNvSpPr>
                  <a:spLocks noRot="1" noChangeAspect="1" noMove="1" noResize="1" noEditPoints="1" noAdjustHandles="1" noChangeArrowheads="1" noChangeShapeType="1" noTextEdit="1"/>
                </p:cNvSpPr>
                <p:nvPr/>
              </p:nvSpPr>
              <p:spPr>
                <a:xfrm>
                  <a:off x="4458290" y="3460514"/>
                  <a:ext cx="1377365" cy="369332"/>
                </a:xfrm>
                <a:prstGeom prst="rect">
                  <a:avLst/>
                </a:prstGeom>
                <a:blipFill>
                  <a:blip r:embed="rId6"/>
                  <a:stretch>
                    <a:fillRect b="-15000"/>
                  </a:stretch>
                </a:blipFill>
              </p:spPr>
              <p:txBody>
                <a:bodyPr/>
                <a:lstStyle/>
                <a:p>
                  <a:r>
                    <a:rPr lang="en-GB">
                      <a:noFill/>
                    </a:rPr>
                    <a:t> </a:t>
                  </a:r>
                </a:p>
              </p:txBody>
            </p:sp>
          </mc:Fallback>
        </mc:AlternateContent>
        <p:sp>
          <p:nvSpPr>
            <p:cNvPr id="36" name="Rectangle 35">
              <a:extLst>
                <a:ext uri="{FF2B5EF4-FFF2-40B4-BE49-F238E27FC236}">
                  <a16:creationId xmlns:a16="http://schemas.microsoft.com/office/drawing/2014/main" id="{6831827C-2D34-4168-B759-76ABA0B7B861}"/>
                </a:ext>
              </a:extLst>
            </p:cNvPr>
            <p:cNvSpPr/>
            <p:nvPr/>
          </p:nvSpPr>
          <p:spPr>
            <a:xfrm>
              <a:off x="773689" y="2896039"/>
              <a:ext cx="3820020" cy="369332"/>
            </a:xfrm>
            <a:prstGeom prst="rect">
              <a:avLst/>
            </a:prstGeom>
          </p:spPr>
          <p:txBody>
            <a:bodyPr wrap="none">
              <a:spAutoFit/>
            </a:bodyPr>
            <a:lstStyle/>
            <a:p>
              <a:r>
                <a:rPr lang="fr-FR" b="1" dirty="0">
                  <a:solidFill>
                    <a:srgbClr val="00B050"/>
                  </a:solidFill>
                </a:rPr>
                <a:t>[A. Starobinsky, J. Yokoyama 1994]</a:t>
              </a:r>
            </a:p>
          </p:txBody>
        </p:sp>
      </p:grpSp>
      <p:sp>
        <p:nvSpPr>
          <p:cNvPr id="3" name="ZoneTexte 2"/>
          <p:cNvSpPr txBox="1"/>
          <p:nvPr/>
        </p:nvSpPr>
        <p:spPr>
          <a:xfrm>
            <a:off x="872894" y="4054024"/>
            <a:ext cx="9785115" cy="369332"/>
          </a:xfrm>
          <a:prstGeom prst="rect">
            <a:avLst/>
          </a:prstGeom>
          <a:noFill/>
        </p:spPr>
        <p:txBody>
          <a:bodyPr wrap="none" rtlCol="0">
            <a:spAutoFit/>
          </a:bodyPr>
          <a:lstStyle/>
          <a:p>
            <a:r>
              <a:rPr lang="fr-FR" dirty="0"/>
              <a:t>All </a:t>
            </a:r>
            <a:r>
              <a:rPr lang="fr-FR" dirty="0" err="1"/>
              <a:t>secular</a:t>
            </a:r>
            <a:r>
              <a:rPr lang="fr-FR" dirty="0"/>
              <a:t> </a:t>
            </a:r>
            <a:r>
              <a:rPr lang="fr-FR" dirty="0" err="1"/>
              <a:t>divergencies</a:t>
            </a:r>
            <a:r>
              <a:rPr lang="fr-FR" dirty="0"/>
              <a:t> of a self-</a:t>
            </a:r>
            <a:r>
              <a:rPr lang="fr-FR" dirty="0" err="1"/>
              <a:t>interacting</a:t>
            </a:r>
            <a:r>
              <a:rPr lang="fr-FR" dirty="0"/>
              <a:t> </a:t>
            </a:r>
            <a:r>
              <a:rPr lang="fr-FR" dirty="0" err="1"/>
              <a:t>scalar</a:t>
            </a:r>
            <a:r>
              <a:rPr lang="fr-FR" dirty="0"/>
              <a:t> </a:t>
            </a:r>
            <a:r>
              <a:rPr lang="fr-FR" dirty="0" err="1"/>
              <a:t>field</a:t>
            </a:r>
            <a:r>
              <a:rPr lang="fr-FR" dirty="0"/>
              <a:t> in </a:t>
            </a:r>
            <a:r>
              <a:rPr lang="fr-FR" dirty="0" err="1"/>
              <a:t>curved</a:t>
            </a:r>
            <a:r>
              <a:rPr lang="fr-FR" dirty="0"/>
              <a:t> </a:t>
            </a:r>
            <a:r>
              <a:rPr lang="fr-FR" dirty="0" err="1"/>
              <a:t>spacetime</a:t>
            </a:r>
            <a:r>
              <a:rPr lang="fr-FR" dirty="0"/>
              <a:t> have been </a:t>
            </a:r>
            <a:r>
              <a:rPr lang="fr-FR" dirty="0" err="1"/>
              <a:t>resummed</a:t>
            </a:r>
            <a:r>
              <a:rPr lang="fr-FR" dirty="0"/>
              <a:t>!</a:t>
            </a:r>
          </a:p>
        </p:txBody>
      </p:sp>
      <mc:AlternateContent xmlns:mc="http://schemas.openxmlformats.org/markup-compatibility/2006" xmlns:a14="http://schemas.microsoft.com/office/drawing/2010/main">
        <mc:Choice Requires="a14">
          <p:sp>
            <p:nvSpPr>
              <p:cNvPr id="6" name="ZoneTexte 5"/>
              <p:cNvSpPr txBox="1"/>
              <p:nvPr/>
            </p:nvSpPr>
            <p:spPr>
              <a:xfrm>
                <a:off x="2651045" y="4549333"/>
                <a:ext cx="5701497" cy="7025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sz="2000" i="1" smtClean="0">
                              <a:latin typeface="Cambria Math" panose="02040503050406030204" pitchFamily="18" charset="0"/>
                            </a:rPr>
                          </m:ctrlPr>
                        </m:dPr>
                        <m:e>
                          <m:sSup>
                            <m:sSupPr>
                              <m:ctrlPr>
                                <a:rPr lang="es-ES" sz="2000" i="1">
                                  <a:latin typeface="Cambria Math" panose="02040503050406030204" pitchFamily="18" charset="0"/>
                                </a:rPr>
                              </m:ctrlPr>
                            </m:sSupPr>
                            <m:e>
                              <m:r>
                                <a:rPr lang="es-ES" sz="2000" i="1">
                                  <a:latin typeface="Cambria Math" panose="02040503050406030204" pitchFamily="18" charset="0"/>
                                </a:rPr>
                                <m:t>𝜙</m:t>
                              </m:r>
                            </m:e>
                            <m:sup>
                              <m:r>
                                <a:rPr lang="es-ES" sz="2000" i="1">
                                  <a:latin typeface="Cambria Math" panose="02040503050406030204" pitchFamily="18" charset="0"/>
                                </a:rPr>
                                <m:t>2</m:t>
                              </m:r>
                            </m:sup>
                          </m:sSup>
                        </m:e>
                      </m:d>
                      <m:r>
                        <a:rPr lang="fr-FR" sz="2000" i="1">
                          <a:latin typeface="Cambria Math" panose="02040503050406030204" pitchFamily="18" charset="0"/>
                        </a:rPr>
                        <m:t>=</m:t>
                      </m:r>
                      <m:f>
                        <m:fPr>
                          <m:ctrlPr>
                            <a:rPr lang="fr-FR" sz="2000" i="1">
                              <a:latin typeface="Cambria Math" panose="02040503050406030204" pitchFamily="18" charset="0"/>
                            </a:rPr>
                          </m:ctrlPr>
                        </m:fPr>
                        <m:num>
                          <m:sSubSup>
                            <m:sSubSupPr>
                              <m:ctrlPr>
                                <a:rPr lang="fr-FR" sz="2000" i="1">
                                  <a:latin typeface="Cambria Math" panose="02040503050406030204" pitchFamily="18" charset="0"/>
                                </a:rPr>
                              </m:ctrlPr>
                            </m:sSubSupPr>
                            <m:e>
                              <m:r>
                                <a:rPr lang="fr-FR" sz="2000" i="1">
                                  <a:latin typeface="Cambria Math" panose="02040503050406030204" pitchFamily="18" charset="0"/>
                                </a:rPr>
                                <m:t>𝐻</m:t>
                              </m:r>
                            </m:e>
                            <m:sub>
                              <m:r>
                                <a:rPr lang="fr-FR" sz="2000" i="1">
                                  <a:latin typeface="Cambria Math" panose="02040503050406030204" pitchFamily="18" charset="0"/>
                                </a:rPr>
                                <m:t>0</m:t>
                              </m:r>
                            </m:sub>
                            <m:sup>
                              <m:r>
                                <a:rPr lang="fr-FR" sz="2000" i="1">
                                  <a:latin typeface="Cambria Math" panose="02040503050406030204" pitchFamily="18" charset="0"/>
                                </a:rPr>
                                <m:t>2</m:t>
                              </m:r>
                            </m:sup>
                          </m:sSubSup>
                          <m:r>
                            <a:rPr lang="es-ES" sz="2000" i="1">
                              <a:latin typeface="Cambria Math" panose="02040503050406030204" pitchFamily="18" charset="0"/>
                            </a:rPr>
                            <m:t> </m:t>
                          </m:r>
                          <m:r>
                            <m:rPr>
                              <m:sty m:val="p"/>
                            </m:rPr>
                            <a:rPr lang="es-ES" sz="2000">
                              <a:latin typeface="Cambria Math" panose="02040503050406030204" pitchFamily="18" charset="0"/>
                            </a:rPr>
                            <m:t>log</m:t>
                          </m:r>
                          <m:r>
                            <a:rPr lang="es-ES" sz="2000" i="1">
                              <a:latin typeface="Cambria Math" panose="02040503050406030204" pitchFamily="18" charset="0"/>
                            </a:rPr>
                            <m:t>⁡(</m:t>
                          </m:r>
                          <m:r>
                            <a:rPr lang="es-ES" sz="2000" i="1">
                              <a:latin typeface="Cambria Math" panose="02040503050406030204" pitchFamily="18" charset="0"/>
                            </a:rPr>
                            <m:t>𝑎</m:t>
                          </m:r>
                          <m:r>
                            <a:rPr lang="es-ES" sz="2000" i="1">
                              <a:latin typeface="Cambria Math" panose="02040503050406030204" pitchFamily="18" charset="0"/>
                            </a:rPr>
                            <m:t>)</m:t>
                          </m:r>
                        </m:num>
                        <m:den>
                          <m:r>
                            <a:rPr lang="fr-FR" sz="2000" i="1">
                              <a:latin typeface="Cambria Math" panose="02040503050406030204" pitchFamily="18" charset="0"/>
                            </a:rPr>
                            <m:t>4</m:t>
                          </m:r>
                          <m:sSup>
                            <m:sSupPr>
                              <m:ctrlPr>
                                <a:rPr lang="fr-FR" sz="2000" i="1">
                                  <a:latin typeface="Cambria Math" panose="02040503050406030204" pitchFamily="18" charset="0"/>
                                </a:rPr>
                              </m:ctrlPr>
                            </m:sSupPr>
                            <m:e>
                              <m:r>
                                <a:rPr lang="fr-FR" sz="2000" i="1">
                                  <a:latin typeface="Cambria Math" panose="02040503050406030204" pitchFamily="18" charset="0"/>
                                </a:rPr>
                                <m:t>𝜋</m:t>
                              </m:r>
                            </m:e>
                            <m:sup>
                              <m:r>
                                <a:rPr lang="fr-FR" sz="2000" i="1">
                                  <a:latin typeface="Cambria Math" panose="02040503050406030204" pitchFamily="18" charset="0"/>
                                </a:rPr>
                                <m:t>2</m:t>
                              </m:r>
                            </m:sup>
                          </m:sSup>
                        </m:den>
                      </m:f>
                      <m:d>
                        <m:dPr>
                          <m:ctrlPr>
                            <a:rPr lang="fr-FR" sz="2000" i="1">
                              <a:latin typeface="Cambria Math" panose="02040503050406030204" pitchFamily="18" charset="0"/>
                            </a:rPr>
                          </m:ctrlPr>
                        </m:dPr>
                        <m:e>
                          <m:r>
                            <a:rPr lang="fr-FR" sz="2000" i="1">
                              <a:latin typeface="Cambria Math" panose="02040503050406030204" pitchFamily="18" charset="0"/>
                            </a:rPr>
                            <m:t>1</m:t>
                          </m:r>
                          <m:r>
                            <a:rPr lang="fr-FR" sz="2000" b="1" i="1" smtClean="0">
                              <a:solidFill>
                                <a:srgbClr val="FF0000"/>
                              </a:solidFill>
                              <a:latin typeface="Cambria Math" panose="02040503050406030204" pitchFamily="18" charset="0"/>
                            </a:rPr>
                            <m:t>−</m:t>
                          </m:r>
                          <m:f>
                            <m:fPr>
                              <m:ctrlPr>
                                <a:rPr lang="fr-FR" sz="2000" i="1">
                                  <a:latin typeface="Cambria Math" panose="02040503050406030204" pitchFamily="18" charset="0"/>
                                </a:rPr>
                              </m:ctrlPr>
                            </m:fPr>
                            <m:num>
                              <m:r>
                                <a:rPr lang="fr-FR" sz="2000" i="1">
                                  <a:latin typeface="Cambria Math" panose="02040503050406030204" pitchFamily="18" charset="0"/>
                                </a:rPr>
                                <m:t>𝜆</m:t>
                              </m:r>
                              <m:sSup>
                                <m:sSupPr>
                                  <m:ctrlPr>
                                    <a:rPr lang="es-ES" sz="2000" i="1">
                                      <a:latin typeface="Cambria Math" panose="02040503050406030204" pitchFamily="18" charset="0"/>
                                    </a:rPr>
                                  </m:ctrlPr>
                                </m:sSupPr>
                                <m:e>
                                  <m:func>
                                    <m:funcPr>
                                      <m:ctrlPr>
                                        <a:rPr lang="es-ES" sz="2000" i="1">
                                          <a:latin typeface="Cambria Math" panose="02040503050406030204" pitchFamily="18" charset="0"/>
                                        </a:rPr>
                                      </m:ctrlPr>
                                    </m:funcPr>
                                    <m:fName>
                                      <m:r>
                                        <m:rPr>
                                          <m:sty m:val="p"/>
                                        </m:rPr>
                                        <a:rPr lang="es-ES" sz="2000">
                                          <a:latin typeface="Cambria Math" panose="02040503050406030204" pitchFamily="18" charset="0"/>
                                        </a:rPr>
                                        <m:t>log</m:t>
                                      </m:r>
                                    </m:fName>
                                    <m:e>
                                      <m:d>
                                        <m:dPr>
                                          <m:ctrlPr>
                                            <a:rPr lang="es-ES" sz="2000" i="1">
                                              <a:latin typeface="Cambria Math" panose="02040503050406030204" pitchFamily="18" charset="0"/>
                                            </a:rPr>
                                          </m:ctrlPr>
                                        </m:dPr>
                                        <m:e>
                                          <m:r>
                                            <a:rPr lang="es-ES" sz="2000" i="1">
                                              <a:latin typeface="Cambria Math" panose="02040503050406030204" pitchFamily="18" charset="0"/>
                                            </a:rPr>
                                            <m:t>𝑎</m:t>
                                          </m:r>
                                        </m:e>
                                      </m:d>
                                    </m:e>
                                  </m:func>
                                </m:e>
                                <m:sup>
                                  <m:r>
                                    <a:rPr lang="es-ES" sz="2000" i="1">
                                      <a:latin typeface="Cambria Math" panose="02040503050406030204" pitchFamily="18" charset="0"/>
                                    </a:rPr>
                                    <m:t>2</m:t>
                                  </m:r>
                                </m:sup>
                              </m:sSup>
                            </m:num>
                            <m:den>
                              <m:r>
                                <a:rPr lang="fr-FR" sz="2000" b="1" i="1" smtClean="0">
                                  <a:solidFill>
                                    <a:srgbClr val="FF0000"/>
                                  </a:solidFill>
                                  <a:latin typeface="Cambria Math" panose="02040503050406030204" pitchFamily="18" charset="0"/>
                                </a:rPr>
                                <m:t>𝟔</m:t>
                              </m:r>
                              <m:sSup>
                                <m:sSupPr>
                                  <m:ctrlPr>
                                    <a:rPr lang="fr-FR" sz="2000" b="1" i="1">
                                      <a:solidFill>
                                        <a:srgbClr val="FF0000"/>
                                      </a:solidFill>
                                      <a:latin typeface="Cambria Math" panose="02040503050406030204" pitchFamily="18" charset="0"/>
                                    </a:rPr>
                                  </m:ctrlPr>
                                </m:sSupPr>
                                <m:e>
                                  <m:r>
                                    <a:rPr lang="fr-FR" sz="2000" b="1" i="1">
                                      <a:solidFill>
                                        <a:srgbClr val="FF0000"/>
                                      </a:solidFill>
                                      <a:latin typeface="Cambria Math" panose="02040503050406030204" pitchFamily="18" charset="0"/>
                                    </a:rPr>
                                    <m:t>𝝅</m:t>
                                  </m:r>
                                </m:e>
                                <m:sup>
                                  <m:r>
                                    <a:rPr lang="fr-FR" sz="2000" b="1" i="1">
                                      <a:solidFill>
                                        <a:srgbClr val="FF0000"/>
                                      </a:solidFill>
                                      <a:latin typeface="Cambria Math" panose="02040503050406030204" pitchFamily="18" charset="0"/>
                                    </a:rPr>
                                    <m:t>𝟐</m:t>
                                  </m:r>
                                </m:sup>
                              </m:sSup>
                            </m:den>
                          </m:f>
                          <m:r>
                            <a:rPr lang="fr-FR" sz="2000" i="1">
                              <a:latin typeface="Cambria Math" panose="02040503050406030204" pitchFamily="18" charset="0"/>
                            </a:rPr>
                            <m:t>+</m:t>
                          </m:r>
                          <m:f>
                            <m:fPr>
                              <m:ctrlPr>
                                <a:rPr lang="fr-FR" sz="2000" i="1">
                                  <a:latin typeface="Cambria Math" panose="02040503050406030204" pitchFamily="18" charset="0"/>
                                </a:rPr>
                              </m:ctrlPr>
                            </m:fPr>
                            <m:num>
                              <m:sSup>
                                <m:sSupPr>
                                  <m:ctrlPr>
                                    <a:rPr lang="es-ES" sz="2000" b="0" i="1" smtClean="0">
                                      <a:latin typeface="Cambria Math" panose="02040503050406030204" pitchFamily="18" charset="0"/>
                                    </a:rPr>
                                  </m:ctrlPr>
                                </m:sSupPr>
                                <m:e>
                                  <m:r>
                                    <a:rPr lang="fr-FR" sz="2000" i="1">
                                      <a:latin typeface="Cambria Math" panose="02040503050406030204" pitchFamily="18" charset="0"/>
                                    </a:rPr>
                                    <m:t>𝜆</m:t>
                                  </m:r>
                                </m:e>
                                <m:sup>
                                  <m:r>
                                    <a:rPr lang="es-ES" sz="2000" b="0" i="1" smtClean="0">
                                      <a:latin typeface="Cambria Math" panose="02040503050406030204" pitchFamily="18" charset="0"/>
                                    </a:rPr>
                                    <m:t>2</m:t>
                                  </m:r>
                                </m:sup>
                              </m:sSup>
                              <m:sSup>
                                <m:sSupPr>
                                  <m:ctrlPr>
                                    <a:rPr lang="es-ES" sz="2000" i="1">
                                      <a:latin typeface="Cambria Math" panose="02040503050406030204" pitchFamily="18" charset="0"/>
                                    </a:rPr>
                                  </m:ctrlPr>
                                </m:sSupPr>
                                <m:e>
                                  <m:func>
                                    <m:funcPr>
                                      <m:ctrlPr>
                                        <a:rPr lang="es-ES" sz="2000" i="1">
                                          <a:latin typeface="Cambria Math" panose="02040503050406030204" pitchFamily="18" charset="0"/>
                                        </a:rPr>
                                      </m:ctrlPr>
                                    </m:funcPr>
                                    <m:fName>
                                      <m:r>
                                        <m:rPr>
                                          <m:sty m:val="p"/>
                                        </m:rPr>
                                        <a:rPr lang="es-ES" sz="2000">
                                          <a:latin typeface="Cambria Math" panose="02040503050406030204" pitchFamily="18" charset="0"/>
                                        </a:rPr>
                                        <m:t>log</m:t>
                                      </m:r>
                                    </m:fName>
                                    <m:e>
                                      <m:d>
                                        <m:dPr>
                                          <m:ctrlPr>
                                            <a:rPr lang="es-ES" sz="2000" i="1">
                                              <a:latin typeface="Cambria Math" panose="02040503050406030204" pitchFamily="18" charset="0"/>
                                            </a:rPr>
                                          </m:ctrlPr>
                                        </m:dPr>
                                        <m:e>
                                          <m:r>
                                            <a:rPr lang="es-ES" sz="2000" i="1">
                                              <a:latin typeface="Cambria Math" panose="02040503050406030204" pitchFamily="18" charset="0"/>
                                            </a:rPr>
                                            <m:t>𝑎</m:t>
                                          </m:r>
                                        </m:e>
                                      </m:d>
                                    </m:e>
                                  </m:func>
                                </m:e>
                                <m:sup>
                                  <m:r>
                                    <a:rPr lang="es-ES" sz="2000" b="0" i="1" smtClean="0">
                                      <a:latin typeface="Cambria Math" panose="02040503050406030204" pitchFamily="18" charset="0"/>
                                    </a:rPr>
                                    <m:t>4</m:t>
                                  </m:r>
                                </m:sup>
                              </m:sSup>
                            </m:num>
                            <m:den>
                              <m:r>
                                <a:rPr lang="es-ES" sz="2000" b="0" i="1" smtClean="0">
                                  <a:latin typeface="Cambria Math" panose="02040503050406030204" pitchFamily="18" charset="0"/>
                                </a:rPr>
                                <m:t>20</m:t>
                              </m:r>
                              <m:sSup>
                                <m:sSupPr>
                                  <m:ctrlPr>
                                    <a:rPr lang="fr-FR" sz="2000" i="1">
                                      <a:latin typeface="Cambria Math" panose="02040503050406030204" pitchFamily="18" charset="0"/>
                                    </a:rPr>
                                  </m:ctrlPr>
                                </m:sSupPr>
                                <m:e>
                                  <m:r>
                                    <a:rPr lang="fr-FR" sz="2000" i="1">
                                      <a:latin typeface="Cambria Math" panose="02040503050406030204" pitchFamily="18" charset="0"/>
                                    </a:rPr>
                                    <m:t>𝜋</m:t>
                                  </m:r>
                                </m:e>
                                <m:sup>
                                  <m:r>
                                    <a:rPr lang="es-ES" sz="2000" b="0" i="1" smtClean="0">
                                      <a:latin typeface="Cambria Math" panose="02040503050406030204" pitchFamily="18" charset="0"/>
                                    </a:rPr>
                                    <m:t>4</m:t>
                                  </m:r>
                                </m:sup>
                              </m:sSup>
                            </m:den>
                          </m:f>
                          <m:r>
                            <a:rPr lang="es-ES" sz="2000" b="0" i="1" smtClean="0">
                              <a:latin typeface="Cambria Math" panose="02040503050406030204" pitchFamily="18" charset="0"/>
                            </a:rPr>
                            <m:t>+…</m:t>
                          </m:r>
                        </m:e>
                      </m:d>
                    </m:oMath>
                  </m:oMathPara>
                </a14:m>
                <a:endParaRPr lang="fr-FR" sz="2000" dirty="0"/>
              </a:p>
            </p:txBody>
          </p:sp>
        </mc:Choice>
        <mc:Fallback xmlns="">
          <p:sp>
            <p:nvSpPr>
              <p:cNvPr id="6" name="ZoneTexte 5"/>
              <p:cNvSpPr txBox="1">
                <a:spLocks noRot="1" noChangeAspect="1" noMove="1" noResize="1" noEditPoints="1" noAdjustHandles="1" noChangeArrowheads="1" noChangeShapeType="1" noTextEdit="1"/>
              </p:cNvSpPr>
              <p:nvPr/>
            </p:nvSpPr>
            <p:spPr>
              <a:xfrm>
                <a:off x="2651045" y="4549333"/>
                <a:ext cx="5701497" cy="702500"/>
              </a:xfrm>
              <a:prstGeom prst="rect">
                <a:avLst/>
              </a:prstGeom>
              <a:blipFill>
                <a:blip r:embed="rId7"/>
                <a:stretch>
                  <a:fillRect/>
                </a:stretch>
              </a:blipFill>
            </p:spPr>
            <p:txBody>
              <a:bodyPr/>
              <a:lstStyle/>
              <a:p>
                <a:r>
                  <a:rPr lang="en-GB">
                    <a:noFill/>
                  </a:rPr>
                  <a:t> </a:t>
                </a:r>
              </a:p>
            </p:txBody>
          </p:sp>
        </mc:Fallback>
      </mc:AlternateContent>
      <p:cxnSp>
        <p:nvCxnSpPr>
          <p:cNvPr id="24" name="Connecteur droit avec flèche 23">
            <a:extLst>
              <a:ext uri="{FF2B5EF4-FFF2-40B4-BE49-F238E27FC236}">
                <a16:creationId xmlns:a16="http://schemas.microsoft.com/office/drawing/2014/main" id="{9FBB89B2-CF3D-4B0C-BD7A-656765E0DC73}"/>
              </a:ext>
            </a:extLst>
          </p:cNvPr>
          <p:cNvCxnSpPr/>
          <p:nvPr/>
        </p:nvCxnSpPr>
        <p:spPr>
          <a:xfrm>
            <a:off x="7625372" y="2706026"/>
            <a:ext cx="451172" cy="10758"/>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F3F5724E-9026-425A-A0D9-A3B8424B302A}"/>
              </a:ext>
            </a:extLst>
          </p:cNvPr>
          <p:cNvCxnSpPr/>
          <p:nvPr/>
        </p:nvCxnSpPr>
        <p:spPr>
          <a:xfrm>
            <a:off x="7625372" y="2451173"/>
            <a:ext cx="0" cy="26561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2DB19FF-FA01-4557-83B1-0BA5D4258D94}"/>
              </a:ext>
            </a:extLst>
          </p:cNvPr>
          <p:cNvSpPr/>
          <p:nvPr/>
        </p:nvSpPr>
        <p:spPr>
          <a:xfrm>
            <a:off x="8076544" y="2534807"/>
            <a:ext cx="824265" cy="369332"/>
          </a:xfrm>
          <a:prstGeom prst="rect">
            <a:avLst/>
          </a:prstGeom>
        </p:spPr>
        <p:txBody>
          <a:bodyPr wrap="none">
            <a:spAutoFit/>
          </a:bodyPr>
          <a:lstStyle/>
          <a:p>
            <a:r>
              <a:rPr lang="fr-FR" dirty="0"/>
              <a:t>1-loop</a:t>
            </a:r>
            <a:endParaRPr lang="en-GB" dirty="0"/>
          </a:p>
        </p:txBody>
      </p:sp>
      <p:cxnSp>
        <p:nvCxnSpPr>
          <p:cNvPr id="26" name="Connecteur droit avec flèche 25">
            <a:extLst>
              <a:ext uri="{FF2B5EF4-FFF2-40B4-BE49-F238E27FC236}">
                <a16:creationId xmlns:a16="http://schemas.microsoft.com/office/drawing/2014/main" id="{5F344CCE-B680-43B4-AF9F-60D804A7909B}"/>
              </a:ext>
            </a:extLst>
          </p:cNvPr>
          <p:cNvCxnSpPr/>
          <p:nvPr/>
        </p:nvCxnSpPr>
        <p:spPr>
          <a:xfrm>
            <a:off x="8947962" y="2541960"/>
            <a:ext cx="451172" cy="10758"/>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DE7138D6-A8CF-4802-82F2-F22AECED33FB}"/>
              </a:ext>
            </a:extLst>
          </p:cNvPr>
          <p:cNvCxnSpPr/>
          <p:nvPr/>
        </p:nvCxnSpPr>
        <p:spPr>
          <a:xfrm>
            <a:off x="8947962" y="2287107"/>
            <a:ext cx="0" cy="26561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48FF5158-1141-4980-A6D4-2259474F47C1}"/>
              </a:ext>
            </a:extLst>
          </p:cNvPr>
          <p:cNvSpPr/>
          <p:nvPr/>
        </p:nvSpPr>
        <p:spPr>
          <a:xfrm>
            <a:off x="9399134" y="2370741"/>
            <a:ext cx="2536528" cy="369332"/>
          </a:xfrm>
          <a:prstGeom prst="rect">
            <a:avLst/>
          </a:prstGeom>
        </p:spPr>
        <p:txBody>
          <a:bodyPr wrap="none">
            <a:spAutoFit/>
          </a:bodyPr>
          <a:lstStyle/>
          <a:p>
            <a:r>
              <a:rPr lang="fr-FR" dirty="0" err="1"/>
              <a:t>higher</a:t>
            </a:r>
            <a:r>
              <a:rPr lang="fr-FR" dirty="0"/>
              <a:t> </a:t>
            </a:r>
            <a:r>
              <a:rPr lang="fr-FR" dirty="0" err="1"/>
              <a:t>orders</a:t>
            </a:r>
            <a:r>
              <a:rPr lang="fr-FR" dirty="0"/>
              <a:t> </a:t>
            </a:r>
            <a:r>
              <a:rPr lang="fr-FR" dirty="0" err="1"/>
              <a:t>unknown</a:t>
            </a:r>
            <a:endParaRPr lang="en-GB" dirty="0"/>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3CCE0460-3187-48B4-958E-2961648A990D}"/>
                  </a:ext>
                </a:extLst>
              </p:cNvPr>
              <p:cNvSpPr/>
              <p:nvPr/>
            </p:nvSpPr>
            <p:spPr>
              <a:xfrm>
                <a:off x="0" y="457950"/>
                <a:ext cx="12192000" cy="437684"/>
              </a:xfrm>
              <a:prstGeom prst="rect">
                <a:avLst/>
              </a:prstGeom>
            </p:spPr>
            <p:txBody>
              <a:bodyPr wrap="square">
                <a:spAutoFit/>
              </a:bodyPr>
              <a:lstStyle/>
              <a:p>
                <a:pPr algn="ctr"/>
                <a:r>
                  <a:rPr lang="fr-FR" sz="2200" b="1" dirty="0"/>
                  <a:t>Consider a self-</a:t>
                </a:r>
                <a:r>
                  <a:rPr lang="fr-FR" sz="2200" b="1" dirty="0" err="1"/>
                  <a:t>interacting</a:t>
                </a:r>
                <a:r>
                  <a:rPr lang="fr-FR" sz="2200" b="1" dirty="0"/>
                  <a:t> </a:t>
                </a:r>
                <a:r>
                  <a:rPr lang="fr-FR" sz="2200" b="1" dirty="0" err="1"/>
                  <a:t>spectator</a:t>
                </a:r>
                <a:r>
                  <a:rPr lang="fr-FR" sz="2200" b="1" dirty="0"/>
                  <a:t> </a:t>
                </a:r>
                <a:r>
                  <a:rPr lang="fr-FR" sz="2200" b="1" dirty="0" err="1"/>
                  <a:t>scalar</a:t>
                </a:r>
                <a:r>
                  <a:rPr lang="fr-FR" sz="2200" b="1" dirty="0"/>
                  <a:t> </a:t>
                </a:r>
                <a:r>
                  <a:rPr lang="fr-FR" sz="2200" b="1" dirty="0" err="1"/>
                  <a:t>field</a:t>
                </a:r>
                <a:r>
                  <a:rPr lang="fr-FR" sz="2200" b="1" dirty="0"/>
                  <a:t> in de Sitter </a:t>
                </a:r>
                <a:r>
                  <a:rPr lang="fr-FR" sz="2200" b="1" dirty="0" err="1"/>
                  <a:t>spacetime</a:t>
                </a:r>
                <a:r>
                  <a:rPr lang="fr-FR" sz="2200" b="1" dirty="0"/>
                  <a:t> with </a:t>
                </a:r>
                <a14:m>
                  <m:oMath xmlns:m="http://schemas.openxmlformats.org/officeDocument/2006/math">
                    <m:r>
                      <a:rPr lang="fr-FR" sz="2200" b="1" i="1">
                        <a:latin typeface="Cambria Math" panose="02040503050406030204" pitchFamily="18" charset="0"/>
                      </a:rPr>
                      <m:t>𝑽</m:t>
                    </m:r>
                    <m:d>
                      <m:dPr>
                        <m:ctrlPr>
                          <a:rPr lang="fr-FR" sz="2200" b="1" i="1">
                            <a:latin typeface="Cambria Math" panose="02040503050406030204" pitchFamily="18" charset="0"/>
                          </a:rPr>
                        </m:ctrlPr>
                      </m:dPr>
                      <m:e>
                        <m:r>
                          <a:rPr lang="es-ES" sz="2200" b="1" i="1">
                            <a:latin typeface="Cambria Math" panose="02040503050406030204" pitchFamily="18" charset="0"/>
                          </a:rPr>
                          <m:t>𝝓</m:t>
                        </m:r>
                      </m:e>
                    </m:d>
                    <m:r>
                      <a:rPr lang="fr-FR" sz="2200" b="1" i="1">
                        <a:latin typeface="Cambria Math" panose="02040503050406030204" pitchFamily="18" charset="0"/>
                      </a:rPr>
                      <m:t>=</m:t>
                    </m:r>
                    <m:r>
                      <a:rPr lang="fr-FR" sz="2200" b="1" i="1">
                        <a:latin typeface="Cambria Math" panose="02040503050406030204" pitchFamily="18" charset="0"/>
                      </a:rPr>
                      <m:t>𝝀</m:t>
                    </m:r>
                    <m:sSup>
                      <m:sSupPr>
                        <m:ctrlPr>
                          <a:rPr lang="es-ES" sz="2200" b="1" i="1">
                            <a:latin typeface="Cambria Math" panose="02040503050406030204" pitchFamily="18" charset="0"/>
                          </a:rPr>
                        </m:ctrlPr>
                      </m:sSupPr>
                      <m:e>
                        <m:r>
                          <a:rPr lang="es-ES" sz="2200" b="1" i="1">
                            <a:latin typeface="Cambria Math" panose="02040503050406030204" pitchFamily="18" charset="0"/>
                          </a:rPr>
                          <m:t>𝝓</m:t>
                        </m:r>
                      </m:e>
                      <m:sup>
                        <m:r>
                          <a:rPr lang="es-ES" sz="2200" b="1" i="1">
                            <a:latin typeface="Cambria Math" panose="02040503050406030204" pitchFamily="18" charset="0"/>
                          </a:rPr>
                          <m:t>𝟒</m:t>
                        </m:r>
                      </m:sup>
                    </m:sSup>
                  </m:oMath>
                </a14:m>
                <a:r>
                  <a:rPr lang="en-GB" sz="2200" b="1" dirty="0"/>
                  <a:t>/4</a:t>
                </a:r>
              </a:p>
            </p:txBody>
          </p:sp>
        </mc:Choice>
        <mc:Fallback xmlns="">
          <p:sp>
            <p:nvSpPr>
              <p:cNvPr id="31" name="Rectangle 30">
                <a:extLst>
                  <a:ext uri="{FF2B5EF4-FFF2-40B4-BE49-F238E27FC236}">
                    <a16:creationId xmlns:a16="http://schemas.microsoft.com/office/drawing/2014/main" id="{3CCE0460-3187-48B4-958E-2961648A990D}"/>
                  </a:ext>
                </a:extLst>
              </p:cNvPr>
              <p:cNvSpPr>
                <a:spLocks noRot="1" noChangeAspect="1" noMove="1" noResize="1" noEditPoints="1" noAdjustHandles="1" noChangeArrowheads="1" noChangeShapeType="1" noTextEdit="1"/>
              </p:cNvSpPr>
              <p:nvPr/>
            </p:nvSpPr>
            <p:spPr>
              <a:xfrm>
                <a:off x="0" y="457950"/>
                <a:ext cx="12192000" cy="437684"/>
              </a:xfrm>
              <a:prstGeom prst="rect">
                <a:avLst/>
              </a:prstGeom>
              <a:blipFill>
                <a:blip r:embed="rId8"/>
                <a:stretch>
                  <a:fillRect t="-8333" b="-27778"/>
                </a:stretch>
              </a:blipFill>
            </p:spPr>
            <p:txBody>
              <a:bodyPr/>
              <a:lstStyle/>
              <a:p>
                <a:r>
                  <a:rPr lang="en-GB">
                    <a:noFill/>
                  </a:rPr>
                  <a:t> </a:t>
                </a:r>
              </a:p>
            </p:txBody>
          </p:sp>
        </mc:Fallback>
      </mc:AlternateContent>
      <p:cxnSp>
        <p:nvCxnSpPr>
          <p:cNvPr id="33" name="Connecteur droit avec flèche 32">
            <a:extLst>
              <a:ext uri="{FF2B5EF4-FFF2-40B4-BE49-F238E27FC236}">
                <a16:creationId xmlns:a16="http://schemas.microsoft.com/office/drawing/2014/main" id="{DE2838C1-51B7-4289-9BED-3EC762B45A3C}"/>
              </a:ext>
            </a:extLst>
          </p:cNvPr>
          <p:cNvCxnSpPr>
            <a:cxnSpLocks/>
          </p:cNvCxnSpPr>
          <p:nvPr/>
        </p:nvCxnSpPr>
        <p:spPr>
          <a:xfrm>
            <a:off x="4533827" y="3733800"/>
            <a:ext cx="119297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822E8813-2D6F-4599-A167-C1E229C0D290}"/>
              </a:ext>
            </a:extLst>
          </p:cNvPr>
          <p:cNvSpPr/>
          <p:nvPr/>
        </p:nvSpPr>
        <p:spPr>
          <a:xfrm>
            <a:off x="6846367" y="1242210"/>
            <a:ext cx="3284617" cy="369332"/>
          </a:xfrm>
          <a:prstGeom prst="rect">
            <a:avLst/>
          </a:prstGeom>
        </p:spPr>
        <p:txBody>
          <a:bodyPr wrap="none">
            <a:spAutoFit/>
          </a:bodyPr>
          <a:lstStyle/>
          <a:p>
            <a:r>
              <a:rPr lang="fr-FR" b="1" dirty="0">
                <a:solidFill>
                  <a:srgbClr val="00B050"/>
                </a:solidFill>
              </a:rPr>
              <a:t>[N. </a:t>
            </a:r>
            <a:r>
              <a:rPr lang="fr-FR" b="1" dirty="0" err="1">
                <a:solidFill>
                  <a:srgbClr val="00B050"/>
                </a:solidFill>
              </a:rPr>
              <a:t>Tsamis</a:t>
            </a:r>
            <a:r>
              <a:rPr lang="fr-FR" b="1" dirty="0">
                <a:solidFill>
                  <a:srgbClr val="00B050"/>
                </a:solidFill>
              </a:rPr>
              <a:t>, R. </a:t>
            </a:r>
            <a:r>
              <a:rPr lang="fr-FR" b="1" dirty="0" err="1">
                <a:solidFill>
                  <a:srgbClr val="00B050"/>
                </a:solidFill>
              </a:rPr>
              <a:t>Woodard</a:t>
            </a:r>
            <a:r>
              <a:rPr lang="fr-FR" b="1" dirty="0">
                <a:solidFill>
                  <a:srgbClr val="00B050"/>
                </a:solidFill>
              </a:rPr>
              <a:t> 2005]</a:t>
            </a:r>
          </a:p>
        </p:txBody>
      </p:sp>
      <mc:AlternateContent xmlns:mc="http://schemas.openxmlformats.org/markup-compatibility/2006" xmlns:a14="http://schemas.microsoft.com/office/drawing/2010/main">
        <mc:Choice Requires="a14">
          <p:sp>
            <p:nvSpPr>
              <p:cNvPr id="39" name="ZoneTexte 38">
                <a:extLst>
                  <a:ext uri="{FF2B5EF4-FFF2-40B4-BE49-F238E27FC236}">
                    <a16:creationId xmlns:a16="http://schemas.microsoft.com/office/drawing/2014/main" id="{5917D1E9-9AB0-495B-B291-A500C0CE2AAF}"/>
                  </a:ext>
                </a:extLst>
              </p:cNvPr>
              <p:cNvSpPr txBox="1"/>
              <p:nvPr/>
            </p:nvSpPr>
            <p:spPr>
              <a:xfrm>
                <a:off x="2651044" y="5271933"/>
                <a:ext cx="6237092" cy="7012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sz="2000" i="1" smtClean="0">
                              <a:latin typeface="Cambria Math" panose="02040503050406030204" pitchFamily="18" charset="0"/>
                            </a:rPr>
                          </m:ctrlPr>
                        </m:dPr>
                        <m:e>
                          <m:sSup>
                            <m:sSupPr>
                              <m:ctrlPr>
                                <a:rPr lang="es-ES" sz="2000" i="1">
                                  <a:latin typeface="Cambria Math" panose="02040503050406030204" pitchFamily="18" charset="0"/>
                                </a:rPr>
                              </m:ctrlPr>
                            </m:sSupPr>
                            <m:e>
                              <m:r>
                                <a:rPr lang="es-ES" sz="2000" i="1">
                                  <a:latin typeface="Cambria Math" panose="02040503050406030204" pitchFamily="18" charset="0"/>
                                </a:rPr>
                                <m:t>𝜙</m:t>
                              </m:r>
                            </m:e>
                            <m:sup>
                              <m:r>
                                <a:rPr lang="es-ES" sz="2000" b="0" i="1" smtClean="0">
                                  <a:latin typeface="Cambria Math" panose="02040503050406030204" pitchFamily="18" charset="0"/>
                                </a:rPr>
                                <m:t>4</m:t>
                              </m:r>
                            </m:sup>
                          </m:sSup>
                        </m:e>
                      </m:d>
                      <m:r>
                        <a:rPr lang="fr-FR" sz="2000" i="1">
                          <a:latin typeface="Cambria Math" panose="02040503050406030204" pitchFamily="18" charset="0"/>
                        </a:rPr>
                        <m:t>=</m:t>
                      </m:r>
                      <m:f>
                        <m:fPr>
                          <m:ctrlPr>
                            <a:rPr lang="fr-FR" sz="2000" i="1">
                              <a:latin typeface="Cambria Math" panose="02040503050406030204" pitchFamily="18" charset="0"/>
                            </a:rPr>
                          </m:ctrlPr>
                        </m:fPr>
                        <m:num>
                          <m:r>
                            <a:rPr lang="es-ES" sz="2000" b="0" i="1" smtClean="0">
                              <a:latin typeface="Cambria Math" panose="02040503050406030204" pitchFamily="18" charset="0"/>
                            </a:rPr>
                            <m:t>3</m:t>
                          </m:r>
                          <m:sSubSup>
                            <m:sSubSupPr>
                              <m:ctrlPr>
                                <a:rPr lang="fr-FR" sz="2000" i="1">
                                  <a:latin typeface="Cambria Math" panose="02040503050406030204" pitchFamily="18" charset="0"/>
                                </a:rPr>
                              </m:ctrlPr>
                            </m:sSubSupPr>
                            <m:e>
                              <m:r>
                                <a:rPr lang="fr-FR" sz="2000" i="1">
                                  <a:latin typeface="Cambria Math" panose="02040503050406030204" pitchFamily="18" charset="0"/>
                                </a:rPr>
                                <m:t>𝐻</m:t>
                              </m:r>
                            </m:e>
                            <m:sub>
                              <m:r>
                                <a:rPr lang="fr-FR" sz="2000" i="1">
                                  <a:latin typeface="Cambria Math" panose="02040503050406030204" pitchFamily="18" charset="0"/>
                                </a:rPr>
                                <m:t>0</m:t>
                              </m:r>
                            </m:sub>
                            <m:sup>
                              <m:r>
                                <a:rPr lang="es-ES" sz="2000" b="0" i="1" smtClean="0">
                                  <a:latin typeface="Cambria Math" panose="02040503050406030204" pitchFamily="18" charset="0"/>
                                </a:rPr>
                                <m:t>4</m:t>
                              </m:r>
                            </m:sup>
                          </m:sSubSup>
                          <m:sSup>
                            <m:sSupPr>
                              <m:ctrlPr>
                                <a:rPr lang="es-ES" sz="2000" b="0" i="1" smtClean="0">
                                  <a:latin typeface="Cambria Math" panose="02040503050406030204" pitchFamily="18" charset="0"/>
                                </a:rPr>
                              </m:ctrlPr>
                            </m:sSupPr>
                            <m:e>
                              <m:func>
                                <m:funcPr>
                                  <m:ctrlPr>
                                    <a:rPr lang="es-ES" sz="2000" i="1">
                                      <a:latin typeface="Cambria Math" panose="02040503050406030204" pitchFamily="18" charset="0"/>
                                    </a:rPr>
                                  </m:ctrlPr>
                                </m:funcPr>
                                <m:fName>
                                  <m:r>
                                    <m:rPr>
                                      <m:sty m:val="p"/>
                                    </m:rPr>
                                    <a:rPr lang="es-ES" sz="2000">
                                      <a:latin typeface="Cambria Math" panose="02040503050406030204" pitchFamily="18" charset="0"/>
                                    </a:rPr>
                                    <m:t>log</m:t>
                                  </m:r>
                                </m:fName>
                                <m:e>
                                  <m:d>
                                    <m:dPr>
                                      <m:ctrlPr>
                                        <a:rPr lang="es-ES" sz="2000" i="1">
                                          <a:latin typeface="Cambria Math" panose="02040503050406030204" pitchFamily="18" charset="0"/>
                                        </a:rPr>
                                      </m:ctrlPr>
                                    </m:dPr>
                                    <m:e>
                                      <m:r>
                                        <a:rPr lang="es-ES" sz="2000" i="1">
                                          <a:latin typeface="Cambria Math" panose="02040503050406030204" pitchFamily="18" charset="0"/>
                                        </a:rPr>
                                        <m:t>𝑎</m:t>
                                      </m:r>
                                    </m:e>
                                  </m:d>
                                </m:e>
                              </m:func>
                            </m:e>
                            <m:sup>
                              <m:r>
                                <a:rPr lang="es-ES" sz="2000" b="0" i="1" smtClean="0">
                                  <a:latin typeface="Cambria Math" panose="02040503050406030204" pitchFamily="18" charset="0"/>
                                </a:rPr>
                                <m:t>2</m:t>
                              </m:r>
                            </m:sup>
                          </m:sSup>
                        </m:num>
                        <m:den>
                          <m:r>
                            <a:rPr lang="es-ES" sz="2000" b="0" i="1" smtClean="0">
                              <a:latin typeface="Cambria Math" panose="02040503050406030204" pitchFamily="18" charset="0"/>
                            </a:rPr>
                            <m:t>16</m:t>
                          </m:r>
                          <m:sSup>
                            <m:sSupPr>
                              <m:ctrlPr>
                                <a:rPr lang="fr-FR" sz="2000" i="1">
                                  <a:latin typeface="Cambria Math" panose="02040503050406030204" pitchFamily="18" charset="0"/>
                                </a:rPr>
                              </m:ctrlPr>
                            </m:sSupPr>
                            <m:e>
                              <m:r>
                                <a:rPr lang="fr-FR" sz="2000" i="1">
                                  <a:latin typeface="Cambria Math" panose="02040503050406030204" pitchFamily="18" charset="0"/>
                                </a:rPr>
                                <m:t>𝜋</m:t>
                              </m:r>
                            </m:e>
                            <m:sup>
                              <m:r>
                                <a:rPr lang="es-ES" sz="2000" b="0" i="1" smtClean="0">
                                  <a:latin typeface="Cambria Math" panose="02040503050406030204" pitchFamily="18" charset="0"/>
                                </a:rPr>
                                <m:t>4</m:t>
                              </m:r>
                            </m:sup>
                          </m:sSup>
                        </m:den>
                      </m:f>
                      <m:d>
                        <m:dPr>
                          <m:ctrlPr>
                            <a:rPr lang="fr-FR" sz="2000" i="1">
                              <a:latin typeface="Cambria Math" panose="02040503050406030204" pitchFamily="18" charset="0"/>
                            </a:rPr>
                          </m:ctrlPr>
                        </m:dPr>
                        <m:e>
                          <m:r>
                            <a:rPr lang="fr-FR" sz="2000" i="1">
                              <a:latin typeface="Cambria Math" panose="02040503050406030204" pitchFamily="18" charset="0"/>
                            </a:rPr>
                            <m:t>1−</m:t>
                          </m:r>
                          <m:f>
                            <m:fPr>
                              <m:ctrlPr>
                                <a:rPr lang="fr-FR" sz="2000" i="1">
                                  <a:latin typeface="Cambria Math" panose="02040503050406030204" pitchFamily="18" charset="0"/>
                                </a:rPr>
                              </m:ctrlPr>
                            </m:fPr>
                            <m:num>
                              <m:r>
                                <a:rPr lang="fr-FR" sz="2000" i="1">
                                  <a:latin typeface="Cambria Math" panose="02040503050406030204" pitchFamily="18" charset="0"/>
                                </a:rPr>
                                <m:t>𝜆</m:t>
                              </m:r>
                              <m:sSup>
                                <m:sSupPr>
                                  <m:ctrlPr>
                                    <a:rPr lang="es-ES" sz="2000" i="1">
                                      <a:latin typeface="Cambria Math" panose="02040503050406030204" pitchFamily="18" charset="0"/>
                                    </a:rPr>
                                  </m:ctrlPr>
                                </m:sSupPr>
                                <m:e>
                                  <m:func>
                                    <m:funcPr>
                                      <m:ctrlPr>
                                        <a:rPr lang="es-ES" sz="2000" i="1">
                                          <a:latin typeface="Cambria Math" panose="02040503050406030204" pitchFamily="18" charset="0"/>
                                        </a:rPr>
                                      </m:ctrlPr>
                                    </m:funcPr>
                                    <m:fName>
                                      <m:r>
                                        <m:rPr>
                                          <m:sty m:val="p"/>
                                        </m:rPr>
                                        <a:rPr lang="es-ES" sz="2000">
                                          <a:latin typeface="Cambria Math" panose="02040503050406030204" pitchFamily="18" charset="0"/>
                                        </a:rPr>
                                        <m:t>log</m:t>
                                      </m:r>
                                    </m:fName>
                                    <m:e>
                                      <m:d>
                                        <m:dPr>
                                          <m:ctrlPr>
                                            <a:rPr lang="es-ES" sz="2000" i="1">
                                              <a:latin typeface="Cambria Math" panose="02040503050406030204" pitchFamily="18" charset="0"/>
                                            </a:rPr>
                                          </m:ctrlPr>
                                        </m:dPr>
                                        <m:e>
                                          <m:r>
                                            <a:rPr lang="es-ES" sz="2000" i="1">
                                              <a:latin typeface="Cambria Math" panose="02040503050406030204" pitchFamily="18" charset="0"/>
                                            </a:rPr>
                                            <m:t>𝑎</m:t>
                                          </m:r>
                                        </m:e>
                                      </m:d>
                                    </m:e>
                                  </m:func>
                                </m:e>
                                <m:sup>
                                  <m:r>
                                    <a:rPr lang="es-ES" sz="2000" i="1">
                                      <a:latin typeface="Cambria Math" panose="02040503050406030204" pitchFamily="18" charset="0"/>
                                    </a:rPr>
                                    <m:t>2</m:t>
                                  </m:r>
                                </m:sup>
                              </m:sSup>
                            </m:num>
                            <m:den>
                              <m:r>
                                <a:rPr lang="es-ES" sz="2000" b="0" i="1" smtClean="0">
                                  <a:latin typeface="Cambria Math" panose="02040503050406030204" pitchFamily="18" charset="0"/>
                                </a:rPr>
                                <m:t>2</m:t>
                              </m:r>
                              <m:sSup>
                                <m:sSupPr>
                                  <m:ctrlPr>
                                    <a:rPr lang="fr-FR" sz="2000" i="1">
                                      <a:latin typeface="Cambria Math" panose="02040503050406030204" pitchFamily="18" charset="0"/>
                                    </a:rPr>
                                  </m:ctrlPr>
                                </m:sSupPr>
                                <m:e>
                                  <m:r>
                                    <a:rPr lang="fr-FR" sz="2000" i="1">
                                      <a:latin typeface="Cambria Math" panose="02040503050406030204" pitchFamily="18" charset="0"/>
                                    </a:rPr>
                                    <m:t>𝜋</m:t>
                                  </m:r>
                                </m:e>
                                <m:sup>
                                  <m:r>
                                    <a:rPr lang="fr-FR" sz="2000" i="1">
                                      <a:latin typeface="Cambria Math" panose="02040503050406030204" pitchFamily="18" charset="0"/>
                                    </a:rPr>
                                    <m:t>2</m:t>
                                  </m:r>
                                </m:sup>
                              </m:sSup>
                            </m:den>
                          </m:f>
                          <m:r>
                            <a:rPr lang="fr-FR" sz="2000" i="1">
                              <a:latin typeface="Cambria Math" panose="02040503050406030204" pitchFamily="18" charset="0"/>
                            </a:rPr>
                            <m:t>+</m:t>
                          </m:r>
                          <m:f>
                            <m:fPr>
                              <m:ctrlPr>
                                <a:rPr lang="fr-FR" sz="2000" i="1">
                                  <a:latin typeface="Cambria Math" panose="02040503050406030204" pitchFamily="18" charset="0"/>
                                </a:rPr>
                              </m:ctrlPr>
                            </m:fPr>
                            <m:num>
                              <m:sSup>
                                <m:sSupPr>
                                  <m:ctrlPr>
                                    <a:rPr lang="es-ES" sz="2000" b="0" i="1" smtClean="0">
                                      <a:latin typeface="Cambria Math" panose="02040503050406030204" pitchFamily="18" charset="0"/>
                                    </a:rPr>
                                  </m:ctrlPr>
                                </m:sSupPr>
                                <m:e>
                                  <m:r>
                                    <a:rPr lang="es-ES" sz="2000" b="0" i="1" smtClean="0">
                                      <a:latin typeface="Cambria Math" panose="02040503050406030204" pitchFamily="18" charset="0"/>
                                    </a:rPr>
                                    <m:t>53 </m:t>
                                  </m:r>
                                  <m:r>
                                    <a:rPr lang="fr-FR" sz="2000" i="1">
                                      <a:latin typeface="Cambria Math" panose="02040503050406030204" pitchFamily="18" charset="0"/>
                                    </a:rPr>
                                    <m:t>𝜆</m:t>
                                  </m:r>
                                </m:e>
                                <m:sup>
                                  <m:r>
                                    <a:rPr lang="es-ES" sz="2000" b="0" i="1" smtClean="0">
                                      <a:latin typeface="Cambria Math" panose="02040503050406030204" pitchFamily="18" charset="0"/>
                                    </a:rPr>
                                    <m:t>2</m:t>
                                  </m:r>
                                </m:sup>
                              </m:sSup>
                              <m:sSup>
                                <m:sSupPr>
                                  <m:ctrlPr>
                                    <a:rPr lang="es-ES" sz="2000" i="1">
                                      <a:latin typeface="Cambria Math" panose="02040503050406030204" pitchFamily="18" charset="0"/>
                                    </a:rPr>
                                  </m:ctrlPr>
                                </m:sSupPr>
                                <m:e>
                                  <m:func>
                                    <m:funcPr>
                                      <m:ctrlPr>
                                        <a:rPr lang="es-ES" sz="2000" i="1">
                                          <a:latin typeface="Cambria Math" panose="02040503050406030204" pitchFamily="18" charset="0"/>
                                        </a:rPr>
                                      </m:ctrlPr>
                                    </m:funcPr>
                                    <m:fName>
                                      <m:r>
                                        <m:rPr>
                                          <m:sty m:val="p"/>
                                        </m:rPr>
                                        <a:rPr lang="es-ES" sz="2000">
                                          <a:latin typeface="Cambria Math" panose="02040503050406030204" pitchFamily="18" charset="0"/>
                                        </a:rPr>
                                        <m:t>log</m:t>
                                      </m:r>
                                    </m:fName>
                                    <m:e>
                                      <m:d>
                                        <m:dPr>
                                          <m:ctrlPr>
                                            <a:rPr lang="es-ES" sz="2000" i="1">
                                              <a:latin typeface="Cambria Math" panose="02040503050406030204" pitchFamily="18" charset="0"/>
                                            </a:rPr>
                                          </m:ctrlPr>
                                        </m:dPr>
                                        <m:e>
                                          <m:r>
                                            <a:rPr lang="es-ES" sz="2000" i="1">
                                              <a:latin typeface="Cambria Math" panose="02040503050406030204" pitchFamily="18" charset="0"/>
                                            </a:rPr>
                                            <m:t>𝑎</m:t>
                                          </m:r>
                                        </m:e>
                                      </m:d>
                                    </m:e>
                                  </m:func>
                                </m:e>
                                <m:sup>
                                  <m:r>
                                    <a:rPr lang="es-ES" sz="2000" b="0" i="1" smtClean="0">
                                      <a:latin typeface="Cambria Math" panose="02040503050406030204" pitchFamily="18" charset="0"/>
                                    </a:rPr>
                                    <m:t>4</m:t>
                                  </m:r>
                                </m:sup>
                              </m:sSup>
                            </m:num>
                            <m:den>
                              <m:r>
                                <a:rPr lang="es-ES" sz="2000" b="0" i="1" smtClean="0">
                                  <a:latin typeface="Cambria Math" panose="02040503050406030204" pitchFamily="18" charset="0"/>
                                </a:rPr>
                                <m:t>180</m:t>
                              </m:r>
                              <m:sSup>
                                <m:sSupPr>
                                  <m:ctrlPr>
                                    <a:rPr lang="fr-FR" sz="2000" i="1">
                                      <a:latin typeface="Cambria Math" panose="02040503050406030204" pitchFamily="18" charset="0"/>
                                    </a:rPr>
                                  </m:ctrlPr>
                                </m:sSupPr>
                                <m:e>
                                  <m:r>
                                    <a:rPr lang="fr-FR" sz="2000" i="1">
                                      <a:latin typeface="Cambria Math" panose="02040503050406030204" pitchFamily="18" charset="0"/>
                                    </a:rPr>
                                    <m:t>𝜋</m:t>
                                  </m:r>
                                </m:e>
                                <m:sup>
                                  <m:r>
                                    <a:rPr lang="es-ES" sz="2000" b="0" i="1" smtClean="0">
                                      <a:latin typeface="Cambria Math" panose="02040503050406030204" pitchFamily="18" charset="0"/>
                                    </a:rPr>
                                    <m:t>4</m:t>
                                  </m:r>
                                </m:sup>
                              </m:sSup>
                            </m:den>
                          </m:f>
                          <m:r>
                            <a:rPr lang="es-ES" sz="2000" b="0" i="1" smtClean="0">
                              <a:latin typeface="Cambria Math" panose="02040503050406030204" pitchFamily="18" charset="0"/>
                            </a:rPr>
                            <m:t>+…</m:t>
                          </m:r>
                        </m:e>
                      </m:d>
                    </m:oMath>
                  </m:oMathPara>
                </a14:m>
                <a:endParaRPr lang="fr-FR" sz="2000" dirty="0"/>
              </a:p>
            </p:txBody>
          </p:sp>
        </mc:Choice>
        <mc:Fallback xmlns="">
          <p:sp>
            <p:nvSpPr>
              <p:cNvPr id="39" name="ZoneTexte 38">
                <a:extLst>
                  <a:ext uri="{FF2B5EF4-FFF2-40B4-BE49-F238E27FC236}">
                    <a16:creationId xmlns:a16="http://schemas.microsoft.com/office/drawing/2014/main" id="{5917D1E9-9AB0-495B-B291-A500C0CE2AAF}"/>
                  </a:ext>
                </a:extLst>
              </p:cNvPr>
              <p:cNvSpPr txBox="1">
                <a:spLocks noRot="1" noChangeAspect="1" noMove="1" noResize="1" noEditPoints="1" noAdjustHandles="1" noChangeArrowheads="1" noChangeShapeType="1" noTextEdit="1"/>
              </p:cNvSpPr>
              <p:nvPr/>
            </p:nvSpPr>
            <p:spPr>
              <a:xfrm>
                <a:off x="2651044" y="5271933"/>
                <a:ext cx="6237092" cy="701218"/>
              </a:xfrm>
              <a:prstGeom prst="rect">
                <a:avLst/>
              </a:prstGeom>
              <a:blipFill>
                <a:blip r:embed="rId9"/>
                <a:stretch>
                  <a:fillRect/>
                </a:stretch>
              </a:blipFill>
            </p:spPr>
            <p:txBody>
              <a:bodyPr/>
              <a:lstStyle/>
              <a:p>
                <a:r>
                  <a:rPr lang="en-GB">
                    <a:noFill/>
                  </a:rPr>
                  <a:t> </a:t>
                </a:r>
              </a:p>
            </p:txBody>
          </p:sp>
        </mc:Fallback>
      </mc:AlternateContent>
      <p:cxnSp>
        <p:nvCxnSpPr>
          <p:cNvPr id="41" name="Connecteur droit 40">
            <a:extLst>
              <a:ext uri="{FF2B5EF4-FFF2-40B4-BE49-F238E27FC236}">
                <a16:creationId xmlns:a16="http://schemas.microsoft.com/office/drawing/2014/main" id="{793736D3-0B9B-412B-9417-58C52C315599}"/>
              </a:ext>
            </a:extLst>
          </p:cNvPr>
          <p:cNvCxnSpPr/>
          <p:nvPr/>
        </p:nvCxnSpPr>
        <p:spPr>
          <a:xfrm>
            <a:off x="0" y="3089419"/>
            <a:ext cx="12191992"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ZoneTexte 41">
                <a:extLst>
                  <a:ext uri="{FF2B5EF4-FFF2-40B4-BE49-F238E27FC236}">
                    <a16:creationId xmlns:a16="http://schemas.microsoft.com/office/drawing/2014/main" id="{28B163AC-CFB3-4627-A737-F3BE24206D34}"/>
                  </a:ext>
                </a:extLst>
              </p:cNvPr>
              <p:cNvSpPr txBox="1"/>
              <p:nvPr/>
            </p:nvSpPr>
            <p:spPr>
              <a:xfrm>
                <a:off x="2683699" y="6044230"/>
                <a:ext cx="30457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 </m:t>
                      </m:r>
                    </m:oMath>
                  </m:oMathPara>
                </a14:m>
                <a:endParaRPr lang="fr-FR" sz="2000" dirty="0"/>
              </a:p>
            </p:txBody>
          </p:sp>
        </mc:Choice>
        <mc:Fallback xmlns="">
          <p:sp>
            <p:nvSpPr>
              <p:cNvPr id="42" name="ZoneTexte 41">
                <a:extLst>
                  <a:ext uri="{FF2B5EF4-FFF2-40B4-BE49-F238E27FC236}">
                    <a16:creationId xmlns:a16="http://schemas.microsoft.com/office/drawing/2014/main" id="{28B163AC-CFB3-4627-A737-F3BE24206D34}"/>
                  </a:ext>
                </a:extLst>
              </p:cNvPr>
              <p:cNvSpPr txBox="1">
                <a:spLocks noRot="1" noChangeAspect="1" noMove="1" noResize="1" noEditPoints="1" noAdjustHandles="1" noChangeArrowheads="1" noChangeShapeType="1" noTextEdit="1"/>
              </p:cNvSpPr>
              <p:nvPr/>
            </p:nvSpPr>
            <p:spPr>
              <a:xfrm>
                <a:off x="2683699" y="6044230"/>
                <a:ext cx="304571"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ZoneTexte 42">
                <a:extLst>
                  <a:ext uri="{FF2B5EF4-FFF2-40B4-BE49-F238E27FC236}">
                    <a16:creationId xmlns:a16="http://schemas.microsoft.com/office/drawing/2014/main" id="{D3DCFEE5-5832-4154-BDCA-0E61B1A816E9}"/>
                  </a:ext>
                </a:extLst>
              </p:cNvPr>
              <p:cNvSpPr txBox="1"/>
              <p:nvPr/>
            </p:nvSpPr>
            <p:spPr>
              <a:xfrm>
                <a:off x="2913550" y="6046329"/>
                <a:ext cx="6466129" cy="369332"/>
              </a:xfrm>
              <a:prstGeom prst="rect">
                <a:avLst/>
              </a:prstGeom>
              <a:noFill/>
            </p:spPr>
            <p:txBody>
              <a:bodyPr wrap="none" rtlCol="0">
                <a:spAutoFit/>
              </a:bodyPr>
              <a:lstStyle/>
              <a:p>
                <a:r>
                  <a:rPr lang="fr-FR" b="1" dirty="0"/>
                  <a:t>all</a:t>
                </a:r>
                <a:r>
                  <a:rPr lang="fr-FR" dirty="0"/>
                  <a:t> </a:t>
                </a:r>
                <a14:m>
                  <m:oMath xmlns:m="http://schemas.openxmlformats.org/officeDocument/2006/math">
                    <m:r>
                      <a:rPr lang="es-ES" b="0" i="1" smtClean="0">
                        <a:latin typeface="Cambria Math" panose="02040503050406030204" pitchFamily="18" charset="0"/>
                      </a:rPr>
                      <m:t>2</m:t>
                    </m:r>
                    <m:r>
                      <a:rPr lang="es-ES" b="0" i="1" smtClean="0">
                        <a:latin typeface="Cambria Math" panose="02040503050406030204" pitchFamily="18" charset="0"/>
                      </a:rPr>
                      <m:t>𝑛</m:t>
                    </m:r>
                  </m:oMath>
                </a14:m>
                <a:r>
                  <a:rPr lang="fr-FR" dirty="0"/>
                  <a:t>-point </a:t>
                </a:r>
                <a:r>
                  <a:rPr lang="fr-FR" dirty="0" err="1"/>
                  <a:t>functions</a:t>
                </a:r>
                <a:r>
                  <a:rPr lang="fr-FR" dirty="0"/>
                  <a:t> at </a:t>
                </a:r>
                <a:r>
                  <a:rPr lang="fr-FR" b="1" dirty="0" err="1"/>
                  <a:t>arbitrary</a:t>
                </a:r>
                <a:r>
                  <a:rPr lang="fr-FR" dirty="0"/>
                  <a:t> </a:t>
                </a:r>
                <a:r>
                  <a:rPr lang="fr-FR" dirty="0" err="1"/>
                  <a:t>order</a:t>
                </a:r>
                <a:r>
                  <a:rPr lang="fr-FR" dirty="0"/>
                  <a:t>… and </a:t>
                </a:r>
                <a:r>
                  <a:rPr lang="fr-FR" dirty="0" err="1"/>
                  <a:t>now</a:t>
                </a:r>
                <a:r>
                  <a:rPr lang="fr-FR" dirty="0"/>
                  <a:t> at </a:t>
                </a:r>
                <a:r>
                  <a:rPr lang="fr-FR" b="1" dirty="0" err="1"/>
                  <a:t>any</a:t>
                </a:r>
                <a:r>
                  <a:rPr lang="fr-FR" dirty="0"/>
                  <a:t> time!</a:t>
                </a:r>
              </a:p>
            </p:txBody>
          </p:sp>
        </mc:Choice>
        <mc:Fallback xmlns="">
          <p:sp>
            <p:nvSpPr>
              <p:cNvPr id="43" name="ZoneTexte 42">
                <a:extLst>
                  <a:ext uri="{FF2B5EF4-FFF2-40B4-BE49-F238E27FC236}">
                    <a16:creationId xmlns:a16="http://schemas.microsoft.com/office/drawing/2014/main" id="{D3DCFEE5-5832-4154-BDCA-0E61B1A816E9}"/>
                  </a:ext>
                </a:extLst>
              </p:cNvPr>
              <p:cNvSpPr txBox="1">
                <a:spLocks noRot="1" noChangeAspect="1" noMove="1" noResize="1" noEditPoints="1" noAdjustHandles="1" noChangeArrowheads="1" noChangeShapeType="1" noTextEdit="1"/>
              </p:cNvSpPr>
              <p:nvPr/>
            </p:nvSpPr>
            <p:spPr>
              <a:xfrm>
                <a:off x="2913550" y="6046329"/>
                <a:ext cx="6466129" cy="369332"/>
              </a:xfrm>
              <a:prstGeom prst="rect">
                <a:avLst/>
              </a:prstGeom>
              <a:blipFill>
                <a:blip r:embed="rId11"/>
                <a:stretch>
                  <a:fillRect l="-848" t="-11667" r="-377" b="-25000"/>
                </a:stretch>
              </a:blipFill>
            </p:spPr>
            <p:txBody>
              <a:bodyPr/>
              <a:lstStyle/>
              <a:p>
                <a:r>
                  <a:rPr lang="en-GB">
                    <a:noFill/>
                  </a:rPr>
                  <a:t> </a:t>
                </a:r>
              </a:p>
            </p:txBody>
          </p:sp>
        </mc:Fallback>
      </mc:AlternateContent>
      <p:sp>
        <p:nvSpPr>
          <p:cNvPr id="44" name="Rectangle 43">
            <a:extLst>
              <a:ext uri="{FF2B5EF4-FFF2-40B4-BE49-F238E27FC236}">
                <a16:creationId xmlns:a16="http://schemas.microsoft.com/office/drawing/2014/main" id="{BF44D952-D1BC-4982-8E2C-4CCD8BD8319A}"/>
              </a:ext>
            </a:extLst>
          </p:cNvPr>
          <p:cNvSpPr/>
          <p:nvPr/>
        </p:nvSpPr>
        <p:spPr>
          <a:xfrm>
            <a:off x="9355123" y="6089292"/>
            <a:ext cx="2958045" cy="646331"/>
          </a:xfrm>
          <a:prstGeom prst="rect">
            <a:avLst/>
          </a:prstGeom>
        </p:spPr>
        <p:txBody>
          <a:bodyPr wrap="square">
            <a:spAutoFit/>
          </a:bodyPr>
          <a:lstStyle/>
          <a:p>
            <a:r>
              <a:rPr lang="fr-FR" b="1" dirty="0">
                <a:solidFill>
                  <a:srgbClr val="00B050"/>
                </a:solidFill>
              </a:rPr>
              <a:t>[M. Honda, R. </a:t>
            </a:r>
            <a:r>
              <a:rPr lang="fr-FR" b="1" dirty="0" err="1">
                <a:solidFill>
                  <a:srgbClr val="00B050"/>
                </a:solidFill>
              </a:rPr>
              <a:t>Jinno</a:t>
            </a:r>
            <a:r>
              <a:rPr lang="fr-FR" b="1" dirty="0">
                <a:solidFill>
                  <a:srgbClr val="00B050"/>
                </a:solidFill>
              </a:rPr>
              <a:t>,</a:t>
            </a:r>
          </a:p>
          <a:p>
            <a:r>
              <a:rPr lang="fr-FR" b="1" dirty="0">
                <a:solidFill>
                  <a:srgbClr val="00B050"/>
                </a:solidFill>
              </a:rPr>
              <a:t>L. Pinol, K. </a:t>
            </a:r>
            <a:r>
              <a:rPr lang="fr-FR" b="1" dirty="0" err="1">
                <a:solidFill>
                  <a:srgbClr val="00B050"/>
                </a:solidFill>
              </a:rPr>
              <a:t>Tokeshi</a:t>
            </a:r>
            <a:r>
              <a:rPr lang="fr-FR" b="1" dirty="0">
                <a:solidFill>
                  <a:srgbClr val="00B050"/>
                </a:solidFill>
              </a:rPr>
              <a:t> 2023]</a:t>
            </a:r>
          </a:p>
        </p:txBody>
      </p:sp>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D699C770-3AD5-44EF-92AE-18AB8AAAE796}"/>
                  </a:ext>
                </a:extLst>
              </p:cNvPr>
              <p:cNvSpPr/>
              <p:nvPr/>
            </p:nvSpPr>
            <p:spPr>
              <a:xfrm>
                <a:off x="9062535" y="4691735"/>
                <a:ext cx="1604863" cy="369332"/>
              </a:xfrm>
              <a:prstGeom prst="rect">
                <a:avLst/>
              </a:prstGeom>
            </p:spPr>
            <p:txBody>
              <a:bodyPr wrap="none">
                <a:spAutoFit/>
              </a:bodyPr>
              <a:lstStyle/>
              <a:p>
                <a14:m>
                  <m:oMath xmlns:m="http://schemas.openxmlformats.org/officeDocument/2006/math">
                    <m:r>
                      <a:rPr lang="es-ES" i="1">
                        <a:latin typeface="Cambria Math" panose="02040503050406030204" pitchFamily="18" charset="0"/>
                      </a:rPr>
                      <m:t>𝜆</m:t>
                    </m:r>
                    <m:r>
                      <a:rPr lang="es-ES" i="1">
                        <a:latin typeface="Cambria Math" panose="02040503050406030204" pitchFamily="18" charset="0"/>
                      </a:rPr>
                      <m:t> </m:t>
                    </m:r>
                    <m:sSup>
                      <m:sSupPr>
                        <m:ctrlPr>
                          <a:rPr lang="es-ES" i="1">
                            <a:latin typeface="Cambria Math" panose="02040503050406030204" pitchFamily="18" charset="0"/>
                          </a:rPr>
                        </m:ctrlPr>
                      </m:sSupPr>
                      <m:e>
                        <m:r>
                          <m:rPr>
                            <m:sty m:val="p"/>
                          </m:rPr>
                          <a:rPr lang="es-ES">
                            <a:latin typeface="Cambria Math" panose="02040503050406030204" pitchFamily="18" charset="0"/>
                          </a:rPr>
                          <m:t>log</m:t>
                        </m:r>
                        <m:r>
                          <a:rPr lang="es-ES" i="1">
                            <a:latin typeface="Cambria Math" panose="02040503050406030204" pitchFamily="18" charset="0"/>
                          </a:rPr>
                          <m:t>⁡(</m:t>
                        </m:r>
                        <m:r>
                          <a:rPr lang="es-ES" i="1">
                            <a:latin typeface="Cambria Math" panose="02040503050406030204" pitchFamily="18" charset="0"/>
                          </a:rPr>
                          <m:t>𝑎</m:t>
                        </m:r>
                        <m:r>
                          <a:rPr lang="es-ES" i="1">
                            <a:latin typeface="Cambria Math" panose="02040503050406030204" pitchFamily="18" charset="0"/>
                          </a:rPr>
                          <m:t>)</m:t>
                        </m:r>
                      </m:e>
                      <m:sup>
                        <m:r>
                          <a:rPr lang="es-ES" i="1">
                            <a:latin typeface="Cambria Math" panose="02040503050406030204" pitchFamily="18" charset="0"/>
                          </a:rPr>
                          <m:t>2</m:t>
                        </m:r>
                      </m:sup>
                    </m:sSup>
                    <m:r>
                      <a:rPr lang="es-ES" i="1">
                        <a:latin typeface="Cambria Math" panose="02040503050406030204" pitchFamily="18" charset="0"/>
                      </a:rPr>
                      <m:t>≪1</m:t>
                    </m:r>
                  </m:oMath>
                </a14:m>
                <a:r>
                  <a:rPr lang="es-ES" dirty="0"/>
                  <a:t> </a:t>
                </a:r>
                <a:endParaRPr lang="en-GB" dirty="0"/>
              </a:p>
            </p:txBody>
          </p:sp>
        </mc:Choice>
        <mc:Fallback xmlns="">
          <p:sp>
            <p:nvSpPr>
              <p:cNvPr id="45" name="Rectangle 44">
                <a:extLst>
                  <a:ext uri="{FF2B5EF4-FFF2-40B4-BE49-F238E27FC236}">
                    <a16:creationId xmlns:a16="http://schemas.microsoft.com/office/drawing/2014/main" id="{D699C770-3AD5-44EF-92AE-18AB8AAAE796}"/>
                  </a:ext>
                </a:extLst>
              </p:cNvPr>
              <p:cNvSpPr>
                <a:spLocks noRot="1" noChangeAspect="1" noMove="1" noResize="1" noEditPoints="1" noAdjustHandles="1" noChangeArrowheads="1" noChangeShapeType="1" noTextEdit="1"/>
              </p:cNvSpPr>
              <p:nvPr/>
            </p:nvSpPr>
            <p:spPr>
              <a:xfrm>
                <a:off x="9062535" y="4691735"/>
                <a:ext cx="1604863" cy="369332"/>
              </a:xfrm>
              <a:prstGeom prst="rect">
                <a:avLst/>
              </a:prstGeom>
              <a:blipFill>
                <a:blip r:embed="rId12"/>
                <a:stretch>
                  <a:fillRect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5549DB01-A439-48C6-95FE-3AE258F7EC86}"/>
                  </a:ext>
                </a:extLst>
              </p:cNvPr>
              <p:cNvSpPr/>
              <p:nvPr/>
            </p:nvSpPr>
            <p:spPr>
              <a:xfrm>
                <a:off x="9062535" y="5400243"/>
                <a:ext cx="1604863" cy="369332"/>
              </a:xfrm>
              <a:prstGeom prst="rect">
                <a:avLst/>
              </a:prstGeom>
            </p:spPr>
            <p:txBody>
              <a:bodyPr wrap="none">
                <a:spAutoFit/>
              </a:bodyPr>
              <a:lstStyle/>
              <a:p>
                <a14:m>
                  <m:oMath xmlns:m="http://schemas.openxmlformats.org/officeDocument/2006/math">
                    <m:r>
                      <a:rPr lang="es-ES" i="1">
                        <a:latin typeface="Cambria Math" panose="02040503050406030204" pitchFamily="18" charset="0"/>
                      </a:rPr>
                      <m:t>𝜆</m:t>
                    </m:r>
                    <m:r>
                      <a:rPr lang="es-ES" i="1">
                        <a:latin typeface="Cambria Math" panose="02040503050406030204" pitchFamily="18" charset="0"/>
                      </a:rPr>
                      <m:t> </m:t>
                    </m:r>
                    <m:sSup>
                      <m:sSupPr>
                        <m:ctrlPr>
                          <a:rPr lang="es-ES" i="1">
                            <a:latin typeface="Cambria Math" panose="02040503050406030204" pitchFamily="18" charset="0"/>
                          </a:rPr>
                        </m:ctrlPr>
                      </m:sSupPr>
                      <m:e>
                        <m:r>
                          <m:rPr>
                            <m:sty m:val="p"/>
                          </m:rPr>
                          <a:rPr lang="es-ES">
                            <a:latin typeface="Cambria Math" panose="02040503050406030204" pitchFamily="18" charset="0"/>
                          </a:rPr>
                          <m:t>log</m:t>
                        </m:r>
                        <m:r>
                          <a:rPr lang="es-ES" i="1">
                            <a:latin typeface="Cambria Math" panose="02040503050406030204" pitchFamily="18" charset="0"/>
                          </a:rPr>
                          <m:t>⁡(</m:t>
                        </m:r>
                        <m:r>
                          <a:rPr lang="es-ES" i="1">
                            <a:latin typeface="Cambria Math" panose="02040503050406030204" pitchFamily="18" charset="0"/>
                          </a:rPr>
                          <m:t>𝑎</m:t>
                        </m:r>
                        <m:r>
                          <a:rPr lang="es-ES" i="1">
                            <a:latin typeface="Cambria Math" panose="02040503050406030204" pitchFamily="18" charset="0"/>
                          </a:rPr>
                          <m:t>)</m:t>
                        </m:r>
                      </m:e>
                      <m:sup>
                        <m:r>
                          <a:rPr lang="es-ES" i="1">
                            <a:latin typeface="Cambria Math" panose="02040503050406030204" pitchFamily="18" charset="0"/>
                          </a:rPr>
                          <m:t>2</m:t>
                        </m:r>
                      </m:sup>
                    </m:sSup>
                    <m:r>
                      <a:rPr lang="es-ES" i="1">
                        <a:latin typeface="Cambria Math" panose="02040503050406030204" pitchFamily="18" charset="0"/>
                      </a:rPr>
                      <m:t>≪1</m:t>
                    </m:r>
                  </m:oMath>
                </a14:m>
                <a:r>
                  <a:rPr lang="es-ES" dirty="0"/>
                  <a:t> </a:t>
                </a:r>
                <a:endParaRPr lang="en-GB" dirty="0"/>
              </a:p>
            </p:txBody>
          </p:sp>
        </mc:Choice>
        <mc:Fallback xmlns="">
          <p:sp>
            <p:nvSpPr>
              <p:cNvPr id="46" name="Rectangle 45">
                <a:extLst>
                  <a:ext uri="{FF2B5EF4-FFF2-40B4-BE49-F238E27FC236}">
                    <a16:creationId xmlns:a16="http://schemas.microsoft.com/office/drawing/2014/main" id="{5549DB01-A439-48C6-95FE-3AE258F7EC86}"/>
                  </a:ext>
                </a:extLst>
              </p:cNvPr>
              <p:cNvSpPr>
                <a:spLocks noRot="1" noChangeAspect="1" noMove="1" noResize="1" noEditPoints="1" noAdjustHandles="1" noChangeArrowheads="1" noChangeShapeType="1" noTextEdit="1"/>
              </p:cNvSpPr>
              <p:nvPr/>
            </p:nvSpPr>
            <p:spPr>
              <a:xfrm>
                <a:off x="9062535" y="5400243"/>
                <a:ext cx="1604863" cy="369332"/>
              </a:xfrm>
              <a:prstGeom prst="rect">
                <a:avLst/>
              </a:prstGeom>
              <a:blipFill>
                <a:blip r:embed="rId13"/>
                <a:stretch>
                  <a:fillRect b="-1500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7" name="Rectangle 46">
                <a:extLst>
                  <a:ext uri="{FF2B5EF4-FFF2-40B4-BE49-F238E27FC236}">
                    <a16:creationId xmlns:a16="http://schemas.microsoft.com/office/drawing/2014/main" id="{1FBBCD87-02E9-4848-9564-278E1E2AFF18}"/>
                  </a:ext>
                </a:extLst>
              </p:cNvPr>
              <p:cNvSpPr/>
              <p:nvPr/>
            </p:nvSpPr>
            <p:spPr>
              <a:xfrm>
                <a:off x="7260935" y="6361268"/>
                <a:ext cx="2132250" cy="375552"/>
              </a:xfrm>
              <a:prstGeom prst="rect">
                <a:avLst/>
              </a:prstGeom>
            </p:spPr>
            <p:txBody>
              <a:bodyPr wrap="none">
                <a:spAutoFit/>
              </a:bodyPr>
              <a:lstStyle/>
              <a:p>
                <a14:m>
                  <m:oMath xmlns:m="http://schemas.openxmlformats.org/officeDocument/2006/math">
                    <m:r>
                      <a:rPr lang="es-ES" b="1" i="1" smtClean="0">
                        <a:solidFill>
                          <a:schemeClr val="tx1"/>
                        </a:solidFill>
                        <a:latin typeface="Cambria Math" panose="02040503050406030204" pitchFamily="18" charset="0"/>
                      </a:rPr>
                      <m:t>𝟎</m:t>
                    </m:r>
                    <m:r>
                      <a:rPr lang="es-ES" b="1" i="1" smtClean="0">
                        <a:solidFill>
                          <a:schemeClr val="tx1"/>
                        </a:solidFill>
                        <a:latin typeface="Cambria Math" panose="02040503050406030204" pitchFamily="18" charset="0"/>
                      </a:rPr>
                      <m:t>&lt;</m:t>
                    </m:r>
                    <m:r>
                      <a:rPr lang="es-ES" b="1" i="1" smtClean="0">
                        <a:solidFill>
                          <a:schemeClr val="tx1"/>
                        </a:solidFill>
                        <a:latin typeface="Cambria Math" panose="02040503050406030204" pitchFamily="18" charset="0"/>
                      </a:rPr>
                      <m:t>𝝀</m:t>
                    </m:r>
                    <m:r>
                      <a:rPr lang="es-ES" b="1" i="1" smtClean="0">
                        <a:solidFill>
                          <a:schemeClr val="tx1"/>
                        </a:solidFill>
                        <a:latin typeface="Cambria Math" panose="02040503050406030204" pitchFamily="18" charset="0"/>
                      </a:rPr>
                      <m:t> </m:t>
                    </m:r>
                    <m:sSup>
                      <m:sSupPr>
                        <m:ctrlPr>
                          <a:rPr lang="es-ES" b="1" i="1">
                            <a:solidFill>
                              <a:schemeClr val="tx1"/>
                            </a:solidFill>
                            <a:latin typeface="Cambria Math" panose="02040503050406030204" pitchFamily="18" charset="0"/>
                          </a:rPr>
                        </m:ctrlPr>
                      </m:sSupPr>
                      <m:e>
                        <m:r>
                          <a:rPr lang="es-ES" b="1" i="0">
                            <a:solidFill>
                              <a:schemeClr val="tx1"/>
                            </a:solidFill>
                            <a:latin typeface="Cambria Math" panose="02040503050406030204" pitchFamily="18" charset="0"/>
                          </a:rPr>
                          <m:t>𝐥𝐨𝐠</m:t>
                        </m:r>
                        <m:r>
                          <a:rPr lang="es-ES" b="1" i="1">
                            <a:solidFill>
                              <a:schemeClr val="tx1"/>
                            </a:solidFill>
                            <a:latin typeface="Cambria Math" panose="02040503050406030204" pitchFamily="18" charset="0"/>
                          </a:rPr>
                          <m:t>⁡(</m:t>
                        </m:r>
                        <m:r>
                          <a:rPr lang="es-ES" b="1" i="1">
                            <a:solidFill>
                              <a:schemeClr val="tx1"/>
                            </a:solidFill>
                            <a:latin typeface="Cambria Math" panose="02040503050406030204" pitchFamily="18" charset="0"/>
                          </a:rPr>
                          <m:t>𝒂</m:t>
                        </m:r>
                        <m:r>
                          <a:rPr lang="es-ES" b="1" i="1">
                            <a:solidFill>
                              <a:schemeClr val="tx1"/>
                            </a:solidFill>
                            <a:latin typeface="Cambria Math" panose="02040503050406030204" pitchFamily="18" charset="0"/>
                          </a:rPr>
                          <m:t>)</m:t>
                        </m:r>
                      </m:e>
                      <m:sup>
                        <m:r>
                          <a:rPr lang="es-ES" b="1" i="1">
                            <a:solidFill>
                              <a:schemeClr val="tx1"/>
                            </a:solidFill>
                            <a:latin typeface="Cambria Math" panose="02040503050406030204" pitchFamily="18" charset="0"/>
                          </a:rPr>
                          <m:t>𝟐</m:t>
                        </m:r>
                      </m:sup>
                    </m:sSup>
                    <m:r>
                      <a:rPr lang="es-ES" b="1" i="1" smtClean="0">
                        <a:solidFill>
                          <a:schemeClr val="tx1"/>
                        </a:solidFill>
                        <a:latin typeface="Cambria Math" panose="02040503050406030204" pitchFamily="18" charset="0"/>
                      </a:rPr>
                      <m:t>&lt;∞</m:t>
                    </m:r>
                  </m:oMath>
                </a14:m>
                <a:r>
                  <a:rPr lang="es-ES" b="1" dirty="0">
                    <a:solidFill>
                      <a:schemeClr val="tx1"/>
                    </a:solidFill>
                  </a:rPr>
                  <a:t> </a:t>
                </a:r>
                <a:endParaRPr lang="en-GB" b="1" dirty="0">
                  <a:solidFill>
                    <a:schemeClr val="tx1"/>
                  </a:solidFill>
                </a:endParaRPr>
              </a:p>
            </p:txBody>
          </p:sp>
        </mc:Choice>
        <mc:Fallback>
          <p:sp>
            <p:nvSpPr>
              <p:cNvPr id="47" name="Rectangle 46">
                <a:extLst>
                  <a:ext uri="{FF2B5EF4-FFF2-40B4-BE49-F238E27FC236}">
                    <a16:creationId xmlns:a16="http://schemas.microsoft.com/office/drawing/2014/main" id="{1FBBCD87-02E9-4848-9564-278E1E2AFF18}"/>
                  </a:ext>
                </a:extLst>
              </p:cNvPr>
              <p:cNvSpPr>
                <a:spLocks noRot="1" noChangeAspect="1" noMove="1" noResize="1" noEditPoints="1" noAdjustHandles="1" noChangeArrowheads="1" noChangeShapeType="1" noTextEdit="1"/>
              </p:cNvSpPr>
              <p:nvPr/>
            </p:nvSpPr>
            <p:spPr>
              <a:xfrm>
                <a:off x="7260935" y="6361268"/>
                <a:ext cx="2132250" cy="375552"/>
              </a:xfrm>
              <a:prstGeom prst="rect">
                <a:avLst/>
              </a:prstGeom>
              <a:blipFill>
                <a:blip r:embed="rId14"/>
                <a:stretch>
                  <a:fillRect b="-180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18B9C6F6-6181-4E9B-AC4D-EA89817F7467}"/>
                  </a:ext>
                </a:extLst>
              </p:cNvPr>
              <p:cNvSpPr/>
              <p:nvPr/>
            </p:nvSpPr>
            <p:spPr>
              <a:xfrm>
                <a:off x="1436847" y="2691210"/>
                <a:ext cx="137736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s-ES" i="1" smtClean="0">
                              <a:latin typeface="Cambria Math" panose="02040503050406030204" pitchFamily="18" charset="0"/>
                            </a:rPr>
                          </m:ctrlPr>
                        </m:funcPr>
                        <m:fName>
                          <m:r>
                            <m:rPr>
                              <m:sty m:val="p"/>
                            </m:rPr>
                            <a:rPr lang="es-ES">
                              <a:latin typeface="Cambria Math" panose="02040503050406030204" pitchFamily="18" charset="0"/>
                            </a:rPr>
                            <m:t>log</m:t>
                          </m:r>
                        </m:fName>
                        <m:e>
                          <m:d>
                            <m:dPr>
                              <m:ctrlPr>
                                <a:rPr lang="es-ES" i="1">
                                  <a:latin typeface="Cambria Math" panose="02040503050406030204" pitchFamily="18" charset="0"/>
                                </a:rPr>
                              </m:ctrlPr>
                            </m:dPr>
                            <m:e>
                              <m:r>
                                <a:rPr lang="es-ES" i="1">
                                  <a:latin typeface="Cambria Math" panose="02040503050406030204" pitchFamily="18" charset="0"/>
                                </a:rPr>
                                <m:t>𝑎</m:t>
                              </m:r>
                            </m:e>
                          </m:d>
                        </m:e>
                      </m:func>
                      <m:r>
                        <a:rPr lang="es-ES" b="0" i="1" smtClean="0">
                          <a:latin typeface="Cambria Math" panose="02040503050406030204" pitchFamily="18" charset="0"/>
                        </a:rPr>
                        <m:t>→∞</m:t>
                      </m:r>
                    </m:oMath>
                  </m:oMathPara>
                </a14:m>
                <a:endParaRPr lang="en-GB" dirty="0"/>
              </a:p>
            </p:txBody>
          </p:sp>
        </mc:Choice>
        <mc:Fallback xmlns="">
          <p:sp>
            <p:nvSpPr>
              <p:cNvPr id="48" name="Rectangle 47">
                <a:extLst>
                  <a:ext uri="{FF2B5EF4-FFF2-40B4-BE49-F238E27FC236}">
                    <a16:creationId xmlns:a16="http://schemas.microsoft.com/office/drawing/2014/main" id="{18B9C6F6-6181-4E9B-AC4D-EA89817F7467}"/>
                  </a:ext>
                </a:extLst>
              </p:cNvPr>
              <p:cNvSpPr>
                <a:spLocks noRot="1" noChangeAspect="1" noMove="1" noResize="1" noEditPoints="1" noAdjustHandles="1" noChangeArrowheads="1" noChangeShapeType="1" noTextEdit="1"/>
              </p:cNvSpPr>
              <p:nvPr/>
            </p:nvSpPr>
            <p:spPr>
              <a:xfrm>
                <a:off x="1436847" y="2691210"/>
                <a:ext cx="1377365" cy="369332"/>
              </a:xfrm>
              <a:prstGeom prst="rect">
                <a:avLst/>
              </a:prstGeom>
              <a:blipFill>
                <a:blip r:embed="rId15"/>
                <a:stretch>
                  <a:fillRect b="-147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6F29F055-E81D-463E-A218-15053EA329C5}"/>
                  </a:ext>
                </a:extLst>
              </p:cNvPr>
              <p:cNvSpPr txBox="1"/>
              <p:nvPr/>
            </p:nvSpPr>
            <p:spPr>
              <a:xfrm>
                <a:off x="8560124" y="3258834"/>
                <a:ext cx="2605009" cy="8183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d>
                            <m:dPr>
                              <m:begChr m:val="⟨"/>
                              <m:endChr m:val="⟩"/>
                              <m:ctrlPr>
                                <a:rPr lang="es-ES" b="0" i="1" smtClean="0">
                                  <a:latin typeface="Cambria Math" panose="02040503050406030204" pitchFamily="18" charset="0"/>
                                </a:rPr>
                              </m:ctrlPr>
                            </m:dPr>
                            <m:e>
                              <m:sSup>
                                <m:sSupPr>
                                  <m:ctrlPr>
                                    <a:rPr lang="es-ES" b="0" i="1" smtClean="0">
                                      <a:latin typeface="Cambria Math" panose="02040503050406030204" pitchFamily="18" charset="0"/>
                                    </a:rPr>
                                  </m:ctrlPr>
                                </m:sSupPr>
                                <m:e>
                                  <m:r>
                                    <a:rPr lang="es-ES" b="0" i="1" smtClean="0">
                                      <a:latin typeface="Cambria Math" panose="02040503050406030204" pitchFamily="18" charset="0"/>
                                    </a:rPr>
                                    <m:t>𝜙</m:t>
                                  </m:r>
                                </m:e>
                                <m:sup>
                                  <m:r>
                                    <a:rPr lang="es-ES" b="0" i="1" smtClean="0">
                                      <a:latin typeface="Cambria Math" panose="02040503050406030204" pitchFamily="18" charset="0"/>
                                    </a:rPr>
                                    <m:t>2</m:t>
                                  </m:r>
                                </m:sup>
                              </m:sSup>
                            </m:e>
                          </m:d>
                        </m:e>
                        <m:sub>
                          <m:r>
                            <m:rPr>
                              <m:sty m:val="p"/>
                            </m:rPr>
                            <a:rPr lang="es-ES" b="0" i="0" smtClean="0">
                              <a:latin typeface="Cambria Math" panose="02040503050406030204" pitchFamily="18" charset="0"/>
                            </a:rPr>
                            <m:t>eq</m:t>
                          </m:r>
                        </m:sub>
                      </m:sSub>
                      <m:r>
                        <a:rPr lang="es-ES" b="0" i="1" smtClean="0">
                          <a:latin typeface="Cambria Math" panose="02040503050406030204" pitchFamily="18" charset="0"/>
                        </a:rPr>
                        <m:t>=</m:t>
                      </m:r>
                      <m:rad>
                        <m:radPr>
                          <m:degHide m:val="on"/>
                          <m:ctrlPr>
                            <a:rPr lang="es-ES" b="0" i="1" smtClean="0">
                              <a:latin typeface="Cambria Math" panose="02040503050406030204" pitchFamily="18" charset="0"/>
                            </a:rPr>
                          </m:ctrlPr>
                        </m:radPr>
                        <m:deg/>
                        <m:e>
                          <m:f>
                            <m:fPr>
                              <m:ctrlPr>
                                <a:rPr lang="es-ES" b="0" i="1" smtClean="0">
                                  <a:latin typeface="Cambria Math" panose="02040503050406030204" pitchFamily="18" charset="0"/>
                                </a:rPr>
                              </m:ctrlPr>
                            </m:fPr>
                            <m:num>
                              <m:r>
                                <a:rPr lang="es-ES" b="0" i="1" smtClean="0">
                                  <a:latin typeface="Cambria Math" panose="02040503050406030204" pitchFamily="18" charset="0"/>
                                </a:rPr>
                                <m:t>3</m:t>
                              </m:r>
                            </m:num>
                            <m:den>
                              <m:r>
                                <a:rPr lang="es-ES" b="0" i="1" smtClean="0">
                                  <a:latin typeface="Cambria Math" panose="02040503050406030204" pitchFamily="18" charset="0"/>
                                </a:rPr>
                                <m:t>2</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𝜋</m:t>
                                  </m:r>
                                </m:e>
                                <m:sup>
                                  <m:r>
                                    <a:rPr lang="es-ES" b="0" i="1" smtClean="0">
                                      <a:latin typeface="Cambria Math" panose="02040503050406030204" pitchFamily="18" charset="0"/>
                                    </a:rPr>
                                    <m:t>2</m:t>
                                  </m:r>
                                </m:sup>
                              </m:sSup>
                            </m:den>
                          </m:f>
                        </m:e>
                      </m:rad>
                      <m:f>
                        <m:fPr>
                          <m:ctrlPr>
                            <a:rPr lang="es-ES" b="0" i="1" smtClean="0">
                              <a:latin typeface="Cambria Math" panose="02040503050406030204" pitchFamily="18" charset="0"/>
                            </a:rPr>
                          </m:ctrlPr>
                        </m:fPr>
                        <m:num>
                          <m:r>
                            <m:rPr>
                              <m:sty m:val="p"/>
                            </m:rPr>
                            <a:rPr lang="es-ES" b="0" i="0" smtClean="0">
                              <a:latin typeface="Cambria Math" panose="02040503050406030204" pitchFamily="18" charset="0"/>
                            </a:rPr>
                            <m:t>Γ</m:t>
                          </m:r>
                          <m:d>
                            <m:dPr>
                              <m:ctrlPr>
                                <a:rPr lang="es-ES" b="0" i="1" smtClean="0">
                                  <a:latin typeface="Cambria Math" panose="02040503050406030204" pitchFamily="18" charset="0"/>
                                </a:rPr>
                              </m:ctrlPr>
                            </m:dPr>
                            <m:e>
                              <m:r>
                                <a:rPr lang="es-ES" b="0" i="1" smtClean="0">
                                  <a:latin typeface="Cambria Math" panose="02040503050406030204" pitchFamily="18" charset="0"/>
                                </a:rPr>
                                <m:t>3/4</m:t>
                              </m:r>
                            </m:e>
                          </m:d>
                        </m:num>
                        <m:den>
                          <m:r>
                            <m:rPr>
                              <m:sty m:val="p"/>
                            </m:rPr>
                            <a:rPr lang="es-ES" b="0" i="0" smtClean="0">
                              <a:latin typeface="Cambria Math" panose="02040503050406030204" pitchFamily="18" charset="0"/>
                            </a:rPr>
                            <m:t>Γ</m:t>
                          </m:r>
                          <m:d>
                            <m:dPr>
                              <m:ctrlPr>
                                <a:rPr lang="es-ES" b="0" i="1" smtClean="0">
                                  <a:latin typeface="Cambria Math" panose="02040503050406030204" pitchFamily="18" charset="0"/>
                                </a:rPr>
                              </m:ctrlPr>
                            </m:dPr>
                            <m:e>
                              <m:r>
                                <a:rPr lang="es-ES" b="0" i="1" smtClean="0">
                                  <a:latin typeface="Cambria Math" panose="02040503050406030204" pitchFamily="18" charset="0"/>
                                </a:rPr>
                                <m:t>1/4</m:t>
                              </m:r>
                            </m:e>
                          </m:d>
                        </m:den>
                      </m:f>
                      <m:f>
                        <m:fPr>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r>
                                <a:rPr lang="es-ES" b="0" i="1" smtClean="0">
                                  <a:latin typeface="Cambria Math" panose="02040503050406030204" pitchFamily="18" charset="0"/>
                                </a:rPr>
                                <m:t>𝐻</m:t>
                              </m:r>
                            </m:e>
                            <m:sup>
                              <m:r>
                                <a:rPr lang="es-ES" b="0" i="1" smtClean="0">
                                  <a:latin typeface="Cambria Math" panose="02040503050406030204" pitchFamily="18" charset="0"/>
                                </a:rPr>
                                <m:t>2</m:t>
                              </m:r>
                            </m:sup>
                          </m:sSup>
                        </m:num>
                        <m:den>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𝜆</m:t>
                              </m:r>
                            </m:e>
                          </m:rad>
                        </m:den>
                      </m:f>
                    </m:oMath>
                  </m:oMathPara>
                </a14:m>
                <a:endParaRPr lang="es-ES" b="0" dirty="0"/>
              </a:p>
            </p:txBody>
          </p:sp>
        </mc:Choice>
        <mc:Fallback xmlns="">
          <p:sp>
            <p:nvSpPr>
              <p:cNvPr id="4" name="ZoneTexte 3">
                <a:extLst>
                  <a:ext uri="{FF2B5EF4-FFF2-40B4-BE49-F238E27FC236}">
                    <a16:creationId xmlns:a16="http://schemas.microsoft.com/office/drawing/2014/main" id="{6F29F055-E81D-463E-A218-15053EA329C5}"/>
                  </a:ext>
                </a:extLst>
              </p:cNvPr>
              <p:cNvSpPr txBox="1">
                <a:spLocks noRot="1" noChangeAspect="1" noMove="1" noResize="1" noEditPoints="1" noAdjustHandles="1" noChangeArrowheads="1" noChangeShapeType="1" noTextEdit="1"/>
              </p:cNvSpPr>
              <p:nvPr/>
            </p:nvSpPr>
            <p:spPr>
              <a:xfrm>
                <a:off x="8560124" y="3258834"/>
                <a:ext cx="2605009" cy="818366"/>
              </a:xfrm>
              <a:prstGeom prst="rect">
                <a:avLst/>
              </a:prstGeom>
              <a:blipFill>
                <a:blip r:embed="rId9"/>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55738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2579" y="84779"/>
            <a:ext cx="9863866" cy="727934"/>
          </a:xfrm>
        </p:spPr>
        <p:txBody>
          <a:bodyPr>
            <a:normAutofit/>
          </a:bodyPr>
          <a:lstStyle/>
          <a:p>
            <a:r>
              <a:rPr lang="fr-FR" dirty="0" err="1"/>
              <a:t>Quantisation</a:t>
            </a:r>
            <a:r>
              <a:rPr lang="fr-FR" dirty="0"/>
              <a:t> of the </a:t>
            </a:r>
            <a:r>
              <a:rPr lang="fr-FR" dirty="0" err="1"/>
              <a:t>multifield</a:t>
            </a:r>
            <a:r>
              <a:rPr lang="fr-FR" dirty="0"/>
              <a:t> system</a:t>
            </a:r>
          </a:p>
        </p:txBody>
      </p:sp>
      <p:sp>
        <p:nvSpPr>
          <p:cNvPr id="3" name="Espace réservé du pied de page 2"/>
          <p:cNvSpPr>
            <a:spLocks noGrp="1"/>
          </p:cNvSpPr>
          <p:nvPr>
            <p:ph type="ftr" sz="quarter" idx="11"/>
          </p:nvPr>
        </p:nvSpPr>
        <p:spPr>
          <a:xfrm>
            <a:off x="1295400" y="6408576"/>
            <a:ext cx="5181600" cy="238902"/>
          </a:xfrm>
        </p:spPr>
        <p:txBody>
          <a:bodyPr/>
          <a:lstStyle/>
          <a:p>
            <a:pPr rtl="0"/>
            <a:r>
              <a:rPr lang="en-GB" noProof="0"/>
              <a:t>Borel resummation of secular divergences with the stochastic inflation formalism                 2023 TUG Meeting, ENS, October 12th     ---    Lucas Pinol </a:t>
            </a:r>
            <a:endParaRPr lang="fr-FR" noProof="0" dirty="0"/>
          </a:p>
        </p:txBody>
      </p:sp>
      <p:sp>
        <p:nvSpPr>
          <p:cNvPr id="4" name="Rectangle 3"/>
          <p:cNvSpPr/>
          <p:nvPr/>
        </p:nvSpPr>
        <p:spPr>
          <a:xfrm>
            <a:off x="7537525" y="1814095"/>
            <a:ext cx="4654475" cy="369332"/>
          </a:xfrm>
          <a:prstGeom prst="rect">
            <a:avLst/>
          </a:prstGeom>
        </p:spPr>
        <p:txBody>
          <a:bodyPr wrap="square">
            <a:spAutoFit/>
          </a:bodyPr>
          <a:lstStyle/>
          <a:p>
            <a:r>
              <a:rPr lang="fr-FR" b="1" dirty="0">
                <a:solidFill>
                  <a:srgbClr val="00B050"/>
                </a:solidFill>
              </a:rPr>
              <a:t>[L. </a:t>
            </a:r>
            <a:r>
              <a:rPr lang="fr-FR" b="1" dirty="0" err="1">
                <a:solidFill>
                  <a:srgbClr val="00B050"/>
                </a:solidFill>
              </a:rPr>
              <a:t>Pinol</a:t>
            </a:r>
            <a:r>
              <a:rPr lang="fr-FR" b="1" dirty="0">
                <a:solidFill>
                  <a:srgbClr val="00B050"/>
                </a:solidFill>
              </a:rPr>
              <a:t>, S. </a:t>
            </a:r>
            <a:r>
              <a:rPr lang="fr-FR" b="1" dirty="0" err="1">
                <a:solidFill>
                  <a:srgbClr val="00B050"/>
                </a:solidFill>
              </a:rPr>
              <a:t>Renaux-Petel</a:t>
            </a:r>
            <a:r>
              <a:rPr lang="fr-FR" b="1" dirty="0">
                <a:solidFill>
                  <a:srgbClr val="00B050"/>
                </a:solidFill>
              </a:rPr>
              <a:t>, Y. </a:t>
            </a:r>
            <a:r>
              <a:rPr lang="fr-FR" b="1" dirty="0" err="1">
                <a:solidFill>
                  <a:srgbClr val="00B050"/>
                </a:solidFill>
              </a:rPr>
              <a:t>Tada</a:t>
            </a:r>
            <a:r>
              <a:rPr lang="fr-FR" b="1" dirty="0">
                <a:solidFill>
                  <a:srgbClr val="00B050"/>
                </a:solidFill>
              </a:rPr>
              <a:t> 2020] </a:t>
            </a:r>
            <a:endParaRPr lang="fr-FR" dirty="0"/>
          </a:p>
        </p:txBody>
      </p:sp>
      <p:sp>
        <p:nvSpPr>
          <p:cNvPr id="5" name="ZoneTexte 4"/>
          <p:cNvSpPr txBox="1"/>
          <p:nvPr/>
        </p:nvSpPr>
        <p:spPr>
          <a:xfrm>
            <a:off x="462579" y="938983"/>
            <a:ext cx="9341981" cy="400110"/>
          </a:xfrm>
          <a:prstGeom prst="rect">
            <a:avLst/>
          </a:prstGeom>
          <a:noFill/>
        </p:spPr>
        <p:txBody>
          <a:bodyPr wrap="none" rtlCol="0">
            <a:spAutoFit/>
          </a:bodyPr>
          <a:lstStyle/>
          <a:p>
            <a:r>
              <a:rPr lang="fr-FR" sz="2000" u="sng" dirty="0"/>
              <a:t>Spoiler</a:t>
            </a:r>
            <a:r>
              <a:rPr lang="fr-FR" sz="2000" dirty="0"/>
              <a:t>: the </a:t>
            </a:r>
            <a:r>
              <a:rPr lang="fr-FR" sz="2000" dirty="0" err="1"/>
              <a:t>ambiguity</a:t>
            </a:r>
            <a:r>
              <a:rPr lang="fr-FR" sz="2000" dirty="0"/>
              <a:t> </a:t>
            </a:r>
            <a:r>
              <a:rPr lang="fr-FR" sz="2000" dirty="0" err="1"/>
              <a:t>is</a:t>
            </a:r>
            <a:r>
              <a:rPr lang="fr-FR" sz="2000" dirty="0"/>
              <a:t> </a:t>
            </a:r>
            <a:r>
              <a:rPr lang="fr-FR" sz="2000" dirty="0" err="1"/>
              <a:t>resolved</a:t>
            </a:r>
            <a:r>
              <a:rPr lang="fr-FR" sz="2000" dirty="0"/>
              <a:t> by the </a:t>
            </a:r>
            <a:r>
              <a:rPr lang="fr-FR" sz="2000" dirty="0" err="1"/>
              <a:t>genuine</a:t>
            </a:r>
            <a:r>
              <a:rPr lang="fr-FR" sz="2000" dirty="0"/>
              <a:t> quantum nature of the fluctuations:</a:t>
            </a:r>
          </a:p>
        </p:txBody>
      </p:sp>
      <mc:AlternateContent xmlns:mc="http://schemas.openxmlformats.org/markup-compatibility/2006" xmlns:a14="http://schemas.microsoft.com/office/drawing/2010/main">
        <mc:Choice Requires="a14">
          <p:sp>
            <p:nvSpPr>
              <p:cNvPr id="6" name="Rectangle 5"/>
              <p:cNvSpPr/>
              <p:nvPr/>
            </p:nvSpPr>
            <p:spPr>
              <a:xfrm>
                <a:off x="875051" y="1520036"/>
                <a:ext cx="6022297" cy="1119947"/>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fr-FR" sz="2400" b="0" i="1" smtClean="0">
                              <a:solidFill>
                                <a:schemeClr val="tx1"/>
                              </a:solidFill>
                              <a:latin typeface="Cambria Math" panose="02040503050406030204" pitchFamily="18" charset="0"/>
                            </a:rPr>
                          </m:ctrlPr>
                        </m:sSubSupPr>
                        <m:e>
                          <m:acc>
                            <m:accPr>
                              <m:chr m:val="̂"/>
                              <m:ctrlPr>
                                <a:rPr lang="fr-FR" sz="2400" i="1">
                                  <a:solidFill>
                                    <a:schemeClr val="tx1"/>
                                  </a:solidFill>
                                  <a:latin typeface="Cambria Math" panose="02040503050406030204" pitchFamily="18" charset="0"/>
                                </a:rPr>
                              </m:ctrlPr>
                            </m:accPr>
                            <m:e>
                              <m:r>
                                <a:rPr lang="fr-FR" sz="2400" i="1">
                                  <a:solidFill>
                                    <a:schemeClr val="tx1"/>
                                  </a:solidFill>
                                  <a:latin typeface="Cambria Math" panose="02040503050406030204" pitchFamily="18" charset="0"/>
                                </a:rPr>
                                <m:t>𝜙</m:t>
                              </m:r>
                            </m:e>
                          </m:acc>
                        </m:e>
                        <m:sub>
                          <m:acc>
                            <m:accPr>
                              <m:chr m:val="⃗"/>
                              <m:ctrlPr>
                                <a:rPr lang="fr-FR" sz="2400" i="1">
                                  <a:solidFill>
                                    <a:schemeClr val="tx1"/>
                                  </a:solidFill>
                                  <a:latin typeface="Cambria Math" panose="02040503050406030204" pitchFamily="18" charset="0"/>
                                </a:rPr>
                              </m:ctrlPr>
                            </m:accPr>
                            <m:e>
                              <m:r>
                                <a:rPr lang="fr-FR" sz="2400" i="1">
                                  <a:solidFill>
                                    <a:schemeClr val="tx1"/>
                                  </a:solidFill>
                                  <a:latin typeface="Cambria Math" panose="02040503050406030204" pitchFamily="18" charset="0"/>
                                </a:rPr>
                                <m:t>𝑘</m:t>
                              </m:r>
                            </m:e>
                          </m:acc>
                        </m:sub>
                        <m:sup>
                          <m:r>
                            <a:rPr lang="fr-FR" sz="2400" b="0" i="1" smtClean="0">
                              <a:solidFill>
                                <a:schemeClr val="tx1"/>
                              </a:solidFill>
                              <a:latin typeface="Cambria Math" panose="02040503050406030204" pitchFamily="18" charset="0"/>
                            </a:rPr>
                            <m:t>𝐼</m:t>
                          </m:r>
                        </m:sup>
                      </m:sSubSup>
                      <m:d>
                        <m:dPr>
                          <m:ctrlPr>
                            <a:rPr lang="fr-FR" sz="2400" i="1">
                              <a:solidFill>
                                <a:schemeClr val="tx1"/>
                              </a:solidFill>
                              <a:latin typeface="Cambria Math" panose="02040503050406030204" pitchFamily="18" charset="0"/>
                            </a:rPr>
                          </m:ctrlPr>
                        </m:dPr>
                        <m:e>
                          <m:r>
                            <a:rPr lang="fr-FR" sz="2400" i="1">
                              <a:solidFill>
                                <a:schemeClr val="tx1"/>
                              </a:solidFill>
                              <a:latin typeface="Cambria Math" panose="02040503050406030204" pitchFamily="18" charset="0"/>
                            </a:rPr>
                            <m:t>𝑁</m:t>
                          </m:r>
                        </m:e>
                      </m:d>
                      <m:r>
                        <a:rPr lang="fr-FR" sz="2400" i="1">
                          <a:solidFill>
                            <a:schemeClr val="tx1"/>
                          </a:solidFill>
                          <a:latin typeface="Cambria Math" panose="02040503050406030204" pitchFamily="18" charset="0"/>
                        </a:rPr>
                        <m:t>=</m:t>
                      </m:r>
                      <m:sSubSup>
                        <m:sSubSupPr>
                          <m:ctrlPr>
                            <a:rPr lang="fr-FR" sz="2400" b="0" i="1" smtClean="0">
                              <a:solidFill>
                                <a:schemeClr val="tx1"/>
                              </a:solidFill>
                              <a:latin typeface="Cambria Math" panose="02040503050406030204" pitchFamily="18" charset="0"/>
                            </a:rPr>
                          </m:ctrlPr>
                        </m:sSubSupPr>
                        <m:e>
                          <m:r>
                            <a:rPr lang="fr-FR" sz="2400" i="1">
                              <a:solidFill>
                                <a:schemeClr val="tx1"/>
                              </a:solidFill>
                              <a:latin typeface="Cambria Math" panose="02040503050406030204" pitchFamily="18" charset="0"/>
                            </a:rPr>
                            <m:t>𝜙</m:t>
                          </m:r>
                        </m:e>
                        <m:sub>
                          <m:r>
                            <a:rPr lang="fr-FR" sz="2400" i="1">
                              <a:solidFill>
                                <a:schemeClr val="tx1"/>
                              </a:solidFill>
                              <a:latin typeface="Cambria Math" panose="02040503050406030204" pitchFamily="18" charset="0"/>
                            </a:rPr>
                            <m:t>𝑘</m:t>
                          </m:r>
                          <m:r>
                            <a:rPr lang="fr-FR" sz="2400" b="0" i="1" smtClean="0">
                              <a:solidFill>
                                <a:schemeClr val="tx1"/>
                              </a:solidFill>
                              <a:latin typeface="Cambria Math" panose="02040503050406030204" pitchFamily="18" charset="0"/>
                            </a:rPr>
                            <m:t>,</m:t>
                          </m:r>
                          <m:r>
                            <a:rPr lang="fr-FR" sz="2400" b="0" i="1" smtClean="0">
                              <a:solidFill>
                                <a:schemeClr val="tx1"/>
                              </a:solidFill>
                              <a:latin typeface="Cambria Math" panose="02040503050406030204" pitchFamily="18" charset="0"/>
                            </a:rPr>
                            <m:t>𝛼</m:t>
                          </m:r>
                        </m:sub>
                        <m:sup>
                          <m:r>
                            <a:rPr lang="fr-FR" sz="2400" b="0" i="1" smtClean="0">
                              <a:solidFill>
                                <a:schemeClr val="tx1"/>
                              </a:solidFill>
                              <a:latin typeface="Cambria Math" panose="02040503050406030204" pitchFamily="18" charset="0"/>
                            </a:rPr>
                            <m:t>𝐼</m:t>
                          </m:r>
                        </m:sup>
                      </m:sSubSup>
                      <m:d>
                        <m:dPr>
                          <m:ctrlPr>
                            <a:rPr lang="fr-FR" sz="2400" i="1">
                              <a:solidFill>
                                <a:schemeClr val="tx1"/>
                              </a:solidFill>
                              <a:latin typeface="Cambria Math" panose="02040503050406030204" pitchFamily="18" charset="0"/>
                            </a:rPr>
                          </m:ctrlPr>
                        </m:dPr>
                        <m:e>
                          <m:r>
                            <a:rPr lang="fr-FR" sz="2400" i="1">
                              <a:solidFill>
                                <a:schemeClr val="tx1"/>
                              </a:solidFill>
                              <a:latin typeface="Cambria Math" panose="02040503050406030204" pitchFamily="18" charset="0"/>
                            </a:rPr>
                            <m:t>𝑁</m:t>
                          </m:r>
                        </m:e>
                      </m:d>
                      <m:sSubSup>
                        <m:sSubSupPr>
                          <m:ctrlPr>
                            <a:rPr lang="fr-FR" sz="2400" b="0" i="1" smtClean="0">
                              <a:solidFill>
                                <a:schemeClr val="tx1"/>
                              </a:solidFill>
                              <a:latin typeface="Cambria Math" panose="02040503050406030204" pitchFamily="18" charset="0"/>
                            </a:rPr>
                          </m:ctrlPr>
                        </m:sSubSupPr>
                        <m:e>
                          <m:acc>
                            <m:accPr>
                              <m:chr m:val="̂"/>
                              <m:ctrlPr>
                                <a:rPr lang="fr-FR" sz="2400" i="1">
                                  <a:solidFill>
                                    <a:schemeClr val="tx1"/>
                                  </a:solidFill>
                                  <a:latin typeface="Cambria Math" panose="02040503050406030204" pitchFamily="18" charset="0"/>
                                </a:rPr>
                              </m:ctrlPr>
                            </m:accPr>
                            <m:e>
                              <m:r>
                                <a:rPr lang="fr-FR" sz="2400" i="1">
                                  <a:solidFill>
                                    <a:schemeClr val="tx1"/>
                                  </a:solidFill>
                                  <a:latin typeface="Cambria Math" panose="02040503050406030204" pitchFamily="18" charset="0"/>
                                </a:rPr>
                                <m:t>𝑎</m:t>
                              </m:r>
                            </m:e>
                          </m:acc>
                        </m:e>
                        <m:sub>
                          <m:acc>
                            <m:accPr>
                              <m:chr m:val="⃗"/>
                              <m:ctrlPr>
                                <a:rPr lang="fr-FR" sz="2400" i="1">
                                  <a:solidFill>
                                    <a:schemeClr val="tx1"/>
                                  </a:solidFill>
                                  <a:latin typeface="Cambria Math" panose="02040503050406030204" pitchFamily="18" charset="0"/>
                                </a:rPr>
                              </m:ctrlPr>
                            </m:accPr>
                            <m:e>
                              <m:r>
                                <a:rPr lang="fr-FR" sz="2400" i="1">
                                  <a:solidFill>
                                    <a:schemeClr val="tx1"/>
                                  </a:solidFill>
                                  <a:latin typeface="Cambria Math" panose="02040503050406030204" pitchFamily="18" charset="0"/>
                                </a:rPr>
                                <m:t>𝑘</m:t>
                              </m:r>
                            </m:e>
                          </m:acc>
                        </m:sub>
                        <m:sup>
                          <m:r>
                            <a:rPr lang="fr-FR" sz="2400" b="0" i="1" smtClean="0">
                              <a:solidFill>
                                <a:schemeClr val="tx1"/>
                              </a:solidFill>
                              <a:latin typeface="Cambria Math" panose="02040503050406030204" pitchFamily="18" charset="0"/>
                            </a:rPr>
                            <m:t>𝛼</m:t>
                          </m:r>
                        </m:sup>
                      </m:sSubSup>
                      <m:r>
                        <a:rPr lang="fr-FR" sz="2400" i="1">
                          <a:solidFill>
                            <a:schemeClr val="tx1"/>
                          </a:solidFill>
                          <a:latin typeface="Cambria Math" panose="02040503050406030204" pitchFamily="18" charset="0"/>
                        </a:rPr>
                        <m:t>+</m:t>
                      </m:r>
                      <m:sSup>
                        <m:sSupPr>
                          <m:ctrlPr>
                            <a:rPr lang="fr-FR" sz="2400" b="0" i="1" smtClean="0">
                              <a:solidFill>
                                <a:schemeClr val="tx1"/>
                              </a:solidFill>
                              <a:latin typeface="Cambria Math" panose="02040503050406030204" pitchFamily="18" charset="0"/>
                            </a:rPr>
                          </m:ctrlPr>
                        </m:sSupPr>
                        <m:e>
                          <m:d>
                            <m:dPr>
                              <m:begChr m:val="["/>
                              <m:endChr m:val="]"/>
                              <m:ctrlPr>
                                <a:rPr lang="fr-FR" sz="2400" b="0" i="1" smtClean="0">
                                  <a:solidFill>
                                    <a:schemeClr val="tx1"/>
                                  </a:solidFill>
                                  <a:latin typeface="Cambria Math" panose="02040503050406030204" pitchFamily="18" charset="0"/>
                                </a:rPr>
                              </m:ctrlPr>
                            </m:dPr>
                            <m:e>
                              <m:sSubSup>
                                <m:sSubSupPr>
                                  <m:ctrlPr>
                                    <a:rPr lang="fr-FR" sz="2400" i="1">
                                      <a:solidFill>
                                        <a:schemeClr val="tx1"/>
                                      </a:solidFill>
                                      <a:latin typeface="Cambria Math" panose="02040503050406030204" pitchFamily="18" charset="0"/>
                                    </a:rPr>
                                  </m:ctrlPr>
                                </m:sSubSupPr>
                                <m:e>
                                  <m:r>
                                    <a:rPr lang="fr-FR" sz="2400" i="1">
                                      <a:solidFill>
                                        <a:schemeClr val="tx1"/>
                                      </a:solidFill>
                                      <a:latin typeface="Cambria Math" panose="02040503050406030204" pitchFamily="18" charset="0"/>
                                    </a:rPr>
                                    <m:t>𝜙</m:t>
                                  </m:r>
                                </m:e>
                                <m:sub>
                                  <m:r>
                                    <a:rPr lang="fr-FR" sz="2400" i="1">
                                      <a:solidFill>
                                        <a:schemeClr val="tx1"/>
                                      </a:solidFill>
                                      <a:latin typeface="Cambria Math" panose="02040503050406030204" pitchFamily="18" charset="0"/>
                                    </a:rPr>
                                    <m:t>𝑘</m:t>
                                  </m:r>
                                  <m:r>
                                    <a:rPr lang="fr-FR" sz="2400" i="1">
                                      <a:solidFill>
                                        <a:schemeClr val="tx1"/>
                                      </a:solidFill>
                                      <a:latin typeface="Cambria Math" panose="02040503050406030204" pitchFamily="18" charset="0"/>
                                    </a:rPr>
                                    <m:t>,</m:t>
                                  </m:r>
                                  <m:r>
                                    <a:rPr lang="fr-FR" sz="2400" i="1">
                                      <a:solidFill>
                                        <a:schemeClr val="tx1"/>
                                      </a:solidFill>
                                      <a:latin typeface="Cambria Math" panose="02040503050406030204" pitchFamily="18" charset="0"/>
                                    </a:rPr>
                                    <m:t>𝛼</m:t>
                                  </m:r>
                                </m:sub>
                                <m:sup>
                                  <m:r>
                                    <a:rPr lang="fr-FR" sz="2400" i="1">
                                      <a:solidFill>
                                        <a:schemeClr val="tx1"/>
                                      </a:solidFill>
                                      <a:latin typeface="Cambria Math" panose="02040503050406030204" pitchFamily="18" charset="0"/>
                                    </a:rPr>
                                    <m:t>𝐼</m:t>
                                  </m:r>
                                </m:sup>
                              </m:sSubSup>
                              <m:d>
                                <m:dPr>
                                  <m:ctrlPr>
                                    <a:rPr lang="fr-FR" sz="2400" i="1">
                                      <a:solidFill>
                                        <a:schemeClr val="tx1"/>
                                      </a:solidFill>
                                      <a:latin typeface="Cambria Math" panose="02040503050406030204" pitchFamily="18" charset="0"/>
                                    </a:rPr>
                                  </m:ctrlPr>
                                </m:dPr>
                                <m:e>
                                  <m:r>
                                    <a:rPr lang="fr-FR" sz="2400" i="1">
                                      <a:solidFill>
                                        <a:schemeClr val="tx1"/>
                                      </a:solidFill>
                                      <a:latin typeface="Cambria Math" panose="02040503050406030204" pitchFamily="18" charset="0"/>
                                    </a:rPr>
                                    <m:t>𝑁</m:t>
                                  </m:r>
                                </m:e>
                              </m:d>
                            </m:e>
                          </m:d>
                        </m:e>
                        <m:sup>
                          <m:r>
                            <a:rPr lang="fr-FR" sz="2400" b="0" i="1" smtClean="0">
                              <a:solidFill>
                                <a:schemeClr val="tx1"/>
                              </a:solidFill>
                              <a:latin typeface="Cambria Math" panose="02040503050406030204" pitchFamily="18" charset="0"/>
                            </a:rPr>
                            <m:t>∗</m:t>
                          </m:r>
                        </m:sup>
                      </m:sSup>
                      <m:sSubSup>
                        <m:sSubSupPr>
                          <m:ctrlPr>
                            <a:rPr lang="fr-FR" sz="2400" i="1" smtClean="0">
                              <a:solidFill>
                                <a:schemeClr val="tx1"/>
                              </a:solidFill>
                              <a:latin typeface="Cambria Math" panose="02040503050406030204" pitchFamily="18" charset="0"/>
                            </a:rPr>
                          </m:ctrlPr>
                        </m:sSubSupPr>
                        <m:e>
                          <m:acc>
                            <m:accPr>
                              <m:chr m:val="̂"/>
                              <m:ctrlPr>
                                <a:rPr lang="fr-FR" sz="2400" i="1">
                                  <a:solidFill>
                                    <a:schemeClr val="tx1"/>
                                  </a:solidFill>
                                  <a:latin typeface="Cambria Math" panose="02040503050406030204" pitchFamily="18" charset="0"/>
                                </a:rPr>
                              </m:ctrlPr>
                            </m:accPr>
                            <m:e>
                              <m:r>
                                <a:rPr lang="fr-FR" sz="2400" i="1">
                                  <a:solidFill>
                                    <a:schemeClr val="tx1"/>
                                  </a:solidFill>
                                  <a:latin typeface="Cambria Math" panose="02040503050406030204" pitchFamily="18" charset="0"/>
                                </a:rPr>
                                <m:t>𝑎</m:t>
                              </m:r>
                            </m:e>
                          </m:acc>
                        </m:e>
                        <m:sub>
                          <m:r>
                            <a:rPr lang="fr-FR" sz="2400" i="1">
                              <a:solidFill>
                                <a:schemeClr val="tx1"/>
                              </a:solidFill>
                              <a:latin typeface="Cambria Math" panose="02040503050406030204" pitchFamily="18" charset="0"/>
                            </a:rPr>
                            <m:t>−</m:t>
                          </m:r>
                          <m:acc>
                            <m:accPr>
                              <m:chr m:val="⃗"/>
                              <m:ctrlPr>
                                <a:rPr lang="fr-FR" sz="2400" i="1">
                                  <a:solidFill>
                                    <a:schemeClr val="tx1"/>
                                  </a:solidFill>
                                  <a:latin typeface="Cambria Math" panose="02040503050406030204" pitchFamily="18" charset="0"/>
                                </a:rPr>
                              </m:ctrlPr>
                            </m:accPr>
                            <m:e>
                              <m:r>
                                <a:rPr lang="fr-FR" sz="2400" i="1">
                                  <a:solidFill>
                                    <a:schemeClr val="tx1"/>
                                  </a:solidFill>
                                  <a:latin typeface="Cambria Math" panose="02040503050406030204" pitchFamily="18" charset="0"/>
                                </a:rPr>
                                <m:t>𝑘</m:t>
                              </m:r>
                            </m:e>
                          </m:acc>
                        </m:sub>
                        <m:sup>
                          <m:r>
                            <a:rPr lang="fr-FR" sz="2400" i="1">
                              <a:solidFill>
                                <a:schemeClr val="tx1"/>
                              </a:solidFill>
                              <a:latin typeface="Cambria Math" panose="02040503050406030204" pitchFamily="18" charset="0"/>
                            </a:rPr>
                            <m:t>𝛼</m:t>
                          </m:r>
                          <m:r>
                            <a:rPr lang="fr-FR" sz="2400" i="1">
                              <a:solidFill>
                                <a:schemeClr val="tx1"/>
                              </a:solidFill>
                              <a:latin typeface="Cambria Math" panose="02040503050406030204" pitchFamily="18" charset="0"/>
                            </a:rPr>
                            <m:t>,</m:t>
                          </m:r>
                          <m:r>
                            <m:rPr>
                              <m:nor/>
                            </m:rPr>
                            <a:rPr lang="fr-FR" sz="2400">
                              <a:solidFill>
                                <a:schemeClr val="tx1"/>
                              </a:solidFill>
                            </a:rPr>
                            <m:t>†</m:t>
                          </m:r>
                        </m:sup>
                      </m:sSubSup>
                    </m:oMath>
                  </m:oMathPara>
                </a14:m>
                <a:endParaRPr lang="fr-FR" sz="2400" dirty="0">
                  <a:solidFill>
                    <a:schemeClr val="tx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875051" y="1520036"/>
                <a:ext cx="6022297" cy="1119947"/>
              </a:xfrm>
              <a:prstGeom prst="rect">
                <a:avLst/>
              </a:prstGeom>
              <a:blipFill>
                <a:blip r:embed="rId3"/>
                <a:stretch>
                  <a:fillRect/>
                </a:stretch>
              </a:blipFill>
              <a:ln w="28575">
                <a:solidFill>
                  <a:schemeClr val="tx2"/>
                </a:solidFill>
              </a:ln>
            </p:spPr>
            <p:txBody>
              <a:bodyPr/>
              <a:lstStyle/>
              <a:p>
                <a:r>
                  <a:rPr lang="fr-FR">
                    <a:noFill/>
                  </a:rPr>
                  <a:t> </a:t>
                </a:r>
              </a:p>
            </p:txBody>
          </p:sp>
        </mc:Fallback>
      </mc:AlternateContent>
      <p:sp>
        <p:nvSpPr>
          <p:cNvPr id="7" name="ZoneTexte 6"/>
          <p:cNvSpPr txBox="1"/>
          <p:nvPr/>
        </p:nvSpPr>
        <p:spPr>
          <a:xfrm>
            <a:off x="1160368" y="4288665"/>
            <a:ext cx="65" cy="338554"/>
          </a:xfrm>
          <a:prstGeom prst="rect">
            <a:avLst/>
          </a:prstGeom>
          <a:noFill/>
        </p:spPr>
        <p:txBody>
          <a:bodyPr wrap="none" lIns="0" tIns="0" rIns="0" bIns="0" rtlCol="0">
            <a:spAutoFit/>
          </a:bodyPr>
          <a:lstStyle/>
          <a:p>
            <a:endParaRPr lang="fr-FR" sz="2200" dirty="0"/>
          </a:p>
        </p:txBody>
      </p:sp>
      <mc:AlternateContent xmlns:mc="http://schemas.openxmlformats.org/markup-compatibility/2006" xmlns:a14="http://schemas.microsoft.com/office/drawing/2010/main">
        <mc:Choice Requires="a14">
          <p:sp>
            <p:nvSpPr>
              <p:cNvPr id="8" name="Rectangle à coins arrondis 7"/>
              <p:cNvSpPr/>
              <p:nvPr/>
            </p:nvSpPr>
            <p:spPr>
              <a:xfrm>
                <a:off x="462579" y="3227294"/>
                <a:ext cx="6960198" cy="2302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u="sng" dirty="0"/>
                  <a:t>Moral</a:t>
                </a:r>
              </a:p>
              <a:p>
                <a:pPr algn="ctr"/>
                <a:endParaRPr lang="fr-FR" sz="1400" b="1" dirty="0"/>
              </a:p>
              <a:p>
                <a:pPr algn="ctr"/>
                <a:r>
                  <a:rPr lang="fr-FR" sz="2400" b="1" dirty="0"/>
                  <a:t>In practice, </a:t>
                </a:r>
                <a:r>
                  <a:rPr lang="fr-FR" sz="2400" b="1" dirty="0" err="1"/>
                  <a:t>you</a:t>
                </a:r>
                <a:r>
                  <a:rPr lang="fr-FR" sz="2400" b="1" dirty="0"/>
                  <a:t> do not have the </a:t>
                </a:r>
                <a:r>
                  <a:rPr lang="fr-FR" sz="2400" b="1" dirty="0" err="1"/>
                  <a:t>choice</a:t>
                </a:r>
                <a:r>
                  <a:rPr lang="fr-FR" sz="2400" b="1" dirty="0"/>
                  <a:t>:</a:t>
                </a:r>
              </a:p>
              <a:p>
                <a:pPr algn="ctr"/>
                <a:endParaRPr lang="fr-FR" sz="1600" b="1" dirty="0"/>
              </a:p>
              <a:p>
                <a:pPr algn="ctr"/>
                <a14:m>
                  <m:oMathPara xmlns:m="http://schemas.openxmlformats.org/officeDocument/2006/math">
                    <m:oMathParaPr>
                      <m:jc m:val="centerGroup"/>
                    </m:oMathParaPr>
                    <m:oMath xmlns:m="http://schemas.openxmlformats.org/officeDocument/2006/math">
                      <m:f>
                        <m:fPr>
                          <m:ctrlPr>
                            <a:rPr lang="fr-FR" sz="2400" b="1" i="1" smtClean="0">
                              <a:latin typeface="Cambria Math" panose="02040503050406030204" pitchFamily="18" charset="0"/>
                            </a:rPr>
                          </m:ctrlPr>
                        </m:fPr>
                        <m:num>
                          <m:r>
                            <a:rPr lang="fr-FR" sz="2400" b="1" i="1" smtClean="0">
                              <a:latin typeface="Cambria Math" panose="02040503050406030204" pitchFamily="18" charset="0"/>
                            </a:rPr>
                            <m:t>𝑯</m:t>
                          </m:r>
                        </m:num>
                        <m:den>
                          <m:r>
                            <a:rPr lang="fr-FR" sz="2400" b="1" i="1" smtClean="0">
                              <a:latin typeface="Cambria Math" panose="02040503050406030204" pitchFamily="18" charset="0"/>
                            </a:rPr>
                            <m:t>𝟐</m:t>
                          </m:r>
                          <m:r>
                            <a:rPr lang="fr-FR" sz="2400" b="1" i="1" smtClean="0">
                              <a:latin typeface="Cambria Math" panose="02040503050406030204" pitchFamily="18" charset="0"/>
                            </a:rPr>
                            <m:t>𝝅</m:t>
                          </m:r>
                        </m:den>
                      </m:f>
                      <m:sSubSup>
                        <m:sSubSupPr>
                          <m:ctrlPr>
                            <a:rPr lang="fr-FR" sz="2400" b="1" i="1" smtClean="0">
                              <a:latin typeface="Cambria Math" panose="02040503050406030204" pitchFamily="18" charset="0"/>
                            </a:rPr>
                          </m:ctrlPr>
                        </m:sSubSupPr>
                        <m:e>
                          <m:r>
                            <a:rPr lang="fr-FR" sz="2400" b="1" i="1" smtClean="0">
                              <a:latin typeface="Cambria Math" panose="02040503050406030204" pitchFamily="18" charset="0"/>
                            </a:rPr>
                            <m:t>𝒈</m:t>
                          </m:r>
                        </m:e>
                        <m:sub>
                          <m:r>
                            <a:rPr lang="fr-FR" sz="2400" b="1" i="1" smtClean="0">
                              <a:latin typeface="Cambria Math" panose="02040503050406030204" pitchFamily="18" charset="0"/>
                            </a:rPr>
                            <m:t>𝜶</m:t>
                          </m:r>
                        </m:sub>
                        <m:sup>
                          <m:r>
                            <a:rPr lang="fr-FR" sz="2400" b="1" i="1" smtClean="0">
                              <a:latin typeface="Cambria Math" panose="02040503050406030204" pitchFamily="18" charset="0"/>
                            </a:rPr>
                            <m:t>𝑰</m:t>
                          </m:r>
                        </m:sup>
                      </m:sSubSup>
                      <m:r>
                        <a:rPr lang="fr-FR" sz="2400" b="1" i="1" smtClean="0">
                          <a:latin typeface="Cambria Math" panose="02040503050406030204" pitchFamily="18" charset="0"/>
                        </a:rPr>
                        <m:t>=</m:t>
                      </m:r>
                      <m:sSubSup>
                        <m:sSubSupPr>
                          <m:ctrlPr>
                            <a:rPr lang="fr-FR" sz="2400" b="1" i="1" smtClean="0">
                              <a:latin typeface="Cambria Math" panose="02040503050406030204" pitchFamily="18" charset="0"/>
                            </a:rPr>
                          </m:ctrlPr>
                        </m:sSubSupPr>
                        <m:e>
                          <m:r>
                            <a:rPr lang="fr-FR" sz="2400" b="1" i="1" smtClean="0">
                              <a:latin typeface="Cambria Math" panose="02040503050406030204" pitchFamily="18" charset="0"/>
                            </a:rPr>
                            <m:t>𝝓</m:t>
                          </m:r>
                        </m:e>
                        <m:sub>
                          <m:sSub>
                            <m:sSubPr>
                              <m:ctrlPr>
                                <a:rPr lang="fr-FR" sz="2400" b="1" i="1" smtClean="0">
                                  <a:latin typeface="Cambria Math" panose="02040503050406030204" pitchFamily="18" charset="0"/>
                                </a:rPr>
                              </m:ctrlPr>
                            </m:sSubPr>
                            <m:e>
                              <m:r>
                                <a:rPr lang="fr-FR" sz="2400" b="1" i="1" smtClean="0">
                                  <a:latin typeface="Cambria Math" panose="02040503050406030204" pitchFamily="18" charset="0"/>
                                </a:rPr>
                                <m:t>𝒌</m:t>
                              </m:r>
                            </m:e>
                            <m:sub>
                              <m:r>
                                <a:rPr lang="fr-FR" sz="2400" b="1" i="1" smtClean="0">
                                  <a:latin typeface="Cambria Math" panose="02040503050406030204" pitchFamily="18" charset="0"/>
                                </a:rPr>
                                <m:t>𝝈</m:t>
                              </m:r>
                            </m:sub>
                          </m:sSub>
                          <m:r>
                            <a:rPr lang="fr-FR" sz="2400" b="1" i="1" smtClean="0">
                              <a:latin typeface="Cambria Math" panose="02040503050406030204" pitchFamily="18" charset="0"/>
                            </a:rPr>
                            <m:t>, </m:t>
                          </m:r>
                          <m:r>
                            <a:rPr lang="fr-FR" sz="2400" b="1" i="1" smtClean="0">
                              <a:latin typeface="Cambria Math" panose="02040503050406030204" pitchFamily="18" charset="0"/>
                            </a:rPr>
                            <m:t>𝜶</m:t>
                          </m:r>
                        </m:sub>
                        <m:sup>
                          <m:r>
                            <a:rPr lang="fr-FR" sz="2400" b="1" i="1" smtClean="0">
                              <a:latin typeface="Cambria Math" panose="02040503050406030204" pitchFamily="18" charset="0"/>
                            </a:rPr>
                            <m:t>𝑰</m:t>
                          </m:r>
                        </m:sup>
                      </m:sSubSup>
                    </m:oMath>
                  </m:oMathPara>
                </a14:m>
                <a:endParaRPr lang="fr-FR" b="1" dirty="0"/>
              </a:p>
            </p:txBody>
          </p:sp>
        </mc:Choice>
        <mc:Fallback xmlns="">
          <p:sp>
            <p:nvSpPr>
              <p:cNvPr id="8" name="Rectangle à coins arrondis 7"/>
              <p:cNvSpPr>
                <a:spLocks noRot="1" noChangeAspect="1" noMove="1" noResize="1" noEditPoints="1" noAdjustHandles="1" noChangeArrowheads="1" noChangeShapeType="1" noTextEdit="1"/>
              </p:cNvSpPr>
              <p:nvPr/>
            </p:nvSpPr>
            <p:spPr>
              <a:xfrm>
                <a:off x="462579" y="3227294"/>
                <a:ext cx="6960198" cy="2302136"/>
              </a:xfrm>
              <a:prstGeom prst="roundRect">
                <a:avLst/>
              </a:prstGeom>
              <a:blipFill>
                <a:blip r:embed="rId4"/>
                <a:stretch>
                  <a:fillRect/>
                </a:stretch>
              </a:blipFill>
            </p:spPr>
            <p:txBody>
              <a:bodyPr/>
              <a:lstStyle/>
              <a:p>
                <a:r>
                  <a:rPr lang="fr-FR">
                    <a:noFill/>
                  </a:rPr>
                  <a:t> </a:t>
                </a:r>
              </a:p>
            </p:txBody>
          </p:sp>
        </mc:Fallback>
      </mc:AlternateContent>
      <p:sp>
        <p:nvSpPr>
          <p:cNvPr id="12" name="ZoneTexte 11"/>
          <p:cNvSpPr txBox="1"/>
          <p:nvPr/>
        </p:nvSpPr>
        <p:spPr>
          <a:xfrm>
            <a:off x="8200163" y="3642334"/>
            <a:ext cx="2904257" cy="707886"/>
          </a:xfrm>
          <a:prstGeom prst="rect">
            <a:avLst/>
          </a:prstGeom>
          <a:noFill/>
        </p:spPr>
        <p:txBody>
          <a:bodyPr wrap="none" rtlCol="0">
            <a:spAutoFit/>
          </a:bodyPr>
          <a:lstStyle/>
          <a:p>
            <a:pPr algn="ctr"/>
            <a:r>
              <a:rPr lang="fr-FR" sz="2000" i="1" dirty="0"/>
              <a:t>No more </a:t>
            </a:r>
            <a:r>
              <a:rPr lang="fr-FR" sz="2000" i="1" dirty="0" err="1"/>
              <a:t>ambiguity</a:t>
            </a:r>
            <a:r>
              <a:rPr lang="fr-FR" sz="2000" i="1" dirty="0"/>
              <a:t> in the</a:t>
            </a:r>
          </a:p>
          <a:p>
            <a:pPr algn="ctr"/>
            <a:r>
              <a:rPr lang="fr-FR" sz="2000" i="1" dirty="0" err="1"/>
              <a:t>Stratonovich</a:t>
            </a:r>
            <a:r>
              <a:rPr lang="fr-FR" sz="2000" i="1" dirty="0"/>
              <a:t> </a:t>
            </a:r>
            <a:r>
              <a:rPr lang="fr-FR" sz="2000" i="1" dirty="0" err="1"/>
              <a:t>picture</a:t>
            </a:r>
            <a:r>
              <a:rPr lang="fr-FR" sz="2000" i="1" dirty="0"/>
              <a:t>!</a:t>
            </a:r>
          </a:p>
        </p:txBody>
      </p:sp>
      <p:sp>
        <p:nvSpPr>
          <p:cNvPr id="19" name="Émoticône 18"/>
          <p:cNvSpPr/>
          <p:nvPr/>
        </p:nvSpPr>
        <p:spPr>
          <a:xfrm>
            <a:off x="9403807" y="4457942"/>
            <a:ext cx="540000" cy="5400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7938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2579" y="84779"/>
            <a:ext cx="9863866" cy="727934"/>
          </a:xfrm>
        </p:spPr>
        <p:txBody>
          <a:bodyPr>
            <a:normAutofit/>
          </a:bodyPr>
          <a:lstStyle/>
          <a:p>
            <a:r>
              <a:rPr lang="fr-FR" dirty="0" err="1"/>
              <a:t>Resolution</a:t>
            </a:r>
            <a:r>
              <a:rPr lang="fr-FR" dirty="0"/>
              <a:t> of the anomalies</a:t>
            </a:r>
          </a:p>
        </p:txBody>
      </p:sp>
      <p:sp>
        <p:nvSpPr>
          <p:cNvPr id="4" name="Rectangle 3"/>
          <p:cNvSpPr/>
          <p:nvPr/>
        </p:nvSpPr>
        <p:spPr>
          <a:xfrm>
            <a:off x="7419191" y="264080"/>
            <a:ext cx="4654475" cy="369332"/>
          </a:xfrm>
          <a:prstGeom prst="rect">
            <a:avLst/>
          </a:prstGeom>
        </p:spPr>
        <p:txBody>
          <a:bodyPr wrap="square">
            <a:spAutoFit/>
          </a:bodyPr>
          <a:lstStyle/>
          <a:p>
            <a:r>
              <a:rPr lang="fr-FR" b="1" dirty="0">
                <a:solidFill>
                  <a:srgbClr val="00B050"/>
                </a:solidFill>
              </a:rPr>
              <a:t>[L. </a:t>
            </a:r>
            <a:r>
              <a:rPr lang="fr-FR" b="1" dirty="0" err="1">
                <a:solidFill>
                  <a:srgbClr val="00B050"/>
                </a:solidFill>
              </a:rPr>
              <a:t>Pinol</a:t>
            </a:r>
            <a:r>
              <a:rPr lang="fr-FR" b="1" dirty="0">
                <a:solidFill>
                  <a:srgbClr val="00B050"/>
                </a:solidFill>
              </a:rPr>
              <a:t>, S. </a:t>
            </a:r>
            <a:r>
              <a:rPr lang="fr-FR" b="1" dirty="0" err="1">
                <a:solidFill>
                  <a:srgbClr val="00B050"/>
                </a:solidFill>
              </a:rPr>
              <a:t>Renaux-Petel</a:t>
            </a:r>
            <a:r>
              <a:rPr lang="fr-FR" b="1" dirty="0">
                <a:solidFill>
                  <a:srgbClr val="00B050"/>
                </a:solidFill>
              </a:rPr>
              <a:t>, Y. </a:t>
            </a:r>
            <a:r>
              <a:rPr lang="fr-FR" b="1" dirty="0" err="1">
                <a:solidFill>
                  <a:srgbClr val="00B050"/>
                </a:solidFill>
              </a:rPr>
              <a:t>Tada</a:t>
            </a:r>
            <a:r>
              <a:rPr lang="fr-FR" b="1" dirty="0">
                <a:solidFill>
                  <a:srgbClr val="00B050"/>
                </a:solidFill>
              </a:rPr>
              <a:t> 2020] </a:t>
            </a:r>
            <a:endParaRPr lang="fr-FR" dirty="0"/>
          </a:p>
        </p:txBody>
      </p:sp>
      <p:sp>
        <p:nvSpPr>
          <p:cNvPr id="7" name="ZoneTexte 6"/>
          <p:cNvSpPr txBox="1"/>
          <p:nvPr/>
        </p:nvSpPr>
        <p:spPr>
          <a:xfrm>
            <a:off x="1160368" y="4288665"/>
            <a:ext cx="65" cy="338554"/>
          </a:xfrm>
          <a:prstGeom prst="rect">
            <a:avLst/>
          </a:prstGeom>
          <a:noFill/>
        </p:spPr>
        <p:txBody>
          <a:bodyPr wrap="none" lIns="0" tIns="0" rIns="0" bIns="0" rtlCol="0">
            <a:spAutoFit/>
          </a:bodyPr>
          <a:lstStyle/>
          <a:p>
            <a:endParaRPr lang="fr-FR" sz="2200" dirty="0"/>
          </a:p>
        </p:txBody>
      </p:sp>
      <mc:AlternateContent xmlns:mc="http://schemas.openxmlformats.org/markup-compatibility/2006" xmlns:a14="http://schemas.microsoft.com/office/drawing/2010/main">
        <mc:Choice Requires="a14">
          <p:sp>
            <p:nvSpPr>
              <p:cNvPr id="10" name="Rectangle 9"/>
              <p:cNvSpPr/>
              <p:nvPr/>
            </p:nvSpPr>
            <p:spPr>
              <a:xfrm>
                <a:off x="664116" y="1201876"/>
                <a:ext cx="5554598" cy="1031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sz="2400" b="0" i="1" smtClean="0">
                              <a:latin typeface="Cambria Math" panose="02040503050406030204" pitchFamily="18" charset="0"/>
                            </a:rPr>
                          </m:ctrlPr>
                        </m:fPr>
                        <m:num>
                          <m:r>
                            <m:rPr>
                              <m:sty m:val="p"/>
                            </m:rPr>
                            <a:rPr lang="fr-FR" sz="2400" b="0" i="0" smtClean="0">
                              <a:latin typeface="Cambria Math" panose="02040503050406030204" pitchFamily="18" charset="0"/>
                            </a:rPr>
                            <m:t>d</m:t>
                          </m:r>
                          <m:sSubSup>
                            <m:sSubSupPr>
                              <m:ctrlPr>
                                <a:rPr lang="fr-FR" sz="2400" b="0" i="1" smtClean="0">
                                  <a:latin typeface="Cambria Math" panose="02040503050406030204" pitchFamily="18" charset="0"/>
                                </a:rPr>
                              </m:ctrlPr>
                            </m:sSubSupPr>
                            <m:e>
                              <m:r>
                                <a:rPr lang="fr-FR" sz="2400" b="0" i="1" smtClean="0">
                                  <a:latin typeface="Cambria Math" panose="02040503050406030204" pitchFamily="18" charset="0"/>
                                </a:rPr>
                                <m:t>𝜙</m:t>
                              </m:r>
                            </m:e>
                            <m:sub>
                              <m:r>
                                <a:rPr lang="fr-FR" sz="2400" b="0" i="1" smtClean="0">
                                  <a:latin typeface="Cambria Math" panose="02040503050406030204" pitchFamily="18" charset="0"/>
                                </a:rPr>
                                <m:t>𝐼𝑅</m:t>
                              </m:r>
                            </m:sub>
                            <m:sup>
                              <m:r>
                                <a:rPr lang="fr-FR" sz="2400" b="0" i="1" smtClean="0">
                                  <a:latin typeface="Cambria Math" panose="02040503050406030204" pitchFamily="18" charset="0"/>
                                </a:rPr>
                                <m:t>𝐼</m:t>
                              </m:r>
                            </m:sup>
                          </m:sSubSup>
                        </m:num>
                        <m:den>
                          <m:r>
                            <m:rPr>
                              <m:sty m:val="p"/>
                            </m:rPr>
                            <a:rPr lang="fr-FR" sz="2400" b="0" i="0" smtClean="0">
                              <a:latin typeface="Cambria Math" panose="02040503050406030204" pitchFamily="18" charset="0"/>
                            </a:rPr>
                            <m:t>d</m:t>
                          </m:r>
                          <m:r>
                            <a:rPr lang="fr-FR" sz="2400" b="0" i="1" smtClean="0">
                              <a:latin typeface="Cambria Math" panose="02040503050406030204" pitchFamily="18" charset="0"/>
                            </a:rPr>
                            <m:t>𝑁</m:t>
                          </m:r>
                        </m:den>
                      </m:f>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d>
                            <m:dPr>
                              <m:ctrlPr>
                                <a:rPr lang="fr-FR" sz="2400" b="0" i="1" smtClean="0">
                                  <a:latin typeface="Cambria Math" panose="02040503050406030204" pitchFamily="18" charset="0"/>
                                </a:rPr>
                              </m:ctrlPr>
                            </m:dPr>
                            <m:e>
                              <m:f>
                                <m:fPr>
                                  <m:ctrlPr>
                                    <a:rPr lang="fr-FR" sz="2400" b="0" i="1" smtClean="0">
                                      <a:latin typeface="Cambria Math" panose="02040503050406030204" pitchFamily="18" charset="0"/>
                                    </a:rPr>
                                  </m:ctrlPr>
                                </m:fPr>
                                <m:num>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𝐺</m:t>
                                      </m:r>
                                    </m:e>
                                    <m:sup>
                                      <m:r>
                                        <a:rPr lang="fr-FR" sz="2400" b="0" i="1" smtClean="0">
                                          <a:latin typeface="Cambria Math" panose="02040503050406030204" pitchFamily="18" charset="0"/>
                                        </a:rPr>
                                        <m:t>𝐼𝐽</m:t>
                                      </m:r>
                                    </m:sup>
                                  </m:sSup>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𝑉</m:t>
                                      </m:r>
                                    </m:e>
                                    <m:sub>
                                      <m:r>
                                        <a:rPr lang="fr-FR" sz="2400" b="0" i="1" smtClean="0">
                                          <a:latin typeface="Cambria Math" panose="02040503050406030204" pitchFamily="18" charset="0"/>
                                        </a:rPr>
                                        <m:t>,</m:t>
                                      </m:r>
                                      <m:r>
                                        <a:rPr lang="fr-FR" sz="2400" b="0" i="1" smtClean="0">
                                          <a:latin typeface="Cambria Math" panose="02040503050406030204" pitchFamily="18" charset="0"/>
                                        </a:rPr>
                                        <m:t>𝐽</m:t>
                                      </m:r>
                                    </m:sub>
                                  </m:sSub>
                                </m:num>
                                <m:den>
                                  <m:r>
                                    <a:rPr lang="fr-FR" sz="2400" b="0" i="1" smtClean="0">
                                      <a:latin typeface="Cambria Math" panose="02040503050406030204" pitchFamily="18" charset="0"/>
                                    </a:rPr>
                                    <m:t>3</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𝐻</m:t>
                                      </m:r>
                                    </m:e>
                                    <m:sup>
                                      <m:r>
                                        <a:rPr lang="fr-FR" sz="2400" b="0" i="1" smtClean="0">
                                          <a:latin typeface="Cambria Math" panose="02040503050406030204" pitchFamily="18" charset="0"/>
                                        </a:rPr>
                                        <m:t>2</m:t>
                                      </m:r>
                                    </m:sup>
                                  </m:sSup>
                                </m:den>
                              </m:f>
                            </m:e>
                          </m:d>
                        </m:e>
                        <m:sub>
                          <m:sSub>
                            <m:sSubPr>
                              <m:ctrlPr>
                                <a:rPr lang="fr-FR" sz="2400" b="0" i="1" smtClean="0">
                                  <a:latin typeface="Cambria Math" panose="02040503050406030204" pitchFamily="18" charset="0"/>
                                </a:rPr>
                              </m:ctrlPr>
                            </m:sSubPr>
                            <m:e>
                              <m:r>
                                <a:rPr lang="fr-FR" sz="2400" b="1" i="1" smtClean="0">
                                  <a:latin typeface="Cambria Math" panose="02040503050406030204" pitchFamily="18" charset="0"/>
                                </a:rPr>
                                <m:t>𝝓</m:t>
                              </m:r>
                            </m:e>
                            <m:sub>
                              <m:r>
                                <a:rPr lang="fr-FR" sz="2400" b="0" i="1" smtClean="0">
                                  <a:latin typeface="Cambria Math" panose="02040503050406030204" pitchFamily="18" charset="0"/>
                                </a:rPr>
                                <m:t>𝐼𝑅</m:t>
                              </m:r>
                            </m:sub>
                          </m:sSub>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d>
                            <m:dPr>
                              <m:ctrlPr>
                                <a:rPr lang="fr-FR" sz="2400" b="0" i="1" smtClean="0">
                                  <a:latin typeface="Cambria Math" panose="02040503050406030204" pitchFamily="18" charset="0"/>
                                </a:rPr>
                              </m:ctrlPr>
                            </m:dPr>
                            <m:e>
                              <m:sSubSup>
                                <m:sSubSupPr>
                                  <m:ctrlPr>
                                    <a:rPr lang="fr-FR" sz="2400" i="1">
                                      <a:latin typeface="Cambria Math" panose="02040503050406030204" pitchFamily="18" charset="0"/>
                                    </a:rPr>
                                  </m:ctrlPr>
                                </m:sSubSupPr>
                                <m:e>
                                  <m:r>
                                    <a:rPr lang="fr-FR" sz="2400" b="0" i="1">
                                      <a:latin typeface="Cambria Math" panose="02040503050406030204" pitchFamily="18" charset="0"/>
                                    </a:rPr>
                                    <m:t>𝜙</m:t>
                                  </m:r>
                                </m:e>
                                <m:sub>
                                  <m:sSub>
                                    <m:sSubPr>
                                      <m:ctrlPr>
                                        <a:rPr lang="fr-FR" sz="2400" i="1">
                                          <a:latin typeface="Cambria Math" panose="02040503050406030204" pitchFamily="18" charset="0"/>
                                        </a:rPr>
                                      </m:ctrlPr>
                                    </m:sSubPr>
                                    <m:e>
                                      <m:r>
                                        <a:rPr lang="fr-FR" sz="2400" b="0" i="1">
                                          <a:latin typeface="Cambria Math" panose="02040503050406030204" pitchFamily="18" charset="0"/>
                                        </a:rPr>
                                        <m:t>𝑘</m:t>
                                      </m:r>
                                    </m:e>
                                    <m:sub>
                                      <m:r>
                                        <a:rPr lang="fr-FR" sz="2400" b="0" i="1">
                                          <a:latin typeface="Cambria Math" panose="02040503050406030204" pitchFamily="18" charset="0"/>
                                        </a:rPr>
                                        <m:t>𝜎</m:t>
                                      </m:r>
                                    </m:sub>
                                  </m:sSub>
                                  <m:r>
                                    <a:rPr lang="fr-FR" sz="2400" b="0" i="1">
                                      <a:latin typeface="Cambria Math" panose="02040503050406030204" pitchFamily="18" charset="0"/>
                                    </a:rPr>
                                    <m:t>, </m:t>
                                  </m:r>
                                  <m:r>
                                    <a:rPr lang="fr-FR" sz="2400" b="0" i="1">
                                      <a:latin typeface="Cambria Math" panose="02040503050406030204" pitchFamily="18" charset="0"/>
                                    </a:rPr>
                                    <m:t>𝛼</m:t>
                                  </m:r>
                                </m:sub>
                                <m:sup>
                                  <m:r>
                                    <a:rPr lang="fr-FR" sz="2400" b="0" i="1">
                                      <a:latin typeface="Cambria Math" panose="02040503050406030204" pitchFamily="18" charset="0"/>
                                    </a:rPr>
                                    <m:t>𝐼</m:t>
                                  </m:r>
                                </m:sup>
                              </m:sSubSup>
                            </m:e>
                          </m:d>
                        </m:e>
                        <m:sub>
                          <m:sSub>
                            <m:sSubPr>
                              <m:ctrlPr>
                                <a:rPr lang="fr-FR" sz="2400" i="1">
                                  <a:latin typeface="Cambria Math" panose="02040503050406030204" pitchFamily="18" charset="0"/>
                                </a:rPr>
                              </m:ctrlPr>
                            </m:sSubPr>
                            <m:e>
                              <m:r>
                                <a:rPr lang="fr-FR" sz="2400" b="1" i="1">
                                  <a:latin typeface="Cambria Math" panose="02040503050406030204" pitchFamily="18" charset="0"/>
                                </a:rPr>
                                <m:t>𝝓</m:t>
                              </m:r>
                            </m:e>
                            <m:sub>
                              <m:r>
                                <a:rPr lang="fr-FR" sz="2400" i="1">
                                  <a:latin typeface="Cambria Math" panose="02040503050406030204" pitchFamily="18" charset="0"/>
                                </a:rPr>
                                <m:t>𝐼𝑅</m:t>
                              </m:r>
                            </m:sub>
                          </m:sSub>
                        </m:sub>
                      </m:sSub>
                      <m:r>
                        <a:rPr lang="fr-FR" sz="2400" b="1" i="1" smtClean="0">
                          <a:solidFill>
                            <a:srgbClr val="0070C0"/>
                          </a:solidFill>
                          <a:latin typeface="Cambria Math" panose="02040503050406030204" pitchFamily="18" charset="0"/>
                        </a:rPr>
                        <m:t>○</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𝜉</m:t>
                          </m:r>
                        </m:e>
                        <m:sup>
                          <m:r>
                            <a:rPr lang="fr-FR" sz="2400" b="0" i="1" smtClean="0">
                              <a:latin typeface="Cambria Math" panose="02040503050406030204" pitchFamily="18" charset="0"/>
                            </a:rPr>
                            <m:t>𝛼</m:t>
                          </m:r>
                        </m:sup>
                      </m:sSup>
                      <m:r>
                        <a:rPr lang="fr-FR" sz="2400" b="0" i="1" smtClean="0">
                          <a:latin typeface="Cambria Math" panose="02040503050406030204" pitchFamily="18" charset="0"/>
                        </a:rPr>
                        <m:t>,</m:t>
                      </m:r>
                    </m:oMath>
                  </m:oMathPara>
                </a14:m>
                <a:endParaRPr lang="fr-FR" sz="2400" dirty="0"/>
              </a:p>
            </p:txBody>
          </p:sp>
        </mc:Choice>
        <mc:Fallback xmlns="">
          <p:sp>
            <p:nvSpPr>
              <p:cNvPr id="10" name="Rectangle 9"/>
              <p:cNvSpPr>
                <a:spLocks noRot="1" noChangeAspect="1" noMove="1" noResize="1" noEditPoints="1" noAdjustHandles="1" noChangeArrowheads="1" noChangeShapeType="1" noTextEdit="1"/>
              </p:cNvSpPr>
              <p:nvPr/>
            </p:nvSpPr>
            <p:spPr>
              <a:xfrm>
                <a:off x="664116" y="1201876"/>
                <a:ext cx="5554598" cy="1031949"/>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C0170572-3B80-40E5-AB4F-68547082859D}"/>
                  </a:ext>
                </a:extLst>
              </p:cNvPr>
              <p:cNvSpPr txBox="1"/>
              <p:nvPr/>
            </p:nvSpPr>
            <p:spPr>
              <a:xfrm>
                <a:off x="6599411" y="1510549"/>
                <a:ext cx="5824776" cy="41460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sz="2400" b="0" i="1" smtClean="0">
                              <a:latin typeface="Cambria Math" panose="02040503050406030204" pitchFamily="18" charset="0"/>
                            </a:rPr>
                          </m:ctrlPr>
                        </m:dPr>
                        <m:e>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𝜉</m:t>
                              </m:r>
                            </m:e>
                            <m:sup>
                              <m:r>
                                <a:rPr lang="fr-FR" sz="2400" b="0" i="1" smtClean="0">
                                  <a:latin typeface="Cambria Math" panose="02040503050406030204" pitchFamily="18" charset="0"/>
                                </a:rPr>
                                <m:t>𝛼</m:t>
                              </m:r>
                            </m:sup>
                          </m:sSup>
                          <m:d>
                            <m:dPr>
                              <m:ctrlPr>
                                <a:rPr lang="fr-FR" sz="2400" b="0" i="1" smtClean="0">
                                  <a:latin typeface="Cambria Math" panose="02040503050406030204" pitchFamily="18" charset="0"/>
                                </a:rPr>
                              </m:ctrlPr>
                            </m:dPr>
                            <m:e>
                              <m:r>
                                <a:rPr lang="fr-FR" sz="2400" b="0" i="1" smtClean="0">
                                  <a:latin typeface="Cambria Math" panose="02040503050406030204" pitchFamily="18" charset="0"/>
                                </a:rPr>
                                <m:t>𝑁</m:t>
                              </m:r>
                            </m:e>
                          </m:d>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𝜉</m:t>
                              </m:r>
                            </m:e>
                            <m:sup>
                              <m:r>
                                <a:rPr lang="fr-FR" sz="2400" b="0" i="1" smtClean="0">
                                  <a:latin typeface="Cambria Math" panose="02040503050406030204" pitchFamily="18" charset="0"/>
                                </a:rPr>
                                <m:t>𝛽</m:t>
                              </m:r>
                            </m:sup>
                          </m:sSup>
                          <m:r>
                            <a:rPr lang="fr-FR" sz="2400" b="0" i="1" smtClean="0">
                              <a:latin typeface="Cambria Math" panose="02040503050406030204" pitchFamily="18" charset="0"/>
                            </a:rPr>
                            <m:t>(</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𝑁</m:t>
                              </m:r>
                            </m:e>
                            <m:sup>
                              <m:r>
                                <a:rPr lang="fr-FR" sz="2400" b="0" i="1" smtClean="0">
                                  <a:latin typeface="Cambria Math" panose="02040503050406030204" pitchFamily="18" charset="0"/>
                                </a:rPr>
                                <m:t>′</m:t>
                              </m:r>
                            </m:sup>
                          </m:sSup>
                          <m:r>
                            <a:rPr lang="fr-FR" sz="2400" b="0" i="1" smtClean="0">
                              <a:latin typeface="Cambria Math" panose="02040503050406030204" pitchFamily="18" charset="0"/>
                            </a:rPr>
                            <m:t>)</m:t>
                          </m:r>
                        </m:e>
                      </m:d>
                      <m:r>
                        <a:rPr lang="fr-FR" sz="2400" b="0" i="1" smtClean="0">
                          <a:latin typeface="Cambria Math" panose="02040503050406030204" pitchFamily="18" charset="0"/>
                        </a:rPr>
                        <m:t>=</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𝛿</m:t>
                          </m:r>
                        </m:e>
                        <m:sup>
                          <m:r>
                            <a:rPr lang="fr-FR" sz="2400" b="0" i="1" smtClean="0">
                              <a:latin typeface="Cambria Math" panose="02040503050406030204" pitchFamily="18" charset="0"/>
                            </a:rPr>
                            <m:t>𝛼𝛽</m:t>
                          </m:r>
                        </m:sup>
                      </m:sSup>
                      <m:r>
                        <a:rPr lang="fr-FR" sz="2400" b="0" i="1" smtClean="0">
                          <a:latin typeface="Cambria Math" panose="02040503050406030204" pitchFamily="18" charset="0"/>
                        </a:rPr>
                        <m:t>𝛿</m:t>
                      </m:r>
                      <m:r>
                        <a:rPr lang="fr-FR" sz="2400" b="0" i="1" smtClean="0">
                          <a:latin typeface="Cambria Math" panose="02040503050406030204" pitchFamily="18" charset="0"/>
                        </a:rPr>
                        <m:t>(</m:t>
                      </m:r>
                      <m:r>
                        <a:rPr lang="fr-FR" sz="2400" b="0" i="1" smtClean="0">
                          <a:latin typeface="Cambria Math" panose="02040503050406030204" pitchFamily="18" charset="0"/>
                        </a:rPr>
                        <m:t>𝑁</m:t>
                      </m:r>
                      <m:r>
                        <a:rPr lang="fr-FR" sz="2400" b="0" i="1" smtClean="0">
                          <a:latin typeface="Cambria Math" panose="02040503050406030204" pitchFamily="18" charset="0"/>
                        </a:rPr>
                        <m:t>−</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𝑁</m:t>
                          </m:r>
                        </m:e>
                        <m:sup>
                          <m:r>
                            <a:rPr lang="fr-FR" sz="2400" b="0" i="1" smtClean="0">
                              <a:latin typeface="Cambria Math" panose="02040503050406030204" pitchFamily="18" charset="0"/>
                            </a:rPr>
                            <m:t>′</m:t>
                          </m:r>
                        </m:sup>
                      </m:sSup>
                      <m:r>
                        <a:rPr lang="fr-FR" sz="2400" b="0" i="1" smtClean="0">
                          <a:latin typeface="Cambria Math" panose="02040503050406030204" pitchFamily="18" charset="0"/>
                        </a:rPr>
                        <m:t>)</m:t>
                      </m:r>
                    </m:oMath>
                  </m:oMathPara>
                </a14:m>
                <a:endParaRPr lang="fr-FR" sz="2400" dirty="0"/>
              </a:p>
            </p:txBody>
          </p:sp>
        </mc:Choice>
        <mc:Fallback xmlns="">
          <p:sp>
            <p:nvSpPr>
              <p:cNvPr id="13" name="ZoneTexte 12">
                <a:extLst>
                  <a:ext uri="{FF2B5EF4-FFF2-40B4-BE49-F238E27FC236}">
                    <a16:creationId xmlns:a16="http://schemas.microsoft.com/office/drawing/2014/main" id="{C0170572-3B80-40E5-AB4F-68547082859D}"/>
                  </a:ext>
                </a:extLst>
              </p:cNvPr>
              <p:cNvSpPr txBox="1">
                <a:spLocks noRot="1" noChangeAspect="1" noMove="1" noResize="1" noEditPoints="1" noAdjustHandles="1" noChangeArrowheads="1" noChangeShapeType="1" noTextEdit="1"/>
              </p:cNvSpPr>
              <p:nvPr/>
            </p:nvSpPr>
            <p:spPr>
              <a:xfrm>
                <a:off x="6599411" y="1510549"/>
                <a:ext cx="5824776" cy="414601"/>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Texte 10"/>
              <p:cNvSpPr txBox="1"/>
              <p:nvPr/>
            </p:nvSpPr>
            <p:spPr>
              <a:xfrm>
                <a:off x="5755342" y="992911"/>
                <a:ext cx="5973623" cy="369332"/>
              </a:xfrm>
              <a:prstGeom prst="rect">
                <a:avLst/>
              </a:prstGeom>
              <a:noFill/>
            </p:spPr>
            <p:txBody>
              <a:bodyPr wrap="none" rtlCol="0">
                <a:spAutoFit/>
              </a:bodyPr>
              <a:lstStyle/>
              <a:p>
                <a:r>
                  <a:rPr lang="fr-FR" dirty="0"/>
                  <a:t>The </a:t>
                </a:r>
                <a:r>
                  <a:rPr lang="fr-FR" dirty="0" err="1"/>
                  <a:t>circle</a:t>
                </a:r>
                <a:r>
                  <a:rPr lang="fr-FR" dirty="0"/>
                  <a:t> </a:t>
                </a:r>
                <a:r>
                  <a:rPr lang="fr-FR" dirty="0" err="1"/>
                  <a:t>denotes</a:t>
                </a:r>
                <a:r>
                  <a:rPr lang="fr-FR" dirty="0"/>
                  <a:t> the </a:t>
                </a:r>
                <a:r>
                  <a:rPr lang="fr-FR" b="1" dirty="0" err="1">
                    <a:solidFill>
                      <a:srgbClr val="0070C0"/>
                    </a:solidFill>
                  </a:rPr>
                  <a:t>Stratonovich</a:t>
                </a:r>
                <a:r>
                  <a:rPr lang="fr-FR" dirty="0"/>
                  <a:t>, </a:t>
                </a:r>
                <a14:m>
                  <m:oMath xmlns:m="http://schemas.openxmlformats.org/officeDocument/2006/math">
                    <m:r>
                      <a:rPr lang="fr-FR" b="0" i="1" smtClean="0">
                        <a:latin typeface="Cambria Math" panose="02040503050406030204" pitchFamily="18" charset="0"/>
                      </a:rPr>
                      <m:t>𝛼</m:t>
                    </m:r>
                    <m:r>
                      <a:rPr lang="fr-FR" b="0" i="1" smtClean="0">
                        <a:latin typeface="Cambria Math" panose="02040503050406030204" pitchFamily="18" charset="0"/>
                      </a:rPr>
                      <m:t>=1/2</m:t>
                    </m:r>
                    <m:r>
                      <a:rPr lang="fr-FR" b="0" i="0" smtClean="0">
                        <a:latin typeface="Cambria Math" panose="02040503050406030204" pitchFamily="18" charset="0"/>
                      </a:rPr>
                      <m:t>,</m:t>
                    </m:r>
                  </m:oMath>
                </a14:m>
                <a:r>
                  <a:rPr lang="fr-FR" dirty="0"/>
                  <a:t> prescription</a:t>
                </a:r>
              </a:p>
            </p:txBody>
          </p:sp>
        </mc:Choice>
        <mc:Fallback xmlns="">
          <p:sp>
            <p:nvSpPr>
              <p:cNvPr id="11" name="ZoneTexte 10"/>
              <p:cNvSpPr txBox="1">
                <a:spLocks noRot="1" noChangeAspect="1" noMove="1" noResize="1" noEditPoints="1" noAdjustHandles="1" noChangeArrowheads="1" noChangeShapeType="1" noTextEdit="1"/>
              </p:cNvSpPr>
              <p:nvPr/>
            </p:nvSpPr>
            <p:spPr>
              <a:xfrm>
                <a:off x="5755342" y="992911"/>
                <a:ext cx="5973623" cy="369332"/>
              </a:xfrm>
              <a:prstGeom prst="rect">
                <a:avLst/>
              </a:prstGeom>
              <a:blipFill>
                <a:blip r:embed="rId5"/>
                <a:stretch>
                  <a:fillRect l="-816" t="-11667" r="-204" b="-25000"/>
                </a:stretch>
              </a:blipFill>
            </p:spPr>
            <p:txBody>
              <a:bodyPr/>
              <a:lstStyle/>
              <a:p>
                <a:r>
                  <a:rPr lang="fr-FR">
                    <a:noFill/>
                  </a:rPr>
                  <a:t> </a:t>
                </a:r>
              </a:p>
            </p:txBody>
          </p:sp>
        </mc:Fallback>
      </mc:AlternateContent>
      <p:cxnSp>
        <p:nvCxnSpPr>
          <p:cNvPr id="15" name="Connecteur droit avec flèche 14"/>
          <p:cNvCxnSpPr/>
          <p:nvPr/>
        </p:nvCxnSpPr>
        <p:spPr>
          <a:xfrm flipH="1">
            <a:off x="5604734" y="1265423"/>
            <a:ext cx="161365" cy="2451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4574691" y="2320227"/>
            <a:ext cx="1" cy="11810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664116" y="2544387"/>
            <a:ext cx="9222162" cy="646331"/>
          </a:xfrm>
          <a:prstGeom prst="rect">
            <a:avLst/>
          </a:prstGeom>
          <a:solidFill>
            <a:schemeClr val="bg1"/>
          </a:solidFill>
        </p:spPr>
        <p:txBody>
          <a:bodyPr wrap="square" rtlCol="0">
            <a:spAutoFit/>
          </a:bodyPr>
          <a:lstStyle/>
          <a:p>
            <a:pPr algn="ctr"/>
            <a:r>
              <a:rPr lang="fr-FR" i="1" dirty="0" err="1"/>
              <a:t>Given</a:t>
            </a:r>
            <a:r>
              <a:rPr lang="fr-FR" i="1" dirty="0"/>
              <a:t> a Langevin </a:t>
            </a:r>
            <a:r>
              <a:rPr lang="fr-FR" i="1" dirty="0" err="1"/>
              <a:t>equation</a:t>
            </a:r>
            <a:r>
              <a:rPr lang="fr-FR" i="1" dirty="0"/>
              <a:t> </a:t>
            </a:r>
            <a:r>
              <a:rPr lang="fr-FR" i="1" dirty="0" err="1"/>
              <a:t>with</a:t>
            </a:r>
            <a:r>
              <a:rPr lang="fr-FR" i="1" dirty="0"/>
              <a:t> a </a:t>
            </a:r>
            <a:r>
              <a:rPr lang="fr-FR" i="1" dirty="0" err="1"/>
              <a:t>fixed</a:t>
            </a:r>
            <a:r>
              <a:rPr lang="fr-FR" i="1" dirty="0"/>
              <a:t> prescription, </a:t>
            </a:r>
            <a:r>
              <a:rPr lang="fr-FR" i="1" dirty="0" err="1"/>
              <a:t>you</a:t>
            </a:r>
            <a:r>
              <a:rPr lang="fr-FR" i="1" dirty="0"/>
              <a:t> </a:t>
            </a:r>
            <a:r>
              <a:rPr lang="fr-FR" i="1" dirty="0" err="1"/>
              <a:t>can</a:t>
            </a:r>
            <a:r>
              <a:rPr lang="fr-FR" i="1" dirty="0"/>
              <a:t> translate </a:t>
            </a:r>
            <a:r>
              <a:rPr lang="fr-FR" i="1" dirty="0" err="1"/>
              <a:t>it</a:t>
            </a:r>
            <a:r>
              <a:rPr lang="fr-FR" i="1" dirty="0"/>
              <a:t> </a:t>
            </a:r>
            <a:r>
              <a:rPr lang="fr-FR" i="1" dirty="0" err="1"/>
              <a:t>into</a:t>
            </a:r>
            <a:r>
              <a:rPr lang="fr-FR" i="1" dirty="0"/>
              <a:t> </a:t>
            </a:r>
            <a:r>
              <a:rPr lang="fr-FR" i="1" dirty="0" err="1"/>
              <a:t>another</a:t>
            </a:r>
            <a:r>
              <a:rPr lang="fr-FR" i="1" dirty="0"/>
              <a:t> prescription by </a:t>
            </a:r>
            <a:r>
              <a:rPr lang="fr-FR" i="1" dirty="0" err="1"/>
              <a:t>adding</a:t>
            </a:r>
            <a:r>
              <a:rPr lang="fr-FR" i="1" dirty="0"/>
              <a:t> the </a:t>
            </a:r>
            <a:r>
              <a:rPr lang="fr-FR" i="1" dirty="0" err="1"/>
              <a:t>suitable</a:t>
            </a:r>
            <a:r>
              <a:rPr lang="fr-FR" i="1" dirty="0"/>
              <a:t> noise-</a:t>
            </a:r>
            <a:r>
              <a:rPr lang="fr-FR" i="1" dirty="0" err="1"/>
              <a:t>induced</a:t>
            </a:r>
            <a:r>
              <a:rPr lang="fr-FR" i="1" dirty="0"/>
              <a:t> </a:t>
            </a:r>
            <a:r>
              <a:rPr lang="fr-FR" i="1" dirty="0" err="1"/>
              <a:t>term</a:t>
            </a:r>
            <a:endParaRPr lang="fr-FR" i="1" dirty="0"/>
          </a:p>
        </p:txBody>
      </p:sp>
      <p:sp>
        <p:nvSpPr>
          <p:cNvPr id="31" name="Espace réservé du pied de page 2"/>
          <p:cNvSpPr>
            <a:spLocks noGrp="1"/>
          </p:cNvSpPr>
          <p:nvPr>
            <p:ph type="ftr" sz="quarter" idx="11"/>
          </p:nvPr>
        </p:nvSpPr>
        <p:spPr>
          <a:xfrm>
            <a:off x="1295400" y="6408576"/>
            <a:ext cx="5181600" cy="238902"/>
          </a:xfrm>
        </p:spPr>
        <p:txBody>
          <a:bodyPr/>
          <a:lstStyle/>
          <a:p>
            <a:pPr rtl="0"/>
            <a:r>
              <a:rPr lang="en-GB" noProof="0"/>
              <a:t>Borel resummation of secular divergences with the stochastic inflation formalism                 2023 TUG Meeting, ENS, October 12th     ---    Lucas Pinol </a:t>
            </a:r>
            <a:endParaRPr lang="fr-FR" noProof="0" dirty="0"/>
          </a:p>
        </p:txBody>
      </p:sp>
    </p:spTree>
    <p:extLst>
      <p:ext uri="{BB962C8B-B14F-4D97-AF65-F5344CB8AC3E}">
        <p14:creationId xmlns:p14="http://schemas.microsoft.com/office/powerpoint/2010/main" val="187473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2579" y="84779"/>
            <a:ext cx="9863866" cy="727934"/>
          </a:xfrm>
        </p:spPr>
        <p:txBody>
          <a:bodyPr>
            <a:normAutofit/>
          </a:bodyPr>
          <a:lstStyle/>
          <a:p>
            <a:r>
              <a:rPr lang="fr-FR" dirty="0" err="1"/>
              <a:t>Resolution</a:t>
            </a:r>
            <a:r>
              <a:rPr lang="fr-FR" dirty="0"/>
              <a:t> of the anomalies</a:t>
            </a:r>
          </a:p>
        </p:txBody>
      </p:sp>
      <p:sp>
        <p:nvSpPr>
          <p:cNvPr id="4" name="Rectangle 3"/>
          <p:cNvSpPr/>
          <p:nvPr/>
        </p:nvSpPr>
        <p:spPr>
          <a:xfrm>
            <a:off x="7419191" y="264080"/>
            <a:ext cx="4654475" cy="369332"/>
          </a:xfrm>
          <a:prstGeom prst="rect">
            <a:avLst/>
          </a:prstGeom>
        </p:spPr>
        <p:txBody>
          <a:bodyPr wrap="square">
            <a:spAutoFit/>
          </a:bodyPr>
          <a:lstStyle/>
          <a:p>
            <a:r>
              <a:rPr lang="fr-FR" b="1" dirty="0">
                <a:solidFill>
                  <a:srgbClr val="00B050"/>
                </a:solidFill>
              </a:rPr>
              <a:t>[L. </a:t>
            </a:r>
            <a:r>
              <a:rPr lang="fr-FR" b="1" dirty="0" err="1">
                <a:solidFill>
                  <a:srgbClr val="00B050"/>
                </a:solidFill>
              </a:rPr>
              <a:t>Pinol</a:t>
            </a:r>
            <a:r>
              <a:rPr lang="fr-FR" b="1" dirty="0">
                <a:solidFill>
                  <a:srgbClr val="00B050"/>
                </a:solidFill>
              </a:rPr>
              <a:t>, S. </a:t>
            </a:r>
            <a:r>
              <a:rPr lang="fr-FR" b="1" dirty="0" err="1">
                <a:solidFill>
                  <a:srgbClr val="00B050"/>
                </a:solidFill>
              </a:rPr>
              <a:t>Renaux-Petel</a:t>
            </a:r>
            <a:r>
              <a:rPr lang="fr-FR" b="1" dirty="0">
                <a:solidFill>
                  <a:srgbClr val="00B050"/>
                </a:solidFill>
              </a:rPr>
              <a:t>, Y. </a:t>
            </a:r>
            <a:r>
              <a:rPr lang="fr-FR" b="1" dirty="0" err="1">
                <a:solidFill>
                  <a:srgbClr val="00B050"/>
                </a:solidFill>
              </a:rPr>
              <a:t>Tada</a:t>
            </a:r>
            <a:r>
              <a:rPr lang="fr-FR" b="1" dirty="0">
                <a:solidFill>
                  <a:srgbClr val="00B050"/>
                </a:solidFill>
              </a:rPr>
              <a:t> 2020] </a:t>
            </a:r>
            <a:endParaRPr lang="fr-FR" dirty="0"/>
          </a:p>
        </p:txBody>
      </p:sp>
      <p:sp>
        <p:nvSpPr>
          <p:cNvPr id="7" name="ZoneTexte 6"/>
          <p:cNvSpPr txBox="1"/>
          <p:nvPr/>
        </p:nvSpPr>
        <p:spPr>
          <a:xfrm>
            <a:off x="1160368" y="4288665"/>
            <a:ext cx="65" cy="338554"/>
          </a:xfrm>
          <a:prstGeom prst="rect">
            <a:avLst/>
          </a:prstGeom>
          <a:noFill/>
        </p:spPr>
        <p:txBody>
          <a:bodyPr wrap="none" lIns="0" tIns="0" rIns="0" bIns="0" rtlCol="0">
            <a:spAutoFit/>
          </a:bodyPr>
          <a:lstStyle/>
          <a:p>
            <a:endParaRPr lang="fr-FR" sz="2200" dirty="0"/>
          </a:p>
        </p:txBody>
      </p:sp>
      <mc:AlternateContent xmlns:mc="http://schemas.openxmlformats.org/markup-compatibility/2006" xmlns:a14="http://schemas.microsoft.com/office/drawing/2010/main">
        <mc:Choice Requires="a14">
          <p:sp>
            <p:nvSpPr>
              <p:cNvPr id="10" name="Rectangle 9"/>
              <p:cNvSpPr/>
              <p:nvPr/>
            </p:nvSpPr>
            <p:spPr>
              <a:xfrm>
                <a:off x="664116" y="1201876"/>
                <a:ext cx="5554598" cy="1031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sz="2400" b="0" i="1" smtClean="0">
                              <a:latin typeface="Cambria Math" panose="02040503050406030204" pitchFamily="18" charset="0"/>
                            </a:rPr>
                          </m:ctrlPr>
                        </m:fPr>
                        <m:num>
                          <m:r>
                            <m:rPr>
                              <m:sty m:val="p"/>
                            </m:rPr>
                            <a:rPr lang="fr-FR" sz="2400" b="0" i="0" smtClean="0">
                              <a:latin typeface="Cambria Math" panose="02040503050406030204" pitchFamily="18" charset="0"/>
                            </a:rPr>
                            <m:t>d</m:t>
                          </m:r>
                          <m:sSubSup>
                            <m:sSubSupPr>
                              <m:ctrlPr>
                                <a:rPr lang="fr-FR" sz="2400" b="0" i="1" smtClean="0">
                                  <a:latin typeface="Cambria Math" panose="02040503050406030204" pitchFamily="18" charset="0"/>
                                </a:rPr>
                              </m:ctrlPr>
                            </m:sSubSupPr>
                            <m:e>
                              <m:r>
                                <a:rPr lang="fr-FR" sz="2400" b="0" i="1" smtClean="0">
                                  <a:latin typeface="Cambria Math" panose="02040503050406030204" pitchFamily="18" charset="0"/>
                                </a:rPr>
                                <m:t>𝜙</m:t>
                              </m:r>
                            </m:e>
                            <m:sub>
                              <m:r>
                                <a:rPr lang="fr-FR" sz="2400" b="0" i="1" smtClean="0">
                                  <a:latin typeface="Cambria Math" panose="02040503050406030204" pitchFamily="18" charset="0"/>
                                </a:rPr>
                                <m:t>𝐼𝑅</m:t>
                              </m:r>
                            </m:sub>
                            <m:sup>
                              <m:r>
                                <a:rPr lang="fr-FR" sz="2400" b="0" i="1" smtClean="0">
                                  <a:latin typeface="Cambria Math" panose="02040503050406030204" pitchFamily="18" charset="0"/>
                                </a:rPr>
                                <m:t>𝐼</m:t>
                              </m:r>
                            </m:sup>
                          </m:sSubSup>
                        </m:num>
                        <m:den>
                          <m:r>
                            <m:rPr>
                              <m:sty m:val="p"/>
                            </m:rPr>
                            <a:rPr lang="fr-FR" sz="2400" b="0" i="0" smtClean="0">
                              <a:latin typeface="Cambria Math" panose="02040503050406030204" pitchFamily="18" charset="0"/>
                            </a:rPr>
                            <m:t>d</m:t>
                          </m:r>
                          <m:r>
                            <a:rPr lang="fr-FR" sz="2400" b="0" i="1" smtClean="0">
                              <a:latin typeface="Cambria Math" panose="02040503050406030204" pitchFamily="18" charset="0"/>
                            </a:rPr>
                            <m:t>𝑁</m:t>
                          </m:r>
                        </m:den>
                      </m:f>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d>
                            <m:dPr>
                              <m:ctrlPr>
                                <a:rPr lang="fr-FR" sz="2400" b="0" i="1" smtClean="0">
                                  <a:latin typeface="Cambria Math" panose="02040503050406030204" pitchFamily="18" charset="0"/>
                                </a:rPr>
                              </m:ctrlPr>
                            </m:dPr>
                            <m:e>
                              <m:f>
                                <m:fPr>
                                  <m:ctrlPr>
                                    <a:rPr lang="fr-FR" sz="2400" b="0" i="1" smtClean="0">
                                      <a:latin typeface="Cambria Math" panose="02040503050406030204" pitchFamily="18" charset="0"/>
                                    </a:rPr>
                                  </m:ctrlPr>
                                </m:fPr>
                                <m:num>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𝐺</m:t>
                                      </m:r>
                                    </m:e>
                                    <m:sup>
                                      <m:r>
                                        <a:rPr lang="fr-FR" sz="2400" b="0" i="1" smtClean="0">
                                          <a:latin typeface="Cambria Math" panose="02040503050406030204" pitchFamily="18" charset="0"/>
                                        </a:rPr>
                                        <m:t>𝐼𝐽</m:t>
                                      </m:r>
                                    </m:sup>
                                  </m:sSup>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𝑉</m:t>
                                      </m:r>
                                    </m:e>
                                    <m:sub>
                                      <m:r>
                                        <a:rPr lang="fr-FR" sz="2400" b="0" i="1" smtClean="0">
                                          <a:latin typeface="Cambria Math" panose="02040503050406030204" pitchFamily="18" charset="0"/>
                                        </a:rPr>
                                        <m:t>,</m:t>
                                      </m:r>
                                      <m:r>
                                        <a:rPr lang="fr-FR" sz="2400" b="0" i="1" smtClean="0">
                                          <a:latin typeface="Cambria Math" panose="02040503050406030204" pitchFamily="18" charset="0"/>
                                        </a:rPr>
                                        <m:t>𝐽</m:t>
                                      </m:r>
                                    </m:sub>
                                  </m:sSub>
                                </m:num>
                                <m:den>
                                  <m:r>
                                    <a:rPr lang="fr-FR" sz="2400" b="0" i="1" smtClean="0">
                                      <a:latin typeface="Cambria Math" panose="02040503050406030204" pitchFamily="18" charset="0"/>
                                    </a:rPr>
                                    <m:t>3</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𝐻</m:t>
                                      </m:r>
                                    </m:e>
                                    <m:sup>
                                      <m:r>
                                        <a:rPr lang="fr-FR" sz="2400" b="0" i="1" smtClean="0">
                                          <a:latin typeface="Cambria Math" panose="02040503050406030204" pitchFamily="18" charset="0"/>
                                        </a:rPr>
                                        <m:t>2</m:t>
                                      </m:r>
                                    </m:sup>
                                  </m:sSup>
                                </m:den>
                              </m:f>
                            </m:e>
                          </m:d>
                        </m:e>
                        <m:sub>
                          <m:sSub>
                            <m:sSubPr>
                              <m:ctrlPr>
                                <a:rPr lang="fr-FR" sz="2400" b="0" i="1" smtClean="0">
                                  <a:latin typeface="Cambria Math" panose="02040503050406030204" pitchFamily="18" charset="0"/>
                                </a:rPr>
                              </m:ctrlPr>
                            </m:sSubPr>
                            <m:e>
                              <m:r>
                                <a:rPr lang="fr-FR" sz="2400" b="1" i="1" smtClean="0">
                                  <a:latin typeface="Cambria Math" panose="02040503050406030204" pitchFamily="18" charset="0"/>
                                </a:rPr>
                                <m:t>𝝓</m:t>
                              </m:r>
                            </m:e>
                            <m:sub>
                              <m:r>
                                <a:rPr lang="fr-FR" sz="2400" b="0" i="1" smtClean="0">
                                  <a:latin typeface="Cambria Math" panose="02040503050406030204" pitchFamily="18" charset="0"/>
                                </a:rPr>
                                <m:t>𝐼𝑅</m:t>
                              </m:r>
                            </m:sub>
                          </m:sSub>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d>
                            <m:dPr>
                              <m:ctrlPr>
                                <a:rPr lang="fr-FR" sz="2400" b="0" i="1" smtClean="0">
                                  <a:latin typeface="Cambria Math" panose="02040503050406030204" pitchFamily="18" charset="0"/>
                                </a:rPr>
                              </m:ctrlPr>
                            </m:dPr>
                            <m:e>
                              <m:sSubSup>
                                <m:sSubSupPr>
                                  <m:ctrlPr>
                                    <a:rPr lang="fr-FR" sz="2400" i="1">
                                      <a:latin typeface="Cambria Math" panose="02040503050406030204" pitchFamily="18" charset="0"/>
                                    </a:rPr>
                                  </m:ctrlPr>
                                </m:sSubSupPr>
                                <m:e>
                                  <m:r>
                                    <a:rPr lang="fr-FR" sz="2400" b="0" i="1">
                                      <a:latin typeface="Cambria Math" panose="02040503050406030204" pitchFamily="18" charset="0"/>
                                    </a:rPr>
                                    <m:t>𝜙</m:t>
                                  </m:r>
                                </m:e>
                                <m:sub>
                                  <m:sSub>
                                    <m:sSubPr>
                                      <m:ctrlPr>
                                        <a:rPr lang="fr-FR" sz="2400" i="1">
                                          <a:latin typeface="Cambria Math" panose="02040503050406030204" pitchFamily="18" charset="0"/>
                                        </a:rPr>
                                      </m:ctrlPr>
                                    </m:sSubPr>
                                    <m:e>
                                      <m:r>
                                        <a:rPr lang="fr-FR" sz="2400" b="0" i="1">
                                          <a:latin typeface="Cambria Math" panose="02040503050406030204" pitchFamily="18" charset="0"/>
                                        </a:rPr>
                                        <m:t>𝑘</m:t>
                                      </m:r>
                                    </m:e>
                                    <m:sub>
                                      <m:r>
                                        <a:rPr lang="fr-FR" sz="2400" b="0" i="1">
                                          <a:latin typeface="Cambria Math" panose="02040503050406030204" pitchFamily="18" charset="0"/>
                                        </a:rPr>
                                        <m:t>𝜎</m:t>
                                      </m:r>
                                    </m:sub>
                                  </m:sSub>
                                  <m:r>
                                    <a:rPr lang="fr-FR" sz="2400" b="0" i="1">
                                      <a:latin typeface="Cambria Math" panose="02040503050406030204" pitchFamily="18" charset="0"/>
                                    </a:rPr>
                                    <m:t>, </m:t>
                                  </m:r>
                                  <m:r>
                                    <a:rPr lang="fr-FR" sz="2400" b="0" i="1">
                                      <a:latin typeface="Cambria Math" panose="02040503050406030204" pitchFamily="18" charset="0"/>
                                    </a:rPr>
                                    <m:t>𝛼</m:t>
                                  </m:r>
                                </m:sub>
                                <m:sup>
                                  <m:r>
                                    <a:rPr lang="fr-FR" sz="2400" b="0" i="1">
                                      <a:latin typeface="Cambria Math" panose="02040503050406030204" pitchFamily="18" charset="0"/>
                                    </a:rPr>
                                    <m:t>𝐼</m:t>
                                  </m:r>
                                </m:sup>
                              </m:sSubSup>
                            </m:e>
                          </m:d>
                        </m:e>
                        <m:sub>
                          <m:sSub>
                            <m:sSubPr>
                              <m:ctrlPr>
                                <a:rPr lang="fr-FR" sz="2400" i="1">
                                  <a:latin typeface="Cambria Math" panose="02040503050406030204" pitchFamily="18" charset="0"/>
                                </a:rPr>
                              </m:ctrlPr>
                            </m:sSubPr>
                            <m:e>
                              <m:r>
                                <a:rPr lang="fr-FR" sz="2400" b="1" i="1">
                                  <a:latin typeface="Cambria Math" panose="02040503050406030204" pitchFamily="18" charset="0"/>
                                </a:rPr>
                                <m:t>𝝓</m:t>
                              </m:r>
                            </m:e>
                            <m:sub>
                              <m:r>
                                <a:rPr lang="fr-FR" sz="2400" i="1">
                                  <a:latin typeface="Cambria Math" panose="02040503050406030204" pitchFamily="18" charset="0"/>
                                </a:rPr>
                                <m:t>𝐼𝑅</m:t>
                              </m:r>
                            </m:sub>
                          </m:sSub>
                        </m:sub>
                      </m:sSub>
                      <m:r>
                        <a:rPr lang="fr-FR" sz="2400" b="1" i="1" smtClean="0">
                          <a:solidFill>
                            <a:srgbClr val="0070C0"/>
                          </a:solidFill>
                          <a:latin typeface="Cambria Math" panose="02040503050406030204" pitchFamily="18" charset="0"/>
                        </a:rPr>
                        <m:t>○</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𝜉</m:t>
                          </m:r>
                        </m:e>
                        <m:sup>
                          <m:r>
                            <a:rPr lang="fr-FR" sz="2400" b="0" i="1" smtClean="0">
                              <a:latin typeface="Cambria Math" panose="02040503050406030204" pitchFamily="18" charset="0"/>
                            </a:rPr>
                            <m:t>𝛼</m:t>
                          </m:r>
                        </m:sup>
                      </m:sSup>
                      <m:r>
                        <a:rPr lang="fr-FR" sz="2400" b="0" i="1" smtClean="0">
                          <a:latin typeface="Cambria Math" panose="02040503050406030204" pitchFamily="18" charset="0"/>
                        </a:rPr>
                        <m:t>,</m:t>
                      </m:r>
                    </m:oMath>
                  </m:oMathPara>
                </a14:m>
                <a:endParaRPr lang="fr-FR" sz="2400" dirty="0"/>
              </a:p>
            </p:txBody>
          </p:sp>
        </mc:Choice>
        <mc:Fallback xmlns="">
          <p:sp>
            <p:nvSpPr>
              <p:cNvPr id="10" name="Rectangle 9"/>
              <p:cNvSpPr>
                <a:spLocks noRot="1" noChangeAspect="1" noMove="1" noResize="1" noEditPoints="1" noAdjustHandles="1" noChangeArrowheads="1" noChangeShapeType="1" noTextEdit="1"/>
              </p:cNvSpPr>
              <p:nvPr/>
            </p:nvSpPr>
            <p:spPr>
              <a:xfrm>
                <a:off x="664116" y="1201876"/>
                <a:ext cx="5554598" cy="1031949"/>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C0170572-3B80-40E5-AB4F-68547082859D}"/>
                  </a:ext>
                </a:extLst>
              </p:cNvPr>
              <p:cNvSpPr txBox="1"/>
              <p:nvPr/>
            </p:nvSpPr>
            <p:spPr>
              <a:xfrm>
                <a:off x="6599411" y="1510549"/>
                <a:ext cx="5824776" cy="41460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sz="2400" b="0" i="1" smtClean="0">
                              <a:latin typeface="Cambria Math" panose="02040503050406030204" pitchFamily="18" charset="0"/>
                            </a:rPr>
                          </m:ctrlPr>
                        </m:dPr>
                        <m:e>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𝜉</m:t>
                              </m:r>
                            </m:e>
                            <m:sup>
                              <m:r>
                                <a:rPr lang="fr-FR" sz="2400" b="0" i="1" smtClean="0">
                                  <a:latin typeface="Cambria Math" panose="02040503050406030204" pitchFamily="18" charset="0"/>
                                </a:rPr>
                                <m:t>𝛼</m:t>
                              </m:r>
                            </m:sup>
                          </m:sSup>
                          <m:d>
                            <m:dPr>
                              <m:ctrlPr>
                                <a:rPr lang="fr-FR" sz="2400" b="0" i="1" smtClean="0">
                                  <a:latin typeface="Cambria Math" panose="02040503050406030204" pitchFamily="18" charset="0"/>
                                </a:rPr>
                              </m:ctrlPr>
                            </m:dPr>
                            <m:e>
                              <m:r>
                                <a:rPr lang="fr-FR" sz="2400" b="0" i="1" smtClean="0">
                                  <a:latin typeface="Cambria Math" panose="02040503050406030204" pitchFamily="18" charset="0"/>
                                </a:rPr>
                                <m:t>𝑁</m:t>
                              </m:r>
                            </m:e>
                          </m:d>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𝜉</m:t>
                              </m:r>
                            </m:e>
                            <m:sup>
                              <m:r>
                                <a:rPr lang="fr-FR" sz="2400" b="0" i="1" smtClean="0">
                                  <a:latin typeface="Cambria Math" panose="02040503050406030204" pitchFamily="18" charset="0"/>
                                </a:rPr>
                                <m:t>𝛽</m:t>
                              </m:r>
                            </m:sup>
                          </m:sSup>
                          <m:r>
                            <a:rPr lang="fr-FR" sz="2400" b="0" i="1" smtClean="0">
                              <a:latin typeface="Cambria Math" panose="02040503050406030204" pitchFamily="18" charset="0"/>
                            </a:rPr>
                            <m:t>(</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𝑁</m:t>
                              </m:r>
                            </m:e>
                            <m:sup>
                              <m:r>
                                <a:rPr lang="fr-FR" sz="2400" b="0" i="1" smtClean="0">
                                  <a:latin typeface="Cambria Math" panose="02040503050406030204" pitchFamily="18" charset="0"/>
                                </a:rPr>
                                <m:t>′</m:t>
                              </m:r>
                            </m:sup>
                          </m:sSup>
                          <m:r>
                            <a:rPr lang="fr-FR" sz="2400" b="0" i="1" smtClean="0">
                              <a:latin typeface="Cambria Math" panose="02040503050406030204" pitchFamily="18" charset="0"/>
                            </a:rPr>
                            <m:t>)</m:t>
                          </m:r>
                        </m:e>
                      </m:d>
                      <m:r>
                        <a:rPr lang="fr-FR" sz="2400" b="0" i="1" smtClean="0">
                          <a:latin typeface="Cambria Math" panose="02040503050406030204" pitchFamily="18" charset="0"/>
                        </a:rPr>
                        <m:t>=</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𝛿</m:t>
                          </m:r>
                        </m:e>
                        <m:sup>
                          <m:r>
                            <a:rPr lang="fr-FR" sz="2400" b="0" i="1" smtClean="0">
                              <a:latin typeface="Cambria Math" panose="02040503050406030204" pitchFamily="18" charset="0"/>
                            </a:rPr>
                            <m:t>𝛼𝛽</m:t>
                          </m:r>
                        </m:sup>
                      </m:sSup>
                      <m:r>
                        <a:rPr lang="fr-FR" sz="2400" b="0" i="1" smtClean="0">
                          <a:latin typeface="Cambria Math" panose="02040503050406030204" pitchFamily="18" charset="0"/>
                        </a:rPr>
                        <m:t>𝛿</m:t>
                      </m:r>
                      <m:r>
                        <a:rPr lang="fr-FR" sz="2400" b="0" i="1" smtClean="0">
                          <a:latin typeface="Cambria Math" panose="02040503050406030204" pitchFamily="18" charset="0"/>
                        </a:rPr>
                        <m:t>(</m:t>
                      </m:r>
                      <m:r>
                        <a:rPr lang="fr-FR" sz="2400" b="0" i="1" smtClean="0">
                          <a:latin typeface="Cambria Math" panose="02040503050406030204" pitchFamily="18" charset="0"/>
                        </a:rPr>
                        <m:t>𝑁</m:t>
                      </m:r>
                      <m:r>
                        <a:rPr lang="fr-FR" sz="2400" b="0" i="1" smtClean="0">
                          <a:latin typeface="Cambria Math" panose="02040503050406030204" pitchFamily="18" charset="0"/>
                        </a:rPr>
                        <m:t>−</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𝑁</m:t>
                          </m:r>
                        </m:e>
                        <m:sup>
                          <m:r>
                            <a:rPr lang="fr-FR" sz="2400" b="0" i="1" smtClean="0">
                              <a:latin typeface="Cambria Math" panose="02040503050406030204" pitchFamily="18" charset="0"/>
                            </a:rPr>
                            <m:t>′</m:t>
                          </m:r>
                        </m:sup>
                      </m:sSup>
                      <m:r>
                        <a:rPr lang="fr-FR" sz="2400" b="0" i="1" smtClean="0">
                          <a:latin typeface="Cambria Math" panose="02040503050406030204" pitchFamily="18" charset="0"/>
                        </a:rPr>
                        <m:t>)</m:t>
                      </m:r>
                    </m:oMath>
                  </m:oMathPara>
                </a14:m>
                <a:endParaRPr lang="fr-FR" sz="2400" dirty="0"/>
              </a:p>
            </p:txBody>
          </p:sp>
        </mc:Choice>
        <mc:Fallback xmlns="">
          <p:sp>
            <p:nvSpPr>
              <p:cNvPr id="13" name="ZoneTexte 12">
                <a:extLst>
                  <a:ext uri="{FF2B5EF4-FFF2-40B4-BE49-F238E27FC236}">
                    <a16:creationId xmlns:a16="http://schemas.microsoft.com/office/drawing/2014/main" id="{C0170572-3B80-40E5-AB4F-68547082859D}"/>
                  </a:ext>
                </a:extLst>
              </p:cNvPr>
              <p:cNvSpPr txBox="1">
                <a:spLocks noRot="1" noChangeAspect="1" noMove="1" noResize="1" noEditPoints="1" noAdjustHandles="1" noChangeArrowheads="1" noChangeShapeType="1" noTextEdit="1"/>
              </p:cNvSpPr>
              <p:nvPr/>
            </p:nvSpPr>
            <p:spPr>
              <a:xfrm>
                <a:off x="6599411" y="1510549"/>
                <a:ext cx="5824776" cy="414601"/>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Texte 10"/>
              <p:cNvSpPr txBox="1"/>
              <p:nvPr/>
            </p:nvSpPr>
            <p:spPr>
              <a:xfrm>
                <a:off x="5755342" y="992911"/>
                <a:ext cx="5973623" cy="369332"/>
              </a:xfrm>
              <a:prstGeom prst="rect">
                <a:avLst/>
              </a:prstGeom>
              <a:noFill/>
            </p:spPr>
            <p:txBody>
              <a:bodyPr wrap="none" rtlCol="0">
                <a:spAutoFit/>
              </a:bodyPr>
              <a:lstStyle/>
              <a:p>
                <a:r>
                  <a:rPr lang="fr-FR" dirty="0"/>
                  <a:t>The </a:t>
                </a:r>
                <a:r>
                  <a:rPr lang="fr-FR" dirty="0" err="1"/>
                  <a:t>circle</a:t>
                </a:r>
                <a:r>
                  <a:rPr lang="fr-FR" dirty="0"/>
                  <a:t> </a:t>
                </a:r>
                <a:r>
                  <a:rPr lang="fr-FR" dirty="0" err="1"/>
                  <a:t>denotes</a:t>
                </a:r>
                <a:r>
                  <a:rPr lang="fr-FR" dirty="0"/>
                  <a:t> the </a:t>
                </a:r>
                <a:r>
                  <a:rPr lang="fr-FR" b="1" dirty="0" err="1">
                    <a:solidFill>
                      <a:srgbClr val="0070C0"/>
                    </a:solidFill>
                  </a:rPr>
                  <a:t>Stratonovich</a:t>
                </a:r>
                <a:r>
                  <a:rPr lang="fr-FR" dirty="0"/>
                  <a:t>, </a:t>
                </a:r>
                <a14:m>
                  <m:oMath xmlns:m="http://schemas.openxmlformats.org/officeDocument/2006/math">
                    <m:r>
                      <a:rPr lang="fr-FR" b="0" i="1" smtClean="0">
                        <a:latin typeface="Cambria Math" panose="02040503050406030204" pitchFamily="18" charset="0"/>
                      </a:rPr>
                      <m:t>𝛼</m:t>
                    </m:r>
                    <m:r>
                      <a:rPr lang="fr-FR" b="0" i="1" smtClean="0">
                        <a:latin typeface="Cambria Math" panose="02040503050406030204" pitchFamily="18" charset="0"/>
                      </a:rPr>
                      <m:t>=1/2</m:t>
                    </m:r>
                    <m:r>
                      <a:rPr lang="fr-FR" b="0" i="0" smtClean="0">
                        <a:latin typeface="Cambria Math" panose="02040503050406030204" pitchFamily="18" charset="0"/>
                      </a:rPr>
                      <m:t>,</m:t>
                    </m:r>
                  </m:oMath>
                </a14:m>
                <a:r>
                  <a:rPr lang="fr-FR" dirty="0"/>
                  <a:t> prescription</a:t>
                </a:r>
              </a:p>
            </p:txBody>
          </p:sp>
        </mc:Choice>
        <mc:Fallback xmlns="">
          <p:sp>
            <p:nvSpPr>
              <p:cNvPr id="11" name="ZoneTexte 10"/>
              <p:cNvSpPr txBox="1">
                <a:spLocks noRot="1" noChangeAspect="1" noMove="1" noResize="1" noEditPoints="1" noAdjustHandles="1" noChangeArrowheads="1" noChangeShapeType="1" noTextEdit="1"/>
              </p:cNvSpPr>
              <p:nvPr/>
            </p:nvSpPr>
            <p:spPr>
              <a:xfrm>
                <a:off x="5755342" y="992911"/>
                <a:ext cx="5973623" cy="369332"/>
              </a:xfrm>
              <a:prstGeom prst="rect">
                <a:avLst/>
              </a:prstGeom>
              <a:blipFill>
                <a:blip r:embed="rId5"/>
                <a:stretch>
                  <a:fillRect l="-816" t="-11667" r="-204" b="-25000"/>
                </a:stretch>
              </a:blipFill>
            </p:spPr>
            <p:txBody>
              <a:bodyPr/>
              <a:lstStyle/>
              <a:p>
                <a:r>
                  <a:rPr lang="fr-FR">
                    <a:noFill/>
                  </a:rPr>
                  <a:t> </a:t>
                </a:r>
              </a:p>
            </p:txBody>
          </p:sp>
        </mc:Fallback>
      </mc:AlternateContent>
      <p:cxnSp>
        <p:nvCxnSpPr>
          <p:cNvPr id="15" name="Connecteur droit avec flèche 14"/>
          <p:cNvCxnSpPr/>
          <p:nvPr/>
        </p:nvCxnSpPr>
        <p:spPr>
          <a:xfrm flipH="1">
            <a:off x="5604734" y="1265423"/>
            <a:ext cx="161365" cy="2451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4574691" y="2320227"/>
            <a:ext cx="1" cy="11810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664116" y="2544387"/>
            <a:ext cx="9222162" cy="646331"/>
          </a:xfrm>
          <a:prstGeom prst="rect">
            <a:avLst/>
          </a:prstGeom>
          <a:solidFill>
            <a:schemeClr val="bg1"/>
          </a:solidFill>
        </p:spPr>
        <p:txBody>
          <a:bodyPr wrap="square" rtlCol="0">
            <a:spAutoFit/>
          </a:bodyPr>
          <a:lstStyle/>
          <a:p>
            <a:pPr algn="ctr"/>
            <a:r>
              <a:rPr lang="fr-FR" i="1" dirty="0" err="1"/>
              <a:t>Given</a:t>
            </a:r>
            <a:r>
              <a:rPr lang="fr-FR" i="1" dirty="0"/>
              <a:t> a Langevin </a:t>
            </a:r>
            <a:r>
              <a:rPr lang="fr-FR" i="1" dirty="0" err="1"/>
              <a:t>equation</a:t>
            </a:r>
            <a:r>
              <a:rPr lang="fr-FR" i="1" dirty="0"/>
              <a:t> </a:t>
            </a:r>
            <a:r>
              <a:rPr lang="fr-FR" i="1" dirty="0" err="1"/>
              <a:t>with</a:t>
            </a:r>
            <a:r>
              <a:rPr lang="fr-FR" i="1" dirty="0"/>
              <a:t> a </a:t>
            </a:r>
            <a:r>
              <a:rPr lang="fr-FR" i="1" dirty="0" err="1"/>
              <a:t>fixed</a:t>
            </a:r>
            <a:r>
              <a:rPr lang="fr-FR" i="1" dirty="0"/>
              <a:t> prescription, </a:t>
            </a:r>
            <a:r>
              <a:rPr lang="fr-FR" i="1" dirty="0" err="1"/>
              <a:t>you</a:t>
            </a:r>
            <a:r>
              <a:rPr lang="fr-FR" i="1" dirty="0"/>
              <a:t> </a:t>
            </a:r>
            <a:r>
              <a:rPr lang="fr-FR" i="1" dirty="0" err="1"/>
              <a:t>can</a:t>
            </a:r>
            <a:r>
              <a:rPr lang="fr-FR" i="1" dirty="0"/>
              <a:t> translate </a:t>
            </a:r>
            <a:r>
              <a:rPr lang="fr-FR" i="1" dirty="0" err="1"/>
              <a:t>it</a:t>
            </a:r>
            <a:r>
              <a:rPr lang="fr-FR" i="1" dirty="0"/>
              <a:t> </a:t>
            </a:r>
            <a:r>
              <a:rPr lang="fr-FR" i="1" dirty="0" err="1"/>
              <a:t>into</a:t>
            </a:r>
            <a:r>
              <a:rPr lang="fr-FR" i="1" dirty="0"/>
              <a:t> </a:t>
            </a:r>
            <a:r>
              <a:rPr lang="fr-FR" i="1" dirty="0" err="1"/>
              <a:t>another</a:t>
            </a:r>
            <a:r>
              <a:rPr lang="fr-FR" i="1" dirty="0"/>
              <a:t> prescription by </a:t>
            </a:r>
            <a:r>
              <a:rPr lang="fr-FR" i="1" dirty="0" err="1"/>
              <a:t>adding</a:t>
            </a:r>
            <a:r>
              <a:rPr lang="fr-FR" i="1" dirty="0"/>
              <a:t> the </a:t>
            </a:r>
            <a:r>
              <a:rPr lang="fr-FR" i="1" dirty="0" err="1"/>
              <a:t>suitable</a:t>
            </a:r>
            <a:r>
              <a:rPr lang="fr-FR" i="1" dirty="0"/>
              <a:t> noise-</a:t>
            </a:r>
            <a:r>
              <a:rPr lang="fr-FR" i="1" dirty="0" err="1"/>
              <a:t>induced</a:t>
            </a:r>
            <a:r>
              <a:rPr lang="fr-FR" i="1" dirty="0"/>
              <a:t> </a:t>
            </a:r>
            <a:r>
              <a:rPr lang="fr-FR" i="1" dirty="0" err="1"/>
              <a:t>term</a:t>
            </a:r>
            <a:endParaRPr lang="fr-FR" i="1" dirty="0"/>
          </a:p>
        </p:txBody>
      </p:sp>
      <mc:AlternateContent xmlns:mc="http://schemas.openxmlformats.org/markup-compatibility/2006" xmlns:a14="http://schemas.microsoft.com/office/drawing/2010/main">
        <mc:Choice Requires="a14">
          <p:sp>
            <p:nvSpPr>
              <p:cNvPr id="21" name="Rectangle 20"/>
              <p:cNvSpPr/>
              <p:nvPr/>
            </p:nvSpPr>
            <p:spPr>
              <a:xfrm>
                <a:off x="664116" y="3651475"/>
                <a:ext cx="5491375" cy="1031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sz="2400" b="0" i="1" smtClean="0">
                              <a:latin typeface="Cambria Math" panose="02040503050406030204" pitchFamily="18" charset="0"/>
                            </a:rPr>
                          </m:ctrlPr>
                        </m:fPr>
                        <m:num>
                          <m:r>
                            <a:rPr lang="fr-FR" sz="2400" b="1" i="1" smtClean="0">
                              <a:solidFill>
                                <a:srgbClr val="00B050"/>
                              </a:solidFill>
                              <a:latin typeface="Cambria Math" panose="02040503050406030204" pitchFamily="18" charset="0"/>
                            </a:rPr>
                            <m:t>𝕯</m:t>
                          </m:r>
                          <m:sSubSup>
                            <m:sSubSupPr>
                              <m:ctrlPr>
                                <a:rPr lang="fr-FR" sz="2400" b="0" i="1" smtClean="0">
                                  <a:latin typeface="Cambria Math" panose="02040503050406030204" pitchFamily="18" charset="0"/>
                                </a:rPr>
                              </m:ctrlPr>
                            </m:sSubSupPr>
                            <m:e>
                              <m:r>
                                <a:rPr lang="fr-FR" sz="2400" b="0" i="1" smtClean="0">
                                  <a:latin typeface="Cambria Math" panose="02040503050406030204" pitchFamily="18" charset="0"/>
                                </a:rPr>
                                <m:t>𝜙</m:t>
                              </m:r>
                            </m:e>
                            <m:sub>
                              <m:r>
                                <a:rPr lang="fr-FR" sz="2400" b="0" i="1" smtClean="0">
                                  <a:latin typeface="Cambria Math" panose="02040503050406030204" pitchFamily="18" charset="0"/>
                                </a:rPr>
                                <m:t>𝐼𝑅</m:t>
                              </m:r>
                            </m:sub>
                            <m:sup>
                              <m:r>
                                <a:rPr lang="fr-FR" sz="2400" b="0" i="1" smtClean="0">
                                  <a:latin typeface="Cambria Math" panose="02040503050406030204" pitchFamily="18" charset="0"/>
                                </a:rPr>
                                <m:t>𝐼</m:t>
                              </m:r>
                            </m:sup>
                          </m:sSubSup>
                        </m:num>
                        <m:den>
                          <m:r>
                            <m:rPr>
                              <m:sty m:val="p"/>
                            </m:rPr>
                            <a:rPr lang="fr-FR" sz="2400" b="0" i="0" smtClean="0">
                              <a:latin typeface="Cambria Math" panose="02040503050406030204" pitchFamily="18" charset="0"/>
                            </a:rPr>
                            <m:t>d</m:t>
                          </m:r>
                          <m:r>
                            <a:rPr lang="fr-FR" sz="2400" b="0" i="1" smtClean="0">
                              <a:latin typeface="Cambria Math" panose="02040503050406030204" pitchFamily="18" charset="0"/>
                            </a:rPr>
                            <m:t>𝑁</m:t>
                          </m:r>
                        </m:den>
                      </m:f>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d>
                            <m:dPr>
                              <m:ctrlPr>
                                <a:rPr lang="fr-FR" sz="2400" b="0" i="1" smtClean="0">
                                  <a:latin typeface="Cambria Math" panose="02040503050406030204" pitchFamily="18" charset="0"/>
                                </a:rPr>
                              </m:ctrlPr>
                            </m:dPr>
                            <m:e>
                              <m:f>
                                <m:fPr>
                                  <m:ctrlPr>
                                    <a:rPr lang="fr-FR" sz="2400" b="0" i="1" smtClean="0">
                                      <a:latin typeface="Cambria Math" panose="02040503050406030204" pitchFamily="18" charset="0"/>
                                    </a:rPr>
                                  </m:ctrlPr>
                                </m:fPr>
                                <m:num>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𝐺</m:t>
                                      </m:r>
                                    </m:e>
                                    <m:sup>
                                      <m:r>
                                        <a:rPr lang="fr-FR" sz="2400" b="0" i="1" smtClean="0">
                                          <a:latin typeface="Cambria Math" panose="02040503050406030204" pitchFamily="18" charset="0"/>
                                        </a:rPr>
                                        <m:t>𝐼𝐽</m:t>
                                      </m:r>
                                    </m:sup>
                                  </m:sSup>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𝑉</m:t>
                                      </m:r>
                                    </m:e>
                                    <m:sub>
                                      <m:r>
                                        <a:rPr lang="fr-FR" sz="2400" b="0" i="1" smtClean="0">
                                          <a:latin typeface="Cambria Math" panose="02040503050406030204" pitchFamily="18" charset="0"/>
                                        </a:rPr>
                                        <m:t>,</m:t>
                                      </m:r>
                                      <m:r>
                                        <a:rPr lang="fr-FR" sz="2400" b="0" i="1" smtClean="0">
                                          <a:latin typeface="Cambria Math" panose="02040503050406030204" pitchFamily="18" charset="0"/>
                                        </a:rPr>
                                        <m:t>𝐽</m:t>
                                      </m:r>
                                    </m:sub>
                                  </m:sSub>
                                </m:num>
                                <m:den>
                                  <m:r>
                                    <a:rPr lang="fr-FR" sz="2400" b="0" i="1" smtClean="0">
                                      <a:latin typeface="Cambria Math" panose="02040503050406030204" pitchFamily="18" charset="0"/>
                                    </a:rPr>
                                    <m:t>3</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𝐻</m:t>
                                      </m:r>
                                    </m:e>
                                    <m:sup>
                                      <m:r>
                                        <a:rPr lang="fr-FR" sz="2400" b="0" i="1" smtClean="0">
                                          <a:latin typeface="Cambria Math" panose="02040503050406030204" pitchFamily="18" charset="0"/>
                                        </a:rPr>
                                        <m:t>2</m:t>
                                      </m:r>
                                    </m:sup>
                                  </m:sSup>
                                </m:den>
                              </m:f>
                            </m:e>
                          </m:d>
                        </m:e>
                        <m:sub>
                          <m:sSub>
                            <m:sSubPr>
                              <m:ctrlPr>
                                <a:rPr lang="fr-FR" sz="2400" b="0" i="1" smtClean="0">
                                  <a:latin typeface="Cambria Math" panose="02040503050406030204" pitchFamily="18" charset="0"/>
                                </a:rPr>
                              </m:ctrlPr>
                            </m:sSubPr>
                            <m:e>
                              <m:r>
                                <a:rPr lang="fr-FR" sz="2400" b="1" i="1" smtClean="0">
                                  <a:latin typeface="Cambria Math" panose="02040503050406030204" pitchFamily="18" charset="0"/>
                                </a:rPr>
                                <m:t>𝝓</m:t>
                              </m:r>
                            </m:e>
                            <m:sub>
                              <m:r>
                                <a:rPr lang="fr-FR" sz="2400" b="0" i="1" smtClean="0">
                                  <a:latin typeface="Cambria Math" panose="02040503050406030204" pitchFamily="18" charset="0"/>
                                </a:rPr>
                                <m:t>𝐼𝑅</m:t>
                              </m:r>
                            </m:sub>
                          </m:sSub>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d>
                            <m:dPr>
                              <m:ctrlPr>
                                <a:rPr lang="fr-FR" sz="2400" b="0" i="1" smtClean="0">
                                  <a:latin typeface="Cambria Math" panose="02040503050406030204" pitchFamily="18" charset="0"/>
                                </a:rPr>
                              </m:ctrlPr>
                            </m:dPr>
                            <m:e>
                              <m:sSubSup>
                                <m:sSubSupPr>
                                  <m:ctrlPr>
                                    <a:rPr lang="fr-FR" sz="2400" i="1">
                                      <a:latin typeface="Cambria Math" panose="02040503050406030204" pitchFamily="18" charset="0"/>
                                    </a:rPr>
                                  </m:ctrlPr>
                                </m:sSubSupPr>
                                <m:e>
                                  <m:r>
                                    <a:rPr lang="fr-FR" sz="2400" b="0" i="1">
                                      <a:latin typeface="Cambria Math" panose="02040503050406030204" pitchFamily="18" charset="0"/>
                                    </a:rPr>
                                    <m:t>𝜙</m:t>
                                  </m:r>
                                </m:e>
                                <m:sub>
                                  <m:sSub>
                                    <m:sSubPr>
                                      <m:ctrlPr>
                                        <a:rPr lang="fr-FR" sz="2400" i="1">
                                          <a:latin typeface="Cambria Math" panose="02040503050406030204" pitchFamily="18" charset="0"/>
                                        </a:rPr>
                                      </m:ctrlPr>
                                    </m:sSubPr>
                                    <m:e>
                                      <m:r>
                                        <a:rPr lang="fr-FR" sz="2400" b="0" i="1">
                                          <a:latin typeface="Cambria Math" panose="02040503050406030204" pitchFamily="18" charset="0"/>
                                        </a:rPr>
                                        <m:t>𝑘</m:t>
                                      </m:r>
                                    </m:e>
                                    <m:sub>
                                      <m:r>
                                        <a:rPr lang="fr-FR" sz="2400" b="0" i="1">
                                          <a:latin typeface="Cambria Math" panose="02040503050406030204" pitchFamily="18" charset="0"/>
                                        </a:rPr>
                                        <m:t>𝜎</m:t>
                                      </m:r>
                                    </m:sub>
                                  </m:sSub>
                                  <m:r>
                                    <a:rPr lang="fr-FR" sz="2400" b="0" i="1">
                                      <a:latin typeface="Cambria Math" panose="02040503050406030204" pitchFamily="18" charset="0"/>
                                    </a:rPr>
                                    <m:t>, </m:t>
                                  </m:r>
                                  <m:r>
                                    <a:rPr lang="fr-FR" sz="2400" b="0" i="1">
                                      <a:latin typeface="Cambria Math" panose="02040503050406030204" pitchFamily="18" charset="0"/>
                                    </a:rPr>
                                    <m:t>𝛼</m:t>
                                  </m:r>
                                </m:sub>
                                <m:sup>
                                  <m:r>
                                    <a:rPr lang="fr-FR" sz="2400" b="0" i="1">
                                      <a:latin typeface="Cambria Math" panose="02040503050406030204" pitchFamily="18" charset="0"/>
                                    </a:rPr>
                                    <m:t>𝐼</m:t>
                                  </m:r>
                                </m:sup>
                              </m:sSubSup>
                            </m:e>
                          </m:d>
                        </m:e>
                        <m:sub>
                          <m:sSub>
                            <m:sSubPr>
                              <m:ctrlPr>
                                <a:rPr lang="fr-FR" sz="2400" i="1">
                                  <a:latin typeface="Cambria Math" panose="02040503050406030204" pitchFamily="18" charset="0"/>
                                </a:rPr>
                              </m:ctrlPr>
                            </m:sSubPr>
                            <m:e>
                              <m:r>
                                <a:rPr lang="fr-FR" sz="2400" b="1" i="1">
                                  <a:latin typeface="Cambria Math" panose="02040503050406030204" pitchFamily="18" charset="0"/>
                                </a:rPr>
                                <m:t>𝝓</m:t>
                              </m:r>
                            </m:e>
                            <m:sub>
                              <m:r>
                                <a:rPr lang="fr-FR" sz="2400" i="1">
                                  <a:latin typeface="Cambria Math" panose="02040503050406030204" pitchFamily="18" charset="0"/>
                                </a:rPr>
                                <m:t>𝐼𝑅</m:t>
                              </m:r>
                            </m:sub>
                          </m:sSub>
                        </m:sub>
                      </m:sSub>
                      <m:r>
                        <a:rPr lang="fr-FR" sz="2400" b="1" i="1" smtClean="0">
                          <a:solidFill>
                            <a:srgbClr val="00B050"/>
                          </a:solidFill>
                          <a:latin typeface="Cambria Math" panose="02040503050406030204" pitchFamily="18" charset="0"/>
                        </a:rPr>
                        <m:t>⦁</m:t>
                      </m:r>
                      <m:r>
                        <a:rPr lang="fr-FR" sz="2400" b="0" i="1" smtClean="0">
                          <a:solidFill>
                            <a:srgbClr val="0070C0"/>
                          </a:solidFill>
                          <a:latin typeface="Cambria Math" panose="02040503050406030204" pitchFamily="18" charset="0"/>
                        </a:rPr>
                        <m:t> </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𝜉</m:t>
                          </m:r>
                        </m:e>
                        <m:sup>
                          <m:r>
                            <a:rPr lang="fr-FR" sz="2400" b="0" i="1" smtClean="0">
                              <a:latin typeface="Cambria Math" panose="02040503050406030204" pitchFamily="18" charset="0"/>
                            </a:rPr>
                            <m:t>𝛼</m:t>
                          </m:r>
                        </m:sup>
                      </m:sSup>
                      <m:r>
                        <a:rPr lang="fr-FR" sz="2400" b="0" i="1" smtClean="0">
                          <a:latin typeface="Cambria Math" panose="02040503050406030204" pitchFamily="18" charset="0"/>
                        </a:rPr>
                        <m:t>,</m:t>
                      </m:r>
                    </m:oMath>
                  </m:oMathPara>
                </a14:m>
                <a:endParaRPr lang="fr-FR" sz="2400" dirty="0"/>
              </a:p>
            </p:txBody>
          </p:sp>
        </mc:Choice>
        <mc:Fallback xmlns="">
          <p:sp>
            <p:nvSpPr>
              <p:cNvPr id="21" name="Rectangle 20"/>
              <p:cNvSpPr>
                <a:spLocks noRot="1" noChangeAspect="1" noMove="1" noResize="1" noEditPoints="1" noAdjustHandles="1" noChangeArrowheads="1" noChangeShapeType="1" noTextEdit="1"/>
              </p:cNvSpPr>
              <p:nvPr/>
            </p:nvSpPr>
            <p:spPr>
              <a:xfrm>
                <a:off x="664116" y="3651475"/>
                <a:ext cx="5491375" cy="1031949"/>
              </a:xfrm>
              <a:prstGeom prst="rect">
                <a:avLst/>
              </a:prstGeom>
              <a:blipFill>
                <a:blip r:embed="rId6"/>
                <a:stretch>
                  <a:fillRect/>
                </a:stretch>
              </a:blipFill>
            </p:spPr>
            <p:txBody>
              <a:bodyPr/>
              <a:lstStyle/>
              <a:p>
                <a:r>
                  <a:rPr lang="fr-FR">
                    <a:noFill/>
                  </a:rPr>
                  <a:t> </a:t>
                </a:r>
              </a:p>
            </p:txBody>
          </p:sp>
        </mc:Fallback>
      </mc:AlternateContent>
      <p:cxnSp>
        <p:nvCxnSpPr>
          <p:cNvPr id="23" name="Connecteur droit avec flèche 22"/>
          <p:cNvCxnSpPr/>
          <p:nvPr/>
        </p:nvCxnSpPr>
        <p:spPr>
          <a:xfrm flipH="1">
            <a:off x="5540190" y="3742051"/>
            <a:ext cx="161365" cy="2451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ZoneTexte 21"/>
              <p:cNvSpPr txBox="1"/>
              <p:nvPr/>
            </p:nvSpPr>
            <p:spPr>
              <a:xfrm>
                <a:off x="5690798" y="3469539"/>
                <a:ext cx="4471096" cy="369332"/>
              </a:xfrm>
              <a:prstGeom prst="rect">
                <a:avLst/>
              </a:prstGeom>
              <a:solidFill>
                <a:schemeClr val="bg1"/>
              </a:solidFill>
            </p:spPr>
            <p:txBody>
              <a:bodyPr wrap="none" rtlCol="0">
                <a:spAutoFit/>
              </a:bodyPr>
              <a:lstStyle/>
              <a:p>
                <a:r>
                  <a:rPr lang="fr-FR" dirty="0"/>
                  <a:t>The dot </a:t>
                </a:r>
                <a:r>
                  <a:rPr lang="fr-FR" dirty="0" err="1"/>
                  <a:t>denotes</a:t>
                </a:r>
                <a:r>
                  <a:rPr lang="fr-FR" dirty="0"/>
                  <a:t> the </a:t>
                </a:r>
                <a:r>
                  <a:rPr lang="fr-FR" b="1" dirty="0" err="1">
                    <a:solidFill>
                      <a:srgbClr val="00B050"/>
                    </a:solidFill>
                  </a:rPr>
                  <a:t>Itô</a:t>
                </a:r>
                <a:r>
                  <a:rPr lang="fr-FR" dirty="0"/>
                  <a:t>, </a:t>
                </a:r>
                <a14:m>
                  <m:oMath xmlns:m="http://schemas.openxmlformats.org/officeDocument/2006/math">
                    <m:r>
                      <a:rPr lang="fr-FR" b="0" i="1" smtClean="0">
                        <a:latin typeface="Cambria Math" panose="02040503050406030204" pitchFamily="18" charset="0"/>
                      </a:rPr>
                      <m:t>𝛼</m:t>
                    </m:r>
                    <m:r>
                      <a:rPr lang="fr-FR" b="0" i="1" smtClean="0">
                        <a:latin typeface="Cambria Math" panose="02040503050406030204" pitchFamily="18" charset="0"/>
                      </a:rPr>
                      <m:t>=</m:t>
                    </m:r>
                    <m:r>
                      <a:rPr lang="fr-FR" b="0" i="0" smtClean="0">
                        <a:latin typeface="Cambria Math" panose="02040503050406030204" pitchFamily="18" charset="0"/>
                      </a:rPr>
                      <m:t>0,</m:t>
                    </m:r>
                  </m:oMath>
                </a14:m>
                <a:r>
                  <a:rPr lang="fr-FR" dirty="0"/>
                  <a:t> prescription</a:t>
                </a:r>
              </a:p>
            </p:txBody>
          </p:sp>
        </mc:Choice>
        <mc:Fallback xmlns="">
          <p:sp>
            <p:nvSpPr>
              <p:cNvPr id="22" name="ZoneTexte 21"/>
              <p:cNvSpPr txBox="1">
                <a:spLocks noRot="1" noChangeAspect="1" noMove="1" noResize="1" noEditPoints="1" noAdjustHandles="1" noChangeArrowheads="1" noChangeShapeType="1" noTextEdit="1"/>
              </p:cNvSpPr>
              <p:nvPr/>
            </p:nvSpPr>
            <p:spPr>
              <a:xfrm>
                <a:off x="5690798" y="3469539"/>
                <a:ext cx="4471096" cy="369332"/>
              </a:xfrm>
              <a:prstGeom prst="rect">
                <a:avLst/>
              </a:prstGeom>
              <a:blipFill>
                <a:blip r:embed="rId7"/>
                <a:stretch>
                  <a:fillRect l="-1228" t="-9836" r="-546" b="-22951"/>
                </a:stretch>
              </a:blipFill>
            </p:spPr>
            <p:txBody>
              <a:bodyPr/>
              <a:lstStyle/>
              <a:p>
                <a:r>
                  <a:rPr lang="fr-FR">
                    <a:noFill/>
                  </a:rPr>
                  <a:t> </a:t>
                </a:r>
              </a:p>
            </p:txBody>
          </p:sp>
        </mc:Fallback>
      </mc:AlternateContent>
      <p:sp>
        <p:nvSpPr>
          <p:cNvPr id="16" name="Espace réservé du pied de page 2"/>
          <p:cNvSpPr>
            <a:spLocks noGrp="1"/>
          </p:cNvSpPr>
          <p:nvPr>
            <p:ph type="ftr" sz="quarter" idx="11"/>
          </p:nvPr>
        </p:nvSpPr>
        <p:spPr>
          <a:xfrm>
            <a:off x="1295400" y="6408576"/>
            <a:ext cx="5181600" cy="238902"/>
          </a:xfrm>
        </p:spPr>
        <p:txBody>
          <a:bodyPr/>
          <a:lstStyle/>
          <a:p>
            <a:pPr rtl="0"/>
            <a:r>
              <a:rPr lang="en-GB" noProof="0"/>
              <a:t>Borel resummation of secular divergences with the stochastic inflation formalism                 2023 TUG Meeting, ENS, October 12th     ---    Lucas Pinol </a:t>
            </a:r>
            <a:endParaRPr lang="fr-FR" noProof="0" dirty="0"/>
          </a:p>
        </p:txBody>
      </p:sp>
    </p:spTree>
    <p:extLst>
      <p:ext uri="{BB962C8B-B14F-4D97-AF65-F5344CB8AC3E}">
        <p14:creationId xmlns:p14="http://schemas.microsoft.com/office/powerpoint/2010/main" val="408373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2579" y="84779"/>
            <a:ext cx="9863866" cy="727934"/>
          </a:xfrm>
        </p:spPr>
        <p:txBody>
          <a:bodyPr>
            <a:normAutofit/>
          </a:bodyPr>
          <a:lstStyle/>
          <a:p>
            <a:r>
              <a:rPr lang="fr-FR" dirty="0" err="1"/>
              <a:t>Resolution</a:t>
            </a:r>
            <a:r>
              <a:rPr lang="fr-FR" dirty="0"/>
              <a:t> of the anomalies</a:t>
            </a:r>
          </a:p>
        </p:txBody>
      </p:sp>
      <p:sp>
        <p:nvSpPr>
          <p:cNvPr id="4" name="Rectangle 3"/>
          <p:cNvSpPr/>
          <p:nvPr/>
        </p:nvSpPr>
        <p:spPr>
          <a:xfrm>
            <a:off x="7419191" y="264080"/>
            <a:ext cx="4654475" cy="369332"/>
          </a:xfrm>
          <a:prstGeom prst="rect">
            <a:avLst/>
          </a:prstGeom>
        </p:spPr>
        <p:txBody>
          <a:bodyPr wrap="square">
            <a:spAutoFit/>
          </a:bodyPr>
          <a:lstStyle/>
          <a:p>
            <a:r>
              <a:rPr lang="fr-FR" b="1" dirty="0">
                <a:solidFill>
                  <a:srgbClr val="00B050"/>
                </a:solidFill>
              </a:rPr>
              <a:t>[L. </a:t>
            </a:r>
            <a:r>
              <a:rPr lang="fr-FR" b="1" dirty="0" err="1">
                <a:solidFill>
                  <a:srgbClr val="00B050"/>
                </a:solidFill>
              </a:rPr>
              <a:t>Pinol</a:t>
            </a:r>
            <a:r>
              <a:rPr lang="fr-FR" b="1" dirty="0">
                <a:solidFill>
                  <a:srgbClr val="00B050"/>
                </a:solidFill>
              </a:rPr>
              <a:t>, S. </a:t>
            </a:r>
            <a:r>
              <a:rPr lang="fr-FR" b="1" dirty="0" err="1">
                <a:solidFill>
                  <a:srgbClr val="00B050"/>
                </a:solidFill>
              </a:rPr>
              <a:t>Renaux-Petel</a:t>
            </a:r>
            <a:r>
              <a:rPr lang="fr-FR" b="1" dirty="0">
                <a:solidFill>
                  <a:srgbClr val="00B050"/>
                </a:solidFill>
              </a:rPr>
              <a:t>, Y. </a:t>
            </a:r>
            <a:r>
              <a:rPr lang="fr-FR" b="1" dirty="0" err="1">
                <a:solidFill>
                  <a:srgbClr val="00B050"/>
                </a:solidFill>
              </a:rPr>
              <a:t>Tada</a:t>
            </a:r>
            <a:r>
              <a:rPr lang="fr-FR" b="1" dirty="0">
                <a:solidFill>
                  <a:srgbClr val="00B050"/>
                </a:solidFill>
              </a:rPr>
              <a:t> 2020] </a:t>
            </a:r>
            <a:endParaRPr lang="fr-FR" dirty="0"/>
          </a:p>
        </p:txBody>
      </p:sp>
      <p:sp>
        <p:nvSpPr>
          <p:cNvPr id="7" name="ZoneTexte 6"/>
          <p:cNvSpPr txBox="1"/>
          <p:nvPr/>
        </p:nvSpPr>
        <p:spPr>
          <a:xfrm>
            <a:off x="1160368" y="4288665"/>
            <a:ext cx="65" cy="338554"/>
          </a:xfrm>
          <a:prstGeom prst="rect">
            <a:avLst/>
          </a:prstGeom>
          <a:noFill/>
        </p:spPr>
        <p:txBody>
          <a:bodyPr wrap="none" lIns="0" tIns="0" rIns="0" bIns="0" rtlCol="0">
            <a:spAutoFit/>
          </a:bodyPr>
          <a:lstStyle/>
          <a:p>
            <a:endParaRPr lang="fr-FR" sz="2200" dirty="0"/>
          </a:p>
        </p:txBody>
      </p:sp>
      <mc:AlternateContent xmlns:mc="http://schemas.openxmlformats.org/markup-compatibility/2006" xmlns:a14="http://schemas.microsoft.com/office/drawing/2010/main">
        <mc:Choice Requires="a14">
          <p:sp>
            <p:nvSpPr>
              <p:cNvPr id="10" name="Rectangle 9"/>
              <p:cNvSpPr/>
              <p:nvPr/>
            </p:nvSpPr>
            <p:spPr>
              <a:xfrm>
                <a:off x="664116" y="1201876"/>
                <a:ext cx="5554598" cy="1031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sz="2400" b="0" i="1" smtClean="0">
                              <a:latin typeface="Cambria Math" panose="02040503050406030204" pitchFamily="18" charset="0"/>
                            </a:rPr>
                          </m:ctrlPr>
                        </m:fPr>
                        <m:num>
                          <m:r>
                            <m:rPr>
                              <m:sty m:val="p"/>
                            </m:rPr>
                            <a:rPr lang="fr-FR" sz="2400" b="0" i="0" smtClean="0">
                              <a:latin typeface="Cambria Math" panose="02040503050406030204" pitchFamily="18" charset="0"/>
                            </a:rPr>
                            <m:t>d</m:t>
                          </m:r>
                          <m:sSubSup>
                            <m:sSubSupPr>
                              <m:ctrlPr>
                                <a:rPr lang="fr-FR" sz="2400" b="0" i="1" smtClean="0">
                                  <a:latin typeface="Cambria Math" panose="02040503050406030204" pitchFamily="18" charset="0"/>
                                </a:rPr>
                              </m:ctrlPr>
                            </m:sSubSupPr>
                            <m:e>
                              <m:r>
                                <a:rPr lang="fr-FR" sz="2400" b="0" i="1" smtClean="0">
                                  <a:latin typeface="Cambria Math" panose="02040503050406030204" pitchFamily="18" charset="0"/>
                                </a:rPr>
                                <m:t>𝜙</m:t>
                              </m:r>
                            </m:e>
                            <m:sub>
                              <m:r>
                                <a:rPr lang="fr-FR" sz="2400" b="0" i="1" smtClean="0">
                                  <a:latin typeface="Cambria Math" panose="02040503050406030204" pitchFamily="18" charset="0"/>
                                </a:rPr>
                                <m:t>𝐼𝑅</m:t>
                              </m:r>
                            </m:sub>
                            <m:sup>
                              <m:r>
                                <a:rPr lang="fr-FR" sz="2400" b="0" i="1" smtClean="0">
                                  <a:latin typeface="Cambria Math" panose="02040503050406030204" pitchFamily="18" charset="0"/>
                                </a:rPr>
                                <m:t>𝐼</m:t>
                              </m:r>
                            </m:sup>
                          </m:sSubSup>
                        </m:num>
                        <m:den>
                          <m:r>
                            <m:rPr>
                              <m:sty m:val="p"/>
                            </m:rPr>
                            <a:rPr lang="fr-FR" sz="2400" b="0" i="0" smtClean="0">
                              <a:latin typeface="Cambria Math" panose="02040503050406030204" pitchFamily="18" charset="0"/>
                            </a:rPr>
                            <m:t>d</m:t>
                          </m:r>
                          <m:r>
                            <a:rPr lang="fr-FR" sz="2400" b="0" i="1" smtClean="0">
                              <a:latin typeface="Cambria Math" panose="02040503050406030204" pitchFamily="18" charset="0"/>
                            </a:rPr>
                            <m:t>𝑁</m:t>
                          </m:r>
                        </m:den>
                      </m:f>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d>
                            <m:dPr>
                              <m:ctrlPr>
                                <a:rPr lang="fr-FR" sz="2400" b="0" i="1" smtClean="0">
                                  <a:latin typeface="Cambria Math" panose="02040503050406030204" pitchFamily="18" charset="0"/>
                                </a:rPr>
                              </m:ctrlPr>
                            </m:dPr>
                            <m:e>
                              <m:f>
                                <m:fPr>
                                  <m:ctrlPr>
                                    <a:rPr lang="fr-FR" sz="2400" b="0" i="1" smtClean="0">
                                      <a:latin typeface="Cambria Math" panose="02040503050406030204" pitchFamily="18" charset="0"/>
                                    </a:rPr>
                                  </m:ctrlPr>
                                </m:fPr>
                                <m:num>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𝐺</m:t>
                                      </m:r>
                                    </m:e>
                                    <m:sup>
                                      <m:r>
                                        <a:rPr lang="fr-FR" sz="2400" b="0" i="1" smtClean="0">
                                          <a:latin typeface="Cambria Math" panose="02040503050406030204" pitchFamily="18" charset="0"/>
                                        </a:rPr>
                                        <m:t>𝐼𝐽</m:t>
                                      </m:r>
                                    </m:sup>
                                  </m:sSup>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𝑉</m:t>
                                      </m:r>
                                    </m:e>
                                    <m:sub>
                                      <m:r>
                                        <a:rPr lang="fr-FR" sz="2400" b="0" i="1" smtClean="0">
                                          <a:latin typeface="Cambria Math" panose="02040503050406030204" pitchFamily="18" charset="0"/>
                                        </a:rPr>
                                        <m:t>,</m:t>
                                      </m:r>
                                      <m:r>
                                        <a:rPr lang="fr-FR" sz="2400" b="0" i="1" smtClean="0">
                                          <a:latin typeface="Cambria Math" panose="02040503050406030204" pitchFamily="18" charset="0"/>
                                        </a:rPr>
                                        <m:t>𝐽</m:t>
                                      </m:r>
                                    </m:sub>
                                  </m:sSub>
                                </m:num>
                                <m:den>
                                  <m:r>
                                    <a:rPr lang="fr-FR" sz="2400" b="0" i="1" smtClean="0">
                                      <a:latin typeface="Cambria Math" panose="02040503050406030204" pitchFamily="18" charset="0"/>
                                    </a:rPr>
                                    <m:t>3</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𝐻</m:t>
                                      </m:r>
                                    </m:e>
                                    <m:sup>
                                      <m:r>
                                        <a:rPr lang="fr-FR" sz="2400" b="0" i="1" smtClean="0">
                                          <a:latin typeface="Cambria Math" panose="02040503050406030204" pitchFamily="18" charset="0"/>
                                        </a:rPr>
                                        <m:t>2</m:t>
                                      </m:r>
                                    </m:sup>
                                  </m:sSup>
                                </m:den>
                              </m:f>
                            </m:e>
                          </m:d>
                        </m:e>
                        <m:sub>
                          <m:sSub>
                            <m:sSubPr>
                              <m:ctrlPr>
                                <a:rPr lang="fr-FR" sz="2400" b="0" i="1" smtClean="0">
                                  <a:latin typeface="Cambria Math" panose="02040503050406030204" pitchFamily="18" charset="0"/>
                                </a:rPr>
                              </m:ctrlPr>
                            </m:sSubPr>
                            <m:e>
                              <m:r>
                                <a:rPr lang="fr-FR" sz="2400" b="1" i="1" smtClean="0">
                                  <a:latin typeface="Cambria Math" panose="02040503050406030204" pitchFamily="18" charset="0"/>
                                </a:rPr>
                                <m:t>𝝓</m:t>
                              </m:r>
                            </m:e>
                            <m:sub>
                              <m:r>
                                <a:rPr lang="fr-FR" sz="2400" b="0" i="1" smtClean="0">
                                  <a:latin typeface="Cambria Math" panose="02040503050406030204" pitchFamily="18" charset="0"/>
                                </a:rPr>
                                <m:t>𝐼𝑅</m:t>
                              </m:r>
                            </m:sub>
                          </m:sSub>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d>
                            <m:dPr>
                              <m:ctrlPr>
                                <a:rPr lang="fr-FR" sz="2400" b="0" i="1" smtClean="0">
                                  <a:latin typeface="Cambria Math" panose="02040503050406030204" pitchFamily="18" charset="0"/>
                                </a:rPr>
                              </m:ctrlPr>
                            </m:dPr>
                            <m:e>
                              <m:sSubSup>
                                <m:sSubSupPr>
                                  <m:ctrlPr>
                                    <a:rPr lang="fr-FR" sz="2400" i="1">
                                      <a:latin typeface="Cambria Math" panose="02040503050406030204" pitchFamily="18" charset="0"/>
                                    </a:rPr>
                                  </m:ctrlPr>
                                </m:sSubSupPr>
                                <m:e>
                                  <m:r>
                                    <a:rPr lang="fr-FR" sz="2400" b="0" i="1">
                                      <a:latin typeface="Cambria Math" panose="02040503050406030204" pitchFamily="18" charset="0"/>
                                    </a:rPr>
                                    <m:t>𝜙</m:t>
                                  </m:r>
                                </m:e>
                                <m:sub>
                                  <m:sSub>
                                    <m:sSubPr>
                                      <m:ctrlPr>
                                        <a:rPr lang="fr-FR" sz="2400" i="1">
                                          <a:latin typeface="Cambria Math" panose="02040503050406030204" pitchFamily="18" charset="0"/>
                                        </a:rPr>
                                      </m:ctrlPr>
                                    </m:sSubPr>
                                    <m:e>
                                      <m:r>
                                        <a:rPr lang="fr-FR" sz="2400" b="0" i="1">
                                          <a:latin typeface="Cambria Math" panose="02040503050406030204" pitchFamily="18" charset="0"/>
                                        </a:rPr>
                                        <m:t>𝑘</m:t>
                                      </m:r>
                                    </m:e>
                                    <m:sub>
                                      <m:r>
                                        <a:rPr lang="fr-FR" sz="2400" b="0" i="1">
                                          <a:latin typeface="Cambria Math" panose="02040503050406030204" pitchFamily="18" charset="0"/>
                                        </a:rPr>
                                        <m:t>𝜎</m:t>
                                      </m:r>
                                    </m:sub>
                                  </m:sSub>
                                  <m:r>
                                    <a:rPr lang="fr-FR" sz="2400" b="0" i="1">
                                      <a:latin typeface="Cambria Math" panose="02040503050406030204" pitchFamily="18" charset="0"/>
                                    </a:rPr>
                                    <m:t>, </m:t>
                                  </m:r>
                                  <m:r>
                                    <a:rPr lang="fr-FR" sz="2400" b="0" i="1">
                                      <a:latin typeface="Cambria Math" panose="02040503050406030204" pitchFamily="18" charset="0"/>
                                    </a:rPr>
                                    <m:t>𝛼</m:t>
                                  </m:r>
                                </m:sub>
                                <m:sup>
                                  <m:r>
                                    <a:rPr lang="fr-FR" sz="2400" b="0" i="1">
                                      <a:latin typeface="Cambria Math" panose="02040503050406030204" pitchFamily="18" charset="0"/>
                                    </a:rPr>
                                    <m:t>𝐼</m:t>
                                  </m:r>
                                </m:sup>
                              </m:sSubSup>
                            </m:e>
                          </m:d>
                        </m:e>
                        <m:sub>
                          <m:sSub>
                            <m:sSubPr>
                              <m:ctrlPr>
                                <a:rPr lang="fr-FR" sz="2400" i="1">
                                  <a:latin typeface="Cambria Math" panose="02040503050406030204" pitchFamily="18" charset="0"/>
                                </a:rPr>
                              </m:ctrlPr>
                            </m:sSubPr>
                            <m:e>
                              <m:r>
                                <a:rPr lang="fr-FR" sz="2400" b="1" i="1">
                                  <a:latin typeface="Cambria Math" panose="02040503050406030204" pitchFamily="18" charset="0"/>
                                </a:rPr>
                                <m:t>𝝓</m:t>
                              </m:r>
                            </m:e>
                            <m:sub>
                              <m:r>
                                <a:rPr lang="fr-FR" sz="2400" i="1">
                                  <a:latin typeface="Cambria Math" panose="02040503050406030204" pitchFamily="18" charset="0"/>
                                </a:rPr>
                                <m:t>𝐼𝑅</m:t>
                              </m:r>
                            </m:sub>
                          </m:sSub>
                        </m:sub>
                      </m:sSub>
                      <m:r>
                        <a:rPr lang="fr-FR" sz="2400" b="1" i="1" smtClean="0">
                          <a:solidFill>
                            <a:srgbClr val="0070C0"/>
                          </a:solidFill>
                          <a:latin typeface="Cambria Math" panose="02040503050406030204" pitchFamily="18" charset="0"/>
                        </a:rPr>
                        <m:t>○</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𝜉</m:t>
                          </m:r>
                        </m:e>
                        <m:sup>
                          <m:r>
                            <a:rPr lang="fr-FR" sz="2400" b="0" i="1" smtClean="0">
                              <a:latin typeface="Cambria Math" panose="02040503050406030204" pitchFamily="18" charset="0"/>
                            </a:rPr>
                            <m:t>𝛼</m:t>
                          </m:r>
                        </m:sup>
                      </m:sSup>
                      <m:r>
                        <a:rPr lang="fr-FR" sz="2400" b="0" i="1" smtClean="0">
                          <a:latin typeface="Cambria Math" panose="02040503050406030204" pitchFamily="18" charset="0"/>
                        </a:rPr>
                        <m:t>,</m:t>
                      </m:r>
                    </m:oMath>
                  </m:oMathPara>
                </a14:m>
                <a:endParaRPr lang="fr-FR" sz="2400" dirty="0"/>
              </a:p>
            </p:txBody>
          </p:sp>
        </mc:Choice>
        <mc:Fallback xmlns="">
          <p:sp>
            <p:nvSpPr>
              <p:cNvPr id="10" name="Rectangle 9"/>
              <p:cNvSpPr>
                <a:spLocks noRot="1" noChangeAspect="1" noMove="1" noResize="1" noEditPoints="1" noAdjustHandles="1" noChangeArrowheads="1" noChangeShapeType="1" noTextEdit="1"/>
              </p:cNvSpPr>
              <p:nvPr/>
            </p:nvSpPr>
            <p:spPr>
              <a:xfrm>
                <a:off x="664116" y="1201876"/>
                <a:ext cx="5554598" cy="1031949"/>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C0170572-3B80-40E5-AB4F-68547082859D}"/>
                  </a:ext>
                </a:extLst>
              </p:cNvPr>
              <p:cNvSpPr txBox="1"/>
              <p:nvPr/>
            </p:nvSpPr>
            <p:spPr>
              <a:xfrm>
                <a:off x="6599411" y="1510549"/>
                <a:ext cx="5824776" cy="41460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sz="2400" b="0" i="1" smtClean="0">
                              <a:latin typeface="Cambria Math" panose="02040503050406030204" pitchFamily="18" charset="0"/>
                            </a:rPr>
                          </m:ctrlPr>
                        </m:dPr>
                        <m:e>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𝜉</m:t>
                              </m:r>
                            </m:e>
                            <m:sup>
                              <m:r>
                                <a:rPr lang="fr-FR" sz="2400" b="0" i="1" smtClean="0">
                                  <a:latin typeface="Cambria Math" panose="02040503050406030204" pitchFamily="18" charset="0"/>
                                </a:rPr>
                                <m:t>𝛼</m:t>
                              </m:r>
                            </m:sup>
                          </m:sSup>
                          <m:d>
                            <m:dPr>
                              <m:ctrlPr>
                                <a:rPr lang="fr-FR" sz="2400" b="0" i="1" smtClean="0">
                                  <a:latin typeface="Cambria Math" panose="02040503050406030204" pitchFamily="18" charset="0"/>
                                </a:rPr>
                              </m:ctrlPr>
                            </m:dPr>
                            <m:e>
                              <m:r>
                                <a:rPr lang="fr-FR" sz="2400" b="0" i="1" smtClean="0">
                                  <a:latin typeface="Cambria Math" panose="02040503050406030204" pitchFamily="18" charset="0"/>
                                </a:rPr>
                                <m:t>𝑁</m:t>
                              </m:r>
                            </m:e>
                          </m:d>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𝜉</m:t>
                              </m:r>
                            </m:e>
                            <m:sup>
                              <m:r>
                                <a:rPr lang="fr-FR" sz="2400" b="0" i="1" smtClean="0">
                                  <a:latin typeface="Cambria Math" panose="02040503050406030204" pitchFamily="18" charset="0"/>
                                </a:rPr>
                                <m:t>𝛽</m:t>
                              </m:r>
                            </m:sup>
                          </m:sSup>
                          <m:r>
                            <a:rPr lang="fr-FR" sz="2400" b="0" i="1" smtClean="0">
                              <a:latin typeface="Cambria Math" panose="02040503050406030204" pitchFamily="18" charset="0"/>
                            </a:rPr>
                            <m:t>(</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𝑁</m:t>
                              </m:r>
                            </m:e>
                            <m:sup>
                              <m:r>
                                <a:rPr lang="fr-FR" sz="2400" b="0" i="1" smtClean="0">
                                  <a:latin typeface="Cambria Math" panose="02040503050406030204" pitchFamily="18" charset="0"/>
                                </a:rPr>
                                <m:t>′</m:t>
                              </m:r>
                            </m:sup>
                          </m:sSup>
                          <m:r>
                            <a:rPr lang="fr-FR" sz="2400" b="0" i="1" smtClean="0">
                              <a:latin typeface="Cambria Math" panose="02040503050406030204" pitchFamily="18" charset="0"/>
                            </a:rPr>
                            <m:t>)</m:t>
                          </m:r>
                        </m:e>
                      </m:d>
                      <m:r>
                        <a:rPr lang="fr-FR" sz="2400" b="0" i="1" smtClean="0">
                          <a:latin typeface="Cambria Math" panose="02040503050406030204" pitchFamily="18" charset="0"/>
                        </a:rPr>
                        <m:t>=</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𝛿</m:t>
                          </m:r>
                        </m:e>
                        <m:sup>
                          <m:r>
                            <a:rPr lang="fr-FR" sz="2400" b="0" i="1" smtClean="0">
                              <a:latin typeface="Cambria Math" panose="02040503050406030204" pitchFamily="18" charset="0"/>
                            </a:rPr>
                            <m:t>𝛼𝛽</m:t>
                          </m:r>
                        </m:sup>
                      </m:sSup>
                      <m:r>
                        <a:rPr lang="fr-FR" sz="2400" b="0" i="1" smtClean="0">
                          <a:latin typeface="Cambria Math" panose="02040503050406030204" pitchFamily="18" charset="0"/>
                        </a:rPr>
                        <m:t>𝛿</m:t>
                      </m:r>
                      <m:r>
                        <a:rPr lang="fr-FR" sz="2400" b="0" i="1" smtClean="0">
                          <a:latin typeface="Cambria Math" panose="02040503050406030204" pitchFamily="18" charset="0"/>
                        </a:rPr>
                        <m:t>(</m:t>
                      </m:r>
                      <m:r>
                        <a:rPr lang="fr-FR" sz="2400" b="0" i="1" smtClean="0">
                          <a:latin typeface="Cambria Math" panose="02040503050406030204" pitchFamily="18" charset="0"/>
                        </a:rPr>
                        <m:t>𝑁</m:t>
                      </m:r>
                      <m:r>
                        <a:rPr lang="fr-FR" sz="2400" b="0" i="1" smtClean="0">
                          <a:latin typeface="Cambria Math" panose="02040503050406030204" pitchFamily="18" charset="0"/>
                        </a:rPr>
                        <m:t>−</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𝑁</m:t>
                          </m:r>
                        </m:e>
                        <m:sup>
                          <m:r>
                            <a:rPr lang="fr-FR" sz="2400" b="0" i="1" smtClean="0">
                              <a:latin typeface="Cambria Math" panose="02040503050406030204" pitchFamily="18" charset="0"/>
                            </a:rPr>
                            <m:t>′</m:t>
                          </m:r>
                        </m:sup>
                      </m:sSup>
                      <m:r>
                        <a:rPr lang="fr-FR" sz="2400" b="0" i="1" smtClean="0">
                          <a:latin typeface="Cambria Math" panose="02040503050406030204" pitchFamily="18" charset="0"/>
                        </a:rPr>
                        <m:t>)</m:t>
                      </m:r>
                    </m:oMath>
                  </m:oMathPara>
                </a14:m>
                <a:endParaRPr lang="fr-FR" sz="2400" dirty="0"/>
              </a:p>
            </p:txBody>
          </p:sp>
        </mc:Choice>
        <mc:Fallback xmlns="">
          <p:sp>
            <p:nvSpPr>
              <p:cNvPr id="13" name="ZoneTexte 12">
                <a:extLst>
                  <a:ext uri="{FF2B5EF4-FFF2-40B4-BE49-F238E27FC236}">
                    <a16:creationId xmlns:a16="http://schemas.microsoft.com/office/drawing/2014/main" id="{C0170572-3B80-40E5-AB4F-68547082859D}"/>
                  </a:ext>
                </a:extLst>
              </p:cNvPr>
              <p:cNvSpPr txBox="1">
                <a:spLocks noRot="1" noChangeAspect="1" noMove="1" noResize="1" noEditPoints="1" noAdjustHandles="1" noChangeArrowheads="1" noChangeShapeType="1" noTextEdit="1"/>
              </p:cNvSpPr>
              <p:nvPr/>
            </p:nvSpPr>
            <p:spPr>
              <a:xfrm>
                <a:off x="6599411" y="1510549"/>
                <a:ext cx="5824776" cy="414601"/>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Texte 10"/>
              <p:cNvSpPr txBox="1"/>
              <p:nvPr/>
            </p:nvSpPr>
            <p:spPr>
              <a:xfrm>
                <a:off x="5755342" y="992911"/>
                <a:ext cx="5973623" cy="369332"/>
              </a:xfrm>
              <a:prstGeom prst="rect">
                <a:avLst/>
              </a:prstGeom>
              <a:noFill/>
            </p:spPr>
            <p:txBody>
              <a:bodyPr wrap="none" rtlCol="0">
                <a:spAutoFit/>
              </a:bodyPr>
              <a:lstStyle/>
              <a:p>
                <a:r>
                  <a:rPr lang="fr-FR" dirty="0"/>
                  <a:t>The </a:t>
                </a:r>
                <a:r>
                  <a:rPr lang="fr-FR" dirty="0" err="1"/>
                  <a:t>circle</a:t>
                </a:r>
                <a:r>
                  <a:rPr lang="fr-FR" dirty="0"/>
                  <a:t> </a:t>
                </a:r>
                <a:r>
                  <a:rPr lang="fr-FR" dirty="0" err="1"/>
                  <a:t>denotes</a:t>
                </a:r>
                <a:r>
                  <a:rPr lang="fr-FR" dirty="0"/>
                  <a:t> the </a:t>
                </a:r>
                <a:r>
                  <a:rPr lang="fr-FR" b="1" dirty="0" err="1">
                    <a:solidFill>
                      <a:srgbClr val="0070C0"/>
                    </a:solidFill>
                  </a:rPr>
                  <a:t>Stratonovich</a:t>
                </a:r>
                <a:r>
                  <a:rPr lang="fr-FR" dirty="0"/>
                  <a:t>, </a:t>
                </a:r>
                <a14:m>
                  <m:oMath xmlns:m="http://schemas.openxmlformats.org/officeDocument/2006/math">
                    <m:r>
                      <a:rPr lang="fr-FR" b="0" i="1" smtClean="0">
                        <a:latin typeface="Cambria Math" panose="02040503050406030204" pitchFamily="18" charset="0"/>
                      </a:rPr>
                      <m:t>𝛼</m:t>
                    </m:r>
                    <m:r>
                      <a:rPr lang="fr-FR" b="0" i="1" smtClean="0">
                        <a:latin typeface="Cambria Math" panose="02040503050406030204" pitchFamily="18" charset="0"/>
                      </a:rPr>
                      <m:t>=1/2</m:t>
                    </m:r>
                    <m:r>
                      <a:rPr lang="fr-FR" b="0" i="0" smtClean="0">
                        <a:latin typeface="Cambria Math" panose="02040503050406030204" pitchFamily="18" charset="0"/>
                      </a:rPr>
                      <m:t>,</m:t>
                    </m:r>
                  </m:oMath>
                </a14:m>
                <a:r>
                  <a:rPr lang="fr-FR" dirty="0"/>
                  <a:t> prescription</a:t>
                </a:r>
              </a:p>
            </p:txBody>
          </p:sp>
        </mc:Choice>
        <mc:Fallback xmlns="">
          <p:sp>
            <p:nvSpPr>
              <p:cNvPr id="11" name="ZoneTexte 10"/>
              <p:cNvSpPr txBox="1">
                <a:spLocks noRot="1" noChangeAspect="1" noMove="1" noResize="1" noEditPoints="1" noAdjustHandles="1" noChangeArrowheads="1" noChangeShapeType="1" noTextEdit="1"/>
              </p:cNvSpPr>
              <p:nvPr/>
            </p:nvSpPr>
            <p:spPr>
              <a:xfrm>
                <a:off x="5755342" y="992911"/>
                <a:ext cx="5973623" cy="369332"/>
              </a:xfrm>
              <a:prstGeom prst="rect">
                <a:avLst/>
              </a:prstGeom>
              <a:blipFill>
                <a:blip r:embed="rId5"/>
                <a:stretch>
                  <a:fillRect l="-816" t="-11667" r="-204" b="-25000"/>
                </a:stretch>
              </a:blipFill>
            </p:spPr>
            <p:txBody>
              <a:bodyPr/>
              <a:lstStyle/>
              <a:p>
                <a:r>
                  <a:rPr lang="fr-FR">
                    <a:noFill/>
                  </a:rPr>
                  <a:t> </a:t>
                </a:r>
              </a:p>
            </p:txBody>
          </p:sp>
        </mc:Fallback>
      </mc:AlternateContent>
      <p:cxnSp>
        <p:nvCxnSpPr>
          <p:cNvPr id="15" name="Connecteur droit avec flèche 14"/>
          <p:cNvCxnSpPr/>
          <p:nvPr/>
        </p:nvCxnSpPr>
        <p:spPr>
          <a:xfrm flipH="1">
            <a:off x="5604734" y="1265423"/>
            <a:ext cx="161365" cy="2451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4574691" y="2320227"/>
            <a:ext cx="1" cy="11810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664116" y="2544387"/>
            <a:ext cx="9222162" cy="646331"/>
          </a:xfrm>
          <a:prstGeom prst="rect">
            <a:avLst/>
          </a:prstGeom>
          <a:solidFill>
            <a:schemeClr val="bg1"/>
          </a:solidFill>
        </p:spPr>
        <p:txBody>
          <a:bodyPr wrap="square" rtlCol="0">
            <a:spAutoFit/>
          </a:bodyPr>
          <a:lstStyle/>
          <a:p>
            <a:pPr algn="ctr"/>
            <a:r>
              <a:rPr lang="fr-FR" i="1" dirty="0" err="1"/>
              <a:t>Given</a:t>
            </a:r>
            <a:r>
              <a:rPr lang="fr-FR" i="1" dirty="0"/>
              <a:t> a Langevin </a:t>
            </a:r>
            <a:r>
              <a:rPr lang="fr-FR" i="1" dirty="0" err="1"/>
              <a:t>equation</a:t>
            </a:r>
            <a:r>
              <a:rPr lang="fr-FR" i="1" dirty="0"/>
              <a:t> </a:t>
            </a:r>
            <a:r>
              <a:rPr lang="fr-FR" i="1" dirty="0" err="1"/>
              <a:t>with</a:t>
            </a:r>
            <a:r>
              <a:rPr lang="fr-FR" i="1" dirty="0"/>
              <a:t> a </a:t>
            </a:r>
            <a:r>
              <a:rPr lang="fr-FR" i="1" dirty="0" err="1"/>
              <a:t>fixed</a:t>
            </a:r>
            <a:r>
              <a:rPr lang="fr-FR" i="1" dirty="0"/>
              <a:t> prescription, </a:t>
            </a:r>
            <a:r>
              <a:rPr lang="fr-FR" i="1" dirty="0" err="1"/>
              <a:t>you</a:t>
            </a:r>
            <a:r>
              <a:rPr lang="fr-FR" i="1" dirty="0"/>
              <a:t> </a:t>
            </a:r>
            <a:r>
              <a:rPr lang="fr-FR" i="1" dirty="0" err="1"/>
              <a:t>can</a:t>
            </a:r>
            <a:r>
              <a:rPr lang="fr-FR" i="1" dirty="0"/>
              <a:t> translate </a:t>
            </a:r>
            <a:r>
              <a:rPr lang="fr-FR" i="1" dirty="0" err="1"/>
              <a:t>it</a:t>
            </a:r>
            <a:r>
              <a:rPr lang="fr-FR" i="1" dirty="0"/>
              <a:t> </a:t>
            </a:r>
            <a:r>
              <a:rPr lang="fr-FR" i="1" dirty="0" err="1"/>
              <a:t>into</a:t>
            </a:r>
            <a:r>
              <a:rPr lang="fr-FR" i="1" dirty="0"/>
              <a:t> </a:t>
            </a:r>
            <a:r>
              <a:rPr lang="fr-FR" i="1" dirty="0" err="1"/>
              <a:t>another</a:t>
            </a:r>
            <a:r>
              <a:rPr lang="fr-FR" i="1" dirty="0"/>
              <a:t> prescription by </a:t>
            </a:r>
            <a:r>
              <a:rPr lang="fr-FR" i="1" dirty="0" err="1"/>
              <a:t>adding</a:t>
            </a:r>
            <a:r>
              <a:rPr lang="fr-FR" i="1" dirty="0"/>
              <a:t> the </a:t>
            </a:r>
            <a:r>
              <a:rPr lang="fr-FR" i="1" dirty="0" err="1"/>
              <a:t>suitable</a:t>
            </a:r>
            <a:r>
              <a:rPr lang="fr-FR" i="1" dirty="0"/>
              <a:t> </a:t>
            </a:r>
            <a:r>
              <a:rPr lang="fr-FR" b="1" i="1" dirty="0">
                <a:solidFill>
                  <a:srgbClr val="7030A0"/>
                </a:solidFill>
              </a:rPr>
              <a:t>noise-</a:t>
            </a:r>
            <a:r>
              <a:rPr lang="fr-FR" b="1" i="1" dirty="0" err="1">
                <a:solidFill>
                  <a:srgbClr val="7030A0"/>
                </a:solidFill>
              </a:rPr>
              <a:t>induced</a:t>
            </a:r>
            <a:r>
              <a:rPr lang="fr-FR" b="1" i="1" dirty="0">
                <a:solidFill>
                  <a:srgbClr val="7030A0"/>
                </a:solidFill>
              </a:rPr>
              <a:t> </a:t>
            </a:r>
            <a:r>
              <a:rPr lang="fr-FR" b="1" i="1" dirty="0" err="1">
                <a:solidFill>
                  <a:srgbClr val="7030A0"/>
                </a:solidFill>
              </a:rPr>
              <a:t>term</a:t>
            </a:r>
            <a:endParaRPr lang="fr-FR" b="1" i="1" dirty="0">
              <a:solidFill>
                <a:srgbClr val="7030A0"/>
              </a:solidFill>
            </a:endParaRPr>
          </a:p>
        </p:txBody>
      </p:sp>
      <mc:AlternateContent xmlns:mc="http://schemas.openxmlformats.org/markup-compatibility/2006" xmlns:a14="http://schemas.microsoft.com/office/drawing/2010/main">
        <mc:Choice Requires="a14">
          <p:sp>
            <p:nvSpPr>
              <p:cNvPr id="21" name="Rectangle 20"/>
              <p:cNvSpPr/>
              <p:nvPr/>
            </p:nvSpPr>
            <p:spPr>
              <a:xfrm>
                <a:off x="664116" y="3651475"/>
                <a:ext cx="5491375" cy="1031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sz="2400" b="0" i="1" smtClean="0">
                              <a:latin typeface="Cambria Math" panose="02040503050406030204" pitchFamily="18" charset="0"/>
                            </a:rPr>
                          </m:ctrlPr>
                        </m:fPr>
                        <m:num>
                          <m:r>
                            <a:rPr lang="fr-FR" sz="2400" b="1" i="1" smtClean="0">
                              <a:solidFill>
                                <a:srgbClr val="00B050"/>
                              </a:solidFill>
                              <a:latin typeface="Cambria Math" panose="02040503050406030204" pitchFamily="18" charset="0"/>
                            </a:rPr>
                            <m:t>𝕯</m:t>
                          </m:r>
                          <m:sSubSup>
                            <m:sSubSupPr>
                              <m:ctrlPr>
                                <a:rPr lang="fr-FR" sz="2400" b="0" i="1" smtClean="0">
                                  <a:latin typeface="Cambria Math" panose="02040503050406030204" pitchFamily="18" charset="0"/>
                                </a:rPr>
                              </m:ctrlPr>
                            </m:sSubSupPr>
                            <m:e>
                              <m:r>
                                <a:rPr lang="fr-FR" sz="2400" b="0" i="1" smtClean="0">
                                  <a:latin typeface="Cambria Math" panose="02040503050406030204" pitchFamily="18" charset="0"/>
                                </a:rPr>
                                <m:t>𝜙</m:t>
                              </m:r>
                            </m:e>
                            <m:sub>
                              <m:r>
                                <a:rPr lang="fr-FR" sz="2400" b="0" i="1" smtClean="0">
                                  <a:latin typeface="Cambria Math" panose="02040503050406030204" pitchFamily="18" charset="0"/>
                                </a:rPr>
                                <m:t>𝐼𝑅</m:t>
                              </m:r>
                            </m:sub>
                            <m:sup>
                              <m:r>
                                <a:rPr lang="fr-FR" sz="2400" b="0" i="1" smtClean="0">
                                  <a:latin typeface="Cambria Math" panose="02040503050406030204" pitchFamily="18" charset="0"/>
                                </a:rPr>
                                <m:t>𝐼</m:t>
                              </m:r>
                            </m:sup>
                          </m:sSubSup>
                        </m:num>
                        <m:den>
                          <m:r>
                            <m:rPr>
                              <m:sty m:val="p"/>
                            </m:rPr>
                            <a:rPr lang="fr-FR" sz="2400" b="0" i="0" smtClean="0">
                              <a:latin typeface="Cambria Math" panose="02040503050406030204" pitchFamily="18" charset="0"/>
                            </a:rPr>
                            <m:t>d</m:t>
                          </m:r>
                          <m:r>
                            <a:rPr lang="fr-FR" sz="2400" b="0" i="1" smtClean="0">
                              <a:latin typeface="Cambria Math" panose="02040503050406030204" pitchFamily="18" charset="0"/>
                            </a:rPr>
                            <m:t>𝑁</m:t>
                          </m:r>
                        </m:den>
                      </m:f>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d>
                            <m:dPr>
                              <m:ctrlPr>
                                <a:rPr lang="fr-FR" sz="2400" b="0" i="1" smtClean="0">
                                  <a:latin typeface="Cambria Math" panose="02040503050406030204" pitchFamily="18" charset="0"/>
                                </a:rPr>
                              </m:ctrlPr>
                            </m:dPr>
                            <m:e>
                              <m:f>
                                <m:fPr>
                                  <m:ctrlPr>
                                    <a:rPr lang="fr-FR" sz="2400" b="0" i="1" smtClean="0">
                                      <a:latin typeface="Cambria Math" panose="02040503050406030204" pitchFamily="18" charset="0"/>
                                    </a:rPr>
                                  </m:ctrlPr>
                                </m:fPr>
                                <m:num>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𝐺</m:t>
                                      </m:r>
                                    </m:e>
                                    <m:sup>
                                      <m:r>
                                        <a:rPr lang="fr-FR" sz="2400" b="0" i="1" smtClean="0">
                                          <a:latin typeface="Cambria Math" panose="02040503050406030204" pitchFamily="18" charset="0"/>
                                        </a:rPr>
                                        <m:t>𝐼𝐽</m:t>
                                      </m:r>
                                    </m:sup>
                                  </m:sSup>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𝑉</m:t>
                                      </m:r>
                                    </m:e>
                                    <m:sub>
                                      <m:r>
                                        <a:rPr lang="fr-FR" sz="2400" b="0" i="1" smtClean="0">
                                          <a:latin typeface="Cambria Math" panose="02040503050406030204" pitchFamily="18" charset="0"/>
                                        </a:rPr>
                                        <m:t>,</m:t>
                                      </m:r>
                                      <m:r>
                                        <a:rPr lang="fr-FR" sz="2400" b="0" i="1" smtClean="0">
                                          <a:latin typeface="Cambria Math" panose="02040503050406030204" pitchFamily="18" charset="0"/>
                                        </a:rPr>
                                        <m:t>𝐽</m:t>
                                      </m:r>
                                    </m:sub>
                                  </m:sSub>
                                </m:num>
                                <m:den>
                                  <m:r>
                                    <a:rPr lang="fr-FR" sz="2400" b="0" i="1" smtClean="0">
                                      <a:latin typeface="Cambria Math" panose="02040503050406030204" pitchFamily="18" charset="0"/>
                                    </a:rPr>
                                    <m:t>3</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𝐻</m:t>
                                      </m:r>
                                    </m:e>
                                    <m:sup>
                                      <m:r>
                                        <a:rPr lang="fr-FR" sz="2400" b="0" i="1" smtClean="0">
                                          <a:latin typeface="Cambria Math" panose="02040503050406030204" pitchFamily="18" charset="0"/>
                                        </a:rPr>
                                        <m:t>2</m:t>
                                      </m:r>
                                    </m:sup>
                                  </m:sSup>
                                </m:den>
                              </m:f>
                            </m:e>
                          </m:d>
                        </m:e>
                        <m:sub>
                          <m:sSub>
                            <m:sSubPr>
                              <m:ctrlPr>
                                <a:rPr lang="fr-FR" sz="2400" b="0" i="1" smtClean="0">
                                  <a:latin typeface="Cambria Math" panose="02040503050406030204" pitchFamily="18" charset="0"/>
                                </a:rPr>
                              </m:ctrlPr>
                            </m:sSubPr>
                            <m:e>
                              <m:r>
                                <a:rPr lang="fr-FR" sz="2400" b="1" i="1" smtClean="0">
                                  <a:latin typeface="Cambria Math" panose="02040503050406030204" pitchFamily="18" charset="0"/>
                                </a:rPr>
                                <m:t>𝝓</m:t>
                              </m:r>
                            </m:e>
                            <m:sub>
                              <m:r>
                                <a:rPr lang="fr-FR" sz="2400" b="0" i="1" smtClean="0">
                                  <a:latin typeface="Cambria Math" panose="02040503050406030204" pitchFamily="18" charset="0"/>
                                </a:rPr>
                                <m:t>𝐼𝑅</m:t>
                              </m:r>
                            </m:sub>
                          </m:sSub>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d>
                            <m:dPr>
                              <m:ctrlPr>
                                <a:rPr lang="fr-FR" sz="2400" b="0" i="1" smtClean="0">
                                  <a:latin typeface="Cambria Math" panose="02040503050406030204" pitchFamily="18" charset="0"/>
                                </a:rPr>
                              </m:ctrlPr>
                            </m:dPr>
                            <m:e>
                              <m:sSubSup>
                                <m:sSubSupPr>
                                  <m:ctrlPr>
                                    <a:rPr lang="fr-FR" sz="2400" i="1">
                                      <a:latin typeface="Cambria Math" panose="02040503050406030204" pitchFamily="18" charset="0"/>
                                    </a:rPr>
                                  </m:ctrlPr>
                                </m:sSubSupPr>
                                <m:e>
                                  <m:r>
                                    <a:rPr lang="fr-FR" sz="2400" b="0" i="1">
                                      <a:latin typeface="Cambria Math" panose="02040503050406030204" pitchFamily="18" charset="0"/>
                                    </a:rPr>
                                    <m:t>𝜙</m:t>
                                  </m:r>
                                </m:e>
                                <m:sub>
                                  <m:sSub>
                                    <m:sSubPr>
                                      <m:ctrlPr>
                                        <a:rPr lang="fr-FR" sz="2400" i="1">
                                          <a:latin typeface="Cambria Math" panose="02040503050406030204" pitchFamily="18" charset="0"/>
                                        </a:rPr>
                                      </m:ctrlPr>
                                    </m:sSubPr>
                                    <m:e>
                                      <m:r>
                                        <a:rPr lang="fr-FR" sz="2400" b="0" i="1">
                                          <a:latin typeface="Cambria Math" panose="02040503050406030204" pitchFamily="18" charset="0"/>
                                        </a:rPr>
                                        <m:t>𝑘</m:t>
                                      </m:r>
                                    </m:e>
                                    <m:sub>
                                      <m:r>
                                        <a:rPr lang="fr-FR" sz="2400" b="0" i="1">
                                          <a:latin typeface="Cambria Math" panose="02040503050406030204" pitchFamily="18" charset="0"/>
                                        </a:rPr>
                                        <m:t>𝜎</m:t>
                                      </m:r>
                                    </m:sub>
                                  </m:sSub>
                                  <m:r>
                                    <a:rPr lang="fr-FR" sz="2400" b="0" i="1">
                                      <a:latin typeface="Cambria Math" panose="02040503050406030204" pitchFamily="18" charset="0"/>
                                    </a:rPr>
                                    <m:t>, </m:t>
                                  </m:r>
                                  <m:r>
                                    <a:rPr lang="fr-FR" sz="2400" b="0" i="1">
                                      <a:latin typeface="Cambria Math" panose="02040503050406030204" pitchFamily="18" charset="0"/>
                                    </a:rPr>
                                    <m:t>𝛼</m:t>
                                  </m:r>
                                </m:sub>
                                <m:sup>
                                  <m:r>
                                    <a:rPr lang="fr-FR" sz="2400" b="0" i="1">
                                      <a:latin typeface="Cambria Math" panose="02040503050406030204" pitchFamily="18" charset="0"/>
                                    </a:rPr>
                                    <m:t>𝐼</m:t>
                                  </m:r>
                                </m:sup>
                              </m:sSubSup>
                            </m:e>
                          </m:d>
                        </m:e>
                        <m:sub>
                          <m:sSub>
                            <m:sSubPr>
                              <m:ctrlPr>
                                <a:rPr lang="fr-FR" sz="2400" i="1">
                                  <a:latin typeface="Cambria Math" panose="02040503050406030204" pitchFamily="18" charset="0"/>
                                </a:rPr>
                              </m:ctrlPr>
                            </m:sSubPr>
                            <m:e>
                              <m:r>
                                <a:rPr lang="fr-FR" sz="2400" b="1" i="1">
                                  <a:latin typeface="Cambria Math" panose="02040503050406030204" pitchFamily="18" charset="0"/>
                                </a:rPr>
                                <m:t>𝝓</m:t>
                              </m:r>
                            </m:e>
                            <m:sub>
                              <m:r>
                                <a:rPr lang="fr-FR" sz="2400" i="1">
                                  <a:latin typeface="Cambria Math" panose="02040503050406030204" pitchFamily="18" charset="0"/>
                                </a:rPr>
                                <m:t>𝐼𝑅</m:t>
                              </m:r>
                            </m:sub>
                          </m:sSub>
                        </m:sub>
                      </m:sSub>
                      <m:r>
                        <a:rPr lang="fr-FR" sz="2400" b="1" i="1" smtClean="0">
                          <a:solidFill>
                            <a:srgbClr val="00B050"/>
                          </a:solidFill>
                          <a:latin typeface="Cambria Math" panose="02040503050406030204" pitchFamily="18" charset="0"/>
                        </a:rPr>
                        <m:t>⦁</m:t>
                      </m:r>
                      <m:r>
                        <a:rPr lang="fr-FR" sz="2400" b="0" i="1" smtClean="0">
                          <a:solidFill>
                            <a:srgbClr val="0070C0"/>
                          </a:solidFill>
                          <a:latin typeface="Cambria Math" panose="02040503050406030204" pitchFamily="18" charset="0"/>
                        </a:rPr>
                        <m:t> </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𝜉</m:t>
                          </m:r>
                        </m:e>
                        <m:sup>
                          <m:r>
                            <a:rPr lang="fr-FR" sz="2400" b="0" i="1" smtClean="0">
                              <a:latin typeface="Cambria Math" panose="02040503050406030204" pitchFamily="18" charset="0"/>
                            </a:rPr>
                            <m:t>𝛼</m:t>
                          </m:r>
                        </m:sup>
                      </m:sSup>
                      <m:r>
                        <a:rPr lang="fr-FR" sz="2400" b="0" i="1" smtClean="0">
                          <a:latin typeface="Cambria Math" panose="02040503050406030204" pitchFamily="18" charset="0"/>
                        </a:rPr>
                        <m:t>,</m:t>
                      </m:r>
                    </m:oMath>
                  </m:oMathPara>
                </a14:m>
                <a:endParaRPr lang="fr-FR" sz="2400" dirty="0"/>
              </a:p>
            </p:txBody>
          </p:sp>
        </mc:Choice>
        <mc:Fallback xmlns="">
          <p:sp>
            <p:nvSpPr>
              <p:cNvPr id="21" name="Rectangle 20"/>
              <p:cNvSpPr>
                <a:spLocks noRot="1" noChangeAspect="1" noMove="1" noResize="1" noEditPoints="1" noAdjustHandles="1" noChangeArrowheads="1" noChangeShapeType="1" noTextEdit="1"/>
              </p:cNvSpPr>
              <p:nvPr/>
            </p:nvSpPr>
            <p:spPr>
              <a:xfrm>
                <a:off x="664116" y="3651475"/>
                <a:ext cx="5491375" cy="1031949"/>
              </a:xfrm>
              <a:prstGeom prst="rect">
                <a:avLst/>
              </a:prstGeom>
              <a:blipFill>
                <a:blip r:embed="rId6"/>
                <a:stretch>
                  <a:fillRect/>
                </a:stretch>
              </a:blipFill>
            </p:spPr>
            <p:txBody>
              <a:bodyPr/>
              <a:lstStyle/>
              <a:p>
                <a:r>
                  <a:rPr lang="fr-FR">
                    <a:noFill/>
                  </a:rPr>
                  <a:t> </a:t>
                </a:r>
              </a:p>
            </p:txBody>
          </p:sp>
        </mc:Fallback>
      </mc:AlternateContent>
      <p:cxnSp>
        <p:nvCxnSpPr>
          <p:cNvPr id="23" name="Connecteur droit avec flèche 22"/>
          <p:cNvCxnSpPr/>
          <p:nvPr/>
        </p:nvCxnSpPr>
        <p:spPr>
          <a:xfrm flipH="1">
            <a:off x="5540190" y="3742051"/>
            <a:ext cx="161365" cy="2451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Rectangle 23"/>
              <p:cNvSpPr/>
              <p:nvPr/>
            </p:nvSpPr>
            <p:spPr>
              <a:xfrm>
                <a:off x="579922" y="4848010"/>
                <a:ext cx="8274638" cy="400110"/>
              </a:xfrm>
              <a:prstGeom prst="rect">
                <a:avLst/>
              </a:prstGeom>
            </p:spPr>
            <p:txBody>
              <a:bodyPr wrap="none">
                <a:spAutoFit/>
              </a:bodyPr>
              <a:lstStyle/>
              <a:p>
                <a14:m>
                  <m:oMath xmlns:m="http://schemas.openxmlformats.org/officeDocument/2006/math">
                    <m:r>
                      <a:rPr lang="fr-FR" sz="2000" b="1" i="1">
                        <a:solidFill>
                          <a:srgbClr val="00B050"/>
                        </a:solidFill>
                        <a:latin typeface="Cambria Math" panose="02040503050406030204" pitchFamily="18" charset="0"/>
                      </a:rPr>
                      <m:t>𝕯</m:t>
                    </m:r>
                  </m:oMath>
                </a14:m>
                <a:r>
                  <a:rPr lang="fr-FR" sz="2000" dirty="0"/>
                  <a:t> </a:t>
                </a:r>
                <a:r>
                  <a:rPr lang="fr-FR" sz="2000" dirty="0" err="1"/>
                  <a:t>is</a:t>
                </a:r>
                <a:r>
                  <a:rPr lang="fr-FR" sz="2000" dirty="0"/>
                  <a:t> </a:t>
                </a:r>
                <a:r>
                  <a:rPr lang="fr-FR" sz="2000" dirty="0" err="1"/>
                  <a:t>called</a:t>
                </a:r>
                <a:r>
                  <a:rPr lang="fr-FR" sz="2000" dirty="0"/>
                  <a:t> the Graham </a:t>
                </a:r>
                <a:r>
                  <a:rPr lang="fr-FR" sz="2000" dirty="0" err="1"/>
                  <a:t>derivative</a:t>
                </a:r>
                <a:r>
                  <a:rPr lang="fr-FR" sz="2000" dirty="0"/>
                  <a:t> and </a:t>
                </a:r>
                <a:r>
                  <a:rPr lang="fr-FR" sz="2000" dirty="0" err="1"/>
                  <a:t>is</a:t>
                </a:r>
                <a:r>
                  <a:rPr lang="fr-FR" sz="2000" dirty="0"/>
                  <a:t> </a:t>
                </a:r>
                <a:r>
                  <a:rPr lang="fr-FR" sz="2000" dirty="0" err="1"/>
                  <a:t>adapted</a:t>
                </a:r>
                <a:r>
                  <a:rPr lang="fr-FR" sz="2000" dirty="0"/>
                  <a:t> for covariant </a:t>
                </a:r>
                <a:r>
                  <a:rPr lang="fr-FR" sz="2000" dirty="0" err="1"/>
                  <a:t>Itô</a:t>
                </a:r>
                <a:r>
                  <a:rPr lang="fr-FR" sz="2000" dirty="0"/>
                  <a:t> </a:t>
                </a:r>
                <a:r>
                  <a:rPr lang="fr-FR" sz="2000" dirty="0" err="1"/>
                  <a:t>calculus</a:t>
                </a:r>
                <a:r>
                  <a:rPr lang="fr-FR" sz="2000" dirty="0"/>
                  <a:t>:</a:t>
                </a:r>
              </a:p>
            </p:txBody>
          </p:sp>
        </mc:Choice>
        <mc:Fallback xmlns="">
          <p:sp>
            <p:nvSpPr>
              <p:cNvPr id="24" name="Rectangle 23"/>
              <p:cNvSpPr>
                <a:spLocks noRot="1" noChangeAspect="1" noMove="1" noResize="1" noEditPoints="1" noAdjustHandles="1" noChangeArrowheads="1" noChangeShapeType="1" noTextEdit="1"/>
              </p:cNvSpPr>
              <p:nvPr/>
            </p:nvSpPr>
            <p:spPr>
              <a:xfrm>
                <a:off x="579922" y="4848010"/>
                <a:ext cx="8274638" cy="400110"/>
              </a:xfrm>
              <a:prstGeom prst="rect">
                <a:avLst/>
              </a:prstGeom>
              <a:blipFill>
                <a:blip r:embed="rId7"/>
                <a:stretch>
                  <a:fillRect t="-7576" b="-2575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8723121" y="4713807"/>
                <a:ext cx="3311932"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fr-FR" sz="2000" i="1" smtClean="0">
                              <a:latin typeface="Cambria Math" panose="02040503050406030204" pitchFamily="18" charset="0"/>
                            </a:rPr>
                          </m:ctrlPr>
                        </m:sSupPr>
                        <m:e>
                          <m:r>
                            <a:rPr lang="fr-FR" sz="2000" b="1" i="1">
                              <a:solidFill>
                                <a:srgbClr val="00B050"/>
                              </a:solidFill>
                              <a:latin typeface="Cambria Math" panose="02040503050406030204" pitchFamily="18" charset="0"/>
                            </a:rPr>
                            <m:t>𝕯</m:t>
                          </m:r>
                          <m:r>
                            <a:rPr lang="fr-FR" sz="2000" i="1">
                              <a:latin typeface="Cambria Math" panose="02040503050406030204" pitchFamily="18" charset="0"/>
                            </a:rPr>
                            <m:t>𝑋</m:t>
                          </m:r>
                        </m:e>
                        <m:sup>
                          <m:r>
                            <a:rPr lang="fr-FR" sz="2000" i="1">
                              <a:latin typeface="Cambria Math" panose="02040503050406030204" pitchFamily="18" charset="0"/>
                            </a:rPr>
                            <m:t>𝐼</m:t>
                          </m:r>
                        </m:sup>
                      </m:sSup>
                      <m:r>
                        <a:rPr lang="fr-FR" sz="2000" i="1">
                          <a:latin typeface="Cambria Math" panose="02040503050406030204" pitchFamily="18" charset="0"/>
                        </a:rPr>
                        <m:t>=</m:t>
                      </m:r>
                      <m:r>
                        <a:rPr lang="fr-FR" sz="2000" i="1">
                          <a:latin typeface="Cambria Math" panose="02040503050406030204" pitchFamily="18" charset="0"/>
                        </a:rPr>
                        <m:t>𝑑</m:t>
                      </m:r>
                      <m:sSup>
                        <m:sSupPr>
                          <m:ctrlPr>
                            <a:rPr lang="fr-FR" sz="2000" i="1">
                              <a:latin typeface="Cambria Math" panose="02040503050406030204" pitchFamily="18" charset="0"/>
                            </a:rPr>
                          </m:ctrlPr>
                        </m:sSupPr>
                        <m:e>
                          <m:r>
                            <a:rPr lang="fr-FR" sz="2000" i="1">
                              <a:latin typeface="Cambria Math" panose="02040503050406030204" pitchFamily="18" charset="0"/>
                            </a:rPr>
                            <m:t>𝑋</m:t>
                          </m:r>
                        </m:e>
                        <m:sup>
                          <m:r>
                            <a:rPr lang="fr-FR" sz="2000" i="1">
                              <a:latin typeface="Cambria Math" panose="02040503050406030204" pitchFamily="18" charset="0"/>
                            </a:rPr>
                            <m:t>𝐼</m:t>
                          </m:r>
                        </m:sup>
                      </m:sSup>
                      <m:r>
                        <a:rPr lang="fr-FR" sz="2000" i="1">
                          <a:latin typeface="Cambria Math" panose="02040503050406030204" pitchFamily="18" charset="0"/>
                        </a:rPr>
                        <m:t>+</m:t>
                      </m:r>
                      <m:f>
                        <m:fPr>
                          <m:ctrlPr>
                            <a:rPr lang="fr-FR" sz="2000" b="1" i="1" smtClean="0">
                              <a:solidFill>
                                <a:srgbClr val="7030A0"/>
                              </a:solidFill>
                              <a:latin typeface="Cambria Math" panose="02040503050406030204" pitchFamily="18" charset="0"/>
                            </a:rPr>
                          </m:ctrlPr>
                        </m:fPr>
                        <m:num>
                          <m:r>
                            <a:rPr lang="fr-FR" sz="2000" b="1" i="1">
                              <a:solidFill>
                                <a:srgbClr val="7030A0"/>
                              </a:solidFill>
                              <a:latin typeface="Cambria Math" panose="02040503050406030204" pitchFamily="18" charset="0"/>
                            </a:rPr>
                            <m:t>𝟏</m:t>
                          </m:r>
                        </m:num>
                        <m:den>
                          <m:r>
                            <a:rPr lang="fr-FR" sz="2000" b="1" i="1">
                              <a:solidFill>
                                <a:srgbClr val="7030A0"/>
                              </a:solidFill>
                              <a:latin typeface="Cambria Math" panose="02040503050406030204" pitchFamily="18" charset="0"/>
                            </a:rPr>
                            <m:t>𝟐</m:t>
                          </m:r>
                        </m:den>
                      </m:f>
                      <m:sSubSup>
                        <m:sSubSupPr>
                          <m:ctrlPr>
                            <a:rPr lang="fr-FR" sz="2000" b="1" i="1">
                              <a:solidFill>
                                <a:srgbClr val="7030A0"/>
                              </a:solidFill>
                              <a:latin typeface="Cambria Math" panose="02040503050406030204" pitchFamily="18" charset="0"/>
                            </a:rPr>
                          </m:ctrlPr>
                        </m:sSubSupPr>
                        <m:e>
                          <m:r>
                            <a:rPr lang="fr-FR" sz="2000" b="1" i="1">
                              <a:solidFill>
                                <a:srgbClr val="7030A0"/>
                              </a:solidFill>
                              <a:latin typeface="Cambria Math" panose="02040503050406030204" pitchFamily="18" charset="0"/>
                            </a:rPr>
                            <m:t>𝜞</m:t>
                          </m:r>
                        </m:e>
                        <m:sub>
                          <m:r>
                            <a:rPr lang="fr-FR" sz="2000" b="1" i="1">
                              <a:solidFill>
                                <a:srgbClr val="7030A0"/>
                              </a:solidFill>
                              <a:latin typeface="Cambria Math" panose="02040503050406030204" pitchFamily="18" charset="0"/>
                            </a:rPr>
                            <m:t>𝑱𝑲</m:t>
                          </m:r>
                        </m:sub>
                        <m:sup>
                          <m:r>
                            <a:rPr lang="fr-FR" sz="2000" b="1" i="1">
                              <a:solidFill>
                                <a:srgbClr val="7030A0"/>
                              </a:solidFill>
                              <a:latin typeface="Cambria Math" panose="02040503050406030204" pitchFamily="18" charset="0"/>
                            </a:rPr>
                            <m:t>𝑰</m:t>
                          </m:r>
                        </m:sup>
                      </m:sSubSup>
                      <m:r>
                        <a:rPr lang="fr-FR" sz="2000" b="1" i="1" smtClean="0">
                          <a:solidFill>
                            <a:srgbClr val="7030A0"/>
                          </a:solidFill>
                          <a:latin typeface="Cambria Math" panose="02040503050406030204" pitchFamily="18" charset="0"/>
                        </a:rPr>
                        <m:t>×</m:t>
                      </m:r>
                      <m:sSubSup>
                        <m:sSubSupPr>
                          <m:ctrlPr>
                            <a:rPr lang="fr-FR" sz="2000" b="1" i="1" smtClean="0">
                              <a:solidFill>
                                <a:srgbClr val="7030A0"/>
                              </a:solidFill>
                              <a:latin typeface="Cambria Math" panose="02040503050406030204" pitchFamily="18" charset="0"/>
                            </a:rPr>
                          </m:ctrlPr>
                        </m:sSubSupPr>
                        <m:e>
                          <m:r>
                            <a:rPr lang="fr-FR" sz="2000" b="1" i="1" smtClean="0">
                              <a:solidFill>
                                <a:srgbClr val="7030A0"/>
                              </a:solidFill>
                              <a:latin typeface="Cambria Math" panose="02040503050406030204" pitchFamily="18" charset="0"/>
                            </a:rPr>
                            <m:t>𝒈</m:t>
                          </m:r>
                        </m:e>
                        <m:sub>
                          <m:r>
                            <a:rPr lang="fr-FR" sz="2000" b="1" i="1" smtClean="0">
                              <a:solidFill>
                                <a:srgbClr val="7030A0"/>
                              </a:solidFill>
                              <a:latin typeface="Cambria Math" panose="02040503050406030204" pitchFamily="18" charset="0"/>
                            </a:rPr>
                            <m:t>𝜶</m:t>
                          </m:r>
                        </m:sub>
                        <m:sup>
                          <m:r>
                            <a:rPr lang="fr-FR" sz="2000" b="1" i="1" smtClean="0">
                              <a:solidFill>
                                <a:srgbClr val="7030A0"/>
                              </a:solidFill>
                              <a:latin typeface="Cambria Math" panose="02040503050406030204" pitchFamily="18" charset="0"/>
                            </a:rPr>
                            <m:t>𝑱</m:t>
                          </m:r>
                        </m:sup>
                      </m:sSubSup>
                      <m:sSubSup>
                        <m:sSubSupPr>
                          <m:ctrlPr>
                            <a:rPr lang="fr-FR" sz="2000" b="1" i="1" smtClean="0">
                              <a:solidFill>
                                <a:srgbClr val="7030A0"/>
                              </a:solidFill>
                              <a:latin typeface="Cambria Math" panose="02040503050406030204" pitchFamily="18" charset="0"/>
                            </a:rPr>
                          </m:ctrlPr>
                        </m:sSubSupPr>
                        <m:e>
                          <m:r>
                            <a:rPr lang="fr-FR" sz="2000" b="1" i="1" smtClean="0">
                              <a:solidFill>
                                <a:srgbClr val="7030A0"/>
                              </a:solidFill>
                              <a:latin typeface="Cambria Math" panose="02040503050406030204" pitchFamily="18" charset="0"/>
                            </a:rPr>
                            <m:t>𝒈</m:t>
                          </m:r>
                        </m:e>
                        <m:sub>
                          <m:r>
                            <a:rPr lang="fr-FR" sz="2000" b="1" i="1" smtClean="0">
                              <a:solidFill>
                                <a:srgbClr val="7030A0"/>
                              </a:solidFill>
                              <a:latin typeface="Cambria Math" panose="02040503050406030204" pitchFamily="18" charset="0"/>
                            </a:rPr>
                            <m:t>𝜶</m:t>
                          </m:r>
                        </m:sub>
                        <m:sup>
                          <m:r>
                            <a:rPr lang="fr-FR" sz="2000" b="1" i="1" smtClean="0">
                              <a:solidFill>
                                <a:srgbClr val="7030A0"/>
                              </a:solidFill>
                              <a:latin typeface="Cambria Math" panose="02040503050406030204" pitchFamily="18" charset="0"/>
                            </a:rPr>
                            <m:t>𝑲</m:t>
                          </m:r>
                        </m:sup>
                      </m:sSubSup>
                    </m:oMath>
                  </m:oMathPara>
                </a14:m>
                <a:endParaRPr lang="fr-FR" sz="2000" b="1" dirty="0"/>
              </a:p>
            </p:txBody>
          </p:sp>
        </mc:Choice>
        <mc:Fallback xmlns="">
          <p:sp>
            <p:nvSpPr>
              <p:cNvPr id="25" name="Rectangle 24"/>
              <p:cNvSpPr>
                <a:spLocks noRot="1" noChangeAspect="1" noMove="1" noResize="1" noEditPoints="1" noAdjustHandles="1" noChangeArrowheads="1" noChangeShapeType="1" noTextEdit="1"/>
              </p:cNvSpPr>
              <p:nvPr/>
            </p:nvSpPr>
            <p:spPr>
              <a:xfrm>
                <a:off x="8723121" y="4713807"/>
                <a:ext cx="3311932" cy="668516"/>
              </a:xfrm>
              <a:prstGeom prst="rect">
                <a:avLst/>
              </a:prstGeom>
              <a:blipFill>
                <a:blip r:embed="rId8"/>
                <a:stretch>
                  <a:fillRect/>
                </a:stretch>
              </a:blipFill>
            </p:spPr>
            <p:txBody>
              <a:bodyPr/>
              <a:lstStyle/>
              <a:p>
                <a:r>
                  <a:rPr lang="fr-FR">
                    <a:noFill/>
                  </a:rPr>
                  <a:t> </a:t>
                </a:r>
              </a:p>
            </p:txBody>
          </p:sp>
        </mc:Fallback>
      </mc:AlternateContent>
      <p:cxnSp>
        <p:nvCxnSpPr>
          <p:cNvPr id="26" name="Connecteur droit avec flèche 25"/>
          <p:cNvCxnSpPr/>
          <p:nvPr/>
        </p:nvCxnSpPr>
        <p:spPr>
          <a:xfrm flipH="1" flipV="1">
            <a:off x="8009894" y="3094207"/>
            <a:ext cx="2228130" cy="17174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ZoneTexte 21"/>
              <p:cNvSpPr txBox="1"/>
              <p:nvPr/>
            </p:nvSpPr>
            <p:spPr>
              <a:xfrm>
                <a:off x="5690798" y="3469539"/>
                <a:ext cx="4471096" cy="369332"/>
              </a:xfrm>
              <a:prstGeom prst="rect">
                <a:avLst/>
              </a:prstGeom>
              <a:solidFill>
                <a:schemeClr val="bg1"/>
              </a:solidFill>
            </p:spPr>
            <p:txBody>
              <a:bodyPr wrap="none" rtlCol="0">
                <a:spAutoFit/>
              </a:bodyPr>
              <a:lstStyle/>
              <a:p>
                <a:r>
                  <a:rPr lang="fr-FR" dirty="0"/>
                  <a:t>The dot </a:t>
                </a:r>
                <a:r>
                  <a:rPr lang="fr-FR" dirty="0" err="1"/>
                  <a:t>denotes</a:t>
                </a:r>
                <a:r>
                  <a:rPr lang="fr-FR" dirty="0"/>
                  <a:t> the </a:t>
                </a:r>
                <a:r>
                  <a:rPr lang="fr-FR" b="1" dirty="0" err="1">
                    <a:solidFill>
                      <a:srgbClr val="00B050"/>
                    </a:solidFill>
                  </a:rPr>
                  <a:t>Itô</a:t>
                </a:r>
                <a:r>
                  <a:rPr lang="fr-FR" dirty="0"/>
                  <a:t>, </a:t>
                </a:r>
                <a14:m>
                  <m:oMath xmlns:m="http://schemas.openxmlformats.org/officeDocument/2006/math">
                    <m:r>
                      <a:rPr lang="fr-FR" b="0" i="1" smtClean="0">
                        <a:latin typeface="Cambria Math" panose="02040503050406030204" pitchFamily="18" charset="0"/>
                      </a:rPr>
                      <m:t>𝛼</m:t>
                    </m:r>
                    <m:r>
                      <a:rPr lang="fr-FR" b="0" i="1" smtClean="0">
                        <a:latin typeface="Cambria Math" panose="02040503050406030204" pitchFamily="18" charset="0"/>
                      </a:rPr>
                      <m:t>=</m:t>
                    </m:r>
                    <m:r>
                      <a:rPr lang="fr-FR" b="0" i="0" smtClean="0">
                        <a:latin typeface="Cambria Math" panose="02040503050406030204" pitchFamily="18" charset="0"/>
                      </a:rPr>
                      <m:t>0,</m:t>
                    </m:r>
                  </m:oMath>
                </a14:m>
                <a:r>
                  <a:rPr lang="fr-FR" dirty="0"/>
                  <a:t> prescription</a:t>
                </a:r>
              </a:p>
            </p:txBody>
          </p:sp>
        </mc:Choice>
        <mc:Fallback xmlns="">
          <p:sp>
            <p:nvSpPr>
              <p:cNvPr id="22" name="ZoneTexte 21"/>
              <p:cNvSpPr txBox="1">
                <a:spLocks noRot="1" noChangeAspect="1" noMove="1" noResize="1" noEditPoints="1" noAdjustHandles="1" noChangeArrowheads="1" noChangeShapeType="1" noTextEdit="1"/>
              </p:cNvSpPr>
              <p:nvPr/>
            </p:nvSpPr>
            <p:spPr>
              <a:xfrm>
                <a:off x="5690798" y="3469539"/>
                <a:ext cx="4471096" cy="369332"/>
              </a:xfrm>
              <a:prstGeom prst="rect">
                <a:avLst/>
              </a:prstGeom>
              <a:blipFill>
                <a:blip r:embed="rId9"/>
                <a:stretch>
                  <a:fillRect l="-1228" t="-9836" r="-546" b="-22951"/>
                </a:stretch>
              </a:blipFill>
            </p:spPr>
            <p:txBody>
              <a:bodyPr/>
              <a:lstStyle/>
              <a:p>
                <a:r>
                  <a:rPr lang="fr-FR">
                    <a:noFill/>
                  </a:rPr>
                  <a:t> </a:t>
                </a:r>
              </a:p>
            </p:txBody>
          </p:sp>
        </mc:Fallback>
      </mc:AlternateContent>
      <p:sp>
        <p:nvSpPr>
          <p:cNvPr id="28" name="Rectangle 27"/>
          <p:cNvSpPr/>
          <p:nvPr/>
        </p:nvSpPr>
        <p:spPr>
          <a:xfrm>
            <a:off x="579922" y="5284480"/>
            <a:ext cx="4654475" cy="369332"/>
          </a:xfrm>
          <a:prstGeom prst="rect">
            <a:avLst/>
          </a:prstGeom>
        </p:spPr>
        <p:txBody>
          <a:bodyPr wrap="square">
            <a:spAutoFit/>
          </a:bodyPr>
          <a:lstStyle/>
          <a:p>
            <a:r>
              <a:rPr lang="fr-FR" b="1" dirty="0">
                <a:solidFill>
                  <a:srgbClr val="00B050"/>
                </a:solidFill>
              </a:rPr>
              <a:t>[Graham 1974] </a:t>
            </a:r>
            <a:endParaRPr lang="fr-FR" dirty="0"/>
          </a:p>
        </p:txBody>
      </p:sp>
      <p:sp>
        <p:nvSpPr>
          <p:cNvPr id="3" name="ZoneTexte 2"/>
          <p:cNvSpPr txBox="1"/>
          <p:nvPr/>
        </p:nvSpPr>
        <p:spPr>
          <a:xfrm>
            <a:off x="583178" y="5725390"/>
            <a:ext cx="10075387" cy="369332"/>
          </a:xfrm>
          <a:prstGeom prst="rect">
            <a:avLst/>
          </a:prstGeom>
          <a:noFill/>
        </p:spPr>
        <p:txBody>
          <a:bodyPr wrap="none" rtlCol="0">
            <a:spAutoFit/>
          </a:bodyPr>
          <a:lstStyle/>
          <a:p>
            <a:r>
              <a:rPr lang="fr-FR" i="1" dirty="0"/>
              <a:t>The correction </a:t>
            </a:r>
            <a:r>
              <a:rPr lang="fr-FR" i="1" dirty="0" err="1"/>
              <a:t>going</a:t>
            </a:r>
            <a:r>
              <a:rPr lang="fr-FR" i="1" dirty="0"/>
              <a:t> </a:t>
            </a:r>
            <a:r>
              <a:rPr lang="fr-FR" i="1" dirty="0" err="1"/>
              <a:t>from</a:t>
            </a:r>
            <a:r>
              <a:rPr lang="fr-FR" i="1" dirty="0"/>
              <a:t> </a:t>
            </a:r>
            <a:r>
              <a:rPr lang="fr-FR" i="1" dirty="0" err="1"/>
              <a:t>Strato</a:t>
            </a:r>
            <a:r>
              <a:rPr lang="fr-FR" i="1" dirty="0"/>
              <a:t> to </a:t>
            </a:r>
            <a:r>
              <a:rPr lang="fr-FR" i="1" dirty="0" err="1"/>
              <a:t>Itô</a:t>
            </a:r>
            <a:r>
              <a:rPr lang="fr-FR" i="1" dirty="0"/>
              <a:t> </a:t>
            </a:r>
            <a:r>
              <a:rPr lang="fr-FR" i="1" dirty="0" err="1"/>
              <a:t>is</a:t>
            </a:r>
            <a:r>
              <a:rPr lang="fr-FR" i="1" dirty="0"/>
              <a:t> </a:t>
            </a:r>
            <a:r>
              <a:rPr lang="fr-FR" i="1" dirty="0" err="1"/>
              <a:t>exactly</a:t>
            </a:r>
            <a:r>
              <a:rPr lang="fr-FR" i="1" dirty="0"/>
              <a:t> </a:t>
            </a:r>
            <a:r>
              <a:rPr lang="fr-FR" i="1" dirty="0" err="1"/>
              <a:t>what</a:t>
            </a:r>
            <a:r>
              <a:rPr lang="fr-FR" i="1" dirty="0"/>
              <a:t> </a:t>
            </a:r>
            <a:r>
              <a:rPr lang="fr-FR" i="1" dirty="0" err="1"/>
              <a:t>is</a:t>
            </a:r>
            <a:r>
              <a:rPr lang="fr-FR" i="1" dirty="0"/>
              <a:t> </a:t>
            </a:r>
            <a:r>
              <a:rPr lang="fr-FR" i="1" dirty="0" err="1"/>
              <a:t>needed</a:t>
            </a:r>
            <a:r>
              <a:rPr lang="fr-FR" i="1" dirty="0"/>
              <a:t> to </a:t>
            </a:r>
            <a:r>
              <a:rPr lang="fr-FR" i="1" dirty="0" err="1"/>
              <a:t>define</a:t>
            </a:r>
            <a:r>
              <a:rPr lang="fr-FR" i="1" dirty="0"/>
              <a:t> the covariant </a:t>
            </a:r>
            <a:r>
              <a:rPr lang="fr-FR" i="1" dirty="0" err="1"/>
              <a:t>Itô</a:t>
            </a:r>
            <a:r>
              <a:rPr lang="fr-FR" i="1" dirty="0"/>
              <a:t> </a:t>
            </a:r>
            <a:r>
              <a:rPr lang="fr-FR" i="1" dirty="0" err="1"/>
              <a:t>derivative</a:t>
            </a:r>
            <a:r>
              <a:rPr lang="fr-FR" i="1" dirty="0"/>
              <a:t>!</a:t>
            </a:r>
          </a:p>
        </p:txBody>
      </p:sp>
      <p:sp>
        <p:nvSpPr>
          <p:cNvPr id="19" name="Espace réservé du pied de page 2"/>
          <p:cNvSpPr>
            <a:spLocks noGrp="1"/>
          </p:cNvSpPr>
          <p:nvPr>
            <p:ph type="ftr" sz="quarter" idx="11"/>
          </p:nvPr>
        </p:nvSpPr>
        <p:spPr>
          <a:xfrm>
            <a:off x="1295400" y="6408576"/>
            <a:ext cx="5181600" cy="238902"/>
          </a:xfrm>
        </p:spPr>
        <p:txBody>
          <a:bodyPr/>
          <a:lstStyle/>
          <a:p>
            <a:pPr rtl="0"/>
            <a:r>
              <a:rPr lang="en-GB" noProof="0"/>
              <a:t>Borel resummation of secular divergences with the stochastic inflation formalism                 2023 TUG Meeting, ENS, October 12th     ---    Lucas Pinol </a:t>
            </a:r>
            <a:endParaRPr lang="fr-FR" noProof="0" dirty="0"/>
          </a:p>
        </p:txBody>
      </p:sp>
      <mc:AlternateContent xmlns:mc="http://schemas.openxmlformats.org/markup-compatibility/2006" xmlns:a14="http://schemas.microsoft.com/office/drawing/2010/main">
        <mc:Choice Requires="a14">
          <p:sp>
            <p:nvSpPr>
              <p:cNvPr id="5" name="Rectangle 4"/>
              <p:cNvSpPr/>
              <p:nvPr/>
            </p:nvSpPr>
            <p:spPr>
              <a:xfrm>
                <a:off x="0" y="6177186"/>
                <a:ext cx="12192000" cy="69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For </a:t>
                </a:r>
                <a14:m>
                  <m:oMath xmlns:m="http://schemas.openxmlformats.org/officeDocument/2006/math">
                    <m:r>
                      <a:rPr lang="fr-FR" sz="2000" b="0" i="1" smtClean="0">
                        <a:solidFill>
                          <a:schemeClr val="tx1"/>
                        </a:solidFill>
                        <a:latin typeface="Cambria Math" panose="02040503050406030204" pitchFamily="18" charset="0"/>
                      </a:rPr>
                      <m:t>(</m:t>
                    </m:r>
                    <m:r>
                      <a:rPr lang="fr-FR" sz="2000" b="0" i="1" smtClean="0">
                        <a:solidFill>
                          <a:schemeClr val="tx1"/>
                        </a:solidFill>
                        <a:latin typeface="Cambria Math" panose="02040503050406030204" pitchFamily="18" charset="0"/>
                      </a:rPr>
                      <m:t>𝜙</m:t>
                    </m:r>
                    <m:r>
                      <a:rPr lang="fr-FR" sz="2000" b="0" i="1" smtClean="0">
                        <a:solidFill>
                          <a:schemeClr val="tx1"/>
                        </a:solidFill>
                        <a:latin typeface="Cambria Math" panose="02040503050406030204" pitchFamily="18" charset="0"/>
                      </a:rPr>
                      <m:t>,</m:t>
                    </m:r>
                    <m:r>
                      <a:rPr lang="fr-FR" sz="2000" b="0" i="1" smtClean="0">
                        <a:solidFill>
                          <a:schemeClr val="tx1"/>
                        </a:solidFill>
                        <a:latin typeface="Cambria Math" panose="02040503050406030204" pitchFamily="18" charset="0"/>
                      </a:rPr>
                      <m:t>𝜒</m:t>
                    </m:r>
                    <m:r>
                      <a:rPr lang="fr-FR" sz="2000" b="0" i="1" smtClean="0">
                        <a:solidFill>
                          <a:schemeClr val="tx1"/>
                        </a:solidFill>
                        <a:latin typeface="Cambria Math" panose="02040503050406030204" pitchFamily="18" charset="0"/>
                      </a:rPr>
                      <m:t>)</m:t>
                    </m:r>
                  </m:oMath>
                </a14:m>
                <a:r>
                  <a:rPr lang="fr-FR" sz="2000" dirty="0">
                    <a:solidFill>
                      <a:schemeClr val="tx1"/>
                    </a:solidFill>
                  </a:rPr>
                  <a:t> </a:t>
                </a:r>
                <a:r>
                  <a:rPr lang="fr-FR" sz="2000" dirty="0" err="1">
                    <a:solidFill>
                      <a:schemeClr val="tx1"/>
                    </a:solidFill>
                  </a:rPr>
                  <a:t>with</a:t>
                </a:r>
                <a:r>
                  <a:rPr lang="fr-FR" sz="2000" dirty="0">
                    <a:solidFill>
                      <a:schemeClr val="tx1"/>
                    </a:solidFill>
                  </a:rPr>
                  <a:t> </a:t>
                </a:r>
                <a14:m>
                  <m:oMath xmlns:m="http://schemas.openxmlformats.org/officeDocument/2006/math">
                    <m:r>
                      <a:rPr lang="fr-FR" sz="2000" b="0" i="1" smtClean="0">
                        <a:solidFill>
                          <a:schemeClr val="tx1"/>
                        </a:solidFill>
                        <a:latin typeface="Cambria Math" panose="02040503050406030204" pitchFamily="18" charset="0"/>
                      </a:rPr>
                      <m:t>𝐺</m:t>
                    </m:r>
                    <m:r>
                      <a:rPr lang="fr-FR" sz="2000" b="0" i="1" smtClean="0">
                        <a:solidFill>
                          <a:schemeClr val="tx1"/>
                        </a:solidFill>
                        <a:latin typeface="Cambria Math" panose="02040503050406030204" pitchFamily="18" charset="0"/>
                      </a:rPr>
                      <m:t>=</m:t>
                    </m:r>
                    <m:r>
                      <m:rPr>
                        <m:sty m:val="p"/>
                      </m:rPr>
                      <a:rPr lang="fr-FR" sz="2000" b="0" i="0" smtClean="0">
                        <a:solidFill>
                          <a:schemeClr val="tx1"/>
                        </a:solidFill>
                        <a:latin typeface="Cambria Math" panose="02040503050406030204" pitchFamily="18" charset="0"/>
                      </a:rPr>
                      <m:t>Diag</m:t>
                    </m:r>
                    <m:d>
                      <m:dPr>
                        <m:ctrlPr>
                          <a:rPr lang="fr-FR" sz="2000" i="1" smtClean="0">
                            <a:solidFill>
                              <a:schemeClr val="tx1"/>
                            </a:solidFill>
                            <a:latin typeface="Cambria Math" panose="02040503050406030204" pitchFamily="18" charset="0"/>
                          </a:rPr>
                        </m:ctrlPr>
                      </m:dPr>
                      <m:e>
                        <m:r>
                          <a:rPr lang="fr-FR" sz="2000" b="0" i="1" smtClean="0">
                            <a:solidFill>
                              <a:schemeClr val="tx1"/>
                            </a:solidFill>
                            <a:latin typeface="Cambria Math" panose="02040503050406030204" pitchFamily="18" charset="0"/>
                          </a:rPr>
                          <m:t>1,</m:t>
                        </m:r>
                        <m:sSup>
                          <m:sSupPr>
                            <m:ctrlPr>
                              <a:rPr lang="fr-FR" sz="2000" i="1" smtClean="0">
                                <a:solidFill>
                                  <a:schemeClr val="tx1"/>
                                </a:solidFill>
                                <a:latin typeface="Cambria Math" panose="02040503050406030204" pitchFamily="18" charset="0"/>
                              </a:rPr>
                            </m:ctrlPr>
                          </m:sSupPr>
                          <m:e>
                            <m:r>
                              <a:rPr lang="fr-FR" sz="2000" b="0" i="1" smtClean="0">
                                <a:solidFill>
                                  <a:schemeClr val="tx1"/>
                                </a:solidFill>
                                <a:latin typeface="Cambria Math" panose="02040503050406030204" pitchFamily="18" charset="0"/>
                              </a:rPr>
                              <m:t>𝑒</m:t>
                            </m:r>
                          </m:e>
                          <m:sup>
                            <m:r>
                              <a:rPr lang="fr-FR" sz="2000" b="0" i="1" smtClean="0">
                                <a:solidFill>
                                  <a:schemeClr val="tx1"/>
                                </a:solidFill>
                                <a:latin typeface="Cambria Math" panose="02040503050406030204" pitchFamily="18" charset="0"/>
                              </a:rPr>
                              <m:t>−</m:t>
                            </m:r>
                            <m:f>
                              <m:fPr>
                                <m:ctrlPr>
                                  <a:rPr lang="fr-FR" sz="2000" i="1" smtClean="0">
                                    <a:solidFill>
                                      <a:schemeClr val="tx1"/>
                                    </a:solidFill>
                                    <a:latin typeface="Cambria Math" panose="02040503050406030204" pitchFamily="18" charset="0"/>
                                  </a:rPr>
                                </m:ctrlPr>
                              </m:fPr>
                              <m:num>
                                <m:r>
                                  <a:rPr lang="fr-FR" sz="2000" b="0" i="1" smtClean="0">
                                    <a:solidFill>
                                      <a:schemeClr val="tx1"/>
                                    </a:solidFill>
                                    <a:latin typeface="Cambria Math" panose="02040503050406030204" pitchFamily="18" charset="0"/>
                                  </a:rPr>
                                  <m:t>𝜙</m:t>
                                </m:r>
                              </m:num>
                              <m:den>
                                <m:r>
                                  <a:rPr lang="fr-FR" sz="2000" b="1" i="1" smtClean="0">
                                    <a:solidFill>
                                      <a:srgbClr val="0070C0"/>
                                    </a:solidFill>
                                    <a:latin typeface="Cambria Math" panose="02040503050406030204" pitchFamily="18" charset="0"/>
                                  </a:rPr>
                                  <m:t>𝑴</m:t>
                                </m:r>
                              </m:den>
                            </m:f>
                          </m:sup>
                        </m:sSup>
                      </m:e>
                    </m:d>
                  </m:oMath>
                </a14:m>
                <a:r>
                  <a:rPr lang="fr-FR" sz="2000" dirty="0">
                    <a:solidFill>
                      <a:schemeClr val="tx1"/>
                    </a:solidFill>
                  </a:rPr>
                  <a:t> and </a:t>
                </a:r>
                <a14:m>
                  <m:oMath xmlns:m="http://schemas.openxmlformats.org/officeDocument/2006/math">
                    <m:r>
                      <a:rPr lang="fr-FR" sz="2000" b="0" i="1" smtClean="0">
                        <a:solidFill>
                          <a:schemeClr val="tx1"/>
                        </a:solidFill>
                        <a:latin typeface="Cambria Math" panose="02040503050406030204" pitchFamily="18" charset="0"/>
                      </a:rPr>
                      <m:t>𝑉</m:t>
                    </m:r>
                    <m:r>
                      <a:rPr lang="fr-FR" sz="2000" b="0" i="1" smtClean="0">
                        <a:solidFill>
                          <a:schemeClr val="tx1"/>
                        </a:solidFill>
                        <a:latin typeface="Cambria Math" panose="02040503050406030204" pitchFamily="18" charset="0"/>
                      </a:rPr>
                      <m:t>=</m:t>
                    </m:r>
                    <m:r>
                      <a:rPr lang="fr-FR" sz="2000" b="1" i="1" smtClean="0">
                        <a:solidFill>
                          <a:srgbClr val="C00000"/>
                        </a:solidFill>
                        <a:latin typeface="Cambria Math" panose="02040503050406030204" pitchFamily="18" charset="0"/>
                      </a:rPr>
                      <m:t>𝝀</m:t>
                    </m:r>
                    <m:sSup>
                      <m:sSupPr>
                        <m:ctrlPr>
                          <a:rPr lang="fr-FR" sz="2000" i="1" smtClean="0">
                            <a:solidFill>
                              <a:schemeClr val="tx1"/>
                            </a:solidFill>
                            <a:latin typeface="Cambria Math" panose="02040503050406030204" pitchFamily="18" charset="0"/>
                          </a:rPr>
                        </m:ctrlPr>
                      </m:sSupPr>
                      <m:e>
                        <m:r>
                          <a:rPr lang="fr-FR" sz="2000" b="0" i="1" smtClean="0">
                            <a:solidFill>
                              <a:schemeClr val="tx1"/>
                            </a:solidFill>
                            <a:latin typeface="Cambria Math" panose="02040503050406030204" pitchFamily="18" charset="0"/>
                          </a:rPr>
                          <m:t>𝜙</m:t>
                        </m:r>
                      </m:e>
                      <m:sup>
                        <m:r>
                          <a:rPr lang="fr-FR" sz="2000" b="0" i="1" smtClean="0">
                            <a:solidFill>
                              <a:schemeClr val="tx1"/>
                            </a:solidFill>
                            <a:latin typeface="Cambria Math" panose="02040503050406030204" pitchFamily="18" charset="0"/>
                          </a:rPr>
                          <m:t>4</m:t>
                        </m:r>
                      </m:sup>
                    </m:sSup>
                  </m:oMath>
                </a14:m>
                <a:r>
                  <a:rPr lang="fr-FR" sz="2000" dirty="0">
                    <a:solidFill>
                      <a:schemeClr val="tx1"/>
                    </a:solidFill>
                  </a:rPr>
                  <a:t> </a:t>
                </a:r>
                <a:r>
                  <a:rPr lang="fr-FR" sz="2000" dirty="0" err="1">
                    <a:solidFill>
                      <a:schemeClr val="tx1"/>
                    </a:solidFill>
                  </a:rPr>
                  <a:t>we</a:t>
                </a:r>
                <a:r>
                  <a:rPr lang="fr-FR" sz="2000" dirty="0">
                    <a:solidFill>
                      <a:schemeClr val="tx1"/>
                    </a:solidFill>
                  </a:rPr>
                  <a:t> </a:t>
                </a:r>
                <a:r>
                  <a:rPr lang="fr-FR" sz="2000" dirty="0" err="1">
                    <a:solidFill>
                      <a:schemeClr val="tx1"/>
                    </a:solidFill>
                  </a:rPr>
                  <a:t>find</a:t>
                </a:r>
                <a:r>
                  <a:rPr lang="fr-FR" sz="2000" dirty="0">
                    <a:solidFill>
                      <a:schemeClr val="tx1"/>
                    </a:solidFill>
                  </a:rPr>
                  <a:t> </a:t>
                </a:r>
                <a:r>
                  <a:rPr lang="fr-FR" sz="2000" dirty="0" err="1">
                    <a:solidFill>
                      <a:schemeClr val="tx1"/>
                    </a:solidFill>
                  </a:rPr>
                  <a:t>e.g</a:t>
                </a:r>
                <a:r>
                  <a:rPr lang="fr-FR" sz="2000" dirty="0">
                    <a:solidFill>
                      <a:schemeClr val="tx1"/>
                    </a:solidFill>
                  </a:rPr>
                  <a:t>. </a:t>
                </a:r>
                <a14:m>
                  <m:oMath xmlns:m="http://schemas.openxmlformats.org/officeDocument/2006/math">
                    <m:d>
                      <m:dPr>
                        <m:begChr m:val="⟨"/>
                        <m:endChr m:val="⟩"/>
                        <m:ctrlPr>
                          <a:rPr lang="fr-FR" sz="2000" i="1" smtClean="0">
                            <a:solidFill>
                              <a:schemeClr val="tx1"/>
                            </a:solidFill>
                            <a:latin typeface="Cambria Math" panose="02040503050406030204" pitchFamily="18" charset="0"/>
                          </a:rPr>
                        </m:ctrlPr>
                      </m:dPr>
                      <m:e>
                        <m:sSup>
                          <m:sSupPr>
                            <m:ctrlPr>
                              <a:rPr lang="fr-FR" sz="2000" i="1" smtClean="0">
                                <a:solidFill>
                                  <a:schemeClr val="tx1"/>
                                </a:solidFill>
                                <a:latin typeface="Cambria Math" panose="02040503050406030204" pitchFamily="18" charset="0"/>
                              </a:rPr>
                            </m:ctrlPr>
                          </m:sSupPr>
                          <m:e>
                            <m:r>
                              <a:rPr lang="fr-FR" sz="2000" b="0" i="1" smtClean="0">
                                <a:solidFill>
                                  <a:schemeClr val="tx1"/>
                                </a:solidFill>
                                <a:latin typeface="Cambria Math" panose="02040503050406030204" pitchFamily="18" charset="0"/>
                              </a:rPr>
                              <m:t>𝜙</m:t>
                            </m:r>
                          </m:e>
                          <m:sup>
                            <m:r>
                              <a:rPr lang="fr-FR" sz="2000" b="0" i="1" smtClean="0">
                                <a:solidFill>
                                  <a:schemeClr val="tx1"/>
                                </a:solidFill>
                                <a:latin typeface="Cambria Math" panose="02040503050406030204" pitchFamily="18" charset="0"/>
                              </a:rPr>
                              <m:t>2</m:t>
                            </m:r>
                          </m:sup>
                        </m:sSup>
                      </m:e>
                    </m:d>
                    <m:r>
                      <a:rPr lang="fr-FR" sz="2000" b="0" i="1" smtClean="0">
                        <a:solidFill>
                          <a:schemeClr val="tx1"/>
                        </a:solidFill>
                        <a:latin typeface="Cambria Math" panose="02040503050406030204" pitchFamily="18" charset="0"/>
                      </a:rPr>
                      <m:t>=</m:t>
                    </m:r>
                    <m:f>
                      <m:fPr>
                        <m:ctrlPr>
                          <a:rPr lang="fr-FR" sz="2000" i="1" smtClean="0">
                            <a:solidFill>
                              <a:schemeClr val="tx1"/>
                            </a:solidFill>
                            <a:latin typeface="Cambria Math" panose="02040503050406030204" pitchFamily="18" charset="0"/>
                          </a:rPr>
                        </m:ctrlPr>
                      </m:fPr>
                      <m:num>
                        <m:sSubSup>
                          <m:sSubSupPr>
                            <m:ctrlPr>
                              <a:rPr lang="fr-FR" sz="2000" i="1" smtClean="0">
                                <a:solidFill>
                                  <a:schemeClr val="tx1"/>
                                </a:solidFill>
                                <a:latin typeface="Cambria Math" panose="02040503050406030204" pitchFamily="18" charset="0"/>
                              </a:rPr>
                            </m:ctrlPr>
                          </m:sSubSupPr>
                          <m:e>
                            <m:r>
                              <a:rPr lang="fr-FR" sz="2000" b="0" i="1" smtClean="0">
                                <a:solidFill>
                                  <a:schemeClr val="tx1"/>
                                </a:solidFill>
                                <a:latin typeface="Cambria Math" panose="02040503050406030204" pitchFamily="18" charset="0"/>
                              </a:rPr>
                              <m:t>𝐻</m:t>
                            </m:r>
                          </m:e>
                          <m:sub>
                            <m:r>
                              <a:rPr lang="fr-FR" sz="2000" b="0" i="1" smtClean="0">
                                <a:solidFill>
                                  <a:schemeClr val="tx1"/>
                                </a:solidFill>
                                <a:latin typeface="Cambria Math" panose="02040503050406030204" pitchFamily="18" charset="0"/>
                              </a:rPr>
                              <m:t>0</m:t>
                            </m:r>
                          </m:sub>
                          <m:sup>
                            <m:r>
                              <a:rPr lang="fr-FR" sz="2000" b="0" i="1" smtClean="0">
                                <a:solidFill>
                                  <a:schemeClr val="tx1"/>
                                </a:solidFill>
                                <a:latin typeface="Cambria Math" panose="02040503050406030204" pitchFamily="18" charset="0"/>
                              </a:rPr>
                              <m:t>2</m:t>
                            </m:r>
                          </m:sup>
                        </m:sSubSup>
                        <m:r>
                          <a:rPr lang="fr-FR" sz="2000" b="0" i="1" smtClean="0">
                            <a:solidFill>
                              <a:schemeClr val="tx1"/>
                            </a:solidFill>
                            <a:latin typeface="Cambria Math" panose="02040503050406030204" pitchFamily="18" charset="0"/>
                          </a:rPr>
                          <m:t>𝑁</m:t>
                        </m:r>
                      </m:num>
                      <m:den>
                        <m:r>
                          <a:rPr lang="fr-FR" sz="2000" b="0" i="1" smtClean="0">
                            <a:solidFill>
                              <a:schemeClr val="tx1"/>
                            </a:solidFill>
                            <a:latin typeface="Cambria Math" panose="02040503050406030204" pitchFamily="18" charset="0"/>
                          </a:rPr>
                          <m:t>4</m:t>
                        </m:r>
                        <m:sSup>
                          <m:sSupPr>
                            <m:ctrlPr>
                              <a:rPr lang="fr-FR" sz="2000" i="1" smtClean="0">
                                <a:solidFill>
                                  <a:schemeClr val="tx1"/>
                                </a:solidFill>
                                <a:latin typeface="Cambria Math" panose="02040503050406030204" pitchFamily="18" charset="0"/>
                              </a:rPr>
                            </m:ctrlPr>
                          </m:sSupPr>
                          <m:e>
                            <m:r>
                              <a:rPr lang="fr-FR" sz="2000" b="0" i="1" smtClean="0">
                                <a:solidFill>
                                  <a:schemeClr val="tx1"/>
                                </a:solidFill>
                                <a:latin typeface="Cambria Math" panose="02040503050406030204" pitchFamily="18" charset="0"/>
                              </a:rPr>
                              <m:t>𝜋</m:t>
                            </m:r>
                          </m:e>
                          <m:sup>
                            <m:r>
                              <a:rPr lang="fr-FR" sz="2000" b="0" i="1" smtClean="0">
                                <a:solidFill>
                                  <a:schemeClr val="tx1"/>
                                </a:solidFill>
                                <a:latin typeface="Cambria Math" panose="02040503050406030204" pitchFamily="18" charset="0"/>
                              </a:rPr>
                              <m:t>2</m:t>
                            </m:r>
                          </m:sup>
                        </m:sSup>
                      </m:den>
                    </m:f>
                    <m:d>
                      <m:dPr>
                        <m:ctrlPr>
                          <a:rPr lang="fr-FR" sz="2000" i="1" smtClean="0">
                            <a:solidFill>
                              <a:schemeClr val="tx1"/>
                            </a:solidFill>
                            <a:latin typeface="Cambria Math" panose="02040503050406030204" pitchFamily="18" charset="0"/>
                          </a:rPr>
                        </m:ctrlPr>
                      </m:dPr>
                      <m:e>
                        <m:r>
                          <a:rPr lang="fr-FR" sz="2000" b="0" i="1" smtClean="0">
                            <a:solidFill>
                              <a:schemeClr val="tx1"/>
                            </a:solidFill>
                            <a:latin typeface="Cambria Math" panose="02040503050406030204" pitchFamily="18" charset="0"/>
                          </a:rPr>
                          <m:t>1+</m:t>
                        </m:r>
                        <m:f>
                          <m:fPr>
                            <m:ctrlPr>
                              <a:rPr lang="fr-FR" sz="2000" i="1" smtClean="0">
                                <a:solidFill>
                                  <a:schemeClr val="tx1"/>
                                </a:solidFill>
                                <a:latin typeface="Cambria Math" panose="02040503050406030204" pitchFamily="18" charset="0"/>
                              </a:rPr>
                            </m:ctrlPr>
                          </m:fPr>
                          <m:num>
                            <m:sSubSup>
                              <m:sSubSupPr>
                                <m:ctrlPr>
                                  <a:rPr lang="fr-FR" sz="2000" i="1" smtClean="0">
                                    <a:solidFill>
                                      <a:schemeClr val="tx1"/>
                                    </a:solidFill>
                                    <a:latin typeface="Cambria Math" panose="02040503050406030204" pitchFamily="18" charset="0"/>
                                  </a:rPr>
                                </m:ctrlPr>
                              </m:sSubSupPr>
                              <m:e>
                                <m:r>
                                  <a:rPr lang="fr-FR" sz="2000" b="0" i="1" smtClean="0">
                                    <a:solidFill>
                                      <a:schemeClr val="tx1"/>
                                    </a:solidFill>
                                    <a:latin typeface="Cambria Math" panose="02040503050406030204" pitchFamily="18" charset="0"/>
                                  </a:rPr>
                                  <m:t>𝐻</m:t>
                                </m:r>
                              </m:e>
                              <m:sub>
                                <m:r>
                                  <a:rPr lang="fr-FR" sz="2000" b="0" i="1" smtClean="0">
                                    <a:solidFill>
                                      <a:schemeClr val="tx1"/>
                                    </a:solidFill>
                                    <a:latin typeface="Cambria Math" panose="02040503050406030204" pitchFamily="18" charset="0"/>
                                  </a:rPr>
                                  <m:t>0</m:t>
                                </m:r>
                              </m:sub>
                              <m:sup>
                                <m:r>
                                  <a:rPr lang="fr-FR" sz="2000" b="0" i="1" smtClean="0">
                                    <a:solidFill>
                                      <a:schemeClr val="tx1"/>
                                    </a:solidFill>
                                    <a:latin typeface="Cambria Math" panose="02040503050406030204" pitchFamily="18" charset="0"/>
                                  </a:rPr>
                                  <m:t>2</m:t>
                                </m:r>
                              </m:sup>
                            </m:sSubSup>
                            <m:r>
                              <a:rPr lang="fr-FR" sz="2000" b="0" i="1" smtClean="0">
                                <a:solidFill>
                                  <a:schemeClr val="tx1"/>
                                </a:solidFill>
                                <a:latin typeface="Cambria Math" panose="02040503050406030204" pitchFamily="18" charset="0"/>
                              </a:rPr>
                              <m:t>𝑁</m:t>
                            </m:r>
                          </m:num>
                          <m:den>
                            <m:r>
                              <a:rPr lang="fr-FR" sz="2000" b="0" i="1" smtClean="0">
                                <a:solidFill>
                                  <a:schemeClr val="tx1"/>
                                </a:solidFill>
                                <a:latin typeface="Cambria Math" panose="02040503050406030204" pitchFamily="18" charset="0"/>
                              </a:rPr>
                              <m:t>16</m:t>
                            </m:r>
                            <m:sSup>
                              <m:sSupPr>
                                <m:ctrlPr>
                                  <a:rPr lang="fr-FR" sz="2000" i="1" smtClean="0">
                                    <a:solidFill>
                                      <a:schemeClr val="tx1"/>
                                    </a:solidFill>
                                    <a:latin typeface="Cambria Math" panose="02040503050406030204" pitchFamily="18" charset="0"/>
                                  </a:rPr>
                                </m:ctrlPr>
                              </m:sSupPr>
                              <m:e>
                                <m:r>
                                  <a:rPr lang="fr-FR" sz="2000" b="0" i="1" smtClean="0">
                                    <a:solidFill>
                                      <a:schemeClr val="tx1"/>
                                    </a:solidFill>
                                    <a:latin typeface="Cambria Math" panose="02040503050406030204" pitchFamily="18" charset="0"/>
                                  </a:rPr>
                                  <m:t>𝜋</m:t>
                                </m:r>
                              </m:e>
                              <m:sup>
                                <m:r>
                                  <a:rPr lang="fr-FR" sz="2000" b="0" i="1" smtClean="0">
                                    <a:solidFill>
                                      <a:schemeClr val="tx1"/>
                                    </a:solidFill>
                                    <a:latin typeface="Cambria Math" panose="02040503050406030204" pitchFamily="18" charset="0"/>
                                  </a:rPr>
                                  <m:t>2</m:t>
                                </m:r>
                              </m:sup>
                            </m:sSup>
                            <m:sSup>
                              <m:sSupPr>
                                <m:ctrlPr>
                                  <a:rPr lang="fr-FR" sz="2000" b="1" i="1" smtClean="0">
                                    <a:solidFill>
                                      <a:srgbClr val="0070C0"/>
                                    </a:solidFill>
                                    <a:latin typeface="Cambria Math" panose="02040503050406030204" pitchFamily="18" charset="0"/>
                                  </a:rPr>
                                </m:ctrlPr>
                              </m:sSupPr>
                              <m:e>
                                <m:r>
                                  <a:rPr lang="fr-FR" sz="2000" b="1" i="1" smtClean="0">
                                    <a:solidFill>
                                      <a:srgbClr val="0070C0"/>
                                    </a:solidFill>
                                    <a:latin typeface="Cambria Math" panose="02040503050406030204" pitchFamily="18" charset="0"/>
                                  </a:rPr>
                                  <m:t>𝑴</m:t>
                                </m:r>
                              </m:e>
                              <m:sup>
                                <m:r>
                                  <a:rPr lang="fr-FR" sz="2000" b="1" i="1" smtClean="0">
                                    <a:solidFill>
                                      <a:srgbClr val="0070C0"/>
                                    </a:solidFill>
                                    <a:latin typeface="Cambria Math" panose="02040503050406030204" pitchFamily="18" charset="0"/>
                                  </a:rPr>
                                  <m:t>𝟐</m:t>
                                </m:r>
                              </m:sup>
                            </m:sSup>
                          </m:den>
                        </m:f>
                        <m:r>
                          <a:rPr lang="fr-FR" sz="2000" b="0" i="1" smtClean="0">
                            <a:solidFill>
                              <a:schemeClr val="tx1"/>
                            </a:solidFill>
                            <a:latin typeface="Cambria Math" panose="02040503050406030204" pitchFamily="18" charset="0"/>
                          </a:rPr>
                          <m:t>−</m:t>
                        </m:r>
                        <m:f>
                          <m:fPr>
                            <m:ctrlPr>
                              <a:rPr lang="fr-FR" sz="2000" i="1" smtClean="0">
                                <a:solidFill>
                                  <a:schemeClr val="tx1"/>
                                </a:solidFill>
                                <a:latin typeface="Cambria Math" panose="02040503050406030204" pitchFamily="18" charset="0"/>
                              </a:rPr>
                            </m:ctrlPr>
                          </m:fPr>
                          <m:num>
                            <m:r>
                              <a:rPr lang="fr-FR" sz="2000" b="1" i="1" smtClean="0">
                                <a:solidFill>
                                  <a:srgbClr val="C00000"/>
                                </a:solidFill>
                                <a:latin typeface="Cambria Math" panose="02040503050406030204" pitchFamily="18" charset="0"/>
                              </a:rPr>
                              <m:t>𝝀</m:t>
                            </m:r>
                            <m:sSup>
                              <m:sSupPr>
                                <m:ctrlPr>
                                  <a:rPr lang="fr-FR" sz="2000" i="1" smtClean="0">
                                    <a:solidFill>
                                      <a:schemeClr val="tx1"/>
                                    </a:solidFill>
                                    <a:latin typeface="Cambria Math" panose="02040503050406030204" pitchFamily="18" charset="0"/>
                                  </a:rPr>
                                </m:ctrlPr>
                              </m:sSupPr>
                              <m:e>
                                <m:r>
                                  <a:rPr lang="fr-FR" sz="2000" b="0" i="1" smtClean="0">
                                    <a:solidFill>
                                      <a:schemeClr val="tx1"/>
                                    </a:solidFill>
                                    <a:latin typeface="Cambria Math" panose="02040503050406030204" pitchFamily="18" charset="0"/>
                                  </a:rPr>
                                  <m:t>𝑁</m:t>
                                </m:r>
                              </m:e>
                              <m:sup>
                                <m:r>
                                  <a:rPr lang="fr-FR" sz="2000" b="0" i="1" smtClean="0">
                                    <a:solidFill>
                                      <a:schemeClr val="tx1"/>
                                    </a:solidFill>
                                    <a:latin typeface="Cambria Math" panose="02040503050406030204" pitchFamily="18" charset="0"/>
                                  </a:rPr>
                                  <m:t>2</m:t>
                                </m:r>
                              </m:sup>
                            </m:sSup>
                          </m:num>
                          <m:den>
                            <m:r>
                              <a:rPr lang="fr-FR" sz="2000" b="0" i="1" smtClean="0">
                                <a:solidFill>
                                  <a:schemeClr val="tx1"/>
                                </a:solidFill>
                                <a:latin typeface="Cambria Math" panose="02040503050406030204" pitchFamily="18" charset="0"/>
                              </a:rPr>
                              <m:t>6</m:t>
                            </m:r>
                            <m:sSup>
                              <m:sSupPr>
                                <m:ctrlPr>
                                  <a:rPr lang="fr-FR" sz="2000" i="1" smtClean="0">
                                    <a:solidFill>
                                      <a:schemeClr val="tx1"/>
                                    </a:solidFill>
                                    <a:latin typeface="Cambria Math" panose="02040503050406030204" pitchFamily="18" charset="0"/>
                                  </a:rPr>
                                </m:ctrlPr>
                              </m:sSupPr>
                              <m:e>
                                <m:r>
                                  <a:rPr lang="fr-FR" sz="2000" b="0" i="1" smtClean="0">
                                    <a:solidFill>
                                      <a:schemeClr val="tx1"/>
                                    </a:solidFill>
                                    <a:latin typeface="Cambria Math" panose="02040503050406030204" pitchFamily="18" charset="0"/>
                                  </a:rPr>
                                  <m:t>𝜋</m:t>
                                </m:r>
                              </m:e>
                              <m:sup>
                                <m:r>
                                  <a:rPr lang="fr-FR" sz="2000" b="0" i="1" smtClean="0">
                                    <a:solidFill>
                                      <a:schemeClr val="tx1"/>
                                    </a:solidFill>
                                    <a:latin typeface="Cambria Math" panose="02040503050406030204" pitchFamily="18" charset="0"/>
                                  </a:rPr>
                                  <m:t>2</m:t>
                                </m:r>
                              </m:sup>
                            </m:sSup>
                          </m:den>
                        </m:f>
                        <m:r>
                          <a:rPr lang="fr-FR" sz="2000" b="0" i="1" smtClean="0">
                            <a:solidFill>
                              <a:schemeClr val="tx1"/>
                            </a:solidFill>
                            <a:latin typeface="Cambria Math" panose="02040503050406030204" pitchFamily="18" charset="0"/>
                          </a:rPr>
                          <m:t>+…</m:t>
                        </m:r>
                      </m:e>
                    </m:d>
                  </m:oMath>
                </a14:m>
                <a:endParaRPr lang="fr-FR" sz="2000" dirty="0">
                  <a:solidFill>
                    <a:schemeClr val="tx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0" y="6177186"/>
                <a:ext cx="12192000" cy="691700"/>
              </a:xfrm>
              <a:prstGeom prst="rect">
                <a:avLst/>
              </a:prstGeom>
              <a:blipFill>
                <a:blip r:embed="rId10"/>
                <a:stretch>
                  <a:fillRect/>
                </a:stretch>
              </a:blipFill>
              <a:ln>
                <a:noFill/>
              </a:ln>
            </p:spPr>
            <p:txBody>
              <a:bodyPr/>
              <a:lstStyle/>
              <a:p>
                <a:r>
                  <a:rPr lang="fr-FR">
                    <a:noFill/>
                  </a:rPr>
                  <a:t> </a:t>
                </a:r>
              </a:p>
            </p:txBody>
          </p:sp>
        </mc:Fallback>
      </mc:AlternateContent>
    </p:spTree>
    <p:extLst>
      <p:ext uri="{BB962C8B-B14F-4D97-AF65-F5344CB8AC3E}">
        <p14:creationId xmlns:p14="http://schemas.microsoft.com/office/powerpoint/2010/main" val="202728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2579" y="84779"/>
            <a:ext cx="9863866" cy="727934"/>
          </a:xfrm>
        </p:spPr>
        <p:txBody>
          <a:bodyPr>
            <a:normAutofit/>
          </a:bodyPr>
          <a:lstStyle/>
          <a:p>
            <a:r>
              <a:rPr lang="fr-FR" dirty="0"/>
              <a:t>Full phase-</a:t>
            </a:r>
            <a:r>
              <a:rPr lang="fr-FR" dirty="0" err="1"/>
              <a:t>space</a:t>
            </a:r>
            <a:r>
              <a:rPr lang="fr-FR" dirty="0"/>
              <a:t> </a:t>
            </a:r>
            <a:r>
              <a:rPr lang="fr-FR" dirty="0" err="1"/>
              <a:t>dynamics</a:t>
            </a:r>
            <a:endParaRPr lang="fr-FR" dirty="0"/>
          </a:p>
        </p:txBody>
      </p:sp>
      <p:sp>
        <p:nvSpPr>
          <p:cNvPr id="4" name="Rectangle 3"/>
          <p:cNvSpPr/>
          <p:nvPr/>
        </p:nvSpPr>
        <p:spPr>
          <a:xfrm>
            <a:off x="7419191" y="264080"/>
            <a:ext cx="4654475" cy="369332"/>
          </a:xfrm>
          <a:prstGeom prst="rect">
            <a:avLst/>
          </a:prstGeom>
        </p:spPr>
        <p:txBody>
          <a:bodyPr wrap="square">
            <a:spAutoFit/>
          </a:bodyPr>
          <a:lstStyle/>
          <a:p>
            <a:r>
              <a:rPr lang="fr-FR" b="1" dirty="0">
                <a:solidFill>
                  <a:srgbClr val="00B050"/>
                </a:solidFill>
              </a:rPr>
              <a:t>[L. </a:t>
            </a:r>
            <a:r>
              <a:rPr lang="fr-FR" b="1" dirty="0" err="1">
                <a:solidFill>
                  <a:srgbClr val="00B050"/>
                </a:solidFill>
              </a:rPr>
              <a:t>Pinol</a:t>
            </a:r>
            <a:r>
              <a:rPr lang="fr-FR" b="1" dirty="0">
                <a:solidFill>
                  <a:srgbClr val="00B050"/>
                </a:solidFill>
              </a:rPr>
              <a:t>, S. </a:t>
            </a:r>
            <a:r>
              <a:rPr lang="fr-FR" b="1" dirty="0" err="1">
                <a:solidFill>
                  <a:srgbClr val="00B050"/>
                </a:solidFill>
              </a:rPr>
              <a:t>Renaux-Petel</a:t>
            </a:r>
            <a:r>
              <a:rPr lang="fr-FR" b="1" dirty="0">
                <a:solidFill>
                  <a:srgbClr val="00B050"/>
                </a:solidFill>
              </a:rPr>
              <a:t>, Y. </a:t>
            </a:r>
            <a:r>
              <a:rPr lang="fr-FR" b="1" dirty="0" err="1">
                <a:solidFill>
                  <a:srgbClr val="00B050"/>
                </a:solidFill>
              </a:rPr>
              <a:t>Tada</a:t>
            </a:r>
            <a:r>
              <a:rPr lang="fr-FR" b="1" dirty="0">
                <a:solidFill>
                  <a:srgbClr val="00B050"/>
                </a:solidFill>
              </a:rPr>
              <a:t> 2020] </a:t>
            </a:r>
            <a:endParaRPr lang="fr-FR" dirty="0"/>
          </a:p>
        </p:txBody>
      </p:sp>
      <p:sp>
        <p:nvSpPr>
          <p:cNvPr id="7" name="ZoneTexte 6"/>
          <p:cNvSpPr txBox="1"/>
          <p:nvPr/>
        </p:nvSpPr>
        <p:spPr>
          <a:xfrm>
            <a:off x="1160368" y="4288665"/>
            <a:ext cx="65" cy="338554"/>
          </a:xfrm>
          <a:prstGeom prst="rect">
            <a:avLst/>
          </a:prstGeom>
          <a:noFill/>
        </p:spPr>
        <p:txBody>
          <a:bodyPr wrap="none" lIns="0" tIns="0" rIns="0" bIns="0" rtlCol="0">
            <a:spAutoFit/>
          </a:bodyPr>
          <a:lstStyle/>
          <a:p>
            <a:endParaRPr lang="fr-FR" sz="2200" dirty="0"/>
          </a:p>
        </p:txBody>
      </p:sp>
      <p:sp>
        <p:nvSpPr>
          <p:cNvPr id="31" name="Espace réservé du pied de page 2"/>
          <p:cNvSpPr>
            <a:spLocks noGrp="1"/>
          </p:cNvSpPr>
          <p:nvPr>
            <p:ph type="ftr" sz="quarter" idx="11"/>
          </p:nvPr>
        </p:nvSpPr>
        <p:spPr>
          <a:xfrm>
            <a:off x="1295400" y="6408576"/>
            <a:ext cx="5181600" cy="238902"/>
          </a:xfrm>
        </p:spPr>
        <p:txBody>
          <a:bodyPr/>
          <a:lstStyle/>
          <a:p>
            <a:pPr rtl="0"/>
            <a:r>
              <a:rPr lang="en-GB" noProof="0"/>
              <a:t>Borel resummation of secular divergences with the stochastic inflation formalism                 2023 TUG Meeting, ENS, October 12th     ---    Lucas Pinol </a:t>
            </a:r>
            <a:endParaRPr lang="fr-FR" noProof="0" dirty="0"/>
          </a:p>
        </p:txBody>
      </p:sp>
      <p:sp>
        <p:nvSpPr>
          <p:cNvPr id="3" name="ZoneTexte 2"/>
          <p:cNvSpPr txBox="1"/>
          <p:nvPr/>
        </p:nvSpPr>
        <p:spPr>
          <a:xfrm>
            <a:off x="462579" y="807348"/>
            <a:ext cx="8437374" cy="369332"/>
          </a:xfrm>
          <a:prstGeom prst="rect">
            <a:avLst/>
          </a:prstGeom>
          <a:noFill/>
        </p:spPr>
        <p:txBody>
          <a:bodyPr wrap="none" rtlCol="0">
            <a:spAutoFit/>
          </a:bodyPr>
          <a:lstStyle/>
          <a:p>
            <a:r>
              <a:rPr lang="fr-FR" i="1" dirty="0"/>
              <a:t>The </a:t>
            </a:r>
            <a:r>
              <a:rPr lang="fr-FR" i="1" dirty="0" err="1"/>
              <a:t>inflationary</a:t>
            </a:r>
            <a:r>
              <a:rPr lang="fr-FR" i="1" dirty="0"/>
              <a:t> </a:t>
            </a:r>
            <a:r>
              <a:rPr lang="fr-FR" i="1" dirty="0" err="1"/>
              <a:t>dynamics</a:t>
            </a:r>
            <a:r>
              <a:rPr lang="fr-FR" i="1" dirty="0"/>
              <a:t> </a:t>
            </a:r>
            <a:r>
              <a:rPr lang="fr-FR" i="1" dirty="0" err="1"/>
              <a:t>may</a:t>
            </a:r>
            <a:r>
              <a:rPr lang="fr-FR" i="1" dirty="0"/>
              <a:t> not </a:t>
            </a:r>
            <a:r>
              <a:rPr lang="fr-FR" i="1" dirty="0" err="1"/>
              <a:t>always</a:t>
            </a:r>
            <a:r>
              <a:rPr lang="fr-FR" i="1" dirty="0"/>
              <a:t> </a:t>
            </a:r>
            <a:r>
              <a:rPr lang="fr-FR" i="1" dirty="0" err="1"/>
              <a:t>be</a:t>
            </a:r>
            <a:r>
              <a:rPr lang="fr-FR" i="1" dirty="0"/>
              <a:t> </a:t>
            </a:r>
            <a:r>
              <a:rPr lang="fr-FR" i="1" dirty="0" err="1"/>
              <a:t>overdamped</a:t>
            </a:r>
            <a:r>
              <a:rPr lang="fr-FR" i="1" dirty="0"/>
              <a:t> (</a:t>
            </a:r>
            <a:r>
              <a:rPr lang="fr-FR" i="1" dirty="0" err="1"/>
              <a:t>negligible</a:t>
            </a:r>
            <a:r>
              <a:rPr lang="fr-FR" i="1" dirty="0"/>
              <a:t> </a:t>
            </a:r>
            <a:r>
              <a:rPr lang="fr-FR" i="1" dirty="0" err="1"/>
              <a:t>accelerations</a:t>
            </a:r>
            <a:r>
              <a:rPr lang="fr-FR" i="1" dirty="0"/>
              <a:t>)!</a:t>
            </a:r>
          </a:p>
        </p:txBody>
      </p:sp>
      <p:sp>
        <p:nvSpPr>
          <p:cNvPr id="5" name="ZoneTexte 4"/>
          <p:cNvSpPr txBox="1"/>
          <p:nvPr/>
        </p:nvSpPr>
        <p:spPr>
          <a:xfrm>
            <a:off x="462579" y="1472662"/>
            <a:ext cx="11215827" cy="400110"/>
          </a:xfrm>
          <a:prstGeom prst="rect">
            <a:avLst/>
          </a:prstGeom>
          <a:noFill/>
        </p:spPr>
        <p:txBody>
          <a:bodyPr wrap="none" rtlCol="0">
            <a:spAutoFit/>
          </a:bodyPr>
          <a:lstStyle/>
          <a:p>
            <a:r>
              <a:rPr lang="fr-FR" sz="2000" dirty="0"/>
              <a:t>The </a:t>
            </a:r>
            <a:r>
              <a:rPr lang="fr-FR" sz="2000" dirty="0" err="1"/>
              <a:t>following</a:t>
            </a:r>
            <a:r>
              <a:rPr lang="fr-FR" sz="2000" dirty="0"/>
              <a:t> </a:t>
            </a:r>
            <a:r>
              <a:rPr lang="fr-FR" sz="2000" dirty="0" err="1"/>
              <a:t>enables</a:t>
            </a:r>
            <a:r>
              <a:rPr lang="fr-FR" sz="2000" dirty="0"/>
              <a:t> to go </a:t>
            </a:r>
            <a:r>
              <a:rPr lang="fr-FR" sz="2000" dirty="0" err="1"/>
              <a:t>beyond</a:t>
            </a:r>
            <a:r>
              <a:rPr lang="fr-FR" sz="2000" dirty="0"/>
              <a:t> the </a:t>
            </a:r>
            <a:r>
              <a:rPr lang="fr-FR" sz="2000" dirty="0" err="1"/>
              <a:t>usual</a:t>
            </a:r>
            <a:r>
              <a:rPr lang="fr-FR" sz="2000" dirty="0"/>
              <a:t> approximations (</a:t>
            </a:r>
            <a:r>
              <a:rPr lang="fr-FR" sz="2000" dirty="0" err="1"/>
              <a:t>generalised</a:t>
            </a:r>
            <a:r>
              <a:rPr lang="fr-FR" sz="2000" dirty="0"/>
              <a:t> slow-roll, </a:t>
            </a:r>
            <a:r>
              <a:rPr lang="fr-FR" sz="2000" dirty="0" err="1"/>
              <a:t>massless</a:t>
            </a:r>
            <a:r>
              <a:rPr lang="fr-FR" sz="2000" dirty="0"/>
              <a:t> </a:t>
            </a:r>
            <a:r>
              <a:rPr lang="fr-FR" sz="2000" dirty="0" err="1"/>
              <a:t>fields</a:t>
            </a:r>
            <a:r>
              <a:rPr lang="fr-FR" sz="2000" dirty="0"/>
              <a:t>)</a:t>
            </a:r>
          </a:p>
        </p:txBody>
      </p:sp>
      <p:sp>
        <p:nvSpPr>
          <p:cNvPr id="6" name="Accolade ouvrante 5"/>
          <p:cNvSpPr/>
          <p:nvPr/>
        </p:nvSpPr>
        <p:spPr>
          <a:xfrm>
            <a:off x="785311" y="2173045"/>
            <a:ext cx="418090" cy="1818042"/>
          </a:xfrm>
          <a:prstGeom prst="leftBrace">
            <a:avLst>
              <a:gd name="adj1" fmla="val 36636"/>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8" name="ZoneTexte 7"/>
              <p:cNvSpPr txBox="1"/>
              <p:nvPr/>
            </p:nvSpPr>
            <p:spPr>
              <a:xfrm>
                <a:off x="1216361" y="2146608"/>
                <a:ext cx="2779351" cy="7598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fr-FR" sz="2400" b="0" i="1" smtClean="0">
                              <a:latin typeface="Cambria Math" panose="02040503050406030204" pitchFamily="18" charset="0"/>
                            </a:rPr>
                          </m:ctrlPr>
                        </m:fPr>
                        <m:num>
                          <m:r>
                            <a:rPr lang="fr-FR" sz="2400" b="1" i="1" smtClean="0">
                              <a:solidFill>
                                <a:srgbClr val="00B050"/>
                              </a:solidFill>
                              <a:latin typeface="Cambria Math" panose="02040503050406030204" pitchFamily="18" charset="0"/>
                            </a:rPr>
                            <m:t>𝕯</m:t>
                          </m:r>
                          <m:sSubSup>
                            <m:sSubSupPr>
                              <m:ctrlPr>
                                <a:rPr lang="fr-FR" sz="2400" b="0" i="1" smtClean="0">
                                  <a:latin typeface="Cambria Math" panose="02040503050406030204" pitchFamily="18" charset="0"/>
                                </a:rPr>
                              </m:ctrlPr>
                            </m:sSubSupPr>
                            <m:e>
                              <m:r>
                                <a:rPr lang="fr-FR" sz="2400" b="0" i="1" smtClean="0">
                                  <a:latin typeface="Cambria Math" panose="02040503050406030204" pitchFamily="18" charset="0"/>
                                </a:rPr>
                                <m:t>𝜙</m:t>
                              </m:r>
                            </m:e>
                            <m:sub>
                              <m:r>
                                <a:rPr lang="fr-FR" sz="2400" b="0" i="1" smtClean="0">
                                  <a:latin typeface="Cambria Math" panose="02040503050406030204" pitchFamily="18" charset="0"/>
                                </a:rPr>
                                <m:t>𝐼𝑅</m:t>
                              </m:r>
                            </m:sub>
                            <m:sup>
                              <m:r>
                                <a:rPr lang="fr-FR" sz="2400" b="0" i="1" smtClean="0">
                                  <a:latin typeface="Cambria Math" panose="02040503050406030204" pitchFamily="18" charset="0"/>
                                </a:rPr>
                                <m:t>𝐼</m:t>
                              </m:r>
                            </m:sup>
                          </m:sSubSup>
                        </m:num>
                        <m:den>
                          <m:r>
                            <a:rPr lang="fr-FR" sz="2400" b="0" i="1" smtClean="0">
                              <a:latin typeface="Cambria Math" panose="02040503050406030204" pitchFamily="18" charset="0"/>
                            </a:rPr>
                            <m:t>𝑑𝑁</m:t>
                          </m:r>
                        </m:den>
                      </m:f>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𝐺</m:t>
                              </m:r>
                            </m:e>
                            <m:sup>
                              <m:r>
                                <a:rPr lang="fr-FR" sz="2400" b="0" i="1" smtClean="0">
                                  <a:latin typeface="Cambria Math" panose="02040503050406030204" pitchFamily="18" charset="0"/>
                                </a:rPr>
                                <m:t>𝐼𝐽</m:t>
                              </m:r>
                            </m:sup>
                          </m:sSup>
                          <m:sSubSup>
                            <m:sSubSupPr>
                              <m:ctrlPr>
                                <a:rPr lang="fr-FR" sz="2400" b="0" i="1" smtClean="0">
                                  <a:latin typeface="Cambria Math" panose="02040503050406030204" pitchFamily="18" charset="0"/>
                                </a:rPr>
                              </m:ctrlPr>
                            </m:sSubSupPr>
                            <m:e>
                              <m:r>
                                <a:rPr lang="fr-FR" sz="2400" b="0" i="1" smtClean="0">
                                  <a:latin typeface="Cambria Math" panose="02040503050406030204" pitchFamily="18" charset="0"/>
                                </a:rPr>
                                <m:t>𝜋</m:t>
                              </m:r>
                            </m:e>
                            <m:sub>
                              <m:r>
                                <a:rPr lang="fr-FR" sz="2400" b="0" i="1" smtClean="0">
                                  <a:latin typeface="Cambria Math" panose="02040503050406030204" pitchFamily="18" charset="0"/>
                                </a:rPr>
                                <m:t>𝐽</m:t>
                              </m:r>
                            </m:sub>
                            <m:sup>
                              <m:r>
                                <a:rPr lang="fr-FR" sz="2400" b="0" i="1" smtClean="0">
                                  <a:latin typeface="Cambria Math" panose="02040503050406030204" pitchFamily="18" charset="0"/>
                                </a:rPr>
                                <m:t>𝐼𝑅</m:t>
                              </m:r>
                            </m:sup>
                          </m:sSubSup>
                        </m:num>
                        <m:den>
                          <m:r>
                            <a:rPr lang="fr-FR" sz="2400" b="0" i="1" smtClean="0">
                              <a:latin typeface="Cambria Math" panose="02040503050406030204" pitchFamily="18" charset="0"/>
                            </a:rPr>
                            <m:t>𝐻</m:t>
                          </m:r>
                        </m:den>
                      </m:f>
                      <m:r>
                        <a:rPr lang="fr-FR" sz="2400" b="0" i="1" smtClean="0">
                          <a:latin typeface="Cambria Math" panose="02040503050406030204" pitchFamily="18" charset="0"/>
                        </a:rPr>
                        <m:t>+</m:t>
                      </m:r>
                      <m:sSubSup>
                        <m:sSubSupPr>
                          <m:ctrlPr>
                            <a:rPr lang="fr-FR" sz="2400" b="0" i="1" smtClean="0">
                              <a:latin typeface="Cambria Math" panose="02040503050406030204" pitchFamily="18" charset="0"/>
                            </a:rPr>
                          </m:ctrlPr>
                        </m:sSubSupPr>
                        <m:e>
                          <m:r>
                            <m:rPr>
                              <m:sty m:val="p"/>
                            </m:rPr>
                            <a:rPr lang="fr-FR" sz="2400" b="0" i="0" smtClean="0">
                              <a:latin typeface="Cambria Math" panose="02040503050406030204" pitchFamily="18" charset="0"/>
                            </a:rPr>
                            <m:t>Ξ</m:t>
                          </m:r>
                        </m:e>
                        <m:sub>
                          <m:r>
                            <a:rPr lang="fr-FR" sz="2400" b="0" i="1" smtClean="0">
                              <a:latin typeface="Cambria Math" panose="02040503050406030204" pitchFamily="18" charset="0"/>
                            </a:rPr>
                            <m:t>𝜙</m:t>
                          </m:r>
                        </m:sub>
                        <m:sup>
                          <m:r>
                            <a:rPr lang="fr-FR" sz="2400" b="0" i="1" smtClean="0">
                              <a:latin typeface="Cambria Math" panose="02040503050406030204" pitchFamily="18" charset="0"/>
                            </a:rPr>
                            <m:t>𝐼</m:t>
                          </m:r>
                        </m:sup>
                      </m:sSubSup>
                    </m:oMath>
                  </m:oMathPara>
                </a14:m>
                <a:endParaRPr lang="fr-FR" sz="2400" dirty="0"/>
              </a:p>
            </p:txBody>
          </p:sp>
        </mc:Choice>
        <mc:Fallback xmlns="">
          <p:sp>
            <p:nvSpPr>
              <p:cNvPr id="8" name="ZoneTexte 7"/>
              <p:cNvSpPr txBox="1">
                <a:spLocks noRot="1" noChangeAspect="1" noMove="1" noResize="1" noEditPoints="1" noAdjustHandles="1" noChangeArrowheads="1" noChangeShapeType="1" noTextEdit="1"/>
              </p:cNvSpPr>
              <p:nvPr/>
            </p:nvSpPr>
            <p:spPr>
              <a:xfrm>
                <a:off x="1216361" y="2146608"/>
                <a:ext cx="2779351" cy="759888"/>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ZoneTexte 15"/>
              <p:cNvSpPr txBox="1"/>
              <p:nvPr/>
            </p:nvSpPr>
            <p:spPr>
              <a:xfrm>
                <a:off x="1216361" y="3180332"/>
                <a:ext cx="3646383" cy="7471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fr-FR" sz="2400" b="0" i="1" smtClean="0">
                              <a:latin typeface="Cambria Math" panose="02040503050406030204" pitchFamily="18" charset="0"/>
                            </a:rPr>
                          </m:ctrlPr>
                        </m:fPr>
                        <m:num>
                          <m:r>
                            <a:rPr lang="fr-FR" sz="2400" b="1" i="1" smtClean="0">
                              <a:solidFill>
                                <a:srgbClr val="0070C0"/>
                              </a:solidFill>
                              <a:latin typeface="Cambria Math" panose="02040503050406030204" pitchFamily="18" charset="0"/>
                            </a:rPr>
                            <m:t>𝕯</m:t>
                          </m:r>
                          <m:sSubSup>
                            <m:sSubSupPr>
                              <m:ctrlPr>
                                <a:rPr lang="fr-FR" sz="2400" b="0" i="1" smtClean="0">
                                  <a:latin typeface="Cambria Math" panose="02040503050406030204" pitchFamily="18" charset="0"/>
                                </a:rPr>
                              </m:ctrlPr>
                            </m:sSubSupPr>
                            <m:e>
                              <m:r>
                                <a:rPr lang="fr-FR" sz="2400" b="0" i="1" smtClean="0">
                                  <a:latin typeface="Cambria Math" panose="02040503050406030204" pitchFamily="18" charset="0"/>
                                </a:rPr>
                                <m:t>𝜋</m:t>
                              </m:r>
                            </m:e>
                            <m:sub>
                              <m:r>
                                <a:rPr lang="fr-FR" sz="2400" b="0" i="1" smtClean="0">
                                  <a:latin typeface="Cambria Math" panose="02040503050406030204" pitchFamily="18" charset="0"/>
                                </a:rPr>
                                <m:t>𝐼</m:t>
                              </m:r>
                            </m:sub>
                            <m:sup>
                              <m:r>
                                <a:rPr lang="fr-FR" sz="2400" b="0" i="1" smtClean="0">
                                  <a:latin typeface="Cambria Math" panose="02040503050406030204" pitchFamily="18" charset="0"/>
                                </a:rPr>
                                <m:t>𝐼𝑅</m:t>
                              </m:r>
                            </m:sup>
                          </m:sSubSup>
                        </m:num>
                        <m:den>
                          <m:r>
                            <a:rPr lang="fr-FR" sz="2400" b="0" i="1" smtClean="0">
                              <a:latin typeface="Cambria Math" panose="02040503050406030204" pitchFamily="18" charset="0"/>
                            </a:rPr>
                            <m:t>𝑑𝑁</m:t>
                          </m:r>
                        </m:den>
                      </m:f>
                      <m:r>
                        <a:rPr lang="fr-FR" sz="2400" b="0" i="1" smtClean="0">
                          <a:latin typeface="Cambria Math" panose="02040503050406030204" pitchFamily="18" charset="0"/>
                        </a:rPr>
                        <m:t>=−3</m:t>
                      </m:r>
                      <m:r>
                        <a:rPr lang="fr-FR" sz="2400" b="0" i="1" smtClean="0">
                          <a:latin typeface="Cambria Math" panose="02040503050406030204" pitchFamily="18" charset="0"/>
                        </a:rPr>
                        <m:t>𝐻</m:t>
                      </m:r>
                      <m:sSubSup>
                        <m:sSubSupPr>
                          <m:ctrlPr>
                            <a:rPr lang="fr-FR" sz="2400" b="0" i="1" smtClean="0">
                              <a:latin typeface="Cambria Math" panose="02040503050406030204" pitchFamily="18" charset="0"/>
                            </a:rPr>
                          </m:ctrlPr>
                        </m:sSubSupPr>
                        <m:e>
                          <m:r>
                            <a:rPr lang="fr-FR" sz="2400" b="0" i="1" smtClean="0">
                              <a:latin typeface="Cambria Math" panose="02040503050406030204" pitchFamily="18" charset="0"/>
                            </a:rPr>
                            <m:t>𝜋</m:t>
                          </m:r>
                        </m:e>
                        <m:sub>
                          <m:r>
                            <a:rPr lang="fr-FR" sz="2400" b="0" i="1" smtClean="0">
                              <a:latin typeface="Cambria Math" panose="02040503050406030204" pitchFamily="18" charset="0"/>
                            </a:rPr>
                            <m:t>𝐼</m:t>
                          </m:r>
                        </m:sub>
                        <m:sup>
                          <m:r>
                            <a:rPr lang="fr-FR" sz="2400" b="0" i="1" smtClean="0">
                              <a:latin typeface="Cambria Math" panose="02040503050406030204" pitchFamily="18" charset="0"/>
                            </a:rPr>
                            <m:t>𝐼𝑅</m:t>
                          </m:r>
                        </m:sup>
                      </m:sSubSup>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𝑉</m:t>
                              </m:r>
                            </m:e>
                            <m:sub>
                              <m:r>
                                <a:rPr lang="fr-FR" sz="2400" b="0" i="1" smtClean="0">
                                  <a:latin typeface="Cambria Math" panose="02040503050406030204" pitchFamily="18" charset="0"/>
                                </a:rPr>
                                <m:t>,</m:t>
                              </m:r>
                              <m:r>
                                <a:rPr lang="fr-FR" sz="2400" b="0" i="1" smtClean="0">
                                  <a:latin typeface="Cambria Math" panose="02040503050406030204" pitchFamily="18" charset="0"/>
                                </a:rPr>
                                <m:t>𝐼</m:t>
                              </m:r>
                            </m:sub>
                          </m:sSub>
                        </m:num>
                        <m:den>
                          <m:r>
                            <a:rPr lang="fr-FR" sz="2400" b="0" i="1" smtClean="0">
                              <a:latin typeface="Cambria Math" panose="02040503050406030204" pitchFamily="18" charset="0"/>
                            </a:rPr>
                            <m:t>𝐻</m:t>
                          </m:r>
                        </m:den>
                      </m:f>
                      <m:r>
                        <a:rPr lang="fr-FR" sz="2400" b="0" i="1" smtClean="0">
                          <a:latin typeface="Cambria Math" panose="02040503050406030204" pitchFamily="18" charset="0"/>
                        </a:rPr>
                        <m:t>+</m:t>
                      </m:r>
                      <m:sSubSup>
                        <m:sSubSupPr>
                          <m:ctrlPr>
                            <a:rPr lang="fr-FR" sz="2400" b="0" i="1" smtClean="0">
                              <a:latin typeface="Cambria Math" panose="02040503050406030204" pitchFamily="18" charset="0"/>
                            </a:rPr>
                          </m:ctrlPr>
                        </m:sSubSupPr>
                        <m:e>
                          <m:r>
                            <m:rPr>
                              <m:sty m:val="p"/>
                            </m:rPr>
                            <a:rPr lang="fr-FR" sz="2400" b="0" i="0" smtClean="0">
                              <a:latin typeface="Cambria Math" panose="02040503050406030204" pitchFamily="18" charset="0"/>
                            </a:rPr>
                            <m:t>Ξ</m:t>
                          </m:r>
                        </m:e>
                        <m:sub>
                          <m:r>
                            <a:rPr lang="fr-FR" sz="2400" b="0" i="1" smtClean="0">
                              <a:latin typeface="Cambria Math" panose="02040503050406030204" pitchFamily="18" charset="0"/>
                            </a:rPr>
                            <m:t>𝐼</m:t>
                          </m:r>
                        </m:sub>
                        <m:sup>
                          <m:r>
                            <a:rPr lang="fr-FR" sz="2400" b="0" i="1" smtClean="0">
                              <a:latin typeface="Cambria Math" panose="02040503050406030204" pitchFamily="18" charset="0"/>
                            </a:rPr>
                            <m:t>𝜋</m:t>
                          </m:r>
                        </m:sup>
                      </m:sSubSup>
                    </m:oMath>
                  </m:oMathPara>
                </a14:m>
                <a:endParaRPr lang="fr-FR" sz="2400" dirty="0"/>
              </a:p>
            </p:txBody>
          </p:sp>
        </mc:Choice>
        <mc:Fallback xmlns="">
          <p:sp>
            <p:nvSpPr>
              <p:cNvPr id="16" name="ZoneTexte 15"/>
              <p:cNvSpPr txBox="1">
                <a:spLocks noRot="1" noChangeAspect="1" noMove="1" noResize="1" noEditPoints="1" noAdjustHandles="1" noChangeArrowheads="1" noChangeShapeType="1" noTextEdit="1"/>
              </p:cNvSpPr>
              <p:nvPr/>
            </p:nvSpPr>
            <p:spPr>
              <a:xfrm>
                <a:off x="1216361" y="3180332"/>
                <a:ext cx="3646383" cy="747192"/>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ZoneTexte 17"/>
              <p:cNvSpPr txBox="1"/>
              <p:nvPr/>
            </p:nvSpPr>
            <p:spPr>
              <a:xfrm>
                <a:off x="6039266" y="2104614"/>
                <a:ext cx="5721373" cy="440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sz="2400" b="0" i="1" smtClean="0">
                              <a:latin typeface="Cambria Math" panose="02040503050406030204" pitchFamily="18" charset="0"/>
                            </a:rPr>
                          </m:ctrlPr>
                        </m:dPr>
                        <m:e>
                          <m:sSubSup>
                            <m:sSubSupPr>
                              <m:ctrlPr>
                                <a:rPr lang="fr-FR" sz="2400" b="0" i="1" smtClean="0">
                                  <a:latin typeface="Cambria Math" panose="02040503050406030204" pitchFamily="18" charset="0"/>
                                </a:rPr>
                              </m:ctrlPr>
                            </m:sSubSupPr>
                            <m:e>
                              <m:r>
                                <m:rPr>
                                  <m:sty m:val="p"/>
                                </m:rPr>
                                <a:rPr lang="fr-FR" sz="2400" b="0" i="0" smtClean="0">
                                  <a:latin typeface="Cambria Math" panose="02040503050406030204" pitchFamily="18" charset="0"/>
                                </a:rPr>
                                <m:t>Ξ</m:t>
                              </m:r>
                            </m:e>
                            <m:sub>
                              <m:r>
                                <a:rPr lang="fr-FR" sz="2400" b="0" i="1" smtClean="0">
                                  <a:latin typeface="Cambria Math" panose="02040503050406030204" pitchFamily="18" charset="0"/>
                                </a:rPr>
                                <m:t>𝑋</m:t>
                              </m:r>
                            </m:sub>
                            <m:sup>
                              <m:r>
                                <a:rPr lang="fr-FR" sz="2400" b="0" i="1" smtClean="0">
                                  <a:latin typeface="Cambria Math" panose="02040503050406030204" pitchFamily="18" charset="0"/>
                                </a:rPr>
                                <m:t>𝐼</m:t>
                              </m:r>
                            </m:sup>
                          </m:sSubSup>
                          <m:d>
                            <m:dPr>
                              <m:ctrlPr>
                                <a:rPr lang="fr-FR" sz="2400" b="0" i="1" smtClean="0">
                                  <a:latin typeface="Cambria Math" panose="02040503050406030204" pitchFamily="18" charset="0"/>
                                </a:rPr>
                              </m:ctrlPr>
                            </m:dPr>
                            <m:e>
                              <m:r>
                                <a:rPr lang="fr-FR" sz="2400" b="0" i="1" smtClean="0">
                                  <a:latin typeface="Cambria Math" panose="02040503050406030204" pitchFamily="18" charset="0"/>
                                </a:rPr>
                                <m:t>𝑁</m:t>
                              </m:r>
                            </m:e>
                          </m:d>
                          <m:sSubSup>
                            <m:sSubSupPr>
                              <m:ctrlPr>
                                <a:rPr lang="fr-FR" sz="2400" b="0" i="1" smtClean="0">
                                  <a:latin typeface="Cambria Math" panose="02040503050406030204" pitchFamily="18" charset="0"/>
                                </a:rPr>
                              </m:ctrlPr>
                            </m:sSubSupPr>
                            <m:e>
                              <m:r>
                                <m:rPr>
                                  <m:sty m:val="p"/>
                                </m:rPr>
                                <a:rPr lang="fr-FR" sz="2400" b="0" i="0" smtClean="0">
                                  <a:latin typeface="Cambria Math" panose="02040503050406030204" pitchFamily="18" charset="0"/>
                                </a:rPr>
                                <m:t>Ξ</m:t>
                              </m:r>
                            </m:e>
                            <m:sub>
                              <m:r>
                                <a:rPr lang="fr-FR" sz="2400" b="0" i="1" smtClean="0">
                                  <a:latin typeface="Cambria Math" panose="02040503050406030204" pitchFamily="18" charset="0"/>
                                </a:rPr>
                                <m:t>𝑌</m:t>
                              </m:r>
                            </m:sub>
                            <m:sup>
                              <m:r>
                                <a:rPr lang="fr-FR" sz="2400" b="0" i="1" smtClean="0">
                                  <a:latin typeface="Cambria Math" panose="02040503050406030204" pitchFamily="18" charset="0"/>
                                </a:rPr>
                                <m:t>𝐽</m:t>
                              </m:r>
                            </m:sup>
                          </m:sSubSup>
                          <m:d>
                            <m:dPr>
                              <m:ctrlPr>
                                <a:rPr lang="fr-FR" sz="2400" b="0" i="1" smtClean="0">
                                  <a:latin typeface="Cambria Math" panose="02040503050406030204" pitchFamily="18" charset="0"/>
                                </a:rPr>
                              </m:ctrlPr>
                            </m:dPr>
                            <m:e>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𝑁</m:t>
                                  </m:r>
                                </m:e>
                                <m:sup>
                                  <m:r>
                                    <a:rPr lang="fr-FR" sz="2400" b="0" i="1" smtClean="0">
                                      <a:latin typeface="Cambria Math" panose="02040503050406030204" pitchFamily="18" charset="0"/>
                                    </a:rPr>
                                    <m:t>′</m:t>
                                  </m:r>
                                </m:sup>
                              </m:sSup>
                            </m:e>
                          </m:d>
                        </m:e>
                      </m:d>
                      <m:r>
                        <a:rPr lang="fr-FR" sz="2400" b="0" i="1" smtClean="0">
                          <a:latin typeface="Cambria Math" panose="02040503050406030204" pitchFamily="18" charset="0"/>
                        </a:rPr>
                        <m:t>=</m:t>
                      </m:r>
                      <m:sSubSup>
                        <m:sSubSupPr>
                          <m:ctrlPr>
                            <a:rPr lang="fr-FR" sz="2400" b="0" i="1" smtClean="0">
                              <a:latin typeface="Cambria Math" panose="02040503050406030204" pitchFamily="18" charset="0"/>
                            </a:rPr>
                          </m:ctrlPr>
                        </m:sSubSupPr>
                        <m:e>
                          <m:r>
                            <a:rPr lang="fr-FR" sz="2400" b="0" i="1" smtClean="0">
                              <a:latin typeface="Cambria Math" panose="02040503050406030204" pitchFamily="18" charset="0"/>
                            </a:rPr>
                            <m:t>𝑃</m:t>
                          </m:r>
                        </m:e>
                        <m:sub>
                          <m:r>
                            <a:rPr lang="fr-FR" sz="2400" b="0" i="1" smtClean="0">
                              <a:latin typeface="Cambria Math" panose="02040503050406030204" pitchFamily="18" charset="0"/>
                            </a:rPr>
                            <m:t>𝑋𝑌</m:t>
                          </m:r>
                        </m:sub>
                        <m:sup>
                          <m:r>
                            <a:rPr lang="fr-FR" sz="2400" b="0" i="1" smtClean="0">
                              <a:latin typeface="Cambria Math" panose="02040503050406030204" pitchFamily="18" charset="0"/>
                            </a:rPr>
                            <m:t>𝐼𝐽</m:t>
                          </m:r>
                        </m:sup>
                      </m:sSubSup>
                      <m:d>
                        <m:dPr>
                          <m:ctrlPr>
                            <a:rPr lang="fr-FR" sz="2400" b="0" i="1" smtClean="0">
                              <a:latin typeface="Cambria Math" panose="02040503050406030204" pitchFamily="18" charset="0"/>
                            </a:rPr>
                          </m:ctrlPr>
                        </m:dPr>
                        <m:e>
                          <m:r>
                            <a:rPr lang="fr-FR" sz="2400" b="0" i="1" smtClean="0">
                              <a:latin typeface="Cambria Math" panose="02040503050406030204" pitchFamily="18" charset="0"/>
                            </a:rPr>
                            <m:t>𝑁</m:t>
                          </m:r>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𝑘</m:t>
                              </m:r>
                            </m:e>
                            <m:sub>
                              <m:r>
                                <a:rPr lang="fr-FR" sz="2400" b="0" i="1" smtClean="0">
                                  <a:latin typeface="Cambria Math" panose="02040503050406030204" pitchFamily="18" charset="0"/>
                                </a:rPr>
                                <m:t>𝜎</m:t>
                              </m:r>
                            </m:sub>
                          </m:sSub>
                          <m:d>
                            <m:dPr>
                              <m:ctrlPr>
                                <a:rPr lang="fr-FR" sz="2400" b="0" i="1" smtClean="0">
                                  <a:latin typeface="Cambria Math" panose="02040503050406030204" pitchFamily="18" charset="0"/>
                                </a:rPr>
                              </m:ctrlPr>
                            </m:dPr>
                            <m:e>
                              <m:r>
                                <a:rPr lang="fr-FR" sz="2400" b="0" i="1" smtClean="0">
                                  <a:latin typeface="Cambria Math" panose="02040503050406030204" pitchFamily="18" charset="0"/>
                                </a:rPr>
                                <m:t>𝑁</m:t>
                              </m:r>
                            </m:e>
                          </m:d>
                        </m:e>
                      </m:d>
                      <m:r>
                        <a:rPr lang="fr-FR" sz="2400" b="0" i="1" smtClean="0">
                          <a:latin typeface="Cambria Math" panose="02040503050406030204" pitchFamily="18" charset="0"/>
                        </a:rPr>
                        <m:t>𝛿</m:t>
                      </m:r>
                      <m:d>
                        <m:dPr>
                          <m:ctrlPr>
                            <a:rPr lang="fr-FR" sz="2400" b="0" i="1" smtClean="0">
                              <a:latin typeface="Cambria Math" panose="02040503050406030204" pitchFamily="18" charset="0"/>
                            </a:rPr>
                          </m:ctrlPr>
                        </m:dPr>
                        <m:e>
                          <m:r>
                            <a:rPr lang="fr-FR" sz="2400" b="0" i="1" smtClean="0">
                              <a:latin typeface="Cambria Math" panose="02040503050406030204" pitchFamily="18" charset="0"/>
                            </a:rPr>
                            <m:t>𝑁</m:t>
                          </m:r>
                          <m:r>
                            <a:rPr lang="fr-FR" sz="2400" b="0" i="1" smtClean="0">
                              <a:latin typeface="Cambria Math" panose="02040503050406030204" pitchFamily="18" charset="0"/>
                            </a:rPr>
                            <m:t>−</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𝑁</m:t>
                              </m:r>
                            </m:e>
                            <m:sup>
                              <m:r>
                                <a:rPr lang="fr-FR" sz="2400" b="0" i="1" smtClean="0">
                                  <a:latin typeface="Cambria Math" panose="02040503050406030204" pitchFamily="18" charset="0"/>
                                </a:rPr>
                                <m:t>′</m:t>
                              </m:r>
                            </m:sup>
                          </m:sSup>
                        </m:e>
                      </m:d>
                    </m:oMath>
                  </m:oMathPara>
                </a14:m>
                <a:endParaRPr lang="fr-FR" sz="2400" dirty="0"/>
              </a:p>
            </p:txBody>
          </p:sp>
        </mc:Choice>
        <mc:Fallback xmlns="">
          <p:sp>
            <p:nvSpPr>
              <p:cNvPr id="18" name="ZoneTexte 17"/>
              <p:cNvSpPr txBox="1">
                <a:spLocks noRot="1" noChangeAspect="1" noMove="1" noResize="1" noEditPoints="1" noAdjustHandles="1" noChangeArrowheads="1" noChangeShapeType="1" noTextEdit="1"/>
              </p:cNvSpPr>
              <p:nvPr/>
            </p:nvSpPr>
            <p:spPr>
              <a:xfrm>
                <a:off x="6039266" y="2104614"/>
                <a:ext cx="5721373" cy="440249"/>
              </a:xfrm>
              <a:prstGeom prst="rect">
                <a:avLst/>
              </a:prstGeom>
              <a:blipFill>
                <a:blip r:embed="rId5"/>
                <a:stretch>
                  <a:fillRect/>
                </a:stretch>
              </a:blipFill>
            </p:spPr>
            <p:txBody>
              <a:bodyPr/>
              <a:lstStyle/>
              <a:p>
                <a:r>
                  <a:rPr lang="fr-FR">
                    <a:noFill/>
                  </a:rPr>
                  <a:t> </a:t>
                </a:r>
              </a:p>
            </p:txBody>
          </p:sp>
        </mc:Fallback>
      </mc:AlternateContent>
      <p:cxnSp>
        <p:nvCxnSpPr>
          <p:cNvPr id="19" name="Connecteur droit avec flèche 18"/>
          <p:cNvCxnSpPr/>
          <p:nvPr/>
        </p:nvCxnSpPr>
        <p:spPr>
          <a:xfrm flipV="1">
            <a:off x="6199584" y="2581527"/>
            <a:ext cx="245142" cy="2831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ZoneTexte 11"/>
              <p:cNvSpPr txBox="1"/>
              <p:nvPr/>
            </p:nvSpPr>
            <p:spPr>
              <a:xfrm>
                <a:off x="5648509" y="2870339"/>
                <a:ext cx="134729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panose="02040503050406030204" pitchFamily="18" charset="0"/>
                        </a:rPr>
                        <m:t>𝑋</m:t>
                      </m:r>
                      <m:r>
                        <a:rPr lang="fr-FR" sz="2000" b="0" i="1" smtClean="0">
                          <a:latin typeface="Cambria Math" panose="02040503050406030204" pitchFamily="18" charset="0"/>
                        </a:rPr>
                        <m:t>∈</m:t>
                      </m:r>
                      <m:d>
                        <m:dPr>
                          <m:begChr m:val="{"/>
                          <m:endChr m:val="}"/>
                          <m:ctrlPr>
                            <a:rPr lang="fr-FR" sz="2000" b="0" i="1" smtClean="0">
                              <a:latin typeface="Cambria Math" panose="02040503050406030204" pitchFamily="18" charset="0"/>
                            </a:rPr>
                          </m:ctrlPr>
                        </m:dPr>
                        <m:e>
                          <m:r>
                            <a:rPr lang="fr-FR" sz="2000" b="0" i="1" smtClean="0">
                              <a:latin typeface="Cambria Math" panose="02040503050406030204" pitchFamily="18" charset="0"/>
                            </a:rPr>
                            <m:t>𝜙</m:t>
                          </m:r>
                          <m:r>
                            <a:rPr lang="fr-FR" sz="2000" b="0" i="1" smtClean="0">
                              <a:latin typeface="Cambria Math" panose="02040503050406030204" pitchFamily="18" charset="0"/>
                            </a:rPr>
                            <m:t>,</m:t>
                          </m:r>
                          <m:r>
                            <a:rPr lang="fr-FR" sz="2000" b="0" i="1" smtClean="0">
                              <a:latin typeface="Cambria Math" panose="02040503050406030204" pitchFamily="18" charset="0"/>
                            </a:rPr>
                            <m:t>𝜋</m:t>
                          </m:r>
                        </m:e>
                      </m:d>
                    </m:oMath>
                  </m:oMathPara>
                </a14:m>
                <a:endParaRPr lang="fr-FR" sz="2000" dirty="0"/>
              </a:p>
            </p:txBody>
          </p:sp>
        </mc:Choice>
        <mc:Fallback xmlns="">
          <p:sp>
            <p:nvSpPr>
              <p:cNvPr id="12" name="ZoneTexte 11"/>
              <p:cNvSpPr txBox="1">
                <a:spLocks noRot="1" noChangeAspect="1" noMove="1" noResize="1" noEditPoints="1" noAdjustHandles="1" noChangeArrowheads="1" noChangeShapeType="1" noTextEdit="1"/>
              </p:cNvSpPr>
              <p:nvPr/>
            </p:nvSpPr>
            <p:spPr>
              <a:xfrm>
                <a:off x="5648509" y="2870339"/>
                <a:ext cx="1347292" cy="400110"/>
              </a:xfrm>
              <a:prstGeom prst="rect">
                <a:avLst/>
              </a:prstGeom>
              <a:blipFill>
                <a:blip r:embed="rId6"/>
                <a:stretch>
                  <a:fillRect b="-16923"/>
                </a:stretch>
              </a:blipFill>
            </p:spPr>
            <p:txBody>
              <a:bodyPr/>
              <a:lstStyle/>
              <a:p>
                <a:r>
                  <a:rPr lang="fr-FR">
                    <a:noFill/>
                  </a:rPr>
                  <a:t> </a:t>
                </a:r>
              </a:p>
            </p:txBody>
          </p:sp>
        </mc:Fallback>
      </mc:AlternateContent>
      <p:cxnSp>
        <p:nvCxnSpPr>
          <p:cNvPr id="21" name="Connecteur droit avec flèche 20"/>
          <p:cNvCxnSpPr/>
          <p:nvPr/>
        </p:nvCxnSpPr>
        <p:spPr>
          <a:xfrm flipV="1">
            <a:off x="8573845" y="2581527"/>
            <a:ext cx="131780" cy="3341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7284855" y="2915723"/>
            <a:ext cx="4788811" cy="1323439"/>
          </a:xfrm>
          <a:prstGeom prst="rect">
            <a:avLst/>
          </a:prstGeom>
          <a:noFill/>
        </p:spPr>
        <p:txBody>
          <a:bodyPr wrap="none" rtlCol="0">
            <a:spAutoFit/>
          </a:bodyPr>
          <a:lstStyle/>
          <a:p>
            <a:r>
              <a:rPr lang="fr-FR" dirty="0"/>
              <a:t>Power </a:t>
            </a:r>
            <a:r>
              <a:rPr lang="fr-FR" dirty="0" err="1"/>
              <a:t>spectra</a:t>
            </a:r>
            <a:r>
              <a:rPr lang="fr-FR" dirty="0"/>
              <a:t> of the UV phase-</a:t>
            </a:r>
            <a:r>
              <a:rPr lang="fr-FR" dirty="0" err="1"/>
              <a:t>space</a:t>
            </a:r>
            <a:r>
              <a:rPr lang="fr-FR" dirty="0"/>
              <a:t> variables:</a:t>
            </a:r>
          </a:p>
          <a:p>
            <a:endParaRPr lang="fr-FR" sz="800" dirty="0"/>
          </a:p>
          <a:p>
            <a:pPr marL="742950" lvl="1" indent="-285750">
              <a:buFont typeface="Arial" panose="020B0604020202020204" pitchFamily="34" charset="0"/>
              <a:buChar char="•"/>
            </a:pPr>
            <a:r>
              <a:rPr lang="fr-FR" dirty="0"/>
              <a:t>Field-</a:t>
            </a:r>
            <a:r>
              <a:rPr lang="fr-FR" dirty="0" err="1"/>
              <a:t>field</a:t>
            </a:r>
            <a:endParaRPr lang="fr-FR" dirty="0"/>
          </a:p>
          <a:p>
            <a:pPr marL="742950" lvl="1" indent="-285750">
              <a:buFont typeface="Arial" panose="020B0604020202020204" pitchFamily="34" charset="0"/>
              <a:buChar char="•"/>
            </a:pPr>
            <a:r>
              <a:rPr lang="fr-FR" dirty="0"/>
              <a:t>Field-</a:t>
            </a:r>
            <a:r>
              <a:rPr lang="fr-FR" dirty="0" err="1"/>
              <a:t>momentum</a:t>
            </a:r>
            <a:endParaRPr lang="fr-FR" dirty="0"/>
          </a:p>
          <a:p>
            <a:pPr marL="742950" lvl="1" indent="-285750">
              <a:buFont typeface="Arial" panose="020B0604020202020204" pitchFamily="34" charset="0"/>
              <a:buChar char="•"/>
            </a:pPr>
            <a:r>
              <a:rPr lang="fr-FR" dirty="0" err="1"/>
              <a:t>Momentum-momentum</a:t>
            </a:r>
            <a:endParaRPr lang="fr-FR" dirty="0"/>
          </a:p>
        </p:txBody>
      </p:sp>
      <p:sp>
        <p:nvSpPr>
          <p:cNvPr id="23" name="ZoneTexte 22"/>
          <p:cNvSpPr txBox="1"/>
          <p:nvPr/>
        </p:nvSpPr>
        <p:spPr>
          <a:xfrm>
            <a:off x="516369" y="4304488"/>
            <a:ext cx="8933151" cy="400110"/>
          </a:xfrm>
          <a:prstGeom prst="rect">
            <a:avLst/>
          </a:prstGeom>
          <a:noFill/>
        </p:spPr>
        <p:txBody>
          <a:bodyPr wrap="none" rtlCol="0">
            <a:spAutoFit/>
          </a:bodyPr>
          <a:lstStyle/>
          <a:p>
            <a:r>
              <a:rPr lang="fr-FR" sz="2000" dirty="0" err="1"/>
              <a:t>We</a:t>
            </a:r>
            <a:r>
              <a:rPr lang="fr-FR" sz="2000" dirty="0"/>
              <a:t> </a:t>
            </a:r>
            <a:r>
              <a:rPr lang="fr-FR" sz="2000" dirty="0" err="1"/>
              <a:t>defined</a:t>
            </a:r>
            <a:r>
              <a:rPr lang="fr-FR" sz="2000" dirty="0"/>
              <a:t> for the first time </a:t>
            </a:r>
            <a:r>
              <a:rPr lang="fr-FR" sz="2000" dirty="0" err="1"/>
              <a:t>derivatives</a:t>
            </a:r>
            <a:r>
              <a:rPr lang="fr-FR" sz="2000" dirty="0"/>
              <a:t> covariant for </a:t>
            </a:r>
            <a:r>
              <a:rPr lang="fr-FR" sz="2000" dirty="0" err="1"/>
              <a:t>Itô</a:t>
            </a:r>
            <a:r>
              <a:rPr lang="fr-FR" sz="2000" dirty="0"/>
              <a:t> </a:t>
            </a:r>
            <a:r>
              <a:rPr lang="fr-FR" sz="2000" dirty="0" err="1"/>
              <a:t>calculus</a:t>
            </a:r>
            <a:r>
              <a:rPr lang="fr-FR" sz="2000" dirty="0"/>
              <a:t> in phase-</a:t>
            </a:r>
            <a:r>
              <a:rPr lang="fr-FR" sz="2000" dirty="0" err="1"/>
              <a:t>space</a:t>
            </a:r>
            <a:r>
              <a:rPr lang="fr-FR" sz="2000" dirty="0"/>
              <a:t>:</a:t>
            </a:r>
          </a:p>
        </p:txBody>
      </p:sp>
      <mc:AlternateContent xmlns:mc="http://schemas.openxmlformats.org/markup-compatibility/2006" xmlns:a14="http://schemas.microsoft.com/office/drawing/2010/main">
        <mc:Choice Requires="a14">
          <p:sp>
            <p:nvSpPr>
              <p:cNvPr id="24" name="Rectangle 23"/>
              <p:cNvSpPr/>
              <p:nvPr/>
            </p:nvSpPr>
            <p:spPr>
              <a:xfrm>
                <a:off x="9377305" y="4280728"/>
                <a:ext cx="2409634" cy="4358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200" b="1" i="1" smtClean="0">
                          <a:solidFill>
                            <a:srgbClr val="0070C0"/>
                          </a:solidFill>
                          <a:latin typeface="Cambria Math" panose="02040503050406030204" pitchFamily="18" charset="0"/>
                        </a:rPr>
                        <m:t>𝕯</m:t>
                      </m:r>
                      <m:sSubSup>
                        <m:sSubSupPr>
                          <m:ctrlPr>
                            <a:rPr lang="fr-FR" sz="2200" i="1">
                              <a:latin typeface="Cambria Math" panose="02040503050406030204" pitchFamily="18" charset="0"/>
                            </a:rPr>
                          </m:ctrlPr>
                        </m:sSubSupPr>
                        <m:e>
                          <m:r>
                            <a:rPr lang="fr-FR" sz="2200" i="1">
                              <a:latin typeface="Cambria Math" panose="02040503050406030204" pitchFamily="18" charset="0"/>
                            </a:rPr>
                            <m:t>𝜋</m:t>
                          </m:r>
                        </m:e>
                        <m:sub>
                          <m:r>
                            <a:rPr lang="fr-FR" sz="2200" i="1">
                              <a:latin typeface="Cambria Math" panose="02040503050406030204" pitchFamily="18" charset="0"/>
                            </a:rPr>
                            <m:t>𝐼</m:t>
                          </m:r>
                        </m:sub>
                        <m:sup>
                          <m:r>
                            <a:rPr lang="fr-FR" sz="2200" i="1">
                              <a:latin typeface="Cambria Math" panose="02040503050406030204" pitchFamily="18" charset="0"/>
                            </a:rPr>
                            <m:t>𝐼𝑅</m:t>
                          </m:r>
                        </m:sup>
                      </m:sSubSup>
                      <m:r>
                        <a:rPr lang="fr-FR" sz="2200" b="0" i="0" smtClean="0">
                          <a:latin typeface="Cambria Math" panose="02040503050406030204" pitchFamily="18" charset="0"/>
                        </a:rPr>
                        <m:t>=</m:t>
                      </m:r>
                      <m:r>
                        <m:rPr>
                          <m:sty m:val="p"/>
                        </m:rPr>
                        <a:rPr lang="fr-FR" sz="2200" b="0" i="0" smtClean="0">
                          <a:latin typeface="Cambria Math" panose="02040503050406030204" pitchFamily="18" charset="0"/>
                        </a:rPr>
                        <m:t>d</m:t>
                      </m:r>
                      <m:sSubSup>
                        <m:sSubSupPr>
                          <m:ctrlPr>
                            <a:rPr lang="fr-FR" sz="2200" b="0" i="1" smtClean="0">
                              <a:latin typeface="Cambria Math" panose="02040503050406030204" pitchFamily="18" charset="0"/>
                            </a:rPr>
                          </m:ctrlPr>
                        </m:sSubSupPr>
                        <m:e>
                          <m:r>
                            <a:rPr lang="fr-FR" sz="2200" b="0" i="1" smtClean="0">
                              <a:latin typeface="Cambria Math" panose="02040503050406030204" pitchFamily="18" charset="0"/>
                            </a:rPr>
                            <m:t>𝜋</m:t>
                          </m:r>
                        </m:e>
                        <m:sub>
                          <m:r>
                            <a:rPr lang="fr-FR" sz="2200" b="0" i="1" smtClean="0">
                              <a:latin typeface="Cambria Math" panose="02040503050406030204" pitchFamily="18" charset="0"/>
                            </a:rPr>
                            <m:t>𝐼</m:t>
                          </m:r>
                        </m:sub>
                        <m:sup>
                          <m:r>
                            <a:rPr lang="fr-FR" sz="2200" b="0" i="1" smtClean="0">
                              <a:latin typeface="Cambria Math" panose="02040503050406030204" pitchFamily="18" charset="0"/>
                            </a:rPr>
                            <m:t>𝐼𝑅</m:t>
                          </m:r>
                        </m:sup>
                      </m:sSubSup>
                      <m:r>
                        <a:rPr lang="fr-FR" sz="2200" b="0" i="1" smtClean="0">
                          <a:latin typeface="Cambria Math" panose="02040503050406030204" pitchFamily="18" charset="0"/>
                        </a:rPr>
                        <m:t>+⋯</m:t>
                      </m:r>
                    </m:oMath>
                  </m:oMathPara>
                </a14:m>
                <a:endParaRPr lang="fr-FR" sz="2200" dirty="0"/>
              </a:p>
            </p:txBody>
          </p:sp>
        </mc:Choice>
        <mc:Fallback xmlns="">
          <p:sp>
            <p:nvSpPr>
              <p:cNvPr id="24" name="Rectangle 23"/>
              <p:cNvSpPr>
                <a:spLocks noRot="1" noChangeAspect="1" noMove="1" noResize="1" noEditPoints="1" noAdjustHandles="1" noChangeArrowheads="1" noChangeShapeType="1" noTextEdit="1"/>
              </p:cNvSpPr>
              <p:nvPr/>
            </p:nvSpPr>
            <p:spPr>
              <a:xfrm>
                <a:off x="9377305" y="4280728"/>
                <a:ext cx="2409634" cy="435889"/>
              </a:xfrm>
              <a:prstGeom prst="rect">
                <a:avLst/>
              </a:prstGeom>
              <a:blipFill>
                <a:blip r:embed="rId7"/>
                <a:stretch>
                  <a:fillRect b="-2778"/>
                </a:stretch>
              </a:blipFill>
            </p:spPr>
            <p:txBody>
              <a:bodyPr/>
              <a:lstStyle/>
              <a:p>
                <a:r>
                  <a:rPr lang="fr-FR">
                    <a:noFill/>
                  </a:rPr>
                  <a:t> </a:t>
                </a:r>
              </a:p>
            </p:txBody>
          </p:sp>
        </mc:Fallback>
      </mc:AlternateContent>
    </p:spTree>
    <p:extLst>
      <p:ext uri="{BB962C8B-B14F-4D97-AF65-F5344CB8AC3E}">
        <p14:creationId xmlns:p14="http://schemas.microsoft.com/office/powerpoint/2010/main" val="62622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2579" y="84779"/>
            <a:ext cx="9863866" cy="727934"/>
          </a:xfrm>
        </p:spPr>
        <p:txBody>
          <a:bodyPr>
            <a:normAutofit/>
          </a:bodyPr>
          <a:lstStyle/>
          <a:p>
            <a:r>
              <a:rPr lang="fr-FR" dirty="0"/>
              <a:t>Full phase-</a:t>
            </a:r>
            <a:r>
              <a:rPr lang="fr-FR" dirty="0" err="1"/>
              <a:t>space</a:t>
            </a:r>
            <a:r>
              <a:rPr lang="fr-FR" dirty="0"/>
              <a:t> </a:t>
            </a:r>
            <a:r>
              <a:rPr lang="fr-FR" dirty="0" err="1"/>
              <a:t>dynamics</a:t>
            </a:r>
            <a:endParaRPr lang="fr-FR" dirty="0"/>
          </a:p>
        </p:txBody>
      </p:sp>
      <p:sp>
        <p:nvSpPr>
          <p:cNvPr id="4" name="Rectangle 3"/>
          <p:cNvSpPr/>
          <p:nvPr/>
        </p:nvSpPr>
        <p:spPr>
          <a:xfrm>
            <a:off x="7419191" y="264080"/>
            <a:ext cx="4654475" cy="369332"/>
          </a:xfrm>
          <a:prstGeom prst="rect">
            <a:avLst/>
          </a:prstGeom>
        </p:spPr>
        <p:txBody>
          <a:bodyPr wrap="square">
            <a:spAutoFit/>
          </a:bodyPr>
          <a:lstStyle/>
          <a:p>
            <a:r>
              <a:rPr lang="fr-FR" b="1" dirty="0">
                <a:solidFill>
                  <a:srgbClr val="00B050"/>
                </a:solidFill>
              </a:rPr>
              <a:t>[L. </a:t>
            </a:r>
            <a:r>
              <a:rPr lang="fr-FR" b="1" dirty="0" err="1">
                <a:solidFill>
                  <a:srgbClr val="00B050"/>
                </a:solidFill>
              </a:rPr>
              <a:t>Pinol</a:t>
            </a:r>
            <a:r>
              <a:rPr lang="fr-FR" b="1" dirty="0">
                <a:solidFill>
                  <a:srgbClr val="00B050"/>
                </a:solidFill>
              </a:rPr>
              <a:t>, S. </a:t>
            </a:r>
            <a:r>
              <a:rPr lang="fr-FR" b="1" dirty="0" err="1">
                <a:solidFill>
                  <a:srgbClr val="00B050"/>
                </a:solidFill>
              </a:rPr>
              <a:t>Renaux-Petel</a:t>
            </a:r>
            <a:r>
              <a:rPr lang="fr-FR" b="1" dirty="0">
                <a:solidFill>
                  <a:srgbClr val="00B050"/>
                </a:solidFill>
              </a:rPr>
              <a:t>, Y. </a:t>
            </a:r>
            <a:r>
              <a:rPr lang="fr-FR" b="1" dirty="0" err="1">
                <a:solidFill>
                  <a:srgbClr val="00B050"/>
                </a:solidFill>
              </a:rPr>
              <a:t>Tada</a:t>
            </a:r>
            <a:r>
              <a:rPr lang="fr-FR" b="1" dirty="0">
                <a:solidFill>
                  <a:srgbClr val="00B050"/>
                </a:solidFill>
              </a:rPr>
              <a:t> 2020] </a:t>
            </a:r>
            <a:endParaRPr lang="fr-FR" dirty="0"/>
          </a:p>
        </p:txBody>
      </p:sp>
      <p:sp>
        <p:nvSpPr>
          <p:cNvPr id="7" name="ZoneTexte 6"/>
          <p:cNvSpPr txBox="1"/>
          <p:nvPr/>
        </p:nvSpPr>
        <p:spPr>
          <a:xfrm>
            <a:off x="1160368" y="4288665"/>
            <a:ext cx="65" cy="338554"/>
          </a:xfrm>
          <a:prstGeom prst="rect">
            <a:avLst/>
          </a:prstGeom>
          <a:noFill/>
        </p:spPr>
        <p:txBody>
          <a:bodyPr wrap="none" lIns="0" tIns="0" rIns="0" bIns="0" rtlCol="0">
            <a:spAutoFit/>
          </a:bodyPr>
          <a:lstStyle/>
          <a:p>
            <a:endParaRPr lang="fr-FR" sz="2200" dirty="0"/>
          </a:p>
        </p:txBody>
      </p:sp>
      <p:sp>
        <p:nvSpPr>
          <p:cNvPr id="31" name="Espace réservé du pied de page 2"/>
          <p:cNvSpPr>
            <a:spLocks noGrp="1"/>
          </p:cNvSpPr>
          <p:nvPr>
            <p:ph type="ftr" sz="quarter" idx="11"/>
          </p:nvPr>
        </p:nvSpPr>
        <p:spPr>
          <a:xfrm>
            <a:off x="1295400" y="6408576"/>
            <a:ext cx="5181600" cy="238902"/>
          </a:xfrm>
        </p:spPr>
        <p:txBody>
          <a:bodyPr/>
          <a:lstStyle/>
          <a:p>
            <a:pPr rtl="0"/>
            <a:r>
              <a:rPr lang="en-GB" noProof="0"/>
              <a:t>Borel resummation of secular divergences with the stochastic inflation formalism                 2023 TUG Meeting, ENS, October 12th     ---    Lucas Pinol </a:t>
            </a:r>
            <a:endParaRPr lang="fr-FR" noProof="0" dirty="0"/>
          </a:p>
        </p:txBody>
      </p:sp>
      <p:sp>
        <p:nvSpPr>
          <p:cNvPr id="3" name="ZoneTexte 2"/>
          <p:cNvSpPr txBox="1"/>
          <p:nvPr/>
        </p:nvSpPr>
        <p:spPr>
          <a:xfrm>
            <a:off x="462579" y="807348"/>
            <a:ext cx="8437374" cy="369332"/>
          </a:xfrm>
          <a:prstGeom prst="rect">
            <a:avLst/>
          </a:prstGeom>
          <a:noFill/>
        </p:spPr>
        <p:txBody>
          <a:bodyPr wrap="none" rtlCol="0">
            <a:spAutoFit/>
          </a:bodyPr>
          <a:lstStyle/>
          <a:p>
            <a:r>
              <a:rPr lang="fr-FR" i="1" dirty="0"/>
              <a:t>The </a:t>
            </a:r>
            <a:r>
              <a:rPr lang="fr-FR" i="1" dirty="0" err="1"/>
              <a:t>inflationary</a:t>
            </a:r>
            <a:r>
              <a:rPr lang="fr-FR" i="1" dirty="0"/>
              <a:t> </a:t>
            </a:r>
            <a:r>
              <a:rPr lang="fr-FR" i="1" dirty="0" err="1"/>
              <a:t>dynamics</a:t>
            </a:r>
            <a:r>
              <a:rPr lang="fr-FR" i="1" dirty="0"/>
              <a:t> </a:t>
            </a:r>
            <a:r>
              <a:rPr lang="fr-FR" i="1" dirty="0" err="1"/>
              <a:t>may</a:t>
            </a:r>
            <a:r>
              <a:rPr lang="fr-FR" i="1" dirty="0"/>
              <a:t> not </a:t>
            </a:r>
            <a:r>
              <a:rPr lang="fr-FR" i="1" dirty="0" err="1"/>
              <a:t>always</a:t>
            </a:r>
            <a:r>
              <a:rPr lang="fr-FR" i="1" dirty="0"/>
              <a:t> </a:t>
            </a:r>
            <a:r>
              <a:rPr lang="fr-FR" i="1" dirty="0" err="1"/>
              <a:t>be</a:t>
            </a:r>
            <a:r>
              <a:rPr lang="fr-FR" i="1" dirty="0"/>
              <a:t> </a:t>
            </a:r>
            <a:r>
              <a:rPr lang="fr-FR" i="1" dirty="0" err="1"/>
              <a:t>overdamped</a:t>
            </a:r>
            <a:r>
              <a:rPr lang="fr-FR" i="1" dirty="0"/>
              <a:t> (</a:t>
            </a:r>
            <a:r>
              <a:rPr lang="fr-FR" i="1" dirty="0" err="1"/>
              <a:t>negligible</a:t>
            </a:r>
            <a:r>
              <a:rPr lang="fr-FR" i="1" dirty="0"/>
              <a:t> </a:t>
            </a:r>
            <a:r>
              <a:rPr lang="fr-FR" i="1" dirty="0" err="1"/>
              <a:t>accelerations</a:t>
            </a:r>
            <a:r>
              <a:rPr lang="fr-FR" i="1" dirty="0"/>
              <a:t>)!</a:t>
            </a:r>
          </a:p>
        </p:txBody>
      </p:sp>
      <p:sp>
        <p:nvSpPr>
          <p:cNvPr id="5" name="ZoneTexte 4"/>
          <p:cNvSpPr txBox="1"/>
          <p:nvPr/>
        </p:nvSpPr>
        <p:spPr>
          <a:xfrm>
            <a:off x="462579" y="1472662"/>
            <a:ext cx="11215827" cy="400110"/>
          </a:xfrm>
          <a:prstGeom prst="rect">
            <a:avLst/>
          </a:prstGeom>
          <a:noFill/>
        </p:spPr>
        <p:txBody>
          <a:bodyPr wrap="none" rtlCol="0">
            <a:spAutoFit/>
          </a:bodyPr>
          <a:lstStyle/>
          <a:p>
            <a:r>
              <a:rPr lang="fr-FR" sz="2000" dirty="0"/>
              <a:t>The </a:t>
            </a:r>
            <a:r>
              <a:rPr lang="fr-FR" sz="2000" dirty="0" err="1"/>
              <a:t>following</a:t>
            </a:r>
            <a:r>
              <a:rPr lang="fr-FR" sz="2000" dirty="0"/>
              <a:t> </a:t>
            </a:r>
            <a:r>
              <a:rPr lang="fr-FR" sz="2000" dirty="0" err="1"/>
              <a:t>enables</a:t>
            </a:r>
            <a:r>
              <a:rPr lang="fr-FR" sz="2000" dirty="0"/>
              <a:t> to go </a:t>
            </a:r>
            <a:r>
              <a:rPr lang="fr-FR" sz="2000" dirty="0" err="1"/>
              <a:t>beyond</a:t>
            </a:r>
            <a:r>
              <a:rPr lang="fr-FR" sz="2000" dirty="0"/>
              <a:t> the </a:t>
            </a:r>
            <a:r>
              <a:rPr lang="fr-FR" sz="2000" dirty="0" err="1"/>
              <a:t>usual</a:t>
            </a:r>
            <a:r>
              <a:rPr lang="fr-FR" sz="2000" dirty="0"/>
              <a:t> approximations (</a:t>
            </a:r>
            <a:r>
              <a:rPr lang="fr-FR" sz="2000" dirty="0" err="1"/>
              <a:t>generalised</a:t>
            </a:r>
            <a:r>
              <a:rPr lang="fr-FR" sz="2000" dirty="0"/>
              <a:t> slow-roll, </a:t>
            </a:r>
            <a:r>
              <a:rPr lang="fr-FR" sz="2000" dirty="0" err="1"/>
              <a:t>massless</a:t>
            </a:r>
            <a:r>
              <a:rPr lang="fr-FR" sz="2000" dirty="0"/>
              <a:t> </a:t>
            </a:r>
            <a:r>
              <a:rPr lang="fr-FR" sz="2000" dirty="0" err="1"/>
              <a:t>fields</a:t>
            </a:r>
            <a:r>
              <a:rPr lang="fr-FR" sz="2000" dirty="0"/>
              <a:t>)</a:t>
            </a:r>
          </a:p>
        </p:txBody>
      </p:sp>
      <p:sp>
        <p:nvSpPr>
          <p:cNvPr id="6" name="Accolade ouvrante 5"/>
          <p:cNvSpPr/>
          <p:nvPr/>
        </p:nvSpPr>
        <p:spPr>
          <a:xfrm>
            <a:off x="785311" y="2173045"/>
            <a:ext cx="418090" cy="1818042"/>
          </a:xfrm>
          <a:prstGeom prst="leftBrace">
            <a:avLst>
              <a:gd name="adj1" fmla="val 36636"/>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8" name="ZoneTexte 7"/>
              <p:cNvSpPr txBox="1"/>
              <p:nvPr/>
            </p:nvSpPr>
            <p:spPr>
              <a:xfrm>
                <a:off x="1216361" y="2146608"/>
                <a:ext cx="2779351" cy="7598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fr-FR" sz="2400" b="0" i="1" smtClean="0">
                              <a:latin typeface="Cambria Math" panose="02040503050406030204" pitchFamily="18" charset="0"/>
                            </a:rPr>
                          </m:ctrlPr>
                        </m:fPr>
                        <m:num>
                          <m:r>
                            <a:rPr lang="fr-FR" sz="2400" b="1" i="1" smtClean="0">
                              <a:solidFill>
                                <a:srgbClr val="00B050"/>
                              </a:solidFill>
                              <a:latin typeface="Cambria Math" panose="02040503050406030204" pitchFamily="18" charset="0"/>
                            </a:rPr>
                            <m:t>𝕯</m:t>
                          </m:r>
                          <m:sSubSup>
                            <m:sSubSupPr>
                              <m:ctrlPr>
                                <a:rPr lang="fr-FR" sz="2400" b="0" i="1" smtClean="0">
                                  <a:latin typeface="Cambria Math" panose="02040503050406030204" pitchFamily="18" charset="0"/>
                                </a:rPr>
                              </m:ctrlPr>
                            </m:sSubSupPr>
                            <m:e>
                              <m:r>
                                <a:rPr lang="fr-FR" sz="2400" b="0" i="1" smtClean="0">
                                  <a:latin typeface="Cambria Math" panose="02040503050406030204" pitchFamily="18" charset="0"/>
                                </a:rPr>
                                <m:t>𝜙</m:t>
                              </m:r>
                            </m:e>
                            <m:sub>
                              <m:r>
                                <a:rPr lang="fr-FR" sz="2400" b="0" i="1" smtClean="0">
                                  <a:latin typeface="Cambria Math" panose="02040503050406030204" pitchFamily="18" charset="0"/>
                                </a:rPr>
                                <m:t>𝐼𝑅</m:t>
                              </m:r>
                            </m:sub>
                            <m:sup>
                              <m:r>
                                <a:rPr lang="fr-FR" sz="2400" b="0" i="1" smtClean="0">
                                  <a:latin typeface="Cambria Math" panose="02040503050406030204" pitchFamily="18" charset="0"/>
                                </a:rPr>
                                <m:t>𝐼</m:t>
                              </m:r>
                            </m:sup>
                          </m:sSubSup>
                        </m:num>
                        <m:den>
                          <m:r>
                            <a:rPr lang="fr-FR" sz="2400" b="0" i="1" smtClean="0">
                              <a:latin typeface="Cambria Math" panose="02040503050406030204" pitchFamily="18" charset="0"/>
                            </a:rPr>
                            <m:t>𝑑𝑁</m:t>
                          </m:r>
                        </m:den>
                      </m:f>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𝐺</m:t>
                              </m:r>
                            </m:e>
                            <m:sup>
                              <m:r>
                                <a:rPr lang="fr-FR" sz="2400" b="0" i="1" smtClean="0">
                                  <a:latin typeface="Cambria Math" panose="02040503050406030204" pitchFamily="18" charset="0"/>
                                </a:rPr>
                                <m:t>𝐼𝐽</m:t>
                              </m:r>
                            </m:sup>
                          </m:sSup>
                          <m:sSubSup>
                            <m:sSubSupPr>
                              <m:ctrlPr>
                                <a:rPr lang="fr-FR" sz="2400" b="0" i="1" smtClean="0">
                                  <a:latin typeface="Cambria Math" panose="02040503050406030204" pitchFamily="18" charset="0"/>
                                </a:rPr>
                              </m:ctrlPr>
                            </m:sSubSupPr>
                            <m:e>
                              <m:r>
                                <a:rPr lang="fr-FR" sz="2400" b="0" i="1" smtClean="0">
                                  <a:latin typeface="Cambria Math" panose="02040503050406030204" pitchFamily="18" charset="0"/>
                                </a:rPr>
                                <m:t>𝜋</m:t>
                              </m:r>
                            </m:e>
                            <m:sub>
                              <m:r>
                                <a:rPr lang="fr-FR" sz="2400" b="0" i="1" smtClean="0">
                                  <a:latin typeface="Cambria Math" panose="02040503050406030204" pitchFamily="18" charset="0"/>
                                </a:rPr>
                                <m:t>𝐽</m:t>
                              </m:r>
                            </m:sub>
                            <m:sup>
                              <m:r>
                                <a:rPr lang="fr-FR" sz="2400" b="0" i="1" smtClean="0">
                                  <a:latin typeface="Cambria Math" panose="02040503050406030204" pitchFamily="18" charset="0"/>
                                </a:rPr>
                                <m:t>𝐼𝑅</m:t>
                              </m:r>
                            </m:sup>
                          </m:sSubSup>
                        </m:num>
                        <m:den>
                          <m:r>
                            <a:rPr lang="fr-FR" sz="2400" b="0" i="1" smtClean="0">
                              <a:latin typeface="Cambria Math" panose="02040503050406030204" pitchFamily="18" charset="0"/>
                            </a:rPr>
                            <m:t>𝐻</m:t>
                          </m:r>
                        </m:den>
                      </m:f>
                      <m:r>
                        <a:rPr lang="fr-FR" sz="2400" b="0" i="1" smtClean="0">
                          <a:latin typeface="Cambria Math" panose="02040503050406030204" pitchFamily="18" charset="0"/>
                        </a:rPr>
                        <m:t>+</m:t>
                      </m:r>
                      <m:sSubSup>
                        <m:sSubSupPr>
                          <m:ctrlPr>
                            <a:rPr lang="fr-FR" sz="2400" b="0" i="1" smtClean="0">
                              <a:latin typeface="Cambria Math" panose="02040503050406030204" pitchFamily="18" charset="0"/>
                            </a:rPr>
                          </m:ctrlPr>
                        </m:sSubSupPr>
                        <m:e>
                          <m:r>
                            <m:rPr>
                              <m:sty m:val="p"/>
                            </m:rPr>
                            <a:rPr lang="fr-FR" sz="2400" b="0" i="0" smtClean="0">
                              <a:latin typeface="Cambria Math" panose="02040503050406030204" pitchFamily="18" charset="0"/>
                            </a:rPr>
                            <m:t>Ξ</m:t>
                          </m:r>
                        </m:e>
                        <m:sub>
                          <m:r>
                            <a:rPr lang="fr-FR" sz="2400" b="0" i="1" smtClean="0">
                              <a:latin typeface="Cambria Math" panose="02040503050406030204" pitchFamily="18" charset="0"/>
                            </a:rPr>
                            <m:t>𝜙</m:t>
                          </m:r>
                        </m:sub>
                        <m:sup>
                          <m:r>
                            <a:rPr lang="fr-FR" sz="2400" b="0" i="1" smtClean="0">
                              <a:latin typeface="Cambria Math" panose="02040503050406030204" pitchFamily="18" charset="0"/>
                            </a:rPr>
                            <m:t>𝐼</m:t>
                          </m:r>
                        </m:sup>
                      </m:sSubSup>
                    </m:oMath>
                  </m:oMathPara>
                </a14:m>
                <a:endParaRPr lang="fr-FR" sz="2400" dirty="0"/>
              </a:p>
            </p:txBody>
          </p:sp>
        </mc:Choice>
        <mc:Fallback xmlns="">
          <p:sp>
            <p:nvSpPr>
              <p:cNvPr id="8" name="ZoneTexte 7"/>
              <p:cNvSpPr txBox="1">
                <a:spLocks noRot="1" noChangeAspect="1" noMove="1" noResize="1" noEditPoints="1" noAdjustHandles="1" noChangeArrowheads="1" noChangeShapeType="1" noTextEdit="1"/>
              </p:cNvSpPr>
              <p:nvPr/>
            </p:nvSpPr>
            <p:spPr>
              <a:xfrm>
                <a:off x="1216361" y="2146608"/>
                <a:ext cx="2779351" cy="759888"/>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ZoneTexte 15"/>
              <p:cNvSpPr txBox="1"/>
              <p:nvPr/>
            </p:nvSpPr>
            <p:spPr>
              <a:xfrm>
                <a:off x="1216361" y="3180332"/>
                <a:ext cx="3646383" cy="7471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fr-FR" sz="2400" b="0" i="1" smtClean="0">
                              <a:latin typeface="Cambria Math" panose="02040503050406030204" pitchFamily="18" charset="0"/>
                            </a:rPr>
                          </m:ctrlPr>
                        </m:fPr>
                        <m:num>
                          <m:r>
                            <a:rPr lang="fr-FR" sz="2400" b="1" i="1" smtClean="0">
                              <a:solidFill>
                                <a:srgbClr val="0070C0"/>
                              </a:solidFill>
                              <a:latin typeface="Cambria Math" panose="02040503050406030204" pitchFamily="18" charset="0"/>
                            </a:rPr>
                            <m:t>𝕯</m:t>
                          </m:r>
                          <m:sSubSup>
                            <m:sSubSupPr>
                              <m:ctrlPr>
                                <a:rPr lang="fr-FR" sz="2400" b="0" i="1" smtClean="0">
                                  <a:latin typeface="Cambria Math" panose="02040503050406030204" pitchFamily="18" charset="0"/>
                                </a:rPr>
                              </m:ctrlPr>
                            </m:sSubSupPr>
                            <m:e>
                              <m:r>
                                <a:rPr lang="fr-FR" sz="2400" b="0" i="1" smtClean="0">
                                  <a:latin typeface="Cambria Math" panose="02040503050406030204" pitchFamily="18" charset="0"/>
                                </a:rPr>
                                <m:t>𝜋</m:t>
                              </m:r>
                            </m:e>
                            <m:sub>
                              <m:r>
                                <a:rPr lang="fr-FR" sz="2400" b="0" i="1" smtClean="0">
                                  <a:latin typeface="Cambria Math" panose="02040503050406030204" pitchFamily="18" charset="0"/>
                                </a:rPr>
                                <m:t>𝐼</m:t>
                              </m:r>
                            </m:sub>
                            <m:sup>
                              <m:r>
                                <a:rPr lang="fr-FR" sz="2400" b="0" i="1" smtClean="0">
                                  <a:latin typeface="Cambria Math" panose="02040503050406030204" pitchFamily="18" charset="0"/>
                                </a:rPr>
                                <m:t>𝐼𝑅</m:t>
                              </m:r>
                            </m:sup>
                          </m:sSubSup>
                        </m:num>
                        <m:den>
                          <m:r>
                            <a:rPr lang="fr-FR" sz="2400" b="0" i="1" smtClean="0">
                              <a:latin typeface="Cambria Math" panose="02040503050406030204" pitchFamily="18" charset="0"/>
                            </a:rPr>
                            <m:t>𝑑𝑁</m:t>
                          </m:r>
                        </m:den>
                      </m:f>
                      <m:r>
                        <a:rPr lang="fr-FR" sz="2400" b="0" i="1" smtClean="0">
                          <a:latin typeface="Cambria Math" panose="02040503050406030204" pitchFamily="18" charset="0"/>
                        </a:rPr>
                        <m:t>=−3</m:t>
                      </m:r>
                      <m:r>
                        <a:rPr lang="fr-FR" sz="2400" b="0" i="1" smtClean="0">
                          <a:latin typeface="Cambria Math" panose="02040503050406030204" pitchFamily="18" charset="0"/>
                        </a:rPr>
                        <m:t>𝐻</m:t>
                      </m:r>
                      <m:sSubSup>
                        <m:sSubSupPr>
                          <m:ctrlPr>
                            <a:rPr lang="fr-FR" sz="2400" b="0" i="1" smtClean="0">
                              <a:latin typeface="Cambria Math" panose="02040503050406030204" pitchFamily="18" charset="0"/>
                            </a:rPr>
                          </m:ctrlPr>
                        </m:sSubSupPr>
                        <m:e>
                          <m:r>
                            <a:rPr lang="fr-FR" sz="2400" b="0" i="1" smtClean="0">
                              <a:latin typeface="Cambria Math" panose="02040503050406030204" pitchFamily="18" charset="0"/>
                            </a:rPr>
                            <m:t>𝜋</m:t>
                          </m:r>
                        </m:e>
                        <m:sub>
                          <m:r>
                            <a:rPr lang="fr-FR" sz="2400" b="0" i="1" smtClean="0">
                              <a:latin typeface="Cambria Math" panose="02040503050406030204" pitchFamily="18" charset="0"/>
                            </a:rPr>
                            <m:t>𝐼</m:t>
                          </m:r>
                        </m:sub>
                        <m:sup>
                          <m:r>
                            <a:rPr lang="fr-FR" sz="2400" b="0" i="1" smtClean="0">
                              <a:latin typeface="Cambria Math" panose="02040503050406030204" pitchFamily="18" charset="0"/>
                            </a:rPr>
                            <m:t>𝐼𝑅</m:t>
                          </m:r>
                        </m:sup>
                      </m:sSubSup>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𝑉</m:t>
                              </m:r>
                            </m:e>
                            <m:sub>
                              <m:r>
                                <a:rPr lang="fr-FR" sz="2400" b="0" i="1" smtClean="0">
                                  <a:latin typeface="Cambria Math" panose="02040503050406030204" pitchFamily="18" charset="0"/>
                                </a:rPr>
                                <m:t>,</m:t>
                              </m:r>
                              <m:r>
                                <a:rPr lang="fr-FR" sz="2400" b="0" i="1" smtClean="0">
                                  <a:latin typeface="Cambria Math" panose="02040503050406030204" pitchFamily="18" charset="0"/>
                                </a:rPr>
                                <m:t>𝐼</m:t>
                              </m:r>
                            </m:sub>
                          </m:sSub>
                        </m:num>
                        <m:den>
                          <m:r>
                            <a:rPr lang="fr-FR" sz="2400" b="0" i="1" smtClean="0">
                              <a:latin typeface="Cambria Math" panose="02040503050406030204" pitchFamily="18" charset="0"/>
                            </a:rPr>
                            <m:t>𝐻</m:t>
                          </m:r>
                        </m:den>
                      </m:f>
                      <m:r>
                        <a:rPr lang="fr-FR" sz="2400" b="0" i="1" smtClean="0">
                          <a:latin typeface="Cambria Math" panose="02040503050406030204" pitchFamily="18" charset="0"/>
                        </a:rPr>
                        <m:t>+</m:t>
                      </m:r>
                      <m:sSubSup>
                        <m:sSubSupPr>
                          <m:ctrlPr>
                            <a:rPr lang="fr-FR" sz="2400" b="0" i="1" smtClean="0">
                              <a:latin typeface="Cambria Math" panose="02040503050406030204" pitchFamily="18" charset="0"/>
                            </a:rPr>
                          </m:ctrlPr>
                        </m:sSubSupPr>
                        <m:e>
                          <m:r>
                            <m:rPr>
                              <m:sty m:val="p"/>
                            </m:rPr>
                            <a:rPr lang="fr-FR" sz="2400" b="0" i="0" smtClean="0">
                              <a:latin typeface="Cambria Math" panose="02040503050406030204" pitchFamily="18" charset="0"/>
                            </a:rPr>
                            <m:t>Ξ</m:t>
                          </m:r>
                        </m:e>
                        <m:sub>
                          <m:r>
                            <a:rPr lang="fr-FR" sz="2400" b="0" i="1" smtClean="0">
                              <a:latin typeface="Cambria Math" panose="02040503050406030204" pitchFamily="18" charset="0"/>
                            </a:rPr>
                            <m:t>𝐼</m:t>
                          </m:r>
                        </m:sub>
                        <m:sup>
                          <m:r>
                            <a:rPr lang="fr-FR" sz="2400" b="0" i="1" smtClean="0">
                              <a:latin typeface="Cambria Math" panose="02040503050406030204" pitchFamily="18" charset="0"/>
                            </a:rPr>
                            <m:t>𝜋</m:t>
                          </m:r>
                        </m:sup>
                      </m:sSubSup>
                    </m:oMath>
                  </m:oMathPara>
                </a14:m>
                <a:endParaRPr lang="fr-FR" sz="2400" dirty="0"/>
              </a:p>
            </p:txBody>
          </p:sp>
        </mc:Choice>
        <mc:Fallback xmlns="">
          <p:sp>
            <p:nvSpPr>
              <p:cNvPr id="16" name="ZoneTexte 15"/>
              <p:cNvSpPr txBox="1">
                <a:spLocks noRot="1" noChangeAspect="1" noMove="1" noResize="1" noEditPoints="1" noAdjustHandles="1" noChangeArrowheads="1" noChangeShapeType="1" noTextEdit="1"/>
              </p:cNvSpPr>
              <p:nvPr/>
            </p:nvSpPr>
            <p:spPr>
              <a:xfrm>
                <a:off x="1216361" y="3180332"/>
                <a:ext cx="3646383" cy="747192"/>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ZoneTexte 17"/>
              <p:cNvSpPr txBox="1"/>
              <p:nvPr/>
            </p:nvSpPr>
            <p:spPr>
              <a:xfrm>
                <a:off x="6039266" y="2104614"/>
                <a:ext cx="5721373" cy="440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sz="2400" b="0" i="1" smtClean="0">
                              <a:latin typeface="Cambria Math" panose="02040503050406030204" pitchFamily="18" charset="0"/>
                            </a:rPr>
                          </m:ctrlPr>
                        </m:dPr>
                        <m:e>
                          <m:sSubSup>
                            <m:sSubSupPr>
                              <m:ctrlPr>
                                <a:rPr lang="fr-FR" sz="2400" b="0" i="1" smtClean="0">
                                  <a:latin typeface="Cambria Math" panose="02040503050406030204" pitchFamily="18" charset="0"/>
                                </a:rPr>
                              </m:ctrlPr>
                            </m:sSubSupPr>
                            <m:e>
                              <m:r>
                                <m:rPr>
                                  <m:sty m:val="p"/>
                                </m:rPr>
                                <a:rPr lang="fr-FR" sz="2400" b="0" i="0" smtClean="0">
                                  <a:latin typeface="Cambria Math" panose="02040503050406030204" pitchFamily="18" charset="0"/>
                                </a:rPr>
                                <m:t>Ξ</m:t>
                              </m:r>
                            </m:e>
                            <m:sub>
                              <m:r>
                                <a:rPr lang="fr-FR" sz="2400" b="0" i="1" smtClean="0">
                                  <a:latin typeface="Cambria Math" panose="02040503050406030204" pitchFamily="18" charset="0"/>
                                </a:rPr>
                                <m:t>𝑋</m:t>
                              </m:r>
                            </m:sub>
                            <m:sup>
                              <m:r>
                                <a:rPr lang="fr-FR" sz="2400" b="0" i="1" smtClean="0">
                                  <a:latin typeface="Cambria Math" panose="02040503050406030204" pitchFamily="18" charset="0"/>
                                </a:rPr>
                                <m:t>𝐼</m:t>
                              </m:r>
                            </m:sup>
                          </m:sSubSup>
                          <m:d>
                            <m:dPr>
                              <m:ctrlPr>
                                <a:rPr lang="fr-FR" sz="2400" b="0" i="1" smtClean="0">
                                  <a:latin typeface="Cambria Math" panose="02040503050406030204" pitchFamily="18" charset="0"/>
                                </a:rPr>
                              </m:ctrlPr>
                            </m:dPr>
                            <m:e>
                              <m:r>
                                <a:rPr lang="fr-FR" sz="2400" b="0" i="1" smtClean="0">
                                  <a:latin typeface="Cambria Math" panose="02040503050406030204" pitchFamily="18" charset="0"/>
                                </a:rPr>
                                <m:t>𝑁</m:t>
                              </m:r>
                            </m:e>
                          </m:d>
                          <m:sSubSup>
                            <m:sSubSupPr>
                              <m:ctrlPr>
                                <a:rPr lang="fr-FR" sz="2400" b="0" i="1" smtClean="0">
                                  <a:latin typeface="Cambria Math" panose="02040503050406030204" pitchFamily="18" charset="0"/>
                                </a:rPr>
                              </m:ctrlPr>
                            </m:sSubSupPr>
                            <m:e>
                              <m:r>
                                <m:rPr>
                                  <m:sty m:val="p"/>
                                </m:rPr>
                                <a:rPr lang="fr-FR" sz="2400" b="0" i="0" smtClean="0">
                                  <a:latin typeface="Cambria Math" panose="02040503050406030204" pitchFamily="18" charset="0"/>
                                </a:rPr>
                                <m:t>Ξ</m:t>
                              </m:r>
                            </m:e>
                            <m:sub>
                              <m:r>
                                <a:rPr lang="fr-FR" sz="2400" b="0" i="1" smtClean="0">
                                  <a:latin typeface="Cambria Math" panose="02040503050406030204" pitchFamily="18" charset="0"/>
                                </a:rPr>
                                <m:t>𝑌</m:t>
                              </m:r>
                            </m:sub>
                            <m:sup>
                              <m:r>
                                <a:rPr lang="fr-FR" sz="2400" b="0" i="1" smtClean="0">
                                  <a:latin typeface="Cambria Math" panose="02040503050406030204" pitchFamily="18" charset="0"/>
                                </a:rPr>
                                <m:t>𝐽</m:t>
                              </m:r>
                            </m:sup>
                          </m:sSubSup>
                          <m:d>
                            <m:dPr>
                              <m:ctrlPr>
                                <a:rPr lang="fr-FR" sz="2400" b="0" i="1" smtClean="0">
                                  <a:latin typeface="Cambria Math" panose="02040503050406030204" pitchFamily="18" charset="0"/>
                                </a:rPr>
                              </m:ctrlPr>
                            </m:dPr>
                            <m:e>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𝑁</m:t>
                                  </m:r>
                                </m:e>
                                <m:sup>
                                  <m:r>
                                    <a:rPr lang="fr-FR" sz="2400" b="0" i="1" smtClean="0">
                                      <a:latin typeface="Cambria Math" panose="02040503050406030204" pitchFamily="18" charset="0"/>
                                    </a:rPr>
                                    <m:t>′</m:t>
                                  </m:r>
                                </m:sup>
                              </m:sSup>
                            </m:e>
                          </m:d>
                        </m:e>
                      </m:d>
                      <m:r>
                        <a:rPr lang="fr-FR" sz="2400" b="0" i="1" smtClean="0">
                          <a:latin typeface="Cambria Math" panose="02040503050406030204" pitchFamily="18" charset="0"/>
                        </a:rPr>
                        <m:t>=</m:t>
                      </m:r>
                      <m:sSubSup>
                        <m:sSubSupPr>
                          <m:ctrlPr>
                            <a:rPr lang="fr-FR" sz="2400" b="0" i="1" smtClean="0">
                              <a:latin typeface="Cambria Math" panose="02040503050406030204" pitchFamily="18" charset="0"/>
                            </a:rPr>
                          </m:ctrlPr>
                        </m:sSubSupPr>
                        <m:e>
                          <m:r>
                            <a:rPr lang="fr-FR" sz="2400" b="0" i="1" smtClean="0">
                              <a:latin typeface="Cambria Math" panose="02040503050406030204" pitchFamily="18" charset="0"/>
                            </a:rPr>
                            <m:t>𝑃</m:t>
                          </m:r>
                        </m:e>
                        <m:sub>
                          <m:r>
                            <a:rPr lang="fr-FR" sz="2400" b="0" i="1" smtClean="0">
                              <a:latin typeface="Cambria Math" panose="02040503050406030204" pitchFamily="18" charset="0"/>
                            </a:rPr>
                            <m:t>𝑋𝑌</m:t>
                          </m:r>
                        </m:sub>
                        <m:sup>
                          <m:r>
                            <a:rPr lang="fr-FR" sz="2400" b="0" i="1" smtClean="0">
                              <a:latin typeface="Cambria Math" panose="02040503050406030204" pitchFamily="18" charset="0"/>
                            </a:rPr>
                            <m:t>𝐼𝐽</m:t>
                          </m:r>
                        </m:sup>
                      </m:sSubSup>
                      <m:d>
                        <m:dPr>
                          <m:ctrlPr>
                            <a:rPr lang="fr-FR" sz="2400" b="0" i="1" smtClean="0">
                              <a:latin typeface="Cambria Math" panose="02040503050406030204" pitchFamily="18" charset="0"/>
                            </a:rPr>
                          </m:ctrlPr>
                        </m:dPr>
                        <m:e>
                          <m:r>
                            <a:rPr lang="fr-FR" sz="2400" b="0" i="1" smtClean="0">
                              <a:latin typeface="Cambria Math" panose="02040503050406030204" pitchFamily="18" charset="0"/>
                            </a:rPr>
                            <m:t>𝑁</m:t>
                          </m:r>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𝑘</m:t>
                              </m:r>
                            </m:e>
                            <m:sub>
                              <m:r>
                                <a:rPr lang="fr-FR" sz="2400" b="0" i="1" smtClean="0">
                                  <a:latin typeface="Cambria Math" panose="02040503050406030204" pitchFamily="18" charset="0"/>
                                </a:rPr>
                                <m:t>𝜎</m:t>
                              </m:r>
                            </m:sub>
                          </m:sSub>
                          <m:d>
                            <m:dPr>
                              <m:ctrlPr>
                                <a:rPr lang="fr-FR" sz="2400" b="0" i="1" smtClean="0">
                                  <a:latin typeface="Cambria Math" panose="02040503050406030204" pitchFamily="18" charset="0"/>
                                </a:rPr>
                              </m:ctrlPr>
                            </m:dPr>
                            <m:e>
                              <m:r>
                                <a:rPr lang="fr-FR" sz="2400" b="0" i="1" smtClean="0">
                                  <a:latin typeface="Cambria Math" panose="02040503050406030204" pitchFamily="18" charset="0"/>
                                </a:rPr>
                                <m:t>𝑁</m:t>
                              </m:r>
                            </m:e>
                          </m:d>
                        </m:e>
                      </m:d>
                      <m:r>
                        <a:rPr lang="fr-FR" sz="2400" b="0" i="1" smtClean="0">
                          <a:latin typeface="Cambria Math" panose="02040503050406030204" pitchFamily="18" charset="0"/>
                        </a:rPr>
                        <m:t>𝛿</m:t>
                      </m:r>
                      <m:d>
                        <m:dPr>
                          <m:ctrlPr>
                            <a:rPr lang="fr-FR" sz="2400" b="0" i="1" smtClean="0">
                              <a:latin typeface="Cambria Math" panose="02040503050406030204" pitchFamily="18" charset="0"/>
                            </a:rPr>
                          </m:ctrlPr>
                        </m:dPr>
                        <m:e>
                          <m:r>
                            <a:rPr lang="fr-FR" sz="2400" b="0" i="1" smtClean="0">
                              <a:latin typeface="Cambria Math" panose="02040503050406030204" pitchFamily="18" charset="0"/>
                            </a:rPr>
                            <m:t>𝑁</m:t>
                          </m:r>
                          <m:r>
                            <a:rPr lang="fr-FR" sz="2400" b="0" i="1" smtClean="0">
                              <a:latin typeface="Cambria Math" panose="02040503050406030204" pitchFamily="18" charset="0"/>
                            </a:rPr>
                            <m:t>−</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𝑁</m:t>
                              </m:r>
                            </m:e>
                            <m:sup>
                              <m:r>
                                <a:rPr lang="fr-FR" sz="2400" b="0" i="1" smtClean="0">
                                  <a:latin typeface="Cambria Math" panose="02040503050406030204" pitchFamily="18" charset="0"/>
                                </a:rPr>
                                <m:t>′</m:t>
                              </m:r>
                            </m:sup>
                          </m:sSup>
                        </m:e>
                      </m:d>
                    </m:oMath>
                  </m:oMathPara>
                </a14:m>
                <a:endParaRPr lang="fr-FR" sz="2400" dirty="0"/>
              </a:p>
            </p:txBody>
          </p:sp>
        </mc:Choice>
        <mc:Fallback xmlns="">
          <p:sp>
            <p:nvSpPr>
              <p:cNvPr id="18" name="ZoneTexte 17"/>
              <p:cNvSpPr txBox="1">
                <a:spLocks noRot="1" noChangeAspect="1" noMove="1" noResize="1" noEditPoints="1" noAdjustHandles="1" noChangeArrowheads="1" noChangeShapeType="1" noTextEdit="1"/>
              </p:cNvSpPr>
              <p:nvPr/>
            </p:nvSpPr>
            <p:spPr>
              <a:xfrm>
                <a:off x="6039266" y="2104614"/>
                <a:ext cx="5721373" cy="440249"/>
              </a:xfrm>
              <a:prstGeom prst="rect">
                <a:avLst/>
              </a:prstGeom>
              <a:blipFill>
                <a:blip r:embed="rId5"/>
                <a:stretch>
                  <a:fillRect/>
                </a:stretch>
              </a:blipFill>
            </p:spPr>
            <p:txBody>
              <a:bodyPr/>
              <a:lstStyle/>
              <a:p>
                <a:r>
                  <a:rPr lang="fr-FR">
                    <a:noFill/>
                  </a:rPr>
                  <a:t> </a:t>
                </a:r>
              </a:p>
            </p:txBody>
          </p:sp>
        </mc:Fallback>
      </mc:AlternateContent>
      <p:cxnSp>
        <p:nvCxnSpPr>
          <p:cNvPr id="19" name="Connecteur droit avec flèche 18"/>
          <p:cNvCxnSpPr/>
          <p:nvPr/>
        </p:nvCxnSpPr>
        <p:spPr>
          <a:xfrm flipV="1">
            <a:off x="6199584" y="2581527"/>
            <a:ext cx="245142" cy="2831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ZoneTexte 11"/>
              <p:cNvSpPr txBox="1"/>
              <p:nvPr/>
            </p:nvSpPr>
            <p:spPr>
              <a:xfrm>
                <a:off x="5648509" y="2870339"/>
                <a:ext cx="134729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panose="02040503050406030204" pitchFamily="18" charset="0"/>
                        </a:rPr>
                        <m:t>𝑋</m:t>
                      </m:r>
                      <m:r>
                        <a:rPr lang="fr-FR" sz="2000" b="0" i="1" smtClean="0">
                          <a:latin typeface="Cambria Math" panose="02040503050406030204" pitchFamily="18" charset="0"/>
                        </a:rPr>
                        <m:t>∈</m:t>
                      </m:r>
                      <m:d>
                        <m:dPr>
                          <m:begChr m:val="{"/>
                          <m:endChr m:val="}"/>
                          <m:ctrlPr>
                            <a:rPr lang="fr-FR" sz="2000" b="0" i="1" smtClean="0">
                              <a:latin typeface="Cambria Math" panose="02040503050406030204" pitchFamily="18" charset="0"/>
                            </a:rPr>
                          </m:ctrlPr>
                        </m:dPr>
                        <m:e>
                          <m:r>
                            <a:rPr lang="fr-FR" sz="2000" b="0" i="1" smtClean="0">
                              <a:latin typeface="Cambria Math" panose="02040503050406030204" pitchFamily="18" charset="0"/>
                            </a:rPr>
                            <m:t>𝜙</m:t>
                          </m:r>
                          <m:r>
                            <a:rPr lang="fr-FR" sz="2000" b="0" i="1" smtClean="0">
                              <a:latin typeface="Cambria Math" panose="02040503050406030204" pitchFamily="18" charset="0"/>
                            </a:rPr>
                            <m:t>,</m:t>
                          </m:r>
                          <m:r>
                            <a:rPr lang="fr-FR" sz="2000" b="0" i="1" smtClean="0">
                              <a:latin typeface="Cambria Math" panose="02040503050406030204" pitchFamily="18" charset="0"/>
                            </a:rPr>
                            <m:t>𝜋</m:t>
                          </m:r>
                        </m:e>
                      </m:d>
                    </m:oMath>
                  </m:oMathPara>
                </a14:m>
                <a:endParaRPr lang="fr-FR" sz="2000" dirty="0"/>
              </a:p>
            </p:txBody>
          </p:sp>
        </mc:Choice>
        <mc:Fallback xmlns="">
          <p:sp>
            <p:nvSpPr>
              <p:cNvPr id="12" name="ZoneTexte 11"/>
              <p:cNvSpPr txBox="1">
                <a:spLocks noRot="1" noChangeAspect="1" noMove="1" noResize="1" noEditPoints="1" noAdjustHandles="1" noChangeArrowheads="1" noChangeShapeType="1" noTextEdit="1"/>
              </p:cNvSpPr>
              <p:nvPr/>
            </p:nvSpPr>
            <p:spPr>
              <a:xfrm>
                <a:off x="5648509" y="2870339"/>
                <a:ext cx="1347292" cy="400110"/>
              </a:xfrm>
              <a:prstGeom prst="rect">
                <a:avLst/>
              </a:prstGeom>
              <a:blipFill>
                <a:blip r:embed="rId6"/>
                <a:stretch>
                  <a:fillRect b="-16923"/>
                </a:stretch>
              </a:blipFill>
            </p:spPr>
            <p:txBody>
              <a:bodyPr/>
              <a:lstStyle/>
              <a:p>
                <a:r>
                  <a:rPr lang="fr-FR">
                    <a:noFill/>
                  </a:rPr>
                  <a:t> </a:t>
                </a:r>
              </a:p>
            </p:txBody>
          </p:sp>
        </mc:Fallback>
      </mc:AlternateContent>
      <p:cxnSp>
        <p:nvCxnSpPr>
          <p:cNvPr id="21" name="Connecteur droit avec flèche 20"/>
          <p:cNvCxnSpPr/>
          <p:nvPr/>
        </p:nvCxnSpPr>
        <p:spPr>
          <a:xfrm flipV="1">
            <a:off x="8573845" y="2581527"/>
            <a:ext cx="131780" cy="3341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7284855" y="2915723"/>
            <a:ext cx="4814460" cy="369332"/>
          </a:xfrm>
          <a:prstGeom prst="rect">
            <a:avLst/>
          </a:prstGeom>
          <a:noFill/>
        </p:spPr>
        <p:txBody>
          <a:bodyPr wrap="none" rtlCol="0">
            <a:spAutoFit/>
          </a:bodyPr>
          <a:lstStyle/>
          <a:p>
            <a:r>
              <a:rPr lang="fr-FR" dirty="0"/>
              <a:t>Power </a:t>
            </a:r>
            <a:r>
              <a:rPr lang="fr-FR" dirty="0" err="1"/>
              <a:t>spectra</a:t>
            </a:r>
            <a:r>
              <a:rPr lang="fr-FR" dirty="0"/>
              <a:t> of the UV phase-</a:t>
            </a:r>
            <a:r>
              <a:rPr lang="fr-FR" dirty="0" err="1"/>
              <a:t>space</a:t>
            </a:r>
            <a:r>
              <a:rPr lang="fr-FR" dirty="0"/>
              <a:t> variables:</a:t>
            </a:r>
          </a:p>
        </p:txBody>
      </p:sp>
      <p:pic>
        <p:nvPicPr>
          <p:cNvPr id="25" name="Image 24"/>
          <p:cNvPicPr>
            <a:picLocks noChangeAspect="1"/>
          </p:cNvPicPr>
          <p:nvPr/>
        </p:nvPicPr>
        <p:blipFill>
          <a:blip r:embed="rId7"/>
          <a:stretch>
            <a:fillRect/>
          </a:stretch>
        </p:blipFill>
        <p:spPr>
          <a:xfrm>
            <a:off x="690043" y="4797902"/>
            <a:ext cx="10760897" cy="2079959"/>
          </a:xfrm>
          <a:prstGeom prst="rect">
            <a:avLst/>
          </a:prstGeom>
        </p:spPr>
      </p:pic>
      <p:sp>
        <p:nvSpPr>
          <p:cNvPr id="9" name="ZoneTexte 8"/>
          <p:cNvSpPr txBox="1"/>
          <p:nvPr/>
        </p:nvSpPr>
        <p:spPr>
          <a:xfrm>
            <a:off x="1445750" y="4264637"/>
            <a:ext cx="9507667" cy="400110"/>
          </a:xfrm>
          <a:prstGeom prst="rect">
            <a:avLst/>
          </a:prstGeom>
          <a:noFill/>
        </p:spPr>
        <p:txBody>
          <a:bodyPr wrap="none" rtlCol="0">
            <a:spAutoFit/>
          </a:bodyPr>
          <a:lstStyle/>
          <a:p>
            <a:r>
              <a:rPr lang="fr-FR" sz="2000" b="1" dirty="0"/>
              <a:t>Most </a:t>
            </a:r>
            <a:r>
              <a:rPr lang="fr-FR" sz="2000" b="1" dirty="0" err="1"/>
              <a:t>general</a:t>
            </a:r>
            <a:r>
              <a:rPr lang="fr-FR" sz="2000" b="1" dirty="0"/>
              <a:t> </a:t>
            </a:r>
            <a:r>
              <a:rPr lang="fr-FR" sz="2000" b="1" dirty="0" err="1"/>
              <a:t>result</a:t>
            </a:r>
            <a:r>
              <a:rPr lang="fr-FR" sz="2000" b="1" dirty="0"/>
              <a:t>: </a:t>
            </a:r>
            <a:r>
              <a:rPr lang="fr-FR" sz="2000" b="1" dirty="0" err="1"/>
              <a:t>multifield</a:t>
            </a:r>
            <a:r>
              <a:rPr lang="fr-FR" sz="2000" b="1" dirty="0"/>
              <a:t>, phase-</a:t>
            </a:r>
            <a:r>
              <a:rPr lang="fr-FR" sz="2000" b="1" dirty="0" err="1"/>
              <a:t>space</a:t>
            </a:r>
            <a:r>
              <a:rPr lang="fr-FR" sz="2000" b="1" dirty="0"/>
              <a:t>, covariant Fokker-Planck </a:t>
            </a:r>
            <a:r>
              <a:rPr lang="fr-FR" sz="2000" b="1" dirty="0" err="1"/>
              <a:t>equation</a:t>
            </a:r>
            <a:endParaRPr lang="fr-FR" sz="2000" b="1" dirty="0"/>
          </a:p>
        </p:txBody>
      </p:sp>
      <p:sp>
        <p:nvSpPr>
          <p:cNvPr id="10" name="Rectangle 9"/>
          <p:cNvSpPr/>
          <p:nvPr/>
        </p:nvSpPr>
        <p:spPr>
          <a:xfrm>
            <a:off x="690043" y="4797902"/>
            <a:ext cx="10760897" cy="206009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723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4FBA464-AEEB-48E9-952C-8C4C394C0C6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itre 1"/>
          <p:cNvSpPr txBox="1">
            <a:spLocks/>
          </p:cNvSpPr>
          <p:nvPr/>
        </p:nvSpPr>
        <p:spPr>
          <a:xfrm>
            <a:off x="0" y="370983"/>
            <a:ext cx="12192000" cy="54912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r>
              <a:rPr lang="fr-FR" dirty="0"/>
              <a:t>Conclusion</a:t>
            </a:r>
          </a:p>
        </p:txBody>
      </p:sp>
      <p:pic>
        <p:nvPicPr>
          <p:cNvPr id="6" name="Image 5">
            <a:extLst>
              <a:ext uri="{FF2B5EF4-FFF2-40B4-BE49-F238E27FC236}">
                <a16:creationId xmlns:a16="http://schemas.microsoft.com/office/drawing/2014/main" id="{214C92E1-9635-4085-B857-A8F7A4A16A11}"/>
              </a:ext>
            </a:extLst>
          </p:cNvPr>
          <p:cNvPicPr>
            <a:picLocks noChangeAspect="1"/>
          </p:cNvPicPr>
          <p:nvPr/>
        </p:nvPicPr>
        <p:blipFill>
          <a:blip r:embed="rId3"/>
          <a:stretch>
            <a:fillRect/>
          </a:stretch>
        </p:blipFill>
        <p:spPr>
          <a:xfrm>
            <a:off x="444306" y="1997765"/>
            <a:ext cx="5483349" cy="3828842"/>
          </a:xfrm>
          <a:prstGeom prst="rect">
            <a:avLst/>
          </a:prstGeom>
        </p:spPr>
      </p:pic>
      <p:pic>
        <p:nvPicPr>
          <p:cNvPr id="8" name="Image 7">
            <a:extLst>
              <a:ext uri="{FF2B5EF4-FFF2-40B4-BE49-F238E27FC236}">
                <a16:creationId xmlns:a16="http://schemas.microsoft.com/office/drawing/2014/main" id="{107E2DAC-728C-4BD3-91A1-46D411A25C62}"/>
              </a:ext>
            </a:extLst>
          </p:cNvPr>
          <p:cNvPicPr>
            <a:picLocks noChangeAspect="1"/>
          </p:cNvPicPr>
          <p:nvPr/>
        </p:nvPicPr>
        <p:blipFill>
          <a:blip r:embed="rId4"/>
          <a:stretch>
            <a:fillRect/>
          </a:stretch>
        </p:blipFill>
        <p:spPr>
          <a:xfrm>
            <a:off x="6371961" y="1997765"/>
            <a:ext cx="5440401" cy="3828842"/>
          </a:xfrm>
          <a:prstGeom prst="rect">
            <a:avLst/>
          </a:prstGeom>
        </p:spPr>
      </p:pic>
      <p:sp>
        <p:nvSpPr>
          <p:cNvPr id="18" name="ZoneTexte 17">
            <a:extLst>
              <a:ext uri="{FF2B5EF4-FFF2-40B4-BE49-F238E27FC236}">
                <a16:creationId xmlns:a16="http://schemas.microsoft.com/office/drawing/2014/main" id="{E3336CBA-6E35-4048-8397-8E5ECB197F3E}"/>
              </a:ext>
            </a:extLst>
          </p:cNvPr>
          <p:cNvSpPr txBox="1"/>
          <p:nvPr/>
        </p:nvSpPr>
        <p:spPr>
          <a:xfrm>
            <a:off x="840169" y="5927770"/>
            <a:ext cx="9379546" cy="707886"/>
          </a:xfrm>
          <a:prstGeom prst="rect">
            <a:avLst/>
          </a:prstGeom>
          <a:noFill/>
        </p:spPr>
        <p:txBody>
          <a:bodyPr wrap="square" rtlCol="0">
            <a:spAutoFit/>
          </a:bodyPr>
          <a:lstStyle/>
          <a:p>
            <a:r>
              <a:rPr lang="es-ES" sz="2000" dirty="0">
                <a:solidFill>
                  <a:srgbClr val="0070C0"/>
                </a:solidFill>
              </a:rPr>
              <a:t>blue</a:t>
            </a:r>
            <a:r>
              <a:rPr lang="es-ES" sz="2000" dirty="0"/>
              <a:t> </a:t>
            </a:r>
            <a:r>
              <a:rPr lang="es-ES" sz="2000" dirty="0" err="1"/>
              <a:t>to</a:t>
            </a:r>
            <a:r>
              <a:rPr lang="es-ES" sz="2000" dirty="0"/>
              <a:t> </a:t>
            </a:r>
            <a:r>
              <a:rPr lang="es-ES" sz="2000" dirty="0">
                <a:solidFill>
                  <a:srgbClr val="FF0000"/>
                </a:solidFill>
              </a:rPr>
              <a:t>red</a:t>
            </a:r>
            <a:r>
              <a:rPr lang="es-ES" sz="2000" dirty="0"/>
              <a:t> </a:t>
            </a:r>
            <a:r>
              <a:rPr lang="es-ES" sz="2000" dirty="0" err="1"/>
              <a:t>is</a:t>
            </a:r>
            <a:r>
              <a:rPr lang="es-ES" sz="2000" dirty="0"/>
              <a:t> </a:t>
            </a:r>
            <a:r>
              <a:rPr lang="es-ES" sz="2000" dirty="0" err="1"/>
              <a:t>higher</a:t>
            </a:r>
            <a:r>
              <a:rPr lang="es-ES" sz="2000" dirty="0"/>
              <a:t> and </a:t>
            </a:r>
            <a:r>
              <a:rPr lang="es-ES" sz="2000" dirty="0" err="1"/>
              <a:t>higher</a:t>
            </a:r>
            <a:r>
              <a:rPr lang="es-ES" sz="2000" dirty="0"/>
              <a:t> </a:t>
            </a:r>
            <a:r>
              <a:rPr lang="es-ES" sz="2000" dirty="0" err="1"/>
              <a:t>order</a:t>
            </a:r>
            <a:r>
              <a:rPr lang="es-ES" sz="2000" dirty="0"/>
              <a:t> in </a:t>
            </a:r>
            <a:r>
              <a:rPr lang="es-ES" sz="2000" dirty="0" err="1"/>
              <a:t>precision</a:t>
            </a:r>
            <a:r>
              <a:rPr lang="es-ES" sz="2000" dirty="0"/>
              <a:t> </a:t>
            </a:r>
            <a:r>
              <a:rPr lang="es-ES" sz="2000" dirty="0" err="1"/>
              <a:t>of</a:t>
            </a:r>
            <a:r>
              <a:rPr lang="es-ES" sz="2000" dirty="0"/>
              <a:t> </a:t>
            </a:r>
            <a:r>
              <a:rPr lang="es-ES" sz="2000" b="1" dirty="0" err="1"/>
              <a:t>analytic</a:t>
            </a:r>
            <a:r>
              <a:rPr lang="es-ES" sz="2000" dirty="0"/>
              <a:t> </a:t>
            </a:r>
            <a:r>
              <a:rPr lang="es-ES" sz="2000" dirty="0" err="1"/>
              <a:t>approximations</a:t>
            </a:r>
            <a:endParaRPr lang="es-ES" sz="2000" dirty="0"/>
          </a:p>
          <a:p>
            <a:r>
              <a:rPr lang="es-ES" sz="2000" dirty="0" err="1">
                <a:solidFill>
                  <a:schemeClr val="tx2"/>
                </a:solidFill>
              </a:rPr>
              <a:t>black</a:t>
            </a:r>
            <a:r>
              <a:rPr lang="es-ES" sz="2000" dirty="0"/>
              <a:t> </a:t>
            </a:r>
            <a:r>
              <a:rPr lang="es-ES" sz="2000" dirty="0" err="1"/>
              <a:t>is</a:t>
            </a:r>
            <a:r>
              <a:rPr lang="es-ES" sz="2000" dirty="0"/>
              <a:t> </a:t>
            </a:r>
            <a:r>
              <a:rPr lang="es-ES" sz="2000" dirty="0" err="1"/>
              <a:t>exact</a:t>
            </a:r>
            <a:r>
              <a:rPr lang="es-ES" sz="2000" dirty="0"/>
              <a:t> (</a:t>
            </a:r>
            <a:r>
              <a:rPr lang="es-ES" sz="2000" dirty="0" err="1"/>
              <a:t>numerical</a:t>
            </a:r>
            <a:r>
              <a:rPr lang="es-ES" sz="2000" dirty="0"/>
              <a:t>)                                </a:t>
            </a:r>
            <a:r>
              <a:rPr lang="es-ES" sz="2000" dirty="0">
                <a:solidFill>
                  <a:schemeClr val="bg1">
                    <a:lumMod val="65000"/>
                  </a:schemeClr>
                </a:solidFill>
              </a:rPr>
              <a:t>grey</a:t>
            </a:r>
            <a:r>
              <a:rPr lang="es-ES" sz="2000" dirty="0"/>
              <a:t> </a:t>
            </a:r>
            <a:r>
              <a:rPr lang="es-ES" sz="2000" dirty="0" err="1">
                <a:solidFill>
                  <a:schemeClr val="bg1">
                    <a:lumMod val="65000"/>
                  </a:schemeClr>
                </a:solidFill>
              </a:rPr>
              <a:t>is</a:t>
            </a:r>
            <a:r>
              <a:rPr lang="es-ES" sz="2000" dirty="0">
                <a:solidFill>
                  <a:schemeClr val="bg1">
                    <a:lumMod val="65000"/>
                  </a:schemeClr>
                </a:solidFill>
              </a:rPr>
              <a:t> </a:t>
            </a:r>
            <a:r>
              <a:rPr lang="es-ES" sz="2000" dirty="0" err="1">
                <a:solidFill>
                  <a:schemeClr val="bg1">
                    <a:lumMod val="65000"/>
                  </a:schemeClr>
                </a:solidFill>
              </a:rPr>
              <a:t>another</a:t>
            </a:r>
            <a:r>
              <a:rPr lang="es-ES" sz="2000" dirty="0">
                <a:solidFill>
                  <a:schemeClr val="bg1">
                    <a:lumMod val="65000"/>
                  </a:schemeClr>
                </a:solidFill>
              </a:rPr>
              <a:t> </a:t>
            </a:r>
            <a:r>
              <a:rPr lang="es-ES" sz="2000" dirty="0" err="1">
                <a:solidFill>
                  <a:schemeClr val="bg1">
                    <a:lumMod val="65000"/>
                  </a:schemeClr>
                </a:solidFill>
              </a:rPr>
              <a:t>method</a:t>
            </a:r>
            <a:r>
              <a:rPr lang="es-ES" sz="2000" dirty="0">
                <a:solidFill>
                  <a:schemeClr val="bg1">
                    <a:lumMod val="65000"/>
                  </a:schemeClr>
                </a:solidFill>
              </a:rPr>
              <a:t>, </a:t>
            </a:r>
            <a:r>
              <a:rPr lang="es-ES" sz="2000" dirty="0" err="1">
                <a:solidFill>
                  <a:schemeClr val="bg1">
                    <a:lumMod val="65000"/>
                  </a:schemeClr>
                </a:solidFill>
              </a:rPr>
              <a:t>not</a:t>
            </a:r>
            <a:r>
              <a:rPr lang="es-ES" sz="2000" dirty="0">
                <a:solidFill>
                  <a:schemeClr val="bg1">
                    <a:lumMod val="65000"/>
                  </a:schemeClr>
                </a:solidFill>
              </a:rPr>
              <a:t> as </a:t>
            </a:r>
            <a:r>
              <a:rPr lang="es-ES" sz="2000" dirty="0" err="1">
                <a:solidFill>
                  <a:schemeClr val="bg1">
                    <a:lumMod val="65000"/>
                  </a:schemeClr>
                </a:solidFill>
              </a:rPr>
              <a:t>good</a:t>
            </a:r>
            <a:endParaRPr lang="en-GB" sz="2000" dirty="0">
              <a:solidFill>
                <a:schemeClr val="bg1">
                  <a:lumMod val="65000"/>
                </a:schemeClr>
              </a:solidFill>
            </a:endParaRPr>
          </a:p>
        </p:txBody>
      </p:sp>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id="{FEEAC1D4-F6F8-460E-9290-C1549C5630B3}"/>
                  </a:ext>
                </a:extLst>
              </p:cNvPr>
              <p:cNvSpPr/>
              <p:nvPr/>
            </p:nvSpPr>
            <p:spPr>
              <a:xfrm>
                <a:off x="281021" y="1350222"/>
                <a:ext cx="2158411" cy="54232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fr-FR" sz="2400" i="1" smtClean="0">
                              <a:solidFill>
                                <a:schemeClr val="tx2"/>
                              </a:solidFill>
                              <a:latin typeface="Cambria Math" panose="02040503050406030204" pitchFamily="18" charset="0"/>
                            </a:rPr>
                          </m:ctrlPr>
                        </m:dPr>
                        <m:e>
                          <m:sSup>
                            <m:sSupPr>
                              <m:ctrlPr>
                                <a:rPr lang="es-ES" sz="2400" i="1">
                                  <a:solidFill>
                                    <a:schemeClr val="tx2"/>
                                  </a:solidFill>
                                  <a:latin typeface="Cambria Math" panose="02040503050406030204" pitchFamily="18" charset="0"/>
                                </a:rPr>
                              </m:ctrlPr>
                            </m:sSupPr>
                            <m:e>
                              <m:r>
                                <a:rPr lang="es-ES" sz="2400" i="1">
                                  <a:solidFill>
                                    <a:schemeClr val="tx2"/>
                                  </a:solidFill>
                                  <a:latin typeface="Cambria Math" panose="02040503050406030204" pitchFamily="18" charset="0"/>
                                </a:rPr>
                                <m:t>𝜙</m:t>
                              </m:r>
                            </m:e>
                            <m:sup>
                              <m:r>
                                <a:rPr lang="es-ES" sz="2400" i="1">
                                  <a:solidFill>
                                    <a:schemeClr val="tx2"/>
                                  </a:solidFill>
                                  <a:latin typeface="Cambria Math" panose="02040503050406030204" pitchFamily="18" charset="0"/>
                                </a:rPr>
                                <m:t>2</m:t>
                              </m:r>
                            </m:sup>
                          </m:sSup>
                        </m:e>
                      </m:d>
                      <m:r>
                        <a:rPr lang="es-ES" sz="2400" i="1" smtClean="0">
                          <a:solidFill>
                            <a:schemeClr val="tx2"/>
                          </a:solidFill>
                          <a:latin typeface="Cambria Math" panose="02040503050406030204" pitchFamily="18" charset="0"/>
                        </a:rPr>
                        <m:t>/</m:t>
                      </m:r>
                      <m:d>
                        <m:dPr>
                          <m:ctrlPr>
                            <a:rPr lang="es-ES" sz="2400" i="1">
                              <a:solidFill>
                                <a:schemeClr val="tx2"/>
                              </a:solidFill>
                              <a:latin typeface="Cambria Math" panose="02040503050406030204" pitchFamily="18" charset="0"/>
                            </a:rPr>
                          </m:ctrlPr>
                        </m:dPr>
                        <m:e>
                          <m:sSup>
                            <m:sSupPr>
                              <m:ctrlPr>
                                <a:rPr lang="es-ES" sz="2400" i="1">
                                  <a:solidFill>
                                    <a:schemeClr val="tx2"/>
                                  </a:solidFill>
                                  <a:latin typeface="Cambria Math" panose="02040503050406030204" pitchFamily="18" charset="0"/>
                                </a:rPr>
                              </m:ctrlPr>
                            </m:sSupPr>
                            <m:e>
                              <m:r>
                                <a:rPr lang="es-ES" sz="2400" i="1">
                                  <a:solidFill>
                                    <a:schemeClr val="tx2"/>
                                  </a:solidFill>
                                  <a:latin typeface="Cambria Math" panose="02040503050406030204" pitchFamily="18" charset="0"/>
                                </a:rPr>
                                <m:t>𝐻</m:t>
                              </m:r>
                            </m:e>
                            <m:sup>
                              <m:r>
                                <a:rPr lang="es-ES" sz="2400" i="1">
                                  <a:solidFill>
                                    <a:schemeClr val="tx2"/>
                                  </a:solidFill>
                                  <a:latin typeface="Cambria Math" panose="02040503050406030204" pitchFamily="18" charset="0"/>
                                </a:rPr>
                                <m:t>2</m:t>
                              </m:r>
                            </m:sup>
                          </m:sSup>
                          <m:r>
                            <a:rPr lang="es-ES" sz="2400" i="1">
                              <a:solidFill>
                                <a:schemeClr val="tx2"/>
                              </a:solidFill>
                              <a:latin typeface="Cambria Math" panose="02040503050406030204" pitchFamily="18" charset="0"/>
                            </a:rPr>
                            <m:t>/</m:t>
                          </m:r>
                          <m:rad>
                            <m:radPr>
                              <m:degHide m:val="on"/>
                              <m:ctrlPr>
                                <a:rPr lang="es-ES" sz="2400" i="1">
                                  <a:solidFill>
                                    <a:schemeClr val="tx2"/>
                                  </a:solidFill>
                                  <a:latin typeface="Cambria Math" panose="02040503050406030204" pitchFamily="18" charset="0"/>
                                </a:rPr>
                              </m:ctrlPr>
                            </m:radPr>
                            <m:deg/>
                            <m:e>
                              <m:r>
                                <a:rPr lang="es-ES" sz="2400" i="1">
                                  <a:solidFill>
                                    <a:schemeClr val="tx2"/>
                                  </a:solidFill>
                                  <a:latin typeface="Cambria Math" panose="02040503050406030204" pitchFamily="18" charset="0"/>
                                </a:rPr>
                                <m:t>𝜆</m:t>
                              </m:r>
                            </m:e>
                          </m:rad>
                        </m:e>
                      </m:d>
                    </m:oMath>
                  </m:oMathPara>
                </a14:m>
                <a:endParaRPr lang="en-GB" sz="2400" dirty="0">
                  <a:solidFill>
                    <a:schemeClr val="tx2"/>
                  </a:solidFill>
                </a:endParaRPr>
              </a:p>
            </p:txBody>
          </p:sp>
        </mc:Choice>
        <mc:Fallback>
          <p:sp>
            <p:nvSpPr>
              <p:cNvPr id="11" name="Rectangle 10">
                <a:extLst>
                  <a:ext uri="{FF2B5EF4-FFF2-40B4-BE49-F238E27FC236}">
                    <a16:creationId xmlns:a16="http://schemas.microsoft.com/office/drawing/2014/main" id="{FEEAC1D4-F6F8-460E-9290-C1549C5630B3}"/>
                  </a:ext>
                </a:extLst>
              </p:cNvPr>
              <p:cNvSpPr>
                <a:spLocks noRot="1" noChangeAspect="1" noMove="1" noResize="1" noEditPoints="1" noAdjustHandles="1" noChangeArrowheads="1" noChangeShapeType="1" noTextEdit="1"/>
              </p:cNvSpPr>
              <p:nvPr/>
            </p:nvSpPr>
            <p:spPr>
              <a:xfrm>
                <a:off x="281021" y="1350222"/>
                <a:ext cx="2158411" cy="542328"/>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9" name="Rectangle 18">
                <a:extLst>
                  <a:ext uri="{FF2B5EF4-FFF2-40B4-BE49-F238E27FC236}">
                    <a16:creationId xmlns:a16="http://schemas.microsoft.com/office/drawing/2014/main" id="{B039BF3A-118C-4BA6-8181-63DE3901DA16}"/>
                  </a:ext>
                </a:extLst>
              </p:cNvPr>
              <p:cNvSpPr/>
              <p:nvPr/>
            </p:nvSpPr>
            <p:spPr>
              <a:xfrm>
                <a:off x="6269167" y="1404652"/>
                <a:ext cx="1935273" cy="46166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fr-FR" sz="2400" i="1" smtClean="0">
                              <a:solidFill>
                                <a:schemeClr val="tx2"/>
                              </a:solidFill>
                              <a:latin typeface="Cambria Math" panose="02040503050406030204" pitchFamily="18" charset="0"/>
                            </a:rPr>
                          </m:ctrlPr>
                        </m:dPr>
                        <m:e>
                          <m:sSup>
                            <m:sSupPr>
                              <m:ctrlPr>
                                <a:rPr lang="es-ES" sz="2400" i="1">
                                  <a:solidFill>
                                    <a:schemeClr val="tx2"/>
                                  </a:solidFill>
                                  <a:latin typeface="Cambria Math" panose="02040503050406030204" pitchFamily="18" charset="0"/>
                                </a:rPr>
                              </m:ctrlPr>
                            </m:sSupPr>
                            <m:e>
                              <m:r>
                                <a:rPr lang="es-ES" sz="2400" i="1">
                                  <a:solidFill>
                                    <a:schemeClr val="tx2"/>
                                  </a:solidFill>
                                  <a:latin typeface="Cambria Math" panose="02040503050406030204" pitchFamily="18" charset="0"/>
                                </a:rPr>
                                <m:t>𝜙</m:t>
                              </m:r>
                            </m:e>
                            <m:sup>
                              <m:r>
                                <a:rPr lang="es-ES" sz="2400" b="0" i="1" smtClean="0">
                                  <a:solidFill>
                                    <a:schemeClr val="tx2"/>
                                  </a:solidFill>
                                  <a:latin typeface="Cambria Math" panose="02040503050406030204" pitchFamily="18" charset="0"/>
                                </a:rPr>
                                <m:t>4</m:t>
                              </m:r>
                            </m:sup>
                          </m:sSup>
                        </m:e>
                      </m:d>
                      <m:r>
                        <a:rPr lang="es-ES" sz="2400" b="0" i="1" smtClean="0">
                          <a:solidFill>
                            <a:schemeClr val="tx2"/>
                          </a:solidFill>
                          <a:latin typeface="Cambria Math" panose="02040503050406030204" pitchFamily="18" charset="0"/>
                        </a:rPr>
                        <m:t>/</m:t>
                      </m:r>
                      <m:d>
                        <m:dPr>
                          <m:ctrlPr>
                            <a:rPr lang="es-ES" sz="2400" i="1">
                              <a:solidFill>
                                <a:schemeClr val="tx2"/>
                              </a:solidFill>
                              <a:latin typeface="Cambria Math" panose="02040503050406030204" pitchFamily="18" charset="0"/>
                            </a:rPr>
                          </m:ctrlPr>
                        </m:dPr>
                        <m:e>
                          <m:sSup>
                            <m:sSupPr>
                              <m:ctrlPr>
                                <a:rPr lang="es-ES" sz="2400" i="1">
                                  <a:solidFill>
                                    <a:schemeClr val="tx2"/>
                                  </a:solidFill>
                                  <a:latin typeface="Cambria Math" panose="02040503050406030204" pitchFamily="18" charset="0"/>
                                </a:rPr>
                              </m:ctrlPr>
                            </m:sSupPr>
                            <m:e>
                              <m:r>
                                <a:rPr lang="es-ES" sz="2400" i="1">
                                  <a:solidFill>
                                    <a:schemeClr val="tx2"/>
                                  </a:solidFill>
                                  <a:latin typeface="Cambria Math" panose="02040503050406030204" pitchFamily="18" charset="0"/>
                                </a:rPr>
                                <m:t>𝐻</m:t>
                              </m:r>
                            </m:e>
                            <m:sup>
                              <m:r>
                                <a:rPr lang="es-ES" sz="2400" b="0" i="1" smtClean="0">
                                  <a:solidFill>
                                    <a:schemeClr val="tx2"/>
                                  </a:solidFill>
                                  <a:latin typeface="Cambria Math" panose="02040503050406030204" pitchFamily="18" charset="0"/>
                                </a:rPr>
                                <m:t>4</m:t>
                              </m:r>
                            </m:sup>
                          </m:sSup>
                          <m:r>
                            <a:rPr lang="es-ES" sz="2400" i="1">
                              <a:solidFill>
                                <a:schemeClr val="tx2"/>
                              </a:solidFill>
                              <a:latin typeface="Cambria Math" panose="02040503050406030204" pitchFamily="18" charset="0"/>
                            </a:rPr>
                            <m:t>/</m:t>
                          </m:r>
                          <m:r>
                            <a:rPr lang="es-ES" sz="2400" b="0" i="1" smtClean="0">
                              <a:solidFill>
                                <a:schemeClr val="tx2"/>
                              </a:solidFill>
                              <a:latin typeface="Cambria Math" panose="02040503050406030204" pitchFamily="18" charset="0"/>
                            </a:rPr>
                            <m:t>𝜆</m:t>
                          </m:r>
                        </m:e>
                      </m:d>
                    </m:oMath>
                  </m:oMathPara>
                </a14:m>
                <a:endParaRPr lang="en-GB" sz="2400" dirty="0">
                  <a:solidFill>
                    <a:schemeClr val="tx2"/>
                  </a:solidFill>
                </a:endParaRPr>
              </a:p>
            </p:txBody>
          </p:sp>
        </mc:Choice>
        <mc:Fallback>
          <p:sp>
            <p:nvSpPr>
              <p:cNvPr id="19" name="Rectangle 18">
                <a:extLst>
                  <a:ext uri="{FF2B5EF4-FFF2-40B4-BE49-F238E27FC236}">
                    <a16:creationId xmlns:a16="http://schemas.microsoft.com/office/drawing/2014/main" id="{B039BF3A-118C-4BA6-8181-63DE3901DA16}"/>
                  </a:ext>
                </a:extLst>
              </p:cNvPr>
              <p:cNvSpPr>
                <a:spLocks noRot="1" noChangeAspect="1" noMove="1" noResize="1" noEditPoints="1" noAdjustHandles="1" noChangeArrowheads="1" noChangeShapeType="1" noTextEdit="1"/>
              </p:cNvSpPr>
              <p:nvPr/>
            </p:nvSpPr>
            <p:spPr>
              <a:xfrm>
                <a:off x="6269167" y="1404652"/>
                <a:ext cx="1935273" cy="461665"/>
              </a:xfrm>
              <a:prstGeom prst="rect">
                <a:avLst/>
              </a:prstGeom>
              <a:blipFill>
                <a:blip r:embed="rId6"/>
                <a:stretch>
                  <a:fillRect b="-1973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2" name="ZoneTexte 11">
                <a:extLst>
                  <a:ext uri="{FF2B5EF4-FFF2-40B4-BE49-F238E27FC236}">
                    <a16:creationId xmlns:a16="http://schemas.microsoft.com/office/drawing/2014/main" id="{E6792EFC-DB0A-4B2D-9227-E1B5EDD3CC59}"/>
                  </a:ext>
                </a:extLst>
              </p:cNvPr>
              <p:cNvSpPr txBox="1"/>
              <p:nvPr/>
            </p:nvSpPr>
            <p:spPr>
              <a:xfrm>
                <a:off x="3483428" y="5435192"/>
                <a:ext cx="1650067" cy="42037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ES" sz="2400" b="0" i="1" smtClean="0">
                          <a:solidFill>
                            <a:schemeClr val="tx2"/>
                          </a:solidFill>
                          <a:latin typeface="Cambria Math" panose="02040503050406030204" pitchFamily="18" charset="0"/>
                        </a:rPr>
                        <m:t>=</m:t>
                      </m:r>
                      <m:rad>
                        <m:radPr>
                          <m:degHide m:val="on"/>
                          <m:ctrlPr>
                            <a:rPr lang="es-ES" sz="2400" b="0" i="1" smtClean="0">
                              <a:solidFill>
                                <a:schemeClr val="tx2"/>
                              </a:solidFill>
                              <a:latin typeface="Cambria Math" panose="02040503050406030204" pitchFamily="18" charset="0"/>
                            </a:rPr>
                          </m:ctrlPr>
                        </m:radPr>
                        <m:deg/>
                        <m:e>
                          <m:r>
                            <a:rPr lang="es-ES" sz="2400" b="0" i="1" smtClean="0">
                              <a:solidFill>
                                <a:schemeClr val="tx2"/>
                              </a:solidFill>
                              <a:latin typeface="Cambria Math" panose="02040503050406030204" pitchFamily="18" charset="0"/>
                            </a:rPr>
                            <m:t>𝜆</m:t>
                          </m:r>
                        </m:e>
                      </m:rad>
                      <m:r>
                        <a:rPr lang="es-ES" sz="2400" b="0" i="1" smtClean="0">
                          <a:solidFill>
                            <a:schemeClr val="tx2"/>
                          </a:solidFill>
                          <a:latin typeface="Cambria Math" panose="02040503050406030204" pitchFamily="18" charset="0"/>
                        </a:rPr>
                        <m:t> </m:t>
                      </m:r>
                      <m:r>
                        <m:rPr>
                          <m:sty m:val="p"/>
                        </m:rPr>
                        <a:rPr lang="es-ES" sz="2400" b="0" i="0" smtClean="0">
                          <a:solidFill>
                            <a:schemeClr val="tx2"/>
                          </a:solidFill>
                          <a:latin typeface="Cambria Math" panose="02040503050406030204" pitchFamily="18" charset="0"/>
                        </a:rPr>
                        <m:t>log</m:t>
                      </m:r>
                      <m:r>
                        <a:rPr lang="es-ES" sz="2400" b="0" i="1" smtClean="0">
                          <a:solidFill>
                            <a:schemeClr val="tx2"/>
                          </a:solidFill>
                          <a:latin typeface="Cambria Math" panose="02040503050406030204" pitchFamily="18" charset="0"/>
                        </a:rPr>
                        <m:t>⁡(</m:t>
                      </m:r>
                      <m:r>
                        <a:rPr lang="es-ES" sz="2400" b="0" i="1" smtClean="0">
                          <a:solidFill>
                            <a:schemeClr val="tx2"/>
                          </a:solidFill>
                          <a:latin typeface="Cambria Math" panose="02040503050406030204" pitchFamily="18" charset="0"/>
                        </a:rPr>
                        <m:t>𝑎</m:t>
                      </m:r>
                      <m:r>
                        <a:rPr lang="es-ES" sz="2400" b="0" i="1" smtClean="0">
                          <a:solidFill>
                            <a:schemeClr val="tx2"/>
                          </a:solidFill>
                          <a:latin typeface="Cambria Math" panose="02040503050406030204" pitchFamily="18" charset="0"/>
                        </a:rPr>
                        <m:t>)</m:t>
                      </m:r>
                    </m:oMath>
                  </m:oMathPara>
                </a14:m>
                <a:endParaRPr lang="en-GB" sz="2400" dirty="0">
                  <a:solidFill>
                    <a:schemeClr val="tx2"/>
                  </a:solidFill>
                </a:endParaRPr>
              </a:p>
            </p:txBody>
          </p:sp>
        </mc:Choice>
        <mc:Fallback>
          <p:sp>
            <p:nvSpPr>
              <p:cNvPr id="12" name="ZoneTexte 11">
                <a:extLst>
                  <a:ext uri="{FF2B5EF4-FFF2-40B4-BE49-F238E27FC236}">
                    <a16:creationId xmlns:a16="http://schemas.microsoft.com/office/drawing/2014/main" id="{E6792EFC-DB0A-4B2D-9227-E1B5EDD3CC59}"/>
                  </a:ext>
                </a:extLst>
              </p:cNvPr>
              <p:cNvSpPr txBox="1">
                <a:spLocks noRot="1" noChangeAspect="1" noMove="1" noResize="1" noEditPoints="1" noAdjustHandles="1" noChangeArrowheads="1" noChangeShapeType="1" noTextEdit="1"/>
              </p:cNvSpPr>
              <p:nvPr/>
            </p:nvSpPr>
            <p:spPr>
              <a:xfrm>
                <a:off x="3483428" y="5435192"/>
                <a:ext cx="1650067" cy="420371"/>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E887267D-EA67-4C30-9075-D6C58E6DA8B6}"/>
                  </a:ext>
                </a:extLst>
              </p:cNvPr>
              <p:cNvSpPr/>
              <p:nvPr/>
            </p:nvSpPr>
            <p:spPr>
              <a:xfrm>
                <a:off x="3495849" y="955618"/>
                <a:ext cx="2255105" cy="910699"/>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ad>
                        <m:radPr>
                          <m:degHide m:val="on"/>
                          <m:ctrlPr>
                            <a:rPr lang="es-ES" i="1" smtClean="0">
                              <a:latin typeface="Cambria Math" panose="02040503050406030204" pitchFamily="18" charset="0"/>
                            </a:rPr>
                          </m:ctrlPr>
                        </m:radPr>
                        <m:deg/>
                        <m:e>
                          <m:f>
                            <m:fPr>
                              <m:ctrlPr>
                                <a:rPr lang="es-ES" i="1">
                                  <a:latin typeface="Cambria Math" panose="02040503050406030204" pitchFamily="18" charset="0"/>
                                </a:rPr>
                              </m:ctrlPr>
                            </m:fPr>
                            <m:num>
                              <m:r>
                                <a:rPr lang="es-ES" i="1">
                                  <a:latin typeface="Cambria Math" panose="02040503050406030204" pitchFamily="18" charset="0"/>
                                </a:rPr>
                                <m:t>3</m:t>
                              </m:r>
                            </m:num>
                            <m:den>
                              <m:r>
                                <a:rPr lang="es-ES" i="1">
                                  <a:latin typeface="Cambria Math" panose="02040503050406030204" pitchFamily="18" charset="0"/>
                                </a:rPr>
                                <m:t>2</m:t>
                              </m:r>
                              <m:sSup>
                                <m:sSupPr>
                                  <m:ctrlPr>
                                    <a:rPr lang="es-ES" i="1">
                                      <a:latin typeface="Cambria Math" panose="02040503050406030204" pitchFamily="18" charset="0"/>
                                    </a:rPr>
                                  </m:ctrlPr>
                                </m:sSupPr>
                                <m:e>
                                  <m:r>
                                    <a:rPr lang="es-ES" i="1">
                                      <a:latin typeface="Cambria Math" panose="02040503050406030204" pitchFamily="18" charset="0"/>
                                    </a:rPr>
                                    <m:t>𝜋</m:t>
                                  </m:r>
                                </m:e>
                                <m:sup>
                                  <m:r>
                                    <a:rPr lang="es-ES" i="1">
                                      <a:latin typeface="Cambria Math" panose="02040503050406030204" pitchFamily="18" charset="0"/>
                                    </a:rPr>
                                    <m:t>2</m:t>
                                  </m:r>
                                </m:sup>
                              </m:sSup>
                            </m:den>
                          </m:f>
                        </m:e>
                      </m:rad>
                      <m:f>
                        <m:fPr>
                          <m:ctrlPr>
                            <a:rPr lang="es-ES" i="1">
                              <a:latin typeface="Cambria Math" panose="02040503050406030204" pitchFamily="18" charset="0"/>
                            </a:rPr>
                          </m:ctrlPr>
                        </m:fPr>
                        <m:num>
                          <m:r>
                            <m:rPr>
                              <m:sty m:val="p"/>
                            </m:rPr>
                            <a:rPr lang="es-ES">
                              <a:latin typeface="Cambria Math" panose="02040503050406030204" pitchFamily="18" charset="0"/>
                            </a:rPr>
                            <m:t>Γ</m:t>
                          </m:r>
                          <m:d>
                            <m:dPr>
                              <m:ctrlPr>
                                <a:rPr lang="es-ES" i="1">
                                  <a:latin typeface="Cambria Math" panose="02040503050406030204" pitchFamily="18" charset="0"/>
                                </a:rPr>
                              </m:ctrlPr>
                            </m:dPr>
                            <m:e>
                              <m:r>
                                <a:rPr lang="es-ES" i="1">
                                  <a:latin typeface="Cambria Math" panose="02040503050406030204" pitchFamily="18" charset="0"/>
                                </a:rPr>
                                <m:t>3/4</m:t>
                              </m:r>
                            </m:e>
                          </m:d>
                        </m:num>
                        <m:den>
                          <m:r>
                            <m:rPr>
                              <m:sty m:val="p"/>
                            </m:rPr>
                            <a:rPr lang="es-ES">
                              <a:latin typeface="Cambria Math" panose="02040503050406030204" pitchFamily="18" charset="0"/>
                            </a:rPr>
                            <m:t>Γ</m:t>
                          </m:r>
                          <m:d>
                            <m:dPr>
                              <m:ctrlPr>
                                <a:rPr lang="es-ES" i="1">
                                  <a:latin typeface="Cambria Math" panose="02040503050406030204" pitchFamily="18" charset="0"/>
                                </a:rPr>
                              </m:ctrlPr>
                            </m:dPr>
                            <m:e>
                              <m:r>
                                <a:rPr lang="es-ES" i="1">
                                  <a:latin typeface="Cambria Math" panose="02040503050406030204" pitchFamily="18" charset="0"/>
                                </a:rPr>
                                <m:t>1/4</m:t>
                              </m:r>
                            </m:e>
                          </m:d>
                        </m:den>
                      </m:f>
                      <m:r>
                        <a:rPr lang="es-ES" b="0" i="1" smtClean="0">
                          <a:latin typeface="Cambria Math" panose="02040503050406030204" pitchFamily="18" charset="0"/>
                        </a:rPr>
                        <m:t>≃0.13</m:t>
                      </m:r>
                    </m:oMath>
                  </m:oMathPara>
                </a14:m>
                <a:endParaRPr lang="en-GB" dirty="0"/>
              </a:p>
            </p:txBody>
          </p:sp>
        </mc:Choice>
        <mc:Fallback>
          <p:sp>
            <p:nvSpPr>
              <p:cNvPr id="13" name="Rectangle 12">
                <a:extLst>
                  <a:ext uri="{FF2B5EF4-FFF2-40B4-BE49-F238E27FC236}">
                    <a16:creationId xmlns:a16="http://schemas.microsoft.com/office/drawing/2014/main" id="{E887267D-EA67-4C30-9075-D6C58E6DA8B6}"/>
                  </a:ext>
                </a:extLst>
              </p:cNvPr>
              <p:cNvSpPr>
                <a:spLocks noRot="1" noChangeAspect="1" noMove="1" noResize="1" noEditPoints="1" noAdjustHandles="1" noChangeArrowheads="1" noChangeShapeType="1" noTextEdit="1"/>
              </p:cNvSpPr>
              <p:nvPr/>
            </p:nvSpPr>
            <p:spPr>
              <a:xfrm>
                <a:off x="3495849" y="955618"/>
                <a:ext cx="2255105" cy="910699"/>
              </a:xfrm>
              <a:prstGeom prst="rect">
                <a:avLst/>
              </a:prstGeom>
              <a:blipFill>
                <a:blip r:embed="rId8"/>
                <a:stretch>
                  <a:fillRect/>
                </a:stretch>
              </a:blipFill>
            </p:spPr>
            <p:txBody>
              <a:bodyPr/>
              <a:lstStyle/>
              <a:p>
                <a:r>
                  <a:rPr lang="en-GB">
                    <a:noFill/>
                  </a:rPr>
                  <a:t> </a:t>
                </a:r>
              </a:p>
            </p:txBody>
          </p:sp>
        </mc:Fallback>
      </mc:AlternateContent>
      <p:cxnSp>
        <p:nvCxnSpPr>
          <p:cNvPr id="22" name="Connecteur droit avec flèche 21">
            <a:extLst>
              <a:ext uri="{FF2B5EF4-FFF2-40B4-BE49-F238E27FC236}">
                <a16:creationId xmlns:a16="http://schemas.microsoft.com/office/drawing/2014/main" id="{C5F8738B-C732-44F9-8B63-D91B1F51FCCD}"/>
              </a:ext>
            </a:extLst>
          </p:cNvPr>
          <p:cNvCxnSpPr>
            <a:cxnSpLocks/>
          </p:cNvCxnSpPr>
          <p:nvPr/>
        </p:nvCxnSpPr>
        <p:spPr>
          <a:xfrm flipH="1">
            <a:off x="947057" y="1635484"/>
            <a:ext cx="2536372" cy="15033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C7D1267A-4E7F-4584-8A6A-32B079CB5434}"/>
              </a:ext>
            </a:extLst>
          </p:cNvPr>
          <p:cNvCxnSpPr/>
          <p:nvPr/>
        </p:nvCxnSpPr>
        <p:spPr>
          <a:xfrm flipH="1">
            <a:off x="840169" y="3167743"/>
            <a:ext cx="482040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90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6"/>
          <p:cNvSpPr>
            <a:spLocks noGrp="1"/>
          </p:cNvSpPr>
          <p:nvPr>
            <p:ph type="ftr" sz="quarter" idx="11"/>
          </p:nvPr>
        </p:nvSpPr>
        <p:spPr/>
        <p:txBody>
          <a:bodyPr/>
          <a:lstStyle/>
          <a:p>
            <a:pPr rtl="0"/>
            <a:r>
              <a:rPr lang="en-GB" noProof="0"/>
              <a:t>Borel resummation of secular divergences with the stochastic inflation formalism                 2023 TUG Meeting, ENS, October 12th     ---    Lucas Pinol </a:t>
            </a:r>
            <a:endParaRPr lang="fr-FR" noProof="0" dirty="0"/>
          </a:p>
        </p:txBody>
      </p:sp>
      <p:sp>
        <p:nvSpPr>
          <p:cNvPr id="21" name="Titre 1"/>
          <p:cNvSpPr txBox="1">
            <a:spLocks/>
          </p:cNvSpPr>
          <p:nvPr/>
        </p:nvSpPr>
        <p:spPr>
          <a:xfrm>
            <a:off x="543333" y="838159"/>
            <a:ext cx="7776416" cy="165690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fr-FR" sz="4600" dirty="0"/>
              <a:t>I. STANDARD APPROACH</a:t>
            </a:r>
          </a:p>
        </p:txBody>
      </p:sp>
      <p:sp>
        <p:nvSpPr>
          <p:cNvPr id="6" name="Rectangle 5"/>
          <p:cNvSpPr/>
          <p:nvPr/>
        </p:nvSpPr>
        <p:spPr>
          <a:xfrm>
            <a:off x="543333" y="2649070"/>
            <a:ext cx="9912797" cy="1077218"/>
          </a:xfrm>
          <a:prstGeom prst="rect">
            <a:avLst/>
          </a:prstGeom>
        </p:spPr>
        <p:txBody>
          <a:bodyPr wrap="square">
            <a:spAutoFit/>
          </a:bodyPr>
          <a:lstStyle/>
          <a:p>
            <a:r>
              <a:rPr lang="fr-FR" sz="3200" b="1" dirty="0"/>
              <a:t>A </a:t>
            </a:r>
            <a:r>
              <a:rPr lang="fr-FR" sz="3200" b="1" dirty="0" err="1"/>
              <a:t>classical</a:t>
            </a:r>
            <a:r>
              <a:rPr lang="fr-FR" sz="3200" b="1" dirty="0"/>
              <a:t> background…</a:t>
            </a:r>
            <a:br>
              <a:rPr lang="fr-FR" sz="3200" b="1" dirty="0"/>
            </a:br>
            <a:r>
              <a:rPr lang="fr-FR" sz="3200" b="1" dirty="0"/>
              <a:t>… and quantum perturbations</a:t>
            </a:r>
            <a:endParaRPr lang="fr-FR" sz="3200" dirty="0"/>
          </a:p>
        </p:txBody>
      </p:sp>
      <p:grpSp>
        <p:nvGrpSpPr>
          <p:cNvPr id="23" name="Groupe 22"/>
          <p:cNvGrpSpPr/>
          <p:nvPr/>
        </p:nvGrpSpPr>
        <p:grpSpPr>
          <a:xfrm>
            <a:off x="7888997" y="1309950"/>
            <a:ext cx="3460339" cy="2910168"/>
            <a:chOff x="8173318" y="1565375"/>
            <a:chExt cx="3460339" cy="2910168"/>
          </a:xfrm>
        </p:grpSpPr>
        <p:pic>
          <p:nvPicPr>
            <p:cNvPr id="24" name="Image 23"/>
            <p:cNvPicPr>
              <a:picLocks noChangeAspect="1"/>
            </p:cNvPicPr>
            <p:nvPr/>
          </p:nvPicPr>
          <p:blipFill>
            <a:blip r:embed="rId3">
              <a:extLst>
                <a:ext uri="{BEBA8EAE-BF5A-486C-A8C5-ECC9F3942E4B}">
                  <a14:imgProps xmlns:a14="http://schemas.microsoft.com/office/drawing/2010/main">
                    <a14:imgLayer r:embed="rId4">
                      <a14:imgEffect>
                        <a14:backgroundRemoval t="3371" b="98034" l="694" r="99132"/>
                      </a14:imgEffect>
                    </a14:imgLayer>
                  </a14:imgProps>
                </a:ext>
                <a:ext uri="{28A0092B-C50C-407E-A947-70E740481C1C}">
                  <a14:useLocalDpi xmlns:a14="http://schemas.microsoft.com/office/drawing/2010/main" val="0"/>
                </a:ext>
              </a:extLst>
            </a:blip>
            <a:stretch>
              <a:fillRect/>
            </a:stretch>
          </p:blipFill>
          <p:spPr>
            <a:xfrm>
              <a:off x="8336877" y="2133276"/>
              <a:ext cx="2473379" cy="1528686"/>
            </a:xfrm>
            <a:prstGeom prst="rect">
              <a:avLst/>
            </a:prstGeom>
          </p:spPr>
        </p:pic>
        <p:sp>
          <p:nvSpPr>
            <p:cNvPr id="25" name="Flèche droite 24"/>
            <p:cNvSpPr/>
            <p:nvPr/>
          </p:nvSpPr>
          <p:spPr>
            <a:xfrm>
              <a:off x="8173318" y="3767453"/>
              <a:ext cx="3083186" cy="99161"/>
            </a:xfrm>
            <a:prstGeom prst="rightArrow">
              <a:avLst>
                <a:gd name="adj1" fmla="val 26038"/>
                <a:gd name="adj2" fmla="val 170013"/>
              </a:avLst>
            </a:prstGeom>
            <a:solidFill>
              <a:srgbClr val="FF8D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lèche droite 25"/>
            <p:cNvSpPr/>
            <p:nvPr/>
          </p:nvSpPr>
          <p:spPr>
            <a:xfrm rot="16200000">
              <a:off x="7111800" y="2726716"/>
              <a:ext cx="2301240" cy="100474"/>
            </a:xfrm>
            <a:prstGeom prst="rightArrow">
              <a:avLst>
                <a:gd name="adj1" fmla="val 26038"/>
                <a:gd name="adj2" fmla="val 170013"/>
              </a:avLst>
            </a:prstGeom>
            <a:solidFill>
              <a:srgbClr val="FF8D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9" name="ZoneTexte 28"/>
                <p:cNvSpPr txBox="1"/>
                <p:nvPr/>
              </p:nvSpPr>
              <p:spPr>
                <a:xfrm>
                  <a:off x="11329086" y="3644546"/>
                  <a:ext cx="304571"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b="1" i="1" smtClean="0">
                            <a:solidFill>
                              <a:srgbClr val="FF8D37"/>
                            </a:solidFill>
                            <a:latin typeface="Cambria Math" panose="02040503050406030204" pitchFamily="18" charset="0"/>
                          </a:rPr>
                          <m:t>𝜱</m:t>
                        </m:r>
                      </m:oMath>
                    </m:oMathPara>
                  </a14:m>
                  <a:endParaRPr lang="fr-FR" b="1" dirty="0">
                    <a:solidFill>
                      <a:srgbClr val="FF8D37"/>
                    </a:solidFill>
                  </a:endParaRPr>
                </a:p>
                <a:p>
                  <a:endParaRPr lang="fr-FR" b="0" dirty="0">
                    <a:solidFill>
                      <a:srgbClr val="FF8D37"/>
                    </a:solidFill>
                  </a:endParaRPr>
                </a:p>
                <a:p>
                  <a:endParaRPr lang="fr-FR" dirty="0">
                    <a:solidFill>
                      <a:srgbClr val="FF8D37"/>
                    </a:solidFill>
                  </a:endParaRPr>
                </a:p>
              </p:txBody>
            </p:sp>
          </mc:Choice>
          <mc:Fallback xmlns="">
            <p:sp>
              <p:nvSpPr>
                <p:cNvPr id="23" name="ZoneTexte 22"/>
                <p:cNvSpPr txBox="1">
                  <a:spLocks noRot="1" noChangeAspect="1" noMove="1" noResize="1" noEditPoints="1" noAdjustHandles="1" noChangeArrowheads="1" noChangeShapeType="1" noTextEdit="1"/>
                </p:cNvSpPr>
                <p:nvPr/>
              </p:nvSpPr>
              <p:spPr>
                <a:xfrm>
                  <a:off x="11329086" y="3644546"/>
                  <a:ext cx="304571" cy="830997"/>
                </a:xfrm>
                <a:prstGeom prst="rect">
                  <a:avLst/>
                </a:prstGeom>
                <a:blipFill>
                  <a:blip r:embed="rId5"/>
                  <a:stretch>
                    <a:fillRect l="-10000" r="-6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0" name="ZoneTexte 29"/>
                <p:cNvSpPr txBox="1"/>
                <p:nvPr/>
              </p:nvSpPr>
              <p:spPr>
                <a:xfrm>
                  <a:off x="8408450" y="1565375"/>
                  <a:ext cx="5875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1" i="1" smtClean="0">
                            <a:solidFill>
                              <a:srgbClr val="FF8D37"/>
                            </a:solidFill>
                            <a:latin typeface="Cambria Math" panose="02040503050406030204" pitchFamily="18" charset="0"/>
                          </a:rPr>
                          <m:t>𝑽</m:t>
                        </m:r>
                        <m:d>
                          <m:dPr>
                            <m:ctrlPr>
                              <a:rPr lang="fr-FR" b="1" i="1" smtClean="0">
                                <a:solidFill>
                                  <a:srgbClr val="FF8D37"/>
                                </a:solidFill>
                                <a:latin typeface="Cambria Math" panose="02040503050406030204" pitchFamily="18" charset="0"/>
                              </a:rPr>
                            </m:ctrlPr>
                          </m:dPr>
                          <m:e>
                            <m:r>
                              <a:rPr lang="fr-FR" b="1" i="0" smtClean="0">
                                <a:solidFill>
                                  <a:srgbClr val="FF8D37"/>
                                </a:solidFill>
                                <a:latin typeface="Cambria Math" panose="02040503050406030204" pitchFamily="18" charset="0"/>
                              </a:rPr>
                              <m:t>𝚽</m:t>
                            </m:r>
                          </m:e>
                        </m:d>
                      </m:oMath>
                    </m:oMathPara>
                  </a14:m>
                  <a:endParaRPr lang="fr-FR" b="1" dirty="0">
                    <a:solidFill>
                      <a:srgbClr val="FF8D37"/>
                    </a:solidFill>
                  </a:endParaRPr>
                </a:p>
              </p:txBody>
            </p:sp>
          </mc:Choice>
          <mc:Fallback xmlns="">
            <p:sp>
              <p:nvSpPr>
                <p:cNvPr id="24" name="ZoneTexte 23"/>
                <p:cNvSpPr txBox="1">
                  <a:spLocks noRot="1" noChangeAspect="1" noMove="1" noResize="1" noEditPoints="1" noAdjustHandles="1" noChangeArrowheads="1" noChangeShapeType="1" noTextEdit="1"/>
                </p:cNvSpPr>
                <p:nvPr/>
              </p:nvSpPr>
              <p:spPr>
                <a:xfrm>
                  <a:off x="8408450" y="1565375"/>
                  <a:ext cx="587532" cy="276999"/>
                </a:xfrm>
                <a:prstGeom prst="rect">
                  <a:avLst/>
                </a:prstGeom>
                <a:blipFill>
                  <a:blip r:embed="rId6"/>
                  <a:stretch>
                    <a:fillRect l="-9375" b="-8696"/>
                  </a:stretch>
                </a:blipFill>
              </p:spPr>
              <p:txBody>
                <a:bodyPr/>
                <a:lstStyle/>
                <a:p>
                  <a:r>
                    <a:rPr lang="fr-FR">
                      <a:noFill/>
                    </a:rPr>
                    <a:t> </a:t>
                  </a:r>
                </a:p>
              </p:txBody>
            </p:sp>
          </mc:Fallback>
        </mc:AlternateContent>
        <p:sp>
          <p:nvSpPr>
            <p:cNvPr id="34" name="Émoticône 33"/>
            <p:cNvSpPr/>
            <p:nvPr/>
          </p:nvSpPr>
          <p:spPr>
            <a:xfrm>
              <a:off x="8390937" y="2041348"/>
              <a:ext cx="183192" cy="203831"/>
            </a:xfrm>
            <a:prstGeom prst="smileyFac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89726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1520" y="149694"/>
            <a:ext cx="10539548" cy="714403"/>
          </a:xfrm>
        </p:spPr>
        <p:txBody>
          <a:bodyPr>
            <a:normAutofit/>
          </a:bodyPr>
          <a:lstStyle/>
          <a:p>
            <a:r>
              <a:rPr lang="fr-FR" dirty="0"/>
              <a:t>FLUCTUATIONS OF micro-</a:t>
            </a:r>
            <a:r>
              <a:rPr lang="fr-FR" dirty="0" err="1"/>
              <a:t>physical</a:t>
            </a:r>
            <a:r>
              <a:rPr lang="fr-FR" dirty="0"/>
              <a:t> QUANTUM ORIGIN</a:t>
            </a:r>
          </a:p>
        </p:txBody>
      </p:sp>
      <p:sp>
        <p:nvSpPr>
          <p:cNvPr id="4" name="Espace réservé du pied de page 3"/>
          <p:cNvSpPr>
            <a:spLocks noGrp="1"/>
          </p:cNvSpPr>
          <p:nvPr>
            <p:ph type="ftr" sz="quarter" idx="11"/>
          </p:nvPr>
        </p:nvSpPr>
        <p:spPr/>
        <p:txBody>
          <a:bodyPr/>
          <a:lstStyle/>
          <a:p>
            <a:pPr rtl="0"/>
            <a:r>
              <a:rPr lang="en-GB" noProof="0"/>
              <a:t>Borel resummation of secular divergences with the stochastic inflation formalism                 2023 TUG Meeting, ENS, October 12th     ---    Lucas Pinol </a:t>
            </a:r>
            <a:endParaRPr lang="fr-FR" noProof="0" dirty="0"/>
          </a:p>
        </p:txBody>
      </p:sp>
      <p:pic>
        <p:nvPicPr>
          <p:cNvPr id="3" name="Image 2"/>
          <p:cNvPicPr>
            <a:picLocks noChangeAspect="1"/>
          </p:cNvPicPr>
          <p:nvPr/>
        </p:nvPicPr>
        <p:blipFill>
          <a:blip r:embed="rId3"/>
          <a:stretch>
            <a:fillRect/>
          </a:stretch>
        </p:blipFill>
        <p:spPr>
          <a:xfrm>
            <a:off x="2785379" y="1306286"/>
            <a:ext cx="9406621" cy="4943201"/>
          </a:xfrm>
          <a:prstGeom prst="rect">
            <a:avLst/>
          </a:prstGeom>
        </p:spPr>
      </p:pic>
      <mc:AlternateContent xmlns:mc="http://schemas.openxmlformats.org/markup-compatibility/2006" xmlns:a14="http://schemas.microsoft.com/office/drawing/2010/main">
        <mc:Choice Requires="a14">
          <p:sp>
            <p:nvSpPr>
              <p:cNvPr id="6" name="ZoneTexte 5"/>
              <p:cNvSpPr txBox="1"/>
              <p:nvPr/>
            </p:nvSpPr>
            <p:spPr>
              <a:xfrm>
                <a:off x="357051" y="2503715"/>
                <a:ext cx="2086982" cy="3776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fr-FR" sz="2400" b="1" i="1" smtClean="0">
                              <a:solidFill>
                                <a:srgbClr val="C00000"/>
                              </a:solidFill>
                              <a:latin typeface="Cambria Math" panose="02040503050406030204" pitchFamily="18" charset="0"/>
                            </a:rPr>
                          </m:ctrlPr>
                        </m:sSupPr>
                        <m:e>
                          <m:r>
                            <a:rPr lang="fr-FR" sz="2400" b="1" i="1">
                              <a:solidFill>
                                <a:srgbClr val="C00000"/>
                              </a:solidFill>
                              <a:latin typeface="Cambria Math" panose="02040503050406030204" pitchFamily="18" charset="0"/>
                            </a:rPr>
                            <m:t>𝓗</m:t>
                          </m:r>
                        </m:e>
                        <m:sup>
                          <m:r>
                            <a:rPr lang="fr-FR" sz="2400" b="1" i="1">
                              <a:solidFill>
                                <a:srgbClr val="C00000"/>
                              </a:solidFill>
                              <a:latin typeface="Cambria Math" panose="02040503050406030204" pitchFamily="18" charset="0"/>
                            </a:rPr>
                            <m:t>−</m:t>
                          </m:r>
                          <m:r>
                            <a:rPr lang="fr-FR" sz="2400" b="1" i="1">
                              <a:solidFill>
                                <a:srgbClr val="C00000"/>
                              </a:solidFill>
                              <a:latin typeface="Cambria Math" panose="02040503050406030204" pitchFamily="18" charset="0"/>
                            </a:rPr>
                            <m:t>𝟏</m:t>
                          </m:r>
                        </m:sup>
                      </m:sSup>
                      <m:r>
                        <a:rPr lang="fr-FR" sz="2400" b="1" i="1" smtClean="0">
                          <a:solidFill>
                            <a:srgbClr val="C00000"/>
                          </a:solidFill>
                          <a:latin typeface="Cambria Math" panose="02040503050406030204" pitchFamily="18" charset="0"/>
                        </a:rPr>
                        <m:t>=</m:t>
                      </m:r>
                      <m:sSup>
                        <m:sSupPr>
                          <m:ctrlPr>
                            <a:rPr lang="fr-FR" sz="2400" b="1" i="1" smtClean="0">
                              <a:solidFill>
                                <a:srgbClr val="C00000"/>
                              </a:solidFill>
                              <a:latin typeface="Cambria Math" panose="02040503050406030204" pitchFamily="18" charset="0"/>
                            </a:rPr>
                          </m:ctrlPr>
                        </m:sSupPr>
                        <m:e>
                          <m:d>
                            <m:dPr>
                              <m:ctrlPr>
                                <a:rPr lang="fr-FR" sz="2400" b="1" i="1" smtClean="0">
                                  <a:solidFill>
                                    <a:srgbClr val="C00000"/>
                                  </a:solidFill>
                                  <a:latin typeface="Cambria Math" panose="02040503050406030204" pitchFamily="18" charset="0"/>
                                </a:rPr>
                              </m:ctrlPr>
                            </m:dPr>
                            <m:e>
                              <m:r>
                                <a:rPr lang="fr-FR" sz="2400" b="1" i="1" smtClean="0">
                                  <a:solidFill>
                                    <a:srgbClr val="C00000"/>
                                  </a:solidFill>
                                  <a:latin typeface="Cambria Math" panose="02040503050406030204" pitchFamily="18" charset="0"/>
                                </a:rPr>
                                <m:t>𝒂𝑯</m:t>
                              </m:r>
                            </m:e>
                          </m:d>
                        </m:e>
                        <m:sup>
                          <m:r>
                            <a:rPr lang="fr-FR" sz="2400" b="1" i="1" smtClean="0">
                              <a:solidFill>
                                <a:srgbClr val="C00000"/>
                              </a:solidFill>
                              <a:latin typeface="Cambria Math" panose="02040503050406030204" pitchFamily="18" charset="0"/>
                            </a:rPr>
                            <m:t>−</m:t>
                          </m:r>
                          <m:r>
                            <a:rPr lang="fr-FR" sz="2400" b="1" i="1" smtClean="0">
                              <a:solidFill>
                                <a:srgbClr val="C00000"/>
                              </a:solidFill>
                              <a:latin typeface="Cambria Math" panose="02040503050406030204" pitchFamily="18" charset="0"/>
                            </a:rPr>
                            <m:t>𝟏</m:t>
                          </m:r>
                        </m:sup>
                      </m:sSup>
                    </m:oMath>
                  </m:oMathPara>
                </a14:m>
                <a:endParaRPr lang="fr-FR" sz="2400" dirty="0"/>
              </a:p>
            </p:txBody>
          </p:sp>
        </mc:Choice>
        <mc:Fallback xmlns="">
          <p:sp>
            <p:nvSpPr>
              <p:cNvPr id="6" name="ZoneTexte 5"/>
              <p:cNvSpPr txBox="1">
                <a:spLocks noRot="1" noChangeAspect="1" noMove="1" noResize="1" noEditPoints="1" noAdjustHandles="1" noChangeArrowheads="1" noChangeShapeType="1" noTextEdit="1"/>
              </p:cNvSpPr>
              <p:nvPr/>
            </p:nvSpPr>
            <p:spPr>
              <a:xfrm>
                <a:off x="357051" y="2503715"/>
                <a:ext cx="2086982" cy="377667"/>
              </a:xfrm>
              <a:prstGeom prst="rect">
                <a:avLst/>
              </a:prstGeom>
              <a:blipFill>
                <a:blip r:embed="rId4"/>
                <a:stretch>
                  <a:fillRect/>
                </a:stretch>
              </a:blipFill>
            </p:spPr>
            <p:txBody>
              <a:bodyPr/>
              <a:lstStyle/>
              <a:p>
                <a:r>
                  <a:rPr lang="fr-FR">
                    <a:noFill/>
                  </a:rPr>
                  <a:t> </a:t>
                </a:r>
              </a:p>
            </p:txBody>
          </p:sp>
        </mc:Fallback>
      </mc:AlternateContent>
      <p:sp>
        <p:nvSpPr>
          <p:cNvPr id="45" name="ZoneTexte 44"/>
          <p:cNvSpPr txBox="1"/>
          <p:nvPr/>
        </p:nvSpPr>
        <p:spPr>
          <a:xfrm>
            <a:off x="234242" y="2951423"/>
            <a:ext cx="2262927" cy="707886"/>
          </a:xfrm>
          <a:prstGeom prst="rect">
            <a:avLst/>
          </a:prstGeom>
          <a:noFill/>
        </p:spPr>
        <p:txBody>
          <a:bodyPr wrap="none" rtlCol="0">
            <a:spAutoFit/>
          </a:bodyPr>
          <a:lstStyle/>
          <a:p>
            <a:pPr algn="ctr"/>
            <a:r>
              <a:rPr lang="fr-FR" sz="2000" b="1" dirty="0" err="1">
                <a:solidFill>
                  <a:srgbClr val="C00000"/>
                </a:solidFill>
              </a:rPr>
              <a:t>Comoving</a:t>
            </a:r>
            <a:r>
              <a:rPr lang="fr-FR" sz="2000" b="1" dirty="0">
                <a:solidFill>
                  <a:srgbClr val="C00000"/>
                </a:solidFill>
              </a:rPr>
              <a:t> Hubble</a:t>
            </a:r>
          </a:p>
          <a:p>
            <a:pPr algn="ctr"/>
            <a:r>
              <a:rPr lang="fr-FR" sz="2000" b="1" dirty="0">
                <a:solidFill>
                  <a:srgbClr val="C00000"/>
                </a:solidFill>
              </a:rPr>
              <a:t>radius</a:t>
            </a:r>
          </a:p>
        </p:txBody>
      </p:sp>
      <mc:AlternateContent xmlns:mc="http://schemas.openxmlformats.org/markup-compatibility/2006" xmlns:a14="http://schemas.microsoft.com/office/drawing/2010/main">
        <mc:Choice Requires="a14">
          <p:sp>
            <p:nvSpPr>
              <p:cNvPr id="5" name="ZoneTexte 4"/>
              <p:cNvSpPr txBox="1"/>
              <p:nvPr/>
            </p:nvSpPr>
            <p:spPr>
              <a:xfrm>
                <a:off x="10657113" y="5010398"/>
                <a:ext cx="1352866" cy="46166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2400" b="1" i="0" smtClean="0">
                          <a:solidFill>
                            <a:schemeClr val="bg1">
                              <a:lumMod val="50000"/>
                            </a:schemeClr>
                          </a:solidFill>
                          <a:latin typeface="Cambria Math" panose="02040503050406030204" pitchFamily="18" charset="0"/>
                        </a:rPr>
                        <m:t>𝐥𝐨𝐠</m:t>
                      </m:r>
                      <m:d>
                        <m:dPr>
                          <m:ctrlPr>
                            <a:rPr lang="es-ES" sz="2400" b="1" i="1" smtClean="0">
                              <a:solidFill>
                                <a:schemeClr val="bg1">
                                  <a:lumMod val="50000"/>
                                </a:schemeClr>
                              </a:solidFill>
                              <a:latin typeface="Cambria Math" panose="02040503050406030204" pitchFamily="18" charset="0"/>
                            </a:rPr>
                          </m:ctrlPr>
                        </m:dPr>
                        <m:e>
                          <m:r>
                            <a:rPr lang="es-ES" sz="2400" b="1" i="1" smtClean="0">
                              <a:solidFill>
                                <a:schemeClr val="bg1">
                                  <a:lumMod val="50000"/>
                                </a:schemeClr>
                              </a:solidFill>
                              <a:latin typeface="Cambria Math" panose="02040503050406030204" pitchFamily="18" charset="0"/>
                            </a:rPr>
                            <m:t>𝒂</m:t>
                          </m:r>
                        </m:e>
                      </m:d>
                    </m:oMath>
                  </m:oMathPara>
                </a14:m>
                <a:endParaRPr lang="fr-FR" sz="2400" b="1" dirty="0">
                  <a:solidFill>
                    <a:schemeClr val="bg1">
                      <a:lumMod val="50000"/>
                    </a:schemeClr>
                  </a:solidFill>
                </a:endParaRPr>
              </a:p>
            </p:txBody>
          </p:sp>
        </mc:Choice>
        <mc:Fallback xmlns="">
          <p:sp>
            <p:nvSpPr>
              <p:cNvPr id="5" name="ZoneTexte 4"/>
              <p:cNvSpPr txBox="1">
                <a:spLocks noRot="1" noChangeAspect="1" noMove="1" noResize="1" noEditPoints="1" noAdjustHandles="1" noChangeArrowheads="1" noChangeShapeType="1" noTextEdit="1"/>
              </p:cNvSpPr>
              <p:nvPr/>
            </p:nvSpPr>
            <p:spPr>
              <a:xfrm>
                <a:off x="10657113" y="5010398"/>
                <a:ext cx="1352866" cy="461665"/>
              </a:xfrm>
              <a:prstGeom prst="rect">
                <a:avLst/>
              </a:prstGeom>
              <a:blipFill>
                <a:blip r:embed="rId5"/>
                <a:stretch>
                  <a:fillRect b="-19737"/>
                </a:stretch>
              </a:blipFill>
            </p:spPr>
            <p:txBody>
              <a:bodyPr/>
              <a:lstStyle/>
              <a:p>
                <a:r>
                  <a:rPr lang="en-GB">
                    <a:noFill/>
                  </a:rPr>
                  <a:t> </a:t>
                </a:r>
              </a:p>
            </p:txBody>
          </p:sp>
        </mc:Fallback>
      </mc:AlternateContent>
    </p:spTree>
    <p:extLst>
      <p:ext uri="{BB962C8B-B14F-4D97-AF65-F5344CB8AC3E}">
        <p14:creationId xmlns:p14="http://schemas.microsoft.com/office/powerpoint/2010/main" val="127240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459423_TF03031023.potx" id="{E9BA6A40-6D74-4F74-AC85-50275B689D79}" vid="{75F489D5-8883-49A1-8C21-2872094B3901}"/>
    </a:ext>
  </a:extLst>
</a:theme>
</file>

<file path=ppt/theme/theme2.xml><?xml version="1.0" encoding="utf-8"?>
<a:theme xmlns:a="http://schemas.openxmlformats.org/drawingml/2006/main" name="Thème Offic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Présentation commerciale avec lignes rouges (écran large)</Template>
  <TotalTime>59565</TotalTime>
  <Words>8388</Words>
  <Application>Microsoft Office PowerPoint</Application>
  <PresentationFormat>Grand écran</PresentationFormat>
  <Paragraphs>983</Paragraphs>
  <Slides>65</Slides>
  <Notes>59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65</vt:i4>
      </vt:variant>
    </vt:vector>
  </HeadingPairs>
  <TitlesOfParts>
    <vt:vector size="71" baseType="lpstr">
      <vt:lpstr>Arial</vt:lpstr>
      <vt:lpstr>Cambria</vt:lpstr>
      <vt:lpstr>Cambria Math</vt:lpstr>
      <vt:lpstr>Inherited</vt:lpstr>
      <vt:lpstr>Wingdings</vt:lpstr>
      <vt:lpstr>Red Line Business 16x9</vt:lpstr>
      <vt:lpstr>Borel resummation of secular divergences</vt:lpstr>
      <vt:lpstr>Talk constructed like a  Christopher Nolan’s Movie</vt:lpstr>
      <vt:lpstr>Présentation PowerPoint</vt:lpstr>
      <vt:lpstr>Présentation PowerPoint</vt:lpstr>
      <vt:lpstr>Présentation PowerPoint</vt:lpstr>
      <vt:lpstr>Présentation PowerPoint</vt:lpstr>
      <vt:lpstr>Présentation PowerPoint</vt:lpstr>
      <vt:lpstr>Présentation PowerPoint</vt:lpstr>
      <vt:lpstr>FLUCTUATIONS OF micro-physical QUANTUM ORIGIN</vt:lpstr>
      <vt:lpstr>Mechanics of inflation: current paradigm</vt:lpstr>
      <vt:lpstr>Mechanics of inflation: current paradigm</vt:lpstr>
      <vt:lpstr>Mechanics of inflation: current paradigm</vt:lpstr>
      <vt:lpstr>Mechanics of inflation: current paradigm</vt:lpstr>
      <vt:lpstr>Présentation PowerPoint</vt:lpstr>
      <vt:lpstr>ACCUMULATION OF FLUCTUATIONS</vt:lpstr>
      <vt:lpstr>ACCUMULATION OF FLUCTUATIONS</vt:lpstr>
      <vt:lpstr>ACCUMULATION OF FLUCTUATIONS</vt:lpstr>
      <vt:lpstr>COARSE-GRAINING</vt:lpstr>
      <vt:lpstr>IN THE EoM</vt:lpstr>
      <vt:lpstr>IN THE EoM</vt:lpstr>
      <vt:lpstr>IN THE EoM</vt:lpstr>
      <vt:lpstr>IN THE EoM</vt:lpstr>
      <vt:lpstr>IN THE EoM</vt:lpstr>
      <vt:lpstr>Présentation PowerPoint</vt:lpstr>
      <vt:lpstr>Présentation PowerPoint</vt:lpstr>
      <vt:lpstr>Présentation PowerPoint</vt:lpstr>
      <vt:lpstr>Présentation PowerPoint</vt:lpstr>
      <vt:lpstr>Formalism: How to go further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Borel summation</vt:lpstr>
      <vt:lpstr>Présentation PowerPoint</vt:lpstr>
      <vt:lpstr>Présentation PowerPoint</vt:lpstr>
      <vt:lpstr>Table of contents</vt:lpstr>
      <vt:lpstr>Motivations</vt:lpstr>
      <vt:lpstr>More topics of interest to me</vt:lpstr>
      <vt:lpstr>Back-UP slides</vt:lpstr>
      <vt:lpstr>Resurgence</vt:lpstr>
      <vt:lpstr>Full phase-space dynamics</vt:lpstr>
      <vt:lpstr>Présentation PowerPoint</vt:lpstr>
      <vt:lpstr>STOCHASTIC FORMALISM FOR NON-LINEAR SIGMA MODELS</vt:lpstr>
      <vt:lpstr>Fokker-Planck equation FOR NON-LINEAR SIGMA MODELS</vt:lpstr>
      <vt:lpstr>Fokker-Planck equation FOR NON-LINEAR SIGMA MODELS</vt:lpstr>
      <vt:lpstr>Fokker-Planck equation FOR NON-LINEAR SIGMA MODELS</vt:lpstr>
      <vt:lpstr>Fokker-Planck equation FOR NON-LINEAR SIGMA MODELS</vt:lpstr>
      <vt:lpstr>ITO and STRATONOVICH</vt:lpstr>
      <vt:lpstr>ITO and STRATONOVICH</vt:lpstr>
      <vt:lpstr>ITO and STRATONOVICH</vt:lpstr>
      <vt:lpstr>ITO and STRATONOVICH</vt:lpstr>
      <vt:lpstr>ITO and STRATONOVICH</vt:lpstr>
      <vt:lpstr>Quantisation of the multifield system</vt:lpstr>
      <vt:lpstr>Quantisation of the multifield system</vt:lpstr>
      <vt:lpstr>Quantisation of the multifield system</vt:lpstr>
      <vt:lpstr>Quantisation of the multifield system</vt:lpstr>
      <vt:lpstr>Resolution of the anomalies</vt:lpstr>
      <vt:lpstr>Resolution of the anomalies</vt:lpstr>
      <vt:lpstr>Resolution of the anomalies</vt:lpstr>
      <vt:lpstr>Full phase-space dynamics</vt:lpstr>
      <vt:lpstr>Full phase-space dynamics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Disposition du titre</dc:title>
  <dc:creator>Lucas PINOL</dc:creator>
  <cp:lastModifiedBy>Lucas Pinol</cp:lastModifiedBy>
  <cp:revision>854</cp:revision>
  <dcterms:created xsi:type="dcterms:W3CDTF">2019-01-29T13:06:31Z</dcterms:created>
  <dcterms:modified xsi:type="dcterms:W3CDTF">2023-10-12T06:18:49Z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