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8" r:id="rId2"/>
    <p:sldId id="475" r:id="rId3"/>
    <p:sldId id="452" r:id="rId4"/>
    <p:sldId id="493" r:id="rId5"/>
    <p:sldId id="461" r:id="rId6"/>
    <p:sldId id="494" r:id="rId7"/>
    <p:sldId id="479" r:id="rId8"/>
    <p:sldId id="484" r:id="rId9"/>
    <p:sldId id="259" r:id="rId10"/>
    <p:sldId id="465" r:id="rId11"/>
    <p:sldId id="270" r:id="rId12"/>
    <p:sldId id="497" r:id="rId13"/>
    <p:sldId id="498" r:id="rId14"/>
    <p:sldId id="499" r:id="rId15"/>
    <p:sldId id="430" r:id="rId16"/>
    <p:sldId id="264" r:id="rId17"/>
    <p:sldId id="269" r:id="rId18"/>
    <p:sldId id="434" r:id="rId19"/>
    <p:sldId id="429" r:id="rId20"/>
    <p:sldId id="488" r:id="rId21"/>
    <p:sldId id="482" r:id="rId22"/>
    <p:sldId id="500" r:id="rId23"/>
    <p:sldId id="450" r:id="rId24"/>
    <p:sldId id="464" r:id="rId25"/>
    <p:sldId id="476" r:id="rId26"/>
    <p:sldId id="481" r:id="rId27"/>
    <p:sldId id="486" r:id="rId28"/>
    <p:sldId id="457" r:id="rId29"/>
    <p:sldId id="492" r:id="rId30"/>
    <p:sldId id="326" r:id="rId31"/>
    <p:sldId id="257" r:id="rId32"/>
    <p:sldId id="293" r:id="rId33"/>
    <p:sldId id="454" r:id="rId34"/>
    <p:sldId id="456" r:id="rId35"/>
    <p:sldId id="447" r:id="rId36"/>
    <p:sldId id="423" r:id="rId37"/>
    <p:sldId id="373" r:id="rId38"/>
    <p:sldId id="474" r:id="rId39"/>
    <p:sldId id="262" r:id="rId40"/>
    <p:sldId id="263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80D"/>
    <a:srgbClr val="005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79"/>
    <p:restoredTop sz="96104" autoAdjust="0"/>
  </p:normalViewPr>
  <p:slideViewPr>
    <p:cSldViewPr snapToGrid="0" snapToObjects="1">
      <p:cViewPr varScale="1">
        <p:scale>
          <a:sx n="120" d="100"/>
          <a:sy n="120" d="100"/>
        </p:scale>
        <p:origin x="20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03AEA-770E-4946-9C32-2BA2C93A6691}" type="datetimeFigureOut">
              <a:rPr lang="fr-FR" smtClean="0"/>
              <a:t>01/06/2023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F5F86-454F-E641-B342-C904453C84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483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17:23:20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282 1 24575,'0'5'0,"-1"0"0,-1-1 0,1 0 0,-1 1 0,0-2 0,0 2 0,0-2 0,1 1 0,-1-2 0,1 2 0,-1-2 0,1 1 0,-1-1 0,1 0 0,-1 0 0,0-1 0,-1 2 0,1-2 0,-1 1 0,1 0 0,0-1 0,1 2 0,-1-2 0,0 1 0,1-1 0,0-1 0,0 1 0,-1 0 0,1-1 0,1 1 0,-2 1 0,2-1 0,-3 1 0,2 0 0,-1-1 0,0 2 0,1-2 0,-2 1 0,1 0 0,1 0 0,-1 0 0,1 1 0,-1-1 0,1 1 0,-1-2 0,1 2 0,-1-2 0,1 1 0,0 0 0,-1-1 0,2 2 0,-2-2 0,1 1 0,0 0 0,-1-1 0,2 1 0,-1 0 0,1 0 0,-2 0 0,1 1 0,-1 0 0,1 0 0,1 1 0,-2-1 0,1 1 0,-1 1 0,1-2 0,-1 0 0,2 0 0,-3 2 0,3-1 0,-3-1 0,1 1 0,1-1 0,-2 2 0,1-2 0,1 0 0,-1 1 0,1 0 0,-1 0 0,0 0 0,0 1 0,1-1 0,-1 0 0,2 0 0,-3-1 0,2 0 0,-1 2 0,0-1 0,-1 0 0,1 0 0,-2 0 0,2 2 0,0-1 0,0 0 0,0 0 0,0 1 0,-1 2 0,0-3 0,0 6 0,0-5 0,-1 4 0,-1-2 0,2-1 0,0-2 0,-1 3 0,-1-4 0,2 2 0,-1-2 0,0 0 0,1 0 0,-1 0 0,1 1 0,0 0 0,0 0 0,1 2 0,-2-3 0,1 2 0,1-1 0,-1-1 0,0 2 0,0-2 0,-1 1 0,2-1 0,-1-1 0,0 1 0,1-2 0,-3 3 0,2-2 0,0 3 0,0-3 0,1 0 0,-1 2 0,1-2 0,0 0 0,0 1 0,2-2 0,-2 1 0,2-2 0,-1 2 0,1-2 0,0 1 0,0 0 0,0-1 0,0 1 0,0 0 0,0 0 0,0 1 0,1 0 0,0 1 0,2 1 0,0-2 0,0 0 0,2 0 0,-4 0 0,2-2 0,-1 1 0,0 0 0,0-1 0,0 2 0,-1-3 0,0 2 0,1-1 0,-1 1 0,1 0 0,-1 0 0,1-2 0,-2 3 0,1-3 0,1 0 0,-2 1 0,2-1 0,-1 1 0,1 0 0,-1-1 0,2 2 0,-2-2 0,1 1 0,0-1 0,-1 3 0,2-3 0,-2 1 0,1 1 0,-1-1 0,1 0 0,-2 0 0,2 1 0,-1-1 0,-1 2 0,2-2 0,-1 1 0,0 0 0,1-1 0,-1 2 0,0-2 0,0 1 0,1 0 0,-1 0 0,0 0 0,0-1 0,0 1 0,1 0 0,-2 0 0,1 0 0,1 0 0,-1-1 0,0 1 0,1 0 0,-1-1 0,1 0 0,-1 1 0,1-1 0,-2 1 0,2-1 0,-1 0 0,-1 1 0,2-1 0,-2 1 0,1-2 0,0 2 0,-1-1 0,2 0 0,-2 1 0,2-1 0,-2 1 0,1-2 0,-1 3 0,2-2 0,-1 1 0,0 0 0,-1 0 0,2-1 0,-2 0 0,1 0 0,1 1 0,-2 0 0,2-1 0,-1 1 0,1-1 0,-1 0 0,2 1 0,-2 0 0,1-1 0,0-1 0,-1 1 0,0 0 0,0 0 0,1 0 0,0 1 0,0-1 0,-1 0 0,2 0 0,0 1 0,-1-1 0,0-1 0,0 3 0,0-3 0,-1 0 0,1 1 0,-1-1 0,0 1 0,1-1 0,-2 1 0,2-1 0,-1 2 0,1-1 0,0-1 0,0 2 0,-1-1 0,1 0 0,-1-1 0,0 2 0,0-2 0,2 1 0,-3 0 0,2-1 0,-1 1 0,1-1 0,-1 1 0,2 0 0,-2 0 0,1 0 0,0 0 0,-1 0 0,2 0 0,-2 0 0,1 0 0,0 0 0,-1 1 0,2-1 0,-2 0 0,1 1 0,0 0 0,-1-2 0,2 2 0,0-1 0,-2 1 0,2 0 0,-1 0 0,0 0 0,-1-1 0,2 0 0,0 1 0,-1-1 0,0 1 0,1-1 0,0 1 0,1-2 0,-2 2 0,0-1 0,0 0 0,0 1 0,0-2 0,0 2 0,-1-1 0,1-1 0,0 2 0,0-1 0,0 1 0,-1-1 0,2 1 0,-2-1 0,1 0 0,0 1 0,-1 0 0,2 0 0,-2 0 0,1-1 0,-1 1 0,1-1 0,-2 1 0,3-1 0,-2 0 0,1 0 0,0 1 0,-1-1 0,2-1 0,-2 1 0,1-1 0,0 1 0,-1-1 0,2 0 0,-3 1 0,2-1 0,-1 1 0,1-1 0,-1 0 0,1 1 0,0-1 0,0 1 0,0-1 0,-1 0 0,2 0 0,-2 2 0,1-2 0,0 0 0,-1 0 0,2 0 0,-2 0 0,1 0 0,0 0 0,-1 0 0,1 0 0,0 0 0,0 0 0,0 0 0,-1 0 0,1 0 0,0 0 0,0 0 0,0 0 0,-1 0 0,1 0 0,0 0 0,0 0 0,0-2 0,-1 2 0,2-1 0,-2 1 0,1-2 0,0 2 0,-1-2 0,2 1 0,-2 0 0,0-1 0,1 2 0,-1-1 0,0-1 0,2 1 0,-2-1 0,1 1 0,-1-1 0,1 2 0,-2-1 0,1 1 0,0-2 0,0 2 0,0-2 0,1 1 0,0-1 0,0 1 0,0-1 0,-1 1 0,1 1 0,0-2 0,0 1 0,0 1 0,0-1 0,-1 1 0,1-1 0,0 1 0,0 0 0,-1 0 0,1 0 0,0 0 0,-1 0 0,2 0 0,-2 0 0,1 0 0,0 0 0,0 0 0,0 0 0,-1 0 0,1 0 0,1-1 0,-1 0 0,2-1 0,-2 0 0,1 0 0,0 0 0,-1 0 0,2 0 0,-2 0 0,1 0 0,-1 1 0,0-2 0,0 2 0,0-1 0,2-1 0,-2 2 0,1-1 0,0-1 0,0 2 0,0-1 0,0-1 0,0 0 0,0 0 0,-1 0 0,2-1 0,-2 0 0,2 1 0,-2-1 0,2 1 0,-1 0 0,-1 0 0,1 2 0,-1-1 0,1 0 0,0 1 0,-1-1 0,2 1 0,-2-1 0,2-1 0,-1 1 0,2-3 0,-2 2 0,3-2 0,-3 1 0,0 2 0,1-2 0,-1 1 0,2-2 0,-2 2 0,1-1 0,0 1 0,-1 0 0,1-2 0,1 2 0,-1-2 0,0 0 0,1-1 0,-1 1 0,1-1 0,-1-1 0,1 0 0,0-1 0,0 2 0,0-2 0,3-2 0,-2 1 0,3 0 0,-5 3 0,2 0 0,-1 3 0,-1-3 0,0 3 0,1 0 0,-1-1 0,0 0 0,2 1 0,-2 0 0,2-1 0,-3 2 0,2-1 0,-1 0 0,0 1 0,2-3 0,-1 2 0,0 0 0,0-1 0,2-1 0,-1 0 0,0 1 0,-2 1 0,0 0 0,-1 0 0,2-2 0,-1 1 0,1 0 0,0-1 0,1-1 0,0 0 0,1-1 0,0-1 0,-1 2 0,1-2 0,0 3 0,-2 0 0,2-1 0,-3 3 0,1-1 0,0 2 0,-1-1 0,0 0 0,1 0 0,-2 1 0,2-1 0,-2 2 0,1-1 0,-2 2 0,0-2 0,0 2 0,0-1 0,-1 1 0,0 0 0,-3 0 0,0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32F5-3AB1-3F4D-840C-9FA24A1F9668}" type="datetimeFigureOut">
              <a:rPr lang="fr-FR" smtClean="0"/>
              <a:t>01/06/2023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DBD47-1025-C348-8DC2-C7DD86A3A2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546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Ne pas rentrer dans les détails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The night is not photometric, however we convince ourself that the the second part of the night have lower absorption and seems for stable.</a:t>
            </a:r>
          </a:p>
          <a:p>
            <a:r>
              <a:rPr lang="en-GB" noProof="0" dirty="0"/>
              <a:t>The we remains with few usable exposures to construct Bouguer lines.</a:t>
            </a:r>
          </a:p>
          <a:p>
            <a:endParaRPr lang="en-GB" noProof="0" dirty="0"/>
          </a:p>
          <a:p>
            <a:r>
              <a:rPr lang="en-GB" noProof="0" dirty="0"/>
              <a:t>Top right : this is and example of Bouguer line, but the chi2 per degree of </a:t>
            </a:r>
            <a:r>
              <a:rPr lang="en-GB" noProof="0" dirty="0" err="1"/>
              <a:t>fredoom</a:t>
            </a:r>
            <a:r>
              <a:rPr lang="en-GB" noProof="0" dirty="0"/>
              <a:t> is above 6.</a:t>
            </a:r>
          </a:p>
          <a:p>
            <a:r>
              <a:rPr lang="en-GB" noProof="0" dirty="0"/>
              <a:t>Bottom right : this is the set of </a:t>
            </a:r>
            <a:r>
              <a:rPr lang="en-GB" noProof="0" dirty="0" err="1"/>
              <a:t>Bouger</a:t>
            </a:r>
            <a:r>
              <a:rPr lang="en-GB" noProof="0" dirty="0"/>
              <a:t> lines from which one can reconstruct the Throughputs.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E5E91-1323-F14F-81E1-9FE87610F73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97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F8344-342B-5344-9F7B-70A0A3F7793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41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BD47-1025-C348-8DC2-C7DD86A3A22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48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066d6f0f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066d6f0f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066d6f0f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4066d6f0f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49a8d5e4dc_0_16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g149a8d5e4dc_0_1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BD47-1025-C348-8DC2-C7DD86A3A22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229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DBD47-1025-C348-8DC2-C7DD86A3A22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88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8C046-CF98-484A-85EF-F843CC84BDA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62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79B4-138C-E045-A9C7-1C63F4CE9F1D}" type="datetime1">
              <a:rPr lang="fr-FR" smtClean="0"/>
              <a:t>01/06/2023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42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2319-80D1-F84A-A78E-955003541405}" type="datetime1">
              <a:rPr lang="fr-FR" smtClean="0"/>
              <a:t>01/06/2023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25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6B15B-CCED-AC4C-941B-B43A2940EA0E}" type="datetime1">
              <a:rPr lang="fr-FR" smtClean="0"/>
              <a:t>01/06/2023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84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rgbClr val="A8053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25" name="Shape 25" descr="desc-logo.png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425" y="130300"/>
            <a:ext cx="1835725" cy="1226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72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958A-912B-A949-BF8A-F4FA7C4CD3F1}" type="datetime1">
              <a:rPr lang="fr-FR" smtClean="0"/>
              <a:t>01/06/2023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27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6BDB-4238-C941-90F2-F2473C1EEE3B}" type="datetime1">
              <a:rPr lang="fr-FR" smtClean="0"/>
              <a:t>01/06/2023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31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711A-96CA-CA47-A07E-F1B73ACF5EBE}" type="datetime1">
              <a:rPr lang="fr-FR" smtClean="0"/>
              <a:t>01/06/2023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52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45FF-7C1C-6645-A843-C81CF639B10A}" type="datetime1">
              <a:rPr lang="fr-FR" smtClean="0"/>
              <a:t>01/06/2023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56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A531-E6BF-6E4C-8427-09E8EB656C77}" type="datetime1">
              <a:rPr lang="fr-FR" smtClean="0"/>
              <a:t>01/06/2023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02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B4FE-5898-6C4E-9539-B1500BD05C7A}" type="datetime1">
              <a:rPr lang="fr-FR" smtClean="0"/>
              <a:t>01/06/2023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02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4ACDF-8C4A-9C42-AB5D-EBBA5ADAE2F5}" type="datetime1">
              <a:rPr lang="fr-FR" smtClean="0"/>
              <a:t>01/06/2023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37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79CA6-B2BE-7543-863D-FEDA8A78600E}" type="datetime1">
              <a:rPr lang="fr-FR" smtClean="0"/>
              <a:t>01/06/2023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70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6CAB4-F4DD-AC4D-A382-AD70963A4377}" type="datetime1">
              <a:rPr lang="fr-FR" smtClean="0"/>
              <a:t>01/06/2023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C508-E0E1-2344-AC30-5474DE451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98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6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6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-2931"/>
            <a:ext cx="9144000" cy="3048000"/>
          </a:xfrm>
          <a:prstGeom prst="rect">
            <a:avLst/>
          </a:prstGeom>
          <a:noFill/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fr-FR"/>
              <a:t>1</a:t>
            </a:fld>
            <a:endParaRPr lang="fr-FR"/>
          </a:p>
        </p:txBody>
      </p:sp>
      <p:pic>
        <p:nvPicPr>
          <p:cNvPr id="5" name="Picture 2" descr="Vera C. Rubin Observatory auxiliary telescope commissioning as a control  system pathfinder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2842" y="3298184"/>
            <a:ext cx="2390186" cy="343062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 bwMode="auto">
          <a:xfrm>
            <a:off x="1755449" y="749081"/>
            <a:ext cx="1515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FFFF00"/>
                </a:solidFill>
              </a:rPr>
              <a:t>Main Telescope</a:t>
            </a: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6546198" y="902970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FFFF00"/>
                </a:solidFill>
              </a:rPr>
              <a:t>Auxiliary Telescope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38404" y="3488875"/>
            <a:ext cx="2131072" cy="186589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53200" y="3395496"/>
            <a:ext cx="2163508" cy="16473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 bwMode="auto">
          <a:xfrm>
            <a:off x="1567775" y="4594284"/>
            <a:ext cx="81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dirty="0" err="1">
                <a:solidFill>
                  <a:srgbClr val="FFFF00"/>
                </a:solidFill>
              </a:rPr>
              <a:t>AuxTel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2816391" y="3681409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 err="1"/>
              <a:t>Hologram</a:t>
            </a:r>
            <a:r>
              <a:rPr lang="fr-FR" dirty="0"/>
              <a:t> </a:t>
            </a:r>
            <a:r>
              <a:rPr lang="fr-FR" dirty="0" err="1"/>
              <a:t>recording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5889205" y="3411649"/>
            <a:ext cx="170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Use as disperser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ABD409-E3D7-594A-926E-C145159B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181" y="5325882"/>
            <a:ext cx="2638165" cy="14154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87AE33-F7D6-6042-B6EE-E5B31E634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6519" y="4421822"/>
            <a:ext cx="2033662" cy="230786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06145E3-9BB4-4824-5633-F5AEECEF23B9}"/>
              </a:ext>
            </a:extLst>
          </p:cNvPr>
          <p:cNvSpPr txBox="1">
            <a:spLocks/>
          </p:cNvSpPr>
          <p:nvPr/>
        </p:nvSpPr>
        <p:spPr>
          <a:xfrm>
            <a:off x="325499" y="2066113"/>
            <a:ext cx="8025810" cy="98414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C000"/>
                </a:solidFill>
              </a:rPr>
              <a:t>Le telescope </a:t>
            </a:r>
            <a:r>
              <a:rPr lang="en-US" sz="12800" b="1" dirty="0" err="1">
                <a:solidFill>
                  <a:srgbClr val="FFC000"/>
                </a:solidFill>
              </a:rPr>
              <a:t>auxiliaire</a:t>
            </a:r>
            <a:r>
              <a:rPr lang="en-US" sz="12800" b="1" dirty="0">
                <a:solidFill>
                  <a:srgbClr val="FFC000"/>
                </a:solidFill>
              </a:rPr>
              <a:t> (</a:t>
            </a:r>
            <a:r>
              <a:rPr lang="en-US" sz="12800" b="1" dirty="0" err="1">
                <a:solidFill>
                  <a:srgbClr val="FFC000"/>
                </a:solidFill>
              </a:rPr>
              <a:t>AuxTel</a:t>
            </a:r>
            <a:r>
              <a:rPr lang="en-US" sz="12800" b="1" dirty="0">
                <a:solidFill>
                  <a:srgbClr val="FFC000"/>
                </a:solidFill>
              </a:rPr>
              <a:t>)</a:t>
            </a:r>
          </a:p>
          <a:p>
            <a:endParaRPr lang="fr-FR" sz="5600" dirty="0">
              <a:solidFill>
                <a:srgbClr val="FFFF00"/>
              </a:solidFill>
            </a:endParaRPr>
          </a:p>
          <a:p>
            <a:r>
              <a:rPr lang="fr-FR" sz="5600" b="1" dirty="0">
                <a:solidFill>
                  <a:srgbClr val="FFFF00"/>
                </a:solidFill>
              </a:rPr>
              <a:t>D. Boutigny, S. </a:t>
            </a:r>
            <a:r>
              <a:rPr lang="fr-FR" sz="5600" b="1" dirty="0" err="1">
                <a:solidFill>
                  <a:srgbClr val="FFFF00"/>
                </a:solidFill>
              </a:rPr>
              <a:t>Dagoret</a:t>
            </a:r>
            <a:r>
              <a:rPr lang="fr-FR" sz="5600" b="1" dirty="0">
                <a:solidFill>
                  <a:srgbClr val="FFFF00"/>
                </a:solidFill>
              </a:rPr>
              <a:t>-Campagne, J. Chevalier, L. Le Guillou, </a:t>
            </a:r>
            <a:r>
              <a:rPr lang="fr-FR" sz="5600" b="1" i="1" dirty="0">
                <a:solidFill>
                  <a:srgbClr val="FFFF00"/>
                </a:solidFill>
              </a:rPr>
              <a:t>M. </a:t>
            </a:r>
            <a:r>
              <a:rPr lang="fr-FR" sz="5600" b="1" i="1" dirty="0" err="1">
                <a:solidFill>
                  <a:srgbClr val="FFFF00"/>
                </a:solidFill>
              </a:rPr>
              <a:t>Moniez</a:t>
            </a:r>
            <a:r>
              <a:rPr lang="fr-FR" sz="5600" b="1" i="1" dirty="0">
                <a:solidFill>
                  <a:srgbClr val="FFFF00"/>
                </a:solidFill>
              </a:rPr>
              <a:t>, </a:t>
            </a:r>
            <a:r>
              <a:rPr lang="fr-FR" sz="5600" b="1" dirty="0">
                <a:solidFill>
                  <a:srgbClr val="FFFF00"/>
                </a:solidFill>
              </a:rPr>
              <a:t>J. Neveu, M. Rodriguez-</a:t>
            </a:r>
            <a:r>
              <a:rPr lang="fr-FR" sz="5600" b="1" dirty="0" err="1">
                <a:solidFill>
                  <a:srgbClr val="FFFF00"/>
                </a:solidFill>
              </a:rPr>
              <a:t>Monroy</a:t>
            </a:r>
            <a:br>
              <a:rPr lang="fr-FR" sz="5600" dirty="0">
                <a:solidFill>
                  <a:srgbClr val="FFFF00"/>
                </a:solidFill>
              </a:rPr>
            </a:br>
            <a:r>
              <a:rPr lang="fr-FR" sz="5600" dirty="0">
                <a:solidFill>
                  <a:srgbClr val="FFFF00"/>
                </a:solidFill>
              </a:rPr>
              <a:t>+ </a:t>
            </a:r>
            <a:r>
              <a:rPr lang="fr-FR" sz="5600" dirty="0" err="1">
                <a:solidFill>
                  <a:srgbClr val="FFFF00"/>
                </a:solidFill>
              </a:rPr>
              <a:t>Observing</a:t>
            </a:r>
            <a:r>
              <a:rPr lang="fr-FR" sz="5600" dirty="0">
                <a:solidFill>
                  <a:srgbClr val="FFFF00"/>
                </a:solidFill>
              </a:rPr>
              <a:t> team (Patrick, Merlin, Tiago, Craig, Erik,  Ioana, </a:t>
            </a:r>
            <a:r>
              <a:rPr lang="fr-FR" sz="5600" dirty="0" err="1">
                <a:solidFill>
                  <a:srgbClr val="FFFF00"/>
                </a:solidFill>
              </a:rPr>
              <a:t>Alysha</a:t>
            </a:r>
            <a:r>
              <a:rPr lang="fr-FR" sz="5600" dirty="0">
                <a:solidFill>
                  <a:srgbClr val="FFFF00"/>
                </a:solidFill>
              </a:rPr>
              <a:t> &amp; </a:t>
            </a:r>
            <a:r>
              <a:rPr lang="fr-FR" sz="5600" dirty="0" err="1">
                <a:solidFill>
                  <a:srgbClr val="FFFF00"/>
                </a:solidFill>
              </a:rPr>
              <a:t>others</a:t>
            </a:r>
            <a:r>
              <a:rPr lang="fr-FR" sz="56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E19F95-1A16-A01C-154A-47AD1B8837FC}"/>
              </a:ext>
            </a:extLst>
          </p:cNvPr>
          <p:cNvSpPr txBox="1"/>
          <p:nvPr/>
        </p:nvSpPr>
        <p:spPr>
          <a:xfrm>
            <a:off x="4627551" y="3006380"/>
            <a:ext cx="451644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00"/>
                </a:solidFill>
              </a:rPr>
              <a:t>Rubin-LSST France, LPNHE, 30 nov. 2022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16200000">
            <a:off x="7100098" y="4921003"/>
            <a:ext cx="1796681" cy="18276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7A7AAE-8B7A-6216-A1CF-61F7B278867F}"/>
              </a:ext>
            </a:extLst>
          </p:cNvPr>
          <p:cNvSpPr txBox="1"/>
          <p:nvPr/>
        </p:nvSpPr>
        <p:spPr>
          <a:xfrm>
            <a:off x="317038" y="4639381"/>
            <a:ext cx="477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Difference</a:t>
            </a:r>
            <a:r>
              <a:rPr lang="fr-FR" b="1" dirty="0"/>
              <a:t> (normal flat) vs (</a:t>
            </a:r>
            <a:r>
              <a:rPr lang="fr-FR" b="1" dirty="0" err="1"/>
              <a:t>special</a:t>
            </a:r>
            <a:r>
              <a:rPr lang="fr-FR" b="1" dirty="0"/>
              <a:t> flat):</a:t>
            </a:r>
          </a:p>
          <a:p>
            <a:r>
              <a:rPr lang="fr-FR" dirty="0"/>
              <a:t>Visible on large-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only</a:t>
            </a:r>
            <a:endParaRPr lang="fr-FR" dirty="0"/>
          </a:p>
          <a:p>
            <a:r>
              <a:rPr lang="fr-FR" i="1" dirty="0"/>
              <a:t>-&gt; spots </a:t>
            </a:r>
            <a:r>
              <a:rPr lang="fr-FR" i="1" dirty="0" err="1"/>
              <a:t>from</a:t>
            </a:r>
            <a:r>
              <a:rPr lang="fr-FR" i="1" dirty="0"/>
              <a:t> </a:t>
            </a:r>
            <a:r>
              <a:rPr lang="fr-FR" i="1" dirty="0" err="1"/>
              <a:t>upstream</a:t>
            </a:r>
            <a:r>
              <a:rPr lang="fr-FR" i="1" dirty="0"/>
              <a:t> </a:t>
            </a:r>
            <a:r>
              <a:rPr lang="fr-FR" i="1" dirty="0" err="1"/>
              <a:t>optics</a:t>
            </a:r>
            <a:r>
              <a:rPr lang="fr-FR" i="1" dirty="0"/>
              <a:t> are out-of-focus and impacts </a:t>
            </a:r>
            <a:r>
              <a:rPr lang="fr-FR" i="1" dirty="0" err="1"/>
              <a:t>only</a:t>
            </a:r>
            <a:r>
              <a:rPr lang="fr-FR" i="1" dirty="0"/>
              <a:t> the direct light of a normal flat</a:t>
            </a:r>
          </a:p>
        </p:txBody>
      </p:sp>
      <p:sp>
        <p:nvSpPr>
          <p:cNvPr id="912" name="Google Shape;912;p78"/>
          <p:cNvSpPr txBox="1">
            <a:spLocks noGrp="1"/>
          </p:cNvSpPr>
          <p:nvPr>
            <p:ph type="title"/>
          </p:nvPr>
        </p:nvSpPr>
        <p:spPr>
          <a:xfrm>
            <a:off x="628650" y="49160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s"/>
              <a:t>Flat-fielding in spectroscopy</a:t>
            </a:r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53A1E16-602C-389F-B192-36E510583819}"/>
              </a:ext>
            </a:extLst>
          </p:cNvPr>
          <p:cNvGrpSpPr/>
          <p:nvPr/>
        </p:nvGrpSpPr>
        <p:grpSpPr>
          <a:xfrm>
            <a:off x="408207" y="1618454"/>
            <a:ext cx="4590363" cy="2678171"/>
            <a:chOff x="4097714" y="2405277"/>
            <a:chExt cx="4590363" cy="267817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4838719-3000-D400-C617-CC534E82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714" y="2405277"/>
              <a:ext cx="4590363" cy="2678171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C2B4FB64-0D39-90B1-5A4B-07CA81874327}"/>
                </a:ext>
              </a:extLst>
            </p:cNvPr>
            <p:cNvCxnSpPr>
              <a:cxnSpLocks/>
            </p:cNvCxnSpPr>
            <p:nvPr/>
          </p:nvCxnSpPr>
          <p:spPr>
            <a:xfrm>
              <a:off x="6617776" y="3032750"/>
              <a:ext cx="0" cy="70598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799FE1D-3E72-2F76-D6BB-9BA66490B8EA}"/>
                </a:ext>
              </a:extLst>
            </p:cNvPr>
            <p:cNvSpPr txBox="1"/>
            <p:nvPr/>
          </p:nvSpPr>
          <p:spPr>
            <a:xfrm>
              <a:off x="5780249" y="2589217"/>
              <a:ext cx="1797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Inter-</a:t>
              </a:r>
              <a:r>
                <a:rPr lang="fr-FR" dirty="0" err="1"/>
                <a:t>register</a:t>
              </a:r>
              <a:r>
                <a:rPr lang="fr-FR" dirty="0"/>
                <a:t> gap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0E610D7-EDDF-9EBF-CC09-F9A2C74F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282" y="1618454"/>
            <a:ext cx="4394718" cy="27466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9A0B7ED-1372-E362-CDB6-A1F50983BF58}"/>
              </a:ext>
            </a:extLst>
          </p:cNvPr>
          <p:cNvSpPr txBox="1"/>
          <p:nvPr/>
        </p:nvSpPr>
        <p:spPr>
          <a:xfrm>
            <a:off x="5241851" y="4646573"/>
            <a:ext cx="350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Impact of flat-</a:t>
            </a:r>
            <a:r>
              <a:rPr lang="fr-FR" dirty="0" err="1"/>
              <a:t>fielding</a:t>
            </a:r>
            <a:r>
              <a:rPr lang="fr-FR" dirty="0"/>
              <a:t> on a segment of pixels on the </a:t>
            </a:r>
            <a:r>
              <a:rPr lang="fr-FR" dirty="0" err="1"/>
              <a:t>crest</a:t>
            </a:r>
            <a:r>
              <a:rPr lang="fr-FR" dirty="0"/>
              <a:t> of the </a:t>
            </a:r>
            <a:r>
              <a:rPr lang="fr-FR" dirty="0" err="1"/>
              <a:t>spectrum</a:t>
            </a:r>
            <a:r>
              <a:rPr lang="fr-FR" dirty="0"/>
              <a:t> (</a:t>
            </a:r>
            <a:r>
              <a:rPr lang="fr-FR" dirty="0" err="1"/>
              <a:t>around</a:t>
            </a:r>
            <a:r>
              <a:rPr lang="fr-FR" dirty="0"/>
              <a:t> a spectral line)</a:t>
            </a:r>
          </a:p>
          <a:p>
            <a:r>
              <a:rPr lang="fr-FR" i="1" dirty="0"/>
              <a:t>-&gt; </a:t>
            </a:r>
            <a:r>
              <a:rPr lang="fr-FR" i="1" dirty="0" err="1"/>
              <a:t>smaller</a:t>
            </a:r>
            <a:r>
              <a:rPr lang="fr-FR" i="1" dirty="0"/>
              <a:t> pixel-to-pixel variations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8AF43C-D7CA-F9CC-CC20-98C9C1524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4884"/>
            <a:ext cx="7473359" cy="183411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dirty="0"/>
              <a:t>Simple hardware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in the </a:t>
            </a:r>
            <a:r>
              <a:rPr lang="fr-FR" dirty="0" err="1"/>
              <a:t>filter</a:t>
            </a:r>
            <a:r>
              <a:rPr lang="fr-FR" dirty="0"/>
              <a:t> </a:t>
            </a:r>
            <a:r>
              <a:rPr lang="fr-FR" dirty="0" err="1"/>
              <a:t>wheel</a:t>
            </a:r>
            <a:r>
              <a:rPr lang="fr-FR" dirty="0"/>
              <a:t> (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3cm distance to the </a:t>
            </a:r>
            <a:r>
              <a:rPr lang="fr-FR" dirty="0" err="1"/>
              <a:t>hologram</a:t>
            </a:r>
            <a:r>
              <a:rPr lang="fr-FR" dirty="0"/>
              <a:t>)</a:t>
            </a:r>
          </a:p>
          <a:p>
            <a:pPr lvl="1">
              <a:lnSpc>
                <a:spcPct val="120000"/>
              </a:lnSpc>
            </a:pPr>
            <a:r>
              <a:rPr lang="fr-FR" b="1" dirty="0"/>
              <a:t>For </a:t>
            </a:r>
            <a:r>
              <a:rPr lang="fr-FR" b="1" dirty="0" err="1"/>
              <a:t>special</a:t>
            </a:r>
            <a:r>
              <a:rPr lang="fr-FR" b="1" dirty="0"/>
              <a:t> flat-</a:t>
            </a:r>
            <a:r>
              <a:rPr lang="fr-FR" b="1" dirty="0" err="1"/>
              <a:t>fielding</a:t>
            </a:r>
            <a:r>
              <a:rPr lang="fr-FR" dirty="0"/>
              <a:t>: </a:t>
            </a:r>
            <a:r>
              <a:rPr lang="fr-FR" dirty="0" err="1"/>
              <a:t>cylindrical</a:t>
            </a:r>
            <a:r>
              <a:rPr lang="fr-FR" dirty="0"/>
              <a:t> </a:t>
            </a:r>
            <a:r>
              <a:rPr lang="fr-FR" dirty="0" err="1"/>
              <a:t>lens</a:t>
            </a:r>
            <a:endParaRPr lang="fr-FR" dirty="0"/>
          </a:p>
          <a:p>
            <a:pPr lvl="1">
              <a:lnSpc>
                <a:spcPct val="120000"/>
              </a:lnSpc>
            </a:pPr>
            <a:r>
              <a:rPr lang="fr-FR" b="1" dirty="0"/>
              <a:t>To </a:t>
            </a:r>
            <a:r>
              <a:rPr lang="fr-FR" b="1" dirty="0" err="1"/>
              <a:t>mitigate</a:t>
            </a:r>
            <a:r>
              <a:rPr lang="fr-FR" b="1" dirty="0"/>
              <a:t> the </a:t>
            </a:r>
            <a:r>
              <a:rPr lang="fr-FR" b="1" dirty="0" err="1"/>
              <a:t>field</a:t>
            </a:r>
            <a:r>
              <a:rPr lang="fr-FR" b="1" dirty="0"/>
              <a:t> stars: </a:t>
            </a:r>
            <a:r>
              <a:rPr lang="fr-FR" dirty="0" err="1"/>
              <a:t>collimator</a:t>
            </a:r>
            <a:br>
              <a:rPr lang="fr-FR" dirty="0"/>
            </a:br>
            <a:r>
              <a:rPr lang="fr-FR" dirty="0"/>
              <a:t>-&gt; </a:t>
            </a:r>
            <a:r>
              <a:rPr lang="fr-FR" dirty="0" err="1"/>
              <a:t>already</a:t>
            </a:r>
            <a:r>
              <a:rPr lang="fr-FR" dirty="0"/>
              <a:t> (</a:t>
            </a:r>
            <a:r>
              <a:rPr lang="fr-FR" dirty="0" err="1"/>
              <a:t>successfully</a:t>
            </a:r>
            <a:r>
              <a:rPr lang="fr-FR" dirty="0"/>
              <a:t>) </a:t>
            </a:r>
            <a:r>
              <a:rPr lang="fr-FR" dirty="0" err="1"/>
              <a:t>tested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first </a:t>
            </a:r>
            <a:r>
              <a:rPr lang="fr-FR" dirty="0" err="1"/>
              <a:t>hologram</a:t>
            </a:r>
            <a:r>
              <a:rPr lang="fr-FR" dirty="0"/>
              <a:t> prototypes at CTIO and Pic du Midi</a:t>
            </a:r>
            <a:br>
              <a:rPr lang="fr-FR" dirty="0"/>
            </a:br>
            <a:r>
              <a:rPr lang="fr-FR" dirty="0"/>
              <a:t>-&gt; </a:t>
            </a:r>
            <a:r>
              <a:rPr lang="fr-FR" dirty="0" err="1"/>
              <a:t>reduces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sky background and 0th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stars. The structure of the sky background (section orthogonal to the dispersion) </a:t>
            </a:r>
            <a:r>
              <a:rPr lang="fr-FR" dirty="0" err="1"/>
              <a:t>remains</a:t>
            </a:r>
            <a:r>
              <a:rPr lang="fr-FR" dirty="0"/>
              <a:t> invariant by translation </a:t>
            </a:r>
            <a:r>
              <a:rPr lang="fr-FR" dirty="0" err="1"/>
              <a:t>along</a:t>
            </a:r>
            <a:r>
              <a:rPr lang="fr-FR" dirty="0"/>
              <a:t> the dispersion axis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squared</a:t>
            </a:r>
            <a:r>
              <a:rPr lang="fr-FR" dirty="0"/>
              <a:t> </a:t>
            </a:r>
            <a:r>
              <a:rPr lang="fr-FR" dirty="0" err="1"/>
              <a:t>collimator</a:t>
            </a:r>
            <a:endParaRPr lang="fr-FR" dirty="0"/>
          </a:p>
        </p:txBody>
      </p:sp>
      <p:pic>
        <p:nvPicPr>
          <p:cNvPr id="4" name="Image 3" descr="IMG_0665.jpg">
            <a:extLst>
              <a:ext uri="{FF2B5EF4-FFF2-40B4-BE49-F238E27FC236}">
                <a16:creationId xmlns:a16="http://schemas.microsoft.com/office/drawing/2014/main" id="{DD24EF50-91DA-8636-35D5-5CA024038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9476">
            <a:off x="400390" y="3765018"/>
            <a:ext cx="1738224" cy="23272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DCCB9D-E841-CE62-27E1-B47F0D7D8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Hardware to </a:t>
            </a:r>
            <a:r>
              <a:rPr lang="fr-FR" dirty="0" err="1"/>
              <a:t>mitigate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star contamination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115C151-8BCE-8FCE-B247-BC96BAD19A76}"/>
              </a:ext>
            </a:extLst>
          </p:cNvPr>
          <p:cNvGrpSpPr/>
          <p:nvPr/>
        </p:nvGrpSpPr>
        <p:grpSpPr>
          <a:xfrm>
            <a:off x="2413557" y="3789617"/>
            <a:ext cx="3964207" cy="2278014"/>
            <a:chOff x="2775077" y="3789617"/>
            <a:chExt cx="3964207" cy="227801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53D1C9C-E932-8176-3A78-38EF791BA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077" y="3789617"/>
              <a:ext cx="3964207" cy="22780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A325106-B87B-C20A-D5F4-27C8688679D9}"/>
                </a:ext>
              </a:extLst>
            </p:cNvPr>
            <p:cNvSpPr txBox="1"/>
            <p:nvPr/>
          </p:nvSpPr>
          <p:spPr>
            <a:xfrm>
              <a:off x="3805237" y="5593002"/>
              <a:ext cx="8954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No source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D48379-9525-4040-C122-445C9D35045B}"/>
                </a:ext>
              </a:extLst>
            </p:cNvPr>
            <p:cNvSpPr txBox="1"/>
            <p:nvPr/>
          </p:nvSpPr>
          <p:spPr>
            <a:xfrm>
              <a:off x="5118232" y="5593002"/>
              <a:ext cx="103489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 err="1"/>
                <a:t>With</a:t>
              </a:r>
              <a:r>
                <a:rPr lang="fr-FR" sz="1350" dirty="0"/>
                <a:t> source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BFCA80E-B46B-245F-68B6-F1B44225A018}"/>
              </a:ext>
            </a:extLst>
          </p:cNvPr>
          <p:cNvGrpSpPr/>
          <p:nvPr/>
        </p:nvGrpSpPr>
        <p:grpSpPr>
          <a:xfrm>
            <a:off x="6377764" y="3722144"/>
            <a:ext cx="2498596" cy="2148722"/>
            <a:chOff x="8794342" y="3534922"/>
            <a:chExt cx="3282659" cy="282299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C6604F0-85E8-3BD2-62A6-3267EF03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794342" y="3534922"/>
              <a:ext cx="3282659" cy="282299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6062C3-D7BF-A603-DB9F-40EBAD5AE19B}"/>
                </a:ext>
              </a:extLst>
            </p:cNvPr>
            <p:cNvSpPr/>
            <p:nvPr/>
          </p:nvSpPr>
          <p:spPr>
            <a:xfrm>
              <a:off x="10681564" y="4003829"/>
              <a:ext cx="463887" cy="18924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5A8F98BF-4267-C70A-D092-96B8B557CC1D}"/>
                </a:ext>
              </a:extLst>
            </p:cNvPr>
            <p:cNvCxnSpPr>
              <a:cxnSpLocks/>
            </p:cNvCxnSpPr>
            <p:nvPr/>
          </p:nvCxnSpPr>
          <p:spPr>
            <a:xfrm>
              <a:off x="9902766" y="4003829"/>
              <a:ext cx="0" cy="189931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C04AB98-264C-BACE-E38F-9346B50296FC}"/>
                </a:ext>
              </a:extLst>
            </p:cNvPr>
            <p:cNvSpPr txBox="1"/>
            <p:nvPr/>
          </p:nvSpPr>
          <p:spPr>
            <a:xfrm rot="16200000">
              <a:off x="9810322" y="479453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62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AD65C438-0B71-AD1A-4C73-3D82DCBC5C02}"/>
                </a:ext>
              </a:extLst>
            </p:cNvPr>
            <p:cNvCxnSpPr>
              <a:cxnSpLocks/>
            </p:cNvCxnSpPr>
            <p:nvPr/>
          </p:nvCxnSpPr>
          <p:spPr>
            <a:xfrm>
              <a:off x="9622517" y="3941730"/>
              <a:ext cx="0" cy="20103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13E0FDA-304E-B6D0-2A4A-567112E17894}"/>
                </a:ext>
              </a:extLst>
            </p:cNvPr>
            <p:cNvSpPr txBox="1"/>
            <p:nvPr/>
          </p:nvSpPr>
          <p:spPr>
            <a:xfrm rot="16200000">
              <a:off x="9523303" y="478242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65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B2B2614-5629-D2CF-6840-9214BB16A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919247" y="3769376"/>
              <a:ext cx="0" cy="2234085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Étoile à 4 branches 16">
              <a:extLst>
                <a:ext uri="{FF2B5EF4-FFF2-40B4-BE49-F238E27FC236}">
                  <a16:creationId xmlns:a16="http://schemas.microsoft.com/office/drawing/2014/main" id="{ACBCD03E-E6C1-D90D-AB88-89548FA621AE}"/>
                </a:ext>
              </a:extLst>
            </p:cNvPr>
            <p:cNvSpPr/>
            <p:nvPr/>
          </p:nvSpPr>
          <p:spPr>
            <a:xfrm>
              <a:off x="10360407" y="4895408"/>
              <a:ext cx="68211" cy="68211"/>
            </a:xfrm>
            <a:prstGeom prst="star4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AF38A4D-7CFD-5106-CE20-DA757C739CA2}"/>
                </a:ext>
              </a:extLst>
            </p:cNvPr>
            <p:cNvSpPr txBox="1"/>
            <p:nvPr/>
          </p:nvSpPr>
          <p:spPr>
            <a:xfrm>
              <a:off x="10740801" y="4933661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/>
                <a:t>15</a:t>
              </a:r>
              <a:endParaRPr lang="fr-FR" sz="800" dirty="0"/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C87A025A-C5BC-A925-9AEC-4589F50AAA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1564" y="4975399"/>
              <a:ext cx="46388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B7D809DA-4A08-70D0-3D58-12A2A9F03DC7}"/>
                </a:ext>
              </a:extLst>
            </p:cNvPr>
            <p:cNvCxnSpPr>
              <a:cxnSpLocks/>
            </p:cNvCxnSpPr>
            <p:nvPr/>
          </p:nvCxnSpPr>
          <p:spPr>
            <a:xfrm>
              <a:off x="10389916" y="4810741"/>
              <a:ext cx="541609" cy="0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575E10D-C01B-0E5C-087F-E599F09380DE}"/>
                </a:ext>
              </a:extLst>
            </p:cNvPr>
            <p:cNvSpPr txBox="1"/>
            <p:nvPr/>
          </p:nvSpPr>
          <p:spPr>
            <a:xfrm>
              <a:off x="10423957" y="4677286"/>
              <a:ext cx="24878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b="1" dirty="0">
                  <a:solidFill>
                    <a:srgbClr val="FF0000"/>
                  </a:solidFill>
                </a:rPr>
                <a:t>17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9A3AAB9-5026-6AAF-F0BE-B81849861E78}"/>
                </a:ext>
              </a:extLst>
            </p:cNvPr>
            <p:cNvSpPr txBox="1"/>
            <p:nvPr/>
          </p:nvSpPr>
          <p:spPr>
            <a:xfrm>
              <a:off x="10055105" y="4250476"/>
              <a:ext cx="558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/>
                <a:t>window</a:t>
              </a:r>
              <a:endParaRPr lang="fr-FR" sz="900" dirty="0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EA18987-6F02-202C-A75A-65E62CC3E4B8}"/>
                </a:ext>
              </a:extLst>
            </p:cNvPr>
            <p:cNvGrpSpPr/>
            <p:nvPr/>
          </p:nvGrpSpPr>
          <p:grpSpPr>
            <a:xfrm>
              <a:off x="11027008" y="5570181"/>
              <a:ext cx="274024" cy="274024"/>
              <a:chOff x="7794762" y="5681922"/>
              <a:chExt cx="274024" cy="274024"/>
            </a:xfrm>
          </p:grpSpPr>
          <p:sp>
            <p:nvSpPr>
              <p:cNvPr id="25" name="Bouée 24">
                <a:extLst>
                  <a:ext uri="{FF2B5EF4-FFF2-40B4-BE49-F238E27FC236}">
                    <a16:creationId xmlns:a16="http://schemas.microsoft.com/office/drawing/2014/main" id="{15E0806D-4D26-25FF-05B6-EC4EA4119A92}"/>
                  </a:ext>
                </a:extLst>
              </p:cNvPr>
              <p:cNvSpPr/>
              <p:nvPr/>
            </p:nvSpPr>
            <p:spPr>
              <a:xfrm>
                <a:off x="7794762" y="5681922"/>
                <a:ext cx="274024" cy="274024"/>
              </a:xfrm>
              <a:prstGeom prst="donut">
                <a:avLst>
                  <a:gd name="adj" fmla="val 845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1D2DBB81-6FFC-5439-3FF6-F898A3A77208}"/>
                  </a:ext>
                </a:extLst>
              </p:cNvPr>
              <p:cNvSpPr/>
              <p:nvPr/>
            </p:nvSpPr>
            <p:spPr>
              <a:xfrm>
                <a:off x="7908138" y="5793388"/>
                <a:ext cx="45719" cy="4571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Croix 26">
                <a:extLst>
                  <a:ext uri="{FF2B5EF4-FFF2-40B4-BE49-F238E27FC236}">
                    <a16:creationId xmlns:a16="http://schemas.microsoft.com/office/drawing/2014/main" id="{E4A252EF-7593-2661-2A90-02C7629DFE6C}"/>
                  </a:ext>
                </a:extLst>
              </p:cNvPr>
              <p:cNvSpPr/>
              <p:nvPr/>
            </p:nvSpPr>
            <p:spPr>
              <a:xfrm rot="2660969">
                <a:off x="7810861" y="5696112"/>
                <a:ext cx="240270" cy="240270"/>
              </a:xfrm>
              <a:prstGeom prst="plus">
                <a:avLst>
                  <a:gd name="adj" fmla="val 4551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942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AD5DD-C319-AB76-FF3E-9E2B5E06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Optical setup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F75F39-E912-F637-DC05-EA2F8BD4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62" y="2171169"/>
            <a:ext cx="4229899" cy="341443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309195E-4F82-C09C-F963-A3EC35FABC7A}"/>
              </a:ext>
            </a:extLst>
          </p:cNvPr>
          <p:cNvCxnSpPr>
            <a:cxnSpLocks/>
          </p:cNvCxnSpPr>
          <p:nvPr/>
        </p:nvCxnSpPr>
        <p:spPr>
          <a:xfrm flipV="1">
            <a:off x="2766060" y="2320290"/>
            <a:ext cx="3573780" cy="2324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3FA5507-AF5B-7710-ACA2-2AA05E67E77A}"/>
              </a:ext>
            </a:extLst>
          </p:cNvPr>
          <p:cNvCxnSpPr>
            <a:cxnSpLocks/>
          </p:cNvCxnSpPr>
          <p:nvPr/>
        </p:nvCxnSpPr>
        <p:spPr>
          <a:xfrm flipV="1">
            <a:off x="2766060" y="2564130"/>
            <a:ext cx="3863340" cy="2080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94AF21-1B69-BE70-7ABC-CEA3ABA5874D}"/>
              </a:ext>
            </a:extLst>
          </p:cNvPr>
          <p:cNvSpPr/>
          <p:nvPr/>
        </p:nvSpPr>
        <p:spPr>
          <a:xfrm rot="2258001">
            <a:off x="5484542" y="2859495"/>
            <a:ext cx="281940" cy="200635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7F7A1BE-3A41-460D-4B33-64903A77E5E3}"/>
              </a:ext>
            </a:extLst>
          </p:cNvPr>
          <p:cNvSpPr/>
          <p:nvPr/>
        </p:nvSpPr>
        <p:spPr>
          <a:xfrm rot="2258001">
            <a:off x="5067257" y="3121849"/>
            <a:ext cx="252563" cy="188714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6D3146-F254-3846-9127-123EFC22C9B9}"/>
              </a:ext>
            </a:extLst>
          </p:cNvPr>
          <p:cNvSpPr txBox="1"/>
          <p:nvPr/>
        </p:nvSpPr>
        <p:spPr>
          <a:xfrm>
            <a:off x="6061890" y="3290501"/>
            <a:ext cx="6097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Filter</a:t>
            </a:r>
            <a:r>
              <a:rPr lang="fr-FR" sz="1350" dirty="0"/>
              <a:t> </a:t>
            </a:r>
            <a:r>
              <a:rPr lang="fr-FR" sz="1350" dirty="0" err="1"/>
              <a:t>wheel</a:t>
            </a:r>
            <a:endParaRPr lang="fr-FR" sz="135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DF15F9-1C68-2170-D52B-E56B195A622F}"/>
              </a:ext>
            </a:extLst>
          </p:cNvPr>
          <p:cNvSpPr txBox="1"/>
          <p:nvPr/>
        </p:nvSpPr>
        <p:spPr>
          <a:xfrm>
            <a:off x="4033293" y="2757749"/>
            <a:ext cx="865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Disperser </a:t>
            </a:r>
            <a:r>
              <a:rPr lang="fr-FR" sz="1350" dirty="0" err="1"/>
              <a:t>wheel</a:t>
            </a:r>
            <a:endParaRPr lang="fr-FR" sz="1350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49E49C5-9859-724F-9A3A-FAD96F73EA54}"/>
              </a:ext>
            </a:extLst>
          </p:cNvPr>
          <p:cNvSpPr/>
          <p:nvPr/>
        </p:nvSpPr>
        <p:spPr>
          <a:xfrm rot="2258001">
            <a:off x="3537634" y="4124798"/>
            <a:ext cx="97580" cy="70405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14DA753-DA0A-DA3A-29F4-EC9C9392BDB1}"/>
              </a:ext>
            </a:extLst>
          </p:cNvPr>
          <p:cNvCxnSpPr/>
          <p:nvPr/>
        </p:nvCxnSpPr>
        <p:spPr>
          <a:xfrm>
            <a:off x="2766060" y="4718050"/>
            <a:ext cx="0" cy="450851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0"/>
                  </a:schemeClr>
                </a:gs>
                <a:gs pos="0">
                  <a:srgbClr val="00B0F0"/>
                </a:gs>
                <a:gs pos="27000">
                  <a:srgbClr val="92D050"/>
                </a:gs>
                <a:gs pos="5800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979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AD5DD-C319-AB76-FF3E-9E2B5E06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20516"/>
          </a:xfrm>
        </p:spPr>
        <p:txBody>
          <a:bodyPr>
            <a:normAutofit fontScale="90000"/>
          </a:bodyPr>
          <a:lstStyle/>
          <a:p>
            <a:r>
              <a:rPr lang="fr-FR" dirty="0"/>
              <a:t>Optical design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F75F39-E912-F637-DC05-EA2F8BD4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62" y="2171169"/>
            <a:ext cx="4229899" cy="341443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309195E-4F82-C09C-F963-A3EC35FABC7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2766060" y="2873734"/>
            <a:ext cx="2747813" cy="1770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3FA5507-AF5B-7710-ACA2-2AA05E67E77A}"/>
              </a:ext>
            </a:extLst>
          </p:cNvPr>
          <p:cNvCxnSpPr>
            <a:cxnSpLocks/>
            <a:endCxn id="12" idx="6"/>
          </p:cNvCxnSpPr>
          <p:nvPr/>
        </p:nvCxnSpPr>
        <p:spPr>
          <a:xfrm flipV="1">
            <a:off x="2766060" y="3045889"/>
            <a:ext cx="2971091" cy="1598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94AF21-1B69-BE70-7ABC-CEA3ABA5874D}"/>
              </a:ext>
            </a:extLst>
          </p:cNvPr>
          <p:cNvSpPr/>
          <p:nvPr/>
        </p:nvSpPr>
        <p:spPr>
          <a:xfrm rot="2258001">
            <a:off x="5484542" y="2859495"/>
            <a:ext cx="281940" cy="200635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7F7A1BE-3A41-460D-4B33-64903A77E5E3}"/>
              </a:ext>
            </a:extLst>
          </p:cNvPr>
          <p:cNvSpPr/>
          <p:nvPr/>
        </p:nvSpPr>
        <p:spPr>
          <a:xfrm rot="2258001">
            <a:off x="5067257" y="3121849"/>
            <a:ext cx="252563" cy="188714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6D3146-F254-3846-9127-123EFC22C9B9}"/>
              </a:ext>
            </a:extLst>
          </p:cNvPr>
          <p:cNvSpPr txBox="1"/>
          <p:nvPr/>
        </p:nvSpPr>
        <p:spPr>
          <a:xfrm>
            <a:off x="6061890" y="3290500"/>
            <a:ext cx="609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Filter</a:t>
            </a:r>
            <a:endParaRPr lang="fr-FR" sz="135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DF15F9-1C68-2170-D52B-E56B195A622F}"/>
              </a:ext>
            </a:extLst>
          </p:cNvPr>
          <p:cNvSpPr txBox="1"/>
          <p:nvPr/>
        </p:nvSpPr>
        <p:spPr>
          <a:xfrm>
            <a:off x="4033293" y="2757748"/>
            <a:ext cx="8652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Disperser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0FDC314-0EA1-F57C-2772-946E077D1BE8}"/>
              </a:ext>
            </a:extLst>
          </p:cNvPr>
          <p:cNvGrpSpPr/>
          <p:nvPr/>
        </p:nvGrpSpPr>
        <p:grpSpPr>
          <a:xfrm>
            <a:off x="5452618" y="1653906"/>
            <a:ext cx="734823" cy="592433"/>
            <a:chOff x="7159527" y="576002"/>
            <a:chExt cx="979764" cy="789911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1AB88D10-2224-494F-C9BB-BDD9BEEE5023}"/>
                </a:ext>
              </a:extLst>
            </p:cNvPr>
            <p:cNvSpPr/>
            <p:nvPr/>
          </p:nvSpPr>
          <p:spPr>
            <a:xfrm rot="11824866">
              <a:off x="7159528" y="576002"/>
              <a:ext cx="979763" cy="31496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80598D80-CAEB-084F-FE3A-E186E190C48E}"/>
                </a:ext>
              </a:extLst>
            </p:cNvPr>
            <p:cNvSpPr/>
            <p:nvPr/>
          </p:nvSpPr>
          <p:spPr>
            <a:xfrm rot="11824866">
              <a:off x="7159527" y="1050953"/>
              <a:ext cx="979763" cy="31496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D95C2AE-1E40-022A-8E6C-573B598D67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6147" y="881149"/>
              <a:ext cx="313" cy="482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25DCEF6-EE8C-619F-C435-ADFEA006D5CD}"/>
                </a:ext>
              </a:extLst>
            </p:cNvPr>
            <p:cNvCxnSpPr>
              <a:cxnSpLocks/>
            </p:cNvCxnSpPr>
            <p:nvPr/>
          </p:nvCxnSpPr>
          <p:spPr>
            <a:xfrm>
              <a:off x="7176656" y="594305"/>
              <a:ext cx="313" cy="482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AAEE20B-17FF-61A8-63FE-0DE56B7A51B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293" y="593748"/>
              <a:ext cx="422016" cy="2944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4925634-5344-6A67-6CB7-0CC840ED2471}"/>
                </a:ext>
              </a:extLst>
            </p:cNvPr>
            <p:cNvCxnSpPr/>
            <p:nvPr/>
          </p:nvCxnSpPr>
          <p:spPr>
            <a:xfrm>
              <a:off x="7180812" y="1064874"/>
              <a:ext cx="422016" cy="294423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1039E66-F0FE-AFC4-D202-BBBE037EF898}"/>
              </a:ext>
            </a:extLst>
          </p:cNvPr>
          <p:cNvSpPr/>
          <p:nvPr/>
        </p:nvSpPr>
        <p:spPr>
          <a:xfrm>
            <a:off x="5591908" y="2275609"/>
            <a:ext cx="89992" cy="227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AB24045-3E0F-E5E4-2745-16CE4D6924EC}"/>
              </a:ext>
            </a:extLst>
          </p:cNvPr>
          <p:cNvSpPr/>
          <p:nvPr/>
        </p:nvSpPr>
        <p:spPr>
          <a:xfrm rot="2258001">
            <a:off x="3537634" y="4124798"/>
            <a:ext cx="97580" cy="70405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56195E6-1465-D90F-057A-05518205808C}"/>
              </a:ext>
            </a:extLst>
          </p:cNvPr>
          <p:cNvCxnSpPr/>
          <p:nvPr/>
        </p:nvCxnSpPr>
        <p:spPr>
          <a:xfrm>
            <a:off x="2766060" y="4718050"/>
            <a:ext cx="0" cy="450851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0"/>
                  </a:schemeClr>
                </a:gs>
                <a:gs pos="0">
                  <a:srgbClr val="00B0F0"/>
                </a:gs>
                <a:gs pos="27000">
                  <a:srgbClr val="92D050"/>
                </a:gs>
                <a:gs pos="5800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454AC8E2-03FA-2E1B-A8FC-08DE078CFB6F}"/>
              </a:ext>
            </a:extLst>
          </p:cNvPr>
          <p:cNvSpPr txBox="1"/>
          <p:nvPr/>
        </p:nvSpPr>
        <p:spPr>
          <a:xfrm>
            <a:off x="5807864" y="1914913"/>
            <a:ext cx="1239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Cylindrical</a:t>
            </a:r>
            <a:r>
              <a:rPr lang="fr-FR" sz="1350" dirty="0"/>
              <a:t> </a:t>
            </a:r>
            <a:r>
              <a:rPr lang="fr-FR" sz="1350" dirty="0" err="1"/>
              <a:t>lens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229750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AD5DD-C319-AB76-FF3E-9E2B5E06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Optical design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F75F39-E912-F637-DC05-EA2F8BD4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62" y="2171169"/>
            <a:ext cx="4229899" cy="341443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309195E-4F82-C09C-F963-A3EC35FABC7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2886595" y="2873735"/>
            <a:ext cx="2627278" cy="1833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3FA5507-AF5B-7710-ACA2-2AA05E67E77A}"/>
              </a:ext>
            </a:extLst>
          </p:cNvPr>
          <p:cNvCxnSpPr>
            <a:cxnSpLocks/>
          </p:cNvCxnSpPr>
          <p:nvPr/>
        </p:nvCxnSpPr>
        <p:spPr>
          <a:xfrm flipV="1">
            <a:off x="2674620" y="3064372"/>
            <a:ext cx="3048693" cy="1521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94AF21-1B69-BE70-7ABC-CEA3ABA5874D}"/>
              </a:ext>
            </a:extLst>
          </p:cNvPr>
          <p:cNvSpPr/>
          <p:nvPr/>
        </p:nvSpPr>
        <p:spPr>
          <a:xfrm rot="2258001">
            <a:off x="5484542" y="2859495"/>
            <a:ext cx="281940" cy="200635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7F7A1BE-3A41-460D-4B33-64903A77E5E3}"/>
              </a:ext>
            </a:extLst>
          </p:cNvPr>
          <p:cNvSpPr/>
          <p:nvPr/>
        </p:nvSpPr>
        <p:spPr>
          <a:xfrm rot="2258001">
            <a:off x="5100428" y="3123176"/>
            <a:ext cx="189664" cy="188714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BC16C57-A812-037D-2157-E8936C15FBF3}"/>
              </a:ext>
            </a:extLst>
          </p:cNvPr>
          <p:cNvSpPr/>
          <p:nvPr/>
        </p:nvSpPr>
        <p:spPr>
          <a:xfrm rot="2258001">
            <a:off x="3553237" y="4132095"/>
            <a:ext cx="92380" cy="75904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6D3146-F254-3846-9127-123EFC22C9B9}"/>
              </a:ext>
            </a:extLst>
          </p:cNvPr>
          <p:cNvSpPr txBox="1"/>
          <p:nvPr/>
        </p:nvSpPr>
        <p:spPr>
          <a:xfrm>
            <a:off x="6061890" y="3290500"/>
            <a:ext cx="609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Filter</a:t>
            </a:r>
            <a:endParaRPr lang="fr-FR" sz="135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DF15F9-1C68-2170-D52B-E56B195A622F}"/>
              </a:ext>
            </a:extLst>
          </p:cNvPr>
          <p:cNvSpPr txBox="1"/>
          <p:nvPr/>
        </p:nvSpPr>
        <p:spPr>
          <a:xfrm>
            <a:off x="4033293" y="2757748"/>
            <a:ext cx="8652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Disperser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0FDC314-0EA1-F57C-2772-946E077D1BE8}"/>
              </a:ext>
            </a:extLst>
          </p:cNvPr>
          <p:cNvGrpSpPr/>
          <p:nvPr/>
        </p:nvGrpSpPr>
        <p:grpSpPr>
          <a:xfrm>
            <a:off x="5452618" y="2648326"/>
            <a:ext cx="734823" cy="592433"/>
            <a:chOff x="7159527" y="576002"/>
            <a:chExt cx="979764" cy="789911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1AB88D10-2224-494F-C9BB-BDD9BEEE5023}"/>
                </a:ext>
              </a:extLst>
            </p:cNvPr>
            <p:cNvSpPr/>
            <p:nvPr/>
          </p:nvSpPr>
          <p:spPr>
            <a:xfrm rot="11824866">
              <a:off x="7159528" y="576002"/>
              <a:ext cx="979763" cy="31496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80598D80-CAEB-084F-FE3A-E186E190C48E}"/>
                </a:ext>
              </a:extLst>
            </p:cNvPr>
            <p:cNvSpPr/>
            <p:nvPr/>
          </p:nvSpPr>
          <p:spPr>
            <a:xfrm rot="11824866">
              <a:off x="7159527" y="1050953"/>
              <a:ext cx="979763" cy="31496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D95C2AE-1E40-022A-8E6C-573B598D67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6147" y="881149"/>
              <a:ext cx="313" cy="482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25DCEF6-EE8C-619F-C435-ADFEA006D5CD}"/>
                </a:ext>
              </a:extLst>
            </p:cNvPr>
            <p:cNvCxnSpPr>
              <a:cxnSpLocks/>
            </p:cNvCxnSpPr>
            <p:nvPr/>
          </p:nvCxnSpPr>
          <p:spPr>
            <a:xfrm>
              <a:off x="7176656" y="594305"/>
              <a:ext cx="313" cy="482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AAEE20B-17FF-61A8-63FE-0DE56B7A51B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293" y="593748"/>
              <a:ext cx="422016" cy="2944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4925634-5344-6A67-6CB7-0CC840ED2471}"/>
                </a:ext>
              </a:extLst>
            </p:cNvPr>
            <p:cNvCxnSpPr/>
            <p:nvPr/>
          </p:nvCxnSpPr>
          <p:spPr>
            <a:xfrm>
              <a:off x="7180812" y="1064874"/>
              <a:ext cx="422016" cy="294423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F60E719-D15F-CA76-FA0B-F773B71869BF}"/>
              </a:ext>
            </a:extLst>
          </p:cNvPr>
          <p:cNvCxnSpPr/>
          <p:nvPr/>
        </p:nvCxnSpPr>
        <p:spPr>
          <a:xfrm>
            <a:off x="2668385" y="4582391"/>
            <a:ext cx="218210" cy="12469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58D0ED23-BFC4-4EDD-0026-BF23F18D0F16}"/>
              </a:ext>
            </a:extLst>
          </p:cNvPr>
          <p:cNvGrpSpPr/>
          <p:nvPr/>
        </p:nvGrpSpPr>
        <p:grpSpPr>
          <a:xfrm>
            <a:off x="2690611" y="4662005"/>
            <a:ext cx="183524" cy="557100"/>
            <a:chOff x="3608947" y="5128816"/>
            <a:chExt cx="244698" cy="742800"/>
          </a:xfrm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862FC44B-B88D-E127-A75F-9B9A6466F821}"/>
                </a:ext>
              </a:extLst>
            </p:cNvPr>
            <p:cNvCxnSpPr/>
            <p:nvPr/>
          </p:nvCxnSpPr>
          <p:spPr>
            <a:xfrm>
              <a:off x="3608947" y="5128816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A5D73411-7941-FE59-485D-61F5AE668555}"/>
                </a:ext>
              </a:extLst>
            </p:cNvPr>
            <p:cNvCxnSpPr/>
            <p:nvPr/>
          </p:nvCxnSpPr>
          <p:spPr>
            <a:xfrm>
              <a:off x="3649730" y="5152427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4DA751B-CA3C-00C5-02AD-F628E476CEF8}"/>
                </a:ext>
              </a:extLst>
            </p:cNvPr>
            <p:cNvCxnSpPr/>
            <p:nvPr/>
          </p:nvCxnSpPr>
          <p:spPr>
            <a:xfrm>
              <a:off x="3690513" y="5176038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6E1638FE-46CA-B5DB-7C58-3783A88C2233}"/>
                </a:ext>
              </a:extLst>
            </p:cNvPr>
            <p:cNvCxnSpPr/>
            <p:nvPr/>
          </p:nvCxnSpPr>
          <p:spPr>
            <a:xfrm>
              <a:off x="3731296" y="5199649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CD8DA0F3-0DFC-E246-F00A-4DB792B5E55A}"/>
                </a:ext>
              </a:extLst>
            </p:cNvPr>
            <p:cNvCxnSpPr/>
            <p:nvPr/>
          </p:nvCxnSpPr>
          <p:spPr>
            <a:xfrm>
              <a:off x="3772079" y="5223260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57C1F26-8497-2793-D587-CE09DED14CB3}"/>
                </a:ext>
              </a:extLst>
            </p:cNvPr>
            <p:cNvCxnSpPr/>
            <p:nvPr/>
          </p:nvCxnSpPr>
          <p:spPr>
            <a:xfrm>
              <a:off x="3812862" y="5246871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F2470435-7BE8-E168-B26F-408C166EE29D}"/>
                </a:ext>
              </a:extLst>
            </p:cNvPr>
            <p:cNvCxnSpPr/>
            <p:nvPr/>
          </p:nvCxnSpPr>
          <p:spPr>
            <a:xfrm>
              <a:off x="3853645" y="5270482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349CBB7-4833-2FC2-DDC3-C3B4BE42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186" y="4048754"/>
            <a:ext cx="2627270" cy="17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32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AD5DD-C319-AB76-FF3E-9E2B5E06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Optical design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F75F39-E912-F637-DC05-EA2F8BD4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862" y="2171169"/>
            <a:ext cx="4229899" cy="341443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309195E-4F82-C09C-F963-A3EC35FABC7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2886595" y="2873735"/>
            <a:ext cx="2627278" cy="1833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3FA5507-AF5B-7710-ACA2-2AA05E67E77A}"/>
              </a:ext>
            </a:extLst>
          </p:cNvPr>
          <p:cNvCxnSpPr>
            <a:cxnSpLocks/>
          </p:cNvCxnSpPr>
          <p:nvPr/>
        </p:nvCxnSpPr>
        <p:spPr>
          <a:xfrm flipV="1">
            <a:off x="2674620" y="3064372"/>
            <a:ext cx="3048693" cy="1521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94AF21-1B69-BE70-7ABC-CEA3ABA5874D}"/>
              </a:ext>
            </a:extLst>
          </p:cNvPr>
          <p:cNvSpPr/>
          <p:nvPr/>
        </p:nvSpPr>
        <p:spPr>
          <a:xfrm rot="2258001">
            <a:off x="5484542" y="2859495"/>
            <a:ext cx="281940" cy="200635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7F7A1BE-3A41-460D-4B33-64903A77E5E3}"/>
              </a:ext>
            </a:extLst>
          </p:cNvPr>
          <p:cNvSpPr/>
          <p:nvPr/>
        </p:nvSpPr>
        <p:spPr>
          <a:xfrm rot="2258001">
            <a:off x="5100428" y="3123176"/>
            <a:ext cx="189664" cy="188714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BC16C57-A812-037D-2157-E8936C15FBF3}"/>
              </a:ext>
            </a:extLst>
          </p:cNvPr>
          <p:cNvSpPr/>
          <p:nvPr/>
        </p:nvSpPr>
        <p:spPr>
          <a:xfrm rot="2258001">
            <a:off x="3553237" y="4132095"/>
            <a:ext cx="92380" cy="75904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6D3146-F254-3846-9127-123EFC22C9B9}"/>
              </a:ext>
            </a:extLst>
          </p:cNvPr>
          <p:cNvSpPr txBox="1"/>
          <p:nvPr/>
        </p:nvSpPr>
        <p:spPr>
          <a:xfrm>
            <a:off x="6061890" y="3290500"/>
            <a:ext cx="609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Filter</a:t>
            </a:r>
            <a:endParaRPr lang="fr-FR" sz="135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DF15F9-1C68-2170-D52B-E56B195A622F}"/>
              </a:ext>
            </a:extLst>
          </p:cNvPr>
          <p:cNvSpPr txBox="1"/>
          <p:nvPr/>
        </p:nvSpPr>
        <p:spPr>
          <a:xfrm>
            <a:off x="4033293" y="2757748"/>
            <a:ext cx="8652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Disperser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0FDC314-0EA1-F57C-2772-946E077D1BE8}"/>
              </a:ext>
            </a:extLst>
          </p:cNvPr>
          <p:cNvGrpSpPr/>
          <p:nvPr/>
        </p:nvGrpSpPr>
        <p:grpSpPr>
          <a:xfrm>
            <a:off x="5452618" y="2648326"/>
            <a:ext cx="734823" cy="592433"/>
            <a:chOff x="7159527" y="576002"/>
            <a:chExt cx="979764" cy="789911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1AB88D10-2224-494F-C9BB-BDD9BEEE5023}"/>
                </a:ext>
              </a:extLst>
            </p:cNvPr>
            <p:cNvSpPr/>
            <p:nvPr/>
          </p:nvSpPr>
          <p:spPr>
            <a:xfrm rot="11824866">
              <a:off x="7159528" y="576002"/>
              <a:ext cx="979763" cy="31496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80598D80-CAEB-084F-FE3A-E186E190C48E}"/>
                </a:ext>
              </a:extLst>
            </p:cNvPr>
            <p:cNvSpPr/>
            <p:nvPr/>
          </p:nvSpPr>
          <p:spPr>
            <a:xfrm rot="11824866">
              <a:off x="7159527" y="1050953"/>
              <a:ext cx="979763" cy="31496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D95C2AE-1E40-022A-8E6C-573B598D67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6147" y="881149"/>
              <a:ext cx="313" cy="482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925DCEF6-EE8C-619F-C435-ADFEA006D5CD}"/>
                </a:ext>
              </a:extLst>
            </p:cNvPr>
            <p:cNvCxnSpPr>
              <a:cxnSpLocks/>
            </p:cNvCxnSpPr>
            <p:nvPr/>
          </p:nvCxnSpPr>
          <p:spPr>
            <a:xfrm>
              <a:off x="7176656" y="594305"/>
              <a:ext cx="313" cy="482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AAEE20B-17FF-61A8-63FE-0DE56B7A51B1}"/>
                </a:ext>
              </a:extLst>
            </p:cNvPr>
            <p:cNvCxnSpPr>
              <a:cxnSpLocks/>
            </p:cNvCxnSpPr>
            <p:nvPr/>
          </p:nvCxnSpPr>
          <p:spPr>
            <a:xfrm>
              <a:off x="7185293" y="593748"/>
              <a:ext cx="422016" cy="2944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4925634-5344-6A67-6CB7-0CC840ED2471}"/>
                </a:ext>
              </a:extLst>
            </p:cNvPr>
            <p:cNvCxnSpPr/>
            <p:nvPr/>
          </p:nvCxnSpPr>
          <p:spPr>
            <a:xfrm>
              <a:off x="7180812" y="1064874"/>
              <a:ext cx="422016" cy="294423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F60E719-D15F-CA76-FA0B-F773B71869BF}"/>
              </a:ext>
            </a:extLst>
          </p:cNvPr>
          <p:cNvCxnSpPr/>
          <p:nvPr/>
        </p:nvCxnSpPr>
        <p:spPr>
          <a:xfrm>
            <a:off x="2668385" y="4582391"/>
            <a:ext cx="218210" cy="12469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58D0ED23-BFC4-4EDD-0026-BF23F18D0F16}"/>
              </a:ext>
            </a:extLst>
          </p:cNvPr>
          <p:cNvGrpSpPr/>
          <p:nvPr/>
        </p:nvGrpSpPr>
        <p:grpSpPr>
          <a:xfrm>
            <a:off x="2690611" y="4662005"/>
            <a:ext cx="183524" cy="557100"/>
            <a:chOff x="3608947" y="5128816"/>
            <a:chExt cx="244698" cy="742800"/>
          </a:xfrm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862FC44B-B88D-E127-A75F-9B9A6466F821}"/>
                </a:ext>
              </a:extLst>
            </p:cNvPr>
            <p:cNvCxnSpPr/>
            <p:nvPr/>
          </p:nvCxnSpPr>
          <p:spPr>
            <a:xfrm>
              <a:off x="3608947" y="5128816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A5D73411-7941-FE59-485D-61F5AE668555}"/>
                </a:ext>
              </a:extLst>
            </p:cNvPr>
            <p:cNvCxnSpPr/>
            <p:nvPr/>
          </p:nvCxnSpPr>
          <p:spPr>
            <a:xfrm>
              <a:off x="3649730" y="5152427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4DA751B-CA3C-00C5-02AD-F628E476CEF8}"/>
                </a:ext>
              </a:extLst>
            </p:cNvPr>
            <p:cNvCxnSpPr/>
            <p:nvPr/>
          </p:nvCxnSpPr>
          <p:spPr>
            <a:xfrm>
              <a:off x="3690513" y="5176038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6E1638FE-46CA-B5DB-7C58-3783A88C2233}"/>
                </a:ext>
              </a:extLst>
            </p:cNvPr>
            <p:cNvCxnSpPr/>
            <p:nvPr/>
          </p:nvCxnSpPr>
          <p:spPr>
            <a:xfrm>
              <a:off x="3731296" y="5199649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CD8DA0F3-0DFC-E246-F00A-4DB792B5E55A}"/>
                </a:ext>
              </a:extLst>
            </p:cNvPr>
            <p:cNvCxnSpPr/>
            <p:nvPr/>
          </p:nvCxnSpPr>
          <p:spPr>
            <a:xfrm>
              <a:off x="3772079" y="5223260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57C1F26-8497-2793-D587-CE09DED14CB3}"/>
                </a:ext>
              </a:extLst>
            </p:cNvPr>
            <p:cNvCxnSpPr/>
            <p:nvPr/>
          </p:nvCxnSpPr>
          <p:spPr>
            <a:xfrm>
              <a:off x="3812862" y="5246871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F2470435-7BE8-E168-B26F-408C166EE29D}"/>
                </a:ext>
              </a:extLst>
            </p:cNvPr>
            <p:cNvCxnSpPr/>
            <p:nvPr/>
          </p:nvCxnSpPr>
          <p:spPr>
            <a:xfrm>
              <a:off x="3853645" y="5270482"/>
              <a:ext cx="0" cy="601134"/>
            </a:xfrm>
            <a:prstGeom prst="line">
              <a:avLst/>
            </a:prstGeom>
            <a:ln w="41275">
              <a:gradFill>
                <a:gsLst>
                  <a:gs pos="0">
                    <a:schemeClr val="accent1">
                      <a:lumMod val="50000"/>
                    </a:schemeClr>
                  </a:gs>
                  <a:gs pos="0">
                    <a:srgbClr val="00B0F0"/>
                  </a:gs>
                  <a:gs pos="27000">
                    <a:srgbClr val="92D050"/>
                  </a:gs>
                  <a:gs pos="5800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349CBB7-4833-2FC2-DDC3-C3B4BE42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186" y="4048754"/>
            <a:ext cx="2627270" cy="1700427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C957EF2-3AFD-53F8-BC65-3AD6BBA57170}"/>
              </a:ext>
            </a:extLst>
          </p:cNvPr>
          <p:cNvCxnSpPr>
            <a:cxnSpLocks/>
          </p:cNvCxnSpPr>
          <p:nvPr/>
        </p:nvCxnSpPr>
        <p:spPr>
          <a:xfrm>
            <a:off x="2345635" y="4807525"/>
            <a:ext cx="1194038" cy="61178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4B9D24B-BB98-4509-038E-A5322F289F86}"/>
              </a:ext>
            </a:extLst>
          </p:cNvPr>
          <p:cNvCxnSpPr>
            <a:cxnSpLocks/>
          </p:cNvCxnSpPr>
          <p:nvPr/>
        </p:nvCxnSpPr>
        <p:spPr>
          <a:xfrm flipH="1">
            <a:off x="1550504" y="4807526"/>
            <a:ext cx="795131" cy="41158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6DDFCE5F-6C82-32E7-1D47-7378B74ECCAD}"/>
                  </a:ext>
                </a:extLst>
              </p14:cNvPr>
              <p14:cNvContentPartPr/>
              <p14:nvPr/>
            </p14:nvContentPartPr>
            <p14:xfrm>
              <a:off x="2560025" y="4981377"/>
              <a:ext cx="336134" cy="276999"/>
            </p14:xfrm>
          </p:contentPart>
        </mc:Choice>
        <mc:Fallback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6DDFCE5F-6C82-32E7-1D47-7378B74ECC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1028" y="4972384"/>
                <a:ext cx="353768" cy="29462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ZoneTexte 36">
            <a:extLst>
              <a:ext uri="{FF2B5EF4-FFF2-40B4-BE49-F238E27FC236}">
                <a16:creationId xmlns:a16="http://schemas.microsoft.com/office/drawing/2014/main" id="{7B6F666F-92C7-77EA-0377-72E5E674AD95}"/>
              </a:ext>
            </a:extLst>
          </p:cNvPr>
          <p:cNvSpPr txBox="1"/>
          <p:nvPr/>
        </p:nvSpPr>
        <p:spPr>
          <a:xfrm>
            <a:off x="702710" y="5322124"/>
            <a:ext cx="2110251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FF0000"/>
                </a:solidFill>
              </a:rPr>
              <a:t>Light profile </a:t>
            </a:r>
            <a:r>
              <a:rPr lang="fr-FR" sz="1050" dirty="0" err="1">
                <a:solidFill>
                  <a:srgbClr val="FF0000"/>
                </a:solidFill>
              </a:rPr>
              <a:t>shape</a:t>
            </a:r>
            <a:r>
              <a:rPr lang="fr-FR" sz="1050" dirty="0">
                <a:solidFill>
                  <a:srgbClr val="FF0000"/>
                </a:solidFill>
              </a:rPr>
              <a:t> invariant </a:t>
            </a:r>
            <a:r>
              <a:rPr lang="fr-FR" sz="1050" dirty="0" err="1">
                <a:solidFill>
                  <a:srgbClr val="FF0000"/>
                </a:solidFill>
              </a:rPr>
              <a:t>with</a:t>
            </a:r>
            <a:r>
              <a:rPr lang="fr-FR" sz="1050" dirty="0">
                <a:solidFill>
                  <a:srgbClr val="FF0000"/>
                </a:solidFill>
              </a:rPr>
              <a:t> </a:t>
            </a:r>
            <a:r>
              <a:rPr lang="fr-FR" sz="1050" dirty="0">
                <a:solidFill>
                  <a:srgbClr val="FF0000"/>
                </a:solidFill>
                <a:latin typeface="Symbol" pitchFamily="2" charset="2"/>
              </a:rPr>
              <a:t>l</a:t>
            </a:r>
          </a:p>
          <a:p>
            <a:r>
              <a:rPr lang="fr-FR" sz="900" dirty="0"/>
              <a:t>-&gt; </a:t>
            </a:r>
            <a:r>
              <a:rPr lang="fr-FR" sz="900" dirty="0" err="1"/>
              <a:t>Deviations</a:t>
            </a:r>
            <a:r>
              <a:rPr lang="fr-FR" sz="900" dirty="0"/>
              <a:t> are </a:t>
            </a:r>
            <a:r>
              <a:rPr lang="fr-FR" sz="900" dirty="0" err="1"/>
              <a:t>attributable</a:t>
            </a:r>
            <a:r>
              <a:rPr lang="fr-FR" sz="900" dirty="0"/>
              <a:t> to </a:t>
            </a:r>
            <a:r>
              <a:rPr lang="fr-FR" sz="900" dirty="0" err="1"/>
              <a:t>defects</a:t>
            </a:r>
            <a:r>
              <a:rPr lang="fr-FR" sz="900" dirty="0"/>
              <a:t> in the input </a:t>
            </a:r>
            <a:r>
              <a:rPr lang="fr-FR" sz="900" dirty="0" err="1"/>
              <a:t>window</a:t>
            </a:r>
            <a:r>
              <a:rPr lang="fr-FR" sz="900" dirty="0"/>
              <a:t> and the CCD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AA9E640-E45A-ECCA-E4BC-9D9F6D10349A}"/>
              </a:ext>
            </a:extLst>
          </p:cNvPr>
          <p:cNvCxnSpPr>
            <a:cxnSpLocks/>
          </p:cNvCxnSpPr>
          <p:nvPr/>
        </p:nvCxnSpPr>
        <p:spPr>
          <a:xfrm flipV="1">
            <a:off x="1708094" y="5148273"/>
            <a:ext cx="851932" cy="24647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50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DFFAB6B-D99D-B470-A5E8-4C603DD3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38222" y="3684814"/>
            <a:ext cx="3639158" cy="2076763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D41A6FF-F5AF-7853-60A9-A4B5C34E5C25}"/>
              </a:ext>
            </a:extLst>
          </p:cNvPr>
          <p:cNvCxnSpPr>
            <a:cxnSpLocks/>
          </p:cNvCxnSpPr>
          <p:nvPr/>
        </p:nvCxnSpPr>
        <p:spPr>
          <a:xfrm>
            <a:off x="7122274" y="4180912"/>
            <a:ext cx="0" cy="13410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738EA4A-AAC7-5576-8F6D-69CA2F8A1B40}"/>
              </a:ext>
            </a:extLst>
          </p:cNvPr>
          <p:cNvSpPr txBox="1"/>
          <p:nvPr/>
        </p:nvSpPr>
        <p:spPr>
          <a:xfrm rot="16200000">
            <a:off x="6930105" y="4670023"/>
            <a:ext cx="29046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/>
              <a:t>62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3C59892-AAD6-8405-DB90-835447B15AF4}"/>
              </a:ext>
            </a:extLst>
          </p:cNvPr>
          <p:cNvCxnSpPr>
            <a:cxnSpLocks/>
          </p:cNvCxnSpPr>
          <p:nvPr/>
        </p:nvCxnSpPr>
        <p:spPr>
          <a:xfrm>
            <a:off x="5711938" y="4014240"/>
            <a:ext cx="0" cy="15077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84E29AD-FF83-59E9-6F10-77AE0D0DB60C}"/>
              </a:ext>
            </a:extLst>
          </p:cNvPr>
          <p:cNvSpPr txBox="1"/>
          <p:nvPr/>
        </p:nvSpPr>
        <p:spPr>
          <a:xfrm rot="16200000">
            <a:off x="5652571" y="4667316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65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F4A7F2-F7EB-3786-1782-83DD077E89D6}"/>
              </a:ext>
            </a:extLst>
          </p:cNvPr>
          <p:cNvSpPr txBox="1"/>
          <p:nvPr/>
        </p:nvSpPr>
        <p:spPr>
          <a:xfrm rot="16200000">
            <a:off x="5407203" y="4652707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62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3F441EE-DD14-DCC0-2823-FB45B76D49ED}"/>
              </a:ext>
            </a:extLst>
          </p:cNvPr>
          <p:cNvCxnSpPr>
            <a:cxnSpLocks/>
          </p:cNvCxnSpPr>
          <p:nvPr/>
        </p:nvCxnSpPr>
        <p:spPr>
          <a:xfrm>
            <a:off x="5623074" y="4067545"/>
            <a:ext cx="0" cy="1424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2D589227-8079-D8FE-4D6D-461540E74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" y="857250"/>
            <a:ext cx="4700095" cy="5143500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299FE39-049D-575E-F5B7-832C73A0BEF3}"/>
              </a:ext>
            </a:extLst>
          </p:cNvPr>
          <p:cNvCxnSpPr>
            <a:cxnSpLocks/>
          </p:cNvCxnSpPr>
          <p:nvPr/>
        </p:nvCxnSpPr>
        <p:spPr>
          <a:xfrm flipH="1">
            <a:off x="2120900" y="3091021"/>
            <a:ext cx="1352550" cy="16510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7" name="Image 36">
            <a:extLst>
              <a:ext uri="{FF2B5EF4-FFF2-40B4-BE49-F238E27FC236}">
                <a16:creationId xmlns:a16="http://schemas.microsoft.com/office/drawing/2014/main" id="{1C9358EA-D3EF-AA8E-1259-CC329F72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923599" y="4306027"/>
            <a:ext cx="1222505" cy="936386"/>
          </a:xfrm>
          <a:prstGeom prst="rect">
            <a:avLst/>
          </a:prstGeom>
          <a:scene3d>
            <a:camera prst="orthographicFront">
              <a:rot lat="20294842" lon="3645578" rev="57458"/>
            </a:camera>
            <a:lightRig rig="threePt" dir="t"/>
          </a:scene3d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665F41B-7799-A579-E204-8B5D7C4D4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995" y="961514"/>
            <a:ext cx="2083366" cy="277457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2D17AE05-4C85-019E-9EF2-FE1B6A1DEE23}"/>
              </a:ext>
            </a:extLst>
          </p:cNvPr>
          <p:cNvGrpSpPr/>
          <p:nvPr/>
        </p:nvGrpSpPr>
        <p:grpSpPr>
          <a:xfrm>
            <a:off x="7475282" y="4618988"/>
            <a:ext cx="249413" cy="266331"/>
            <a:chOff x="10035411" y="4981467"/>
            <a:chExt cx="332550" cy="355108"/>
          </a:xfrm>
        </p:grpSpPr>
        <p:sp>
          <p:nvSpPr>
            <p:cNvPr id="11" name="Étoile à 5 branches 10">
              <a:extLst>
                <a:ext uri="{FF2B5EF4-FFF2-40B4-BE49-F238E27FC236}">
                  <a16:creationId xmlns:a16="http://schemas.microsoft.com/office/drawing/2014/main" id="{0C7B0A9A-D285-9D4B-F65B-82DAB6743A44}"/>
                </a:ext>
              </a:extLst>
            </p:cNvPr>
            <p:cNvSpPr/>
            <p:nvPr/>
          </p:nvSpPr>
          <p:spPr>
            <a:xfrm>
              <a:off x="10117956" y="5043618"/>
              <a:ext cx="165079" cy="18643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3" name="Cadre 12">
              <a:extLst>
                <a:ext uri="{FF2B5EF4-FFF2-40B4-BE49-F238E27FC236}">
                  <a16:creationId xmlns:a16="http://schemas.microsoft.com/office/drawing/2014/main" id="{F26631A1-D099-271A-177F-8C02E419B40D}"/>
                </a:ext>
              </a:extLst>
            </p:cNvPr>
            <p:cNvSpPr/>
            <p:nvPr/>
          </p:nvSpPr>
          <p:spPr>
            <a:xfrm>
              <a:off x="10035411" y="4981467"/>
              <a:ext cx="332550" cy="355108"/>
            </a:xfrm>
            <a:prstGeom prst="frame">
              <a:avLst>
                <a:gd name="adj1" fmla="val 266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1355766-F2AA-C8A1-DFD3-02E6540D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0" y="857251"/>
            <a:ext cx="2594373" cy="1234409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Frame conception</a:t>
            </a:r>
          </a:p>
        </p:txBody>
      </p:sp>
    </p:spTree>
    <p:extLst>
      <p:ext uri="{BB962C8B-B14F-4D97-AF65-F5344CB8AC3E}">
        <p14:creationId xmlns:p14="http://schemas.microsoft.com/office/powerpoint/2010/main" val="3418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A4EE4EE-A9C0-51DE-BEC8-50C60894D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763" y="857251"/>
            <a:ext cx="1924526" cy="21702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27211A-0D91-FAEB-E304-3BE8F8E8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4133762" cy="5143500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6249AA2-0BE3-0585-83A6-E53B4E0431FA}"/>
              </a:ext>
            </a:extLst>
          </p:cNvPr>
          <p:cNvCxnSpPr/>
          <p:nvPr/>
        </p:nvCxnSpPr>
        <p:spPr>
          <a:xfrm flipH="1">
            <a:off x="2824839" y="2334079"/>
            <a:ext cx="1028700" cy="47692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9433966D-4C86-AA3C-2C27-ECD3F2B9188F}"/>
              </a:ext>
            </a:extLst>
          </p:cNvPr>
          <p:cNvSpPr/>
          <p:nvPr/>
        </p:nvSpPr>
        <p:spPr>
          <a:xfrm>
            <a:off x="1407720" y="3135922"/>
            <a:ext cx="204416" cy="17268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5792A16-3655-A4B9-811B-B9C8FA12E498}"/>
              </a:ext>
            </a:extLst>
          </p:cNvPr>
          <p:cNvGrpSpPr/>
          <p:nvPr/>
        </p:nvGrpSpPr>
        <p:grpSpPr>
          <a:xfrm>
            <a:off x="2030693" y="4228885"/>
            <a:ext cx="1887444" cy="1417133"/>
            <a:chOff x="2707591" y="4495513"/>
            <a:chExt cx="2516592" cy="188951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DC33B87-023B-7365-537C-E0627784913A}"/>
                </a:ext>
              </a:extLst>
            </p:cNvPr>
            <p:cNvGrpSpPr/>
            <p:nvPr/>
          </p:nvGrpSpPr>
          <p:grpSpPr>
            <a:xfrm>
              <a:off x="2707591" y="4495513"/>
              <a:ext cx="2516592" cy="1889510"/>
              <a:chOff x="2707591" y="4495513"/>
              <a:chExt cx="2516592" cy="1889510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C968786B-9BAF-8059-14FD-7499757E5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7591" y="4495513"/>
                <a:ext cx="2516592" cy="1889510"/>
              </a:xfrm>
              <a:prstGeom prst="rect">
                <a:avLst/>
              </a:prstGeom>
              <a:ln w="57150">
                <a:solidFill>
                  <a:srgbClr val="FFFF00"/>
                </a:solidFill>
              </a:ln>
              <a:scene3d>
                <a:camera prst="orthographicFront">
                  <a:rot lat="1200000" lon="1560000" rev="180000"/>
                </a:camera>
                <a:lightRig rig="threePt" dir="t"/>
              </a:scene3d>
            </p:spPr>
          </p:pic>
          <p:sp>
            <p:nvSpPr>
              <p:cNvPr id="23" name="Étoile à 5 branches 22">
                <a:extLst>
                  <a:ext uri="{FF2B5EF4-FFF2-40B4-BE49-F238E27FC236}">
                    <a16:creationId xmlns:a16="http://schemas.microsoft.com/office/drawing/2014/main" id="{6E440558-B3CE-DB17-4613-E7AD53496DF5}"/>
                  </a:ext>
                </a:extLst>
              </p:cNvPr>
              <p:cNvSpPr/>
              <p:nvPr/>
            </p:nvSpPr>
            <p:spPr>
              <a:xfrm>
                <a:off x="3424212" y="4973947"/>
                <a:ext cx="272554" cy="230250"/>
              </a:xfrm>
              <a:prstGeom prst="star5">
                <a:avLst/>
              </a:prstGeom>
              <a:solidFill>
                <a:srgbClr val="FFFF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282EF1EF-ACB1-3BF9-F8DA-9D890BB3B31C}"/>
                </a:ext>
              </a:extLst>
            </p:cNvPr>
            <p:cNvCxnSpPr>
              <a:cxnSpLocks/>
            </p:cNvCxnSpPr>
            <p:nvPr/>
          </p:nvCxnSpPr>
          <p:spPr>
            <a:xfrm>
              <a:off x="3547877" y="5104553"/>
              <a:ext cx="408378" cy="352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F5453FB-579C-D6E2-F983-AA421112A76C}"/>
                </a:ext>
              </a:extLst>
            </p:cNvPr>
            <p:cNvSpPr txBox="1"/>
            <p:nvPr/>
          </p:nvSpPr>
          <p:spPr>
            <a:xfrm>
              <a:off x="3481919" y="4891068"/>
              <a:ext cx="823303" cy="284780"/>
            </a:xfrm>
            <a:prstGeom prst="rect">
              <a:avLst/>
            </a:prstGeom>
            <a:noFill/>
            <a:scene3d>
              <a:camera prst="orthographicFront">
                <a:rot lat="1020000" lon="12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788" b="1" dirty="0">
                  <a:solidFill>
                    <a:srgbClr val="FFFF00"/>
                  </a:solidFill>
                </a:rPr>
                <a:t>dispersion</a:t>
              </a:r>
              <a:endParaRPr lang="fr-FR" sz="135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2C5A9B3B-B39C-A069-BE37-2E54AA083294}"/>
              </a:ext>
            </a:extLst>
          </p:cNvPr>
          <p:cNvGrpSpPr/>
          <p:nvPr/>
        </p:nvGrpSpPr>
        <p:grpSpPr>
          <a:xfrm>
            <a:off x="4133761" y="3489759"/>
            <a:ext cx="2527958" cy="2178433"/>
            <a:chOff x="5511680" y="3510011"/>
            <a:chExt cx="3370611" cy="290457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069A1DB-3E1E-BA63-7887-BA2977725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511680" y="3510011"/>
              <a:ext cx="3370611" cy="2904577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1F4A7F2-F7EB-3786-1782-83DD077E89D6}"/>
                </a:ext>
              </a:extLst>
            </p:cNvPr>
            <p:cNvSpPr txBox="1"/>
            <p:nvPr/>
          </p:nvSpPr>
          <p:spPr>
            <a:xfrm rot="16200000">
              <a:off x="6488747" y="4913024"/>
              <a:ext cx="40010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62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3F441EE-DD14-DCC0-2823-FB45B76D49ED}"/>
                </a:ext>
              </a:extLst>
            </p:cNvPr>
            <p:cNvCxnSpPr>
              <a:cxnSpLocks/>
            </p:cNvCxnSpPr>
            <p:nvPr/>
          </p:nvCxnSpPr>
          <p:spPr>
            <a:xfrm>
              <a:off x="6794700" y="4148240"/>
              <a:ext cx="0" cy="189931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B2FF24D-9AE6-F258-DBCE-2FE8DBC0CBF9}"/>
                </a:ext>
              </a:extLst>
            </p:cNvPr>
            <p:cNvSpPr txBox="1"/>
            <p:nvPr/>
          </p:nvSpPr>
          <p:spPr>
            <a:xfrm>
              <a:off x="7036071" y="5434641"/>
              <a:ext cx="111611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/>
                <a:t>light entrance</a:t>
              </a:r>
            </a:p>
            <a:p>
              <a:pPr algn="ctr"/>
              <a:r>
                <a:rPr lang="fr-FR" sz="900" dirty="0" err="1"/>
                <a:t>side</a:t>
              </a:r>
              <a:endParaRPr lang="fr-FR" sz="900" dirty="0"/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8701C178-87D4-67CB-37D3-8A5410D10191}"/>
                </a:ext>
              </a:extLst>
            </p:cNvPr>
            <p:cNvGrpSpPr/>
            <p:nvPr/>
          </p:nvGrpSpPr>
          <p:grpSpPr>
            <a:xfrm>
              <a:off x="7794762" y="5681922"/>
              <a:ext cx="274024" cy="274024"/>
              <a:chOff x="7794762" y="5681922"/>
              <a:chExt cx="274024" cy="274024"/>
            </a:xfrm>
          </p:grpSpPr>
          <p:sp>
            <p:nvSpPr>
              <p:cNvPr id="25" name="Bouée 24">
                <a:extLst>
                  <a:ext uri="{FF2B5EF4-FFF2-40B4-BE49-F238E27FC236}">
                    <a16:creationId xmlns:a16="http://schemas.microsoft.com/office/drawing/2014/main" id="{D919BD00-0B87-2961-5CC8-D95BEC61192D}"/>
                  </a:ext>
                </a:extLst>
              </p:cNvPr>
              <p:cNvSpPr/>
              <p:nvPr/>
            </p:nvSpPr>
            <p:spPr>
              <a:xfrm>
                <a:off x="7794762" y="5681922"/>
                <a:ext cx="274024" cy="274024"/>
              </a:xfrm>
              <a:prstGeom prst="donut">
                <a:avLst>
                  <a:gd name="adj" fmla="val 845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3036CCDD-720D-4421-FC66-05FD4A536186}"/>
                  </a:ext>
                </a:extLst>
              </p:cNvPr>
              <p:cNvSpPr/>
              <p:nvPr/>
            </p:nvSpPr>
            <p:spPr>
              <a:xfrm>
                <a:off x="7908138" y="5793388"/>
                <a:ext cx="45719" cy="4571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Croix 3">
                <a:extLst>
                  <a:ext uri="{FF2B5EF4-FFF2-40B4-BE49-F238E27FC236}">
                    <a16:creationId xmlns:a16="http://schemas.microsoft.com/office/drawing/2014/main" id="{1AF03FEA-7426-323E-09DC-31A6ACB34D8F}"/>
                  </a:ext>
                </a:extLst>
              </p:cNvPr>
              <p:cNvSpPr/>
              <p:nvPr/>
            </p:nvSpPr>
            <p:spPr>
              <a:xfrm rot="2660969">
                <a:off x="7810861" y="5696112"/>
                <a:ext cx="240270" cy="240270"/>
              </a:xfrm>
              <a:prstGeom prst="plus">
                <a:avLst>
                  <a:gd name="adj" fmla="val 4551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07E917E-0737-CB25-5C11-3FE964E9C36F}"/>
              </a:ext>
            </a:extLst>
          </p:cNvPr>
          <p:cNvGrpSpPr/>
          <p:nvPr/>
        </p:nvGrpSpPr>
        <p:grpSpPr>
          <a:xfrm>
            <a:off x="6494714" y="2051644"/>
            <a:ext cx="2563037" cy="3574043"/>
            <a:chOff x="8659618" y="1592525"/>
            <a:chExt cx="3417383" cy="4765391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B3D88519-0177-71EF-39D8-6FE65DD5E2E3}"/>
                </a:ext>
              </a:extLst>
            </p:cNvPr>
            <p:cNvGrpSpPr/>
            <p:nvPr/>
          </p:nvGrpSpPr>
          <p:grpSpPr>
            <a:xfrm>
              <a:off x="8659618" y="1592525"/>
              <a:ext cx="3417383" cy="4765391"/>
              <a:chOff x="8659618" y="1592525"/>
              <a:chExt cx="3417383" cy="4765391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93790695-2157-A9FD-8BC9-D3DAFFFFA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8794342" y="3534922"/>
                <a:ext cx="3282659" cy="2822994"/>
              </a:xfrm>
              <a:prstGeom prst="rect">
                <a:avLst/>
              </a:prstGeom>
            </p:spPr>
          </p:pic>
          <p:sp>
            <p:nvSpPr>
              <p:cNvPr id="11" name="Étoile à 5 branches 10">
                <a:extLst>
                  <a:ext uri="{FF2B5EF4-FFF2-40B4-BE49-F238E27FC236}">
                    <a16:creationId xmlns:a16="http://schemas.microsoft.com/office/drawing/2014/main" id="{0C7B0A9A-D285-9D4B-F65B-82DAB6743A44}"/>
                  </a:ext>
                </a:extLst>
              </p:cNvPr>
              <p:cNvSpPr/>
              <p:nvPr/>
            </p:nvSpPr>
            <p:spPr>
              <a:xfrm>
                <a:off x="10869146" y="4781807"/>
                <a:ext cx="91551" cy="87379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2" name="Cadre 11">
                <a:extLst>
                  <a:ext uri="{FF2B5EF4-FFF2-40B4-BE49-F238E27FC236}">
                    <a16:creationId xmlns:a16="http://schemas.microsoft.com/office/drawing/2014/main" id="{4E064842-ED28-672B-F4AA-9C36C2F76213}"/>
                  </a:ext>
                </a:extLst>
              </p:cNvPr>
              <p:cNvSpPr/>
              <p:nvPr/>
            </p:nvSpPr>
            <p:spPr>
              <a:xfrm>
                <a:off x="10555663" y="4493697"/>
                <a:ext cx="735515" cy="660710"/>
              </a:xfrm>
              <a:prstGeom prst="frame">
                <a:avLst>
                  <a:gd name="adj1" fmla="val 9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adre 12">
                <a:extLst>
                  <a:ext uri="{FF2B5EF4-FFF2-40B4-BE49-F238E27FC236}">
                    <a16:creationId xmlns:a16="http://schemas.microsoft.com/office/drawing/2014/main" id="{F26631A1-D099-271A-177F-8C02E419B40D}"/>
                  </a:ext>
                </a:extLst>
              </p:cNvPr>
              <p:cNvSpPr/>
              <p:nvPr/>
            </p:nvSpPr>
            <p:spPr>
              <a:xfrm>
                <a:off x="10681564" y="4610100"/>
                <a:ext cx="463887" cy="431800"/>
              </a:xfrm>
              <a:prstGeom prst="frame">
                <a:avLst>
                  <a:gd name="adj1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AD41A6FF-F5AF-7853-60A9-A4B5C34E5C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2766" y="4003829"/>
                <a:ext cx="0" cy="189931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738EA4A-AAC7-5576-8F6D-69CA2F8A1B40}"/>
                  </a:ext>
                </a:extLst>
              </p:cNvPr>
              <p:cNvSpPr txBox="1"/>
              <p:nvPr/>
            </p:nvSpPr>
            <p:spPr>
              <a:xfrm rot="16200000">
                <a:off x="9781147" y="4779143"/>
                <a:ext cx="38728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25" dirty="0"/>
                  <a:t>62</a:t>
                </a:r>
              </a:p>
            </p:txBody>
          </p: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63C59892-AAD6-8405-DB90-835447B15A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2517" y="3941730"/>
                <a:ext cx="0" cy="201035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84E29AD-FF83-59E9-6F10-77AE0D0DB60C}"/>
                  </a:ext>
                </a:extLst>
              </p:cNvPr>
              <p:cNvSpPr txBox="1"/>
              <p:nvPr/>
            </p:nvSpPr>
            <p:spPr>
              <a:xfrm rot="16200000">
                <a:off x="9494129" y="4767036"/>
                <a:ext cx="40010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65</a:t>
                </a:r>
              </a:p>
            </p:txBody>
          </p:sp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AE43F506-3437-3AA0-616C-F3ED1AB4D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59618" y="2811838"/>
                <a:ext cx="1385141" cy="957538"/>
              </a:xfrm>
              <a:prstGeom prst="rect">
                <a:avLst/>
              </a:prstGeom>
            </p:spPr>
          </p:pic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41DCE556-320A-EAEA-5886-5B89597445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05595" y="4832493"/>
                <a:ext cx="1306873" cy="0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9" name="Étoile à 4 branches 38">
                <a:extLst>
                  <a:ext uri="{FF2B5EF4-FFF2-40B4-BE49-F238E27FC236}">
                    <a16:creationId xmlns:a16="http://schemas.microsoft.com/office/drawing/2014/main" id="{E0A86787-9F27-A3A6-6A47-232A42DDE08D}"/>
                  </a:ext>
                </a:extLst>
              </p:cNvPr>
              <p:cNvSpPr/>
              <p:nvPr/>
            </p:nvSpPr>
            <p:spPr>
              <a:xfrm>
                <a:off x="10360407" y="4895408"/>
                <a:ext cx="68211" cy="68211"/>
              </a:xfrm>
              <a:prstGeom prst="star4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D1A6E008-115B-2A56-6F57-EA09C95326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13716" y="4825437"/>
                <a:ext cx="0" cy="104076"/>
              </a:xfrm>
              <a:prstGeom prst="straightConnector1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A29DA1F-22FB-AD97-A823-C072E8FE5424}"/>
                  </a:ext>
                </a:extLst>
              </p:cNvPr>
              <p:cNvSpPr txBox="1"/>
              <p:nvPr/>
            </p:nvSpPr>
            <p:spPr>
              <a:xfrm rot="16200000">
                <a:off x="10069274" y="4789437"/>
                <a:ext cx="32744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75" b="1" dirty="0">
                    <a:solidFill>
                      <a:srgbClr val="FF0000"/>
                    </a:solidFill>
                  </a:rPr>
                  <a:t>2.5</a:t>
                </a:r>
                <a:endParaRPr lang="fr-FR" sz="75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21CE87FA-5C1D-55B4-4C2B-0534F94F8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6478" y="4610100"/>
                <a:ext cx="0" cy="4318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0DD40CC-7BFF-DD9B-D64C-EC62C23DE049}"/>
                  </a:ext>
                </a:extLst>
              </p:cNvPr>
              <p:cNvSpPr txBox="1"/>
              <p:nvPr/>
            </p:nvSpPr>
            <p:spPr>
              <a:xfrm rot="16200000">
                <a:off x="11063085" y="4706924"/>
                <a:ext cx="32316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50" dirty="0"/>
                  <a:t>15</a:t>
                </a:r>
                <a:endParaRPr lang="fr-FR" sz="825" dirty="0"/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C86DC1C-83A4-1506-D141-41EA711D7B0A}"/>
                  </a:ext>
                </a:extLst>
              </p:cNvPr>
              <p:cNvSpPr txBox="1"/>
              <p:nvPr/>
            </p:nvSpPr>
            <p:spPr>
              <a:xfrm>
                <a:off x="10792840" y="4993135"/>
                <a:ext cx="32316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50" dirty="0"/>
                  <a:t>15</a:t>
                </a:r>
                <a:endParaRPr lang="fr-FR" sz="600" dirty="0"/>
              </a:p>
            </p:txBody>
          </p: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585BACB5-F546-4908-CB57-EDD39AE8C1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81564" y="4975399"/>
                <a:ext cx="46388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>
                <a:extLst>
                  <a:ext uri="{FF2B5EF4-FFF2-40B4-BE49-F238E27FC236}">
                    <a16:creationId xmlns:a16="http://schemas.microsoft.com/office/drawing/2014/main" id="{BA96AF17-9566-D49A-682C-4ABD43F857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9916" y="4736401"/>
                <a:ext cx="541609" cy="0"/>
              </a:xfrm>
              <a:prstGeom prst="straightConnector1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7CEC12E7-7158-E318-F2B7-0BFDBAEABC3D}"/>
                  </a:ext>
                </a:extLst>
              </p:cNvPr>
              <p:cNvSpPr txBox="1"/>
              <p:nvPr/>
            </p:nvSpPr>
            <p:spPr>
              <a:xfrm>
                <a:off x="10364485" y="4610380"/>
                <a:ext cx="31034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75" b="1" dirty="0">
                    <a:solidFill>
                      <a:srgbClr val="FF0000"/>
                    </a:solidFill>
                  </a:rPr>
                  <a:t>17</a:t>
                </a:r>
                <a:endParaRPr lang="fr-FR" sz="7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D5CD4359-F038-7648-C89D-279D5DD14F7D}"/>
                  </a:ext>
                </a:extLst>
              </p:cNvPr>
              <p:cNvSpPr txBox="1"/>
              <p:nvPr/>
            </p:nvSpPr>
            <p:spPr>
              <a:xfrm>
                <a:off x="10442136" y="4174021"/>
                <a:ext cx="940856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75" dirty="0" err="1"/>
                  <a:t>Cylindrical</a:t>
                </a:r>
                <a:r>
                  <a:rPr lang="fr-FR" sz="675" dirty="0"/>
                  <a:t> </a:t>
                </a:r>
                <a:r>
                  <a:rPr lang="fr-FR" sz="675" dirty="0" err="1"/>
                  <a:t>lens</a:t>
                </a:r>
                <a:endParaRPr lang="fr-FR" sz="675" dirty="0"/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97EFC947-98AF-AB75-6DBC-2E4E0114ABF8}"/>
                  </a:ext>
                </a:extLst>
              </p:cNvPr>
              <p:cNvSpPr txBox="1"/>
              <p:nvPr/>
            </p:nvSpPr>
            <p:spPr>
              <a:xfrm>
                <a:off x="10624704" y="4548629"/>
                <a:ext cx="618117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75" dirty="0" err="1"/>
                  <a:t>window</a:t>
                </a:r>
                <a:endParaRPr lang="fr-FR" sz="675" dirty="0"/>
              </a:p>
            </p:txBody>
          </p:sp>
          <p:sp>
            <p:nvSpPr>
              <p:cNvPr id="65" name="Flèche vers le bas 64">
                <a:extLst>
                  <a:ext uri="{FF2B5EF4-FFF2-40B4-BE49-F238E27FC236}">
                    <a16:creationId xmlns:a16="http://schemas.microsoft.com/office/drawing/2014/main" id="{2F8163A8-ADB3-816C-1817-38CA7D8643C7}"/>
                  </a:ext>
                </a:extLst>
              </p:cNvPr>
              <p:cNvSpPr/>
              <p:nvPr/>
            </p:nvSpPr>
            <p:spPr>
              <a:xfrm>
                <a:off x="10660720" y="3117739"/>
                <a:ext cx="240339" cy="1077998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6CE15868-CE06-281E-02B8-E48C74AFB5F3}"/>
                  </a:ext>
                </a:extLst>
              </p:cNvPr>
              <p:cNvSpPr txBox="1"/>
              <p:nvPr/>
            </p:nvSpPr>
            <p:spPr>
              <a:xfrm>
                <a:off x="10389916" y="1592525"/>
                <a:ext cx="1022552" cy="785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25" dirty="0"/>
                  <a:t>plane face </a:t>
                </a:r>
                <a:r>
                  <a:rPr lang="fr-FR" sz="825" dirty="0" err="1"/>
                  <a:t>behind</a:t>
                </a:r>
                <a:r>
                  <a:rPr lang="fr-FR" sz="788" dirty="0"/>
                  <a:t> (</a:t>
                </a:r>
                <a:r>
                  <a:rPr lang="fr-FR" sz="788" dirty="0" err="1"/>
                  <a:t>side</a:t>
                </a:r>
                <a:r>
                  <a:rPr lang="fr-FR" sz="788" dirty="0"/>
                  <a:t> of the detector)</a:t>
                </a:r>
                <a:endParaRPr lang="fr-FR" sz="825" dirty="0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EB93036-4D3D-1326-56D2-2EE3FBB45AFC}"/>
                  </a:ext>
                </a:extLst>
              </p:cNvPr>
              <p:cNvSpPr txBox="1"/>
              <p:nvPr/>
            </p:nvSpPr>
            <p:spPr>
              <a:xfrm>
                <a:off x="10197387" y="4917471"/>
                <a:ext cx="472733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00" dirty="0"/>
                  <a:t>Frame center</a:t>
                </a:r>
                <a:endParaRPr lang="fr-FR" sz="1350" dirty="0"/>
              </a:p>
            </p:txBody>
          </p:sp>
          <p:sp>
            <p:nvSpPr>
              <p:cNvPr id="67" name="Flèche courbée vers la gauche 66">
                <a:extLst>
                  <a:ext uri="{FF2B5EF4-FFF2-40B4-BE49-F238E27FC236}">
                    <a16:creationId xmlns:a16="http://schemas.microsoft.com/office/drawing/2014/main" id="{28DFE996-BD24-8553-C044-F385E0EC1B95}"/>
                  </a:ext>
                </a:extLst>
              </p:cNvPr>
              <p:cNvSpPr/>
              <p:nvPr/>
            </p:nvSpPr>
            <p:spPr>
              <a:xfrm>
                <a:off x="11186883" y="2425910"/>
                <a:ext cx="264462" cy="329487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739179B-CEB7-E086-F74A-62667986BB7A}"/>
                </a:ext>
              </a:extLst>
            </p:cNvPr>
            <p:cNvSpPr txBox="1"/>
            <p:nvPr/>
          </p:nvSpPr>
          <p:spPr>
            <a:xfrm>
              <a:off x="10492948" y="4443027"/>
              <a:ext cx="63308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>
                  <a:solidFill>
                    <a:srgbClr val="FF0000"/>
                  </a:solidFill>
                </a:rPr>
                <a:t>Edmund</a:t>
              </a:r>
              <a:endParaRPr lang="fr-FR" sz="1050" dirty="0">
                <a:solidFill>
                  <a:srgbClr val="FF0000"/>
                </a:solidFill>
              </a:endParaRP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8568DEB4-67D1-EA03-40D2-125C4E932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59869">
              <a:off x="10531650" y="2208299"/>
              <a:ext cx="500938" cy="783519"/>
            </a:xfrm>
            <a:prstGeom prst="rect">
              <a:avLst/>
            </a:prstGeom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412D2DFB-A3C1-BDD4-530A-0FC50479AC85}"/>
                </a:ext>
              </a:extLst>
            </p:cNvPr>
            <p:cNvGrpSpPr/>
            <p:nvPr/>
          </p:nvGrpSpPr>
          <p:grpSpPr>
            <a:xfrm>
              <a:off x="10963390" y="5550058"/>
              <a:ext cx="274024" cy="274024"/>
              <a:chOff x="7794762" y="5681922"/>
              <a:chExt cx="274024" cy="274024"/>
            </a:xfrm>
          </p:grpSpPr>
          <p:sp>
            <p:nvSpPr>
              <p:cNvPr id="51" name="Bouée 50">
                <a:extLst>
                  <a:ext uri="{FF2B5EF4-FFF2-40B4-BE49-F238E27FC236}">
                    <a16:creationId xmlns:a16="http://schemas.microsoft.com/office/drawing/2014/main" id="{A913B141-BA17-FA2D-15B8-AC762DEBA582}"/>
                  </a:ext>
                </a:extLst>
              </p:cNvPr>
              <p:cNvSpPr/>
              <p:nvPr/>
            </p:nvSpPr>
            <p:spPr>
              <a:xfrm>
                <a:off x="7794762" y="5681922"/>
                <a:ext cx="274024" cy="274024"/>
              </a:xfrm>
              <a:prstGeom prst="donut">
                <a:avLst>
                  <a:gd name="adj" fmla="val 845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026399E6-D824-8296-549B-3D335EBD4141}"/>
                  </a:ext>
                </a:extLst>
              </p:cNvPr>
              <p:cNvSpPr/>
              <p:nvPr/>
            </p:nvSpPr>
            <p:spPr>
              <a:xfrm>
                <a:off x="7908138" y="5793388"/>
                <a:ext cx="45719" cy="4571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Croix 52">
                <a:extLst>
                  <a:ext uri="{FF2B5EF4-FFF2-40B4-BE49-F238E27FC236}">
                    <a16:creationId xmlns:a16="http://schemas.microsoft.com/office/drawing/2014/main" id="{6DCAECD0-AEAE-C8C9-31DE-BA7256AADD35}"/>
                  </a:ext>
                </a:extLst>
              </p:cNvPr>
              <p:cNvSpPr/>
              <p:nvPr/>
            </p:nvSpPr>
            <p:spPr>
              <a:xfrm rot="2660969">
                <a:off x="7810861" y="5696112"/>
                <a:ext cx="240270" cy="240270"/>
              </a:xfrm>
              <a:prstGeom prst="plus">
                <a:avLst>
                  <a:gd name="adj" fmla="val 4551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D8EF222-99AC-4C3E-BEAE-C49A067274C6}"/>
              </a:ext>
            </a:extLst>
          </p:cNvPr>
          <p:cNvGrpSpPr/>
          <p:nvPr/>
        </p:nvGrpSpPr>
        <p:grpSpPr>
          <a:xfrm>
            <a:off x="4469241" y="5731712"/>
            <a:ext cx="205518" cy="205518"/>
            <a:chOff x="7794762" y="5681922"/>
            <a:chExt cx="274024" cy="274024"/>
          </a:xfrm>
        </p:grpSpPr>
        <p:sp>
          <p:nvSpPr>
            <p:cNvPr id="57" name="Bouée 56">
              <a:extLst>
                <a:ext uri="{FF2B5EF4-FFF2-40B4-BE49-F238E27FC236}">
                  <a16:creationId xmlns:a16="http://schemas.microsoft.com/office/drawing/2014/main" id="{27B65CE4-3B30-4BE5-4706-EA22469BAF99}"/>
                </a:ext>
              </a:extLst>
            </p:cNvPr>
            <p:cNvSpPr/>
            <p:nvPr/>
          </p:nvSpPr>
          <p:spPr>
            <a:xfrm>
              <a:off x="7794762" y="5681922"/>
              <a:ext cx="274024" cy="274024"/>
            </a:xfrm>
            <a:prstGeom prst="donut">
              <a:avLst>
                <a:gd name="adj" fmla="val 8453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rgbClr val="FF0000"/>
                </a:solidFill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7B1DEC6B-0006-2119-C0B8-4398197935C3}"/>
                </a:ext>
              </a:extLst>
            </p:cNvPr>
            <p:cNvSpPr/>
            <p:nvPr/>
          </p:nvSpPr>
          <p:spPr>
            <a:xfrm>
              <a:off x="7908138" y="5793388"/>
              <a:ext cx="45719" cy="45719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rgbClr val="FF0000"/>
                </a:solidFill>
              </a:endParaRPr>
            </a:p>
          </p:txBody>
        </p:sp>
        <p:sp>
          <p:nvSpPr>
            <p:cNvPr id="63" name="Croix 62">
              <a:extLst>
                <a:ext uri="{FF2B5EF4-FFF2-40B4-BE49-F238E27FC236}">
                  <a16:creationId xmlns:a16="http://schemas.microsoft.com/office/drawing/2014/main" id="{574DAF51-BC35-FE15-33D7-AE1353E31D5D}"/>
                </a:ext>
              </a:extLst>
            </p:cNvPr>
            <p:cNvSpPr/>
            <p:nvPr/>
          </p:nvSpPr>
          <p:spPr>
            <a:xfrm rot="2660969">
              <a:off x="7810861" y="5696112"/>
              <a:ext cx="240270" cy="240270"/>
            </a:xfrm>
            <a:prstGeom prst="plus">
              <a:avLst>
                <a:gd name="adj" fmla="val 4551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1355766-F2AA-C8A1-DFD3-02E6540D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581" y="-4752"/>
            <a:ext cx="3316170" cy="1237064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Frame conception for </a:t>
            </a:r>
            <a:r>
              <a:rPr lang="fr-FR" sz="3200" b="1" dirty="0" err="1">
                <a:solidFill>
                  <a:srgbClr val="FF0000"/>
                </a:solidFill>
              </a:rPr>
              <a:t>cylindrical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lens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7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55766-F2AA-C8A1-DFD3-02E6540D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289" y="902925"/>
            <a:ext cx="2790573" cy="101647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Frame conception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27211A-0D91-FAEB-E304-3BE8F8E87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4133762" cy="5143500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6249AA2-0BE3-0585-83A6-E53B4E0431FA}"/>
              </a:ext>
            </a:extLst>
          </p:cNvPr>
          <p:cNvCxnSpPr/>
          <p:nvPr/>
        </p:nvCxnSpPr>
        <p:spPr>
          <a:xfrm flipH="1">
            <a:off x="2971800" y="2489200"/>
            <a:ext cx="1028700" cy="47692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02E02C5B-56DA-7569-7B7B-B53C17833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645" y="1718558"/>
            <a:ext cx="2790585" cy="17104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B58848A-287D-A35A-CCA5-BB92BE8D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385" y="2517832"/>
            <a:ext cx="3290175" cy="2963669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CD7AF08-1657-7111-37D7-5DACE5AF2231}"/>
              </a:ext>
            </a:extLst>
          </p:cNvPr>
          <p:cNvCxnSpPr/>
          <p:nvPr/>
        </p:nvCxnSpPr>
        <p:spPr>
          <a:xfrm>
            <a:off x="7475220" y="2111285"/>
            <a:ext cx="0" cy="101890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983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05C1A-D067-E576-B422-060A2A5D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More hardware -&gt; </a:t>
            </a:r>
            <a:r>
              <a:rPr lang="fr-FR" dirty="0" err="1">
                <a:solidFill>
                  <a:srgbClr val="FF0000"/>
                </a:solidFill>
              </a:rPr>
              <a:t>easier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analysis</a:t>
            </a:r>
            <a:r>
              <a:rPr lang="fr-FR" dirty="0">
                <a:solidFill>
                  <a:srgbClr val="FF0000"/>
                </a:solidFill>
              </a:rPr>
              <a:t> for </a:t>
            </a:r>
            <a:r>
              <a:rPr lang="fr-FR" dirty="0" err="1">
                <a:solidFill>
                  <a:srgbClr val="FF0000"/>
                </a:solidFill>
              </a:rPr>
              <a:t>hologram</a:t>
            </a:r>
            <a:r>
              <a:rPr lang="fr-FR" dirty="0">
                <a:solidFill>
                  <a:srgbClr val="FF0000"/>
                </a:solidFill>
              </a:rPr>
              <a:t> and </a:t>
            </a:r>
            <a:r>
              <a:rPr lang="fr-FR" dirty="0" err="1">
                <a:solidFill>
                  <a:srgbClr val="FF0000"/>
                </a:solidFill>
              </a:rPr>
              <a:t>notch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spectra</a:t>
            </a:r>
            <a:r>
              <a:rPr lang="fr-FR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73D7C2-0A62-8F03-C90F-804CDBB6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7418879" cy="3263504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/>
              <a:t>Planning</a:t>
            </a:r>
            <a:r>
              <a:rPr lang="fr-FR" dirty="0"/>
              <a:t>:</a:t>
            </a:r>
          </a:p>
          <a:p>
            <a:r>
              <a:rPr lang="fr-FR" dirty="0" err="1"/>
              <a:t>Cylindrical</a:t>
            </a:r>
            <a:r>
              <a:rPr lang="fr-FR" dirty="0"/>
              <a:t> </a:t>
            </a:r>
            <a:r>
              <a:rPr lang="fr-FR" dirty="0" err="1"/>
              <a:t>lens</a:t>
            </a:r>
            <a:r>
              <a:rPr lang="fr-FR" dirty="0"/>
              <a:t> </a:t>
            </a:r>
            <a:r>
              <a:rPr lang="fr-FR" dirty="0" err="1"/>
              <a:t>ordered</a:t>
            </a:r>
            <a:r>
              <a:rPr lang="fr-FR" dirty="0"/>
              <a:t> (on the </a:t>
            </a:r>
            <a:r>
              <a:rPr lang="fr-FR" dirty="0" err="1"/>
              <a:t>shelve</a:t>
            </a:r>
            <a:r>
              <a:rPr lang="fr-FR" dirty="0"/>
              <a:t>)</a:t>
            </a:r>
          </a:p>
          <a:p>
            <a:r>
              <a:rPr lang="fr-FR" dirty="0" err="1"/>
              <a:t>Special</a:t>
            </a:r>
            <a:r>
              <a:rPr lang="fr-FR" dirty="0"/>
              <a:t> frame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inserted</a:t>
            </a:r>
            <a:r>
              <a:rPr lang="fr-FR" dirty="0"/>
              <a:t> in the </a:t>
            </a:r>
            <a:r>
              <a:rPr lang="fr-FR" dirty="0" err="1"/>
              <a:t>filter</a:t>
            </a:r>
            <a:r>
              <a:rPr lang="fr-FR" dirty="0"/>
              <a:t> </a:t>
            </a:r>
            <a:r>
              <a:rPr lang="fr-FR" dirty="0" err="1"/>
              <a:t>wheel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3D-printer (as the </a:t>
            </a:r>
            <a:r>
              <a:rPr lang="fr-FR" dirty="0" err="1"/>
              <a:t>hologram</a:t>
            </a:r>
            <a:r>
              <a:rPr lang="fr-FR" dirty="0"/>
              <a:t>)</a:t>
            </a:r>
          </a:p>
          <a:p>
            <a:r>
              <a:rPr lang="fr-FR" dirty="0"/>
              <a:t>tests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objects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place on-site at the end of </a:t>
            </a:r>
            <a:r>
              <a:rPr lang="fr-FR" dirty="0" err="1"/>
              <a:t>august</a:t>
            </a:r>
            <a:r>
              <a:rPr lang="fr-FR" dirty="0"/>
              <a:t>/</a:t>
            </a:r>
            <a:r>
              <a:rPr lang="fr-FR" dirty="0" err="1"/>
              <a:t>september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78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258" y="204584"/>
            <a:ext cx="4984286" cy="1168588"/>
          </a:xfrm>
        </p:spPr>
        <p:txBody>
          <a:bodyPr>
            <a:normAutofit fontScale="90000"/>
          </a:bodyPr>
          <a:lstStyle/>
          <a:p>
            <a:r>
              <a:rPr lang="fr-FR" sz="3100" b="1" dirty="0" err="1">
                <a:solidFill>
                  <a:srgbClr val="FF0000"/>
                </a:solidFill>
              </a:rPr>
              <a:t>AuxTel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spectrograph</a:t>
            </a:r>
            <a:r>
              <a:rPr lang="fr-FR" sz="3100" b="1" dirty="0">
                <a:solidFill>
                  <a:srgbClr val="FF0000"/>
                </a:solidFill>
              </a:rPr>
              <a:t> mission:</a:t>
            </a:r>
            <a:br>
              <a:rPr lang="fr-FR" sz="3100" b="1" dirty="0">
                <a:solidFill>
                  <a:srgbClr val="FF0000"/>
                </a:solidFill>
              </a:rPr>
            </a:br>
            <a:r>
              <a:rPr lang="fr-FR" sz="2000" b="1" dirty="0" err="1">
                <a:highlight>
                  <a:srgbClr val="FFFF00"/>
                </a:highlight>
              </a:rPr>
              <a:t>measure</a:t>
            </a:r>
            <a:r>
              <a:rPr lang="fr-FR" sz="2000" b="1" dirty="0">
                <a:highlight>
                  <a:srgbClr val="FFFF00"/>
                </a:highlight>
              </a:rPr>
              <a:t> the </a:t>
            </a:r>
            <a:r>
              <a:rPr lang="fr-FR" sz="2000" b="1" dirty="0" err="1">
                <a:highlight>
                  <a:srgbClr val="FFFF00"/>
                </a:highlight>
              </a:rPr>
              <a:t>atmospheric</a:t>
            </a:r>
            <a:r>
              <a:rPr lang="fr-FR" sz="2000" b="1" dirty="0">
                <a:highlight>
                  <a:srgbClr val="FFFF00"/>
                </a:highlight>
              </a:rPr>
              <a:t> transmission to </a:t>
            </a:r>
            <a:r>
              <a:rPr lang="fr-FR" sz="2000" b="1" dirty="0" err="1">
                <a:highlight>
                  <a:srgbClr val="FFFF00"/>
                </a:highlight>
              </a:rPr>
              <a:t>derive</a:t>
            </a:r>
            <a:r>
              <a:rPr lang="fr-FR" sz="2000" b="1" dirty="0">
                <a:highlight>
                  <a:srgbClr val="FFFF00"/>
                </a:highlight>
              </a:rPr>
              <a:t> the </a:t>
            </a:r>
            <a:r>
              <a:rPr lang="fr-FR" sz="2000" b="1" dirty="0" err="1">
                <a:highlight>
                  <a:srgbClr val="FFFF00"/>
                </a:highlight>
              </a:rPr>
              <a:t>expected</a:t>
            </a:r>
            <a:r>
              <a:rPr lang="fr-FR" sz="2000" b="1" dirty="0">
                <a:highlight>
                  <a:srgbClr val="FFFF00"/>
                </a:highlight>
              </a:rPr>
              <a:t> fluxes for </a:t>
            </a:r>
            <a:r>
              <a:rPr lang="fr-FR" sz="2000" b="1" dirty="0" err="1">
                <a:highlight>
                  <a:srgbClr val="FFFF00"/>
                </a:highlight>
              </a:rPr>
              <a:t>each</a:t>
            </a:r>
            <a:r>
              <a:rPr lang="fr-FR" sz="2000" b="1" dirty="0">
                <a:highlight>
                  <a:srgbClr val="FFFF00"/>
                </a:highlight>
              </a:rPr>
              <a:t> </a:t>
            </a:r>
            <a:r>
              <a:rPr lang="fr-FR" sz="2000" b="1" dirty="0" err="1">
                <a:highlight>
                  <a:srgbClr val="FFFF00"/>
                </a:highlight>
              </a:rPr>
              <a:t>object</a:t>
            </a:r>
            <a:r>
              <a:rPr lang="fr-FR" sz="2000" b="1" dirty="0">
                <a:highlight>
                  <a:srgbClr val="FFFF00"/>
                </a:highlight>
              </a:rPr>
              <a:t> </a:t>
            </a:r>
            <a:r>
              <a:rPr lang="fr-FR" sz="2000" b="1" dirty="0" err="1">
                <a:highlight>
                  <a:srgbClr val="FFFF00"/>
                </a:highlight>
              </a:rPr>
              <a:t>under</a:t>
            </a:r>
            <a:r>
              <a:rPr lang="fr-FR" sz="2000" b="1" dirty="0">
                <a:highlight>
                  <a:srgbClr val="FFFF00"/>
                </a:highlight>
              </a:rPr>
              <a:t> standard </a:t>
            </a:r>
            <a:r>
              <a:rPr lang="fr-FR" sz="2000" b="1" dirty="0" err="1">
                <a:highlight>
                  <a:srgbClr val="FFFF00"/>
                </a:highlight>
              </a:rPr>
              <a:t>atmospheric</a:t>
            </a:r>
            <a:r>
              <a:rPr lang="fr-FR" sz="2000" b="1" dirty="0">
                <a:highlight>
                  <a:srgbClr val="FFFF00"/>
                </a:highlight>
              </a:rPr>
              <a:t> conditions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2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34A7A99-D8AC-384F-B0BF-A13B6522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96" y="204585"/>
            <a:ext cx="3179812" cy="31858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9948D15-7E62-A64C-9F04-961EFF44C4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87" y="3174084"/>
            <a:ext cx="3160931" cy="327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54056" y="1548905"/>
            <a:ext cx="48872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Estimate</a:t>
            </a:r>
            <a:r>
              <a:rPr lang="fr-FR" sz="1400" i="1" dirty="0"/>
              <a:t> </a:t>
            </a:r>
            <a:r>
              <a:rPr lang="fr-FR" sz="1400" i="1" dirty="0" err="1"/>
              <a:t>colour</a:t>
            </a:r>
            <a:r>
              <a:rPr lang="fr-FR" sz="1400" i="1" dirty="0"/>
              <a:t> corrections, as </a:t>
            </a:r>
            <a:r>
              <a:rPr lang="fr-FR" sz="1400" i="1" dirty="0" err="1"/>
              <a:t>functions</a:t>
            </a:r>
            <a:r>
              <a:rPr lang="fr-FR" sz="1400" i="1" dirty="0"/>
              <a:t> of the </a:t>
            </a:r>
            <a:r>
              <a:rPr lang="fr-FR" sz="1400" i="1" dirty="0" err="1"/>
              <a:t>atmospheric</a:t>
            </a:r>
            <a:r>
              <a:rPr lang="fr-FR" sz="1400" i="1" dirty="0"/>
              <a:t> conditions and of the </a:t>
            </a:r>
            <a:r>
              <a:rPr lang="fr-FR" sz="1400" i="1" dirty="0" err="1"/>
              <a:t>object</a:t>
            </a:r>
            <a:r>
              <a:rPr lang="fr-FR" sz="1400" i="1" dirty="0"/>
              <a:t> UGRIZY in </a:t>
            </a:r>
            <a:r>
              <a:rPr lang="fr-FR" sz="1400" i="1" dirty="0" err="1"/>
              <a:t>every</a:t>
            </a:r>
            <a:r>
              <a:rPr lang="fr-FR" sz="1400" i="1" dirty="0"/>
              <a:t> LSST </a:t>
            </a:r>
            <a:r>
              <a:rPr lang="fr-FR" sz="1400" i="1" dirty="0" err="1"/>
              <a:t>field</a:t>
            </a:r>
            <a:endParaRPr lang="fr-FR" sz="1400" b="1" i="1" dirty="0"/>
          </a:p>
          <a:p>
            <a:r>
              <a:rPr lang="fr-FR" b="1" dirty="0"/>
              <a:t>Example </a:t>
            </a:r>
            <a:r>
              <a:rPr lang="fr-FR" b="1" dirty="0" err="1"/>
              <a:t>below</a:t>
            </a:r>
            <a:endParaRPr lang="fr-FR" sz="1400" b="1" dirty="0"/>
          </a:p>
          <a:p>
            <a:r>
              <a:rPr lang="fr-FR" sz="1400" dirty="0"/>
              <a:t>- Constant </a:t>
            </a:r>
            <a:r>
              <a:rPr lang="fr-FR" sz="1400" dirty="0" err="1"/>
              <a:t>airmass</a:t>
            </a:r>
            <a:r>
              <a:rPr lang="fr-FR" sz="1400" dirty="0"/>
              <a:t>, constant O</a:t>
            </a:r>
            <a:r>
              <a:rPr lang="fr-FR" sz="1400" baseline="-25000" dirty="0"/>
              <a:t>2</a:t>
            </a:r>
            <a:r>
              <a:rPr lang="fr-FR" sz="1400" dirty="0"/>
              <a:t> and O</a:t>
            </a:r>
            <a:r>
              <a:rPr lang="fr-FR" sz="1400" baseline="-25000" dirty="0"/>
              <a:t>3</a:t>
            </a:r>
            <a:r>
              <a:rPr lang="fr-FR" sz="1400" dirty="0"/>
              <a:t>. No cloud</a:t>
            </a:r>
          </a:p>
          <a:p>
            <a:r>
              <a:rPr lang="fr-FR" sz="1400" dirty="0"/>
              <a:t>- Change </a:t>
            </a:r>
            <a:r>
              <a:rPr lang="fr-FR" sz="1400" dirty="0" err="1"/>
              <a:t>only</a:t>
            </a:r>
            <a:r>
              <a:rPr lang="fr-FR" sz="1400" dirty="0"/>
              <a:t> : </a:t>
            </a:r>
            <a:r>
              <a:rPr lang="fr-FR" sz="1400" b="1" dirty="0">
                <a:solidFill>
                  <a:srgbClr val="FF0000"/>
                </a:solidFill>
              </a:rPr>
              <a:t>H</a:t>
            </a:r>
            <a:r>
              <a:rPr lang="fr-FR" sz="1400" b="1" baseline="-25000" dirty="0">
                <a:solidFill>
                  <a:srgbClr val="FF0000"/>
                </a:solidFill>
              </a:rPr>
              <a:t>2</a:t>
            </a:r>
            <a:r>
              <a:rPr lang="fr-FR" sz="1400" b="1" dirty="0">
                <a:solidFill>
                  <a:srgbClr val="FF0000"/>
                </a:solidFill>
              </a:rPr>
              <a:t>O (PWV), </a:t>
            </a:r>
            <a:r>
              <a:rPr lang="fr-FR" sz="1400" b="1" dirty="0" err="1">
                <a:solidFill>
                  <a:srgbClr val="3366FF"/>
                </a:solidFill>
              </a:rPr>
              <a:t>Aerosols</a:t>
            </a:r>
            <a:endParaRPr lang="fr-FR" sz="1400" b="1" dirty="0">
              <a:solidFill>
                <a:srgbClr val="3366FF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7D40EAF-BA3C-A641-95CB-CC46637CEB39}"/>
              </a:ext>
            </a:extLst>
          </p:cNvPr>
          <p:cNvSpPr txBox="1"/>
          <p:nvPr/>
        </p:nvSpPr>
        <p:spPr>
          <a:xfrm>
            <a:off x="6183984" y="3021138"/>
            <a:ext cx="224357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/>
              <a:t>AuxTel</a:t>
            </a:r>
            <a:r>
              <a:rPr lang="fr-FR" b="1" dirty="0"/>
              <a:t> </a:t>
            </a:r>
            <a:r>
              <a:rPr lang="fr-FR" b="1" dirty="0" err="1"/>
              <a:t>spectrometer</a:t>
            </a:r>
            <a:endParaRPr lang="fr-FR" b="1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9DA7712-2934-256D-5937-CB51A3C93BE5}"/>
              </a:ext>
            </a:extLst>
          </p:cNvPr>
          <p:cNvGrpSpPr/>
          <p:nvPr/>
        </p:nvGrpSpPr>
        <p:grpSpPr>
          <a:xfrm>
            <a:off x="322336" y="2829469"/>
            <a:ext cx="4892150" cy="3836018"/>
            <a:chOff x="229035" y="2518712"/>
            <a:chExt cx="5037207" cy="4187657"/>
          </a:xfrm>
        </p:grpSpPr>
        <p:grpSp>
          <p:nvGrpSpPr>
            <p:cNvPr id="5" name="Grouper 4"/>
            <p:cNvGrpSpPr/>
            <p:nvPr/>
          </p:nvGrpSpPr>
          <p:grpSpPr>
            <a:xfrm>
              <a:off x="229035" y="2895094"/>
              <a:ext cx="5037207" cy="3811275"/>
              <a:chOff x="850900" y="1320801"/>
              <a:chExt cx="5702300" cy="4597400"/>
            </a:xfrm>
          </p:grpSpPr>
          <p:pic>
            <p:nvPicPr>
              <p:cNvPr id="4" name="Image 3" descr="Macintosh HD:Users:moniez:Documents:LSST:Atmosphere:CTIO-jan17:Demande-P2IO-2017:transmission -ratio.tiff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900" y="1320801"/>
                <a:ext cx="5702300" cy="4597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4090972" y="5212731"/>
                <a:ext cx="1025862" cy="408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srgbClr val="FF0000"/>
                    </a:solidFill>
                  </a:rPr>
                  <a:t>Wet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/dry</a:t>
                </a:r>
              </a:p>
            </p:txBody>
          </p:sp>
          <p:cxnSp>
            <p:nvCxnSpPr>
              <p:cNvPr id="8" name="Connecteur droit avec flèche 7"/>
              <p:cNvCxnSpPr/>
              <p:nvPr/>
            </p:nvCxnSpPr>
            <p:spPr>
              <a:xfrm flipV="1">
                <a:off x="4838700" y="5136531"/>
                <a:ext cx="411192" cy="15936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1480533" y="4618397"/>
                <a:ext cx="2059782" cy="408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err="1">
                    <a:solidFill>
                      <a:srgbClr val="3366FF"/>
                    </a:solidFill>
                  </a:rPr>
                  <a:t>Aerosol</a:t>
                </a:r>
                <a:r>
                  <a:rPr lang="fr-FR" sz="1600" b="1" dirty="0">
                    <a:solidFill>
                      <a:srgbClr val="3366FF"/>
                    </a:solidFill>
                  </a:rPr>
                  <a:t>/no </a:t>
                </a:r>
                <a:r>
                  <a:rPr lang="fr-FR" sz="1600" b="1" dirty="0" err="1">
                    <a:solidFill>
                      <a:srgbClr val="3366FF"/>
                    </a:solidFill>
                  </a:rPr>
                  <a:t>aerosol</a:t>
                </a:r>
                <a:endParaRPr lang="fr-FR" sz="1600" b="1" dirty="0">
                  <a:solidFill>
                    <a:srgbClr val="3366FF"/>
                  </a:solidFill>
                </a:endParaRPr>
              </a:p>
            </p:txBody>
          </p:sp>
          <p:cxnSp>
            <p:nvCxnSpPr>
              <p:cNvPr id="12" name="Connecteur droit avec flèche 11"/>
              <p:cNvCxnSpPr>
                <a:stCxn id="7" idx="0"/>
              </p:cNvCxnSpPr>
              <p:nvPr/>
            </p:nvCxnSpPr>
            <p:spPr>
              <a:xfrm flipV="1">
                <a:off x="4603903" y="4356101"/>
                <a:ext cx="47479" cy="8566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/>
              <p:cNvCxnSpPr/>
              <p:nvPr/>
            </p:nvCxnSpPr>
            <p:spPr>
              <a:xfrm flipH="1" flipV="1">
                <a:off x="4090972" y="4267200"/>
                <a:ext cx="265128" cy="9627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flipV="1">
                <a:off x="2020872" y="3608038"/>
                <a:ext cx="0" cy="962726"/>
              </a:xfrm>
              <a:prstGeom prst="straightConnector1">
                <a:avLst/>
              </a:prstGeom>
              <a:ln>
                <a:solidFill>
                  <a:srgbClr val="3366FF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avec flèche 21"/>
              <p:cNvCxnSpPr/>
              <p:nvPr/>
            </p:nvCxnSpPr>
            <p:spPr>
              <a:xfrm flipV="1">
                <a:off x="3036872" y="3612838"/>
                <a:ext cx="0" cy="962726"/>
              </a:xfrm>
              <a:prstGeom prst="straightConnector1">
                <a:avLst/>
              </a:prstGeom>
              <a:ln>
                <a:solidFill>
                  <a:srgbClr val="3366FF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5450CA-435C-6CC5-25DC-A73AAD8C3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689" y="2518712"/>
              <a:ext cx="4946062" cy="2216304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56EA6FF-62B8-6DAF-3BBD-62485DCC0ADC}"/>
              </a:ext>
            </a:extLst>
          </p:cNvPr>
          <p:cNvSpPr/>
          <p:nvPr/>
        </p:nvSpPr>
        <p:spPr>
          <a:xfrm>
            <a:off x="1535409" y="2982018"/>
            <a:ext cx="1486512" cy="159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09B03D-C810-4CF2-8529-27286B57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687" y="2962692"/>
            <a:ext cx="2450024" cy="1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45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4C04B35-493A-D150-871A-5666CF14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1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Spectroscopic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reduction</a:t>
            </a:r>
            <a:r>
              <a:rPr lang="fr-FR" b="1" dirty="0">
                <a:solidFill>
                  <a:srgbClr val="FF0000"/>
                </a:solidFill>
              </a:rPr>
              <a:t>: état de l’art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8BDBE7A-64E3-08C3-2953-28C847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49" y="1403252"/>
            <a:ext cx="8142940" cy="1339363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SpecTractor</a:t>
            </a:r>
            <a:r>
              <a:rPr lang="fr-FR" dirty="0"/>
              <a:t> </a:t>
            </a:r>
            <a:r>
              <a:rPr lang="fr-FR" dirty="0" err="1"/>
              <a:t>operational</a:t>
            </a:r>
            <a:r>
              <a:rPr lang="fr-FR" dirty="0"/>
              <a:t> </a:t>
            </a:r>
            <a:r>
              <a:rPr lang="fr-FR" dirty="0" err="1"/>
              <a:t>tool</a:t>
            </a:r>
            <a:r>
              <a:rPr lang="fr-FR" dirty="0"/>
              <a:t> for </a:t>
            </a:r>
            <a:r>
              <a:rPr lang="fr-FR" dirty="0" err="1"/>
              <a:t>spectrum</a:t>
            </a:r>
            <a:r>
              <a:rPr lang="fr-FR" dirty="0"/>
              <a:t> extraction</a:t>
            </a:r>
          </a:p>
          <a:p>
            <a:pPr lvl="1"/>
            <a:r>
              <a:rPr lang="fr-FR" dirty="0" err="1"/>
              <a:t>Forward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,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instrumental </a:t>
            </a:r>
            <a:r>
              <a:rPr lang="fr-FR" dirty="0" err="1"/>
              <a:t>effect</a:t>
            </a:r>
            <a:r>
              <a:rPr lang="fr-FR" dirty="0"/>
              <a:t>:</a:t>
            </a:r>
          </a:p>
          <a:p>
            <a:pPr lvl="2"/>
            <a:r>
              <a:rPr lang="fr-FR" dirty="0"/>
              <a:t>dispersion </a:t>
            </a:r>
            <a:r>
              <a:rPr lang="fr-FR" dirty="0" err="1"/>
              <a:t>law</a:t>
            </a:r>
            <a:r>
              <a:rPr lang="fr-FR" dirty="0"/>
              <a:t>, PSF(</a:t>
            </a:r>
            <a:r>
              <a:rPr lang="fr-FR" dirty="0">
                <a:latin typeface="Symbol" pitchFamily="2" charset="2"/>
              </a:rPr>
              <a:t>l)</a:t>
            </a:r>
            <a:r>
              <a:rPr lang="fr-FR" dirty="0"/>
              <a:t>, focus, 1rst+2</a:t>
            </a:r>
            <a:r>
              <a:rPr lang="fr-FR" baseline="30000" dirty="0"/>
              <a:t>nd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, </a:t>
            </a:r>
            <a:r>
              <a:rPr lang="fr-FR" dirty="0" err="1"/>
              <a:t>atmospheric</a:t>
            </a:r>
            <a:r>
              <a:rPr lang="fr-FR" dirty="0"/>
              <a:t> dispersion…</a:t>
            </a:r>
          </a:p>
          <a:p>
            <a:pPr lvl="1"/>
            <a:r>
              <a:rPr lang="fr-FR" dirty="0" err="1"/>
              <a:t>Separation</a:t>
            </a:r>
            <a:r>
              <a:rPr lang="fr-FR" dirty="0"/>
              <a:t> of 1</a:t>
            </a:r>
            <a:r>
              <a:rPr lang="fr-FR" baseline="30000" dirty="0"/>
              <a:t>rst</a:t>
            </a:r>
            <a:r>
              <a:rPr lang="fr-FR" dirty="0"/>
              <a:t> and 2</a:t>
            </a:r>
            <a:r>
              <a:rPr lang="fr-FR" baseline="30000" dirty="0"/>
              <a:t>nd</a:t>
            </a:r>
            <a:r>
              <a:rPr lang="fr-FR" dirty="0"/>
              <a:t> diffraction </a:t>
            </a:r>
            <a:r>
              <a:rPr lang="fr-FR" dirty="0" err="1"/>
              <a:t>orders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satisfactory</a:t>
            </a:r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6F3763E-A1AA-89D0-1566-3AB43A7DB59E}"/>
              </a:ext>
            </a:extLst>
          </p:cNvPr>
          <p:cNvPicPr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58462" y="3200400"/>
            <a:ext cx="5756030" cy="27707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5CBBEB-4BB4-FB53-6384-29DD15953CF0}"/>
              </a:ext>
            </a:extLst>
          </p:cNvPr>
          <p:cNvSpPr txBox="1"/>
          <p:nvPr/>
        </p:nvSpPr>
        <p:spPr>
          <a:xfrm>
            <a:off x="4888523" y="2851318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RAW</a:t>
            </a:r>
          </a:p>
        </p:txBody>
      </p:sp>
    </p:spTree>
    <p:extLst>
      <p:ext uri="{BB962C8B-B14F-4D97-AF65-F5344CB8AC3E}">
        <p14:creationId xmlns:p14="http://schemas.microsoft.com/office/powerpoint/2010/main" val="131483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67122-6D7C-87AB-86FF-F0D5C16B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510"/>
            <a:ext cx="8229600" cy="810266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Determination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b="1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nd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order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/1rst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order</a:t>
            </a:r>
            <a:endParaRPr lang="fr-FR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E09599-741C-E0E3-87B2-53096A9C8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185"/>
            <a:ext cx="3498644" cy="3011840"/>
          </a:xfrm>
        </p:spPr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spectra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filter</a:t>
            </a:r>
            <a:r>
              <a:rPr lang="fr-FR" dirty="0"/>
              <a:t> (125)</a:t>
            </a:r>
          </a:p>
          <a:p>
            <a:r>
              <a:rPr lang="fr-FR" dirty="0" err="1"/>
              <a:t>Extract</a:t>
            </a:r>
            <a:r>
              <a:rPr lang="fr-FR" dirty="0"/>
              <a:t> </a:t>
            </a:r>
            <a:r>
              <a:rPr lang="fr-FR" dirty="0" err="1"/>
              <a:t>separately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 1 and 2</a:t>
            </a:r>
          </a:p>
          <a:p>
            <a:r>
              <a:rPr lang="fr-FR" dirty="0" err="1"/>
              <a:t>Compute</a:t>
            </a:r>
            <a:r>
              <a:rPr lang="fr-FR" dirty="0"/>
              <a:t> ratio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65D0C7-8468-7A92-B523-C7DC44B1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21</a:t>
            </a:fld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4134AC1-617C-3475-ECC5-EC3024BD84F3}"/>
              </a:ext>
            </a:extLst>
          </p:cNvPr>
          <p:cNvGrpSpPr/>
          <p:nvPr/>
        </p:nvGrpSpPr>
        <p:grpSpPr>
          <a:xfrm>
            <a:off x="4307305" y="1035912"/>
            <a:ext cx="3690589" cy="3130952"/>
            <a:chOff x="4307305" y="1529216"/>
            <a:chExt cx="3690589" cy="313095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822FB20-13DA-20CD-EF52-10D810EB4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7305" y="1529216"/>
              <a:ext cx="3145900" cy="308282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7413567-F999-7584-7DD8-0B294426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4000"/>
                      </a14:imgEffect>
                      <a14:imgEffect>
                        <a14:brightnessContrast contrast="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6376032" y="3038307"/>
              <a:ext cx="2193695" cy="105002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80270D4-BBD4-EF17-F6FA-8882BD4C822A}"/>
                </a:ext>
              </a:extLst>
            </p:cNvPr>
            <p:cNvSpPr txBox="1"/>
            <p:nvPr/>
          </p:nvSpPr>
          <p:spPr>
            <a:xfrm rot="5400000">
              <a:off x="7048625" y="3459816"/>
              <a:ext cx="1142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Projection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3284A985-57ED-F967-F53A-81B2225F3C59}"/>
              </a:ext>
            </a:extLst>
          </p:cNvPr>
          <p:cNvSpPr txBox="1"/>
          <p:nvPr/>
        </p:nvSpPr>
        <p:spPr>
          <a:xfrm>
            <a:off x="4969713" y="2283256"/>
            <a:ext cx="90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Order</a:t>
            </a:r>
            <a:r>
              <a:rPr lang="fr-FR" b="1" dirty="0">
                <a:solidFill>
                  <a:srgbClr val="FFFF00"/>
                </a:solidFill>
              </a:rPr>
              <a:t>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1B0145-4999-F97D-1703-0856A28A2BD8}"/>
              </a:ext>
            </a:extLst>
          </p:cNvPr>
          <p:cNvSpPr txBox="1"/>
          <p:nvPr/>
        </p:nvSpPr>
        <p:spPr>
          <a:xfrm>
            <a:off x="5014653" y="3199850"/>
            <a:ext cx="90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Order</a:t>
            </a:r>
            <a:r>
              <a:rPr lang="fr-FR" b="1" dirty="0">
                <a:solidFill>
                  <a:srgbClr val="FFFF00"/>
                </a:solidFill>
              </a:rPr>
              <a:t> 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2A4D44D-9A2E-D87D-A769-8150504F3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1" y="4116444"/>
            <a:ext cx="7712242" cy="26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35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F7DAC8-9313-EC40-D535-28366112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820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Rapport 2/1 avec Mu-Col en UV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BEC7F7-D430-B6AE-7763-C41BEC511F64}"/>
              </a:ext>
            </a:extLst>
          </p:cNvPr>
          <p:cNvSpPr txBox="1"/>
          <p:nvPr/>
        </p:nvSpPr>
        <p:spPr>
          <a:xfrm>
            <a:off x="700213" y="1066533"/>
            <a:ext cx="781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Spectre </a:t>
            </a:r>
            <a:r>
              <a:rPr lang="fr-FR" sz="1600" dirty="0">
                <a:effectLst/>
                <a:latin typeface="+mj-lt"/>
                <a:ea typeface="MS Mincho" panose="02020609040205080304" pitchFamily="49" charset="-128"/>
              </a:rPr>
              <a:t>image 2021110400553_postisrccd.fits </a:t>
            </a:r>
            <a:r>
              <a:rPr lang="fr-FR" sz="1600" dirty="0">
                <a:latin typeface="+mj-lt"/>
                <a:ea typeface="MS Mincho" panose="02020609040205080304" pitchFamily="49" charset="-128"/>
              </a:rPr>
              <a:t>: </a:t>
            </a:r>
            <a:r>
              <a:rPr lang="fr-FR" sz="1600" dirty="0" err="1">
                <a:latin typeface="+mj-lt"/>
                <a:ea typeface="MS Mincho" panose="02020609040205080304" pitchFamily="49" charset="-128"/>
              </a:rPr>
              <a:t>MuCol</a:t>
            </a:r>
            <a:r>
              <a:rPr lang="fr-FR" sz="1600" dirty="0">
                <a:latin typeface="+mj-lt"/>
                <a:ea typeface="MS Mincho" panose="02020609040205080304" pitchFamily="49" charset="-128"/>
              </a:rPr>
              <a:t> avec filtre BG40, z = 1.13, seeing = 1.3’’, FWHM spectre autour de 25 pixels.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Rapports flux boite2/boite1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Soustraction bandes latérales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Pas 149.85 traits/mm</a:t>
            </a:r>
            <a:r>
              <a:rPr lang="fr-FR" sz="1600" dirty="0">
                <a:effectLst/>
              </a:rPr>
              <a:t> </a:t>
            </a:r>
            <a:r>
              <a:rPr lang="fr-FR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recalculé à partir de la raie H</a:t>
            </a:r>
            <a:r>
              <a:rPr lang="fr-FR" sz="1600" dirty="0">
                <a:latin typeface="Symbol" pitchFamily="2" charset="2"/>
                <a:ea typeface="MS Mincho" panose="02020609040205080304" pitchFamily="49" charset="-128"/>
              </a:rPr>
              <a:t>g</a:t>
            </a:r>
            <a:r>
              <a:rPr lang="fr-FR" sz="1600" dirty="0">
                <a:latin typeface="Times" pitchFamily="2" charset="0"/>
                <a:ea typeface="MS Mincho" panose="02020609040205080304" pitchFamily="49" charset="-128"/>
              </a:rPr>
              <a:t> (à 1 pixel près)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Relation exacte pixel - longueur d’onde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Positionnement précis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Pas de </a:t>
            </a:r>
            <a:r>
              <a:rPr lang="fr-FR" sz="16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déflatage</a:t>
            </a:r>
            <a:endParaRPr lang="fr-FR" sz="1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BC4D5B-C34B-3E25-F2E8-090EE2B72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0" y="3310861"/>
            <a:ext cx="2533650" cy="25368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B8BCA2-33C7-29D2-1AC4-96A9D60BC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762" y="2649035"/>
            <a:ext cx="5602205" cy="40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5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B671D-AA55-320F-5708-7962C50B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795"/>
          </a:xfrm>
        </p:spPr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Ingredients</a:t>
            </a:r>
            <a:r>
              <a:rPr lang="fr-FR" b="1" dirty="0">
                <a:solidFill>
                  <a:srgbClr val="FF0000"/>
                </a:solidFill>
              </a:rPr>
              <a:t> of </a:t>
            </a:r>
            <a:r>
              <a:rPr lang="fr-FR" b="1" dirty="0" err="1">
                <a:solidFill>
                  <a:srgbClr val="FF0000"/>
                </a:solidFill>
              </a:rPr>
              <a:t>throughput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3A627F-10FB-0165-90E7-1CC4571C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23</a:t>
            </a:fld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ED7AD14-45F4-AA5E-F9A4-8795A6849B76}"/>
              </a:ext>
            </a:extLst>
          </p:cNvPr>
          <p:cNvGrpSpPr/>
          <p:nvPr/>
        </p:nvGrpSpPr>
        <p:grpSpPr>
          <a:xfrm>
            <a:off x="340544" y="1502982"/>
            <a:ext cx="3793221" cy="1814604"/>
            <a:chOff x="401738" y="1543431"/>
            <a:chExt cx="3793221" cy="18146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11BA9E-C792-4C65-8806-72FDD1AA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738" y="1543431"/>
              <a:ext cx="3793221" cy="1814604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C3FC680-6515-EB28-881E-D4E67E5FDD14}"/>
                </a:ext>
              </a:extLst>
            </p:cNvPr>
            <p:cNvSpPr txBox="1"/>
            <p:nvPr/>
          </p:nvSpPr>
          <p:spPr>
            <a:xfrm>
              <a:off x="775399" y="2873286"/>
              <a:ext cx="3035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M1 </a:t>
              </a:r>
              <a:r>
                <a:rPr lang="fr-FR" sz="1600" dirty="0" err="1"/>
                <a:t>reflectivity</a:t>
              </a:r>
              <a:r>
                <a:rPr lang="fr-FR" sz="1600" dirty="0"/>
                <a:t> vs date (</a:t>
              </a:r>
              <a:r>
                <a:rPr lang="fr-FR" sz="1600" dirty="0" err="1"/>
                <a:t>measured</a:t>
              </a:r>
              <a:r>
                <a:rPr lang="fr-FR" sz="1600" dirty="0"/>
                <a:t>)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E20BBBF-7F8F-F4B0-3484-0D5C2B38F518}"/>
              </a:ext>
            </a:extLst>
          </p:cNvPr>
          <p:cNvGrpSpPr/>
          <p:nvPr/>
        </p:nvGrpSpPr>
        <p:grpSpPr>
          <a:xfrm>
            <a:off x="4616266" y="1336770"/>
            <a:ext cx="4187190" cy="2576830"/>
            <a:chOff x="4572000" y="1762586"/>
            <a:chExt cx="4187190" cy="257683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BEE68F8-B493-9382-3387-AB539E07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762586"/>
              <a:ext cx="4187190" cy="2576830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39B5234-A71E-4438-0547-B8759D6DCE97}"/>
                </a:ext>
              </a:extLst>
            </p:cNvPr>
            <p:cNvSpPr txBox="1"/>
            <p:nvPr/>
          </p:nvSpPr>
          <p:spPr>
            <a:xfrm>
              <a:off x="4941904" y="1882155"/>
              <a:ext cx="3189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M2-M3 </a:t>
              </a:r>
              <a:r>
                <a:rPr lang="fr-FR" sz="1600" dirty="0" err="1"/>
                <a:t>reflectivity</a:t>
              </a:r>
              <a:r>
                <a:rPr lang="fr-FR" sz="1600" dirty="0"/>
                <a:t> vs </a:t>
              </a:r>
              <a:r>
                <a:rPr lang="fr-FR" sz="1600" dirty="0">
                  <a:latin typeface="Symbol" pitchFamily="2" charset="2"/>
                </a:rPr>
                <a:t>l</a:t>
              </a:r>
              <a:r>
                <a:rPr lang="fr-FR" sz="1600" dirty="0"/>
                <a:t> (</a:t>
              </a:r>
              <a:r>
                <a:rPr lang="fr-FR" sz="1600" dirty="0" err="1"/>
                <a:t>theoretical</a:t>
              </a:r>
              <a:r>
                <a:rPr lang="fr-FR" sz="1600" dirty="0"/>
                <a:t>)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F3FBCB-5AAC-F5E6-DFA9-11BD98A7EC7D}"/>
              </a:ext>
            </a:extLst>
          </p:cNvPr>
          <p:cNvGrpSpPr/>
          <p:nvPr/>
        </p:nvGrpSpPr>
        <p:grpSpPr>
          <a:xfrm>
            <a:off x="68214" y="3846272"/>
            <a:ext cx="3064193" cy="2410891"/>
            <a:chOff x="926592" y="4128021"/>
            <a:chExt cx="3064193" cy="24108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BFA0033-5928-2E9F-0FD9-B435A9482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253243" y="3801370"/>
              <a:ext cx="2410891" cy="306419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D4087EB-1107-1B44-4631-343B80792C93}"/>
                </a:ext>
              </a:extLst>
            </p:cNvPr>
            <p:cNvSpPr txBox="1"/>
            <p:nvPr/>
          </p:nvSpPr>
          <p:spPr>
            <a:xfrm>
              <a:off x="1132615" y="4529792"/>
              <a:ext cx="2626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Loss</a:t>
              </a:r>
              <a:r>
                <a:rPr lang="fr-FR" sz="1600" dirty="0"/>
                <a:t> at </a:t>
              </a:r>
              <a:r>
                <a:rPr lang="fr-FR" sz="1600" dirty="0" err="1"/>
                <a:t>window</a:t>
              </a:r>
              <a:r>
                <a:rPr lang="fr-FR" sz="1600" dirty="0"/>
                <a:t> entrance/exit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0DAEFC2-7232-5F5D-1AC9-4751026048C8}"/>
              </a:ext>
            </a:extLst>
          </p:cNvPr>
          <p:cNvGrpSpPr/>
          <p:nvPr/>
        </p:nvGrpSpPr>
        <p:grpSpPr>
          <a:xfrm>
            <a:off x="5803399" y="4070985"/>
            <a:ext cx="3227697" cy="2410892"/>
            <a:chOff x="5742439" y="3985641"/>
            <a:chExt cx="3227697" cy="241089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94A35F5-C99A-3F75-B91B-AC6C952B4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2439" y="3985641"/>
              <a:ext cx="3227697" cy="2410892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5442C8D-D308-60C5-32EF-854FF4539426}"/>
                </a:ext>
              </a:extLst>
            </p:cNvPr>
            <p:cNvSpPr txBox="1"/>
            <p:nvPr/>
          </p:nvSpPr>
          <p:spPr>
            <a:xfrm>
              <a:off x="6106797" y="4135818"/>
              <a:ext cx="2371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CCD </a:t>
              </a:r>
              <a:r>
                <a:rPr lang="fr-FR" sz="1600" dirty="0" err="1"/>
                <a:t>efficiency</a:t>
              </a:r>
              <a:r>
                <a:rPr lang="fr-FR" sz="1600" dirty="0"/>
                <a:t> (</a:t>
              </a:r>
              <a:r>
                <a:rPr lang="fr-FR" sz="1600" dirty="0" err="1"/>
                <a:t>measured</a:t>
              </a:r>
              <a:r>
                <a:rPr lang="fr-FR" sz="1600" dirty="0"/>
                <a:t>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2582714-7883-D267-A75C-E6A89998E76F}"/>
              </a:ext>
            </a:extLst>
          </p:cNvPr>
          <p:cNvGrpSpPr/>
          <p:nvPr/>
        </p:nvGrpSpPr>
        <p:grpSpPr>
          <a:xfrm>
            <a:off x="3053428" y="4137175"/>
            <a:ext cx="2741780" cy="2057212"/>
            <a:chOff x="2978478" y="4137175"/>
            <a:chExt cx="2741780" cy="205721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88DFBF8-BBF6-970B-1946-7E77D3981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8478" y="4390439"/>
              <a:ext cx="2741780" cy="1803948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3A97D0C-929F-9930-8D10-71AFED026A5F}"/>
                </a:ext>
              </a:extLst>
            </p:cNvPr>
            <p:cNvSpPr txBox="1"/>
            <p:nvPr/>
          </p:nvSpPr>
          <p:spPr>
            <a:xfrm>
              <a:off x="3148570" y="4137175"/>
              <a:ext cx="21046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Hologram</a:t>
              </a:r>
              <a:r>
                <a:rPr lang="fr-FR" sz="1600" dirty="0"/>
                <a:t> transmission</a:t>
              </a:r>
            </a:p>
            <a:p>
              <a:r>
                <a:rPr lang="fr-FR" sz="1600" dirty="0"/>
                <a:t>(</a:t>
              </a:r>
              <a:r>
                <a:rPr lang="fr-FR" sz="1600" dirty="0" err="1"/>
                <a:t>measured</a:t>
              </a:r>
              <a:r>
                <a:rPr lang="fr-FR" sz="1600" dirty="0"/>
                <a:t>/</a:t>
              </a:r>
              <a:r>
                <a:rPr lang="fr-FR" sz="1600" dirty="0" err="1"/>
                <a:t>modelized</a:t>
              </a:r>
              <a:r>
                <a:rPr lang="fr-FR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364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FB0F4-F8FF-4E4E-23CE-DB942A5AC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57" y="238699"/>
            <a:ext cx="4541051" cy="1143000"/>
          </a:xfrm>
        </p:spPr>
        <p:txBody>
          <a:bodyPr>
            <a:normAutofit fontScale="90000"/>
          </a:bodyPr>
          <a:lstStyle/>
          <a:p>
            <a:r>
              <a:rPr lang="fr-FR" sz="31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Throughput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is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estimated</a:t>
            </a:r>
            <a:r>
              <a:rPr lang="fr-FR" sz="3100" b="1" dirty="0">
                <a:solidFill>
                  <a:srgbClr val="FF0000"/>
                </a:solidFill>
              </a:rPr>
              <a:t> </a:t>
            </a:r>
            <a:r>
              <a:rPr lang="fr-FR" sz="3100" b="1" dirty="0" err="1">
                <a:solidFill>
                  <a:srgbClr val="FF0000"/>
                </a:solidFill>
              </a:rPr>
              <a:t>with</a:t>
            </a:r>
            <a:r>
              <a:rPr lang="fr-FR" sz="3100" b="1" dirty="0">
                <a:solidFill>
                  <a:srgbClr val="FF0000"/>
                </a:solidFill>
              </a:rPr>
              <a:t> Bouguer </a:t>
            </a:r>
            <a:r>
              <a:rPr lang="fr-FR" sz="3100" b="1" dirty="0" err="1">
                <a:solidFill>
                  <a:srgbClr val="FF0000"/>
                </a:solidFill>
              </a:rPr>
              <a:t>lines</a:t>
            </a:r>
            <a:r>
              <a:rPr lang="fr-FR" sz="3100" b="1" dirty="0">
                <a:solidFill>
                  <a:srgbClr val="FF0000"/>
                </a:solidFill>
              </a:rPr>
              <a:t> technique </a:t>
            </a:r>
            <a:r>
              <a:rPr lang="fr-FR" sz="2200" b="1" dirty="0">
                <a:solidFill>
                  <a:srgbClr val="FF0000"/>
                </a:solidFill>
              </a:rPr>
              <a:t>(1729)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CFDE970-4E26-A4BB-2FE9-41454CC5D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030247"/>
            <a:ext cx="7946633" cy="2553116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542B8F-DE16-F7BC-144A-4444430161DC}"/>
              </a:ext>
            </a:extLst>
          </p:cNvPr>
          <p:cNvSpPr txBox="1"/>
          <p:nvPr/>
        </p:nvSpPr>
        <p:spPr>
          <a:xfrm>
            <a:off x="253997" y="1434346"/>
            <a:ext cx="45410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Example in band [485-515]nm (1rst </a:t>
            </a:r>
            <a:r>
              <a:rPr lang="fr-FR" b="1" dirty="0" err="1"/>
              <a:t>order</a:t>
            </a:r>
            <a:r>
              <a:rPr lang="fr-FR" b="1" dirty="0"/>
              <a:t>)</a:t>
            </a:r>
          </a:p>
          <a:p>
            <a:r>
              <a:rPr lang="fr-FR" dirty="0" err="1"/>
              <a:t>Series</a:t>
            </a:r>
            <a:r>
              <a:rPr lang="fr-FR" dirty="0"/>
              <a:t> of instrumental magnitudes</a:t>
            </a:r>
          </a:p>
          <a:p>
            <a:r>
              <a:rPr lang="fr-FR" dirty="0"/>
              <a:t>	- of the </a:t>
            </a:r>
            <a:r>
              <a:rPr lang="fr-FR" dirty="0" err="1"/>
              <a:t>same</a:t>
            </a:r>
            <a:r>
              <a:rPr lang="fr-FR" dirty="0"/>
              <a:t> source</a:t>
            </a:r>
          </a:p>
          <a:p>
            <a:r>
              <a:rPr lang="fr-FR" dirty="0"/>
              <a:t>	- for </a:t>
            </a:r>
            <a:r>
              <a:rPr lang="fr-FR" dirty="0" err="1"/>
              <a:t>various</a:t>
            </a:r>
            <a:r>
              <a:rPr lang="fr-FR" dirty="0"/>
              <a:t> aimasses (</a:t>
            </a:r>
            <a:r>
              <a:rPr lang="fr-FR" dirty="0" err="1"/>
              <a:t>here</a:t>
            </a:r>
            <a:r>
              <a:rPr lang="fr-FR" dirty="0"/>
              <a:t> 1.23 - 2.1)</a:t>
            </a:r>
          </a:p>
          <a:p>
            <a:r>
              <a:rPr lang="fr-FR" dirty="0"/>
              <a:t>	- </a:t>
            </a:r>
            <a:r>
              <a:rPr lang="fr-FR" dirty="0" err="1"/>
              <a:t>during</a:t>
            </a:r>
            <a:r>
              <a:rPr lang="fr-FR" dirty="0"/>
              <a:t> a </a:t>
            </a:r>
            <a:r>
              <a:rPr lang="fr-FR" dirty="0" err="1"/>
              <a:t>period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stable </a:t>
            </a:r>
            <a:r>
              <a:rPr lang="fr-FR" dirty="0" err="1"/>
              <a:t>atmosphere</a:t>
            </a:r>
            <a:endParaRPr lang="fr-FR" dirty="0"/>
          </a:p>
          <a:p>
            <a:r>
              <a:rPr lang="fr-FR" b="1" dirty="0"/>
              <a:t>Extrapolation of the line to </a:t>
            </a:r>
            <a:r>
              <a:rPr lang="fr-FR" b="1" dirty="0" err="1"/>
              <a:t>airmass</a:t>
            </a:r>
            <a:r>
              <a:rPr lang="fr-FR" b="1" dirty="0"/>
              <a:t>=0</a:t>
            </a:r>
          </a:p>
          <a:p>
            <a:r>
              <a:rPr lang="fr-FR" dirty="0"/>
              <a:t>	-&gt; </a:t>
            </a:r>
            <a:r>
              <a:rPr lang="fr-FR" dirty="0" err="1"/>
              <a:t>get</a:t>
            </a:r>
            <a:r>
              <a:rPr lang="fr-FR" dirty="0"/>
              <a:t> magnitude OUT OF ATMOSPHERE</a:t>
            </a:r>
          </a:p>
          <a:p>
            <a:r>
              <a:rPr lang="fr-FR" dirty="0"/>
              <a:t>	-&gt; compare </a:t>
            </a:r>
            <a:r>
              <a:rPr lang="fr-FR" dirty="0" err="1"/>
              <a:t>with</a:t>
            </a:r>
            <a:r>
              <a:rPr lang="fr-FR" dirty="0"/>
              <a:t> HST </a:t>
            </a:r>
            <a:r>
              <a:rPr lang="fr-FR" dirty="0" err="1"/>
              <a:t>spectrum</a:t>
            </a:r>
            <a:endParaRPr lang="fr-FR" dirty="0"/>
          </a:p>
          <a:p>
            <a:r>
              <a:rPr lang="fr-FR" dirty="0"/>
              <a:t>	-&gt; </a:t>
            </a:r>
            <a:r>
              <a:rPr lang="fr-FR" b="1" dirty="0" err="1"/>
              <a:t>deduce</a:t>
            </a:r>
            <a:r>
              <a:rPr lang="fr-FR" b="1" dirty="0"/>
              <a:t> system </a:t>
            </a:r>
            <a:r>
              <a:rPr lang="fr-FR" b="1" dirty="0" err="1"/>
              <a:t>throughput</a:t>
            </a:r>
            <a:r>
              <a:rPr lang="fr-FR" b="1" dirty="0"/>
              <a:t> in the band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4EFF072-A9C3-F512-A7CE-2EF25B518AE5}"/>
              </a:ext>
            </a:extLst>
          </p:cNvPr>
          <p:cNvGrpSpPr/>
          <p:nvPr/>
        </p:nvGrpSpPr>
        <p:grpSpPr>
          <a:xfrm>
            <a:off x="6607210" y="4305880"/>
            <a:ext cx="447283" cy="596805"/>
            <a:chOff x="6607210" y="4305880"/>
            <a:chExt cx="447283" cy="596805"/>
          </a:xfrm>
        </p:grpSpPr>
        <p:sp>
          <p:nvSpPr>
            <p:cNvPr id="11" name="Bouée 10">
              <a:extLst>
                <a:ext uri="{FF2B5EF4-FFF2-40B4-BE49-F238E27FC236}">
                  <a16:creationId xmlns:a16="http://schemas.microsoft.com/office/drawing/2014/main" id="{FC10496B-E341-04A2-ECE8-216A2D154778}"/>
                </a:ext>
              </a:extLst>
            </p:cNvPr>
            <p:cNvSpPr/>
            <p:nvPr/>
          </p:nvSpPr>
          <p:spPr>
            <a:xfrm rot="10486543">
              <a:off x="6698233" y="4305880"/>
              <a:ext cx="356260" cy="356260"/>
            </a:xfrm>
            <a:prstGeom prst="donut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7C2660E7-B920-6F55-8C9A-17955ED2A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7210" y="4619607"/>
              <a:ext cx="164384" cy="2830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CE824CF6-2F30-C3A5-DBA1-A2347C7C2A0E}"/>
              </a:ext>
            </a:extLst>
          </p:cNvPr>
          <p:cNvSpPr txBox="1"/>
          <p:nvPr/>
        </p:nvSpPr>
        <p:spPr>
          <a:xfrm>
            <a:off x="5591908" y="4926131"/>
            <a:ext cx="267384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FF0000"/>
                </a:solidFill>
              </a:rPr>
              <a:t>Several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measurements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duplicated</a:t>
            </a:r>
            <a:endParaRPr lang="fr-FR" sz="1400" b="1" dirty="0">
              <a:solidFill>
                <a:srgbClr val="FF0000"/>
              </a:solidFill>
            </a:endParaRP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(and </a:t>
            </a:r>
            <a:r>
              <a:rPr lang="fr-FR" sz="1400" b="1" dirty="0" err="1">
                <a:solidFill>
                  <a:srgbClr val="FF0000"/>
                </a:solidFill>
              </a:rPr>
              <a:t>almost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identical</a:t>
            </a:r>
            <a:r>
              <a:rPr lang="fr-FR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18182D-7E3F-1F81-7A2A-08F2BE110256}"/>
              </a:ext>
            </a:extLst>
          </p:cNvPr>
          <p:cNvSpPr txBox="1"/>
          <p:nvPr/>
        </p:nvSpPr>
        <p:spPr>
          <a:xfrm>
            <a:off x="7540832" y="5523486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per </a:t>
            </a:r>
            <a:r>
              <a:rPr lang="fr-FR" sz="1200" i="1" dirty="0" err="1"/>
              <a:t>airmass</a:t>
            </a:r>
            <a:endParaRPr lang="fr-FR" sz="1200" i="1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9A3D697-0A7C-6FD0-0C3F-9F502F106995}"/>
              </a:ext>
            </a:extLst>
          </p:cNvPr>
          <p:cNvGrpSpPr/>
          <p:nvPr/>
        </p:nvGrpSpPr>
        <p:grpSpPr>
          <a:xfrm>
            <a:off x="4752875" y="1672539"/>
            <a:ext cx="4214808" cy="2186841"/>
            <a:chOff x="4741152" y="1883553"/>
            <a:chExt cx="4214808" cy="218684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54388E8-F115-621E-C14C-0D3A021D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1152" y="1883553"/>
              <a:ext cx="4214808" cy="2186841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8160FB5-80C3-5ECB-6EDB-F1CB3F89E00A}"/>
                </a:ext>
              </a:extLst>
            </p:cNvPr>
            <p:cNvSpPr txBox="1"/>
            <p:nvPr/>
          </p:nvSpPr>
          <p:spPr>
            <a:xfrm>
              <a:off x="6996099" y="3062897"/>
              <a:ext cx="1920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/>
                <a:t>Only</a:t>
              </a:r>
              <a:r>
                <a:rPr lang="fr-FR" sz="1400" dirty="0"/>
                <a:t> end of night </a:t>
              </a:r>
              <a:r>
                <a:rPr lang="fr-FR" sz="1400" dirty="0" err="1"/>
                <a:t>used</a:t>
              </a:r>
              <a:endParaRPr lang="fr-FR" sz="1400" dirty="0"/>
            </a:p>
            <a:p>
              <a:pPr algn="ctr"/>
              <a:r>
                <a:rPr lang="fr-FR" sz="1400" dirty="0"/>
                <a:t>(</a:t>
              </a:r>
              <a:r>
                <a:rPr lang="fr-FR" sz="1400" dirty="0" err="1"/>
                <a:t>low+stable</a:t>
              </a:r>
              <a:r>
                <a:rPr lang="fr-FR" sz="1400" dirty="0"/>
                <a:t> absorption)</a:t>
              </a:r>
            </a:p>
          </p:txBody>
        </p:sp>
        <p:sp>
          <p:nvSpPr>
            <p:cNvPr id="24" name="Bouée 23">
              <a:extLst>
                <a:ext uri="{FF2B5EF4-FFF2-40B4-BE49-F238E27FC236}">
                  <a16:creationId xmlns:a16="http://schemas.microsoft.com/office/drawing/2014/main" id="{A9A60CAF-946A-276B-00B2-D8C9B661EDB1}"/>
                </a:ext>
              </a:extLst>
            </p:cNvPr>
            <p:cNvSpPr/>
            <p:nvPr/>
          </p:nvSpPr>
          <p:spPr>
            <a:xfrm>
              <a:off x="7303326" y="2486988"/>
              <a:ext cx="1451689" cy="532523"/>
            </a:xfrm>
            <a:prstGeom prst="donut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6416E91-4E8F-F0CC-AC17-30A50601B71A}"/>
                </a:ext>
              </a:extLst>
            </p:cNvPr>
            <p:cNvSpPr txBox="1"/>
            <p:nvPr/>
          </p:nvSpPr>
          <p:spPr>
            <a:xfrm>
              <a:off x="5161211" y="2265323"/>
              <a:ext cx="140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30 </a:t>
              </a:r>
              <a:r>
                <a:rPr lang="fr-FR" dirty="0" err="1"/>
                <a:t>june</a:t>
              </a:r>
              <a:r>
                <a:rPr lang="fr-FR" dirty="0"/>
                <a:t> 2022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4D18E990-717A-932C-D5F3-1B557FD6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25" y="248730"/>
            <a:ext cx="3804290" cy="12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0CA85-37D0-E26D-1528-99D35306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Control </a:t>
            </a:r>
            <a:r>
              <a:rPr lang="fr-FR" b="1" dirty="0" err="1">
                <a:solidFill>
                  <a:srgbClr val="FF0000"/>
                </a:solidFill>
              </a:rPr>
              <a:t>tool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: </a:t>
            </a:r>
            <a:r>
              <a:rPr lang="fr-FR" sz="3100" b="1" dirty="0">
                <a:solidFill>
                  <a:srgbClr val="FF0000"/>
                </a:solidFill>
                <a:highlight>
                  <a:srgbClr val="FFFF00"/>
                </a:highlight>
              </a:rPr>
              <a:t>EQW(O</a:t>
            </a:r>
            <a:r>
              <a:rPr lang="fr-FR" sz="3100" b="1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-FR" sz="3100" b="1" dirty="0">
                <a:solidFill>
                  <a:srgbClr val="FF0000"/>
                </a:solidFill>
                <a:highlight>
                  <a:srgbClr val="FFFF00"/>
                </a:highlight>
              </a:rPr>
              <a:t>) </a:t>
            </a:r>
            <a:r>
              <a:rPr lang="fr-FR" sz="3100" dirty="0" err="1"/>
              <a:t>should</a:t>
            </a:r>
            <a:r>
              <a:rPr lang="fr-FR" sz="3100" dirty="0"/>
              <a:t> </a:t>
            </a:r>
            <a:r>
              <a:rPr lang="fr-FR" sz="3100" dirty="0" err="1"/>
              <a:t>depend</a:t>
            </a:r>
            <a:r>
              <a:rPr lang="fr-FR" sz="3100" dirty="0"/>
              <a:t> </a:t>
            </a:r>
            <a:r>
              <a:rPr lang="fr-FR" sz="3100" dirty="0" err="1"/>
              <a:t>only</a:t>
            </a:r>
            <a:br>
              <a:rPr lang="fr-FR" sz="3100" dirty="0"/>
            </a:br>
            <a:r>
              <a:rPr lang="fr-FR" sz="3100" dirty="0"/>
              <a:t>         on </a:t>
            </a:r>
            <a:r>
              <a:rPr lang="fr-FR" sz="3100" dirty="0" err="1"/>
              <a:t>airmass</a:t>
            </a:r>
            <a:r>
              <a:rPr lang="fr-FR" sz="3100" dirty="0"/>
              <a:t> </a:t>
            </a:r>
            <a:r>
              <a:rPr lang="fr-FR" sz="2000" dirty="0"/>
              <a:t>x</a:t>
            </a:r>
            <a:r>
              <a:rPr lang="fr-FR" sz="3100" dirty="0"/>
              <a:t> pressure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24CE57-B346-38B2-21B5-0FF6D50C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1E9698-C2DD-C4D2-DD5A-B32AC84D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97" y="1426716"/>
            <a:ext cx="6130765" cy="325229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9DD3D4F-55F3-DA76-16DF-47549E47B980}"/>
              </a:ext>
            </a:extLst>
          </p:cNvPr>
          <p:cNvGrpSpPr/>
          <p:nvPr/>
        </p:nvGrpSpPr>
        <p:grpSpPr>
          <a:xfrm>
            <a:off x="373231" y="1040995"/>
            <a:ext cx="2566660" cy="1539199"/>
            <a:chOff x="752700" y="4889317"/>
            <a:chExt cx="2871188" cy="161239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4BDF2B9-BB84-EAFE-78A3-E7C411780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00" y="4889317"/>
              <a:ext cx="2814366" cy="161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14E1AC5-7612-8DC3-E86C-2ACBAE55685E}"/>
                </a:ext>
              </a:extLst>
            </p:cNvPr>
            <p:cNvSpPr txBox="1"/>
            <p:nvPr/>
          </p:nvSpPr>
          <p:spPr>
            <a:xfrm>
              <a:off x="2441813" y="5803020"/>
              <a:ext cx="1182075" cy="27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EQW </a:t>
              </a:r>
              <a:r>
                <a:rPr lang="fr-FR" sz="1050" dirty="0" err="1"/>
                <a:t>definition</a:t>
              </a:r>
              <a:endParaRPr lang="fr-FR" sz="1050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68D8BD6-236D-0734-ED36-D5B1E0C02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81" y="4358624"/>
            <a:ext cx="3772073" cy="23628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FD1BDD-950A-A8D4-5DBF-C7FDC79C87C2}"/>
              </a:ext>
            </a:extLst>
          </p:cNvPr>
          <p:cNvSpPr txBox="1"/>
          <p:nvPr/>
        </p:nvSpPr>
        <p:spPr>
          <a:xfrm>
            <a:off x="4572000" y="4947138"/>
            <a:ext cx="4096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After</a:t>
            </a:r>
            <a:r>
              <a:rPr lang="fr-FR" dirty="0"/>
              <a:t> checking EQW(</a:t>
            </a:r>
            <a:r>
              <a:rPr lang="fr-FR" dirty="0">
                <a:solidFill>
                  <a:srgbClr val="FF0000"/>
                </a:solidFill>
              </a:rPr>
              <a:t>O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/>
              <a:t>),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measure</a:t>
            </a:r>
            <a:endParaRPr lang="fr-FR" dirty="0"/>
          </a:p>
          <a:p>
            <a:r>
              <a:rPr lang="fr-FR" dirty="0"/>
              <a:t>EQW(</a:t>
            </a:r>
            <a:r>
              <a:rPr lang="fr-FR" dirty="0">
                <a:solidFill>
                  <a:srgbClr val="FF0000"/>
                </a:solidFill>
              </a:rPr>
              <a:t>H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O</a:t>
            </a:r>
            <a:r>
              <a:rPr lang="fr-FR" baseline="-25000" dirty="0">
                <a:solidFill>
                  <a:srgbClr val="FF0000"/>
                </a:solidFill>
              </a:rPr>
              <a:t>(A)</a:t>
            </a:r>
            <a:r>
              <a:rPr lang="fr-FR" dirty="0"/>
              <a:t>) and EQW(</a:t>
            </a:r>
            <a:r>
              <a:rPr lang="fr-FR" dirty="0">
                <a:solidFill>
                  <a:srgbClr val="FF0000"/>
                </a:solidFill>
              </a:rPr>
              <a:t>H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O</a:t>
            </a:r>
            <a:r>
              <a:rPr lang="fr-FR" baseline="-25000" dirty="0">
                <a:solidFill>
                  <a:srgbClr val="FF0000"/>
                </a:solidFill>
              </a:rPr>
              <a:t>(B)</a:t>
            </a:r>
            <a:r>
              <a:rPr lang="fr-FR" dirty="0"/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E04796-8BFF-7799-E52C-304340922570}"/>
              </a:ext>
            </a:extLst>
          </p:cNvPr>
          <p:cNvSpPr txBox="1"/>
          <p:nvPr/>
        </p:nvSpPr>
        <p:spPr>
          <a:xfrm>
            <a:off x="1150589" y="5232635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</a:t>
            </a:r>
            <a:r>
              <a:rPr lang="fr-FR" sz="1400" b="1" baseline="-25000" dirty="0">
                <a:solidFill>
                  <a:srgbClr val="FF0000"/>
                </a:solidFill>
              </a:rPr>
              <a:t>2</a:t>
            </a:r>
            <a:r>
              <a:rPr lang="fr-FR" sz="1400" b="1" dirty="0">
                <a:solidFill>
                  <a:srgbClr val="FF0000"/>
                </a:solidFill>
              </a:rPr>
              <a:t>O</a:t>
            </a:r>
            <a:r>
              <a:rPr lang="fr-FR" sz="1400" b="1" baseline="-25000" dirty="0">
                <a:solidFill>
                  <a:srgbClr val="FF0000"/>
                </a:solidFill>
              </a:rPr>
              <a:t>(A)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163BE6-762A-2858-5EC5-F4239DB43776}"/>
              </a:ext>
            </a:extLst>
          </p:cNvPr>
          <p:cNvSpPr txBox="1"/>
          <p:nvPr/>
        </p:nvSpPr>
        <p:spPr>
          <a:xfrm>
            <a:off x="1963321" y="5252488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</a:t>
            </a:r>
            <a:r>
              <a:rPr lang="fr-FR" sz="1400" b="1" baseline="-25000" dirty="0">
                <a:solidFill>
                  <a:srgbClr val="FF0000"/>
                </a:solidFill>
              </a:rPr>
              <a:t>2</a:t>
            </a:r>
            <a:r>
              <a:rPr lang="fr-FR" sz="1400" b="1" dirty="0">
                <a:solidFill>
                  <a:srgbClr val="FF0000"/>
                </a:solidFill>
              </a:rPr>
              <a:t>O</a:t>
            </a:r>
            <a:r>
              <a:rPr lang="fr-FR" sz="1400" b="1" baseline="-25000" dirty="0">
                <a:solidFill>
                  <a:srgbClr val="FF0000"/>
                </a:solidFill>
              </a:rPr>
              <a:t>(B)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46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236A8E-D65C-515D-41CC-B55DCA7E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304" y="338858"/>
            <a:ext cx="5347252" cy="1143000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Color</a:t>
            </a:r>
            <a:r>
              <a:rPr lang="fr-FR" b="1" dirty="0">
                <a:solidFill>
                  <a:srgbClr val="FF0000"/>
                </a:solidFill>
              </a:rPr>
              <a:t> changes due to water </a:t>
            </a:r>
            <a:r>
              <a:rPr lang="fr-FR" b="1" dirty="0" err="1">
                <a:solidFill>
                  <a:srgbClr val="FF0000"/>
                </a:solidFill>
              </a:rPr>
              <a:t>vapor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1BB228-8DCB-A497-8E36-E3E6419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B286A4-F10A-9BAC-C9A4-825B9AD6C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6" y="4617992"/>
            <a:ext cx="7885044" cy="20750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4D3DE26A-F7CC-66F4-1B8F-4DA0EF69AC00}"/>
              </a:ext>
            </a:extLst>
          </p:cNvPr>
          <p:cNvGrpSpPr/>
          <p:nvPr/>
        </p:nvGrpSpPr>
        <p:grpSpPr>
          <a:xfrm>
            <a:off x="1258956" y="1725496"/>
            <a:ext cx="7885043" cy="2075011"/>
            <a:chOff x="1258956" y="1725496"/>
            <a:chExt cx="7885043" cy="207501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134720A-2AC8-783B-5500-3A240B82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8956" y="1725496"/>
              <a:ext cx="7885043" cy="2075011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01D8CED-982F-E12A-4B0F-23C89014A43F}"/>
                </a:ext>
              </a:extLst>
            </p:cNvPr>
            <p:cNvSpPr txBox="1"/>
            <p:nvPr/>
          </p:nvSpPr>
          <p:spPr>
            <a:xfrm rot="646163">
              <a:off x="6069140" y="2050256"/>
              <a:ext cx="771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PWV=1mm</a:t>
              </a:r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D975A2E-D3F9-3E34-ACBC-823650B0207E}"/>
                </a:ext>
              </a:extLst>
            </p:cNvPr>
            <p:cNvSpPr txBox="1"/>
            <p:nvPr/>
          </p:nvSpPr>
          <p:spPr>
            <a:xfrm rot="646163">
              <a:off x="6164299" y="228358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2</a:t>
              </a:r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7B06970-9E3B-51FB-7205-78863EA1477C}"/>
                </a:ext>
              </a:extLst>
            </p:cNvPr>
            <p:cNvSpPr txBox="1"/>
            <p:nvPr/>
          </p:nvSpPr>
          <p:spPr>
            <a:xfrm rot="646163">
              <a:off x="5996872" y="252285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3</a:t>
              </a:r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4145A27-5D97-4630-AAC4-AB17BFF1950F}"/>
                </a:ext>
              </a:extLst>
            </p:cNvPr>
            <p:cNvSpPr txBox="1"/>
            <p:nvPr/>
          </p:nvSpPr>
          <p:spPr>
            <a:xfrm rot="646163">
              <a:off x="5774595" y="260698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4</a:t>
              </a:r>
              <a:endParaRPr lang="fr-FR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1FC93C1-B8C4-0CA1-5965-2BB091ED8E6D}"/>
                </a:ext>
              </a:extLst>
            </p:cNvPr>
            <p:cNvSpPr txBox="1"/>
            <p:nvPr/>
          </p:nvSpPr>
          <p:spPr>
            <a:xfrm rot="646163">
              <a:off x="5559668" y="272927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5</a:t>
              </a:r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FF5CF2F-6AF1-0622-7BCF-F6D2E3AFED20}"/>
                </a:ext>
              </a:extLst>
            </p:cNvPr>
            <p:cNvSpPr txBox="1"/>
            <p:nvPr/>
          </p:nvSpPr>
          <p:spPr>
            <a:xfrm rot="646163">
              <a:off x="5344741" y="2834400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6</a:t>
              </a:r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D90B95B-89F0-5284-3DEA-022DA928154C}"/>
                </a:ext>
              </a:extLst>
            </p:cNvPr>
            <p:cNvSpPr txBox="1"/>
            <p:nvPr/>
          </p:nvSpPr>
          <p:spPr>
            <a:xfrm rot="646163">
              <a:off x="5165534" y="2932385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7</a:t>
              </a:r>
              <a:endParaRPr lang="fr-FR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51B617F-5946-10CE-11F6-17039A99742D}"/>
                </a:ext>
              </a:extLst>
            </p:cNvPr>
            <p:cNvSpPr txBox="1"/>
            <p:nvPr/>
          </p:nvSpPr>
          <p:spPr>
            <a:xfrm rot="646163">
              <a:off x="5020605" y="301227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8</a:t>
              </a:r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A250D85-7CF1-6F75-19BB-96FE5F6457CF}"/>
                </a:ext>
              </a:extLst>
            </p:cNvPr>
            <p:cNvSpPr txBox="1"/>
            <p:nvPr/>
          </p:nvSpPr>
          <p:spPr>
            <a:xfrm rot="646163">
              <a:off x="4868532" y="3106459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9</a:t>
              </a:r>
              <a:endParaRPr lang="fr-FR" dirty="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5A414CAB-A27E-BFB1-262C-42CEA206F2DB}"/>
              </a:ext>
            </a:extLst>
          </p:cNvPr>
          <p:cNvSpPr txBox="1"/>
          <p:nvPr/>
        </p:nvSpPr>
        <p:spPr>
          <a:xfrm>
            <a:off x="3430641" y="4039866"/>
            <a:ext cx="488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Color</a:t>
            </a:r>
            <a:r>
              <a:rPr lang="fr-FR" b="1" dirty="0"/>
              <a:t> variations follow</a:t>
            </a:r>
            <a:r>
              <a:rPr lang="fr-FR" dirty="0"/>
              <a:t>: </a:t>
            </a:r>
            <a:r>
              <a:rPr lang="fr-FR" dirty="0" err="1"/>
              <a:t>Scalar</a:t>
            </a:r>
            <a:r>
              <a:rPr lang="fr-FR" dirty="0"/>
              <a:t>(PWV)</a:t>
            </a:r>
            <a:r>
              <a:rPr lang="fr-FR" dirty="0" err="1"/>
              <a:t>x</a:t>
            </a:r>
            <a:r>
              <a:rPr lang="fr-FR" b="1" dirty="0" err="1"/>
              <a:t>Vector</a:t>
            </a:r>
            <a:r>
              <a:rPr lang="fr-FR" dirty="0"/>
              <a:t>(type)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4D7723-6D79-271D-BEDF-7B85ADAED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4" y="3159371"/>
            <a:ext cx="3341179" cy="20882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FADC7D-326E-6947-2C83-499635824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508"/>
            <a:ext cx="3530346" cy="22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52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32CC0-C301-637B-DEA0-D09AE375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Color</a:t>
            </a:r>
            <a:r>
              <a:rPr lang="fr-FR" b="1" dirty="0">
                <a:solidFill>
                  <a:srgbClr val="FF0000"/>
                </a:solidFill>
              </a:rPr>
              <a:t> changes due to water </a:t>
            </a:r>
            <a:r>
              <a:rPr lang="fr-FR" b="1" dirty="0" err="1">
                <a:solidFill>
                  <a:srgbClr val="FF0000"/>
                </a:solidFill>
              </a:rPr>
              <a:t>vapor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CEF031-AD55-74B5-0FD7-66A2CE11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F5AD23-B335-927D-9A0F-CDA6A81C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08" y="2455985"/>
            <a:ext cx="9144000" cy="457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D0D79D-224A-7302-1CD9-DDA9492A7212}"/>
              </a:ext>
            </a:extLst>
          </p:cNvPr>
          <p:cNvSpPr txBox="1"/>
          <p:nvPr/>
        </p:nvSpPr>
        <p:spPr>
          <a:xfrm>
            <a:off x="738554" y="1723292"/>
            <a:ext cx="446833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Impact of PWV on </a:t>
            </a:r>
            <a:r>
              <a:rPr lang="fr-FR" sz="2000" b="1" dirty="0" err="1"/>
              <a:t>colors</a:t>
            </a:r>
            <a:endParaRPr lang="fr-FR" sz="2000" b="1" dirty="0"/>
          </a:p>
          <a:p>
            <a:r>
              <a:rPr lang="fr-FR" dirty="0"/>
              <a:t>	- </a:t>
            </a:r>
            <a:r>
              <a:rPr lang="fr-FR" dirty="0" err="1"/>
              <a:t>mainly</a:t>
            </a:r>
            <a:r>
              <a:rPr lang="fr-FR" dirty="0"/>
              <a:t> (i-z) and (z-y)</a:t>
            </a:r>
          </a:p>
          <a:p>
            <a:r>
              <a:rPr lang="fr-FR" dirty="0"/>
              <a:t>	- </a:t>
            </a:r>
            <a:r>
              <a:rPr lang="fr-FR" dirty="0" err="1"/>
              <a:t>described</a:t>
            </a:r>
            <a:r>
              <a:rPr lang="fr-FR" dirty="0"/>
              <a:t> by </a:t>
            </a:r>
            <a:r>
              <a:rPr lang="fr-FR" dirty="0" err="1"/>
              <a:t>Scalar</a:t>
            </a:r>
            <a:r>
              <a:rPr lang="fr-FR" dirty="0"/>
              <a:t>(PWV)</a:t>
            </a:r>
            <a:r>
              <a:rPr lang="fr-FR" dirty="0" err="1"/>
              <a:t>x</a:t>
            </a:r>
            <a:r>
              <a:rPr lang="fr-FR" b="1" dirty="0" err="1"/>
              <a:t>Vector</a:t>
            </a:r>
            <a:r>
              <a:rPr lang="fr-FR" dirty="0"/>
              <a:t>(type)</a:t>
            </a:r>
          </a:p>
          <a:p>
            <a:r>
              <a:rPr lang="fr-FR" dirty="0"/>
              <a:t>	- </a:t>
            </a:r>
            <a:r>
              <a:rPr lang="fr-FR" dirty="0" err="1"/>
              <a:t>with</a:t>
            </a:r>
            <a:r>
              <a:rPr lang="fr-FR" dirty="0"/>
              <a:t> type </a:t>
            </a:r>
            <a:r>
              <a:rPr lang="fr-FR" dirty="0" err="1"/>
              <a:t>linked</a:t>
            </a:r>
            <a:r>
              <a:rPr lang="fr-FR" dirty="0"/>
              <a:t> to (</a:t>
            </a:r>
            <a:r>
              <a:rPr lang="fr-FR" dirty="0" err="1"/>
              <a:t>ugrizY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sz="2000" b="1" dirty="0"/>
              <a:t>Impact of </a:t>
            </a:r>
            <a:r>
              <a:rPr lang="fr-FR" sz="2000" b="1" dirty="0" err="1"/>
              <a:t>aerosol</a:t>
            </a:r>
            <a:r>
              <a:rPr lang="fr-FR" sz="2000" b="1" dirty="0"/>
              <a:t> on </a:t>
            </a:r>
            <a:r>
              <a:rPr lang="fr-FR" sz="2000" b="1" dirty="0" err="1"/>
              <a:t>colors</a:t>
            </a:r>
            <a:endParaRPr lang="fr-FR" sz="2000" b="1" dirty="0"/>
          </a:p>
          <a:p>
            <a:r>
              <a:rPr lang="fr-FR" dirty="0"/>
              <a:t>	- </a:t>
            </a:r>
            <a:r>
              <a:rPr lang="fr-FR" dirty="0" err="1"/>
              <a:t>mainly</a:t>
            </a:r>
            <a:r>
              <a:rPr lang="fr-FR" dirty="0"/>
              <a:t> (u-g) and (</a:t>
            </a:r>
            <a:r>
              <a:rPr lang="fr-FR" dirty="0" err="1"/>
              <a:t>g-r</a:t>
            </a:r>
            <a:r>
              <a:rPr lang="fr-FR" dirty="0"/>
              <a:t>)</a:t>
            </a:r>
          </a:p>
          <a:p>
            <a:r>
              <a:rPr lang="fr-FR" dirty="0"/>
              <a:t>	- </a:t>
            </a:r>
            <a:r>
              <a:rPr lang="fr-FR" dirty="0" err="1"/>
              <a:t>work</a:t>
            </a:r>
            <a:r>
              <a:rPr lang="fr-FR" dirty="0"/>
              <a:t> in </a:t>
            </a:r>
            <a:r>
              <a:rPr lang="fr-FR" dirty="0" err="1"/>
              <a:t>progress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010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C2B1F-D52F-BFFE-8C5D-DBB13E1B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8438"/>
            <a:ext cx="8229600" cy="1143000"/>
          </a:xfrm>
        </p:spPr>
        <p:txBody>
          <a:bodyPr>
            <a:normAutofit/>
          </a:bodyPr>
          <a:lstStyle/>
          <a:p>
            <a:r>
              <a:rPr lang="fr-FR" sz="6600" b="1" dirty="0"/>
              <a:t>COMPLEMENTS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96C2F9-017C-75FD-B345-D1F4C16F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230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721C1-486C-EB66-1641-021943C40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AE34320-1FE1-B78F-BC11-255C7E7F8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2923" y="1600200"/>
            <a:ext cx="2678153" cy="4525963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43E22E-D806-6EFB-FB9A-A96D8621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07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DCB7EE5-D433-DCC9-EC3E-FAE4DB300394}"/>
              </a:ext>
            </a:extLst>
          </p:cNvPr>
          <p:cNvSpPr txBox="1"/>
          <p:nvPr/>
        </p:nvSpPr>
        <p:spPr>
          <a:xfrm>
            <a:off x="200229" y="1112830"/>
            <a:ext cx="884101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Telescope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- </a:t>
            </a:r>
            <a:r>
              <a:rPr lang="fr-FR" b="1" dirty="0"/>
              <a:t>D = 1.20m</a:t>
            </a:r>
            <a:r>
              <a:rPr lang="fr-FR" dirty="0"/>
              <a:t>, </a:t>
            </a:r>
            <a:r>
              <a:rPr lang="fr-FR" b="1" dirty="0"/>
              <a:t>f/D = 18</a:t>
            </a:r>
            <a:r>
              <a:rPr lang="fr-FR" dirty="0"/>
              <a:t>, </a:t>
            </a:r>
            <a:r>
              <a:rPr lang="fr-FR" b="1" dirty="0"/>
              <a:t>f = 21.6m</a:t>
            </a:r>
          </a:p>
          <a:p>
            <a:r>
              <a:rPr lang="fr-FR" dirty="0"/>
              <a:t>- </a:t>
            </a:r>
            <a:r>
              <a:rPr lang="fr-FR" dirty="0" err="1"/>
              <a:t>Depth</a:t>
            </a:r>
            <a:r>
              <a:rPr lang="fr-FR" dirty="0"/>
              <a:t> of focus 1 </a:t>
            </a:r>
            <a:r>
              <a:rPr lang="fr-FR" dirty="0" err="1"/>
              <a:t>arcsec</a:t>
            </a:r>
            <a:r>
              <a:rPr lang="fr-FR" dirty="0"/>
              <a:t> (10 pixels) for </a:t>
            </a:r>
            <a:r>
              <a:rPr lang="fr-FR" b="1" dirty="0"/>
              <a:t>1.8mm</a:t>
            </a:r>
            <a:r>
              <a:rPr lang="fr-FR" dirty="0"/>
              <a:t> change in distance (</a:t>
            </a:r>
            <a:r>
              <a:rPr lang="fr-FR" dirty="0" err="1"/>
              <a:t>small</a:t>
            </a:r>
            <a:r>
              <a:rPr lang="fr-FR" dirty="0"/>
              <a:t> aperture).</a:t>
            </a:r>
          </a:p>
          <a:p>
            <a:r>
              <a:rPr lang="fr-FR" dirty="0"/>
              <a:t>-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mirror</a:t>
            </a:r>
            <a:r>
              <a:rPr lang="fr-FR" dirty="0"/>
              <a:t> (M2) Obturation: </a:t>
            </a:r>
            <a:r>
              <a:rPr lang="fr-FR" b="1" dirty="0"/>
              <a:t>0.3m</a:t>
            </a:r>
          </a:p>
          <a:p>
            <a:pPr marL="285750" indent="-285750">
              <a:buFontTx/>
              <a:buChar char="-"/>
            </a:pPr>
            <a:r>
              <a:rPr lang="fr-FR" dirty="0"/>
              <a:t>Total collection area : </a:t>
            </a:r>
            <a:r>
              <a:rPr lang="fr-FR" b="1" dirty="0"/>
              <a:t>S= 1.06 m</a:t>
            </a:r>
            <a:r>
              <a:rPr lang="fr-FR" b="1" baseline="30000" dirty="0"/>
              <a:t>2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account</a:t>
            </a:r>
            <a:r>
              <a:rPr lang="fr-FR" dirty="0"/>
              <a:t> M2 obturation)</a:t>
            </a:r>
          </a:p>
          <a:p>
            <a:pPr marL="285750" indent="-285750">
              <a:buFontTx/>
              <a:buChar char="-"/>
            </a:pPr>
            <a:r>
              <a:rPr lang="fr-FR" sz="1800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Zero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 point : </a:t>
            </a:r>
            <a:r>
              <a:rPr lang="fr-FR" sz="1800" b="1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M(no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fr-FR" sz="1800" b="1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nor</a:t>
            </a:r>
            <a:r>
              <a:rPr lang="fr-FR" sz="1800" b="1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dispersor</a:t>
            </a:r>
            <a:r>
              <a:rPr lang="fr-FR" sz="1800" b="1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) = 27.8 – 2.5 Log10(Flux </a:t>
            </a:r>
            <a:r>
              <a:rPr lang="fr-FR" b="1" dirty="0">
                <a:solidFill>
                  <a:srgbClr val="000000"/>
                </a:solidFill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1800" b="1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n ADU/s)</a:t>
            </a:r>
          </a:p>
          <a:p>
            <a:r>
              <a:rPr lang="fr-FR" b="1" dirty="0">
                <a:solidFill>
                  <a:srgbClr val="FF0000"/>
                </a:solidFill>
              </a:rPr>
              <a:t>Detector</a:t>
            </a:r>
            <a:endParaRPr lang="fr-FR" sz="1800" b="1" dirty="0">
              <a:solidFill>
                <a:srgbClr val="000000"/>
              </a:solidFill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/>
              <a:t>- Plate </a:t>
            </a:r>
            <a:r>
              <a:rPr lang="fr-FR" dirty="0" err="1"/>
              <a:t>scale</a:t>
            </a:r>
            <a:r>
              <a:rPr lang="fr-FR" dirty="0"/>
              <a:t>: </a:t>
            </a:r>
            <a:r>
              <a:rPr lang="fr-FR" b="1" dirty="0"/>
              <a:t>105µm/</a:t>
            </a:r>
            <a:r>
              <a:rPr lang="fr-FR" b="1" dirty="0" err="1"/>
              <a:t>arcsec</a:t>
            </a:r>
            <a:r>
              <a:rPr lang="fr-FR" b="1" dirty="0"/>
              <a:t>  </a:t>
            </a:r>
            <a:r>
              <a:rPr lang="fr-FR" dirty="0"/>
              <a:t>-&gt; about </a:t>
            </a:r>
            <a:r>
              <a:rPr lang="fr-FR" b="1" dirty="0"/>
              <a:t>10 pixels/</a:t>
            </a:r>
            <a:r>
              <a:rPr lang="fr-FR" b="1" dirty="0" err="1"/>
              <a:t>arcsec</a:t>
            </a:r>
            <a:r>
              <a:rPr lang="fr-FR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dirty="0"/>
              <a:t>Field of </a:t>
            </a:r>
            <a:r>
              <a:rPr lang="fr-FR" dirty="0" err="1"/>
              <a:t>view</a:t>
            </a:r>
            <a:r>
              <a:rPr lang="fr-FR" dirty="0"/>
              <a:t> : </a:t>
            </a:r>
            <a:r>
              <a:rPr lang="fr-FR" b="1" dirty="0"/>
              <a:t>6.3 </a:t>
            </a:r>
            <a:r>
              <a:rPr lang="fr-FR" b="1" dirty="0" err="1"/>
              <a:t>Arcmin</a:t>
            </a:r>
            <a:r>
              <a:rPr lang="fr-FR" dirty="0"/>
              <a:t>.</a:t>
            </a:r>
          </a:p>
          <a:p>
            <a:pPr marL="285750" indent="-285750">
              <a:buFontTx/>
              <a:buChar char="-"/>
            </a:pPr>
            <a:r>
              <a:rPr lang="fr-FR" dirty="0"/>
              <a:t>CCD gain ~ </a:t>
            </a:r>
            <a:r>
              <a:rPr lang="fr-FR" b="1" dirty="0"/>
              <a:t>1.1 -&gt; 1.3 </a:t>
            </a:r>
            <a:r>
              <a:rPr lang="fr-FR" dirty="0"/>
              <a:t>(</a:t>
            </a:r>
            <a:r>
              <a:rPr lang="fr-FR" dirty="0" err="1"/>
              <a:t>from</a:t>
            </a:r>
            <a:r>
              <a:rPr lang="fr-FR" dirty="0"/>
              <a:t> 2022/09/22) </a:t>
            </a:r>
            <a:r>
              <a:rPr lang="fr-FR" dirty="0" err="1"/>
              <a:t>photoelectron</a:t>
            </a:r>
            <a:r>
              <a:rPr lang="fr-FR" dirty="0"/>
              <a:t>/ADU</a:t>
            </a:r>
            <a:endParaRPr lang="fr-FR" sz="1800" b="1" dirty="0">
              <a:solidFill>
                <a:srgbClr val="000000"/>
              </a:solidFill>
              <a:effectLst/>
              <a:latin typeface=".AppleSystemUI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b="1" dirty="0">
                <a:solidFill>
                  <a:srgbClr val="FF0000"/>
                </a:solidFill>
                <a:effectLst/>
                <a:latin typeface=".AppleSystemUIFont"/>
                <a:ea typeface="Times New Roman" panose="02020603050405020304" pitchFamily="18" charset="0"/>
                <a:cs typeface="Times New Roman" panose="02020603050405020304" pitchFamily="18" charset="0"/>
              </a:rPr>
              <a:t>Light distribution</a:t>
            </a:r>
          </a:p>
          <a:p>
            <a:pPr marL="285750" indent="-285750"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For a sky background of 20 </a:t>
            </a:r>
            <a:r>
              <a:rPr lang="fr-FR" sz="1800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mag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/(‘’)</a:t>
            </a:r>
            <a:r>
              <a:rPr lang="fr-FR" sz="1800" baseline="300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2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 (~ full </a:t>
            </a:r>
            <a:r>
              <a:rPr lang="fr-FR" sz="1800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moon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): </a:t>
            </a:r>
            <a:r>
              <a:rPr lang="fr-FR" sz="1800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expect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.AppleSystemUIFont"/>
                <a:ea typeface="Times New Roman" panose="02020603050405020304" pitchFamily="18" charset="0"/>
              </a:rPr>
              <a:t>13</a:t>
            </a:r>
            <a:r>
              <a:rPr lang="fr-FR" sz="1800" b="1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 ADU/pixel/s</a:t>
            </a:r>
          </a:p>
          <a:p>
            <a:pPr marL="285750" indent="-285750"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For a sky background of 22 </a:t>
            </a:r>
            <a:r>
              <a:rPr lang="fr-FR" sz="1800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mag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/(‘’)</a:t>
            </a:r>
            <a:r>
              <a:rPr lang="fr-FR" sz="1800" baseline="300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2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 (~ new </a:t>
            </a:r>
            <a:r>
              <a:rPr lang="fr-FR" sz="1800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moon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): </a:t>
            </a:r>
            <a:r>
              <a:rPr lang="fr-FR" sz="1800" dirty="0" err="1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expect</a:t>
            </a:r>
            <a:r>
              <a:rPr lang="fr-FR" sz="1800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000000"/>
                </a:solidFill>
                <a:effectLst/>
                <a:latin typeface=".AppleSystemUIFont"/>
                <a:ea typeface="Times New Roman" panose="02020603050405020304" pitchFamily="18" charset="0"/>
              </a:rPr>
              <a:t>2 ADU/pixel/s</a:t>
            </a:r>
            <a:endParaRPr lang="fr-FR" b="1" dirty="0"/>
          </a:p>
          <a:p>
            <a:pPr marL="285750" indent="-285750">
              <a:buFontTx/>
              <a:buChar char="-"/>
            </a:pPr>
            <a:r>
              <a:rPr lang="fr-FR" dirty="0"/>
              <a:t>Saturation (no </a:t>
            </a:r>
            <a:r>
              <a:rPr lang="fr-FR" dirty="0" err="1"/>
              <a:t>filter</a:t>
            </a:r>
            <a:r>
              <a:rPr lang="fr-FR" dirty="0"/>
              <a:t>, no disperser, </a:t>
            </a:r>
            <a:r>
              <a:rPr lang="fr-FR" dirty="0" err="1"/>
              <a:t>assuming</a:t>
            </a:r>
            <a:r>
              <a:rPr lang="fr-FR" dirty="0"/>
              <a:t> seeing of 1’’): </a:t>
            </a:r>
            <a:r>
              <a:rPr lang="fr-FR" b="1" dirty="0" err="1"/>
              <a:t>M</a:t>
            </a:r>
            <a:r>
              <a:rPr lang="fr-FR" b="1" baseline="-25000" dirty="0" err="1"/>
              <a:t>sat</a:t>
            </a:r>
            <a:r>
              <a:rPr lang="fr-FR" b="1" dirty="0"/>
              <a:t>=13.35+2.5Log</a:t>
            </a:r>
            <a:r>
              <a:rPr lang="fr-FR" b="1" baseline="-25000" dirty="0"/>
              <a:t>10</a:t>
            </a:r>
            <a:r>
              <a:rPr lang="fr-FR" b="1" dirty="0"/>
              <a:t>(</a:t>
            </a:r>
            <a:r>
              <a:rPr lang="fr-FR" b="1" dirty="0" err="1"/>
              <a:t>Texp</a:t>
            </a:r>
            <a:r>
              <a:rPr lang="fr-FR" b="1" dirty="0"/>
              <a:t>/30s)</a:t>
            </a:r>
          </a:p>
          <a:p>
            <a:endParaRPr lang="fr-FR" dirty="0"/>
          </a:p>
          <a:p>
            <a:r>
              <a:rPr lang="fr-FR" b="1" dirty="0" err="1">
                <a:solidFill>
                  <a:srgbClr val="FF0000"/>
                </a:solidFill>
              </a:rPr>
              <a:t>Geometry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- Distance camera </a:t>
            </a:r>
            <a:r>
              <a:rPr lang="fr-FR" dirty="0" err="1"/>
              <a:t>window</a:t>
            </a:r>
            <a:r>
              <a:rPr lang="fr-FR" dirty="0"/>
              <a:t>-CCD : </a:t>
            </a:r>
            <a:r>
              <a:rPr lang="fr-FR" b="1" dirty="0"/>
              <a:t>63.85mm</a:t>
            </a:r>
            <a:r>
              <a:rPr lang="fr-FR" dirty="0"/>
              <a:t>. Light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diameter</a:t>
            </a:r>
            <a:r>
              <a:rPr lang="fr-FR" dirty="0"/>
              <a:t> at </a:t>
            </a:r>
            <a:r>
              <a:rPr lang="fr-FR" dirty="0" err="1"/>
              <a:t>this</a:t>
            </a:r>
            <a:r>
              <a:rPr lang="fr-FR" dirty="0"/>
              <a:t> distance : </a:t>
            </a:r>
            <a:r>
              <a:rPr lang="fr-FR" b="1" dirty="0"/>
              <a:t>3.55mm</a:t>
            </a:r>
          </a:p>
          <a:p>
            <a:r>
              <a:rPr lang="fr-FR" dirty="0"/>
              <a:t>- Distance </a:t>
            </a:r>
            <a:r>
              <a:rPr lang="fr-FR" dirty="0" err="1"/>
              <a:t>dispersor</a:t>
            </a:r>
            <a:r>
              <a:rPr lang="fr-FR" dirty="0"/>
              <a:t>-CCD: ~ </a:t>
            </a:r>
            <a:r>
              <a:rPr lang="fr-FR" b="1" dirty="0"/>
              <a:t>191.4mm</a:t>
            </a:r>
            <a:r>
              <a:rPr lang="fr-FR" dirty="0"/>
              <a:t> (</a:t>
            </a:r>
            <a:r>
              <a:rPr lang="fr-FR" dirty="0" err="1"/>
              <a:t>tilted</a:t>
            </a:r>
            <a:r>
              <a:rPr lang="fr-FR" dirty="0"/>
              <a:t>).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diameter</a:t>
            </a:r>
            <a:r>
              <a:rPr lang="fr-FR" dirty="0"/>
              <a:t> at </a:t>
            </a:r>
            <a:r>
              <a:rPr lang="fr-FR" dirty="0" err="1"/>
              <a:t>this</a:t>
            </a:r>
            <a:r>
              <a:rPr lang="fr-FR" dirty="0"/>
              <a:t> distance : </a:t>
            </a:r>
            <a:r>
              <a:rPr lang="fr-FR" b="1" dirty="0"/>
              <a:t>10.6mm</a:t>
            </a:r>
          </a:p>
          <a:p>
            <a:r>
              <a:rPr lang="fr-FR" dirty="0"/>
              <a:t>- Distance </a:t>
            </a:r>
            <a:r>
              <a:rPr lang="fr-FR" dirty="0" err="1"/>
              <a:t>filter</a:t>
            </a:r>
            <a:r>
              <a:rPr lang="fr-FR" dirty="0"/>
              <a:t>-CCD : </a:t>
            </a:r>
            <a:r>
              <a:rPr lang="fr-FR" b="1" dirty="0"/>
              <a:t>229mm</a:t>
            </a:r>
            <a:r>
              <a:rPr lang="fr-FR" dirty="0"/>
              <a:t> (</a:t>
            </a:r>
            <a:r>
              <a:rPr lang="fr-FR" dirty="0" err="1"/>
              <a:t>tilted</a:t>
            </a:r>
            <a:r>
              <a:rPr lang="fr-FR" dirty="0"/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89B0BE-29E6-1FAE-E2D6-25516FCF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Some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facts</a:t>
            </a:r>
            <a:r>
              <a:rPr lang="fr-FR" b="1" dirty="0">
                <a:solidFill>
                  <a:srgbClr val="FF0000"/>
                </a:solidFill>
              </a:rPr>
              <a:t> about </a:t>
            </a:r>
            <a:r>
              <a:rPr lang="fr-FR" b="1" dirty="0" err="1">
                <a:solidFill>
                  <a:srgbClr val="FF0000"/>
                </a:solidFill>
              </a:rPr>
              <a:t>AuxTel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727246-B844-D137-6A10-67F91177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40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30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919162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FF0000"/>
                </a:solidFill>
              </a:rPr>
              <a:t>Variability of the atmospheric transmission</a:t>
            </a:r>
            <a:br>
              <a:rPr lang="fr-FR" sz="3600" b="1">
                <a:solidFill>
                  <a:srgbClr val="FF0000"/>
                </a:solidFill>
              </a:rPr>
            </a:br>
            <a:r>
              <a:rPr lang="fr-FR" sz="2200" i="1">
                <a:solidFill>
                  <a:srgbClr val="FF0000"/>
                </a:solidFill>
              </a:rPr>
              <a:t>(Stubbs et al. PASP, 119: 1163–1178, 2007)</a:t>
            </a:r>
            <a:endParaRPr lang="fr-FR" sz="3100" i="1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0200" y="1282700"/>
            <a:ext cx="327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Photometrists</a:t>
            </a:r>
            <a:r>
              <a:rPr lang="fr-FR" dirty="0"/>
              <a:t> use </a:t>
            </a:r>
            <a:r>
              <a:rPr lang="fr-FR" dirty="0" err="1"/>
              <a:t>photometric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nights</a:t>
            </a:r>
            <a:r>
              <a:rPr lang="fr-FR" dirty="0"/>
              <a:t> and </a:t>
            </a:r>
            <a:r>
              <a:rPr lang="fr-FR" dirty="0" err="1"/>
              <a:t>narrow</a:t>
            </a:r>
            <a:r>
              <a:rPr lang="fr-FR" dirty="0"/>
              <a:t> band </a:t>
            </a:r>
            <a:r>
              <a:rPr lang="fr-FR" dirty="0" err="1"/>
              <a:t>filters</a:t>
            </a:r>
            <a:endParaRPr lang="fr-FR" dirty="0"/>
          </a:p>
          <a:p>
            <a:pPr marL="742950" lvl="1" indent="-285750">
              <a:buFontTx/>
              <a:buChar char="-"/>
            </a:pPr>
            <a:r>
              <a:rPr lang="fr-FR" i="1" dirty="0"/>
              <a:t>No cloud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Low </a:t>
            </a:r>
            <a:r>
              <a:rPr lang="fr-FR" i="1" dirty="0" err="1"/>
              <a:t>humidity</a:t>
            </a:r>
            <a:endParaRPr lang="fr-FR" i="1" dirty="0"/>
          </a:p>
          <a:p>
            <a:pPr marL="742950" lvl="1" indent="-285750">
              <a:buFontTx/>
              <a:buChar char="-"/>
            </a:pPr>
            <a:r>
              <a:rPr lang="fr-FR" i="1" dirty="0"/>
              <a:t>Low </a:t>
            </a:r>
            <a:r>
              <a:rPr lang="fr-FR" i="1" dirty="0" err="1"/>
              <a:t>aerosols</a:t>
            </a:r>
            <a:endParaRPr lang="fr-FR" i="1" dirty="0"/>
          </a:p>
          <a:p>
            <a:pPr marL="285750" indent="-285750">
              <a:buFontTx/>
              <a:buChar char="-"/>
            </a:pPr>
            <a:r>
              <a:rPr lang="fr-FR" b="1" dirty="0"/>
              <a:t>LSST</a:t>
            </a:r>
            <a:r>
              <a:rPr lang="fr-FR" dirty="0"/>
              <a:t> </a:t>
            </a:r>
            <a:r>
              <a:rPr lang="fr-FR" dirty="0" err="1"/>
              <a:t>wants</a:t>
            </a:r>
            <a:r>
              <a:rPr lang="fr-FR" dirty="0"/>
              <a:t> to </a:t>
            </a:r>
            <a:r>
              <a:rPr lang="fr-FR" b="1" dirty="0"/>
              <a:t>use all </a:t>
            </a:r>
            <a:r>
              <a:rPr lang="fr-FR" b="1" dirty="0" err="1"/>
              <a:t>nights</a:t>
            </a:r>
            <a:r>
              <a:rPr lang="fr-FR" b="1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="1" dirty="0" err="1"/>
              <a:t>wide</a:t>
            </a:r>
            <a:r>
              <a:rPr lang="fr-FR" b="1" dirty="0"/>
              <a:t> band </a:t>
            </a:r>
            <a:r>
              <a:rPr lang="fr-FR" dirty="0" err="1"/>
              <a:t>filters</a:t>
            </a:r>
            <a:endParaRPr lang="fr-FR" dirty="0"/>
          </a:p>
          <a:p>
            <a:pPr marL="742950" lvl="1" indent="-285750">
              <a:buFontTx/>
              <a:buChar char="-"/>
            </a:pPr>
            <a:r>
              <a:rPr lang="fr-FR" i="1" dirty="0"/>
              <a:t>Few </a:t>
            </a:r>
            <a:r>
              <a:rPr lang="fr-FR" i="1" dirty="0" err="1"/>
              <a:t>clouds</a:t>
            </a:r>
            <a:r>
              <a:rPr lang="fr-FR" i="1" dirty="0"/>
              <a:t> (</a:t>
            </a:r>
            <a:r>
              <a:rPr lang="fr-FR" i="1" dirty="0" err="1"/>
              <a:t>grey</a:t>
            </a:r>
            <a:r>
              <a:rPr lang="fr-FR" i="1" dirty="0"/>
              <a:t> absorption)</a:t>
            </a:r>
          </a:p>
          <a:p>
            <a:pPr marL="742950" lvl="1" indent="-285750">
              <a:buFontTx/>
              <a:buChar char="-"/>
            </a:pPr>
            <a:r>
              <a:rPr lang="fr-FR" i="1" dirty="0" err="1"/>
              <a:t>Humidity</a:t>
            </a:r>
            <a:r>
              <a:rPr lang="fr-FR" i="1" dirty="0"/>
              <a:t> (affects I &amp; Z)</a:t>
            </a:r>
          </a:p>
          <a:p>
            <a:pPr marL="742950" lvl="1" indent="-285750">
              <a:buFontTx/>
              <a:buChar char="-"/>
            </a:pPr>
            <a:r>
              <a:rPr lang="fr-FR" i="1" dirty="0" err="1"/>
              <a:t>Aerosol</a:t>
            </a:r>
            <a:r>
              <a:rPr lang="fr-FR" i="1" dirty="0"/>
              <a:t> (affects U &amp; G)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92200" y="53975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After correcting for Airmass:</a:t>
            </a:r>
          </a:p>
          <a:p>
            <a:pPr marL="285750" indent="-285750">
              <a:buFontTx/>
              <a:buChar char="-"/>
            </a:pPr>
            <a:r>
              <a:rPr lang="fr-FR"/>
              <a:t>O</a:t>
            </a:r>
            <a:r>
              <a:rPr lang="fr-FR" baseline="-25000"/>
              <a:t>2</a:t>
            </a:r>
            <a:r>
              <a:rPr lang="fr-FR"/>
              <a:t>, O</a:t>
            </a:r>
            <a:r>
              <a:rPr lang="fr-FR" baseline="-25000"/>
              <a:t>3</a:t>
            </a:r>
            <a:r>
              <a:rPr lang="fr-FR"/>
              <a:t>, rayleigh can be extracted</a:t>
            </a:r>
          </a:p>
          <a:p>
            <a:pPr marL="285750" indent="-285750">
              <a:buFontTx/>
              <a:buChar char="-"/>
            </a:pPr>
            <a:r>
              <a:rPr lang="fr-FR"/>
              <a:t>Then determine H</a:t>
            </a:r>
            <a:r>
              <a:rPr lang="fr-FR" baseline="-25000"/>
              <a:t>2</a:t>
            </a:r>
            <a:r>
              <a:rPr lang="fr-FR"/>
              <a:t>O and aerosol</a:t>
            </a:r>
          </a:p>
        </p:txBody>
      </p:sp>
      <p:pic>
        <p:nvPicPr>
          <p:cNvPr id="2" name="Image 1" descr="absorp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73" y="4826154"/>
            <a:ext cx="2623193" cy="185722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2580E35-25E3-27B6-85ED-FB736D7480CE}"/>
              </a:ext>
            </a:extLst>
          </p:cNvPr>
          <p:cNvGrpSpPr/>
          <p:nvPr/>
        </p:nvGrpSpPr>
        <p:grpSpPr>
          <a:xfrm>
            <a:off x="373776" y="1513573"/>
            <a:ext cx="5153816" cy="3542791"/>
            <a:chOff x="373776" y="1156229"/>
            <a:chExt cx="5153816" cy="4030133"/>
          </a:xfrm>
        </p:grpSpPr>
        <p:pic>
          <p:nvPicPr>
            <p:cNvPr id="9" name="Image 8" descr="absorption-atmosphere-ne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76" y="1156229"/>
              <a:ext cx="5153816" cy="403013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1481C78-6B3D-90EF-646C-99A122DE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3797" y="4369874"/>
              <a:ext cx="2881492" cy="6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900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533876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b="1" dirty="0"/>
              <a:t>Objectives of the </a:t>
            </a:r>
            <a:r>
              <a:rPr lang="fr-FR" sz="2000" b="1" dirty="0" err="1"/>
              <a:t>spectrograph</a:t>
            </a:r>
            <a:r>
              <a:rPr lang="fr-FR" sz="2000" b="1" dirty="0"/>
              <a:t> commissioning</a:t>
            </a:r>
            <a:r>
              <a:rPr lang="fr-FR" sz="2000" dirty="0"/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b="1" dirty="0"/>
              <a:t>Short </a:t>
            </a:r>
            <a:r>
              <a:rPr lang="fr-FR" sz="1600" b="1" dirty="0" err="1"/>
              <a:t>term</a:t>
            </a:r>
            <a:r>
              <a:rPr lang="fr-FR" sz="1600" b="1" dirty="0"/>
              <a:t>: </a:t>
            </a:r>
            <a:r>
              <a:rPr lang="fr-FR" sz="1600" b="1" dirty="0" err="1"/>
              <a:t>characterize</a:t>
            </a:r>
            <a:r>
              <a:rPr lang="fr-FR" sz="1600" b="1" dirty="0"/>
              <a:t> the </a:t>
            </a:r>
            <a:r>
              <a:rPr lang="fr-FR" sz="1600" b="1" dirty="0" err="1"/>
              <a:t>spectrograph</a:t>
            </a:r>
            <a:endParaRPr lang="fr-FR" sz="1600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Geometry</a:t>
            </a:r>
            <a:r>
              <a:rPr lang="fr-FR" sz="1600" dirty="0"/>
              <a:t>  -&gt; </a:t>
            </a:r>
            <a:r>
              <a:rPr lang="fr-FR" sz="1600" b="1" dirty="0" err="1"/>
              <a:t>done</a:t>
            </a:r>
            <a:endParaRPr lang="fr-FR" sz="1600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Spectrograph</a:t>
            </a:r>
            <a:r>
              <a:rPr lang="fr-FR" sz="1600" dirty="0"/>
              <a:t> </a:t>
            </a:r>
            <a:r>
              <a:rPr lang="fr-FR" sz="1600" dirty="0" err="1"/>
              <a:t>resolution</a:t>
            </a:r>
            <a:r>
              <a:rPr lang="fr-FR" sz="1600" dirty="0"/>
              <a:t> </a:t>
            </a:r>
            <a:r>
              <a:rPr lang="fr-FR" sz="1600" b="1" dirty="0"/>
              <a:t>R &gt; 200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</a:t>
            </a:r>
            <a:r>
              <a:rPr lang="fr-FR" sz="1600" b="1" dirty="0"/>
              <a:t>[342, 1100]nm </a:t>
            </a:r>
            <a:r>
              <a:rPr lang="fr-FR" sz="1600" dirty="0"/>
              <a:t>: </a:t>
            </a:r>
            <a:r>
              <a:rPr lang="fr-FR" sz="1600" dirty="0" err="1"/>
              <a:t>limited</a:t>
            </a:r>
            <a:r>
              <a:rPr lang="fr-FR" sz="1600" dirty="0"/>
              <a:t> by the seeing (as </a:t>
            </a:r>
            <a:r>
              <a:rPr lang="fr-FR" sz="1600" dirty="0" err="1"/>
              <a:t>expected</a:t>
            </a:r>
            <a:r>
              <a:rPr lang="fr-FR" sz="1600" dirty="0"/>
              <a:t>); 2x </a:t>
            </a:r>
            <a:r>
              <a:rPr lang="fr-FR" sz="1600" dirty="0" err="1"/>
              <a:t>better</a:t>
            </a:r>
            <a:r>
              <a:rPr lang="fr-FR" sz="1600" dirty="0"/>
              <a:t> for the second </a:t>
            </a:r>
            <a:r>
              <a:rPr lang="fr-FR" sz="1600" dirty="0" err="1"/>
              <a:t>order</a:t>
            </a:r>
            <a:r>
              <a:rPr lang="fr-FR" sz="1600" dirty="0"/>
              <a:t> -&gt; ex. H9 absorption line (@383nm) </a:t>
            </a:r>
            <a:r>
              <a:rPr lang="fr-FR" sz="1600" dirty="0" err="1"/>
              <a:t>clearly</a:t>
            </a:r>
            <a:r>
              <a:rPr lang="fr-FR" sz="1600" dirty="0"/>
              <a:t> visible. -&gt; </a:t>
            </a:r>
            <a:r>
              <a:rPr lang="fr-FR" sz="1600" b="1" dirty="0"/>
              <a:t>OK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Software: </a:t>
            </a:r>
            <a:r>
              <a:rPr lang="fr-FR" sz="1600" dirty="0" err="1"/>
              <a:t>SpecTractor</a:t>
            </a:r>
            <a:r>
              <a:rPr lang="fr-FR" sz="1600" baseline="30000" dirty="0"/>
              <a:t>(1)</a:t>
            </a:r>
            <a:r>
              <a:rPr lang="fr-FR" sz="1600" dirty="0"/>
              <a:t> </a:t>
            </a:r>
            <a:r>
              <a:rPr lang="fr-FR" sz="1600" dirty="0" err="1"/>
              <a:t>operational</a:t>
            </a:r>
            <a:r>
              <a:rPr lang="fr-FR" sz="1600" dirty="0"/>
              <a:t>, </a:t>
            </a:r>
            <a:r>
              <a:rPr lang="fr-FR" sz="1600" dirty="0" err="1"/>
              <a:t>constantly</a:t>
            </a:r>
            <a:r>
              <a:rPr lang="fr-FR" sz="1600" dirty="0"/>
              <a:t> </a:t>
            </a:r>
            <a:r>
              <a:rPr lang="fr-FR" sz="1600" dirty="0" err="1"/>
              <a:t>improving</a:t>
            </a:r>
            <a:r>
              <a:rPr lang="fr-FR" sz="1600" dirty="0"/>
              <a:t> -&gt; </a:t>
            </a:r>
            <a:r>
              <a:rPr lang="fr-FR" sz="1600" b="1" dirty="0" err="1"/>
              <a:t>work</a:t>
            </a:r>
            <a:r>
              <a:rPr lang="fr-FR" sz="1600" b="1" dirty="0"/>
              <a:t> in </a:t>
            </a:r>
            <a:r>
              <a:rPr lang="fr-FR" sz="1600" b="1" dirty="0" err="1"/>
              <a:t>progress</a:t>
            </a:r>
            <a:endParaRPr lang="fr-FR" sz="1600" b="1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Checked</a:t>
            </a:r>
            <a:r>
              <a:rPr lang="fr-FR" sz="1600" dirty="0"/>
              <a:t> the </a:t>
            </a:r>
            <a:r>
              <a:rPr lang="fr-FR" sz="1600" dirty="0" err="1"/>
              <a:t>equivalent</a:t>
            </a:r>
            <a:r>
              <a:rPr lang="fr-FR" sz="1600" dirty="0"/>
              <a:t> </a:t>
            </a:r>
            <a:r>
              <a:rPr lang="fr-FR" sz="1600" dirty="0" err="1"/>
              <a:t>width</a:t>
            </a:r>
            <a:r>
              <a:rPr lang="fr-FR" sz="1600" dirty="0"/>
              <a:t> (EQW) </a:t>
            </a:r>
            <a:r>
              <a:rPr lang="fr-FR" sz="1600" dirty="0" err="1"/>
              <a:t>properties</a:t>
            </a:r>
            <a:r>
              <a:rPr lang="fr-FR" sz="1600" dirty="0"/>
              <a:t> -&gt; </a:t>
            </a:r>
            <a:r>
              <a:rPr lang="fr-FR" sz="1600" b="1" dirty="0"/>
              <a:t>OK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</a:t>
            </a:r>
            <a:r>
              <a:rPr lang="fr-FR" sz="1600" dirty="0" err="1"/>
              <a:t>Telescope</a:t>
            </a:r>
            <a:r>
              <a:rPr lang="fr-FR" sz="1600" dirty="0"/>
              <a:t> </a:t>
            </a:r>
            <a:r>
              <a:rPr lang="fr-FR" sz="1600" dirty="0" err="1"/>
              <a:t>throughputs</a:t>
            </a:r>
            <a:r>
              <a:rPr lang="fr-FR" sz="1600" dirty="0"/>
              <a:t> of 1rst and 2</a:t>
            </a:r>
            <a:r>
              <a:rPr lang="fr-FR" sz="1600" baseline="30000" dirty="0"/>
              <a:t>nd</a:t>
            </a:r>
            <a:r>
              <a:rPr lang="fr-FR" sz="1600" dirty="0"/>
              <a:t> </a:t>
            </a:r>
            <a:r>
              <a:rPr lang="fr-FR" sz="1600" dirty="0" err="1"/>
              <a:t>orders</a:t>
            </a:r>
            <a:r>
              <a:rPr lang="fr-FR" sz="1600" dirty="0"/>
              <a:t> </a:t>
            </a:r>
            <a:r>
              <a:rPr lang="fr-FR" sz="1600" dirty="0" err="1"/>
              <a:t>holographic</a:t>
            </a:r>
            <a:r>
              <a:rPr lang="fr-FR" sz="1600" dirty="0"/>
              <a:t> disperser</a:t>
            </a:r>
            <a:r>
              <a:rPr lang="fr-FR" sz="1600" baseline="30000" dirty="0"/>
              <a:t>(2)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Bouguer </a:t>
            </a:r>
            <a:r>
              <a:rPr lang="fr-FR" sz="1600" dirty="0" err="1"/>
              <a:t>lines</a:t>
            </a:r>
            <a:r>
              <a:rPr lang="fr-FR" sz="1600" dirty="0"/>
              <a:t> -&gt; </a:t>
            </a:r>
            <a:r>
              <a:rPr lang="fr-FR" sz="1600" b="1" dirty="0" err="1"/>
              <a:t>work</a:t>
            </a:r>
            <a:r>
              <a:rPr lang="fr-FR" sz="1600" b="1" dirty="0"/>
              <a:t> in </a:t>
            </a:r>
            <a:r>
              <a:rPr lang="fr-FR" sz="1600" b="1" dirty="0" err="1"/>
              <a:t>progress</a:t>
            </a:r>
            <a:r>
              <a:rPr lang="fr-FR" sz="1600" dirty="0"/>
              <a:t>, </a:t>
            </a:r>
            <a:r>
              <a:rPr lang="fr-FR" sz="1600" dirty="0" err="1"/>
              <a:t>near</a:t>
            </a:r>
            <a:r>
              <a:rPr lang="fr-FR" sz="1600" dirty="0"/>
              <a:t> to end (</a:t>
            </a:r>
            <a:r>
              <a:rPr lang="fr-FR" sz="1600" dirty="0" err="1"/>
              <a:t>needs</a:t>
            </a:r>
            <a:r>
              <a:rPr lang="fr-FR" sz="1600" dirty="0"/>
              <a:t> one « </a:t>
            </a:r>
            <a:r>
              <a:rPr lang="fr-FR" sz="1600" dirty="0" err="1"/>
              <a:t>ideal</a:t>
            </a:r>
            <a:r>
              <a:rPr lang="fr-FR" sz="1600" dirty="0"/>
              <a:t> » </a:t>
            </a:r>
            <a:r>
              <a:rPr lang="fr-FR" sz="1600" dirty="0" err="1"/>
              <a:t>photometric</a:t>
            </a:r>
            <a:r>
              <a:rPr lang="fr-FR" sz="1600" dirty="0"/>
              <a:t> night to </a:t>
            </a:r>
            <a:r>
              <a:rPr lang="fr-FR" sz="1600" dirty="0" err="1"/>
              <a:t>consolidate</a:t>
            </a:r>
            <a:r>
              <a:rPr lang="fr-FR" sz="1600" dirty="0"/>
              <a:t>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-        + a </a:t>
            </a:r>
            <a:r>
              <a:rPr lang="fr-FR" sz="1600" dirty="0" err="1"/>
              <a:t>faint</a:t>
            </a:r>
            <a:r>
              <a:rPr lang="fr-FR" sz="1600" dirty="0"/>
              <a:t> V=11.3 standard </a:t>
            </a:r>
            <a:r>
              <a:rPr lang="fr-FR" sz="1600" dirty="0" err="1"/>
              <a:t>gives</a:t>
            </a:r>
            <a:r>
              <a:rPr lang="fr-FR" sz="1600" dirty="0"/>
              <a:t> « </a:t>
            </a:r>
            <a:r>
              <a:rPr lang="fr-FR" sz="1600" dirty="0" err="1"/>
              <a:t>enough</a:t>
            </a:r>
            <a:r>
              <a:rPr lang="fr-FR" sz="1600" dirty="0"/>
              <a:t> » signal in 30s for </a:t>
            </a:r>
            <a:r>
              <a:rPr lang="fr-FR" sz="1600" dirty="0" err="1"/>
              <a:t>spectroscopy</a:t>
            </a:r>
            <a:endParaRPr lang="fr-FR" sz="1600" dirty="0"/>
          </a:p>
          <a:p>
            <a:pPr>
              <a:lnSpc>
                <a:spcPct val="120000"/>
              </a:lnSpc>
              <a:buFontTx/>
              <a:buChar char="-"/>
            </a:pPr>
            <a:endParaRPr lang="fr-FR" sz="16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600" b="1" dirty="0"/>
              <a:t>Long </a:t>
            </a:r>
            <a:r>
              <a:rPr lang="fr-FR" sz="1600" b="1" dirty="0" err="1"/>
              <a:t>term</a:t>
            </a:r>
            <a:r>
              <a:rPr lang="fr-FR" sz="1600" dirty="0"/>
              <a:t>: </a:t>
            </a:r>
            <a:r>
              <a:rPr lang="fr-FR" sz="1600" b="1" dirty="0" err="1"/>
              <a:t>Estimate</a:t>
            </a:r>
            <a:r>
              <a:rPr lang="fr-FR" sz="1600" b="1" dirty="0"/>
              <a:t> </a:t>
            </a:r>
            <a:r>
              <a:rPr lang="fr-FR" sz="1600" b="1" dirty="0" err="1"/>
              <a:t>colour</a:t>
            </a:r>
            <a:r>
              <a:rPr lang="fr-FR" sz="1600" b="1" dirty="0"/>
              <a:t> corrections, as </a:t>
            </a:r>
            <a:r>
              <a:rPr lang="fr-FR" sz="1600" b="1" dirty="0" err="1"/>
              <a:t>functions</a:t>
            </a:r>
            <a:r>
              <a:rPr lang="fr-FR" sz="1600" b="1" dirty="0"/>
              <a:t> of the </a:t>
            </a:r>
            <a:r>
              <a:rPr lang="fr-FR" sz="1600" b="1" dirty="0" err="1"/>
              <a:t>airmass</a:t>
            </a:r>
            <a:r>
              <a:rPr lang="fr-FR" sz="1600" b="1" dirty="0"/>
              <a:t>, </a:t>
            </a:r>
            <a:r>
              <a:rPr lang="fr-FR" sz="1600" b="1" dirty="0" err="1"/>
              <a:t>atmospheric</a:t>
            </a:r>
            <a:r>
              <a:rPr lang="fr-FR" sz="1600" b="1" dirty="0"/>
              <a:t> conditions and the </a:t>
            </a:r>
            <a:r>
              <a:rPr lang="fr-FR" sz="1600" b="1" dirty="0" err="1"/>
              <a:t>object</a:t>
            </a:r>
            <a:r>
              <a:rPr lang="fr-FR" sz="1600" b="1" dirty="0"/>
              <a:t> UGRIZY in </a:t>
            </a:r>
            <a:r>
              <a:rPr lang="fr-FR" sz="1600" b="1" dirty="0" err="1"/>
              <a:t>every</a:t>
            </a:r>
            <a:r>
              <a:rPr lang="fr-FR" sz="1600" b="1" dirty="0"/>
              <a:t> LSST </a:t>
            </a:r>
            <a:r>
              <a:rPr lang="fr-FR" sz="1600" b="1" dirty="0" err="1"/>
              <a:t>field</a:t>
            </a:r>
            <a:r>
              <a:rPr lang="fr-FR" sz="1600" dirty="0"/>
              <a:t> -&gt; </a:t>
            </a:r>
            <a:r>
              <a:rPr lang="fr-FR" sz="1600" dirty="0" err="1"/>
              <a:t>work</a:t>
            </a:r>
            <a:r>
              <a:rPr lang="fr-FR" sz="1600" dirty="0"/>
              <a:t> in </a:t>
            </a:r>
            <a:r>
              <a:rPr lang="fr-FR" sz="1600" dirty="0" err="1"/>
              <a:t>progress</a:t>
            </a:r>
            <a:r>
              <a:rPr lang="fr-FR" sz="1600" dirty="0"/>
              <a:t> (Martin Rodriguez-</a:t>
            </a:r>
            <a:r>
              <a:rPr lang="fr-FR" sz="1600" dirty="0" err="1"/>
              <a:t>Monroy</a:t>
            </a:r>
            <a:r>
              <a:rPr lang="fr-FR" sz="1600" dirty="0"/>
              <a:t>)</a:t>
            </a:r>
          </a:p>
          <a:p>
            <a:pPr lvl="1">
              <a:lnSpc>
                <a:spcPct val="120000"/>
              </a:lnSpc>
            </a:pPr>
            <a:r>
              <a:rPr lang="fr-FR" sz="1400" dirty="0" err="1"/>
              <a:t>Either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an </a:t>
            </a:r>
            <a:r>
              <a:rPr lang="fr-FR" sz="1400" dirty="0" err="1"/>
              <a:t>atmospheric</a:t>
            </a:r>
            <a:r>
              <a:rPr lang="fr-FR" sz="1400" dirty="0"/>
              <a:t> model </a:t>
            </a:r>
            <a:r>
              <a:rPr lang="fr-FR" sz="1400" dirty="0" err="1"/>
              <a:t>established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follow-up of standards </a:t>
            </a:r>
            <a:r>
              <a:rPr lang="fr-FR" sz="1400" dirty="0" err="1"/>
              <a:t>throughout</a:t>
            </a:r>
            <a:r>
              <a:rPr lang="fr-FR" sz="1400" dirty="0"/>
              <a:t> the night</a:t>
            </a:r>
          </a:p>
          <a:p>
            <a:pPr lvl="2">
              <a:lnSpc>
                <a:spcPct val="120000"/>
              </a:lnSpc>
            </a:pPr>
            <a:r>
              <a:rPr lang="fr-FR" sz="1200" dirty="0"/>
              <a:t>-&gt; Check the </a:t>
            </a:r>
            <a:r>
              <a:rPr lang="fr-FR" sz="1200" dirty="0" err="1"/>
              <a:t>predictivity</a:t>
            </a:r>
            <a:r>
              <a:rPr lang="fr-FR" sz="1200" dirty="0"/>
              <a:t> of the model versus </a:t>
            </a:r>
            <a:r>
              <a:rPr lang="fr-FR" sz="1200" dirty="0" err="1"/>
              <a:t>airmass</a:t>
            </a:r>
            <a:r>
              <a:rPr lang="fr-FR" sz="1200" dirty="0"/>
              <a:t> AND versus </a:t>
            </a:r>
            <a:r>
              <a:rPr lang="fr-FR" sz="1200" dirty="0" err="1"/>
              <a:t>azimuth</a:t>
            </a:r>
            <a:endParaRPr lang="fr-FR" sz="1200" dirty="0"/>
          </a:p>
          <a:p>
            <a:pPr lvl="1">
              <a:lnSpc>
                <a:spcPct val="120000"/>
              </a:lnSpc>
            </a:pPr>
            <a:r>
              <a:rPr lang="fr-FR" sz="1400" dirty="0"/>
              <a:t>And / or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simultaneous</a:t>
            </a:r>
            <a:r>
              <a:rPr lang="fr-FR" sz="1400" dirty="0"/>
              <a:t> </a:t>
            </a:r>
            <a:r>
              <a:rPr lang="fr-FR" sz="1400" dirty="0" err="1"/>
              <a:t>measurements</a:t>
            </a:r>
            <a:r>
              <a:rPr lang="fr-FR" sz="1400" dirty="0"/>
              <a:t> </a:t>
            </a:r>
            <a:r>
              <a:rPr lang="fr-FR" sz="1400" dirty="0" err="1"/>
              <a:t>near</a:t>
            </a:r>
            <a:r>
              <a:rPr lang="fr-FR" sz="1400" dirty="0"/>
              <a:t> the LSST </a:t>
            </a:r>
            <a:r>
              <a:rPr lang="fr-FR" sz="1400" dirty="0" err="1"/>
              <a:t>field</a:t>
            </a:r>
            <a:r>
              <a:rPr lang="fr-FR" sz="1400" dirty="0"/>
              <a:t> (</a:t>
            </a:r>
            <a:r>
              <a:rPr lang="fr-FR" sz="1400" dirty="0" err="1"/>
              <a:t>needs</a:t>
            </a:r>
            <a:r>
              <a:rPr lang="fr-FR" sz="1400" dirty="0"/>
              <a:t> </a:t>
            </a:r>
            <a:r>
              <a:rPr lang="fr-FR" sz="1400" dirty="0" err="1"/>
              <a:t>secondary</a:t>
            </a:r>
            <a:r>
              <a:rPr lang="fr-FR" sz="1400" dirty="0"/>
              <a:t> standards and observation </a:t>
            </a:r>
            <a:r>
              <a:rPr lang="fr-FR" sz="1400" dirty="0" err="1"/>
              <a:t>strategy</a:t>
            </a:r>
            <a:r>
              <a:rPr lang="fr-FR" sz="1400" dirty="0"/>
              <a:t> to « follow » LSST)</a:t>
            </a:r>
          </a:p>
          <a:p>
            <a:pPr lvl="2">
              <a:lnSpc>
                <a:spcPct val="120000"/>
              </a:lnSpc>
            </a:pPr>
            <a:r>
              <a:rPr lang="fr-FR" sz="1200" dirty="0"/>
              <a:t>-&gt; </a:t>
            </a:r>
            <a:r>
              <a:rPr lang="fr-FR" sz="1200" dirty="0" err="1"/>
              <a:t>Rely</a:t>
            </a:r>
            <a:r>
              <a:rPr lang="fr-FR" sz="1200" dirty="0"/>
              <a:t> on GAIA DR of </a:t>
            </a:r>
            <a:r>
              <a:rPr lang="fr-FR" sz="1200" dirty="0" err="1"/>
              <a:t>spectra</a:t>
            </a:r>
            <a:endParaRPr lang="fr-FR" sz="1200" dirty="0"/>
          </a:p>
          <a:p>
            <a:pPr marL="0" indent="0">
              <a:lnSpc>
                <a:spcPct val="120000"/>
              </a:lnSpc>
              <a:buNone/>
            </a:pPr>
            <a:endParaRPr lang="fr-FR" sz="14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1400" dirty="0"/>
              <a:t>(1) Paper in </a:t>
            </a:r>
            <a:r>
              <a:rPr lang="fr-FR" sz="1400" dirty="0" err="1"/>
              <a:t>preparation</a:t>
            </a:r>
            <a:r>
              <a:rPr lang="fr-FR" sz="1400" dirty="0"/>
              <a:t>	(2) MNRAS </a:t>
            </a:r>
            <a:r>
              <a:rPr lang="fr-FR" sz="1400" b="1" dirty="0"/>
              <a:t>506, </a:t>
            </a:r>
            <a:r>
              <a:rPr lang="fr-FR" sz="1400" dirty="0"/>
              <a:t>5589–5605 (2021). 2</a:t>
            </a:r>
            <a:r>
              <a:rPr lang="fr-FR" sz="1400" baseline="30000" dirty="0"/>
              <a:t>nd</a:t>
            </a:r>
            <a:r>
              <a:rPr lang="fr-FR" sz="1400" dirty="0"/>
              <a:t> </a:t>
            </a:r>
            <a:r>
              <a:rPr lang="fr-FR" sz="1400" dirty="0" err="1"/>
              <a:t>paper</a:t>
            </a:r>
            <a:r>
              <a:rPr lang="fr-FR" sz="1400" dirty="0"/>
              <a:t> in </a:t>
            </a:r>
            <a:r>
              <a:rPr lang="fr-FR" sz="1400" dirty="0" err="1"/>
              <a:t>preparation</a:t>
            </a:r>
            <a:r>
              <a:rPr lang="fr-FR" sz="1400" dirty="0"/>
              <a:t>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Spectrograph</a:t>
            </a:r>
            <a:r>
              <a:rPr lang="fr-FR" b="1" dirty="0">
                <a:solidFill>
                  <a:srgbClr val="FF0000"/>
                </a:solidFill>
              </a:rPr>
              <a:t> commissioning </a:t>
            </a:r>
            <a:r>
              <a:rPr lang="fr-FR" b="1" dirty="0" err="1">
                <a:solidFill>
                  <a:srgbClr val="FF0000"/>
                </a:solidFill>
              </a:rPr>
              <a:t>results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26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298721" y="949049"/>
            <a:ext cx="4420378" cy="553092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fr-FR" sz="2000" b="1" u="sng" dirty="0">
                <a:solidFill>
                  <a:srgbClr val="FF0000"/>
                </a:solidFill>
              </a:rPr>
              <a:t>Goal </a:t>
            </a:r>
            <a:r>
              <a:rPr lang="fr-FR" sz="1800" b="1" u="sng" dirty="0">
                <a:solidFill>
                  <a:srgbClr val="FF0000"/>
                </a:solidFill>
              </a:rPr>
              <a:t>: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measure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atmospheric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parameters</a:t>
            </a:r>
            <a:r>
              <a:rPr lang="fr-FR" sz="1800" dirty="0">
                <a:solidFill>
                  <a:schemeClr val="tx1"/>
                </a:solidFill>
              </a:rPr>
              <a:t> by </a:t>
            </a:r>
            <a:r>
              <a:rPr lang="fr-FR" sz="1800" dirty="0" err="1">
                <a:solidFill>
                  <a:schemeClr val="tx1"/>
                </a:solidFill>
              </a:rPr>
              <a:t>extracting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spectrum</a:t>
            </a:r>
            <a:r>
              <a:rPr lang="fr-FR" sz="1800" dirty="0">
                <a:solidFill>
                  <a:schemeClr val="tx1"/>
                </a:solidFill>
              </a:rPr>
              <a:t> of standards</a:t>
            </a:r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Constraints</a:t>
            </a:r>
            <a:endParaRPr lang="fr-FR" sz="2000" dirty="0">
              <a:solidFill>
                <a:schemeClr val="accent5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 err="1">
                <a:solidFill>
                  <a:schemeClr val="tx1"/>
                </a:solidFill>
              </a:rPr>
              <a:t>Easily switch imager / spectro.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</a:rPr>
              <a:t>Incident </a:t>
            </a:r>
            <a:r>
              <a:rPr lang="fr-FR" sz="1800" dirty="0" err="1">
                <a:solidFill>
                  <a:schemeClr val="tx1"/>
                </a:solidFill>
              </a:rPr>
              <a:t>beam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perpendicular</a:t>
            </a:r>
            <a:r>
              <a:rPr lang="fr-FR" sz="1800" dirty="0">
                <a:solidFill>
                  <a:schemeClr val="tx1"/>
                </a:solidFill>
              </a:rPr>
              <a:t> to CCD-plane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 err="1"/>
              <a:t>Converging</a:t>
            </a:r>
            <a:r>
              <a:rPr lang="fr-FR" sz="1800" dirty="0"/>
              <a:t> </a:t>
            </a:r>
            <a:r>
              <a:rPr lang="fr-FR" sz="1800" dirty="0" err="1"/>
              <a:t>beam</a:t>
            </a:r>
            <a:r>
              <a:rPr lang="fr-FR" sz="1800" dirty="0"/>
              <a:t> (not </a:t>
            </a:r>
            <a:r>
              <a:rPr lang="fr-FR" sz="1800" dirty="0" err="1"/>
              <a:t>parallel</a:t>
            </a:r>
            <a:r>
              <a:rPr lang="fr-FR" sz="1800" dirty="0"/>
              <a:t>)</a:t>
            </a: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Usual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gratings</a:t>
            </a:r>
            <a:r>
              <a:rPr lang="fr-FR" sz="2000" b="1" u="sng" dirty="0">
                <a:solidFill>
                  <a:srgbClr val="FF0000"/>
                </a:solidFill>
              </a:rPr>
              <a:t>:</a:t>
            </a:r>
            <a:endParaRPr lang="fr-FR" sz="2000" dirty="0"/>
          </a:p>
          <a:p>
            <a:pPr marL="741600" lvl="1" indent="-2844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fr-FR" sz="1800" b="1" dirty="0"/>
              <a:t>Strong de</a:t>
            </a:r>
            <a:r>
              <a:rPr lang="fr-FR" sz="1800" b="1" dirty="0" err="1"/>
              <a:t>focus</a:t>
            </a:r>
            <a:r>
              <a:rPr lang="fr-FR" sz="1800" b="1" dirty="0"/>
              <a:t> </a:t>
            </a:r>
            <a:r>
              <a:rPr lang="fr-FR" sz="1800" dirty="0" err="1"/>
              <a:t>due to optical path variations with the diffraction angle</a:t>
            </a:r>
          </a:p>
          <a:p>
            <a:pPr marL="741600" lvl="1" indent="-2844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fr-FR" sz="1800" b="1" dirty="0" err="1"/>
              <a:t>Distorsion</a:t>
            </a:r>
            <a:r>
              <a:rPr lang="fr-FR" sz="1800" dirty="0" err="1"/>
              <a:t> when used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a converging </a:t>
            </a:r>
            <a:r>
              <a:rPr lang="fr-FR" sz="1800" dirty="0" err="1"/>
              <a:t>beam</a:t>
            </a:r>
            <a:endParaRPr lang="fr-FR" sz="1800" dirty="0"/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Holographic grating</a:t>
            </a:r>
            <a:r>
              <a:rPr lang="fr-FR" sz="2000" b="1" u="sng" dirty="0">
                <a:solidFill>
                  <a:srgbClr val="FF0000"/>
                </a:solidFill>
              </a:rPr>
              <a:t>:</a:t>
            </a:r>
            <a:endParaRPr lang="fr-FR" sz="20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forced</a:t>
            </a:r>
            <a:r>
              <a:rPr lang="fr-FR" sz="1800" dirty="0"/>
              <a:t> </a:t>
            </a:r>
            <a:r>
              <a:rPr lang="fr-FR" sz="1800" dirty="0" err="1"/>
              <a:t>focus</a:t>
            </a:r>
            <a:r>
              <a:rPr lang="fr-FR" sz="1800" dirty="0"/>
              <a:t> on the focal plane </a:t>
            </a:r>
            <a:r>
              <a:rPr lang="fr-FR" sz="1800" dirty="0" err="1"/>
              <a:t>at</a:t>
            </a:r>
            <a:r>
              <a:rPr lang="fr-FR" sz="1800" dirty="0"/>
              <a:t> all </a:t>
            </a:r>
            <a:r>
              <a:rPr lang="fr-FR" sz="1800" dirty="0" err="1"/>
              <a:t>wavelengths: </a:t>
            </a:r>
            <a:r>
              <a:rPr lang="fr-FR" sz="1800" b="1" dirty="0" err="1"/>
              <a:t>0th and 1rst order at same focus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No distorsion by design of hologram</a:t>
            </a:r>
            <a:endParaRPr sz="2400" dirty="0"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93771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solidFill>
                  <a:srgbClr val="FF0000"/>
                </a:solidFill>
              </a:rPr>
              <a:t>Hologram</a:t>
            </a:r>
            <a:r>
              <a:rPr lang="fr-FR" b="1" dirty="0">
                <a:solidFill>
                  <a:srgbClr val="FF0000"/>
                </a:solidFill>
              </a:rPr>
              <a:t> for </a:t>
            </a:r>
            <a:r>
              <a:rPr lang="fr-FR" b="1" dirty="0" err="1">
                <a:solidFill>
                  <a:srgbClr val="FF0000"/>
                </a:solidFill>
              </a:rPr>
              <a:t>AuxTel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82655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4" name="Image 3" descr="principe_ronchi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325" y="838636"/>
            <a:ext cx="3942842" cy="2964543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4275476" y="2619218"/>
            <a:ext cx="4310677" cy="4035802"/>
            <a:chOff x="4365279" y="2619218"/>
            <a:chExt cx="4310677" cy="4035802"/>
          </a:xfrm>
        </p:grpSpPr>
        <p:pic>
          <p:nvPicPr>
            <p:cNvPr id="2" name="Image 1" descr="principe_hologramme_ordre1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675" y="3690477"/>
              <a:ext cx="3938281" cy="296454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5">
              <a:alphaModFix amt="36000"/>
            </a:blip>
            <a:srcRect l="-101660" t="-60762" r="-3095" b="12912"/>
            <a:stretch/>
          </p:blipFill>
          <p:spPr>
            <a:xfrm>
              <a:off x="4365279" y="2619218"/>
              <a:ext cx="2961647" cy="3688434"/>
            </a:xfrm>
            <a:prstGeom prst="flowChartOffpageConnector">
              <a:avLst/>
            </a:prstGeom>
          </p:spPr>
        </p:pic>
      </p:grpSp>
      <p:sp>
        <p:nvSpPr>
          <p:cNvPr id="11" name="Arc 10"/>
          <p:cNvSpPr/>
          <p:nvPr/>
        </p:nvSpPr>
        <p:spPr>
          <a:xfrm rot="20094349">
            <a:off x="5783650" y="2180726"/>
            <a:ext cx="2403826" cy="1398249"/>
          </a:xfrm>
          <a:prstGeom prst="arc">
            <a:avLst>
              <a:gd name="adj1" fmla="val 15683280"/>
              <a:gd name="adj2" fmla="val 0"/>
            </a:avLst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465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1EA8A-D39D-2E3D-A3C1-90DBC9E9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Holographic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element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characterization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E05CDB1-4007-952E-E72B-F8690A41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33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35AC3A-5FF9-E5B7-5561-E06A9E469413}"/>
              </a:ext>
            </a:extLst>
          </p:cNvPr>
          <p:cNvSpPr txBox="1"/>
          <p:nvPr/>
        </p:nvSpPr>
        <p:spPr>
          <a:xfrm>
            <a:off x="457200" y="1728964"/>
            <a:ext cx="4563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err="1"/>
              <a:t>Geometry</a:t>
            </a:r>
            <a:r>
              <a:rPr lang="fr-FR" dirty="0"/>
              <a:t>: 2 scans (</a:t>
            </a:r>
            <a:r>
              <a:rPr lang="fr-FR" dirty="0" err="1"/>
              <a:t>wide</a:t>
            </a:r>
            <a:r>
              <a:rPr lang="fr-FR" dirty="0"/>
              <a:t> and fine </a:t>
            </a:r>
            <a:r>
              <a:rPr lang="fr-FR" dirty="0" err="1"/>
              <a:t>meshes</a:t>
            </a:r>
            <a:r>
              <a:rPr lang="fr-FR" dirty="0"/>
              <a:t>); </a:t>
            </a:r>
            <a:r>
              <a:rPr lang="fr-FR" dirty="0" err="1"/>
              <a:t>changing</a:t>
            </a:r>
            <a:r>
              <a:rPr lang="fr-FR" dirty="0"/>
              <a:t> position of the 0 </a:t>
            </a:r>
            <a:r>
              <a:rPr lang="fr-FR" dirty="0" err="1"/>
              <a:t>order</a:t>
            </a:r>
            <a:r>
              <a:rPr lang="fr-FR" dirty="0"/>
              <a:t> star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Determination</a:t>
            </a:r>
            <a:r>
              <a:rPr lang="fr-FR" dirty="0"/>
              <a:t> of the </a:t>
            </a:r>
            <a:r>
              <a:rPr lang="fr-FR" b="1" dirty="0"/>
              <a:t>nominal </a:t>
            </a:r>
            <a:r>
              <a:rPr lang="fr-FR" b="1" dirty="0" err="1"/>
              <a:t>zero</a:t>
            </a:r>
            <a:r>
              <a:rPr lang="fr-FR" b="1" dirty="0"/>
              <a:t> </a:t>
            </a:r>
            <a:r>
              <a:rPr lang="fr-FR" b="1" dirty="0" err="1"/>
              <a:t>order</a:t>
            </a:r>
            <a:r>
              <a:rPr lang="fr-FR" b="1" dirty="0"/>
              <a:t> position (1750, 300) </a:t>
            </a:r>
            <a:r>
              <a:rPr lang="fr-FR" dirty="0"/>
              <a:t>-&gt; </a:t>
            </a:r>
            <a:r>
              <a:rPr lang="fr-FR" dirty="0" err="1"/>
              <a:t>determined</a:t>
            </a:r>
            <a:r>
              <a:rPr lang="fr-FR" dirty="0"/>
              <a:t> </a:t>
            </a:r>
            <a:r>
              <a:rPr lang="fr-FR" dirty="0" err="1"/>
              <a:t>with</a:t>
            </a:r>
            <a:br>
              <a:rPr lang="fr-FR" dirty="0"/>
            </a:br>
            <a:r>
              <a:rPr lang="fr-FR" dirty="0"/>
              <a:t>&lt; 0.5 mm </a:t>
            </a:r>
            <a:r>
              <a:rPr lang="fr-FR" dirty="0" err="1"/>
              <a:t>precision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/>
              <a:t>Transmission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found</a:t>
            </a:r>
            <a:r>
              <a:rPr lang="fr-FR" b="1" dirty="0"/>
              <a:t> constant </a:t>
            </a:r>
            <a:r>
              <a:rPr lang="fr-FR" dirty="0" err="1"/>
              <a:t>within</a:t>
            </a:r>
            <a:r>
              <a:rPr lang="fr-FR" dirty="0"/>
              <a:t> &gt;1mm </a:t>
            </a:r>
            <a:r>
              <a:rPr lang="fr-FR" dirty="0" err="1"/>
              <a:t>from</a:t>
            </a:r>
            <a:r>
              <a:rPr lang="fr-FR" dirty="0"/>
              <a:t> nominal position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Good focus </a:t>
            </a:r>
            <a:r>
              <a:rPr lang="fr-FR" dirty="0" err="1"/>
              <a:t>along</a:t>
            </a:r>
            <a:r>
              <a:rPr lang="fr-FR" dirty="0"/>
              <a:t> the full </a:t>
            </a:r>
            <a:r>
              <a:rPr lang="fr-FR" dirty="0">
                <a:latin typeface="Symbol" pitchFamily="2" charset="2"/>
              </a:rPr>
              <a:t>l</a:t>
            </a:r>
            <a:r>
              <a:rPr lang="fr-FR" dirty="0"/>
              <a:t> [342-1100]nm </a:t>
            </a:r>
            <a:r>
              <a:rPr lang="fr-FR" dirty="0" err="1"/>
              <a:t>scale</a:t>
            </a:r>
            <a:r>
              <a:rPr lang="fr-FR" dirty="0"/>
              <a:t> -&gt; </a:t>
            </a:r>
            <a:r>
              <a:rPr lang="fr-FR" dirty="0">
                <a:solidFill>
                  <a:srgbClr val="FF0000"/>
                </a:solidFill>
              </a:rPr>
              <a:t>one of the main </a:t>
            </a:r>
            <a:r>
              <a:rPr lang="fr-FR" dirty="0" err="1">
                <a:solidFill>
                  <a:srgbClr val="FF0000"/>
                </a:solidFill>
              </a:rPr>
              <a:t>improvements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w/r Ronchi </a:t>
            </a:r>
            <a:r>
              <a:rPr lang="fr-FR" dirty="0" err="1"/>
              <a:t>grating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/>
              <a:t>Transmission </a:t>
            </a:r>
            <a:r>
              <a:rPr lang="fr-FR" b="1" dirty="0" err="1"/>
              <a:t>efficiency</a:t>
            </a:r>
            <a:r>
              <a:rPr lang="fr-FR" b="1" dirty="0"/>
              <a:t> </a:t>
            </a:r>
            <a:r>
              <a:rPr lang="fr-FR" dirty="0"/>
              <a:t>-&gt; up to 3x more </a:t>
            </a:r>
            <a:r>
              <a:rPr lang="fr-FR" dirty="0" err="1"/>
              <a:t>than</a:t>
            </a:r>
            <a:r>
              <a:rPr lang="fr-FR" dirty="0"/>
              <a:t> Ronchi (</a:t>
            </a:r>
            <a:r>
              <a:rPr lang="fr-FR" dirty="0" err="1"/>
              <a:t>depending</a:t>
            </a:r>
            <a:r>
              <a:rPr lang="fr-FR" dirty="0"/>
              <a:t> on </a:t>
            </a:r>
            <a:r>
              <a:rPr lang="fr-FR" dirty="0">
                <a:latin typeface="Symbol" pitchFamily="2" charset="2"/>
              </a:rPr>
              <a:t>l</a:t>
            </a:r>
            <a:r>
              <a:rPr lang="fr-FR" dirty="0"/>
              <a:t>)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1F01B84-604D-482E-BA76-860554C5F3E3}"/>
              </a:ext>
            </a:extLst>
          </p:cNvPr>
          <p:cNvGrpSpPr/>
          <p:nvPr/>
        </p:nvGrpSpPr>
        <p:grpSpPr>
          <a:xfrm>
            <a:off x="4818959" y="1945208"/>
            <a:ext cx="4065161" cy="4118704"/>
            <a:chOff x="4818959" y="1945208"/>
            <a:chExt cx="4065161" cy="4118704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BA03207-DC15-716C-120B-757CAABFA657}"/>
                </a:ext>
              </a:extLst>
            </p:cNvPr>
            <p:cNvGrpSpPr/>
            <p:nvPr/>
          </p:nvGrpSpPr>
          <p:grpSpPr>
            <a:xfrm>
              <a:off x="4818959" y="2652353"/>
              <a:ext cx="4065161" cy="3411559"/>
              <a:chOff x="4860032" y="2255918"/>
              <a:chExt cx="4161126" cy="3520813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F22B24D5-58B3-A635-004A-223ED4E63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267564" y="2255918"/>
                <a:ext cx="3753594" cy="3520813"/>
              </a:xfrm>
              <a:prstGeom prst="rect">
                <a:avLst/>
              </a:prstGeom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08788E3B-5A30-B6DA-1D45-CCF84F77A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</a:blip>
              <a:stretch>
                <a:fillRect/>
              </a:stretch>
            </p:blipFill>
            <p:spPr>
              <a:xfrm>
                <a:off x="4860032" y="2350571"/>
                <a:ext cx="3960440" cy="3426160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0D58D59B-D443-A09A-7BA4-AEA092B3E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70000"/>
              </a:blip>
              <a:stretch/>
            </p:blipFill>
            <p:spPr bwMode="auto">
              <a:xfrm>
                <a:off x="5174143" y="3403897"/>
                <a:ext cx="1245747" cy="1177231"/>
              </a:xfrm>
              <a:prstGeom prst="rect">
                <a:avLst/>
              </a:prstGeom>
            </p:spPr>
          </p:pic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2D33B9B-BC31-C3CF-5601-1ACC2BCDC945}"/>
                </a:ext>
              </a:extLst>
            </p:cNvPr>
            <p:cNvGrpSpPr/>
            <p:nvPr/>
          </p:nvGrpSpPr>
          <p:grpSpPr>
            <a:xfrm>
              <a:off x="5147892" y="1945208"/>
              <a:ext cx="2043690" cy="945477"/>
              <a:chOff x="5147892" y="1945208"/>
              <a:chExt cx="2043690" cy="945477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A792446-8B2F-5640-6427-A61FAB7F7752}"/>
                  </a:ext>
                </a:extLst>
              </p:cNvPr>
              <p:cNvSpPr txBox="1"/>
              <p:nvPr/>
            </p:nvSpPr>
            <p:spPr>
              <a:xfrm>
                <a:off x="5147892" y="1945208"/>
                <a:ext cx="2043690" cy="461665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/>
                  <a:t>Shows the dispersion direction if </a:t>
                </a:r>
                <a:r>
                  <a:rPr lang="fr-FR" sz="1200" dirty="0" err="1"/>
                  <a:t>zero</a:t>
                </a:r>
                <a:r>
                  <a:rPr lang="fr-FR" sz="1200" dirty="0"/>
                  <a:t> </a:t>
                </a:r>
                <a:r>
                  <a:rPr lang="fr-FR" sz="1200" dirty="0" err="1"/>
                  <a:t>order</a:t>
                </a:r>
                <a:r>
                  <a:rPr lang="fr-FR" sz="1200" dirty="0"/>
                  <a:t> </a:t>
                </a:r>
                <a:r>
                  <a:rPr lang="fr-FR" sz="1200" dirty="0" err="1"/>
                  <a:t>is</a:t>
                </a:r>
                <a:r>
                  <a:rPr lang="fr-FR" sz="1200" dirty="0"/>
                  <a:t> </a:t>
                </a:r>
                <a:r>
                  <a:rPr lang="fr-FR" sz="1200" dirty="0" err="1"/>
                  <a:t>here</a:t>
                </a:r>
                <a:endParaRPr lang="fr-FR" sz="1200" dirty="0"/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5AA7E168-A86E-6611-056C-43BBE16963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4048" y="2406873"/>
                <a:ext cx="0" cy="483812"/>
              </a:xfrm>
              <a:prstGeom prst="straightConnector1">
                <a:avLst/>
              </a:prstGeom>
              <a:ln w="15875">
                <a:solidFill>
                  <a:srgbClr val="92D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38A2604F-4169-2A49-C9DA-625CD8A74A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7679" y="2387209"/>
                <a:ext cx="825908" cy="454313"/>
              </a:xfrm>
              <a:prstGeom prst="straightConnector1">
                <a:avLst/>
              </a:prstGeom>
              <a:ln w="15875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41437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/>
        </p:nvSpPr>
        <p:spPr bwMode="auto">
          <a:xfrm>
            <a:off x="3811837" y="6269434"/>
            <a:ext cx="599784" cy="20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600">
                <a:solidFill>
                  <a:srgbClr val="FFFF00"/>
                </a:solidFill>
              </a:rPr>
              <a:t>656 nm</a:t>
            </a:r>
            <a:endParaRPr/>
          </a:p>
        </p:txBody>
      </p:sp>
      <p:sp>
        <p:nvSpPr>
          <p:cNvPr id="27" name="ZoneTexte 26"/>
          <p:cNvSpPr txBox="1"/>
          <p:nvPr/>
        </p:nvSpPr>
        <p:spPr bwMode="auto">
          <a:xfrm>
            <a:off x="5260575" y="6394912"/>
            <a:ext cx="627413" cy="218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700">
                <a:solidFill>
                  <a:srgbClr val="FFFF00"/>
                </a:solidFill>
              </a:rPr>
              <a:t>762 nm</a:t>
            </a:r>
            <a:endParaRPr/>
          </a:p>
        </p:txBody>
      </p:sp>
      <p:sp>
        <p:nvSpPr>
          <p:cNvPr id="51" name="ZoneTexte 50"/>
          <p:cNvSpPr txBox="1"/>
          <p:nvPr/>
        </p:nvSpPr>
        <p:spPr bwMode="auto">
          <a:xfrm>
            <a:off x="1292693" y="6242946"/>
            <a:ext cx="627413" cy="218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700">
                <a:solidFill>
                  <a:srgbClr val="FFFF00"/>
                </a:solidFill>
              </a:rPr>
              <a:t>486 nm</a:t>
            </a:r>
            <a:endParaRPr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1E661D-F8E1-5770-67CB-ABC2C66DCADC}"/>
              </a:ext>
            </a:extLst>
          </p:cNvPr>
          <p:cNvGrpSpPr/>
          <p:nvPr/>
        </p:nvGrpSpPr>
        <p:grpSpPr>
          <a:xfrm>
            <a:off x="237620" y="4019163"/>
            <a:ext cx="8806815" cy="2051132"/>
            <a:chOff x="102870" y="2604245"/>
            <a:chExt cx="8806815" cy="205113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74275" y="2741944"/>
              <a:ext cx="8565211" cy="191343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 bwMode="auto">
            <a:xfrm>
              <a:off x="5260574" y="4265645"/>
              <a:ext cx="442506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00B0F0"/>
                  </a:solidFill>
                </a:rPr>
                <a:t>O</a:t>
              </a:r>
              <a:r>
                <a:rPr lang="fr-FR" sz="1000" baseline="-25000">
                  <a:solidFill>
                    <a:srgbClr val="00B0F0"/>
                  </a:solidFill>
                </a:rPr>
                <a:t>2</a:t>
              </a:r>
              <a:endParaRPr/>
            </a:p>
          </p:txBody>
        </p:sp>
        <p:cxnSp>
          <p:nvCxnSpPr>
            <p:cNvPr id="22" name="Connecteur droit 21"/>
            <p:cNvCxnSpPr>
              <a:cxnSpLocks/>
            </p:cNvCxnSpPr>
            <p:nvPr/>
          </p:nvCxnSpPr>
          <p:spPr bwMode="auto">
            <a:xfrm>
              <a:off x="2661359" y="2747657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>
              <a:cxnSpLocks/>
            </p:cNvCxnSpPr>
            <p:nvPr/>
          </p:nvCxnSpPr>
          <p:spPr bwMode="auto">
            <a:xfrm>
              <a:off x="3898189" y="2730672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 bwMode="auto">
            <a:xfrm>
              <a:off x="3687954" y="4395151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656 nm</a:t>
              </a:r>
              <a:endParaRPr/>
            </a:p>
          </p:txBody>
        </p:sp>
        <p:sp>
          <p:nvSpPr>
            <p:cNvPr id="26" name="ZoneTexte 25"/>
            <p:cNvSpPr txBox="1"/>
            <p:nvPr/>
          </p:nvSpPr>
          <p:spPr bwMode="auto">
            <a:xfrm>
              <a:off x="5169714" y="4410475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762 nm</a:t>
              </a:r>
              <a:endParaRPr/>
            </a:p>
          </p:txBody>
        </p:sp>
        <p:cxnSp>
          <p:nvCxnSpPr>
            <p:cNvPr id="28" name="Connecteur droit 27"/>
            <p:cNvCxnSpPr>
              <a:cxnSpLocks/>
            </p:cNvCxnSpPr>
            <p:nvPr/>
          </p:nvCxnSpPr>
          <p:spPr bwMode="auto">
            <a:xfrm>
              <a:off x="1491025" y="2743127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 bwMode="auto">
            <a:xfrm>
              <a:off x="1299439" y="4407758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486 nm</a:t>
              </a:r>
              <a:endParaRPr/>
            </a:p>
          </p:txBody>
        </p:sp>
        <p:cxnSp>
          <p:nvCxnSpPr>
            <p:cNvPr id="37" name="Connecteur droit 36"/>
            <p:cNvCxnSpPr>
              <a:cxnSpLocks/>
            </p:cNvCxnSpPr>
            <p:nvPr/>
          </p:nvCxnSpPr>
          <p:spPr bwMode="auto">
            <a:xfrm>
              <a:off x="4827826" y="2730672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>
              <a:cxnSpLocks/>
            </p:cNvCxnSpPr>
            <p:nvPr/>
          </p:nvCxnSpPr>
          <p:spPr bwMode="auto">
            <a:xfrm>
              <a:off x="1881724" y="2727263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>
              <a:cxnSpLocks/>
            </p:cNvCxnSpPr>
            <p:nvPr/>
          </p:nvCxnSpPr>
          <p:spPr bwMode="auto">
            <a:xfrm>
              <a:off x="7444267" y="2822400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 bwMode="auto">
            <a:xfrm>
              <a:off x="7666244" y="2834991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>
              <a:cxnSpLocks/>
            </p:cNvCxnSpPr>
            <p:nvPr/>
          </p:nvCxnSpPr>
          <p:spPr bwMode="auto">
            <a:xfrm>
              <a:off x="8101229" y="2845254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>
              <a:cxnSpLocks/>
            </p:cNvCxnSpPr>
            <p:nvPr/>
          </p:nvCxnSpPr>
          <p:spPr bwMode="auto">
            <a:xfrm>
              <a:off x="8344703" y="2834991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cxnSpLocks/>
            </p:cNvCxnSpPr>
            <p:nvPr/>
          </p:nvCxnSpPr>
          <p:spPr bwMode="auto">
            <a:xfrm>
              <a:off x="5379839" y="2747657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>
              <a:cxnSpLocks/>
            </p:cNvCxnSpPr>
            <p:nvPr/>
          </p:nvCxnSpPr>
          <p:spPr bwMode="auto">
            <a:xfrm>
              <a:off x="1179625" y="2780285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>
              <a:cxnSpLocks/>
            </p:cNvCxnSpPr>
            <p:nvPr/>
          </p:nvCxnSpPr>
          <p:spPr bwMode="auto">
            <a:xfrm>
              <a:off x="796730" y="2780285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>
              <a:cxnSpLocks/>
            </p:cNvCxnSpPr>
            <p:nvPr/>
          </p:nvCxnSpPr>
          <p:spPr bwMode="auto">
            <a:xfrm>
              <a:off x="616118" y="2769688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 bwMode="auto">
            <a:xfrm>
              <a:off x="7176521" y="4418438"/>
              <a:ext cx="595534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907nm</a:t>
              </a:r>
              <a:endParaRPr/>
            </a:p>
          </p:txBody>
        </p:sp>
        <p:sp>
          <p:nvSpPr>
            <p:cNvPr id="65" name="ZoneTexte 64"/>
            <p:cNvSpPr txBox="1"/>
            <p:nvPr/>
          </p:nvSpPr>
          <p:spPr bwMode="auto">
            <a:xfrm>
              <a:off x="7888968" y="4300510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953 nm</a:t>
              </a:r>
              <a:endParaRPr/>
            </a:p>
          </p:txBody>
        </p:sp>
        <p:sp>
          <p:nvSpPr>
            <p:cNvPr id="66" name="ZoneTexte 65"/>
            <p:cNvSpPr txBox="1"/>
            <p:nvPr/>
          </p:nvSpPr>
          <p:spPr bwMode="auto">
            <a:xfrm>
              <a:off x="8164351" y="4407555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967 nm</a:t>
              </a:r>
              <a:endParaRPr/>
            </a:p>
          </p:txBody>
        </p:sp>
        <p:sp>
          <p:nvSpPr>
            <p:cNvPr id="74" name="ZoneTexte 73"/>
            <p:cNvSpPr txBox="1"/>
            <p:nvPr/>
          </p:nvSpPr>
          <p:spPr bwMode="auto">
            <a:xfrm>
              <a:off x="655201" y="3548693"/>
              <a:ext cx="440380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H</a:t>
              </a:r>
              <a:r>
                <a:rPr lang="fr-FR" sz="1000" baseline="-25000">
                  <a:solidFill>
                    <a:srgbClr val="FF0000"/>
                  </a:solidFill>
                  <a:highlight>
                    <a:srgbClr val="FFFF00"/>
                  </a:highlight>
                </a:rPr>
                <a:t>𝜸</a:t>
              </a:r>
              <a:endParaRPr/>
            </a:p>
          </p:txBody>
        </p:sp>
        <p:sp>
          <p:nvSpPr>
            <p:cNvPr id="95" name="ZoneTexte 94"/>
            <p:cNvSpPr txBox="1"/>
            <p:nvPr/>
          </p:nvSpPr>
          <p:spPr bwMode="auto">
            <a:xfrm>
              <a:off x="8473556" y="2609465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/>
          </p:blipFill>
          <p:spPr bwMode="auto">
            <a:xfrm>
              <a:off x="2530598" y="2808323"/>
              <a:ext cx="6039389" cy="1185621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 bwMode="auto">
            <a:xfrm>
              <a:off x="2721744" y="2822400"/>
              <a:ext cx="86032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84" name="ZoneTexte 83"/>
            <p:cNvSpPr txBox="1"/>
            <p:nvPr/>
          </p:nvSpPr>
          <p:spPr bwMode="auto">
            <a:xfrm>
              <a:off x="2610958" y="2609465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880163" y="2816837"/>
              <a:ext cx="108987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69" name="ZoneTexte 68"/>
            <p:cNvSpPr txBox="1"/>
            <p:nvPr/>
          </p:nvSpPr>
          <p:spPr bwMode="auto">
            <a:xfrm>
              <a:off x="2801104" y="2608570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12" name="ZoneTexte 11"/>
            <p:cNvSpPr txBox="1"/>
            <p:nvPr/>
          </p:nvSpPr>
          <p:spPr bwMode="auto">
            <a:xfrm>
              <a:off x="3724308" y="3772911"/>
              <a:ext cx="436129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H</a:t>
              </a:r>
              <a:r>
                <a:rPr lang="fr-FR" sz="1000" baseline="-25000">
                  <a:solidFill>
                    <a:srgbClr val="FF0000"/>
                  </a:solidFill>
                  <a:highlight>
                    <a:srgbClr val="FFFF00"/>
                  </a:highlight>
                </a:rPr>
                <a:t>⍺</a:t>
              </a:r>
              <a:endParaRPr/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3567586" y="2811273"/>
              <a:ext cx="108987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94" name="ZoneTexte 93"/>
            <p:cNvSpPr txBox="1"/>
            <p:nvPr/>
          </p:nvSpPr>
          <p:spPr bwMode="auto">
            <a:xfrm>
              <a:off x="3457649" y="2604245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14" name="ZoneTexte 13"/>
            <p:cNvSpPr txBox="1"/>
            <p:nvPr/>
          </p:nvSpPr>
          <p:spPr bwMode="auto">
            <a:xfrm>
              <a:off x="5260574" y="3857258"/>
              <a:ext cx="442506" cy="2765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0070C0"/>
                  </a:solidFill>
                  <a:highlight>
                    <a:srgbClr val="FFFF00"/>
                  </a:highlight>
                </a:rPr>
                <a:t>O</a:t>
              </a:r>
              <a:r>
                <a:rPr lang="fr-FR" sz="1000" baseline="-25000">
                  <a:solidFill>
                    <a:srgbClr val="0070C0"/>
                  </a:solidFill>
                  <a:highlight>
                    <a:srgbClr val="FFFF00"/>
                  </a:highlight>
                </a:rPr>
                <a:t>2</a:t>
              </a:r>
              <a:endParaRPr/>
            </a:p>
          </p:txBody>
        </p:sp>
        <p:sp>
          <p:nvSpPr>
            <p:cNvPr id="77" name="ZoneTexte 76"/>
            <p:cNvSpPr txBox="1"/>
            <p:nvPr/>
          </p:nvSpPr>
          <p:spPr bwMode="auto">
            <a:xfrm>
              <a:off x="4686448" y="3737193"/>
              <a:ext cx="440380" cy="257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900">
                  <a:solidFill>
                    <a:srgbClr val="FF0000"/>
                  </a:solidFill>
                  <a:highlight>
                    <a:srgbClr val="FFFF00"/>
                  </a:highlight>
                </a:rPr>
                <a:t>CII</a:t>
              </a:r>
              <a:endParaRPr/>
            </a:p>
          </p:txBody>
        </p:sp>
        <p:sp>
          <p:nvSpPr>
            <p:cNvPr id="40" name="ZoneTexte 39"/>
            <p:cNvSpPr txBox="1"/>
            <p:nvPr/>
          </p:nvSpPr>
          <p:spPr bwMode="auto">
            <a:xfrm>
              <a:off x="6069940" y="2610883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star</a:t>
              </a:r>
              <a:endParaRPr/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6155568" y="2816837"/>
              <a:ext cx="123322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8582734" y="2822400"/>
              <a:ext cx="123322" cy="1084889"/>
            </a:xfrm>
            <a:prstGeom prst="rect">
              <a:avLst/>
            </a:prstGeom>
            <a:solidFill>
              <a:schemeClr val="bg2">
                <a:lumMod val="25000"/>
                <a:alpha val="57912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1000"/>
            </a:p>
          </p:txBody>
        </p:sp>
        <p:sp>
          <p:nvSpPr>
            <p:cNvPr id="86" name="ZoneTexte 85"/>
            <p:cNvSpPr txBox="1"/>
            <p:nvPr/>
          </p:nvSpPr>
          <p:spPr bwMode="auto">
            <a:xfrm>
              <a:off x="7263596" y="3597627"/>
              <a:ext cx="506268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SIII</a:t>
              </a:r>
              <a:endParaRPr/>
            </a:p>
          </p:txBody>
        </p:sp>
        <p:sp>
          <p:nvSpPr>
            <p:cNvPr id="87" name="ZoneTexte 86"/>
            <p:cNvSpPr txBox="1"/>
            <p:nvPr/>
          </p:nvSpPr>
          <p:spPr bwMode="auto">
            <a:xfrm>
              <a:off x="7941768" y="3600162"/>
              <a:ext cx="506268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SIII</a:t>
              </a:r>
              <a:endParaRPr/>
            </a:p>
          </p:txBody>
        </p:sp>
        <p:sp>
          <p:nvSpPr>
            <p:cNvPr id="2" name="ZoneTexte 1"/>
            <p:cNvSpPr txBox="1"/>
            <p:nvPr/>
          </p:nvSpPr>
          <p:spPr bwMode="auto">
            <a:xfrm>
              <a:off x="6351069" y="3040851"/>
              <a:ext cx="1014138" cy="3924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50" b="1" dirty="0" err="1"/>
                <a:t>spectrum</a:t>
              </a:r>
              <a:r>
                <a:rPr lang="fr-FR" sz="750" b="1" dirty="0"/>
                <a:t> </a:t>
              </a:r>
              <a:r>
                <a:rPr lang="fr-FR" sz="750" b="1" dirty="0" err="1"/>
                <a:t>from</a:t>
              </a:r>
              <a:endParaRPr lang="fr-FR" sz="750" b="1" dirty="0"/>
            </a:p>
            <a:p>
              <a:pPr>
                <a:defRPr/>
              </a:pPr>
              <a:r>
                <a:rPr lang="fr-FR" sz="600" b="1" dirty="0"/>
                <a:t>le Bertre et al. 1989, A&amp;A, 225, 417</a:t>
              </a:r>
              <a:endParaRPr b="1" dirty="0"/>
            </a:p>
          </p:txBody>
        </p:sp>
        <p:cxnSp>
          <p:nvCxnSpPr>
            <p:cNvPr id="71" name="Connecteur droit 70"/>
            <p:cNvCxnSpPr>
              <a:cxnSpLocks/>
            </p:cNvCxnSpPr>
            <p:nvPr/>
          </p:nvCxnSpPr>
          <p:spPr bwMode="auto">
            <a:xfrm>
              <a:off x="4961418" y="2736115"/>
              <a:ext cx="0" cy="167469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/>
            <p:cNvSpPr txBox="1"/>
            <p:nvPr/>
          </p:nvSpPr>
          <p:spPr bwMode="auto">
            <a:xfrm>
              <a:off x="597294" y="4401312"/>
              <a:ext cx="627413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>
                  <a:solidFill>
                    <a:srgbClr val="FFFF00"/>
                  </a:solidFill>
                </a:rPr>
                <a:t>434 nm</a:t>
              </a:r>
              <a:endParaRPr/>
            </a:p>
          </p:txBody>
        </p:sp>
        <p:sp>
          <p:nvSpPr>
            <p:cNvPr id="76" name="ZoneTexte 75"/>
            <p:cNvSpPr txBox="1"/>
            <p:nvPr/>
          </p:nvSpPr>
          <p:spPr bwMode="auto">
            <a:xfrm>
              <a:off x="122739" y="3872203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400</a:t>
              </a:r>
              <a:endParaRPr/>
            </a:p>
          </p:txBody>
        </p:sp>
        <p:sp>
          <p:nvSpPr>
            <p:cNvPr id="97" name="ZoneTexte 96"/>
            <p:cNvSpPr txBox="1"/>
            <p:nvPr/>
          </p:nvSpPr>
          <p:spPr bwMode="auto">
            <a:xfrm>
              <a:off x="1482588" y="3872203"/>
              <a:ext cx="436129" cy="21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700"/>
                <a:t>500</a:t>
              </a:r>
              <a:endParaRPr/>
            </a:p>
          </p:txBody>
        </p:sp>
        <p:sp>
          <p:nvSpPr>
            <p:cNvPr id="98" name="ZoneTexte 97"/>
            <p:cNvSpPr txBox="1"/>
            <p:nvPr/>
          </p:nvSpPr>
          <p:spPr bwMode="auto">
            <a:xfrm>
              <a:off x="2911654" y="3872203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600</a:t>
              </a:r>
              <a:endParaRPr/>
            </a:p>
          </p:txBody>
        </p:sp>
        <p:sp>
          <p:nvSpPr>
            <p:cNvPr id="99" name="ZoneTexte 98"/>
            <p:cNvSpPr txBox="1"/>
            <p:nvPr/>
          </p:nvSpPr>
          <p:spPr bwMode="auto">
            <a:xfrm>
              <a:off x="4334876" y="3873025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700</a:t>
              </a:r>
              <a:endParaRPr/>
            </a:p>
          </p:txBody>
        </p:sp>
        <p:sp>
          <p:nvSpPr>
            <p:cNvPr id="100" name="ZoneTexte 99"/>
            <p:cNvSpPr txBox="1"/>
            <p:nvPr/>
          </p:nvSpPr>
          <p:spPr bwMode="auto">
            <a:xfrm>
              <a:off x="5751509" y="3876615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800</a:t>
              </a:r>
              <a:endParaRPr/>
            </a:p>
          </p:txBody>
        </p:sp>
        <p:sp>
          <p:nvSpPr>
            <p:cNvPr id="101" name="ZoneTexte 100"/>
            <p:cNvSpPr txBox="1"/>
            <p:nvPr/>
          </p:nvSpPr>
          <p:spPr bwMode="auto">
            <a:xfrm>
              <a:off x="7174732" y="3874667"/>
              <a:ext cx="355790" cy="45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700"/>
                <a:t>900</a:t>
              </a:r>
              <a:endParaRPr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186134" y="2746655"/>
              <a:ext cx="1853762" cy="2765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 dirty="0" err="1">
                  <a:solidFill>
                    <a:srgbClr val="FF0000"/>
                  </a:solidFill>
                </a:rPr>
                <a:t>Hologram</a:t>
              </a:r>
              <a:r>
                <a:rPr lang="fr-FR" sz="1000" dirty="0">
                  <a:solidFill>
                    <a:srgbClr val="FF0000"/>
                  </a:solidFill>
                </a:rPr>
                <a:t>, </a:t>
              </a:r>
              <a:r>
                <a:rPr lang="fr-FR" sz="1000" dirty="0" err="1">
                  <a:solidFill>
                    <a:srgbClr val="FF0000"/>
                  </a:solidFill>
                </a:rPr>
                <a:t>Texp</a:t>
              </a:r>
              <a:r>
                <a:rPr lang="fr-FR" sz="1000" dirty="0">
                  <a:solidFill>
                    <a:srgbClr val="FF0000"/>
                  </a:solidFill>
                </a:rPr>
                <a:t>=60s</a:t>
              </a:r>
              <a:endParaRPr dirty="0"/>
            </a:p>
          </p:txBody>
        </p:sp>
        <p:sp>
          <p:nvSpPr>
            <p:cNvPr id="10" name="ZoneTexte 9"/>
            <p:cNvSpPr txBox="1"/>
            <p:nvPr/>
          </p:nvSpPr>
          <p:spPr bwMode="auto">
            <a:xfrm>
              <a:off x="1354756" y="3490578"/>
              <a:ext cx="446757" cy="276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1000">
                  <a:solidFill>
                    <a:srgbClr val="FF0000"/>
                  </a:solidFill>
                  <a:highlight>
                    <a:srgbClr val="FFFF00"/>
                  </a:highlight>
                </a:rPr>
                <a:t>H</a:t>
              </a:r>
              <a:r>
                <a:rPr lang="fr-FR" sz="1000" baseline="-25000">
                  <a:solidFill>
                    <a:srgbClr val="FF0000"/>
                  </a:solidFill>
                  <a:highlight>
                    <a:srgbClr val="FFFF00"/>
                  </a:highlight>
                </a:rPr>
                <a:t>𝞫</a:t>
              </a:r>
              <a:endParaRPr/>
            </a:p>
          </p:txBody>
        </p:sp>
        <p:sp>
          <p:nvSpPr>
            <p:cNvPr id="85" name="ZoneTexte 84"/>
            <p:cNvSpPr txBox="1"/>
            <p:nvPr/>
          </p:nvSpPr>
          <p:spPr bwMode="auto">
            <a:xfrm>
              <a:off x="4817525" y="3510000"/>
              <a:ext cx="448881" cy="257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sz="900">
                  <a:solidFill>
                    <a:srgbClr val="FF0000"/>
                  </a:solidFill>
                  <a:highlight>
                    <a:srgbClr val="FFFF00"/>
                  </a:highlight>
                </a:rPr>
                <a:t>OII</a:t>
              </a:r>
              <a:endParaRPr/>
            </a:p>
          </p:txBody>
        </p:sp>
        <p:sp>
          <p:nvSpPr>
            <p:cNvPr id="9" name="ZoneTexte 8"/>
            <p:cNvSpPr txBox="1"/>
            <p:nvPr/>
          </p:nvSpPr>
          <p:spPr bwMode="auto">
            <a:xfrm>
              <a:off x="102870" y="2982911"/>
              <a:ext cx="1596591" cy="424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50">
                  <a:solidFill>
                    <a:srgbClr val="FF0000"/>
                  </a:solidFill>
                </a:rPr>
                <a:t>R </a:t>
              </a:r>
              <a:r>
                <a:rPr lang="fr-FR" sz="1200">
                  <a:solidFill>
                    <a:srgbClr val="FF0000"/>
                  </a:solidFill>
                  <a:latin typeface="Symbol"/>
                </a:rPr>
                <a:t>a </a:t>
              </a:r>
              <a:r>
                <a:rPr lang="fr-FR" sz="1050">
                  <a:solidFill>
                    <a:srgbClr val="FF0000"/>
                  </a:solidFill>
                </a:rPr>
                <a:t>100</a:t>
              </a:r>
              <a:br>
                <a:rPr lang="fr-FR" sz="1050">
                  <a:solidFill>
                    <a:srgbClr val="FF0000"/>
                  </a:solidFill>
                </a:rPr>
              </a:br>
              <a:r>
                <a:rPr lang="fr-FR" sz="700">
                  <a:solidFill>
                    <a:srgbClr val="FF0000"/>
                  </a:solidFill>
                </a:rPr>
                <a:t>(seeing/object size limited)</a:t>
              </a:r>
              <a:endParaRPr lang="fr-FR" sz="1050">
                <a:solidFill>
                  <a:srgbClr val="FF0000"/>
                </a:solidFill>
              </a:endParaRPr>
            </a:p>
          </p:txBody>
        </p:sp>
        <p:sp>
          <p:nvSpPr>
            <p:cNvPr id="102" name="ZoneTexte 101"/>
            <p:cNvSpPr txBox="1"/>
            <p:nvPr/>
          </p:nvSpPr>
          <p:spPr bwMode="auto">
            <a:xfrm>
              <a:off x="6952206" y="2607694"/>
              <a:ext cx="1596591" cy="424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050">
                  <a:solidFill>
                    <a:srgbClr val="FF0000"/>
                  </a:solidFill>
                </a:rPr>
                <a:t>R </a:t>
              </a:r>
              <a:r>
                <a:rPr lang="fr-FR" sz="1200">
                  <a:solidFill>
                    <a:srgbClr val="FF0000"/>
                  </a:solidFill>
                  <a:latin typeface="Symbol"/>
                </a:rPr>
                <a:t>a </a:t>
              </a:r>
              <a:r>
                <a:rPr lang="fr-FR" sz="1050">
                  <a:solidFill>
                    <a:srgbClr val="FF0000"/>
                  </a:solidFill>
                </a:rPr>
                <a:t>200</a:t>
              </a:r>
              <a:br>
                <a:rPr lang="fr-FR" sz="1050">
                  <a:solidFill>
                    <a:srgbClr val="FF0000"/>
                  </a:solidFill>
                </a:rPr>
              </a:br>
              <a:r>
                <a:rPr lang="fr-FR" sz="700">
                  <a:solidFill>
                    <a:srgbClr val="FF0000"/>
                  </a:solidFill>
                </a:rPr>
                <a:t>(seeing/object size limited)</a:t>
              </a:r>
              <a:endParaRPr lang="fr-FR" sz="1050">
                <a:solidFill>
                  <a:srgbClr val="FF0000"/>
                </a:solidFill>
              </a:endParaRPr>
            </a:p>
          </p:txBody>
        </p:sp>
        <p:cxnSp>
          <p:nvCxnSpPr>
            <p:cNvPr id="15" name="Connecteur droit avec flèche 14"/>
            <p:cNvCxnSpPr>
              <a:cxnSpLocks/>
              <a:stCxn id="9" idx="2"/>
            </p:cNvCxnSpPr>
            <p:nvPr/>
          </p:nvCxnSpPr>
          <p:spPr bwMode="auto">
            <a:xfrm>
              <a:off x="901166" y="3407228"/>
              <a:ext cx="581422" cy="3656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avec flèche 102"/>
            <p:cNvCxnSpPr>
              <a:cxnSpLocks/>
            </p:cNvCxnSpPr>
            <p:nvPr/>
          </p:nvCxnSpPr>
          <p:spPr bwMode="auto">
            <a:xfrm>
              <a:off x="7746338" y="3022489"/>
              <a:ext cx="293471" cy="8258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475552" y="262135"/>
            <a:ext cx="7823549" cy="62922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fr-FR" sz="2000" b="1" dirty="0" err="1">
                <a:solidFill>
                  <a:srgbClr val="FF0000"/>
                </a:solidFill>
              </a:rPr>
              <a:t>Estimating</a:t>
            </a:r>
            <a:r>
              <a:rPr lang="fr-FR" sz="2000" b="1" dirty="0">
                <a:solidFill>
                  <a:srgbClr val="FF0000"/>
                </a:solidFill>
              </a:rPr>
              <a:t> a </a:t>
            </a:r>
            <a:r>
              <a:rPr lang="fr-FR" sz="2000" b="1" dirty="0" err="1">
                <a:solidFill>
                  <a:srgbClr val="FF0000"/>
                </a:solidFill>
              </a:rPr>
              <a:t>lower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limit</a:t>
            </a:r>
            <a:r>
              <a:rPr lang="fr-FR" sz="2000" b="1" dirty="0">
                <a:solidFill>
                  <a:srgbClr val="FF0000"/>
                </a:solidFill>
              </a:rPr>
              <a:t> of </a:t>
            </a:r>
            <a:r>
              <a:rPr lang="fr-FR" sz="2000" b="1" dirty="0" err="1">
                <a:solidFill>
                  <a:srgbClr val="FF0000"/>
                </a:solidFill>
              </a:rPr>
              <a:t>resolution</a:t>
            </a:r>
            <a:r>
              <a:rPr lang="fr-FR" sz="2000" b="1" dirty="0">
                <a:solidFill>
                  <a:srgbClr val="FF0000"/>
                </a:solidFill>
              </a:rPr>
              <a:t>, </a:t>
            </a:r>
            <a:r>
              <a:rPr lang="fr-FR" sz="2000" b="1" dirty="0" err="1">
                <a:solidFill>
                  <a:srgbClr val="FF0000"/>
                </a:solidFill>
              </a:rPr>
              <a:t>using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narrow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emission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lines</a:t>
            </a:r>
            <a:r>
              <a:rPr lang="fr-FR" sz="2000" b="1" dirty="0">
                <a:solidFill>
                  <a:srgbClr val="FF0000"/>
                </a:solidFill>
              </a:rPr>
              <a:t> of</a:t>
            </a:r>
            <a:br>
              <a:rPr lang="fr-FR" sz="2000" b="1" dirty="0">
                <a:solidFill>
                  <a:srgbClr val="FF0000"/>
                </a:solidFill>
              </a:rPr>
            </a:br>
            <a:r>
              <a:rPr lang="fr-FR" sz="2000" b="1" dirty="0" err="1">
                <a:solidFill>
                  <a:srgbClr val="FF0000"/>
                </a:solidFill>
              </a:rPr>
              <a:t>Planetary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nebula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</a:rPr>
              <a:t>Hen</a:t>
            </a:r>
            <a:r>
              <a:rPr lang="fr-FR" sz="2000" b="1" i="1" dirty="0">
                <a:solidFill>
                  <a:srgbClr val="FF0000"/>
                </a:solidFill>
              </a:rPr>
              <a:t> 2-113</a:t>
            </a:r>
            <a:endParaRPr lang="fr-FR" sz="11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06707" y="911804"/>
            <a:ext cx="4294010" cy="2511996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 bwMode="auto">
          <a:xfrm>
            <a:off x="465566" y="3369755"/>
            <a:ext cx="608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rgbClr val="002060"/>
                </a:solidFill>
              </a:rPr>
              <a:t>-&gt; </a:t>
            </a:r>
            <a:r>
              <a:rPr lang="fr-FR" sz="2000" b="1" i="1" dirty="0" err="1">
                <a:solidFill>
                  <a:srgbClr val="002060"/>
                </a:solidFill>
              </a:rPr>
              <a:t>lower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r>
              <a:rPr lang="fr-FR" sz="2000" b="1" i="1" dirty="0" err="1">
                <a:solidFill>
                  <a:srgbClr val="002060"/>
                </a:solidFill>
              </a:rPr>
              <a:t>limits</a:t>
            </a:r>
            <a:r>
              <a:rPr lang="fr-FR" sz="2000" b="1" i="1" dirty="0">
                <a:solidFill>
                  <a:srgbClr val="002060"/>
                </a:solidFill>
              </a:rPr>
              <a:t> on R=</a:t>
            </a:r>
            <a:r>
              <a:rPr lang="fr-FR" sz="2000" b="1" i="1" dirty="0">
                <a:solidFill>
                  <a:srgbClr val="002060"/>
                </a:solidFill>
                <a:latin typeface="Symbol"/>
              </a:rPr>
              <a:t>l/Dl </a:t>
            </a:r>
            <a:r>
              <a:rPr lang="fr-FR" sz="2000" b="1" i="1" dirty="0">
                <a:solidFill>
                  <a:srgbClr val="002060"/>
                </a:solidFill>
              </a:rPr>
              <a:t>(</a:t>
            </a:r>
            <a:r>
              <a:rPr lang="fr-FR" sz="2000" b="1" i="1" dirty="0" err="1">
                <a:solidFill>
                  <a:srgbClr val="002060"/>
                </a:solidFill>
              </a:rPr>
              <a:t>because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r>
              <a:rPr lang="fr-FR" sz="2000" b="1" i="1" dirty="0" err="1">
                <a:solidFill>
                  <a:srgbClr val="002060"/>
                </a:solidFill>
              </a:rPr>
              <a:t>extended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r>
              <a:rPr lang="fr-FR" sz="2000" b="1" i="1" dirty="0" err="1">
                <a:solidFill>
                  <a:srgbClr val="002060"/>
                </a:solidFill>
              </a:rPr>
              <a:t>object</a:t>
            </a:r>
            <a:r>
              <a:rPr lang="fr-FR" sz="2000" b="1" i="1" dirty="0">
                <a:solidFill>
                  <a:srgbClr val="002060"/>
                </a:solidFill>
              </a:rPr>
              <a:t>)</a:t>
            </a:r>
          </a:p>
          <a:p>
            <a:pPr>
              <a:defRPr/>
            </a:pPr>
            <a:r>
              <a:rPr lang="fr-FR" sz="2000" b="1" i="1" dirty="0">
                <a:solidFill>
                  <a:srgbClr val="002060"/>
                </a:solidFill>
              </a:rPr>
              <a:t>-&gt; focus OK for all </a:t>
            </a:r>
            <a:r>
              <a:rPr lang="fr-FR" sz="2000" b="1" i="1" dirty="0">
                <a:solidFill>
                  <a:srgbClr val="002060"/>
                </a:solidFill>
                <a:latin typeface="Symbol" pitchFamily="2" charset="2"/>
              </a:rPr>
              <a:t>l</a:t>
            </a:r>
            <a:r>
              <a:rPr lang="fr-FR" sz="2000" b="1" i="1" dirty="0">
                <a:solidFill>
                  <a:srgbClr val="002060"/>
                </a:solidFill>
              </a:rPr>
              <a:t> </a:t>
            </a: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5553" y="1008659"/>
            <a:ext cx="2270155" cy="21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86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125F2-7F2B-C9F1-A5CB-7E8BD898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58" y="186494"/>
            <a:ext cx="8604284" cy="1641147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Transmission </a:t>
            </a:r>
            <a:r>
              <a:rPr lang="fr-FR" b="1" dirty="0" err="1">
                <a:solidFill>
                  <a:srgbClr val="FF0000"/>
                </a:solidFill>
              </a:rPr>
              <a:t>efficiency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model vs test-</a:t>
            </a:r>
            <a:r>
              <a:rPr lang="fr-FR" b="1" dirty="0" err="1">
                <a:solidFill>
                  <a:srgbClr val="FF0000"/>
                </a:solidFill>
              </a:rPr>
              <a:t>bench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measurements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D3850FE-4E72-2AD9-D673-B1E2C6287E07}"/>
              </a:ext>
            </a:extLst>
          </p:cNvPr>
          <p:cNvGrpSpPr/>
          <p:nvPr/>
        </p:nvGrpSpPr>
        <p:grpSpPr>
          <a:xfrm>
            <a:off x="410735" y="4334328"/>
            <a:ext cx="3623566" cy="2104808"/>
            <a:chOff x="5185943" y="4075523"/>
            <a:chExt cx="3623566" cy="210480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570FC2E-0382-2233-7F33-DC8BE6FE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3898" y="4075523"/>
              <a:ext cx="2716530" cy="181102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5C44662-A686-0F7A-97C8-DEEF431668D8}"/>
                </a:ext>
              </a:extLst>
            </p:cNvPr>
            <p:cNvSpPr txBox="1"/>
            <p:nvPr/>
          </p:nvSpPr>
          <p:spPr>
            <a:xfrm>
              <a:off x="5185943" y="5872554"/>
              <a:ext cx="3208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Phase </a:t>
              </a:r>
              <a:r>
                <a:rPr lang="fr-FR" sz="1400" dirty="0" err="1"/>
                <a:t>delay</a:t>
              </a:r>
              <a:r>
                <a:rPr lang="fr-FR" sz="1400" dirty="0"/>
                <a:t> profile of </a:t>
              </a:r>
              <a:r>
                <a:rPr lang="fr-FR" sz="1400" dirty="0" err="1"/>
                <a:t>holographic</a:t>
              </a:r>
              <a:r>
                <a:rPr lang="fr-FR" sz="1400" dirty="0"/>
                <a:t> </a:t>
              </a:r>
              <a:r>
                <a:rPr lang="fr-FR" sz="1400" dirty="0" err="1"/>
                <a:t>grating</a:t>
              </a:r>
              <a:endParaRPr lang="fr-FR" sz="1400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FB83D4A-C9B3-3571-6125-638E8F9BB6B3}"/>
                </a:ext>
              </a:extLst>
            </p:cNvPr>
            <p:cNvSpPr txBox="1"/>
            <p:nvPr/>
          </p:nvSpPr>
          <p:spPr>
            <a:xfrm>
              <a:off x="7807051" y="4197201"/>
              <a:ext cx="8835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Symbol" pitchFamily="2" charset="2"/>
                </a:rPr>
                <a:t>l</a:t>
              </a:r>
              <a:r>
                <a:rPr lang="fr-FR" sz="1400" dirty="0"/>
                <a:t>=400nm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A6392B6-9E38-EADA-72C9-5F50A35B4C3F}"/>
                </a:ext>
              </a:extLst>
            </p:cNvPr>
            <p:cNvSpPr txBox="1"/>
            <p:nvPr/>
          </p:nvSpPr>
          <p:spPr>
            <a:xfrm>
              <a:off x="7834562" y="5058661"/>
              <a:ext cx="974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Symbol" pitchFamily="2" charset="2"/>
                </a:rPr>
                <a:t>l</a:t>
              </a:r>
              <a:r>
                <a:rPr lang="fr-FR" sz="1400" dirty="0"/>
                <a:t>=1000nm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5A159CA-3E84-C2D0-3BC4-CFD96B7361AA}"/>
                </a:ext>
              </a:extLst>
            </p:cNvPr>
            <p:cNvSpPr txBox="1"/>
            <p:nvPr/>
          </p:nvSpPr>
          <p:spPr>
            <a:xfrm>
              <a:off x="7826290" y="4827261"/>
              <a:ext cx="8835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Symbol" pitchFamily="2" charset="2"/>
                </a:rPr>
                <a:t>l</a:t>
              </a:r>
              <a:r>
                <a:rPr lang="fr-FR" sz="1400" dirty="0"/>
                <a:t>=639nm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ACBA1AD-C02E-B187-83D7-672E38E912C9}"/>
              </a:ext>
            </a:extLst>
          </p:cNvPr>
          <p:cNvGrpSpPr/>
          <p:nvPr/>
        </p:nvGrpSpPr>
        <p:grpSpPr>
          <a:xfrm>
            <a:off x="228184" y="1877195"/>
            <a:ext cx="3303292" cy="2288793"/>
            <a:chOff x="278288" y="1877195"/>
            <a:chExt cx="3303292" cy="228879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95C61B5-651E-2998-E8DA-7B89FE41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794" y="2011312"/>
              <a:ext cx="2724785" cy="179387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F131D92-D02C-EFEF-4484-573DBA431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083" y="1877195"/>
              <a:ext cx="1862734" cy="309100"/>
            </a:xfrm>
            <a:prstGeom prst="rect">
              <a:avLst/>
            </a:prstGeom>
          </p:spPr>
        </p:pic>
        <p:sp>
          <p:nvSpPr>
            <p:cNvPr id="12" name="Titre 1">
              <a:extLst>
                <a:ext uri="{FF2B5EF4-FFF2-40B4-BE49-F238E27FC236}">
                  <a16:creationId xmlns:a16="http://schemas.microsoft.com/office/drawing/2014/main" id="{E951F322-0173-0A93-54F2-477584DE459C}"/>
                </a:ext>
              </a:extLst>
            </p:cNvPr>
            <p:cNvSpPr txBox="1">
              <a:spLocks/>
            </p:cNvSpPr>
            <p:nvPr/>
          </p:nvSpPr>
          <p:spPr>
            <a:xfrm>
              <a:off x="278288" y="3785580"/>
              <a:ext cx="3303292" cy="3804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dirty="0" err="1"/>
                <a:t>Caracteristic</a:t>
              </a:r>
              <a:r>
                <a:rPr lang="fr-FR" sz="1400" dirty="0"/>
                <a:t> </a:t>
              </a:r>
              <a:r>
                <a:rPr lang="fr-FR" sz="1400" dirty="0" err="1"/>
                <a:t>curve</a:t>
              </a:r>
              <a:r>
                <a:rPr lang="fr-FR" sz="1400" dirty="0"/>
                <a:t> of </a:t>
              </a:r>
              <a:r>
                <a:rPr lang="fr-FR" sz="1400" dirty="0" err="1"/>
                <a:t>holographic</a:t>
              </a:r>
              <a:r>
                <a:rPr lang="fr-FR" sz="1400" dirty="0"/>
                <a:t> </a:t>
              </a:r>
              <a:r>
                <a:rPr lang="fr-FR" sz="1400" dirty="0" err="1"/>
                <a:t>emulsion</a:t>
              </a:r>
              <a:endParaRPr lang="fr-FR" sz="1400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443CE0-8AE2-1B14-1328-59F4629703FA}"/>
              </a:ext>
            </a:extLst>
          </p:cNvPr>
          <p:cNvGrpSpPr/>
          <p:nvPr/>
        </p:nvGrpSpPr>
        <p:grpSpPr>
          <a:xfrm>
            <a:off x="4219549" y="2582757"/>
            <a:ext cx="4598043" cy="3042486"/>
            <a:chOff x="4117729" y="3414151"/>
            <a:chExt cx="4598043" cy="304248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EB0CC47-4C84-77B6-AA00-C2521743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7729" y="3414151"/>
              <a:ext cx="4598043" cy="3042486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B2852D3-7DDE-D259-42D8-AD4B7661FADB}"/>
                </a:ext>
              </a:extLst>
            </p:cNvPr>
            <p:cNvSpPr txBox="1"/>
            <p:nvPr/>
          </p:nvSpPr>
          <p:spPr>
            <a:xfrm>
              <a:off x="4680301" y="3532676"/>
              <a:ext cx="15458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Transmissions:</a:t>
              </a:r>
            </a:p>
            <a:p>
              <a:r>
                <a:rPr lang="fr-FR" dirty="0"/>
                <a:t>Model (</a:t>
              </a:r>
              <a:r>
                <a:rPr lang="fr-FR" dirty="0" err="1"/>
                <a:t>lines</a:t>
              </a:r>
              <a:r>
                <a:rPr lang="fr-FR" dirty="0"/>
                <a:t>)</a:t>
              </a:r>
            </a:p>
            <a:p>
              <a:r>
                <a:rPr lang="fr-FR" dirty="0"/>
                <a:t>Data (points)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71B18A2-3383-16B8-C931-6E17E38B43A6}"/>
              </a:ext>
            </a:extLst>
          </p:cNvPr>
          <p:cNvSpPr txBox="1"/>
          <p:nvPr/>
        </p:nvSpPr>
        <p:spPr>
          <a:xfrm>
            <a:off x="4596830" y="5822182"/>
            <a:ext cx="3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UV transmissions </a:t>
            </a:r>
            <a:r>
              <a:rPr lang="fr-FR" dirty="0" err="1"/>
              <a:t>measured</a:t>
            </a:r>
            <a:r>
              <a:rPr lang="fr-FR" dirty="0"/>
              <a:t> on sky (Bouguer </a:t>
            </a:r>
            <a:r>
              <a:rPr lang="fr-FR" dirty="0" err="1"/>
              <a:t>lines</a:t>
            </a:r>
            <a:r>
              <a:rPr lang="fr-FR" dirty="0"/>
              <a:t>): in </a:t>
            </a:r>
            <a:r>
              <a:rPr lang="fr-FR" dirty="0" err="1"/>
              <a:t>progress</a:t>
            </a:r>
            <a:endParaRPr lang="fr-FR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21EE290-7845-3D6D-3BEF-76D84EFC8DC7}"/>
              </a:ext>
            </a:extLst>
          </p:cNvPr>
          <p:cNvCxnSpPr/>
          <p:nvPr/>
        </p:nvCxnSpPr>
        <p:spPr>
          <a:xfrm flipV="1">
            <a:off x="4794821" y="5379538"/>
            <a:ext cx="0" cy="50393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45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1C8D981-A4CD-AC4B-ABA3-A0D9B7AC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91" y="3749944"/>
            <a:ext cx="3495876" cy="43983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dirty="0"/>
              <a:t>Variation of EQW for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</a:t>
            </a:r>
            <a:r>
              <a:rPr lang="fr-FR" dirty="0" err="1"/>
              <a:t>illustrates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 to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parameters</a:t>
            </a:r>
            <a:r>
              <a:rPr lang="fr-FR" dirty="0"/>
              <a:t> (EQW)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3C91C70-9697-7F44-8FF8-2422E3B1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61" y="0"/>
            <a:ext cx="8919043" cy="820395"/>
          </a:xfrm>
        </p:spPr>
        <p:txBody>
          <a:bodyPr/>
          <a:lstStyle/>
          <a:p>
            <a:r>
              <a:rPr lang="fr-FR" sz="3200" b="1" dirty="0" err="1">
                <a:solidFill>
                  <a:srgbClr val="FF0000"/>
                </a:solidFill>
              </a:rPr>
              <a:t>Auxtel</a:t>
            </a:r>
            <a:r>
              <a:rPr lang="fr-FR" sz="3200" b="1" dirty="0">
                <a:solidFill>
                  <a:srgbClr val="FF0000"/>
                </a:solidFill>
              </a:rPr>
              <a:t> : First </a:t>
            </a:r>
            <a:r>
              <a:rPr lang="fr-FR" sz="3200" b="1" dirty="0" err="1">
                <a:solidFill>
                  <a:srgbClr val="FF0000"/>
                </a:solidFill>
              </a:rPr>
              <a:t>estimates</a:t>
            </a:r>
            <a:r>
              <a:rPr lang="fr-FR" sz="3200" b="1" dirty="0">
                <a:solidFill>
                  <a:srgbClr val="FF0000"/>
                </a:solidFill>
              </a:rPr>
              <a:t> of </a:t>
            </a:r>
            <a:r>
              <a:rPr lang="fr-FR" sz="3200" b="1" dirty="0" err="1">
                <a:solidFill>
                  <a:srgbClr val="FF0000"/>
                </a:solidFill>
              </a:rPr>
              <a:t>atmospheric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parameters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EF4D4B-DF63-CB48-8B3B-282B1831FF5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5" y="912031"/>
            <a:ext cx="4192818" cy="300054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B3E1D2-964C-474F-B030-67D9F4E19118}"/>
              </a:ext>
            </a:extLst>
          </p:cNvPr>
          <p:cNvGrpSpPr/>
          <p:nvPr/>
        </p:nvGrpSpPr>
        <p:grpSpPr>
          <a:xfrm>
            <a:off x="379796" y="4072456"/>
            <a:ext cx="4153967" cy="814331"/>
            <a:chOff x="89156" y="3796796"/>
            <a:chExt cx="4588051" cy="96015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622F063-C227-6B44-8A1E-1BA87285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6" y="3796796"/>
              <a:ext cx="2212018" cy="95818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8AC0BD2-B852-D94B-8941-0BBA6E5B0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227" y="3824132"/>
              <a:ext cx="2366980" cy="932816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984E67-3C31-6946-BCA4-1EF2F9F06B10}"/>
              </a:ext>
            </a:extLst>
          </p:cNvPr>
          <p:cNvGrpSpPr/>
          <p:nvPr/>
        </p:nvGrpSpPr>
        <p:grpSpPr>
          <a:xfrm>
            <a:off x="1074602" y="5069854"/>
            <a:ext cx="2566660" cy="1539199"/>
            <a:chOff x="752700" y="4889317"/>
            <a:chExt cx="2871188" cy="161239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81CE434-35C7-EC4E-AF36-CD1211782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00" y="4889317"/>
              <a:ext cx="2814366" cy="1612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35AF361-AEB1-1F4F-85E9-E203F583805D}"/>
                </a:ext>
              </a:extLst>
            </p:cNvPr>
            <p:cNvSpPr txBox="1"/>
            <p:nvPr/>
          </p:nvSpPr>
          <p:spPr>
            <a:xfrm>
              <a:off x="2441813" y="5803020"/>
              <a:ext cx="1182075" cy="27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EQW </a:t>
              </a:r>
              <a:r>
                <a:rPr lang="fr-FR" sz="1050" dirty="0" err="1"/>
                <a:t>definition</a:t>
              </a:r>
              <a:endParaRPr lang="fr-FR" sz="1050" dirty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5CD8F30-88AB-1A41-87A7-43B4535C748F}"/>
              </a:ext>
            </a:extLst>
          </p:cNvPr>
          <p:cNvGrpSpPr/>
          <p:nvPr/>
        </p:nvGrpSpPr>
        <p:grpSpPr>
          <a:xfrm>
            <a:off x="4760847" y="809692"/>
            <a:ext cx="3985788" cy="2886541"/>
            <a:chOff x="4450868" y="822094"/>
            <a:chExt cx="4413546" cy="31291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4D60D86-B9B6-C64F-AF1B-318FB7BEF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868" y="822094"/>
              <a:ext cx="4413546" cy="3129159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0D63AD9-E4C1-764A-8923-052C7DDC157A}"/>
                </a:ext>
              </a:extLst>
            </p:cNvPr>
            <p:cNvSpPr txBox="1"/>
            <p:nvPr/>
          </p:nvSpPr>
          <p:spPr>
            <a:xfrm>
              <a:off x="6445543" y="2913494"/>
              <a:ext cx="2318661" cy="4587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 err="1"/>
                <a:t>Stellar</a:t>
              </a:r>
              <a:r>
                <a:rPr lang="fr-FR" sz="1100" dirty="0"/>
                <a:t> </a:t>
              </a:r>
              <a:r>
                <a:rPr lang="fr-FR" sz="1100" dirty="0" err="1"/>
                <a:t>lines</a:t>
              </a:r>
              <a:endParaRPr lang="fr-FR" sz="1100" dirty="0"/>
            </a:p>
            <a:p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EQW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independent</a:t>
              </a:r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on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atmosphere</a:t>
              </a:r>
              <a:endParaRPr lang="fr-FR" sz="1200" b="1" i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BF19A48-620D-8542-821E-069772D8915C}"/>
                </a:ext>
              </a:extLst>
            </p:cNvPr>
            <p:cNvSpPr txBox="1"/>
            <p:nvPr/>
          </p:nvSpPr>
          <p:spPr>
            <a:xfrm>
              <a:off x="4701899" y="935457"/>
              <a:ext cx="2117976" cy="4671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/>
                <a:t>Atmospheric</a:t>
              </a:r>
              <a:r>
                <a:rPr lang="fr-FR" sz="1100" dirty="0"/>
                <a:t> absorption </a:t>
              </a:r>
              <a:r>
                <a:rPr lang="fr-FR" sz="1100" dirty="0" err="1"/>
                <a:t>lines</a:t>
              </a:r>
              <a:endParaRPr lang="fr-FR" sz="1100" dirty="0"/>
            </a:p>
            <a:p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EQW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depends</a:t>
              </a:r>
              <a:r>
                <a:rPr lang="fr-FR" sz="1050" b="1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on </a:t>
              </a:r>
              <a:r>
                <a:rPr lang="fr-FR" sz="1050" b="1" i="1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atmosphere</a:t>
              </a:r>
              <a:endParaRPr lang="fr-FR" sz="1200" b="1" i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F8454DB0-03D7-984E-B330-4540C7296338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01" y="1403096"/>
              <a:ext cx="0" cy="15103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0410E544-0936-ED47-AA5A-C1599F0A3588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01" y="1381732"/>
              <a:ext cx="609347" cy="1074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7A11112B-747F-B548-A480-609B4E79E7AF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00" y="1381732"/>
              <a:ext cx="407486" cy="3239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8EF682CE-7F14-C84C-933D-5874374F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604873" y="3331540"/>
              <a:ext cx="271642" cy="2536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EFB7C5A9-DCB5-1842-B71A-4C96BE71B42F}"/>
                </a:ext>
              </a:extLst>
            </p:cNvPr>
            <p:cNvCxnSpPr>
              <a:cxnSpLocks/>
            </p:cNvCxnSpPr>
            <p:nvPr/>
          </p:nvCxnSpPr>
          <p:spPr>
            <a:xfrm>
              <a:off x="7604315" y="3346085"/>
              <a:ext cx="24608" cy="173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C94659E3-6AEA-D84D-90BA-0440AA327E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2425" y="3360630"/>
              <a:ext cx="161332" cy="95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86C1470-4958-EFED-5E07-C3D07EAAD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581" y="4365350"/>
            <a:ext cx="3772073" cy="23628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AF9D5C-0433-C1C6-9C1B-B2495830EECC}"/>
              </a:ext>
            </a:extLst>
          </p:cNvPr>
          <p:cNvSpPr txBox="1"/>
          <p:nvPr/>
        </p:nvSpPr>
        <p:spPr>
          <a:xfrm>
            <a:off x="5812546" y="5286811"/>
            <a:ext cx="43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H</a:t>
            </a:r>
            <a:r>
              <a:rPr lang="fr-FR" sz="1200" b="1" baseline="-25000" dirty="0"/>
              <a:t>2</a:t>
            </a:r>
            <a:r>
              <a:rPr lang="fr-FR" sz="1200" b="1" dirty="0"/>
              <a:t>O</a:t>
            </a:r>
            <a:endParaRPr lang="fr-FR" sz="1600" b="1" baseline="-25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710FD5-5656-2BF5-D4DE-2D6886F37B83}"/>
              </a:ext>
            </a:extLst>
          </p:cNvPr>
          <p:cNvSpPr txBox="1"/>
          <p:nvPr/>
        </p:nvSpPr>
        <p:spPr>
          <a:xfrm>
            <a:off x="6534771" y="5302542"/>
            <a:ext cx="43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H</a:t>
            </a:r>
            <a:r>
              <a:rPr lang="fr-FR" sz="1200" b="1" baseline="-25000" dirty="0"/>
              <a:t>2</a:t>
            </a:r>
            <a:r>
              <a:rPr lang="fr-FR" sz="1200" b="1" dirty="0"/>
              <a:t>O</a:t>
            </a:r>
            <a:endParaRPr lang="fr-FR" sz="1600" b="1" baseline="-25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63FFBC-10AF-CB3D-09CD-5490FE24A9CF}"/>
              </a:ext>
            </a:extLst>
          </p:cNvPr>
          <p:cNvSpPr txBox="1"/>
          <p:nvPr/>
        </p:nvSpPr>
        <p:spPr>
          <a:xfrm>
            <a:off x="7444033" y="4828987"/>
            <a:ext cx="43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H</a:t>
            </a:r>
            <a:r>
              <a:rPr lang="fr-FR" sz="1200" b="1" baseline="-25000" dirty="0"/>
              <a:t>2</a:t>
            </a:r>
            <a:r>
              <a:rPr lang="fr-FR" sz="1200" b="1" dirty="0"/>
              <a:t>O</a:t>
            </a:r>
            <a:endParaRPr lang="fr-FR" sz="1600" b="1" baseline="-2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4C4323-78A8-8F4F-591B-E1F55601C876}"/>
              </a:ext>
            </a:extLst>
          </p:cNvPr>
          <p:cNvSpPr/>
          <p:nvPr/>
        </p:nvSpPr>
        <p:spPr>
          <a:xfrm>
            <a:off x="5125160" y="4875544"/>
            <a:ext cx="389715" cy="16236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57E035-F6F0-A904-E187-030B893CEBD4}"/>
              </a:ext>
            </a:extLst>
          </p:cNvPr>
          <p:cNvSpPr/>
          <p:nvPr/>
        </p:nvSpPr>
        <p:spPr>
          <a:xfrm>
            <a:off x="8069428" y="4876606"/>
            <a:ext cx="389715" cy="16236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A81F32-C39E-8694-F047-45C59FE6505B}"/>
              </a:ext>
            </a:extLst>
          </p:cNvPr>
          <p:cNvSpPr txBox="1"/>
          <p:nvPr/>
        </p:nvSpPr>
        <p:spPr>
          <a:xfrm>
            <a:off x="5804365" y="5874156"/>
            <a:ext cx="18653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200" dirty="0"/>
              <a:t>‘’fit’’ H</a:t>
            </a:r>
            <a:r>
              <a:rPr lang="fr-FR" sz="1200" baseline="-25000" dirty="0"/>
              <a:t>2</a:t>
            </a:r>
            <a:r>
              <a:rPr lang="fr-FR" sz="1200" dirty="0"/>
              <a:t>O :</a:t>
            </a:r>
            <a:endParaRPr lang="fr-FR" sz="1400" dirty="0"/>
          </a:p>
          <a:p>
            <a:pPr lvl="1" algn="ctr"/>
            <a:r>
              <a:rPr lang="fr-FR" sz="1400" b="1" dirty="0"/>
              <a:t>PWV ~ 3.2mm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D1E2D9-8693-6189-B881-0EF85306083B}"/>
              </a:ext>
            </a:extLst>
          </p:cNvPr>
          <p:cNvSpPr txBox="1"/>
          <p:nvPr/>
        </p:nvSpPr>
        <p:spPr>
          <a:xfrm>
            <a:off x="5815136" y="4683551"/>
            <a:ext cx="170048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dirty="0"/>
              <a:t>data/simu(</a:t>
            </a:r>
            <a:r>
              <a:rPr lang="fr-FR" sz="1100" dirty="0" err="1"/>
              <a:t>LibRadTran</a:t>
            </a:r>
            <a:r>
              <a:rPr lang="fr-FR" sz="1100" dirty="0"/>
              <a:t>) for </a:t>
            </a:r>
            <a:r>
              <a:rPr lang="fr-FR" sz="1100" dirty="0" err="1"/>
              <a:t>several</a:t>
            </a:r>
            <a:r>
              <a:rPr lang="fr-FR" sz="1100" dirty="0"/>
              <a:t> </a:t>
            </a:r>
            <a:r>
              <a:rPr lang="fr-FR" sz="1100" dirty="0" err="1"/>
              <a:t>hypothesis</a:t>
            </a:r>
            <a:r>
              <a:rPr lang="fr-FR" sz="1100" dirty="0"/>
              <a:t> (PWV)</a:t>
            </a:r>
            <a:endParaRPr lang="fr-FR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1F9713-D24E-C64B-8BDC-37C16C9843CC}"/>
              </a:ext>
            </a:extLst>
          </p:cNvPr>
          <p:cNvSpPr txBox="1"/>
          <p:nvPr/>
        </p:nvSpPr>
        <p:spPr>
          <a:xfrm>
            <a:off x="790044" y="1082688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O</a:t>
            </a:r>
            <a:r>
              <a:rPr lang="fr-FR" sz="1100" baseline="-25000" dirty="0">
                <a:highlight>
                  <a:srgbClr val="FFFF00"/>
                </a:highlight>
              </a:rPr>
              <a:t>2</a:t>
            </a:r>
            <a:r>
              <a:rPr lang="fr-FR" sz="1100" dirty="0">
                <a:highlight>
                  <a:srgbClr val="FFFF00"/>
                </a:highlight>
              </a:rPr>
              <a:t> </a:t>
            </a:r>
            <a:r>
              <a:rPr lang="fr-FR" sz="1100" dirty="0" err="1">
                <a:highlight>
                  <a:srgbClr val="FFFF00"/>
                </a:highlight>
              </a:rPr>
              <a:t>atm</a:t>
            </a:r>
            <a:r>
              <a:rPr lang="fr-FR" sz="1100" dirty="0">
                <a:highlight>
                  <a:srgbClr val="FFFF00"/>
                </a:highlight>
              </a:rPr>
              <a:t>. absorption </a:t>
            </a:r>
            <a:r>
              <a:rPr lang="fr-FR" sz="1100" dirty="0" err="1">
                <a:highlight>
                  <a:srgbClr val="FFFF00"/>
                </a:highlight>
              </a:rPr>
              <a:t>lines</a:t>
            </a:r>
            <a:endParaRPr lang="fr-FR" sz="1100" dirty="0">
              <a:highlight>
                <a:srgbClr val="FFFF00"/>
              </a:highlight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2422E0-6EE7-A5C2-2442-25787F8BA12E}"/>
              </a:ext>
            </a:extLst>
          </p:cNvPr>
          <p:cNvSpPr txBox="1"/>
          <p:nvPr/>
        </p:nvSpPr>
        <p:spPr>
          <a:xfrm>
            <a:off x="788824" y="1581899"/>
            <a:ext cx="1645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O</a:t>
            </a:r>
            <a:r>
              <a:rPr lang="fr-FR" sz="1100" baseline="-25000" dirty="0">
                <a:highlight>
                  <a:srgbClr val="FFFF00"/>
                </a:highlight>
              </a:rPr>
              <a:t>3</a:t>
            </a:r>
            <a:r>
              <a:rPr lang="fr-FR" sz="1100" dirty="0">
                <a:highlight>
                  <a:srgbClr val="FFFF00"/>
                </a:highlight>
              </a:rPr>
              <a:t> </a:t>
            </a:r>
            <a:r>
              <a:rPr lang="fr-FR" sz="1100" dirty="0" err="1">
                <a:highlight>
                  <a:srgbClr val="FFFF00"/>
                </a:highlight>
              </a:rPr>
              <a:t>atm</a:t>
            </a:r>
            <a:r>
              <a:rPr lang="fr-FR" sz="1100" dirty="0">
                <a:highlight>
                  <a:srgbClr val="FFFF00"/>
                </a:highlight>
              </a:rPr>
              <a:t>. absorption bands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6ABC11-111F-FF68-CA05-CDC359504CF2}"/>
              </a:ext>
            </a:extLst>
          </p:cNvPr>
          <p:cNvSpPr txBox="1"/>
          <p:nvPr/>
        </p:nvSpPr>
        <p:spPr>
          <a:xfrm>
            <a:off x="759564" y="2072917"/>
            <a:ext cx="1733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H</a:t>
            </a:r>
            <a:r>
              <a:rPr lang="fr-FR" sz="1100" baseline="-25000" dirty="0">
                <a:highlight>
                  <a:srgbClr val="FFFF00"/>
                </a:highlight>
              </a:rPr>
              <a:t>2</a:t>
            </a:r>
            <a:r>
              <a:rPr lang="fr-FR" sz="1100" dirty="0">
                <a:highlight>
                  <a:srgbClr val="FFFF00"/>
                </a:highlight>
              </a:rPr>
              <a:t>O </a:t>
            </a:r>
            <a:r>
              <a:rPr lang="fr-FR" sz="1100" dirty="0" err="1">
                <a:highlight>
                  <a:srgbClr val="FFFF00"/>
                </a:highlight>
              </a:rPr>
              <a:t>atm</a:t>
            </a:r>
            <a:r>
              <a:rPr lang="fr-FR" sz="1100" dirty="0">
                <a:highlight>
                  <a:srgbClr val="FFFF00"/>
                </a:highlight>
              </a:rPr>
              <a:t>. absorption bands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34631F1-9593-B68A-3A3E-EABB243A3522}"/>
              </a:ext>
            </a:extLst>
          </p:cNvPr>
          <p:cNvSpPr txBox="1"/>
          <p:nvPr/>
        </p:nvSpPr>
        <p:spPr>
          <a:xfrm>
            <a:off x="713591" y="4214973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H</a:t>
            </a:r>
            <a:r>
              <a:rPr lang="fr-FR" sz="1100" baseline="-25000" dirty="0">
                <a:highlight>
                  <a:srgbClr val="FFFF00"/>
                </a:highlight>
                <a:latin typeface="Symbol" pitchFamily="2" charset="2"/>
              </a:rPr>
              <a:t>g</a:t>
            </a:r>
            <a:endParaRPr lang="fr-FR" sz="1100" dirty="0">
              <a:highlight>
                <a:srgbClr val="FFFF00"/>
              </a:highlight>
              <a:latin typeface="Symbol" pitchFamily="2" charset="2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C9B11E0-95DE-447A-3CE3-DAD355F0139F}"/>
              </a:ext>
            </a:extLst>
          </p:cNvPr>
          <p:cNvSpPr txBox="1"/>
          <p:nvPr/>
        </p:nvSpPr>
        <p:spPr>
          <a:xfrm>
            <a:off x="1401558" y="4230831"/>
            <a:ext cx="324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highlight>
                  <a:srgbClr val="FFFF00"/>
                </a:highlight>
              </a:rPr>
              <a:t>H</a:t>
            </a:r>
            <a:r>
              <a:rPr lang="fr-FR" sz="1100" baseline="-25000" dirty="0" err="1">
                <a:highlight>
                  <a:srgbClr val="FFFF00"/>
                </a:highlight>
                <a:latin typeface="Symbol" pitchFamily="2" charset="2"/>
              </a:rPr>
              <a:t>b</a:t>
            </a:r>
            <a:endParaRPr lang="fr-FR" sz="1100" dirty="0">
              <a:highlight>
                <a:srgbClr val="FFFF00"/>
              </a:highlight>
              <a:latin typeface="Symbol" pitchFamily="2" charset="2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94C8F28-D850-A27B-3C26-C79C1D00DF4C}"/>
              </a:ext>
            </a:extLst>
          </p:cNvPr>
          <p:cNvSpPr txBox="1"/>
          <p:nvPr/>
        </p:nvSpPr>
        <p:spPr>
          <a:xfrm>
            <a:off x="2070294" y="4233329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highlight>
                  <a:srgbClr val="FFFF00"/>
                </a:highlight>
              </a:rPr>
              <a:t>H</a:t>
            </a:r>
            <a:r>
              <a:rPr lang="fr-FR" sz="1100" baseline="-25000" dirty="0">
                <a:highlight>
                  <a:srgbClr val="FFFF00"/>
                </a:highlight>
                <a:latin typeface="Symbol" pitchFamily="2" charset="2"/>
              </a:rPr>
              <a:t>a</a:t>
            </a:r>
            <a:endParaRPr lang="fr-FR" sz="1100" dirty="0">
              <a:highlight>
                <a:srgbClr val="FFFF00"/>
              </a:highlight>
              <a:latin typeface="Symbol" pitchFamily="2" charset="2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A441BB-2AEF-F6C2-FDD6-664C3413A0FB}"/>
              </a:ext>
            </a:extLst>
          </p:cNvPr>
          <p:cNvSpPr txBox="1"/>
          <p:nvPr/>
        </p:nvSpPr>
        <p:spPr>
          <a:xfrm>
            <a:off x="2761234" y="42420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highlight>
                  <a:srgbClr val="FFFF00"/>
                </a:highlight>
              </a:rPr>
              <a:t>H</a:t>
            </a:r>
            <a:r>
              <a:rPr lang="fr-FR" sz="1050" baseline="-25000" dirty="0">
                <a:highlight>
                  <a:srgbClr val="FFFF00"/>
                </a:highlight>
                <a:latin typeface="Symbol" pitchFamily="2" charset="2"/>
              </a:rPr>
              <a:t>2</a:t>
            </a:r>
            <a:r>
              <a:rPr lang="fr-FR" sz="1050" dirty="0">
                <a:highlight>
                  <a:srgbClr val="FFFF00"/>
                </a:highlight>
              </a:rPr>
              <a:t>O</a:t>
            </a:r>
          </a:p>
          <a:p>
            <a:r>
              <a:rPr lang="fr-FR" sz="500" dirty="0">
                <a:highlight>
                  <a:srgbClr val="FFFF00"/>
                </a:highlight>
              </a:rPr>
              <a:t>(720nm)</a:t>
            </a:r>
            <a:endParaRPr lang="fr-FR" sz="1100" dirty="0">
              <a:highlight>
                <a:srgbClr val="FFFF00"/>
              </a:highlight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3D72ABC-5D00-E5F6-AA2B-E8BAD56905B6}"/>
              </a:ext>
            </a:extLst>
          </p:cNvPr>
          <p:cNvSpPr txBox="1"/>
          <p:nvPr/>
        </p:nvSpPr>
        <p:spPr>
          <a:xfrm>
            <a:off x="4215694" y="423971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highlight>
                  <a:srgbClr val="FFFF00"/>
                </a:highlight>
              </a:rPr>
              <a:t>H</a:t>
            </a:r>
            <a:r>
              <a:rPr lang="fr-FR" sz="1050" baseline="-25000" dirty="0">
                <a:highlight>
                  <a:srgbClr val="FFFF00"/>
                </a:highlight>
                <a:latin typeface="Symbol" pitchFamily="2" charset="2"/>
              </a:rPr>
              <a:t>2</a:t>
            </a:r>
            <a:r>
              <a:rPr lang="fr-FR" sz="1050" dirty="0">
                <a:highlight>
                  <a:srgbClr val="FFFF00"/>
                </a:highlight>
              </a:rPr>
              <a:t>O</a:t>
            </a:r>
          </a:p>
          <a:p>
            <a:r>
              <a:rPr lang="fr-FR" sz="500" dirty="0">
                <a:highlight>
                  <a:srgbClr val="FFFF00"/>
                </a:highlight>
              </a:rPr>
              <a:t>(820nm)</a:t>
            </a:r>
            <a:endParaRPr lang="fr-FR" sz="1100" dirty="0">
              <a:highlight>
                <a:srgbClr val="FFFF00"/>
              </a:highlight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57A27C3-F1C6-04D6-759E-3836A58E40D8}"/>
              </a:ext>
            </a:extLst>
          </p:cNvPr>
          <p:cNvSpPr txBox="1"/>
          <p:nvPr/>
        </p:nvSpPr>
        <p:spPr>
          <a:xfrm>
            <a:off x="3489157" y="4232817"/>
            <a:ext cx="404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highlight>
                  <a:srgbClr val="FFFF00"/>
                </a:highlight>
              </a:rPr>
              <a:t> O</a:t>
            </a:r>
            <a:r>
              <a:rPr lang="fr-FR" sz="1100" baseline="-25000" dirty="0">
                <a:highlight>
                  <a:srgbClr val="FFFF00"/>
                </a:highlight>
              </a:rPr>
              <a:t>2</a:t>
            </a:r>
          </a:p>
          <a:p>
            <a:pPr algn="ctr"/>
            <a:r>
              <a:rPr lang="fr-FR" sz="500" dirty="0">
                <a:highlight>
                  <a:srgbClr val="FFFF00"/>
                </a:highlight>
              </a:rPr>
              <a:t>(760nm)</a:t>
            </a:r>
            <a:endParaRPr lang="fr-FR" sz="9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8242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8411" y="1496291"/>
            <a:ext cx="7268067" cy="47590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b="1" dirty="0"/>
              <a:t>Objective of the </a:t>
            </a:r>
            <a:r>
              <a:rPr lang="fr-FR" sz="2000" b="1" dirty="0" err="1"/>
              <a:t>AuxTel</a:t>
            </a:r>
            <a:r>
              <a:rPr lang="fr-FR" sz="2000" b="1" dirty="0"/>
              <a:t> calibration</a:t>
            </a:r>
            <a:r>
              <a:rPr lang="fr-FR" sz="2000" dirty="0"/>
              <a:t>:</a:t>
            </a:r>
          </a:p>
          <a:p>
            <a:pPr marL="0" indent="0">
              <a:buNone/>
            </a:pPr>
            <a:r>
              <a:rPr lang="fr-FR" sz="2000" dirty="0" err="1"/>
              <a:t>Estimate</a:t>
            </a:r>
            <a:r>
              <a:rPr lang="fr-FR" sz="2000" dirty="0"/>
              <a:t> </a:t>
            </a:r>
            <a:r>
              <a:rPr lang="fr-FR" sz="2000" dirty="0" err="1"/>
              <a:t>colour</a:t>
            </a:r>
            <a:r>
              <a:rPr lang="fr-FR" sz="2000" dirty="0"/>
              <a:t> corrections to </a:t>
            </a:r>
            <a:r>
              <a:rPr lang="fr-FR" sz="2000" dirty="0" err="1"/>
              <a:t>vector</a:t>
            </a:r>
            <a:r>
              <a:rPr lang="fr-FR" sz="2000" dirty="0"/>
              <a:t> (</a:t>
            </a:r>
            <a:r>
              <a:rPr lang="fr-FR" sz="2000" b="1" dirty="0">
                <a:solidFill>
                  <a:srgbClr val="0070C0"/>
                </a:solidFill>
              </a:rPr>
              <a:t>U</a:t>
            </a:r>
            <a:r>
              <a:rPr lang="fr-FR" sz="2000" b="1" dirty="0">
                <a:solidFill>
                  <a:srgbClr val="92D050"/>
                </a:solidFill>
              </a:rPr>
              <a:t>G</a:t>
            </a:r>
            <a:r>
              <a:rPr lang="fr-FR" sz="2000" b="1" dirty="0">
                <a:solidFill>
                  <a:srgbClr val="FFC000"/>
                </a:solidFill>
              </a:rPr>
              <a:t>R</a:t>
            </a:r>
            <a:r>
              <a:rPr lang="fr-FR" sz="2000" b="1" dirty="0">
                <a:solidFill>
                  <a:srgbClr val="FF0000"/>
                </a:solidFill>
              </a:rPr>
              <a:t>I</a:t>
            </a:r>
            <a:r>
              <a:rPr lang="fr-FR" sz="2000" b="1" dirty="0">
                <a:solidFill>
                  <a:srgbClr val="C00000"/>
                </a:solidFill>
              </a:rPr>
              <a:t>Z</a:t>
            </a:r>
            <a:r>
              <a:rPr lang="fr-FR" sz="2000" b="1" dirty="0"/>
              <a:t>Y</a:t>
            </a:r>
            <a:r>
              <a:rPr lang="fr-FR" sz="2000" dirty="0"/>
              <a:t>)</a:t>
            </a:r>
            <a:r>
              <a:rPr lang="fr-FR" sz="2000" baseline="-25000" dirty="0"/>
              <a:t>LSST</a:t>
            </a:r>
            <a:r>
              <a:rPr lang="fr-FR" sz="2000" dirty="0"/>
              <a:t> for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err="1"/>
              <a:t>object</a:t>
            </a:r>
            <a:r>
              <a:rPr lang="fr-FR" sz="2000" dirty="0"/>
              <a:t>, as a </a:t>
            </a:r>
            <a:r>
              <a:rPr lang="fr-FR" sz="2000" dirty="0" err="1"/>
              <a:t>function</a:t>
            </a:r>
            <a:r>
              <a:rPr lang="fr-FR" sz="2000" dirty="0"/>
              <a:t> of</a:t>
            </a:r>
          </a:p>
          <a:p>
            <a:pPr marL="0" indent="0">
              <a:buNone/>
            </a:pPr>
            <a:r>
              <a:rPr lang="fr-FR" sz="2000" dirty="0"/>
              <a:t>	- the </a:t>
            </a:r>
            <a:r>
              <a:rPr lang="fr-FR" sz="2000" dirty="0" err="1"/>
              <a:t>atmospheric</a:t>
            </a:r>
            <a:r>
              <a:rPr lang="fr-FR" sz="2000" dirty="0"/>
              <a:t> </a:t>
            </a:r>
            <a:r>
              <a:rPr lang="fr-FR" sz="2000" dirty="0" err="1"/>
              <a:t>parameters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(</a:t>
            </a:r>
            <a:r>
              <a:rPr lang="fr-FR" sz="2000" b="1" dirty="0" err="1">
                <a:solidFill>
                  <a:srgbClr val="FF0000"/>
                </a:solidFill>
              </a:rPr>
              <a:t>airmass</a:t>
            </a:r>
            <a:r>
              <a:rPr lang="fr-FR" sz="2000" b="1" dirty="0">
                <a:solidFill>
                  <a:srgbClr val="FF0000"/>
                </a:solidFill>
              </a:rPr>
              <a:t>,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PWV, </a:t>
            </a:r>
            <a:r>
              <a:rPr lang="fr-FR" sz="20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fr-FR" sz="2000" b="1" baseline="-25000" dirty="0" err="1">
                <a:solidFill>
                  <a:srgbClr val="FF0000"/>
                </a:solidFill>
              </a:rPr>
              <a:t>VAOD</a:t>
            </a:r>
            <a:r>
              <a:rPr lang="fr-FR" sz="2000" b="1" baseline="-2500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) </a:t>
            </a:r>
            <a:r>
              <a:rPr lang="fr-FR" sz="2000" dirty="0"/>
              <a:t>-&gt; the </a:t>
            </a:r>
            <a:r>
              <a:rPr lang="fr-FR" sz="2000" dirty="0" err="1"/>
              <a:t>baseline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	- or the </a:t>
            </a:r>
            <a:r>
              <a:rPr lang="fr-FR" sz="2000" dirty="0" err="1"/>
              <a:t>directly</a:t>
            </a:r>
            <a:r>
              <a:rPr lang="fr-FR" sz="2000" dirty="0"/>
              <a:t> </a:t>
            </a:r>
            <a:r>
              <a:rPr lang="fr-FR" sz="2000" dirty="0" err="1"/>
              <a:t>measured</a:t>
            </a:r>
            <a:r>
              <a:rPr lang="fr-FR" sz="2000" dirty="0"/>
              <a:t> </a:t>
            </a:r>
            <a:r>
              <a:rPr lang="fr-FR" sz="2000" dirty="0" err="1"/>
              <a:t>atmospheric</a:t>
            </a:r>
            <a:r>
              <a:rPr lang="fr-FR" sz="2000" dirty="0"/>
              <a:t> transmission </a:t>
            </a:r>
            <a:r>
              <a:rPr lang="fr-FR" sz="2000" dirty="0" err="1"/>
              <a:t>function</a:t>
            </a:r>
            <a:br>
              <a:rPr lang="fr-FR" sz="2000" dirty="0"/>
            </a:br>
            <a:r>
              <a:rPr lang="fr-FR" sz="2000" dirty="0"/>
              <a:t>		</a:t>
            </a:r>
            <a:r>
              <a:rPr lang="fr-FR" sz="2000" b="1" dirty="0" err="1">
                <a:solidFill>
                  <a:srgbClr val="FF0000"/>
                </a:solidFill>
              </a:rPr>
              <a:t>T</a:t>
            </a:r>
            <a:r>
              <a:rPr lang="fr-FR" sz="2000" b="1" baseline="-25000" dirty="0" err="1">
                <a:solidFill>
                  <a:srgbClr val="FF0000"/>
                </a:solidFill>
              </a:rPr>
              <a:t>atm</a:t>
            </a:r>
            <a:r>
              <a:rPr lang="fr-FR" sz="2000" b="1" dirty="0">
                <a:solidFill>
                  <a:srgbClr val="FF0000"/>
                </a:solidFill>
              </a:rPr>
              <a:t>(</a:t>
            </a:r>
            <a:r>
              <a:rPr lang="fr-FR" sz="2000" b="1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2000" b="1" dirty="0">
                <a:solidFill>
                  <a:srgbClr val="FF0000"/>
                </a:solidFill>
              </a:rPr>
              <a:t>, RA, </a:t>
            </a:r>
            <a:r>
              <a:rPr lang="fr-FR" sz="2000" b="1" dirty="0" err="1">
                <a:solidFill>
                  <a:srgbClr val="FF0000"/>
                </a:solidFill>
              </a:rPr>
              <a:t>Dec</a:t>
            </a:r>
            <a:r>
              <a:rPr lang="fr-FR" sz="2000" b="1" dirty="0">
                <a:solidFill>
                  <a:srgbClr val="FF0000"/>
                </a:solidFill>
              </a:rPr>
              <a:t>)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/>
              <a:t>synchroneously</a:t>
            </a:r>
            <a:r>
              <a:rPr lang="fr-FR" sz="2000" dirty="0"/>
              <a:t> </a:t>
            </a:r>
            <a:r>
              <a:rPr lang="fr-FR" sz="2000" dirty="0" err="1"/>
              <a:t>within</a:t>
            </a:r>
            <a:r>
              <a:rPr lang="fr-FR" sz="2000" dirty="0"/>
              <a:t> the LSST </a:t>
            </a:r>
            <a:r>
              <a:rPr lang="fr-FR" sz="2000" dirty="0" err="1"/>
              <a:t>field</a:t>
            </a:r>
            <a:endParaRPr lang="fr-FR" sz="2000" dirty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 err="1"/>
              <a:t>What</a:t>
            </a:r>
            <a:r>
              <a:rPr lang="fr-FR" sz="2000" b="1" dirty="0"/>
              <a:t> are the </a:t>
            </a:r>
            <a:r>
              <a:rPr lang="fr-FR" sz="2000" b="1" dirty="0" err="1"/>
              <a:t>orders</a:t>
            </a:r>
            <a:r>
              <a:rPr lang="fr-FR" sz="2000" b="1" dirty="0"/>
              <a:t> of magnitude of the corrections ?</a:t>
            </a:r>
            <a:endParaRPr lang="fr-FR" sz="2600" b="1" dirty="0"/>
          </a:p>
          <a:p>
            <a:pPr marL="0" indent="0">
              <a:buNone/>
            </a:pPr>
            <a:r>
              <a:rPr lang="fr-FR" sz="2000" b="1" dirty="0" err="1"/>
              <a:t>From</a:t>
            </a:r>
            <a:r>
              <a:rPr lang="fr-FR" sz="2000" b="1" dirty="0"/>
              <a:t> simulation</a:t>
            </a:r>
            <a:r>
              <a:rPr lang="fr-FR" sz="2000" dirty="0"/>
              <a:t>: </a:t>
            </a:r>
            <a:r>
              <a:rPr lang="fr-FR" sz="2000" dirty="0" err="1"/>
              <a:t>atmospheric</a:t>
            </a:r>
            <a:r>
              <a:rPr lang="fr-FR" sz="2000" dirty="0"/>
              <a:t> fluctuations </a:t>
            </a:r>
            <a:r>
              <a:rPr lang="fr-FR" sz="2000" dirty="0" err="1"/>
              <a:t>induce</a:t>
            </a:r>
            <a:r>
              <a:rPr lang="fr-FR" sz="2000" dirty="0"/>
              <a:t> </a:t>
            </a:r>
            <a:r>
              <a:rPr lang="fr-FR" sz="2000" dirty="0" err="1"/>
              <a:t>typically</a:t>
            </a:r>
            <a:r>
              <a:rPr lang="fr-FR" sz="2000" dirty="0"/>
              <a:t> 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b="1" dirty="0"/>
              <a:t>10mmag</a:t>
            </a:r>
            <a:r>
              <a:rPr lang="fr-FR" sz="2000" dirty="0"/>
              <a:t> (max. ~30mmag @ </a:t>
            </a:r>
            <a:r>
              <a:rPr lang="fr-FR" sz="2000" dirty="0" err="1"/>
              <a:t>airmass</a:t>
            </a:r>
            <a:r>
              <a:rPr lang="fr-FR" sz="2000" dirty="0"/>
              <a:t>=2 for cold stars)</a:t>
            </a:r>
            <a:r>
              <a:rPr lang="fr-FR" sz="2000" b="1" dirty="0"/>
              <a:t> </a:t>
            </a:r>
            <a:r>
              <a:rPr lang="fr-FR" sz="2000" dirty="0" err="1"/>
              <a:t>residual</a:t>
            </a:r>
            <a:r>
              <a:rPr lang="fr-FR" sz="2000" dirty="0"/>
              <a:t> </a:t>
            </a:r>
            <a:r>
              <a:rPr lang="fr-FR" sz="2000" dirty="0" err="1"/>
              <a:t>colour</a:t>
            </a:r>
            <a:r>
              <a:rPr lang="fr-FR" sz="2000" dirty="0"/>
              <a:t> variations per </a:t>
            </a:r>
            <a:r>
              <a:rPr lang="fr-FR" sz="2000" dirty="0" err="1"/>
              <a:t>airmass</a:t>
            </a:r>
            <a:r>
              <a:rPr lang="fr-FR" sz="2000" dirty="0"/>
              <a:t> </a:t>
            </a:r>
            <a:r>
              <a:rPr lang="fr-FR" sz="2000" dirty="0" err="1"/>
              <a:t>after</a:t>
            </a:r>
            <a:r>
              <a:rPr lang="fr-FR" sz="2000" dirty="0"/>
              <a:t> </a:t>
            </a:r>
            <a:r>
              <a:rPr lang="fr-FR" sz="2000" dirty="0" err="1"/>
              <a:t>removing</a:t>
            </a:r>
            <a:r>
              <a:rPr lang="fr-FR" sz="2000" dirty="0"/>
              <a:t> </a:t>
            </a:r>
            <a:r>
              <a:rPr lang="fr-FR" sz="2000" dirty="0" err="1"/>
              <a:t>grey</a:t>
            </a:r>
            <a:r>
              <a:rPr lang="fr-FR" sz="2000" dirty="0"/>
              <a:t> </a:t>
            </a:r>
            <a:r>
              <a:rPr lang="fr-FR" sz="2000" dirty="0" err="1"/>
              <a:t>common</a:t>
            </a:r>
            <a:r>
              <a:rPr lang="fr-FR" sz="2000" dirty="0"/>
              <a:t> absorption</a:t>
            </a:r>
          </a:p>
          <a:p>
            <a:pPr marL="0" indent="0">
              <a:buNone/>
            </a:pPr>
            <a:endParaRPr lang="fr-FR" sz="1600" i="1" dirty="0"/>
          </a:p>
          <a:p>
            <a:pPr marL="0" indent="0">
              <a:buNone/>
            </a:pPr>
            <a:r>
              <a:rPr lang="fr-FR" sz="2000" dirty="0"/>
              <a:t>-&gt; Correction </a:t>
            </a:r>
            <a:r>
              <a:rPr lang="fr-FR" sz="2000" dirty="0" err="1"/>
              <a:t>precision</a:t>
            </a:r>
            <a:r>
              <a:rPr lang="fr-FR" sz="2000" dirty="0"/>
              <a:t> </a:t>
            </a:r>
            <a:r>
              <a:rPr lang="fr-FR" sz="2000" b="1" dirty="0" err="1">
                <a:latin typeface="Symbol" charset="2"/>
                <a:cs typeface="Symbol" charset="2"/>
              </a:rPr>
              <a:t>d</a:t>
            </a:r>
            <a:r>
              <a:rPr lang="fr-FR" sz="2000" b="1" dirty="0" err="1"/>
              <a:t>C</a:t>
            </a:r>
            <a:r>
              <a:rPr lang="fr-FR" sz="2000" dirty="0"/>
              <a:t> </a:t>
            </a:r>
            <a:r>
              <a:rPr lang="fr-FR" sz="2000" dirty="0" err="1"/>
              <a:t>needs</a:t>
            </a:r>
            <a:r>
              <a:rPr lang="fr-FR" sz="2000" dirty="0"/>
              <a:t> to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such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:</a:t>
            </a:r>
          </a:p>
          <a:p>
            <a:pPr marL="0" indent="0">
              <a:buNone/>
            </a:pPr>
            <a:r>
              <a:rPr lang="fr-FR" sz="2000" dirty="0"/>
              <a:t>	0.010 x </a:t>
            </a:r>
            <a:r>
              <a:rPr lang="fr-FR" sz="2000" dirty="0" err="1">
                <a:latin typeface="Symbol" charset="2"/>
                <a:cs typeface="Symbol" charset="2"/>
              </a:rPr>
              <a:t>d</a:t>
            </a:r>
            <a:r>
              <a:rPr lang="fr-FR" sz="2000" dirty="0" err="1"/>
              <a:t>C</a:t>
            </a:r>
            <a:r>
              <a:rPr lang="fr-FR" sz="2000" dirty="0"/>
              <a:t> &lt; </a:t>
            </a:r>
            <a:r>
              <a:rPr lang="fr-FR" sz="2000" dirty="0" err="1"/>
              <a:t>wanted</a:t>
            </a:r>
            <a:r>
              <a:rPr lang="fr-FR" sz="2000" dirty="0"/>
              <a:t> </a:t>
            </a:r>
            <a:r>
              <a:rPr lang="fr-FR" sz="2000" dirty="0" err="1"/>
              <a:t>resolution</a:t>
            </a:r>
            <a:endParaRPr lang="fr-FR" sz="2000" dirty="0"/>
          </a:p>
          <a:p>
            <a:pPr marL="0" indent="0">
              <a:buNone/>
            </a:pPr>
            <a:r>
              <a:rPr lang="fr-FR" sz="2000" i="1" dirty="0"/>
              <a:t>	i.e.</a:t>
            </a:r>
            <a:r>
              <a:rPr lang="fr-FR" sz="2000" dirty="0"/>
              <a:t> </a:t>
            </a:r>
            <a:r>
              <a:rPr lang="fr-FR" sz="2000" b="1" dirty="0" err="1">
                <a:latin typeface="Symbol" charset="2"/>
                <a:cs typeface="Symbol" charset="2"/>
              </a:rPr>
              <a:t>d</a:t>
            </a:r>
            <a:r>
              <a:rPr lang="fr-FR" sz="2000" b="1" dirty="0" err="1"/>
              <a:t>C</a:t>
            </a:r>
            <a:r>
              <a:rPr lang="fr-FR" sz="2000" b="1" dirty="0"/>
              <a:t>=50% </a:t>
            </a:r>
            <a:r>
              <a:rPr lang="fr-FR" sz="2000" dirty="0"/>
              <a:t>for 5mmag / </a:t>
            </a:r>
            <a:r>
              <a:rPr lang="fr-FR" sz="2000" b="1" dirty="0"/>
              <a:t>10%</a:t>
            </a:r>
            <a:r>
              <a:rPr lang="fr-FR" sz="2000" dirty="0"/>
              <a:t> for 1mmag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Atmospheric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studies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65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FFC32A7-8ED1-3544-B207-0F0857D9EC18}"/>
              </a:ext>
            </a:extLst>
          </p:cNvPr>
          <p:cNvSpPr txBox="1"/>
          <p:nvPr/>
        </p:nvSpPr>
        <p:spPr>
          <a:xfrm>
            <a:off x="262743" y="826786"/>
            <a:ext cx="862856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Spectrum extraction software (</a:t>
            </a:r>
            <a:r>
              <a:rPr lang="fr-FR" sz="1600" dirty="0" err="1"/>
              <a:t>SpecTractor</a:t>
            </a:r>
            <a:r>
              <a:rPr lang="fr-FR" sz="1600" dirty="0"/>
              <a:t>) </a:t>
            </a:r>
            <a:r>
              <a:rPr lang="fr-FR" sz="1600" dirty="0" err="1"/>
              <a:t>needs</a:t>
            </a:r>
            <a:r>
              <a:rPr lang="fr-FR" sz="1600" dirty="0"/>
              <a:t> the </a:t>
            </a:r>
            <a:r>
              <a:rPr lang="fr-FR" sz="1600" b="1" dirty="0"/>
              <a:t>global </a:t>
            </a:r>
            <a:r>
              <a:rPr lang="fr-FR" sz="1600" b="1" dirty="0" err="1"/>
              <a:t>throughput</a:t>
            </a:r>
            <a:r>
              <a:rPr lang="fr-FR" sz="1600" dirty="0"/>
              <a:t> of the system </a:t>
            </a:r>
            <a:r>
              <a:rPr lang="fr-FR" sz="1600" b="1" dirty="0"/>
              <a:t>for </a:t>
            </a:r>
            <a:r>
              <a:rPr lang="fr-FR" sz="1600" b="1" dirty="0" err="1"/>
              <a:t>each</a:t>
            </a:r>
            <a:r>
              <a:rPr lang="fr-FR" sz="1600" b="1" dirty="0"/>
              <a:t> diffraction </a:t>
            </a:r>
            <a:r>
              <a:rPr lang="fr-FR" sz="1600" b="1" dirty="0" err="1"/>
              <a:t>order</a:t>
            </a:r>
            <a:r>
              <a:rPr lang="fr-FR" sz="1600" b="1" dirty="0"/>
              <a:t> </a:t>
            </a:r>
            <a:r>
              <a:rPr lang="fr-FR" sz="1600" dirty="0"/>
              <a:t>p:</a:t>
            </a:r>
          </a:p>
          <a:p>
            <a:pPr algn="ctr"/>
            <a:r>
              <a:rPr lang="fr-FR" sz="1600" dirty="0" err="1">
                <a:solidFill>
                  <a:srgbClr val="FF0000"/>
                </a:solidFill>
              </a:rPr>
              <a:t>T</a:t>
            </a:r>
            <a:r>
              <a:rPr lang="fr-FR" sz="1600" baseline="-25000" dirty="0" err="1">
                <a:solidFill>
                  <a:srgbClr val="FF0000"/>
                </a:solidFill>
              </a:rPr>
              <a:t>p</a:t>
            </a:r>
            <a:r>
              <a:rPr lang="fr-FR" sz="1600" dirty="0">
                <a:solidFill>
                  <a:srgbClr val="FF0000"/>
                </a:solidFill>
                <a:latin typeface="Symbol" pitchFamily="2" charset="2"/>
              </a:rPr>
              <a:t>(l) = 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</a:rPr>
              <a:t>)</a:t>
            </a:r>
            <a:r>
              <a:rPr lang="fr-FR" baseline="-25000" dirty="0" err="1">
                <a:solidFill>
                  <a:srgbClr val="FF0000"/>
                </a:solidFill>
              </a:rPr>
              <a:t>telescope</a:t>
            </a:r>
            <a:r>
              <a:rPr lang="fr-FR" baseline="-25000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. 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fr-FR" baseline="-25000" dirty="0" err="1">
                <a:solidFill>
                  <a:srgbClr val="FF0000"/>
                </a:solidFill>
              </a:rPr>
              <a:t>p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</a:rPr>
              <a:t>)</a:t>
            </a:r>
            <a:r>
              <a:rPr lang="fr-FR" baseline="-25000" dirty="0">
                <a:solidFill>
                  <a:srgbClr val="FF0000"/>
                </a:solidFill>
              </a:rPr>
              <a:t>disperser </a:t>
            </a:r>
            <a:r>
              <a:rPr lang="fr-FR" dirty="0">
                <a:solidFill>
                  <a:srgbClr val="FF0000"/>
                </a:solidFill>
              </a:rPr>
              <a:t>. </a:t>
            </a:r>
            <a:r>
              <a:rPr lang="fr-FR" dirty="0" err="1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fr-FR" baseline="-25000" dirty="0" err="1">
                <a:solidFill>
                  <a:srgbClr val="FF0000"/>
                </a:solidFill>
              </a:rPr>
              <a:t>CCD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  <a:p>
            <a:pPr marL="285750" indent="-285750" algn="just">
              <a:buFontTx/>
              <a:buChar char="-"/>
            </a:pPr>
            <a:endParaRPr lang="fr-FR" sz="900" dirty="0"/>
          </a:p>
          <a:p>
            <a:pPr algn="just"/>
            <a:r>
              <a:rPr lang="fr-FR" sz="1600" dirty="0"/>
              <a:t>-&gt; </a:t>
            </a:r>
            <a:r>
              <a:rPr lang="fr-FR" sz="1600" dirty="0" err="1"/>
              <a:t>Obtained</a:t>
            </a:r>
            <a:r>
              <a:rPr lang="fr-FR" sz="1600" dirty="0"/>
              <a:t> by the ratio of instrumental out-of-</a:t>
            </a:r>
            <a:r>
              <a:rPr lang="fr-FR" sz="1600" dirty="0" err="1"/>
              <a:t>atmosphere</a:t>
            </a:r>
            <a:r>
              <a:rPr lang="fr-FR" sz="1600" dirty="0"/>
              <a:t> flux to HST </a:t>
            </a:r>
            <a:r>
              <a:rPr lang="fr-FR" sz="1600" dirty="0" err="1"/>
              <a:t>reference</a:t>
            </a:r>
            <a:r>
              <a:rPr lang="fr-FR" sz="1600" dirty="0"/>
              <a:t> flux </a:t>
            </a:r>
            <a:r>
              <a:rPr lang="fr-FR" sz="1400" dirty="0"/>
              <a:t>(as a </a:t>
            </a:r>
            <a:r>
              <a:rPr lang="fr-FR" sz="1400" dirty="0" err="1"/>
              <a:t>function</a:t>
            </a:r>
            <a:r>
              <a:rPr lang="fr-FR" sz="1400" dirty="0"/>
              <a:t> of </a:t>
            </a:r>
            <a:r>
              <a:rPr lang="fr-FR" sz="1400" dirty="0">
                <a:latin typeface="Symbol" pitchFamily="2" charset="2"/>
              </a:rPr>
              <a:t>l</a:t>
            </a:r>
            <a:r>
              <a:rPr lang="fr-FR" sz="1400" dirty="0"/>
              <a:t>)</a:t>
            </a:r>
            <a:endParaRPr lang="fr-FR" sz="1600" dirty="0"/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If constant </a:t>
            </a:r>
            <a:r>
              <a:rPr lang="fr-FR" sz="1600" dirty="0" err="1"/>
              <a:t>atmospheric</a:t>
            </a:r>
            <a:r>
              <a:rPr lang="fr-FR" sz="1600" dirty="0"/>
              <a:t> conditions, instrumental </a:t>
            </a:r>
            <a:r>
              <a:rPr lang="fr-FR" sz="1600" dirty="0" err="1"/>
              <a:t>magnitude@</a:t>
            </a:r>
            <a:r>
              <a:rPr lang="fr-FR" sz="1600" dirty="0" err="1">
                <a:latin typeface="Symbol" pitchFamily="2" charset="2"/>
              </a:rPr>
              <a:t>l</a:t>
            </a:r>
            <a:r>
              <a:rPr lang="fr-FR" sz="1600" dirty="0"/>
              <a:t> </a:t>
            </a:r>
            <a:r>
              <a:rPr lang="fr-FR" sz="1600" dirty="0" err="1"/>
              <a:t>follows</a:t>
            </a:r>
            <a:r>
              <a:rPr lang="fr-FR" sz="1600" dirty="0"/>
              <a:t> a Bouguer line in </a:t>
            </a:r>
            <a:r>
              <a:rPr lang="fr-FR" sz="1600" dirty="0" err="1"/>
              <a:t>airmass</a:t>
            </a:r>
            <a:r>
              <a:rPr lang="fr-FR" sz="1600" dirty="0"/>
              <a:t> z:</a:t>
            </a:r>
            <a:endParaRPr lang="fr-FR" sz="900" dirty="0"/>
          </a:p>
          <a:p>
            <a:pPr algn="just"/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m</a:t>
            </a:r>
            <a:r>
              <a:rPr lang="fr-FR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,z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r>
              <a:rPr lang="fr-FR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instrumental 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= m(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r>
              <a:rPr lang="fr-FR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SED-HST 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+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A</a:t>
            </a:r>
            <a:r>
              <a:rPr lang="fr-FR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atm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 . z + 2.5.Log[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fr-FR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)]</a:t>
            </a:r>
            <a:endParaRPr lang="fr-FR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just"/>
            <a:r>
              <a:rPr lang="fr-FR" sz="1600" dirty="0"/>
              <a:t>At a </a:t>
            </a:r>
            <a:r>
              <a:rPr lang="fr-FR" sz="1600" dirty="0" err="1"/>
              <a:t>given</a:t>
            </a:r>
            <a:r>
              <a:rPr lang="fr-FR" sz="1600" dirty="0"/>
              <a:t> </a:t>
            </a:r>
            <a:r>
              <a:rPr lang="fr-FR" sz="1600" dirty="0">
                <a:latin typeface="Symbol" pitchFamily="2" charset="2"/>
              </a:rPr>
              <a:t>l</a:t>
            </a:r>
            <a:r>
              <a:rPr lang="fr-FR" sz="1600" dirty="0"/>
              <a:t>, </a:t>
            </a:r>
            <a:r>
              <a:rPr lang="fr-FR" sz="1600" dirty="0" err="1"/>
              <a:t>extrapolating</a:t>
            </a:r>
            <a:r>
              <a:rPr lang="fr-FR" sz="1600" dirty="0"/>
              <a:t> the line </a:t>
            </a:r>
            <a:r>
              <a:rPr lang="fr-FR" sz="1600" dirty="0" err="1"/>
              <a:t>from</a:t>
            </a:r>
            <a:r>
              <a:rPr lang="fr-FR" sz="1600" dirty="0"/>
              <a:t> the </a:t>
            </a:r>
            <a:r>
              <a:rPr lang="fr-FR" sz="1600" dirty="0" err="1"/>
              <a:t>series</a:t>
            </a:r>
            <a:r>
              <a:rPr lang="fr-FR" sz="1600" dirty="0"/>
              <a:t> of </a:t>
            </a:r>
            <a:r>
              <a:rPr lang="fr-FR" sz="1600" dirty="0" err="1">
                <a:solidFill>
                  <a:srgbClr val="FF0000"/>
                </a:solidFill>
              </a:rPr>
              <a:t>m</a:t>
            </a:r>
            <a:r>
              <a:rPr lang="fr-FR" sz="1600" baseline="-25000" dirty="0" err="1">
                <a:solidFill>
                  <a:srgbClr val="FF0000"/>
                </a:solidFill>
              </a:rPr>
              <a:t>p</a:t>
            </a:r>
            <a:r>
              <a:rPr lang="fr-FR" sz="1600" dirty="0">
                <a:solidFill>
                  <a:srgbClr val="FF0000"/>
                </a:solidFill>
              </a:rPr>
              <a:t>(</a:t>
            </a:r>
            <a:r>
              <a:rPr lang="fr-FR" sz="1600" dirty="0" err="1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fr-FR" sz="1600" dirty="0" err="1">
                <a:solidFill>
                  <a:srgbClr val="FF0000"/>
                </a:solidFill>
              </a:rPr>
              <a:t>,z</a:t>
            </a:r>
            <a:r>
              <a:rPr lang="fr-FR" sz="1600" dirty="0">
                <a:solidFill>
                  <a:srgbClr val="FF0000"/>
                </a:solidFill>
              </a:rPr>
              <a:t>)</a:t>
            </a:r>
            <a:r>
              <a:rPr lang="fr-FR" sz="1600" baseline="-25000" dirty="0">
                <a:solidFill>
                  <a:srgbClr val="FF0000"/>
                </a:solidFill>
              </a:rPr>
              <a:t>instrumental</a:t>
            </a:r>
            <a:r>
              <a:rPr lang="fr-FR" sz="1600" dirty="0"/>
              <a:t> to z=0 </a:t>
            </a:r>
            <a:r>
              <a:rPr lang="fr-FR" sz="1600" dirty="0" err="1"/>
              <a:t>airmass</a:t>
            </a:r>
            <a:r>
              <a:rPr lang="fr-FR" sz="1600" dirty="0"/>
              <a:t> </a:t>
            </a:r>
            <a:r>
              <a:rPr lang="fr-FR" sz="1600" dirty="0" err="1"/>
              <a:t>gives</a:t>
            </a:r>
            <a:r>
              <a:rPr lang="fr-FR" sz="1600" dirty="0"/>
              <a:t> out-of-</a:t>
            </a:r>
            <a:r>
              <a:rPr lang="fr-FR" sz="1600" dirty="0" err="1"/>
              <a:t>atmosphere</a:t>
            </a:r>
            <a:r>
              <a:rPr lang="fr-FR" sz="1600" dirty="0"/>
              <a:t> instrumental magnitude and </a:t>
            </a:r>
            <a:r>
              <a:rPr lang="fr-FR" sz="1600" dirty="0" err="1"/>
              <a:t>allows</a:t>
            </a:r>
            <a:r>
              <a:rPr lang="fr-FR" sz="1600" dirty="0"/>
              <a:t> to </a:t>
            </a:r>
            <a:r>
              <a:rPr lang="fr-FR" sz="1600" dirty="0" err="1"/>
              <a:t>deduce</a:t>
            </a:r>
            <a:r>
              <a:rPr lang="fr-FR" sz="1600" dirty="0"/>
              <a:t> the </a:t>
            </a:r>
            <a:r>
              <a:rPr lang="fr-FR" sz="1600" dirty="0" err="1"/>
              <a:t>throughput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:</a:t>
            </a:r>
          </a:p>
          <a:p>
            <a:pPr algn="just"/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m</a:t>
            </a:r>
            <a:r>
              <a:rPr lang="fr-FR" sz="1600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,0)</a:t>
            </a:r>
            <a:r>
              <a:rPr lang="fr-FR" sz="1600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instrumental 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= m(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  <a:r>
              <a:rPr lang="fr-FR" sz="1600" baseline="-25000" dirty="0">
                <a:solidFill>
                  <a:srgbClr val="FF0000"/>
                </a:solidFill>
                <a:highlight>
                  <a:srgbClr val="FFFF00"/>
                </a:highlight>
              </a:rPr>
              <a:t>SED-HST 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+ 2.5.Log[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fr-FR" sz="1600" baseline="-25000" dirty="0" err="1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)]</a:t>
            </a:r>
            <a:endParaRPr lang="fr-FR" sz="1600" baseline="-25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CC4087-6178-9E4F-864A-B7B687D2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4" y="74356"/>
            <a:ext cx="8902516" cy="739293"/>
          </a:xfrm>
        </p:spPr>
        <p:txBody>
          <a:bodyPr>
            <a:no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Characterizing</a:t>
            </a:r>
            <a:r>
              <a:rPr lang="fr-FR" sz="2400" b="1" dirty="0">
                <a:solidFill>
                  <a:srgbClr val="FF0000"/>
                </a:solidFill>
              </a:rPr>
              <a:t> the </a:t>
            </a:r>
            <a:r>
              <a:rPr lang="fr-FR" sz="2400" b="1" dirty="0" err="1">
                <a:solidFill>
                  <a:srgbClr val="FF0000"/>
                </a:solidFill>
              </a:rPr>
              <a:t>AuxTel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throughput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with</a:t>
            </a:r>
            <a:r>
              <a:rPr lang="fr-FR" sz="2400" b="1" dirty="0">
                <a:solidFill>
                  <a:srgbClr val="FF0000"/>
                </a:solidFill>
              </a:rPr>
              <a:t> Bouguer </a:t>
            </a:r>
            <a:r>
              <a:rPr lang="fr-FR" sz="2400" b="1" dirty="0" err="1">
                <a:solidFill>
                  <a:srgbClr val="FF0000"/>
                </a:solidFill>
              </a:rPr>
              <a:t>lines</a:t>
            </a:r>
            <a:br>
              <a:rPr lang="fr-FR" sz="2400" b="1" dirty="0">
                <a:solidFill>
                  <a:srgbClr val="FF0000"/>
                </a:solidFill>
              </a:rPr>
            </a:br>
            <a:r>
              <a:rPr lang="fr-FR" sz="2400" dirty="0">
                <a:solidFill>
                  <a:srgbClr val="FF0000"/>
                </a:solidFill>
              </a:rPr>
              <a:t>to </a:t>
            </a:r>
            <a:r>
              <a:rPr lang="fr-FR" sz="2400" dirty="0" err="1">
                <a:solidFill>
                  <a:srgbClr val="FF0000"/>
                </a:solidFill>
              </a:rPr>
              <a:t>measure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separately</a:t>
            </a:r>
            <a:r>
              <a:rPr lang="fr-FR" sz="2400" dirty="0">
                <a:solidFill>
                  <a:srgbClr val="FF0000"/>
                </a:solidFill>
              </a:rPr>
              <a:t> order1 and </a:t>
            </a:r>
            <a:r>
              <a:rPr lang="fr-FR" sz="2400" dirty="0" err="1">
                <a:solidFill>
                  <a:srgbClr val="FF0000"/>
                </a:solidFill>
              </a:rPr>
              <a:t>order</a:t>
            </a:r>
            <a:r>
              <a:rPr lang="fr-FR" sz="2400" dirty="0">
                <a:solidFill>
                  <a:srgbClr val="FF0000"/>
                </a:solidFill>
              </a:rPr>
              <a:t> 2 transmissions versus </a:t>
            </a:r>
            <a:r>
              <a:rPr lang="fr-FR" sz="2400" dirty="0">
                <a:solidFill>
                  <a:srgbClr val="FF0000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1E8C3E-4181-BD4C-8CFA-B194FBBC576E}"/>
              </a:ext>
            </a:extLst>
          </p:cNvPr>
          <p:cNvSpPr txBox="1"/>
          <p:nvPr/>
        </p:nvSpPr>
        <p:spPr>
          <a:xfrm>
            <a:off x="336429" y="3980003"/>
            <a:ext cx="4378573" cy="22236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Requirements</a:t>
            </a:r>
            <a:endParaRPr lang="fr-FR" sz="1600" b="1" dirty="0"/>
          </a:p>
          <a:p>
            <a:pPr algn="ctr"/>
            <a:endParaRPr lang="fr-FR" sz="1050" b="1" dirty="0"/>
          </a:p>
          <a:p>
            <a:pPr algn="just"/>
            <a:r>
              <a:rPr lang="fr-FR" sz="1400" dirty="0"/>
              <a:t>-&gt; (at least) one </a:t>
            </a:r>
            <a:r>
              <a:rPr lang="fr-FR" sz="1400" dirty="0" err="1"/>
              <a:t>photometric</a:t>
            </a:r>
            <a:r>
              <a:rPr lang="fr-FR" sz="1400" dirty="0"/>
              <a:t> night (</a:t>
            </a:r>
            <a:r>
              <a:rPr lang="fr-FR" sz="1400" i="1" dirty="0"/>
              <a:t>i.e.</a:t>
            </a:r>
            <a:r>
              <a:rPr lang="fr-FR" sz="1400" dirty="0"/>
              <a:t> stable </a:t>
            </a:r>
            <a:r>
              <a:rPr lang="fr-FR" sz="1400" dirty="0" err="1"/>
              <a:t>atmosphere</a:t>
            </a:r>
            <a:r>
              <a:rPr lang="fr-FR" sz="1400" dirty="0"/>
              <a:t>) to </a:t>
            </a:r>
            <a:r>
              <a:rPr lang="fr-FR" sz="1400" dirty="0" err="1"/>
              <a:t>obtain</a:t>
            </a:r>
            <a:r>
              <a:rPr lang="fr-FR" sz="1400" dirty="0"/>
              <a:t> long </a:t>
            </a:r>
            <a:r>
              <a:rPr lang="fr-FR" sz="1400" dirty="0" err="1"/>
              <a:t>series</a:t>
            </a:r>
            <a:r>
              <a:rPr lang="fr-FR" sz="1400" dirty="0"/>
              <a:t> of </a:t>
            </a:r>
            <a:r>
              <a:rPr lang="fr-FR" sz="1400" dirty="0" err="1"/>
              <a:t>spectra</a:t>
            </a:r>
            <a:r>
              <a:rPr lang="fr-FR" sz="1400" dirty="0"/>
              <a:t>.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-&gt; The </a:t>
            </a:r>
            <a:r>
              <a:rPr lang="fr-FR" sz="1400" b="1" dirty="0" err="1"/>
              <a:t>same</a:t>
            </a:r>
            <a:r>
              <a:rPr lang="fr-FR" sz="1400" b="1" dirty="0"/>
              <a:t> star </a:t>
            </a:r>
            <a:r>
              <a:rPr lang="fr-FR" sz="1400" dirty="0" err="1"/>
              <a:t>needs</a:t>
            </a:r>
            <a:r>
              <a:rPr lang="fr-FR" sz="1400" dirty="0"/>
              <a:t>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measured</a:t>
            </a:r>
            <a:r>
              <a:rPr lang="fr-FR" sz="1400" dirty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the </a:t>
            </a:r>
            <a:r>
              <a:rPr lang="fr-FR" sz="1400" b="1" dirty="0" err="1"/>
              <a:t>same</a:t>
            </a:r>
            <a:r>
              <a:rPr lang="fr-FR" sz="1400" b="1" dirty="0"/>
              <a:t> night </a:t>
            </a:r>
            <a:r>
              <a:rPr lang="fr-FR" sz="1400" dirty="0"/>
              <a:t>in the </a:t>
            </a:r>
            <a:r>
              <a:rPr lang="fr-FR" sz="1400" dirty="0" err="1"/>
              <a:t>widest</a:t>
            </a:r>
            <a:r>
              <a:rPr lang="fr-FR" sz="1400" dirty="0"/>
              <a:t> </a:t>
            </a:r>
            <a:r>
              <a:rPr lang="fr-FR" sz="1400" dirty="0" err="1"/>
              <a:t>airmass</a:t>
            </a:r>
            <a:r>
              <a:rPr lang="fr-FR" sz="1400" dirty="0"/>
              <a:t> </a:t>
            </a:r>
            <a:r>
              <a:rPr lang="fr-FR" sz="1400" dirty="0" err="1"/>
              <a:t>domain</a:t>
            </a:r>
            <a:r>
              <a:rPr lang="fr-FR" sz="1400" dirty="0"/>
              <a:t>.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-&gt; large # of </a:t>
            </a:r>
            <a:r>
              <a:rPr lang="fr-FR" sz="1400" dirty="0" err="1"/>
              <a:t>measurements</a:t>
            </a:r>
            <a:r>
              <a:rPr lang="fr-FR" sz="1400" dirty="0"/>
              <a:t> </a:t>
            </a:r>
            <a:r>
              <a:rPr lang="fr-FR" sz="1400" dirty="0" err="1"/>
              <a:t>allows</a:t>
            </a:r>
            <a:r>
              <a:rPr lang="fr-FR" sz="1400" dirty="0"/>
              <a:t> </a:t>
            </a:r>
            <a:r>
              <a:rPr lang="fr-FR" sz="1400" dirty="0" err="1"/>
              <a:t>better</a:t>
            </a:r>
            <a:r>
              <a:rPr lang="fr-FR" sz="1400" dirty="0"/>
              <a:t> </a:t>
            </a:r>
            <a:r>
              <a:rPr lang="fr-FR" sz="1400" dirty="0" err="1"/>
              <a:t>determination</a:t>
            </a:r>
            <a:r>
              <a:rPr lang="fr-FR" sz="1400" dirty="0"/>
              <a:t> of the </a:t>
            </a:r>
            <a:r>
              <a:rPr lang="fr-FR" sz="1400" dirty="0" err="1"/>
              <a:t>slopes</a:t>
            </a:r>
            <a:r>
              <a:rPr lang="fr-FR" sz="1400" dirty="0"/>
              <a:t> and of z=0 extrapolation.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F700FED-F69B-FDD7-3BF0-5C9BED4D204C}"/>
              </a:ext>
            </a:extLst>
          </p:cNvPr>
          <p:cNvGrpSpPr/>
          <p:nvPr/>
        </p:nvGrpSpPr>
        <p:grpSpPr>
          <a:xfrm>
            <a:off x="5141109" y="3416119"/>
            <a:ext cx="3870080" cy="3343851"/>
            <a:chOff x="5141109" y="3416119"/>
            <a:chExt cx="3870080" cy="334385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1E6F6D6-C977-472D-5DE9-D078031DE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5774" y="3612164"/>
              <a:ext cx="3685415" cy="314780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AA67AB-2160-2546-8677-CC06A85AE5AE}"/>
                </a:ext>
              </a:extLst>
            </p:cNvPr>
            <p:cNvSpPr/>
            <p:nvPr/>
          </p:nvSpPr>
          <p:spPr>
            <a:xfrm>
              <a:off x="5681890" y="3416119"/>
              <a:ext cx="28894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Series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of 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p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(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l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,z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)</a:t>
              </a:r>
              <a:r>
                <a:rPr lang="fr-FR" baseline="-25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instrumental </a:t>
              </a:r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DA283C-D6CA-0B49-B802-4ED57086428B}"/>
                </a:ext>
              </a:extLst>
            </p:cNvPr>
            <p:cNvSpPr/>
            <p:nvPr/>
          </p:nvSpPr>
          <p:spPr>
            <a:xfrm>
              <a:off x="8445931" y="6143244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z</a:t>
              </a:r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A534CA-4B1A-AF44-ADFD-AA91CCFAAED5}"/>
                </a:ext>
              </a:extLst>
            </p:cNvPr>
            <p:cNvSpPr/>
            <p:nvPr/>
          </p:nvSpPr>
          <p:spPr>
            <a:xfrm>
              <a:off x="8565974" y="348548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l</a:t>
              </a:r>
              <a:endParaRPr lang="fr-FR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6BC762-0CEF-3848-96F4-AF59388932C9}"/>
                </a:ext>
              </a:extLst>
            </p:cNvPr>
            <p:cNvSpPr/>
            <p:nvPr/>
          </p:nvSpPr>
          <p:spPr>
            <a:xfrm rot="16200000">
              <a:off x="3810263" y="4871351"/>
              <a:ext cx="30310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Extrapolated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m</a:t>
              </a:r>
              <a:r>
                <a:rPr lang="fr-FR" baseline="-2500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p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(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  <a:latin typeface="Symbol" pitchFamily="2" charset="2"/>
                </a:rPr>
                <a:t>l</a:t>
              </a:r>
              <a:r>
                <a:rPr lang="fr-FR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,0)</a:t>
              </a:r>
              <a:r>
                <a:rPr lang="fr-FR" baseline="-25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instrumental </a:t>
              </a:r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E53996E-0218-5F4F-A170-3887BAA7B974}"/>
                </a:ext>
              </a:extLst>
            </p:cNvPr>
            <p:cNvSpPr txBox="1"/>
            <p:nvPr/>
          </p:nvSpPr>
          <p:spPr>
            <a:xfrm>
              <a:off x="5600189" y="3785451"/>
              <a:ext cx="18277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Slope</a:t>
              </a:r>
              <a:r>
                <a:rPr lang="fr-FR" sz="1600" dirty="0"/>
                <a:t> </a:t>
              </a:r>
              <a:r>
                <a:rPr lang="fr-FR" sz="1600" dirty="0" err="1"/>
                <a:t>depends</a:t>
              </a:r>
              <a:r>
                <a:rPr lang="fr-FR" sz="1600" dirty="0"/>
                <a:t> on </a:t>
              </a:r>
              <a:r>
                <a:rPr lang="fr-FR" sz="1600" dirty="0">
                  <a:latin typeface="Symbol" pitchFamily="2" charset="2"/>
                </a:rPr>
                <a:t>l</a:t>
              </a:r>
              <a:endParaRPr lang="fr-FR" dirty="0"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956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CF1A81-3684-A833-6F63-F16189E9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2" y="3985985"/>
            <a:ext cx="2781391" cy="15229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29DA65-0029-B61D-F9B8-12DD048D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0" y="410201"/>
            <a:ext cx="7886700" cy="49708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Measurement of Bouguer lines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869D38-1FD0-D075-1C7F-825D2F957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087" y="1362256"/>
            <a:ext cx="4232921" cy="1461650"/>
          </a:xfrm>
          <a:prstGeom prst="rect">
            <a:avLst/>
          </a:prstGeom>
        </p:spPr>
      </p:pic>
      <p:pic>
        <p:nvPicPr>
          <p:cNvPr id="5" name="Google Shape;484;p80">
            <a:extLst>
              <a:ext uri="{FF2B5EF4-FFF2-40B4-BE49-F238E27FC236}">
                <a16:creationId xmlns:a16="http://schemas.microsoft.com/office/drawing/2014/main" id="{6A5A56EA-F27D-E681-D48C-ACCE76D1DB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7247" y="2780903"/>
            <a:ext cx="2781391" cy="11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3E2675-F44A-4076-EEBB-83AC3BC68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8" y="1381895"/>
            <a:ext cx="3879056" cy="1260498"/>
          </a:xfrm>
          <a:prstGeom prst="rect">
            <a:avLst/>
          </a:prstGeom>
        </p:spPr>
      </p:pic>
      <p:sp>
        <p:nvSpPr>
          <p:cNvPr id="9" name="Google Shape;485;p80">
            <a:extLst>
              <a:ext uri="{FF2B5EF4-FFF2-40B4-BE49-F238E27FC236}">
                <a16:creationId xmlns:a16="http://schemas.microsoft.com/office/drawing/2014/main" id="{D784B06D-E202-9D58-DAB2-620DA20903BA}"/>
              </a:ext>
            </a:extLst>
          </p:cNvPr>
          <p:cNvSpPr txBox="1"/>
          <p:nvPr/>
        </p:nvSpPr>
        <p:spPr>
          <a:xfrm>
            <a:off x="2676237" y="2545434"/>
            <a:ext cx="1148513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" sz="8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Only end of night used</a:t>
            </a:r>
            <a:endParaRPr sz="800" b="1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8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800" b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low+stable</a:t>
            </a:r>
            <a:r>
              <a:rPr lang="en" sz="8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absorption)</a:t>
            </a:r>
            <a:endParaRPr sz="800" b="1" dirty="0"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E8D73-488D-3AB1-9E32-84F982A87A33}"/>
              </a:ext>
            </a:extLst>
          </p:cNvPr>
          <p:cNvSpPr/>
          <p:nvPr/>
        </p:nvSpPr>
        <p:spPr>
          <a:xfrm>
            <a:off x="1240143" y="2952536"/>
            <a:ext cx="1498338" cy="782619"/>
          </a:xfrm>
          <a:prstGeom prst="rect">
            <a:avLst/>
          </a:prstGeom>
          <a:solidFill>
            <a:schemeClr val="bg1">
              <a:lumMod val="50000"/>
              <a:alpha val="227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82DC4FEA-D8C0-1ECF-3D4B-C5AD6C3B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8573-FE35-8A45-AD63-3137EC727AD2}" type="slidenum">
              <a:rPr lang="fr-FR" smtClean="0"/>
              <a:t>39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263C11-C88C-140F-0D72-BCAAC1975325}"/>
              </a:ext>
            </a:extLst>
          </p:cNvPr>
          <p:cNvSpPr txBox="1"/>
          <p:nvPr/>
        </p:nvSpPr>
        <p:spPr>
          <a:xfrm>
            <a:off x="5385113" y="2687028"/>
            <a:ext cx="269625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i="1" dirty="0"/>
              <a:t>Instrumental magnitude vs </a:t>
            </a:r>
            <a:r>
              <a:rPr lang="fr-FR" sz="1350" i="1" dirty="0" err="1"/>
              <a:t>airmass</a:t>
            </a:r>
            <a:r>
              <a:rPr lang="fr-FR" sz="1350" i="1" dirty="0"/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39BC63-BE8D-57C3-16C5-B09EE279727A}"/>
              </a:ext>
            </a:extLst>
          </p:cNvPr>
          <p:cNvSpPr txBox="1"/>
          <p:nvPr/>
        </p:nvSpPr>
        <p:spPr>
          <a:xfrm>
            <a:off x="337624" y="4042960"/>
            <a:ext cx="9909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/>
              <a:t>Out of </a:t>
            </a:r>
            <a:r>
              <a:rPr lang="fr-FR" sz="1350" i="1" dirty="0" err="1"/>
              <a:t>atm</a:t>
            </a:r>
            <a:r>
              <a:rPr lang="fr-FR" sz="1350" i="1" dirty="0"/>
              <a:t>.</a:t>
            </a:r>
          </a:p>
          <a:p>
            <a:r>
              <a:rPr lang="fr-FR" sz="1350" i="1" dirty="0"/>
              <a:t>SED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598E4E5-DB5F-7A58-81AD-B79182352DF3}"/>
              </a:ext>
            </a:extLst>
          </p:cNvPr>
          <p:cNvCxnSpPr>
            <a:cxnSpLocks/>
          </p:cNvCxnSpPr>
          <p:nvPr/>
        </p:nvCxnSpPr>
        <p:spPr>
          <a:xfrm>
            <a:off x="870056" y="4402617"/>
            <a:ext cx="4070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A326FF1-F611-5668-5EC2-EEFA0BE26ABE}"/>
              </a:ext>
            </a:extLst>
          </p:cNvPr>
          <p:cNvSpPr txBox="1"/>
          <p:nvPr/>
        </p:nvSpPr>
        <p:spPr>
          <a:xfrm>
            <a:off x="3550024" y="4584773"/>
            <a:ext cx="7344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>
                <a:solidFill>
                  <a:srgbClr val="FF0000"/>
                </a:solidFill>
              </a:rPr>
              <a:t>Measured</a:t>
            </a:r>
          </a:p>
          <a:p>
            <a:r>
              <a:rPr lang="en-GB" sz="1050" i="1" dirty="0">
                <a:solidFill>
                  <a:srgbClr val="FF0000"/>
                </a:solidFill>
              </a:rPr>
              <a:t>spectra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D136B66-4066-A60F-DCE7-1C781B78B923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3090134" y="4792522"/>
            <a:ext cx="459890" cy="1607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705B9139-6D3D-35E1-5A89-2AE9856B4BA3}"/>
              </a:ext>
            </a:extLst>
          </p:cNvPr>
          <p:cNvSpPr txBox="1"/>
          <p:nvPr/>
        </p:nvSpPr>
        <p:spPr>
          <a:xfrm>
            <a:off x="4845230" y="1726529"/>
            <a:ext cx="10856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Example of a</a:t>
            </a:r>
          </a:p>
          <a:p>
            <a:r>
              <a:rPr lang="fr-FR" sz="1350" dirty="0"/>
              <a:t>Bouguer line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AD0B1F-94C2-C645-B637-41B9A5297FA6}"/>
              </a:ext>
            </a:extLst>
          </p:cNvPr>
          <p:cNvSpPr txBox="1"/>
          <p:nvPr/>
        </p:nvSpPr>
        <p:spPr>
          <a:xfrm>
            <a:off x="629666" y="1980445"/>
            <a:ext cx="24068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/>
              <a:t>HD142331 </a:t>
            </a:r>
            <a:r>
              <a:rPr lang="fr-FR" sz="1350" i="1" dirty="0" err="1"/>
              <a:t>trajectory</a:t>
            </a:r>
            <a:r>
              <a:rPr lang="fr-FR" sz="1350" i="1" dirty="0"/>
              <a:t> in </a:t>
            </a:r>
            <a:r>
              <a:rPr lang="fr-FR" sz="1350" i="1" dirty="0" err="1"/>
              <a:t>airmass</a:t>
            </a:r>
            <a:endParaRPr lang="fr-FR" sz="1350" i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102ED07-54F1-1F18-579F-8EB9C12A9DB5}"/>
              </a:ext>
            </a:extLst>
          </p:cNvPr>
          <p:cNvSpPr txBox="1"/>
          <p:nvPr/>
        </p:nvSpPr>
        <p:spPr>
          <a:xfrm>
            <a:off x="778337" y="5554114"/>
            <a:ext cx="30865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Spectra integrated in bins of 30 nm width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AE28DB6-6921-06CB-7A9F-77A63EA5E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322" y="3235170"/>
            <a:ext cx="4577705" cy="270991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853ED99-9CB6-E2D7-4090-9407A5E65F6E}"/>
              </a:ext>
            </a:extLst>
          </p:cNvPr>
          <p:cNvSpPr txBox="1"/>
          <p:nvPr/>
        </p:nvSpPr>
        <p:spPr>
          <a:xfrm>
            <a:off x="4285670" y="6032302"/>
            <a:ext cx="19488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>
                <a:solidFill>
                  <a:srgbClr val="FF0000"/>
                </a:solidFill>
              </a:rPr>
              <a:t>Extrapolated out of atmosphere instrumental magnitudes in narrow [30nm] bandwidth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80BC74D-93C3-E3D8-4B14-114845375971}"/>
              </a:ext>
            </a:extLst>
          </p:cNvPr>
          <p:cNvCxnSpPr>
            <a:cxnSpLocks/>
          </p:cNvCxnSpPr>
          <p:nvPr/>
        </p:nvCxnSpPr>
        <p:spPr>
          <a:xfrm flipV="1">
            <a:off x="5006109" y="5579610"/>
            <a:ext cx="0" cy="4794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05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6AC6FD7-287E-04CD-7F96-2BBAC909219A}"/>
              </a:ext>
            </a:extLst>
          </p:cNvPr>
          <p:cNvSpPr txBox="1"/>
          <p:nvPr/>
        </p:nvSpPr>
        <p:spPr>
          <a:xfrm>
            <a:off x="182227" y="1564510"/>
            <a:ext cx="429299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3000-4000 </a:t>
            </a:r>
            <a:r>
              <a:rPr lang="fr-FR" dirty="0" err="1"/>
              <a:t>spectra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feb</a:t>
            </a:r>
            <a:r>
              <a:rPr lang="fr-FR" dirty="0"/>
              <a:t>. 2021</a:t>
            </a:r>
          </a:p>
          <a:p>
            <a:pPr marL="285750" indent="-285750">
              <a:buFontTx/>
              <a:buChar char="-"/>
            </a:pPr>
            <a:r>
              <a:rPr lang="fr-FR" dirty="0"/>
              <a:t>One 3-night run per </a:t>
            </a:r>
            <a:r>
              <a:rPr lang="fr-FR" dirty="0" err="1"/>
              <a:t>month</a:t>
            </a:r>
            <a:r>
              <a:rPr lang="fr-FR" dirty="0"/>
              <a:t> (new </a:t>
            </a:r>
            <a:r>
              <a:rPr lang="fr-FR" dirty="0" err="1"/>
              <a:t>moon</a:t>
            </a:r>
            <a:r>
              <a:rPr lang="fr-FR" dirty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runs/</a:t>
            </a:r>
            <a:r>
              <a:rPr lang="fr-FR" dirty="0" err="1"/>
              <a:t>month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One contact </a:t>
            </a:r>
            <a:r>
              <a:rPr lang="fr-FR" dirty="0" err="1"/>
              <a:t>person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run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Sometimes</a:t>
            </a:r>
            <a:r>
              <a:rPr lang="fr-FR" dirty="0"/>
              <a:t> online participation</a:t>
            </a:r>
          </a:p>
          <a:p>
            <a:pPr marL="742950" lvl="1" indent="-285750">
              <a:buFontTx/>
              <a:buChar char="-"/>
            </a:pPr>
            <a:r>
              <a:rPr lang="fr-FR" dirty="0" err="1"/>
              <a:t>From</a:t>
            </a:r>
            <a:r>
              <a:rPr lang="fr-FR" dirty="0"/>
              <a:t> 2am (Paris-time)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Strategy</a:t>
            </a:r>
            <a:r>
              <a:rPr lang="fr-FR" dirty="0"/>
              <a:t> </a:t>
            </a:r>
            <a:r>
              <a:rPr lang="fr-FR" dirty="0" err="1"/>
              <a:t>updated</a:t>
            </a:r>
            <a:r>
              <a:rPr lang="fr-FR" dirty="0"/>
              <a:t> (JIRA ticket) for </a:t>
            </a:r>
            <a:r>
              <a:rPr lang="fr-FR" dirty="0" err="1"/>
              <a:t>each</a:t>
            </a:r>
            <a:r>
              <a:rPr lang="fr-FR" dirty="0"/>
              <a:t> run</a:t>
            </a:r>
          </a:p>
          <a:p>
            <a:pPr marL="285750" indent="-285750">
              <a:buFontTx/>
              <a:buChar char="-"/>
            </a:pPr>
            <a:r>
              <a:rPr lang="fr-FR" dirty="0"/>
              <a:t>Data </a:t>
            </a:r>
            <a:r>
              <a:rPr lang="fr-FR" dirty="0" err="1"/>
              <a:t>reduction</a:t>
            </a:r>
            <a:r>
              <a:rPr lang="fr-FR" dirty="0"/>
              <a:t> -&gt; Sylvie</a:t>
            </a:r>
          </a:p>
          <a:p>
            <a:pPr marL="285750" indent="-285750">
              <a:buFontTx/>
              <a:buChar char="-"/>
            </a:pPr>
            <a:r>
              <a:rPr lang="fr-FR" dirty="0"/>
              <a:t>Check (direct or the </a:t>
            </a:r>
            <a:r>
              <a:rPr lang="fr-FR" dirty="0" err="1"/>
              <a:t>day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) </a:t>
            </a:r>
            <a:r>
              <a:rPr lang="fr-FR" dirty="0" err="1"/>
              <a:t>with</a:t>
            </a:r>
            <a:r>
              <a:rPr lang="fr-FR" dirty="0"/>
              <a:t> Rubin-TV</a:t>
            </a:r>
          </a:p>
          <a:p>
            <a:r>
              <a:rPr lang="fr-FR" sz="1400" b="1" i="1" dirty="0"/>
              <a:t>https://</a:t>
            </a:r>
            <a:r>
              <a:rPr lang="fr-FR" sz="1400" b="1" i="1" dirty="0" err="1"/>
              <a:t>roundtable.lsst.codes</a:t>
            </a:r>
            <a:r>
              <a:rPr lang="fr-FR" sz="1400" b="1" i="1" dirty="0"/>
              <a:t>/</a:t>
            </a:r>
            <a:r>
              <a:rPr lang="fr-FR" sz="1400" b="1" i="1" dirty="0" err="1"/>
              <a:t>rubintv</a:t>
            </a:r>
            <a:r>
              <a:rPr lang="fr-FR" sz="1400" b="1" i="1" dirty="0"/>
              <a:t>/</a:t>
            </a:r>
            <a:r>
              <a:rPr lang="fr-FR" sz="1400" b="1" i="1" dirty="0" err="1"/>
              <a:t>summit</a:t>
            </a:r>
            <a:r>
              <a:rPr lang="fr-FR" sz="1400" b="1" i="1" dirty="0"/>
              <a:t>/</a:t>
            </a:r>
            <a:r>
              <a:rPr lang="fr-FR" sz="1400" b="1" i="1" dirty="0" err="1"/>
              <a:t>auxtel</a:t>
            </a:r>
            <a:endParaRPr lang="fr-FR" b="1" i="1" dirty="0"/>
          </a:p>
          <a:p>
            <a:pPr marL="285750" indent="-285750">
              <a:buFontTx/>
              <a:buChar char="-"/>
            </a:pPr>
            <a:r>
              <a:rPr lang="fr-FR" dirty="0"/>
              <a:t>Slack channels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Run </a:t>
            </a:r>
            <a:r>
              <a:rPr lang="fr-FR" dirty="0" err="1"/>
              <a:t>preparation</a:t>
            </a:r>
            <a:r>
              <a:rPr lang="fr-FR" dirty="0"/>
              <a:t>: </a:t>
            </a:r>
            <a:r>
              <a:rPr lang="fr-FR" b="1" dirty="0" err="1"/>
              <a:t>auxtel-operations</a:t>
            </a:r>
            <a:endParaRPr lang="fr-FR" b="1" dirty="0"/>
          </a:p>
          <a:p>
            <a:pPr marL="742950" lvl="1" indent="-285750">
              <a:buFontTx/>
              <a:buChar char="-"/>
            </a:pPr>
            <a:r>
              <a:rPr lang="fr-FR" dirty="0"/>
              <a:t>Control room: </a:t>
            </a:r>
            <a:r>
              <a:rPr lang="fr-FR" b="1" dirty="0" err="1"/>
              <a:t>summit-auxtel</a:t>
            </a:r>
            <a:endParaRPr lang="fr-FR" b="1" dirty="0"/>
          </a:p>
          <a:p>
            <a:pPr marL="742950" lvl="1" indent="-285750">
              <a:buFontTx/>
              <a:buChar char="-"/>
            </a:pPr>
            <a:r>
              <a:rPr lang="fr-FR" dirty="0"/>
              <a:t>Data </a:t>
            </a:r>
            <a:r>
              <a:rPr lang="fr-FR" dirty="0" err="1"/>
              <a:t>reduction</a:t>
            </a:r>
            <a:r>
              <a:rPr lang="fr-FR" dirty="0"/>
              <a:t>: </a:t>
            </a:r>
            <a:r>
              <a:rPr lang="fr-FR" b="1" dirty="0" err="1"/>
              <a:t>auxtel-computing</a:t>
            </a:r>
            <a:endParaRPr lang="fr-FR" b="1" dirty="0"/>
          </a:p>
          <a:p>
            <a:pPr marL="742950" lvl="1" indent="-285750">
              <a:buFontTx/>
              <a:buChar char="-"/>
            </a:pPr>
            <a:r>
              <a:rPr lang="fr-FR" dirty="0" err="1"/>
              <a:t>Analysis</a:t>
            </a:r>
            <a:r>
              <a:rPr lang="fr-FR" dirty="0"/>
              <a:t>: </a:t>
            </a:r>
            <a:r>
              <a:rPr lang="fr-FR" b="1" dirty="0" err="1"/>
              <a:t>desc</a:t>
            </a:r>
            <a:r>
              <a:rPr lang="fr-FR" b="1" dirty="0"/>
              <a:t>-pc-</a:t>
            </a:r>
            <a:r>
              <a:rPr lang="fr-FR" b="1" dirty="0" err="1"/>
              <a:t>auxtel</a:t>
            </a:r>
            <a:endParaRPr lang="fr-FR" b="1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831E69-33D2-37C9-0AEE-60020E27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461"/>
            <a:ext cx="8229600" cy="1423533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AuxTel</a:t>
            </a:r>
            <a:r>
              <a:rPr lang="fr-FR" dirty="0"/>
              <a:t> observation </a:t>
            </a:r>
            <a:r>
              <a:rPr lang="fr-FR" dirty="0" err="1"/>
              <a:t>ecosystem</a:t>
            </a:r>
            <a:br>
              <a:rPr lang="fr-FR" dirty="0"/>
            </a:br>
            <a:r>
              <a:rPr lang="fr-FR" dirty="0" err="1"/>
              <a:t>newcomers</a:t>
            </a:r>
            <a:r>
              <a:rPr lang="fr-FR" dirty="0"/>
              <a:t> </a:t>
            </a:r>
            <a:r>
              <a:rPr lang="fr-FR" dirty="0" err="1"/>
              <a:t>welcome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208543-6C46-BF76-064B-1DA1BFFC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36F3A4-4D5C-B23A-2C55-51A429A3F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776" y="1436913"/>
            <a:ext cx="4201886" cy="24331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9E3DDB-ACEE-A453-83AA-256E3A306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837" y="4444179"/>
            <a:ext cx="4372825" cy="19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66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303" y="1193801"/>
            <a:ext cx="8471796" cy="5245099"/>
          </a:xfrm>
        </p:spPr>
        <p:txBody>
          <a:bodyPr>
            <a:normAutofit/>
          </a:bodyPr>
          <a:lstStyle/>
          <a:p>
            <a:r>
              <a:rPr lang="fr-FR" sz="2400" i="1" dirty="0" err="1"/>
              <a:t>We</a:t>
            </a:r>
            <a:r>
              <a:rPr lang="fr-FR" sz="2400" i="1" dirty="0"/>
              <a:t> </a:t>
            </a:r>
            <a:r>
              <a:rPr lang="fr-FR" sz="2400" i="1" dirty="0" err="1"/>
              <a:t>did</a:t>
            </a:r>
            <a:r>
              <a:rPr lang="fr-FR" sz="2400" i="1" dirty="0"/>
              <a:t> </a:t>
            </a:r>
            <a:r>
              <a:rPr lang="fr-FR" sz="2400" i="1" dirty="0" err="1"/>
              <a:t>predictions</a:t>
            </a:r>
            <a:r>
              <a:rPr lang="fr-FR" sz="2400" i="1" dirty="0"/>
              <a:t> </a:t>
            </a:r>
            <a:r>
              <a:rPr lang="fr-FR" sz="2400" i="1" dirty="0" err="1"/>
              <a:t>from</a:t>
            </a:r>
            <a:r>
              <a:rPr lang="fr-FR" sz="2400" i="1" dirty="0"/>
              <a:t> simulations, </a:t>
            </a:r>
            <a:r>
              <a:rPr lang="fr-FR" sz="2400" i="1" dirty="0" err="1"/>
              <a:t>based</a:t>
            </a:r>
            <a:r>
              <a:rPr lang="fr-FR" sz="2400" i="1" dirty="0"/>
              <a:t> on </a:t>
            </a:r>
            <a:r>
              <a:rPr lang="fr-FR" sz="2400" i="1" dirty="0" err="1"/>
              <a:t>parametrization</a:t>
            </a:r>
            <a:r>
              <a:rPr lang="fr-FR" sz="2400" i="1" dirty="0"/>
              <a:t> </a:t>
            </a:r>
            <a:r>
              <a:rPr lang="fr-FR" sz="2400" i="1" dirty="0" err="1"/>
              <a:t>with</a:t>
            </a:r>
            <a:r>
              <a:rPr lang="fr-FR" sz="2400" i="1" dirty="0"/>
              <a:t> (z, PWV, VAOD). But O</a:t>
            </a:r>
            <a:r>
              <a:rPr lang="fr-FR" sz="2400" i="1" baseline="-25000" dirty="0"/>
              <a:t>3</a:t>
            </a:r>
            <a:r>
              <a:rPr lang="fr-FR" sz="2400" i="1" dirty="0"/>
              <a:t> , O</a:t>
            </a:r>
            <a:r>
              <a:rPr lang="fr-FR" sz="2400" i="1" baseline="-25000" dirty="0"/>
              <a:t>2</a:t>
            </a:r>
            <a:r>
              <a:rPr lang="fr-FR" sz="2400" i="1" dirty="0"/>
              <a:t> and cloud absorption (</a:t>
            </a:r>
            <a:r>
              <a:rPr lang="fr-FR" sz="2400" i="1" dirty="0" err="1"/>
              <a:t>grey</a:t>
            </a:r>
            <a:r>
              <a:rPr lang="fr-FR" sz="2400" i="1" dirty="0"/>
              <a:t>) can </a:t>
            </a:r>
            <a:r>
              <a:rPr lang="fr-FR" sz="2400" i="1" dirty="0" err="1"/>
              <a:t>also</a:t>
            </a:r>
            <a:r>
              <a:rPr lang="fr-FR" sz="2400" i="1" dirty="0"/>
              <a:t> </a:t>
            </a:r>
            <a:r>
              <a:rPr lang="fr-FR" sz="2400" i="1" dirty="0" err="1"/>
              <a:t>be</a:t>
            </a:r>
            <a:r>
              <a:rPr lang="fr-FR" sz="2400" i="1" dirty="0"/>
              <a:t> </a:t>
            </a:r>
            <a:r>
              <a:rPr lang="fr-FR" sz="2400" i="1" dirty="0" err="1"/>
              <a:t>parameters</a:t>
            </a:r>
            <a:r>
              <a:rPr lang="fr-FR" sz="2400" i="1" dirty="0"/>
              <a:t>.</a:t>
            </a:r>
          </a:p>
          <a:p>
            <a:r>
              <a:rPr lang="fr-FR" sz="2400" dirty="0"/>
              <a:t>The </a:t>
            </a:r>
            <a:r>
              <a:rPr lang="fr-FR" sz="2400" dirty="0" err="1"/>
              <a:t>methods</a:t>
            </a:r>
            <a:r>
              <a:rPr lang="fr-FR" sz="2400" dirty="0"/>
              <a:t> have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systematically</a:t>
            </a:r>
            <a:r>
              <a:rPr lang="fr-FR" sz="2400" dirty="0"/>
              <a:t> </a:t>
            </a:r>
            <a:r>
              <a:rPr lang="fr-FR" sz="2400" dirty="0" err="1"/>
              <a:t>checked</a:t>
            </a:r>
            <a:r>
              <a:rPr lang="fr-FR" sz="2400" dirty="0"/>
              <a:t> for </a:t>
            </a:r>
            <a:r>
              <a:rPr lang="fr-FR" sz="2400" dirty="0" err="1"/>
              <a:t>every</a:t>
            </a:r>
            <a:r>
              <a:rPr lang="fr-FR" sz="2400" dirty="0"/>
              <a:t> </a:t>
            </a:r>
            <a:r>
              <a:rPr lang="fr-FR" sz="2400" dirty="0" err="1"/>
              <a:t>atmospheric</a:t>
            </a:r>
            <a:r>
              <a:rPr lang="fr-FR" sz="2400" dirty="0"/>
              <a:t> situation:</a:t>
            </a:r>
          </a:p>
          <a:p>
            <a:pPr lvl="1"/>
            <a:r>
              <a:rPr lang="fr-FR" sz="2000" dirty="0" err="1"/>
              <a:t>Predictability</a:t>
            </a:r>
            <a:r>
              <a:rPr lang="fr-FR" sz="2000" dirty="0"/>
              <a:t> of the correction in (</a:t>
            </a:r>
            <a:r>
              <a:rPr lang="fr-FR" sz="2000" dirty="0" err="1"/>
              <a:t>airmass</a:t>
            </a:r>
            <a:r>
              <a:rPr lang="fr-FR" sz="2000" dirty="0"/>
              <a:t>, </a:t>
            </a:r>
            <a:r>
              <a:rPr lang="fr-FR" sz="2000" dirty="0" err="1"/>
              <a:t>azimuth</a:t>
            </a:r>
            <a:r>
              <a:rPr lang="fr-FR" sz="2000" dirty="0"/>
              <a:t>)</a:t>
            </a:r>
          </a:p>
          <a:p>
            <a:pPr lvl="1"/>
            <a:r>
              <a:rPr lang="fr-FR" sz="2000" dirty="0" err="1"/>
              <a:t>Needs</a:t>
            </a:r>
            <a:r>
              <a:rPr lang="fr-FR" sz="2000" dirty="0"/>
              <a:t> observation of CALSPEC standards </a:t>
            </a:r>
            <a:r>
              <a:rPr lang="fr-FR" sz="2000" dirty="0" err="1"/>
              <a:t>through</a:t>
            </a:r>
            <a:r>
              <a:rPr lang="fr-FR" sz="2000" dirty="0"/>
              <a:t> </a:t>
            </a:r>
            <a:r>
              <a:rPr lang="fr-FR" sz="2000" dirty="0" err="1"/>
              <a:t>entire</a:t>
            </a:r>
            <a:r>
              <a:rPr lang="fr-FR" sz="2000" dirty="0"/>
              <a:t> </a:t>
            </a:r>
            <a:r>
              <a:rPr lang="fr-FR" sz="2000" dirty="0" err="1"/>
              <a:t>nights</a:t>
            </a:r>
            <a:r>
              <a:rPr lang="fr-FR" sz="2000" dirty="0"/>
              <a:t> (to </a:t>
            </a:r>
            <a:r>
              <a:rPr lang="fr-FR" sz="2000" dirty="0" err="1"/>
              <a:t>estimate</a:t>
            </a:r>
            <a:r>
              <a:rPr lang="fr-FR" sz="2000" dirty="0"/>
              <a:t> </a:t>
            </a:r>
            <a:r>
              <a:rPr lang="fr-FR" sz="2000" dirty="0" err="1"/>
              <a:t>atm</a:t>
            </a:r>
            <a:r>
              <a:rPr lang="fr-FR" sz="2000" dirty="0"/>
              <a:t>. </a:t>
            </a:r>
            <a:r>
              <a:rPr lang="fr-FR" sz="2000" dirty="0" err="1"/>
              <a:t>parameters</a:t>
            </a:r>
            <a:r>
              <a:rPr lang="fr-FR" sz="2000" dirty="0"/>
              <a:t>) AND </a:t>
            </a:r>
            <a:r>
              <a:rPr lang="fr-FR" sz="2000" dirty="0" err="1"/>
              <a:t>various</a:t>
            </a:r>
            <a:r>
              <a:rPr lang="fr-FR" sz="2000" dirty="0"/>
              <a:t> </a:t>
            </a:r>
            <a:r>
              <a:rPr lang="fr-FR" sz="2000" dirty="0" err="1"/>
              <a:t>fields</a:t>
            </a:r>
            <a:r>
              <a:rPr lang="fr-FR" sz="2000" dirty="0"/>
              <a:t> in (</a:t>
            </a:r>
            <a:r>
              <a:rPr lang="fr-FR" sz="2000" dirty="0" err="1"/>
              <a:t>airmass</a:t>
            </a:r>
            <a:r>
              <a:rPr lang="fr-FR" sz="2000" dirty="0"/>
              <a:t>, </a:t>
            </a:r>
            <a:r>
              <a:rPr lang="fr-FR" sz="2000" dirty="0" err="1"/>
              <a:t>azimuth</a:t>
            </a:r>
            <a:r>
              <a:rPr lang="fr-FR" sz="2000" dirty="0"/>
              <a:t>) </a:t>
            </a:r>
            <a:r>
              <a:rPr lang="fr-FR" sz="2000" dirty="0" err="1"/>
              <a:t>containing</a:t>
            </a:r>
            <a:r>
              <a:rPr lang="fr-FR" sz="2000" dirty="0"/>
              <a:t> standards to test the </a:t>
            </a:r>
            <a:r>
              <a:rPr lang="fr-FR" sz="2000" dirty="0" err="1"/>
              <a:t>prediction</a:t>
            </a:r>
            <a:r>
              <a:rPr lang="fr-FR" sz="2000" dirty="0"/>
              <a:t>. « ronde des standards ».</a:t>
            </a:r>
          </a:p>
          <a:p>
            <a:r>
              <a:rPr lang="fr-FR" sz="2400" b="1" dirty="0"/>
              <a:t>Alternative</a:t>
            </a:r>
            <a:r>
              <a:rPr lang="fr-FR" sz="2400" dirty="0"/>
              <a:t>: </a:t>
            </a:r>
            <a:r>
              <a:rPr lang="fr-FR" sz="2400" dirty="0" err="1"/>
              <a:t>directly</a:t>
            </a:r>
            <a:r>
              <a:rPr lang="fr-FR" sz="2400" dirty="0"/>
              <a:t> </a:t>
            </a:r>
            <a:r>
              <a:rPr lang="fr-FR" sz="2400" dirty="0" err="1"/>
              <a:t>measure</a:t>
            </a:r>
            <a:r>
              <a:rPr lang="fr-FR" sz="2400" dirty="0"/>
              <a:t> </a:t>
            </a:r>
            <a:r>
              <a:rPr lang="fr-FR" sz="2400" dirty="0" err="1"/>
              <a:t>atm</a:t>
            </a:r>
            <a:r>
              <a:rPr lang="fr-FR" sz="2400" dirty="0"/>
              <a:t>. transmission in the </a:t>
            </a:r>
            <a:r>
              <a:rPr lang="fr-FR" sz="2400" dirty="0" err="1"/>
              <a:t>same</a:t>
            </a:r>
            <a:r>
              <a:rPr lang="fr-FR" sz="2400" dirty="0"/>
              <a:t> direction </a:t>
            </a:r>
            <a:r>
              <a:rPr lang="fr-FR" sz="2400" dirty="0" err="1"/>
              <a:t>than</a:t>
            </a:r>
            <a:r>
              <a:rPr lang="fr-FR" sz="2400" dirty="0"/>
              <a:t> LSST, </a:t>
            </a:r>
            <a:r>
              <a:rPr lang="fr-FR" sz="2400" dirty="0" err="1"/>
              <a:t>using</a:t>
            </a:r>
            <a:r>
              <a:rPr lang="fr-FR" sz="2400" dirty="0"/>
              <a:t> </a:t>
            </a:r>
            <a:r>
              <a:rPr lang="fr-FR" sz="2400" dirty="0" err="1"/>
              <a:t>secondary</a:t>
            </a:r>
            <a:r>
              <a:rPr lang="fr-FR" sz="2400" dirty="0"/>
              <a:t> </a:t>
            </a:r>
            <a:r>
              <a:rPr lang="fr-FR" sz="2400" dirty="0" err="1"/>
              <a:t>spectrophotometric</a:t>
            </a:r>
            <a:r>
              <a:rPr lang="fr-FR" sz="2400" dirty="0"/>
              <a:t> standards </a:t>
            </a:r>
            <a:r>
              <a:rPr lang="fr-FR" sz="2400" dirty="0" err="1"/>
              <a:t>measured</a:t>
            </a:r>
            <a:r>
              <a:rPr lang="fr-FR" sz="2400" dirty="0"/>
              <a:t> out of </a:t>
            </a:r>
            <a:r>
              <a:rPr lang="fr-FR" sz="2400" dirty="0" err="1"/>
              <a:t>atmosphere</a:t>
            </a:r>
            <a:r>
              <a:rPr lang="fr-FR" sz="2400" dirty="0"/>
              <a:t> by GAIA.</a:t>
            </a:r>
            <a:br>
              <a:rPr lang="fr-FR" sz="2400" dirty="0"/>
            </a:br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checked</a:t>
            </a:r>
            <a:r>
              <a:rPr lang="fr-FR" sz="2400" dirty="0"/>
              <a:t>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spectra</a:t>
            </a:r>
            <a:r>
              <a:rPr lang="fr-FR" sz="2400" dirty="0"/>
              <a:t> of stars as </a:t>
            </a:r>
            <a:r>
              <a:rPr lang="fr-FR" sz="2400" dirty="0" err="1"/>
              <a:t>faint</a:t>
            </a:r>
            <a:r>
              <a:rPr lang="fr-FR" sz="2400" dirty="0"/>
              <a:t> as </a:t>
            </a:r>
            <a:r>
              <a:rPr lang="fr-FR" sz="2400" b="1" dirty="0"/>
              <a:t>M=10 </a:t>
            </a:r>
            <a:r>
              <a:rPr lang="fr-FR" sz="2400" dirty="0"/>
              <a:t>are </a:t>
            </a:r>
            <a:r>
              <a:rPr lang="fr-FR" sz="2400" dirty="0" err="1"/>
              <a:t>measurable</a:t>
            </a:r>
            <a:r>
              <a:rPr lang="fr-FR" sz="2400" dirty="0"/>
              <a:t> in 30s </a:t>
            </a:r>
            <a:r>
              <a:rPr lang="fr-FR" sz="2400" dirty="0" err="1"/>
              <a:t>with</a:t>
            </a:r>
            <a:r>
              <a:rPr lang="fr-FR" sz="2400" dirty="0"/>
              <a:t> s/b&gt;100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err="1">
                <a:solidFill>
                  <a:srgbClr val="FF0000"/>
                </a:solidFill>
              </a:rPr>
              <a:t>Establishing</a:t>
            </a:r>
            <a:r>
              <a:rPr lang="fr-FR" sz="4000" b="1" dirty="0">
                <a:solidFill>
                  <a:srgbClr val="FF0000"/>
                </a:solidFill>
              </a:rPr>
              <a:t> correction </a:t>
            </a:r>
            <a:r>
              <a:rPr lang="fr-FR" sz="4000" b="1" dirty="0" err="1">
                <a:solidFill>
                  <a:srgbClr val="FF0000"/>
                </a:solidFill>
              </a:rPr>
              <a:t>procedures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0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D03CB-BC09-69A7-2FF8-ACD75C60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How </a:t>
            </a:r>
            <a:r>
              <a:rPr lang="fr-FR" b="1" dirty="0" err="1">
                <a:solidFill>
                  <a:srgbClr val="FF0000"/>
                </a:solidFill>
              </a:rPr>
              <a:t>does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it</a:t>
            </a:r>
            <a:r>
              <a:rPr lang="fr-FR" b="1" dirty="0">
                <a:solidFill>
                  <a:srgbClr val="FF0000"/>
                </a:solidFill>
              </a:rPr>
              <a:t> look like?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7AA479-39D2-5F60-B1C2-2B5E3276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ED688A-D28F-4DBD-612A-37173AE80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544" y="1287072"/>
            <a:ext cx="5538911" cy="5434403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55E0222-FE9D-D8D7-33D8-0A48ADAFAC7E}"/>
              </a:ext>
            </a:extLst>
          </p:cNvPr>
          <p:cNvCxnSpPr>
            <a:cxnSpLocks/>
          </p:cNvCxnSpPr>
          <p:nvPr/>
        </p:nvCxnSpPr>
        <p:spPr>
          <a:xfrm>
            <a:off x="4122799" y="4788506"/>
            <a:ext cx="568686" cy="0"/>
          </a:xfrm>
          <a:prstGeom prst="straightConnector1">
            <a:avLst/>
          </a:prstGeom>
          <a:ln w="38100">
            <a:gradFill>
              <a:gsLst>
                <a:gs pos="0">
                  <a:srgbClr val="FF0000"/>
                </a:gs>
                <a:gs pos="38000">
                  <a:srgbClr val="FFFF00">
                    <a:lumMod val="42078"/>
                    <a:lumOff val="57922"/>
                  </a:srgbClr>
                </a:gs>
                <a:gs pos="80000">
                  <a:srgbClr val="00B0F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E36CB43-0561-B2A7-49C9-B9F5BB01CD0E}"/>
              </a:ext>
            </a:extLst>
          </p:cNvPr>
          <p:cNvSpPr txBox="1"/>
          <p:nvPr/>
        </p:nvSpPr>
        <p:spPr>
          <a:xfrm>
            <a:off x="3866736" y="4335352"/>
            <a:ext cx="1119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FF00"/>
                </a:solidFill>
              </a:rPr>
              <a:t>Atmospheric</a:t>
            </a:r>
            <a:r>
              <a:rPr lang="fr-FR" sz="1050" b="1" dirty="0">
                <a:solidFill>
                  <a:srgbClr val="FFFF00"/>
                </a:solidFill>
              </a:rPr>
              <a:t> dispersion (x20)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40802CC-0356-2E15-CC69-0A510FCA23CB}"/>
              </a:ext>
            </a:extLst>
          </p:cNvPr>
          <p:cNvCxnSpPr>
            <a:cxnSpLocks/>
          </p:cNvCxnSpPr>
          <p:nvPr/>
        </p:nvCxnSpPr>
        <p:spPr>
          <a:xfrm flipV="1">
            <a:off x="3866736" y="2212275"/>
            <a:ext cx="0" cy="2192290"/>
          </a:xfrm>
          <a:prstGeom prst="straightConnector1">
            <a:avLst/>
          </a:prstGeom>
          <a:ln w="38100">
            <a:gradFill>
              <a:gsLst>
                <a:gs pos="0">
                  <a:srgbClr val="FF0000"/>
                </a:gs>
                <a:gs pos="38000">
                  <a:srgbClr val="FFFF00">
                    <a:lumMod val="42078"/>
                    <a:lumOff val="57922"/>
                  </a:srgbClr>
                </a:gs>
                <a:gs pos="80000">
                  <a:srgbClr val="00B0F0"/>
                </a:gs>
              </a:gsLst>
              <a:lin ang="16200000" scaled="0"/>
            </a:gra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EE60AE3-C732-5023-2CC1-799711390173}"/>
              </a:ext>
            </a:extLst>
          </p:cNvPr>
          <p:cNvSpPr txBox="1"/>
          <p:nvPr/>
        </p:nvSpPr>
        <p:spPr>
          <a:xfrm rot="16200000">
            <a:off x="2728239" y="3305247"/>
            <a:ext cx="18062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FFFF00"/>
                </a:solidFill>
              </a:rPr>
              <a:t>hologram</a:t>
            </a:r>
            <a:r>
              <a:rPr lang="fr-FR" sz="1050" b="1" dirty="0">
                <a:solidFill>
                  <a:srgbClr val="FFFF00"/>
                </a:solidFill>
              </a:rPr>
              <a:t> dispersion</a:t>
            </a:r>
          </a:p>
        </p:txBody>
      </p:sp>
    </p:spTree>
    <p:extLst>
      <p:ext uri="{BB962C8B-B14F-4D97-AF65-F5344CB8AC3E}">
        <p14:creationId xmlns:p14="http://schemas.microsoft.com/office/powerpoint/2010/main" val="1577233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0CAFF-FFC3-BFD3-48EA-F2FD6B60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>
                <a:solidFill>
                  <a:srgbClr val="FF0000"/>
                </a:solidFill>
              </a:rPr>
              <a:t>AuxTel</a:t>
            </a:r>
            <a:r>
              <a:rPr lang="fr-FR" b="1" dirty="0">
                <a:solidFill>
                  <a:srgbClr val="FF0000"/>
                </a:solidFill>
              </a:rPr>
              <a:t>: chantiers en cours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E42A644-87F1-09F0-EBBB-D81F96DA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C508-E0E1-2344-AC30-5474DE451135}" type="slidenum">
              <a:rPr lang="fr-FR" smtClean="0"/>
              <a:t>6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F2EB50-1BFC-C495-5838-F3C9414B4D80}"/>
              </a:ext>
            </a:extLst>
          </p:cNvPr>
          <p:cNvSpPr txBox="1"/>
          <p:nvPr/>
        </p:nvSpPr>
        <p:spPr>
          <a:xfrm>
            <a:off x="805544" y="1594058"/>
            <a:ext cx="7696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l"/>
            <a:r>
              <a:rPr lang="fr-FR" sz="2000" b="1" dirty="0">
                <a:solidFill>
                  <a:srgbClr val="000000"/>
                </a:solidFill>
                <a:latin typeface="Helvetica" pitchFamily="2" charset="0"/>
              </a:rPr>
              <a:t>Image </a:t>
            </a:r>
            <a:r>
              <a:rPr lang="fr-FR" sz="2000" b="1" dirty="0" err="1">
                <a:solidFill>
                  <a:srgbClr val="000000"/>
                </a:solidFill>
                <a:latin typeface="Helvetica" pitchFamily="2" charset="0"/>
              </a:rPr>
              <a:t>reduction</a:t>
            </a:r>
            <a:endParaRPr lang="fr-FR" sz="20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indent="-228600"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Flat-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fielding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spectroscopy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: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analysis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-&gt; Martin</a:t>
            </a:r>
          </a:p>
          <a:p>
            <a:pPr indent="-228600" algn="l"/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fr-F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fr-FR" sz="1800" dirty="0">
                <a:solidFill>
                  <a:srgbClr val="000000"/>
                </a:solidFill>
                <a:latin typeface="Helvetica" pitchFamily="2" charset="0"/>
              </a:rPr>
              <a:t>Hardware: f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lat-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fielding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spectroscopy</a:t>
            </a:r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 / </a:t>
            </a:r>
            <a:r>
              <a:rPr lang="fr-FR" dirty="0" err="1">
                <a:solidFill>
                  <a:srgbClr val="000000"/>
                </a:solidFill>
                <a:latin typeface="Helvetica" pitchFamily="2" charset="0"/>
              </a:rPr>
              <a:t>mitigate</a:t>
            </a:r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 impact of </a:t>
            </a:r>
            <a:r>
              <a:rPr lang="fr-FR" dirty="0" err="1">
                <a:solidFill>
                  <a:srgbClr val="000000"/>
                </a:solidFill>
                <a:latin typeface="Helvetica" pitchFamily="2" charset="0"/>
              </a:rPr>
              <a:t>field</a:t>
            </a:r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 stars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: 	-&gt; Marc</a:t>
            </a:r>
          </a:p>
          <a:p>
            <a:pPr indent="-228600" algn="l"/>
            <a:endParaRPr lang="fr-FR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indent="-228600" algn="l"/>
            <a:r>
              <a:rPr lang="fr-FR" sz="2000" b="1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fr-FR" sz="20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pectrum Extraction</a:t>
            </a:r>
          </a:p>
          <a:p>
            <a:pPr indent="-228600" algn="l"/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	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 Full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understanding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order2/order1</a:t>
            </a:r>
          </a:p>
          <a:p>
            <a:pPr indent="-228600" algn="l"/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	- </a:t>
            </a:r>
            <a:r>
              <a:rPr lang="fr-FR" dirty="0" err="1">
                <a:solidFill>
                  <a:srgbClr val="000000"/>
                </a:solidFill>
                <a:latin typeface="Helvetica" pitchFamily="2" charset="0"/>
              </a:rPr>
              <a:t>Understanding</a:t>
            </a:r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latin typeface="Helvetica" pitchFamily="2" charset="0"/>
              </a:rPr>
              <a:t>telescope</a:t>
            </a:r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Helvetica" pitchFamily="2" charset="0"/>
              </a:rPr>
              <a:t>throughput</a:t>
            </a:r>
            <a:endParaRPr lang="fr-FR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indent="-228600" algn="l"/>
            <a:endParaRPr lang="fr-FR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indent="-228600" algn="l"/>
            <a:r>
              <a:rPr lang="fr-FR" sz="2000" b="1" dirty="0" err="1">
                <a:solidFill>
                  <a:srgbClr val="000000"/>
                </a:solidFill>
                <a:latin typeface="Helvetica" pitchFamily="2" charset="0"/>
              </a:rPr>
              <a:t>Atmospheric</a:t>
            </a:r>
            <a:r>
              <a:rPr lang="fr-FR" sz="20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Helvetica" pitchFamily="2" charset="0"/>
              </a:rPr>
              <a:t>studies</a:t>
            </a:r>
            <a:endParaRPr lang="fr-FR" sz="20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 indent="-228600"/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Fit of </a:t>
            </a:r>
            <a:r>
              <a:rPr lang="fr-FR" dirty="0" err="1">
                <a:solidFill>
                  <a:srgbClr val="000000"/>
                </a:solidFill>
                <a:latin typeface="Helvetica" pitchFamily="2" charset="0"/>
              </a:rPr>
              <a:t>atmospheric</a:t>
            </a:r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Helvetica" pitchFamily="2" charset="0"/>
              </a:rPr>
              <a:t>parameters</a:t>
            </a:r>
            <a:endParaRPr lang="fr-FR" dirty="0">
              <a:solidFill>
                <a:srgbClr val="000000"/>
              </a:solidFill>
              <a:latin typeface="Helvetica" pitchFamily="2" charset="0"/>
            </a:endParaRPr>
          </a:p>
          <a:p>
            <a:pPr lvl="1" indent="-228600"/>
            <a:r>
              <a:rPr lang="fr-FR" dirty="0">
                <a:solidFill>
                  <a:srgbClr val="000000"/>
                </a:solidFill>
                <a:latin typeface="Helvetica" pitchFamily="2" charset="0"/>
              </a:rPr>
              <a:t>-	</a:t>
            </a:r>
            <a:r>
              <a:rPr lang="fr-FR" sz="1600" dirty="0" err="1">
                <a:solidFill>
                  <a:srgbClr val="000000"/>
                </a:solidFill>
                <a:latin typeface="Helvetica" pitchFamily="2" charset="0"/>
              </a:rPr>
              <a:t>Known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 –constant- </a:t>
            </a:r>
            <a:r>
              <a:rPr lang="fr-FR" sz="1600" dirty="0" err="1">
                <a:solidFill>
                  <a:srgbClr val="000000"/>
                </a:solidFill>
                <a:latin typeface="Helvetica" pitchFamily="2" charset="0"/>
              </a:rPr>
              <a:t>atmospheric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Helvetica" pitchFamily="2" charset="0"/>
              </a:rPr>
              <a:t>effects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 (not </a:t>
            </a:r>
            <a:r>
              <a:rPr lang="fr-FR" sz="1600" dirty="0" err="1">
                <a:solidFill>
                  <a:srgbClr val="000000"/>
                </a:solidFill>
                <a:latin typeface="Helvetica" pitchFamily="2" charset="0"/>
              </a:rPr>
              <a:t>measured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): Rayleigh</a:t>
            </a:r>
            <a:endParaRPr lang="fr-FR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 indent="-228600"/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Variable </a:t>
            </a:r>
            <a:r>
              <a:rPr lang="fr-FR" sz="1600" dirty="0" err="1">
                <a:solidFill>
                  <a:srgbClr val="000000"/>
                </a:solidFill>
                <a:latin typeface="Helvetica" pitchFamily="2" charset="0"/>
              </a:rPr>
              <a:t>a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tmospheric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parameters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: water, ozone,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aerosols</a:t>
            </a:r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clouds</a:t>
            </a:r>
            <a:endParaRPr lang="fr-FR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514350" lvl="1" indent="-285750">
              <a:buFontTx/>
              <a:buChar char="-"/>
            </a:pPr>
            <a:r>
              <a:rPr lang="fr-FR" sz="1600" dirty="0" err="1">
                <a:solidFill>
                  <a:srgbClr val="000000"/>
                </a:solidFill>
                <a:latin typeface="Helvetica" pitchFamily="2" charset="0"/>
              </a:rPr>
              <a:t>Estimated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 at </a:t>
            </a:r>
            <a:r>
              <a:rPr lang="fr-FR" sz="1600" dirty="0" err="1">
                <a:solidFill>
                  <a:srgbClr val="000000"/>
                </a:solidFill>
                <a:latin typeface="Helvetica" pitchFamily="2" charset="0"/>
              </a:rPr>
              <a:t>airmass</a:t>
            </a:r>
            <a:r>
              <a:rPr lang="fr-FR" sz="1600" dirty="0">
                <a:solidFill>
                  <a:srgbClr val="000000"/>
                </a:solidFill>
                <a:latin typeface="Helvetica" pitchFamily="2" charset="0"/>
              </a:rPr>
              <a:t>=1</a:t>
            </a:r>
            <a:endParaRPr lang="fr-FR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indent="-228600" algn="l"/>
            <a:endParaRPr lang="fr-FR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sz="2000" b="1" dirty="0">
                <a:solidFill>
                  <a:srgbClr val="000000"/>
                </a:solidFill>
                <a:latin typeface="Helvetica" pitchFamily="2" charset="0"/>
              </a:rPr>
              <a:t>Compensation of the </a:t>
            </a:r>
            <a:r>
              <a:rPr lang="fr-FR" sz="2000" b="1" dirty="0" err="1">
                <a:solidFill>
                  <a:srgbClr val="000000"/>
                </a:solidFill>
                <a:latin typeface="Helvetica" pitchFamily="2" charset="0"/>
              </a:rPr>
              <a:t>color</a:t>
            </a:r>
            <a:r>
              <a:rPr lang="fr-FR" sz="2000" b="1" dirty="0">
                <a:solidFill>
                  <a:srgbClr val="000000"/>
                </a:solidFill>
                <a:latin typeface="Helvetica" pitchFamily="2" charset="0"/>
              </a:rPr>
              <a:t> variations</a:t>
            </a:r>
            <a:r>
              <a:rPr lang="fr-FR" sz="20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due to </a:t>
            </a:r>
            <a:r>
              <a:rPr lang="fr-FR" sz="20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atmosphere</a:t>
            </a:r>
            <a:r>
              <a:rPr lang="fr-FR" sz="20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(Discussion).</a:t>
            </a:r>
            <a:r>
              <a:rPr lang="fr-FR" sz="1800" dirty="0"/>
              <a:t> </a:t>
            </a:r>
            <a:r>
              <a:rPr lang="fr-FR" sz="1800" dirty="0" err="1"/>
              <a:t>Color</a:t>
            </a:r>
            <a:r>
              <a:rPr lang="fr-FR" sz="1800" dirty="0"/>
              <a:t> changes </a:t>
            </a:r>
            <a:r>
              <a:rPr lang="fr-FR" sz="1800" dirty="0" err="1"/>
              <a:t>induced</a:t>
            </a:r>
            <a:r>
              <a:rPr lang="fr-FR" sz="1800" dirty="0"/>
              <a:t> by water </a:t>
            </a:r>
            <a:r>
              <a:rPr lang="fr-FR" sz="1800" dirty="0" err="1"/>
              <a:t>vapor</a:t>
            </a:r>
            <a:r>
              <a:rPr lang="fr-FR" sz="1800" dirty="0"/>
              <a:t> / </a:t>
            </a:r>
            <a:r>
              <a:rPr lang="fr-FR" sz="1800" dirty="0" err="1"/>
              <a:t>aerosols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7347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AEA71-E25F-01C4-D08B-BB320A59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138"/>
            <a:ext cx="8229600" cy="848536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Flat-</a:t>
            </a:r>
            <a:r>
              <a:rPr lang="fr-FR" b="1" dirty="0" err="1">
                <a:solidFill>
                  <a:srgbClr val="FF0000"/>
                </a:solidFill>
              </a:rPr>
              <a:t>fielding</a:t>
            </a:r>
            <a:r>
              <a:rPr lang="fr-FR" b="1" dirty="0">
                <a:solidFill>
                  <a:srgbClr val="FF0000"/>
                </a:solidFill>
              </a:rPr>
              <a:t> in </a:t>
            </a:r>
            <a:r>
              <a:rPr lang="fr-FR" b="1" dirty="0" err="1">
                <a:solidFill>
                  <a:srgbClr val="FF0000"/>
                </a:solidFill>
              </a:rPr>
              <a:t>spectroscopy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2C30E0-7847-4530-80FF-A9E151D3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25" y="1118883"/>
            <a:ext cx="6060988" cy="23909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Flat-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fielding</a:t>
            </a:r>
            <a:r>
              <a:rPr lang="fr-FR" dirty="0"/>
              <a:t> </a:t>
            </a:r>
            <a:r>
              <a:rPr lang="fr-FR" b="1" dirty="0" err="1"/>
              <a:t>is</a:t>
            </a:r>
            <a:r>
              <a:rPr lang="fr-FR" b="1" dirty="0"/>
              <a:t> not standard for </a:t>
            </a:r>
            <a:r>
              <a:rPr lang="fr-FR" b="1" dirty="0" err="1"/>
              <a:t>spectroscopy</a:t>
            </a:r>
            <a:endParaRPr lang="fr-FR" b="1" dirty="0"/>
          </a:p>
          <a:p>
            <a:pPr lvl="1"/>
            <a:r>
              <a:rPr lang="fr-FR" sz="2600" dirty="0" err="1"/>
              <a:t>Ultimately</a:t>
            </a:r>
            <a:r>
              <a:rPr lang="fr-FR" sz="2600" dirty="0"/>
              <a:t>, the CBP </a:t>
            </a:r>
            <a:r>
              <a:rPr lang="fr-FR" sz="2600" dirty="0" err="1"/>
              <a:t>will</a:t>
            </a:r>
            <a:r>
              <a:rPr lang="fr-FR" sz="2600" dirty="0"/>
              <a:t> </a:t>
            </a:r>
            <a:r>
              <a:rPr lang="fr-FR" sz="2600" dirty="0" err="1"/>
              <a:t>be</a:t>
            </a:r>
            <a:r>
              <a:rPr lang="fr-FR" sz="2600" dirty="0"/>
              <a:t> the best </a:t>
            </a:r>
            <a:r>
              <a:rPr lang="fr-FR" sz="2600" dirty="0" err="1"/>
              <a:t>tool</a:t>
            </a:r>
            <a:endParaRPr lang="fr-FR" sz="2600" dirty="0"/>
          </a:p>
          <a:p>
            <a:pPr lvl="1"/>
            <a:r>
              <a:rPr lang="fr-FR" sz="2600" dirty="0"/>
              <a:t>In the </a:t>
            </a:r>
            <a:r>
              <a:rPr lang="fr-FR" sz="2600" dirty="0" err="1"/>
              <a:t>meanwhile,we</a:t>
            </a:r>
            <a:r>
              <a:rPr lang="fr-FR" sz="2600" dirty="0"/>
              <a:t> use approximations :</a:t>
            </a:r>
          </a:p>
          <a:p>
            <a:pPr lvl="2"/>
            <a:r>
              <a:rPr lang="fr-FR" sz="2300" dirty="0" err="1"/>
              <a:t>Keep</a:t>
            </a:r>
            <a:r>
              <a:rPr lang="fr-FR" sz="2300" dirty="0"/>
              <a:t> </a:t>
            </a:r>
            <a:r>
              <a:rPr lang="fr-FR" sz="2300" dirty="0" err="1"/>
              <a:t>only</a:t>
            </a:r>
            <a:r>
              <a:rPr lang="fr-FR" sz="2300" dirty="0"/>
              <a:t> fluctuations due to camera </a:t>
            </a:r>
            <a:r>
              <a:rPr lang="fr-FR" sz="2300" dirty="0" err="1"/>
              <a:t>window</a:t>
            </a:r>
            <a:r>
              <a:rPr lang="fr-FR" sz="2300" dirty="0"/>
              <a:t> + CCD (</a:t>
            </a:r>
            <a:r>
              <a:rPr lang="fr-FR" sz="2300" dirty="0" err="1"/>
              <a:t>dust</a:t>
            </a:r>
            <a:r>
              <a:rPr lang="fr-FR" sz="2300" dirty="0"/>
              <a:t> &amp; pixel-to-pixel gain variations)</a:t>
            </a:r>
          </a:p>
          <a:p>
            <a:pPr lvl="2"/>
            <a:r>
              <a:rPr lang="fr-FR" sz="2300" b="1" dirty="0"/>
              <a:t>spatial</a:t>
            </a:r>
            <a:r>
              <a:rPr lang="fr-FR" sz="2300" dirty="0"/>
              <a:t> and </a:t>
            </a:r>
            <a:r>
              <a:rPr lang="fr-FR" sz="2300" b="1" dirty="0" err="1"/>
              <a:t>wavelength</a:t>
            </a:r>
            <a:r>
              <a:rPr lang="fr-FR" sz="2300" dirty="0"/>
              <a:t> </a:t>
            </a:r>
            <a:r>
              <a:rPr lang="fr-FR" sz="2300" dirty="0" err="1"/>
              <a:t>efficiencies</a:t>
            </a:r>
            <a:r>
              <a:rPr lang="fr-FR" sz="2300" dirty="0"/>
              <a:t> </a:t>
            </a:r>
            <a:r>
              <a:rPr lang="fr-FR" sz="2300" dirty="0" err="1"/>
              <a:t>factorize</a:t>
            </a:r>
            <a:endParaRPr lang="fr-FR" sz="2300" dirty="0"/>
          </a:p>
          <a:p>
            <a:pPr marL="914400" lvl="2" indent="0">
              <a:buNone/>
            </a:pPr>
            <a:endParaRPr lang="fr-FR" sz="2300" dirty="0"/>
          </a:p>
          <a:p>
            <a:pPr marL="914400" lvl="2" indent="0">
              <a:buNone/>
            </a:pPr>
            <a:endParaRPr lang="fr-FR" sz="1000" dirty="0"/>
          </a:p>
          <a:p>
            <a:pPr lvl="1"/>
            <a:r>
              <a:rPr lang="fr-FR" sz="2600" dirty="0"/>
              <a:t>A line of light to </a:t>
            </a:r>
            <a:r>
              <a:rPr lang="fr-FR" sz="2600" dirty="0" err="1"/>
              <a:t>produce</a:t>
            </a:r>
            <a:r>
              <a:rPr lang="fr-FR" sz="2600" dirty="0"/>
              <a:t> a </a:t>
            </a:r>
            <a:r>
              <a:rPr lang="fr-FR" sz="2600" dirty="0" err="1"/>
              <a:t>special</a:t>
            </a:r>
            <a:r>
              <a:rPr lang="fr-FR" sz="2600" dirty="0"/>
              <a:t> flat-</a:t>
            </a:r>
            <a:r>
              <a:rPr lang="fr-FR" sz="2600" dirty="0" err="1"/>
              <a:t>field</a:t>
            </a:r>
            <a:endParaRPr lang="fr-FR" sz="26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3B69138-6540-EC6E-2D27-4B24DC9ED9EE}"/>
              </a:ext>
            </a:extLst>
          </p:cNvPr>
          <p:cNvGrpSpPr/>
          <p:nvPr/>
        </p:nvGrpSpPr>
        <p:grpSpPr>
          <a:xfrm>
            <a:off x="616793" y="3817446"/>
            <a:ext cx="3153167" cy="2904408"/>
            <a:chOff x="616793" y="3817446"/>
            <a:chExt cx="3153167" cy="2904408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E7B5D348-B130-5538-6788-E1A24DB3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1104" y="3817446"/>
              <a:ext cx="2878856" cy="2904408"/>
            </a:xfrm>
            <a:prstGeom prst="rect">
              <a:avLst/>
            </a:prstGeom>
          </p:spPr>
        </p:pic>
        <p:pic>
          <p:nvPicPr>
            <p:cNvPr id="22" name="Graphique 21" descr="Avertissement">
              <a:extLst>
                <a:ext uri="{FF2B5EF4-FFF2-40B4-BE49-F238E27FC236}">
                  <a16:creationId xmlns:a16="http://schemas.microsoft.com/office/drawing/2014/main" id="{9C0585C2-D115-3F17-555F-9C44E87C2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6793" y="3876284"/>
              <a:ext cx="346558" cy="346558"/>
            </a:xfrm>
            <a:prstGeom prst="rect">
              <a:avLst/>
            </a:prstGeom>
          </p:spPr>
        </p:pic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76E5EB87-8710-1FD6-0B3A-2CCFB1877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695" y="4098159"/>
              <a:ext cx="715492" cy="12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69142A8-9B1C-DA58-81CC-45E517B3299C}"/>
              </a:ext>
            </a:extLst>
          </p:cNvPr>
          <p:cNvGrpSpPr/>
          <p:nvPr/>
        </p:nvGrpSpPr>
        <p:grpSpPr>
          <a:xfrm>
            <a:off x="5826153" y="3617895"/>
            <a:ext cx="2878856" cy="2961403"/>
            <a:chOff x="6640578" y="4902566"/>
            <a:chExt cx="1771650" cy="1822450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C9474D7-4986-6561-D24A-F3A6A524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0578" y="4902566"/>
              <a:ext cx="1771650" cy="182245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B37EB5A-FC76-34BC-EC99-4CBF1217BB52}"/>
                </a:ext>
              </a:extLst>
            </p:cNvPr>
            <p:cNvSpPr txBox="1"/>
            <p:nvPr/>
          </p:nvSpPr>
          <p:spPr>
            <a:xfrm>
              <a:off x="6779895" y="5063993"/>
              <a:ext cx="1598845" cy="3219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FF00"/>
                  </a:solidFill>
                </a:rPr>
                <a:t>flat </a:t>
              </a:r>
              <a:r>
                <a:rPr lang="fr-FR" sz="1400" b="1" dirty="0" err="1">
                  <a:solidFill>
                    <a:srgbClr val="FFFF00"/>
                  </a:solidFill>
                </a:rPr>
                <a:t>after</a:t>
              </a:r>
              <a:r>
                <a:rPr lang="fr-FR" sz="1400" b="1" dirty="0">
                  <a:solidFill>
                    <a:srgbClr val="FFFF00"/>
                  </a:solidFill>
                </a:rPr>
                <a:t> </a:t>
              </a:r>
              <a:r>
                <a:rPr lang="fr-FR" sz="1400" b="1" dirty="0" err="1">
                  <a:solidFill>
                    <a:srgbClr val="FFFF00"/>
                  </a:solidFill>
                </a:rPr>
                <a:t>filtering</a:t>
              </a:r>
              <a:r>
                <a:rPr lang="fr-FR" sz="1400" b="1" dirty="0">
                  <a:solidFill>
                    <a:srgbClr val="FFFF00"/>
                  </a:solidFill>
                </a:rPr>
                <a:t> slow variations </a:t>
              </a:r>
              <a:r>
                <a:rPr lang="fr-FR" sz="1400" dirty="0">
                  <a:solidFill>
                    <a:srgbClr val="FFFF00"/>
                  </a:solidFill>
                </a:rPr>
                <a:t>due to </a:t>
              </a:r>
              <a:r>
                <a:rPr lang="fr-FR" sz="1400" dirty="0" err="1">
                  <a:solidFill>
                    <a:srgbClr val="FFFF00"/>
                  </a:solidFill>
                </a:rPr>
                <a:t>upstream</a:t>
              </a:r>
              <a:r>
                <a:rPr lang="fr-FR" sz="1400" dirty="0">
                  <a:solidFill>
                    <a:srgbClr val="FFFF00"/>
                  </a:solidFill>
                </a:rPr>
                <a:t> </a:t>
              </a:r>
              <a:r>
                <a:rPr lang="fr-FR" sz="1400" dirty="0" err="1">
                  <a:solidFill>
                    <a:srgbClr val="FFFF00"/>
                  </a:solidFill>
                </a:rPr>
                <a:t>optics</a:t>
              </a:r>
              <a:endParaRPr lang="fr-FR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C7B37BB4-4968-3A0F-B3D7-BAAA1F340E2F}"/>
              </a:ext>
            </a:extLst>
          </p:cNvPr>
          <p:cNvGrpSpPr/>
          <p:nvPr/>
        </p:nvGrpSpPr>
        <p:grpSpPr>
          <a:xfrm>
            <a:off x="6237737" y="1028733"/>
            <a:ext cx="2526870" cy="2174687"/>
            <a:chOff x="5559183" y="1148001"/>
            <a:chExt cx="2526870" cy="217468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CC9C2A4-9640-56CF-9FE9-EB01B143D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4971" y="1148001"/>
              <a:ext cx="2281082" cy="1979514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9A560CA-8FFD-5336-8796-AE94080B6C01}"/>
                </a:ext>
              </a:extLst>
            </p:cNvPr>
            <p:cNvSpPr txBox="1"/>
            <p:nvPr/>
          </p:nvSpPr>
          <p:spPr>
            <a:xfrm rot="16200000">
              <a:off x="4911121" y="2010373"/>
              <a:ext cx="1603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Blue flat pixel value</a:t>
              </a:r>
              <a:endParaRPr lang="fr-FR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BCF2213-A689-96E9-85D7-54201B7662CF}"/>
                </a:ext>
              </a:extLst>
            </p:cNvPr>
            <p:cNvSpPr txBox="1"/>
            <p:nvPr/>
          </p:nvSpPr>
          <p:spPr>
            <a:xfrm>
              <a:off x="6028347" y="3014911"/>
              <a:ext cx="15590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Red flat pixel value</a:t>
              </a:r>
            </a:p>
          </p:txBody>
        </p:sp>
      </p:grp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D53EBDF-F283-90E0-748E-2E05DDB50A28}"/>
              </a:ext>
            </a:extLst>
          </p:cNvPr>
          <p:cNvCxnSpPr>
            <a:cxnSpLocks/>
          </p:cNvCxnSpPr>
          <p:nvPr/>
        </p:nvCxnSpPr>
        <p:spPr>
          <a:xfrm>
            <a:off x="5208606" y="2566385"/>
            <a:ext cx="1010407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1DBD36B-480B-EB1A-59B2-6BE5EDEC0D0D}"/>
              </a:ext>
            </a:extLst>
          </p:cNvPr>
          <p:cNvGrpSpPr/>
          <p:nvPr/>
        </p:nvGrpSpPr>
        <p:grpSpPr>
          <a:xfrm>
            <a:off x="3875556" y="3617895"/>
            <a:ext cx="2007051" cy="1962391"/>
            <a:chOff x="3735584" y="4915626"/>
            <a:chExt cx="2007051" cy="1962391"/>
          </a:xfrm>
        </p:grpSpPr>
        <p:pic>
          <p:nvPicPr>
            <p:cNvPr id="45" name="Google Shape;266;p28">
              <a:extLst>
                <a:ext uri="{FF2B5EF4-FFF2-40B4-BE49-F238E27FC236}">
                  <a16:creationId xmlns:a16="http://schemas.microsoft.com/office/drawing/2014/main" id="{E6C9B570-C546-01CD-1374-BAE5101C1DF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726" t="8362" r="10668" b="9891"/>
            <a:stretch/>
          </p:blipFill>
          <p:spPr>
            <a:xfrm>
              <a:off x="3735584" y="4915626"/>
              <a:ext cx="2007051" cy="1962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300;p31">
              <a:extLst>
                <a:ext uri="{FF2B5EF4-FFF2-40B4-BE49-F238E27FC236}">
                  <a16:creationId xmlns:a16="http://schemas.microsoft.com/office/drawing/2014/main" id="{B51B556A-F64C-7C0D-AF0A-73FE258F94B0}"/>
                </a:ext>
              </a:extLst>
            </p:cNvPr>
            <p:cNvSpPr txBox="1"/>
            <p:nvPr/>
          </p:nvSpPr>
          <p:spPr>
            <a:xfrm>
              <a:off x="4064110" y="5109605"/>
              <a:ext cx="1172498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 dirty="0">
                  <a:solidFill>
                    <a:srgbClr val="FFFF00"/>
                  </a:solidFill>
                </a:rPr>
                <a:t>N</a:t>
              </a:r>
              <a:r>
                <a:rPr lang="es" sz="1400" b="1" dirty="0">
                  <a:solidFill>
                    <a:srgbClr val="FFFF00"/>
                  </a:solidFill>
                </a:rPr>
                <a:t>ormal flat FELH0600 </a:t>
              </a:r>
              <a:endParaRPr sz="1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1" name="Google Shape;87;p16" descr="{&quot;aid&quot;:null,&quot;type&quot;:&quot;$$&quot;,&quot;font&quot;:{&quot;size&quot;:14,&quot;color&quot;:&quot;#000000&quot;,&quot;family&quot;:&quot;Arial&quot;},&quot;id&quot;:&quot;17&quot;,&quot;backgroundColor&quot;:&quot;#FFFFFF&quot;,&quot;code&quot;:&quot;$$F_{CCD}\\left(i,j,\\lambda\\right)=G_{CCD}\\left(i,j\\right)\\times\\varepsilon_{CCD}\\left(\\lambda\\right)$$&quot;,&quot;backgroundColorModified&quot;:null,&quot;ts&quot;:1652362661518,&quot;cs&quot;:&quot;lC463cVaPQqwT1u7Lp8IwA==&quot;,&quot;size&quot;:{&quot;width&quot;:346.75,&quot;height&quot;:22.25}}">
            <a:extLst>
              <a:ext uri="{FF2B5EF4-FFF2-40B4-BE49-F238E27FC236}">
                <a16:creationId xmlns:a16="http://schemas.microsoft.com/office/drawing/2014/main" id="{FFFCA3D1-BD28-3F43-131F-D4A9A86FBDB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61744" y="2754193"/>
            <a:ext cx="3302794" cy="21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7566B9-CA1B-9910-71D7-073139815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112124" y="5671264"/>
            <a:ext cx="1118883" cy="1254588"/>
          </a:xfrm>
          <a:prstGeom prst="rect">
            <a:avLst/>
          </a:prstGeom>
          <a:scene3d>
            <a:camera prst="orthographicFront">
              <a:rot lat="1800000" lon="3000000" rev="0"/>
            </a:camera>
            <a:lightRig rig="threePt" dir="t"/>
          </a:scene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14A4BB-C3C2-C8F1-DF89-7A2A9FDE2D2D}"/>
              </a:ext>
            </a:extLst>
          </p:cNvPr>
          <p:cNvSpPr txBox="1"/>
          <p:nvPr/>
        </p:nvSpPr>
        <p:spPr>
          <a:xfrm>
            <a:off x="4067456" y="5578102"/>
            <a:ext cx="1692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Vignetting</a:t>
            </a:r>
            <a:r>
              <a:rPr lang="fr-FR" sz="1100" dirty="0"/>
              <a:t> affects direct image but not </a:t>
            </a:r>
            <a:r>
              <a:rPr lang="fr-FR" sz="1100" dirty="0" err="1"/>
              <a:t>spectrum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200008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50388"/>
            <a:ext cx="8520600" cy="14245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l"/>
            <a:r>
              <a:rPr lang="es" b="1" dirty="0">
                <a:solidFill>
                  <a:srgbClr val="FF0000"/>
                </a:solidFill>
              </a:rPr>
              <a:t>Factorization of the wavelength dependence 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360400" cy="41784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62500" lnSpcReduction="20000"/>
          </a:bodyPr>
          <a:lstStyle/>
          <a:p>
            <a:pPr marL="0" indent="0">
              <a:buNone/>
            </a:pPr>
            <a:r>
              <a:rPr lang="es" dirty="0">
                <a:solidFill>
                  <a:schemeClr val="dk1"/>
                </a:solidFill>
              </a:rPr>
              <a:t>Idea: </a:t>
            </a:r>
            <a:endParaRPr dirty="0">
              <a:solidFill>
                <a:schemeClr val="dk1"/>
              </a:solidFill>
            </a:endParaRPr>
          </a:p>
          <a:p>
            <a:pPr>
              <a:spcBef>
                <a:spcPts val="1200"/>
              </a:spcBef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Evaluate spatial correlation between flats with different filters 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>
              <a:spcBef>
                <a:spcPts val="1200"/>
              </a:spcBef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See if can factorize out the wavelength dependency on the flats: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                  = </a:t>
            </a:r>
            <a:r>
              <a:rPr lang="es" b="1" dirty="0">
                <a:solidFill>
                  <a:schemeClr val="dk1"/>
                </a:solidFill>
              </a:rPr>
              <a:t>out of focus artifacts </a:t>
            </a:r>
            <a:r>
              <a:rPr lang="es" dirty="0">
                <a:solidFill>
                  <a:schemeClr val="dk1"/>
                </a:solidFill>
              </a:rPr>
              <a:t>(vignetting, dust on optical components) = </a:t>
            </a:r>
            <a:r>
              <a:rPr lang="es" b="1" dirty="0">
                <a:solidFill>
                  <a:schemeClr val="dk1"/>
                </a:solidFill>
              </a:rPr>
              <a:t>slow </a:t>
            </a:r>
            <a:r>
              <a:rPr lang="es" dirty="0">
                <a:solidFill>
                  <a:schemeClr val="dk1"/>
                </a:solidFill>
              </a:rPr>
              <a:t>pixel to pixel variation (real space) or </a:t>
            </a:r>
            <a:r>
              <a:rPr lang="es" b="1" dirty="0">
                <a:solidFill>
                  <a:schemeClr val="dk1"/>
                </a:solidFill>
              </a:rPr>
              <a:t>low </a:t>
            </a:r>
            <a:r>
              <a:rPr lang="es" dirty="0">
                <a:solidFill>
                  <a:schemeClr val="dk1"/>
                </a:solidFill>
              </a:rPr>
              <a:t>spatial frequency (Fourier space)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                       = </a:t>
            </a:r>
            <a:r>
              <a:rPr lang="es" b="1" dirty="0">
                <a:solidFill>
                  <a:schemeClr val="dk1"/>
                </a:solidFill>
              </a:rPr>
              <a:t>focused artifacts </a:t>
            </a:r>
            <a:r>
              <a:rPr lang="es" dirty="0">
                <a:solidFill>
                  <a:schemeClr val="dk1"/>
                </a:solidFill>
              </a:rPr>
              <a:t>(dust on the CCD, pixel surface variations) = </a:t>
            </a:r>
            <a:r>
              <a:rPr lang="es" b="1" dirty="0">
                <a:solidFill>
                  <a:schemeClr val="dk1"/>
                </a:solidFill>
              </a:rPr>
              <a:t>fast </a:t>
            </a:r>
            <a:r>
              <a:rPr lang="es" dirty="0">
                <a:solidFill>
                  <a:schemeClr val="dk1"/>
                </a:solidFill>
              </a:rPr>
              <a:t>pixel to pixel variation or </a:t>
            </a:r>
            <a:r>
              <a:rPr lang="es" b="1" dirty="0">
                <a:solidFill>
                  <a:schemeClr val="dk1"/>
                </a:solidFill>
              </a:rPr>
              <a:t>high </a:t>
            </a:r>
            <a:r>
              <a:rPr lang="es" dirty="0">
                <a:solidFill>
                  <a:schemeClr val="dk1"/>
                </a:solidFill>
              </a:rPr>
              <a:t>spatial frequency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We examine the </a:t>
            </a:r>
            <a:r>
              <a:rPr lang="es" b="1" dirty="0">
                <a:solidFill>
                  <a:schemeClr val="dk1"/>
                </a:solidFill>
              </a:rPr>
              <a:t>hypothesis </a:t>
            </a:r>
            <a:r>
              <a:rPr lang="es" dirty="0">
                <a:solidFill>
                  <a:schemeClr val="dk1"/>
                </a:solidFill>
              </a:rPr>
              <a:t>of 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If ~ true, then we could preliminary use a single flat for spectra reduction 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r>
              <a:rPr lang="es" dirty="0">
                <a:solidFill>
                  <a:schemeClr val="dk1"/>
                </a:solidFill>
              </a:rPr>
              <a:t>How can we test this? </a:t>
            </a:r>
            <a:endParaRPr dirty="0"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s" dirty="0">
                <a:solidFill>
                  <a:schemeClr val="dk1"/>
                </a:solidFill>
              </a:rPr>
              <a:t>By examining the </a:t>
            </a:r>
            <a:r>
              <a:rPr lang="es" b="1" dirty="0">
                <a:solidFill>
                  <a:schemeClr val="dk1"/>
                </a:solidFill>
              </a:rPr>
              <a:t>ratio </a:t>
            </a:r>
            <a:r>
              <a:rPr lang="es" dirty="0">
                <a:solidFill>
                  <a:schemeClr val="dk1"/>
                </a:solidFill>
              </a:rPr>
              <a:t>of flat images </a:t>
            </a:r>
            <a:r>
              <a:rPr lang="es" b="1" dirty="0">
                <a:solidFill>
                  <a:schemeClr val="dk1"/>
                </a:solidFill>
              </a:rPr>
              <a:t>at different wavelengths (with different filters) </a:t>
            </a:r>
            <a:endParaRPr b="1" dirty="0"/>
          </a:p>
        </p:txBody>
      </p:sp>
      <p:grpSp>
        <p:nvGrpSpPr>
          <p:cNvPr id="81" name="Google Shape;81;p16"/>
          <p:cNvGrpSpPr/>
          <p:nvPr/>
        </p:nvGrpSpPr>
        <p:grpSpPr>
          <a:xfrm>
            <a:off x="492917" y="2797300"/>
            <a:ext cx="8263058" cy="473400"/>
            <a:chOff x="492917" y="1940050"/>
            <a:chExt cx="8263058" cy="473400"/>
          </a:xfrm>
        </p:grpSpPr>
        <p:sp>
          <p:nvSpPr>
            <p:cNvPr id="82" name="Google Shape;82;p16"/>
            <p:cNvSpPr/>
            <p:nvPr/>
          </p:nvSpPr>
          <p:spPr>
            <a:xfrm>
              <a:off x="3321500" y="1982650"/>
              <a:ext cx="1545600" cy="4053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6252775" y="1940050"/>
              <a:ext cx="2503200" cy="473400"/>
            </a:xfrm>
            <a:prstGeom prst="ellipse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84" name="Google Shape;84;p16" descr="{&quot;code&quot;:&quot;$$ADU\\left(i,j,\\lambda\\right)\\,=\\,F_{o.f.}\\left(i,j\\right)\\times F_{CCD}\\left(i,j,\\lambda\\right)=F_{o.f.}\\left(i,j\\right)\\times G_{CCD}\\left(i,j\\right)\\times\\varepsilon_{CCD}\\left(\\lambda\\right)$$&quot;,&quot;backgroundColor&quot;:&quot;#FFFFFF&quot;,&quot;id&quot;:&quot;14&quot;,&quot;backgroundColorModified&quot;:false,&quot;type&quot;:&quot;$$&quot;,&quot;aid&quot;:null,&quot;font&quot;:{&quot;family&quot;:&quot;Arial&quot;,&quot;color&quot;:&quot;#000000&quot;,&quot;size&quot;:16.5},&quot;ts&quot;:1652375511069,&quot;cs&quot;:&quot;omnpEXML1x5kOC8LMpD46w==&quot;,&quot;size&quot;:{&quot;width&quot;:849,&quot;height&quot;:28}}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2917" y="2064975"/>
              <a:ext cx="8086725" cy="266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" name="Google Shape;85;p16" descr="{&quot;id&quot;:&quot;15&quot;,&quot;backgroundColorModified&quot;:false,&quot;code&quot;:&quot;$$F_{o.f.}\\left(i,j\\right)$$&quot;,&quot;backgroundColor&quot;:&quot;#FFFFFF&quot;,&quot;type&quot;:&quot;$$&quot;,&quot;aid&quot;:null,&quot;font&quot;:{&quot;size&quot;:14,&quot;color&quot;:&quot;#000000&quot;,&quot;family&quot;:&quot;Arial&quot;},&quot;ts&quot;:1652375561904,&quot;cs&quot;:&quot;iNvFGwzMruMnNfLxXAjLEg==&quot;,&quot;size&quot;:{&quot;width&quot;:80.83333333333333,&quot;height&quot;:23.166666666666668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207" y="3493563"/>
            <a:ext cx="769938" cy="22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 descr="{&quot;backgroundColor&quot;:&quot;#FFFFFF&quot;,&quot;backgroundColorModified&quot;:null,&quot;font&quot;:{&quot;size&quot;:14,&quot;color&quot;:&quot;#000000&quot;,&quot;family&quot;:&quot;Arial&quot;},&quot;type&quot;:&quot;$$&quot;,&quot;id&quot;:&quot;16&quot;,&quot;aid&quot;:null,&quot;code&quot;:&quot;$$F_{CCD}\\left(i,j,\\lambda\\right)$$&quot;,&quot;ts&quot;:1652362280783,&quot;cs&quot;:&quot;TkWGyPunjAwCMXuDaOnYTQ==&quot;,&quot;size&quot;:{&quot;width&quot;:115,&quot;height&quot;:22.166666666666668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876" y="4165650"/>
            <a:ext cx="1095375" cy="21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descr="{&quot;aid&quot;:null,&quot;type&quot;:&quot;$$&quot;,&quot;font&quot;:{&quot;size&quot;:14,&quot;color&quot;:&quot;#000000&quot;,&quot;family&quot;:&quot;Arial&quot;},&quot;id&quot;:&quot;17&quot;,&quot;backgroundColor&quot;:&quot;#FFFFFF&quot;,&quot;code&quot;:&quot;$$F_{CCD}\\left(i,j,\\lambda\\right)=G_{CCD}\\left(i,j\\right)\\times\\varepsilon_{CCD}\\left(\\lambda\\right)$$&quot;,&quot;backgroundColorModified&quot;:null,&quot;ts&quot;:1652362661518,&quot;cs&quot;:&quot;lC463cVaPQqwT1u7Lp8IwA==&quot;,&quot;size&quot;:{&quot;width&quot;:346.75,&quot;height&quot;:22.25}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4626" y="4630726"/>
            <a:ext cx="3302794" cy="21193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238539"/>
            <a:ext cx="6301135" cy="13782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buClr>
                <a:schemeClr val="dk1"/>
              </a:buClr>
              <a:buSzPct val="39285"/>
            </a:pPr>
            <a:r>
              <a:rPr lang="es" sz="3600" b="1" dirty="0">
                <a:solidFill>
                  <a:srgbClr val="FF0000"/>
                </a:solidFill>
              </a:rPr>
              <a:t>Factorization of the wavelength dependence: pixel correlation 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9</a:t>
            </a:fld>
            <a:endParaRPr/>
          </a:p>
        </p:txBody>
      </p:sp>
      <p:grpSp>
        <p:nvGrpSpPr>
          <p:cNvPr id="95" name="Google Shape;95;p17"/>
          <p:cNvGrpSpPr/>
          <p:nvPr/>
        </p:nvGrpSpPr>
        <p:grpSpPr>
          <a:xfrm>
            <a:off x="1946395" y="2597425"/>
            <a:ext cx="4401396" cy="3069651"/>
            <a:chOff x="3646856" y="1355575"/>
            <a:chExt cx="4898300" cy="3498800"/>
          </a:xfrm>
        </p:grpSpPr>
        <p:pic>
          <p:nvPicPr>
            <p:cNvPr id="96" name="Google Shape;96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46856" y="1355575"/>
              <a:ext cx="4898300" cy="349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7"/>
            <p:cNvSpPr txBox="1"/>
            <p:nvPr/>
          </p:nvSpPr>
          <p:spPr>
            <a:xfrm>
              <a:off x="5642400" y="1355575"/>
              <a:ext cx="1089704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s" dirty="0"/>
                <a:t>⍴ = 0.96 </a:t>
              </a:r>
              <a:endParaRPr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476EB4-70D4-4875-962A-5895C00A0007}"/>
              </a:ext>
            </a:extLst>
          </p:cNvPr>
          <p:cNvGrpSpPr/>
          <p:nvPr/>
        </p:nvGrpSpPr>
        <p:grpSpPr>
          <a:xfrm>
            <a:off x="370651" y="2067052"/>
            <a:ext cx="1791780" cy="3701250"/>
            <a:chOff x="1126025" y="2212825"/>
            <a:chExt cx="1791780" cy="3701250"/>
          </a:xfrm>
        </p:grpSpPr>
        <p:pic>
          <p:nvPicPr>
            <p:cNvPr id="98" name="Google Shape;98;p17"/>
            <p:cNvPicPr preferRelativeResize="0"/>
            <p:nvPr/>
          </p:nvPicPr>
          <p:blipFill rotWithShape="1">
            <a:blip r:embed="rId4">
              <a:alphaModFix/>
            </a:blip>
            <a:srcRect l="8525" t="27089" r="69144" b="26785"/>
            <a:stretch/>
          </p:blipFill>
          <p:spPr>
            <a:xfrm>
              <a:off x="1126025" y="2212825"/>
              <a:ext cx="1791780" cy="3701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9" name="Google Shape;99;p17"/>
            <p:cNvCxnSpPr/>
            <p:nvPr/>
          </p:nvCxnSpPr>
          <p:spPr>
            <a:xfrm>
              <a:off x="1435325" y="4874650"/>
              <a:ext cx="669900" cy="0"/>
            </a:xfrm>
            <a:prstGeom prst="straightConnector1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00" name="Google Shape;100;p17"/>
          <p:cNvCxnSpPr>
            <a:cxnSpLocks/>
          </p:cNvCxnSpPr>
          <p:nvPr/>
        </p:nvCxnSpPr>
        <p:spPr>
          <a:xfrm flipV="1">
            <a:off x="931088" y="3998500"/>
            <a:ext cx="1770351" cy="7303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" name="Google Shape;105;p18">
            <a:extLst>
              <a:ext uri="{FF2B5EF4-FFF2-40B4-BE49-F238E27FC236}">
                <a16:creationId xmlns:a16="http://schemas.microsoft.com/office/drawing/2014/main" id="{BE0B890A-CE6C-72F5-B203-536B7319B0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474" t="9943" r="70537" b="69667"/>
          <a:stretch/>
        </p:blipFill>
        <p:spPr>
          <a:xfrm>
            <a:off x="6021047" y="2687211"/>
            <a:ext cx="2684101" cy="26225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08;p18">
            <a:extLst>
              <a:ext uri="{FF2B5EF4-FFF2-40B4-BE49-F238E27FC236}">
                <a16:creationId xmlns:a16="http://schemas.microsoft.com/office/drawing/2014/main" id="{1591CE84-0A3E-8021-D13B-C49794AE54A7}"/>
              </a:ext>
            </a:extLst>
          </p:cNvPr>
          <p:cNvCxnSpPr/>
          <p:nvPr/>
        </p:nvCxnSpPr>
        <p:spPr>
          <a:xfrm>
            <a:off x="4496700" y="3998500"/>
            <a:ext cx="1968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1EC8AF9-6A33-7B1A-0CB7-4D0FC9213B3A}"/>
              </a:ext>
            </a:extLst>
          </p:cNvPr>
          <p:cNvSpPr txBox="1"/>
          <p:nvPr/>
        </p:nvSpPr>
        <p:spPr>
          <a:xfrm>
            <a:off x="7544433" y="3086680"/>
            <a:ext cx="120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Relative dispersion of ratio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ED86CB-642E-EB8A-114B-3A81D786F852}"/>
              </a:ext>
            </a:extLst>
          </p:cNvPr>
          <p:cNvSpPr txBox="1"/>
          <p:nvPr/>
        </p:nvSpPr>
        <p:spPr>
          <a:xfrm>
            <a:off x="6402932" y="4169025"/>
            <a:ext cx="120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ADU Relative dispersion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48096</TotalTime>
  <Words>2994</Words>
  <Application>Microsoft Macintosh PowerPoint</Application>
  <PresentationFormat>Affichage à l'écran (4:3)</PresentationFormat>
  <Paragraphs>437</Paragraphs>
  <Slides>40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.AppleSystemUIFont</vt:lpstr>
      <vt:lpstr>Arial</vt:lpstr>
      <vt:lpstr>Calibri</vt:lpstr>
      <vt:lpstr>Helvetica</vt:lpstr>
      <vt:lpstr>Symbol</vt:lpstr>
      <vt:lpstr>Times</vt:lpstr>
      <vt:lpstr>Times New Roman</vt:lpstr>
      <vt:lpstr>Thème Office</vt:lpstr>
      <vt:lpstr>Présentation PowerPoint</vt:lpstr>
      <vt:lpstr>AuxTel spectrograph mission: measure the atmospheric transmission to derive the expected fluxes for each object under standard atmospheric conditions</vt:lpstr>
      <vt:lpstr>Some facts about AuxTel</vt:lpstr>
      <vt:lpstr>AuxTel observation ecosystem newcomers welcome</vt:lpstr>
      <vt:lpstr>How does it look like?</vt:lpstr>
      <vt:lpstr>AuxTel: chantiers en cours</vt:lpstr>
      <vt:lpstr>Flat-fielding in spectroscopy</vt:lpstr>
      <vt:lpstr>Factorization of the wavelength dependence </vt:lpstr>
      <vt:lpstr>Factorization of the wavelength dependence: pixel correlation </vt:lpstr>
      <vt:lpstr>Flat-fielding in spectroscopy</vt:lpstr>
      <vt:lpstr>Hardware to mitigate field star contamination</vt:lpstr>
      <vt:lpstr>Optical setup</vt:lpstr>
      <vt:lpstr>Optical design</vt:lpstr>
      <vt:lpstr>Optical design</vt:lpstr>
      <vt:lpstr>Optical design</vt:lpstr>
      <vt:lpstr>Frame conception</vt:lpstr>
      <vt:lpstr>Frame conception for cylindrical lens</vt:lpstr>
      <vt:lpstr>Frame conception</vt:lpstr>
      <vt:lpstr>More hardware -&gt; easier analysis for hologram and notch spectra…</vt:lpstr>
      <vt:lpstr>Spectroscopic reduction: état de l’art</vt:lpstr>
      <vt:lpstr>Determination of 2nd order/1rst order</vt:lpstr>
      <vt:lpstr>Rapport 2/1 avec Mu-Col en UV</vt:lpstr>
      <vt:lpstr>Ingredients of throughput</vt:lpstr>
      <vt:lpstr>Throughput is estimated with Bouguer lines technique (1729)</vt:lpstr>
      <vt:lpstr>Control tool : EQW(O2) should depend only          on airmass x pressure</vt:lpstr>
      <vt:lpstr>Color changes due to water vapor</vt:lpstr>
      <vt:lpstr>Color changes due to water vapor</vt:lpstr>
      <vt:lpstr>COMPLEMENTS</vt:lpstr>
      <vt:lpstr>Présentation PowerPoint</vt:lpstr>
      <vt:lpstr>Variability of the atmospheric transmission (Stubbs et al. PASP, 119: 1163–1178, 2007)</vt:lpstr>
      <vt:lpstr>Spectrograph commissioning results</vt:lpstr>
      <vt:lpstr>Hologram for AuxTel</vt:lpstr>
      <vt:lpstr>Holographic element characterization</vt:lpstr>
      <vt:lpstr>Estimating a lower limit of resolution, using narrow emission lines of Planetary nebula Hen 2-113</vt:lpstr>
      <vt:lpstr>Transmission efficiency model vs test-bench measurements</vt:lpstr>
      <vt:lpstr>Auxtel : First estimates of atmospheric parameters</vt:lpstr>
      <vt:lpstr>Atmospheric studies</vt:lpstr>
      <vt:lpstr>Characterizing the AuxTel throughput with Bouguer lines to measure separately order1 and order 2 transmissions versus l</vt:lpstr>
      <vt:lpstr>Measurement of Bouguer lines</vt:lpstr>
      <vt:lpstr>Establishing correction procedures</vt:lpstr>
    </vt:vector>
  </TitlesOfParts>
  <Company>Laboratoire de l'accélérateur linéaire, IN2P3,CNRS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Efficiency</dc:title>
  <dc:creator>Sylvie Dagoret-Campagne</dc:creator>
  <cp:lastModifiedBy>Microsoft Office User</cp:lastModifiedBy>
  <cp:revision>533</cp:revision>
  <cp:lastPrinted>2022-08-03T15:07:27Z</cp:lastPrinted>
  <dcterms:created xsi:type="dcterms:W3CDTF">2019-10-23T12:32:15Z</dcterms:created>
  <dcterms:modified xsi:type="dcterms:W3CDTF">2023-06-09T07:58:20Z</dcterms:modified>
</cp:coreProperties>
</file>