
<file path=[Content_Types].xml><?xml version="1.0" encoding="utf-8"?>
<Types xmlns="http://schemas.openxmlformats.org/package/2006/content-types">
  <Default Extension="mp4" ContentType="video/unknown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12192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 /><Relationship Id="rId22" Type="http://schemas.openxmlformats.org/officeDocument/2006/relationships/tableStyles" Target="tableStyles.xml" /><Relationship Id="rId23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Click to edit Master subtitle style</a:t>
            </a:r>
            <a:endParaRPr lang="fr-FR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5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6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7" name="Date Placeholder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8" name="Footer Placeholder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4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3" name="Footer Placeholder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Picture Placeholder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fr-FR"/>
              <a:t>Click icon to add picture</a:t>
            </a:r>
            <a:endParaRPr lang="fr-FR"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Click to edit Master text styles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Click to edit Master title style</a:t>
            </a:r>
            <a:endParaRPr lang="fr-FR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Click to edit Master text styles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 lang="fr-FR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fr-FR"/>
              <a:t/>
            </a:fld>
            <a:endParaRPr lang="fr-FR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fr-FR"/>
              <a:t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Relationship Id="rId4" Type="http://schemas.openxmlformats.org/officeDocument/2006/relationships/image" Target="../media/image31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microsoft.com/office/2007/relationships/media" Target="../media/media1.mp4"/><Relationship Id="rId4" Type="http://schemas.openxmlformats.org/officeDocument/2006/relationships/video" Target="../media/media1.mp4" 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Relationship Id="rId4" Type="http://schemas.openxmlformats.org/officeDocument/2006/relationships/image" Target="../media/image4.jp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Relationship Id="rId4" Type="http://schemas.openxmlformats.org/officeDocument/2006/relationships/image" Target="../media/image4.jp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1.png"/><Relationship Id="rId8" Type="http://schemas.openxmlformats.org/officeDocument/2006/relationships/image" Target="../media/image17.png"/><Relationship Id="rId9" Type="http://schemas.openxmlformats.org/officeDocument/2006/relationships/image" Target="../media/image18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0107916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3998" y="2500980"/>
            <a:ext cx="9144000" cy="2387598"/>
          </a:xfrm>
        </p:spPr>
        <p:txBody>
          <a:bodyPr/>
          <a:lstStyle/>
          <a:p>
            <a:pPr>
              <a:defRPr/>
            </a:pPr>
            <a:r>
              <a:rPr lang="fr-FR"/>
              <a:t>StarDICE status overview</a:t>
            </a:r>
            <a:endParaRPr lang="fr-FR"/>
          </a:p>
        </p:txBody>
      </p:sp>
      <p:sp>
        <p:nvSpPr>
          <p:cNvPr id="1753926482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3998" y="4980655"/>
            <a:ext cx="9144000" cy="1655760"/>
          </a:xfrm>
        </p:spPr>
        <p:txBody>
          <a:bodyPr/>
          <a:lstStyle/>
          <a:p>
            <a:pPr>
              <a:defRPr/>
            </a:pPr>
            <a:r>
              <a:rPr lang="fr-FR"/>
              <a:t>LSST-France</a:t>
            </a:r>
            <a:endParaRPr lang="fr-FR"/>
          </a:p>
          <a:p>
            <a:pPr>
              <a:defRPr/>
            </a:pPr>
            <a:r>
              <a:rPr lang="fr-FR"/>
              <a:t>LPSC June 08th 2023</a:t>
            </a:r>
            <a:endParaRPr lang="fr-FR"/>
          </a:p>
        </p:txBody>
      </p:sp>
      <p:sp>
        <p:nvSpPr>
          <p:cNvPr id="1826106161" name="" hidden="0"/>
          <p:cNvSpPr/>
          <p:nvPr isPhoto="0" userDrawn="0"/>
        </p:nvSpPr>
        <p:spPr bwMode="auto">
          <a:xfrm>
            <a:off x="5968558" y="4670457"/>
            <a:ext cx="254916" cy="36579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193053782" name="" hidden="0"/>
          <p:cNvPicPr>
            <a:picLocks noChangeAspect="1"/>
          </p:cNvPicPr>
          <p:nvPr isPhoto="0" userDrawn="0"/>
        </p:nvPicPr>
        <p:blipFill>
          <a:blip r:embed="rId2"/>
          <a:srcRect l="11132" t="1104" r="10789" b="22099"/>
          <a:stretch/>
        </p:blipFill>
        <p:spPr bwMode="auto">
          <a:xfrm flipH="0" flipV="0">
            <a:off x="4241130" y="-25065"/>
            <a:ext cx="3709735" cy="3484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512079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199" y="23979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From then to now</a:t>
            </a:r>
            <a:endParaRPr/>
          </a:p>
        </p:txBody>
      </p:sp>
      <p:pic>
        <p:nvPicPr>
          <p:cNvPr id="898560237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5535616" y="3144769"/>
            <a:ext cx="6307916" cy="3567915"/>
          </a:xfrm>
          <a:prstGeom prst="rect">
            <a:avLst/>
          </a:prstGeom>
        </p:spPr>
      </p:pic>
      <p:pic>
        <p:nvPicPr>
          <p:cNvPr id="1958975225" name="" hidden="0"/>
          <p:cNvPicPr/>
          <p:nvPr isPhoto="0" userDrawn="0"/>
        </p:nvPicPr>
        <p:blipFill>
          <a:blip r:embed="rId3">
            <a:alphaModFix amt="100000"/>
            <a:lum bright="0" contrast="0"/>
          </a:blip>
          <a:stretch/>
        </p:blipFill>
        <p:spPr bwMode="auto">
          <a:xfrm flipH="0" flipV="0">
            <a:off x="7375862" y="75197"/>
            <a:ext cx="4392473" cy="29094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74700077" name="" hidden="0"/>
          <p:cNvPicPr/>
          <p:nvPr isPhoto="0" userDrawn="0"/>
        </p:nvPicPr>
        <p:blipFill>
          <a:blip r:embed="rId4">
            <a:alphaModFix amt="100000"/>
            <a:lum bright="0" contrast="0"/>
          </a:blip>
          <a:srcRect l="0" t="3402" r="0" b="44528"/>
          <a:stretch/>
        </p:blipFill>
        <p:spPr bwMode="auto">
          <a:xfrm>
            <a:off x="2289447" y="4302864"/>
            <a:ext cx="2666127" cy="24675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00036713" name="" hidden="0"/>
          <p:cNvSpPr txBox="1">
            <a:spLocks noGrp="1"/>
          </p:cNvSpPr>
          <p:nvPr isPhoto="0" userDrawn="0"/>
        </p:nvSpPr>
        <p:spPr bwMode="auto">
          <a:xfrm flipH="0" flipV="0">
            <a:off x="104790" y="1294714"/>
            <a:ext cx="5236788" cy="37001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CPPM</a:t>
            </a:r>
            <a:r>
              <a:rPr lang="en-US" sz="1600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 : O. Angelini, S. Beurthey, S. Deguero, F. Feinstein</a:t>
            </a:r>
            <a:endParaRPr sz="1600"/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LPNHE</a:t>
            </a:r>
            <a:r>
              <a:rPr lang="en-US" sz="1600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 : P. Antilogus, Ph. Bailly, E. Barrelet, M. Betoule, S. Bongard, J. Coridian, M. Dellhot, P. Ghislain, A. Guyonnet, F. Hazenberg, C. Juramy, H. Lebbolo, L. Le Guillou, E. Pierre, N. Regnault, Ph. Repain, M. Roynel, K. Schahmaneche, E. Sepulveda, T. Souverin</a:t>
            </a:r>
            <a:endParaRPr sz="1600"/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LUPM</a:t>
            </a:r>
            <a:r>
              <a:rPr lang="en-US" sz="1600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 : J. Cohen-Tanugi, Eric Nuss, B. Plez, Kélian Summer</a:t>
            </a:r>
            <a:endParaRPr sz="1600"/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IJCLab</a:t>
            </a:r>
            <a:r>
              <a:rPr lang="en-US" sz="1600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 : </a:t>
            </a:r>
            <a:r>
              <a:rPr lang="en-US" sz="1600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J. Neveu, S. Dagoret-Campagne, M. Moniez</a:t>
            </a:r>
            <a:endParaRPr sz="1600"/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OHP</a:t>
            </a:r>
            <a:r>
              <a:rPr lang="en-US" sz="1600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 : Pierre-Eric Blanc, Auguste Le Van</a:t>
            </a:r>
            <a:r>
              <a:rPr lang="en-US" sz="1600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lang="en-US" sz="1600" u="none">
                <a:solidFill>
                  <a:srgbClr val="666666"/>
                </a:solidFill>
                <a:latin typeface="Arial"/>
                <a:ea typeface="DejaVu Sans"/>
                <a:cs typeface="DejaVu Sans"/>
              </a:rPr>
              <a:t>Suu, Jean-Paul Payan, Jean Claude Brunel, François Dolon, Marc Ferrari</a:t>
            </a:r>
            <a:endParaRPr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656611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197" y="-10860"/>
            <a:ext cx="10515600" cy="1325561"/>
          </a:xfrm>
        </p:spPr>
        <p:txBody>
          <a:bodyPr/>
          <a:lstStyle/>
          <a:p>
            <a:pPr>
              <a:defRPr/>
            </a:pPr>
            <a:r>
              <a:rPr/>
              <a:t>Calibration bench</a:t>
            </a:r>
            <a:endParaRPr/>
          </a:p>
        </p:txBody>
      </p:sp>
      <p:sp>
        <p:nvSpPr>
          <p:cNvPr id="476260419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6597315" y="651709"/>
            <a:ext cx="5637354" cy="5890459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/>
              <a:t>The game is to calibrate a CCD sensor relative to the NIST Photodiodes at 10⁻³ over the range 400-1000 nm</a:t>
            </a:r>
            <a:endParaRPr/>
          </a:p>
          <a:p>
            <a:pPr>
              <a:defRPr/>
            </a:pPr>
            <a:r>
              <a:rPr/>
              <a:t>Already validated performance on v2 are sufficient for the validation survey</a:t>
            </a:r>
            <a:endParaRPr/>
          </a:p>
          <a:p>
            <a:pPr>
              <a:defRPr/>
            </a:pPr>
            <a:r>
              <a:rPr/>
              <a:t>A&amp;A 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2022_44973</a:t>
            </a:r>
            <a:endParaRPr/>
          </a:p>
          <a:p>
            <a:pPr>
              <a:defRPr/>
            </a:pPr>
            <a:r>
              <a:rPr/>
              <a:t>Work on v3 has started</a:t>
            </a:r>
            <a:endParaRPr/>
          </a:p>
          <a:p>
            <a:pPr lvl="1">
              <a:defRPr/>
            </a:pPr>
            <a:r>
              <a:rPr/>
              <a:t>Optimization of photodiode reading</a:t>
            </a:r>
            <a:endParaRPr/>
          </a:p>
          <a:p>
            <a:pPr lvl="1">
              <a:defRPr/>
            </a:pPr>
            <a:r>
              <a:rPr/>
              <a:t>Optimization of photocurrent extraction</a:t>
            </a:r>
            <a:endParaRPr/>
          </a:p>
          <a:p>
            <a:pPr lvl="1">
              <a:defRPr/>
            </a:pPr>
            <a:r>
              <a:rPr/>
              <a:t>Rework of the mechanical components</a:t>
            </a:r>
            <a:endParaRPr/>
          </a:p>
          <a:p>
            <a:pPr lvl="1">
              <a:defRPr/>
            </a:pPr>
            <a:r>
              <a:rPr/>
              <a:t>New CCD camera</a:t>
            </a:r>
            <a:endParaRPr/>
          </a:p>
        </p:txBody>
      </p:sp>
      <p:pic>
        <p:nvPicPr>
          <p:cNvPr id="157213453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70971" y="862432"/>
            <a:ext cx="6122841" cy="5980524"/>
          </a:xfrm>
          <a:prstGeom prst="rect">
            <a:avLst/>
          </a:prstGeom>
        </p:spPr>
      </p:pic>
      <p:cxnSp>
        <p:nvCxnSpPr>
          <p:cNvPr id="1003828663" name="" hidden="0"/>
          <p:cNvCxnSpPr>
            <a:cxnSpLocks/>
          </p:cNvCxnSpPr>
          <p:nvPr isPhoto="0" userDrawn="0"/>
        </p:nvCxnSpPr>
        <p:spPr bwMode="auto">
          <a:xfrm flipH="1" flipV="1">
            <a:off x="4840263" y="2807367"/>
            <a:ext cx="2255920" cy="3434013"/>
          </a:xfrm>
          <a:prstGeom prst="line">
            <a:avLst/>
          </a:prstGeom>
          <a:ln w="76199" cap="flat" cmpd="sng" algn="ctr">
            <a:solidFill>
              <a:schemeClr val="accent1">
                <a:shade val="50000"/>
              </a:schemeClr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078152" name="" hidden="0"/>
          <p:cNvCxnSpPr>
            <a:cxnSpLocks/>
          </p:cNvCxnSpPr>
          <p:nvPr isPhoto="0" userDrawn="0"/>
        </p:nvCxnSpPr>
        <p:spPr bwMode="auto">
          <a:xfrm flipH="1" flipV="0">
            <a:off x="2108090" y="4536907"/>
            <a:ext cx="4937961" cy="1579143"/>
          </a:xfrm>
          <a:prstGeom prst="line">
            <a:avLst/>
          </a:prstGeom>
          <a:ln w="76199" cap="flat" cmpd="sng" algn="ctr">
            <a:solidFill>
              <a:schemeClr val="accent1">
                <a:shade val="50000"/>
              </a:schemeClr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999555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197" y="114466"/>
            <a:ext cx="10515600" cy="1325561"/>
          </a:xfrm>
        </p:spPr>
        <p:txBody>
          <a:bodyPr/>
          <a:lstStyle/>
          <a:p>
            <a:pPr>
              <a:defRPr/>
            </a:pPr>
            <a:r>
              <a:rPr/>
              <a:t>Calibration bench systematic</a:t>
            </a:r>
            <a:endParaRPr/>
          </a:p>
        </p:txBody>
      </p:sp>
      <p:sp>
        <p:nvSpPr>
          <p:cNvPr id="1140893702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579078" y="5550315"/>
            <a:ext cx="10774720" cy="1016919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65000" lnSpcReduction="7000"/>
          </a:bodyPr>
          <a:lstStyle/>
          <a:p>
            <a:pPr>
              <a:defRPr/>
            </a:pPr>
            <a:r>
              <a:rPr/>
              <a:t>Main identified systematics is the linearity</a:t>
            </a:r>
            <a:endParaRPr/>
          </a:p>
          <a:p>
            <a:pPr>
              <a:defRPr/>
            </a:pPr>
            <a:r>
              <a:rPr/>
              <a:t>But at a non-critical level for the survey validation</a:t>
            </a:r>
            <a:endParaRPr/>
          </a:p>
          <a:p>
            <a:pPr>
              <a:defRPr/>
            </a:pPr>
            <a:r>
              <a:rPr/>
              <a:t>Still a bit more work to have a fully calibrated artificial star</a:t>
            </a:r>
            <a:endParaRPr/>
          </a:p>
        </p:txBody>
      </p:sp>
      <p:pic>
        <p:nvPicPr>
          <p:cNvPr id="1995919241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008144" y="1187866"/>
            <a:ext cx="9772647" cy="4362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7493490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199" y="114467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Robotic instrument is ready</a:t>
            </a:r>
            <a:endParaRPr/>
          </a:p>
        </p:txBody>
      </p:sp>
      <p:sp>
        <p:nvSpPr>
          <p:cNvPr id="13593645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8123881" y="250657"/>
            <a:ext cx="3809999" cy="6316578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/>
              <a:t> Screenshot from the remote control</a:t>
            </a:r>
            <a:endParaRPr/>
          </a:p>
          <a:p>
            <a:pPr>
              <a:defRPr/>
            </a:pPr>
            <a:r>
              <a:rPr/>
              <a:t>6 good nights accumulated</a:t>
            </a:r>
            <a:endParaRPr/>
          </a:p>
          <a:p>
            <a:pPr>
              <a:defRPr/>
            </a:pPr>
            <a:r>
              <a:rPr/>
              <a:t>Start a 20 night validation survey as soon as weather (and network) cooperate. </a:t>
            </a:r>
            <a:endParaRPr/>
          </a:p>
          <a:p>
            <a:pPr>
              <a:defRPr/>
            </a:pPr>
            <a:r>
              <a:rPr/>
              <a:t>See Jeremy’s talk for details on the transmission measurement of the optical instrument</a:t>
            </a:r>
            <a:endParaRPr/>
          </a:p>
          <a:p>
            <a:pPr>
              <a:defRPr/>
            </a:pPr>
            <a:r>
              <a:rPr/>
              <a:t>And Thierry’s talk for a first evaluation of the performances of the optical instrument</a:t>
            </a:r>
            <a:endParaRPr/>
          </a:p>
        </p:txBody>
      </p:sp>
      <p:pic>
        <p:nvPicPr>
          <p:cNvPr id="2126502277" name="" hidden="0"/>
          <p:cNvPicPr>
            <a:picLocks noChangeAspect="1"/>
          </p:cNvPicPr>
          <p:nvPr isPhoto="0" userDrawn="0"/>
        </p:nvPicPr>
        <p:blipFill>
          <a:blip r:embed="rId2"/>
          <a:srcRect l="0" t="0" r="15069" b="0"/>
          <a:stretch/>
        </p:blipFill>
        <p:spPr bwMode="auto">
          <a:xfrm flipH="0" flipV="0">
            <a:off x="75197" y="1151324"/>
            <a:ext cx="8048684" cy="5330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page3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1715061" name="Titre 2_ 14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304169" y="150840"/>
            <a:ext cx="10515285" cy="1325159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ctr"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none">
                <a:solidFill>
                  <a:srgbClr val="C9211E"/>
                </a:solidFill>
                <a:latin typeface="Noto Sans"/>
                <a:ea typeface="Noto Sans CJK SC Regular"/>
                <a:cs typeface="FreeSans"/>
              </a:rPr>
              <a:t>Installation of the IR instrument at OHP</a:t>
            </a:r>
            <a:endParaRPr/>
          </a:p>
        </p:txBody>
      </p:sp>
      <p:sp>
        <p:nvSpPr>
          <p:cNvPr id="1335962799" name="" hidden="0"/>
          <p:cNvSpPr>
            <a:spLocks noGrp="1"/>
          </p:cNvSpPr>
          <p:nvPr isPhoto="0" userDrawn="0"/>
        </p:nvSpPr>
        <p:spPr bwMode="auto">
          <a:xfrm flipV="1">
            <a:off x="7919220" y="2700358"/>
            <a:ext cx="179980" cy="899639"/>
          </a:xfrm>
          <a:prstGeom prst="line">
            <a:avLst/>
          </a:prstGeom>
          <a:ln w="29158">
            <a:solidFill>
              <a:srgbClr val="FFFFFF"/>
            </a:solidFill>
            <a:tailEnd type="triangle"/>
          </a:ln>
          <a:effectLst/>
        </p:spPr>
        <p:txBody>
          <a:bodyPr lIns="104392" tIns="59395" rIns="104392" bIns="59395" anchor="ctr"/>
          <a:p>
            <a:pPr>
              <a:defRPr/>
            </a:pPr>
            <a:endParaRPr/>
          </a:p>
        </p:txBody>
      </p:sp>
      <p:sp>
        <p:nvSpPr>
          <p:cNvPr id="1140249076" name="Rectangle 3_ 15" hidden="0"/>
          <p:cNvSpPr>
            <a:spLocks noGrp="1"/>
          </p:cNvSpPr>
          <p:nvPr isPhoto="0" userDrawn="0"/>
        </p:nvSpPr>
        <p:spPr bwMode="auto">
          <a:xfrm flipH="0" flipV="0">
            <a:off x="358" y="6573958"/>
            <a:ext cx="12191640" cy="281879"/>
          </a:xfrm>
          <a:prstGeom prst="rect">
            <a:avLst/>
          </a:prstGeom>
          <a:solidFill>
            <a:srgbClr val="C9211E"/>
          </a:solidFill>
          <a:ln w="6479">
            <a:solidFill>
              <a:srgbClr val="C9211E"/>
            </a:solidFill>
          </a:ln>
          <a:effectLst/>
        </p:spPr>
        <p:txBody>
          <a:bodyPr lIns="89992" tIns="44995" rIns="89992" bIns="44995" anchor="ctr"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u="none">
                <a:solidFill>
                  <a:srgbClr val="FFFFFF"/>
                </a:solidFill>
                <a:latin typeface="Calibri"/>
                <a:cs typeface="Arial"/>
              </a:rPr>
              <a:t>  </a:t>
            </a:r>
            <a:endParaRPr/>
          </a:p>
        </p:txBody>
      </p:sp>
      <p:sp>
        <p:nvSpPr>
          <p:cNvPr id="1293298576" name="Sous-titre 2_ 29" hidden="0"/>
          <p:cNvSpPr>
            <a:spLocks noGrp="1"/>
          </p:cNvSpPr>
          <p:nvPr isPhoto="0" userDrawn="0"/>
        </p:nvSpPr>
        <p:spPr bwMode="auto">
          <a:xfrm flipH="0" flipV="0">
            <a:off x="66952" y="6601679"/>
            <a:ext cx="1912851" cy="442439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t">
            <a:normAutofit/>
          </a:bodyPr>
          <a:lstStyle/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200" u="none">
                <a:solidFill>
                  <a:srgbClr val="FFFFFF"/>
                </a:solidFill>
                <a:latin typeface="Noto Sans"/>
              </a:rPr>
              <a:t>Kélian SOMMER</a:t>
            </a:r>
            <a:endParaRPr/>
          </a:p>
        </p:txBody>
      </p:sp>
      <p:sp>
        <p:nvSpPr>
          <p:cNvPr id="780570317" name="Sous-titre 2_ 30" hidden="0"/>
          <p:cNvSpPr>
            <a:spLocks noGrp="1"/>
          </p:cNvSpPr>
          <p:nvPr isPhoto="0" userDrawn="0"/>
        </p:nvSpPr>
        <p:spPr bwMode="auto">
          <a:xfrm flipH="0" flipV="0">
            <a:off x="8999114" y="6601679"/>
            <a:ext cx="3059698" cy="442439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t">
            <a:normAutofit/>
          </a:bodyPr>
          <a:p>
            <a:pPr>
              <a:defRPr/>
            </a:pPr>
            <a:endParaRPr/>
          </a:p>
        </p:txBody>
      </p:sp>
      <p:sp>
        <p:nvSpPr>
          <p:cNvPr id="1691532985" name="Espace réservé du numéro de diapositive 1_ 15" hidden="0"/>
          <p:cNvSpPr txBox="1">
            <a:spLocks noGrp="1"/>
          </p:cNvSpPr>
          <p:nvPr isPhoto="0" userDrawn="0"/>
        </p:nvSpPr>
        <p:spPr bwMode="auto">
          <a:xfrm>
            <a:off x="10619675" y="6535079"/>
            <a:ext cx="1504651" cy="364679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ctr">
            <a:normAutofit/>
          </a:bodyPr>
          <a:lstStyle/>
          <a:p>
            <a: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fld id="{A24B529B-A321-6DFC-38C5-EB1ADAFAE6F1}" type="slidenum">
              <a:rPr/>
              <a:t/>
            </a:fld>
            <a:endParaRPr/>
          </a:p>
        </p:txBody>
      </p:sp>
      <p:pic>
        <p:nvPicPr>
          <p:cNvPr id="158550979" name="" hidden="0"/>
          <p:cNvPicPr/>
          <p:nvPr isPhoto="0" userDrawn="0"/>
        </p:nvPicPr>
        <p:blipFill>
          <a:blip r:embed="rId2">
            <a:alphaModFix amt="100000"/>
            <a:lum bright="0" contrast="0"/>
          </a:blip>
          <a:srcRect l="0" t="3216" r="0" b="0"/>
          <a:stretch/>
        </p:blipFill>
        <p:spPr bwMode="auto">
          <a:xfrm>
            <a:off x="8099202" y="3815999"/>
            <a:ext cx="3959610" cy="25750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81232813" name="" hidden="0"/>
          <p:cNvPicPr/>
          <p:nvPr isPhoto="0" userDrawn="0"/>
        </p:nvPicPr>
        <p:blipFill>
          <a:blip r:embed="rId3">
            <a:alphaModFix amt="100000"/>
            <a:lum bright="0" contrast="0"/>
          </a:blip>
          <a:stretch/>
        </p:blipFill>
        <p:spPr bwMode="auto">
          <a:xfrm>
            <a:off x="8099202" y="1016278"/>
            <a:ext cx="3959610" cy="26387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91620758" name="" hidden="0"/>
          <p:cNvPicPr/>
          <p:nvPr isPhoto="0" userDrawn="0"/>
        </p:nvPicPr>
        <p:blipFill>
          <a:blip r:embed="rId4">
            <a:alphaModFix amt="100000"/>
            <a:lum bright="15000" contrast="5000"/>
          </a:blip>
          <a:srcRect l="21252" t="0" r="0" b="0"/>
          <a:stretch/>
        </p:blipFill>
        <p:spPr bwMode="auto">
          <a:xfrm>
            <a:off x="3224561" y="1475999"/>
            <a:ext cx="4952392" cy="47174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33516773" name="" hidden="0"/>
          <p:cNvPicPr/>
          <p:nvPr isPhoto="0" userDrawn="0"/>
        </p:nvPicPr>
        <p:blipFill>
          <a:blip r:embed="rId5">
            <a:alphaModFix amt="100000"/>
            <a:lum bright="0" contrast="0"/>
          </a:blip>
          <a:stretch/>
        </p:blipFill>
        <p:spPr bwMode="auto">
          <a:xfrm>
            <a:off x="159823" y="1402559"/>
            <a:ext cx="2899874" cy="50774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84063479" name="" hidden="0"/>
          <p:cNvSpPr>
            <a:spLocks noGrp="1"/>
          </p:cNvSpPr>
          <p:nvPr isPhoto="0" userDrawn="0"/>
        </p:nvSpPr>
        <p:spPr bwMode="auto">
          <a:xfrm flipV="1">
            <a:off x="7307280" y="1979999"/>
            <a:ext cx="0" cy="1979999"/>
          </a:xfrm>
          <a:prstGeom prst="line">
            <a:avLst/>
          </a:prstGeom>
          <a:ln w="76315">
            <a:solidFill>
              <a:srgbClr val="FF0000"/>
            </a:solidFill>
            <a:tailEnd type="triangle"/>
          </a:ln>
          <a:effectLst/>
        </p:spPr>
        <p:txBody>
          <a:bodyPr lIns="128151" tIns="83153" rIns="128151" bIns="83153" anchor="ctr"/>
          <a:p>
            <a:pPr>
              <a:defRPr/>
            </a:pPr>
            <a:endParaRPr/>
          </a:p>
        </p:txBody>
      </p:sp>
      <p:sp>
        <p:nvSpPr>
          <p:cNvPr id="1779812243" name="" hidden="0"/>
          <p:cNvSpPr txBox="1">
            <a:spLocks noGrp="1"/>
          </p:cNvSpPr>
          <p:nvPr isPhoto="0" userDrawn="0"/>
        </p:nvSpPr>
        <p:spPr bwMode="auto">
          <a:xfrm>
            <a:off x="6011408" y="1943999"/>
            <a:ext cx="1259875" cy="858238"/>
          </a:xfrm>
          <a:prstGeom prst="rect">
            <a:avLst/>
          </a:prstGeom>
          <a:noFill/>
          <a:ln>
            <a:noFill/>
          </a:ln>
          <a:effectLst/>
        </p:spPr>
        <p:txBody>
          <a:bodyPr lIns="89992" tIns="44995" rIns="89992" bIns="44995">
            <a:spAutoFit/>
          </a:bodyPr>
          <a:lstStyle/>
          <a:p>
            <a:pPr>
              <a:defRPr/>
            </a:pPr>
            <a:r>
              <a:rPr strike="noStrike">
                <a:solidFill>
                  <a:srgbClr val="FF0000"/>
                </a:solidFill>
              </a:rPr>
              <a:t>Telescope pointing upward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page1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0315887" name="Titre 2_0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304169" y="437399"/>
            <a:ext cx="10515285" cy="1325159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ctr"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none">
                <a:solidFill>
                  <a:srgbClr val="C9211E"/>
                </a:solidFill>
                <a:latin typeface="Noto Sans"/>
                <a:ea typeface="Noto Sans CJK SC Regular"/>
                <a:cs typeface="FreeSans"/>
              </a:rPr>
              <a:t>Calibration of the bolometer array (1/2)</a:t>
            </a:r>
            <a:endParaRPr/>
          </a:p>
        </p:txBody>
      </p:sp>
      <p:sp>
        <p:nvSpPr>
          <p:cNvPr id="2020428626" name="Rectangle 3_ 7" hidden="0"/>
          <p:cNvSpPr>
            <a:spLocks noGrp="1"/>
          </p:cNvSpPr>
          <p:nvPr isPhoto="0" userDrawn="0"/>
        </p:nvSpPr>
        <p:spPr bwMode="auto">
          <a:xfrm flipH="0" flipV="0">
            <a:off x="358" y="6573958"/>
            <a:ext cx="12191640" cy="281879"/>
          </a:xfrm>
          <a:prstGeom prst="rect">
            <a:avLst/>
          </a:prstGeom>
          <a:solidFill>
            <a:srgbClr val="C9211E"/>
          </a:solidFill>
          <a:ln w="6479">
            <a:solidFill>
              <a:srgbClr val="C9211E"/>
            </a:solidFill>
          </a:ln>
          <a:effectLst/>
        </p:spPr>
        <p:txBody>
          <a:bodyPr lIns="89992" tIns="44995" rIns="89992" bIns="44995" anchor="ctr"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u="none">
                <a:solidFill>
                  <a:srgbClr val="FFFFFF"/>
                </a:solidFill>
                <a:latin typeface="Calibri"/>
                <a:cs typeface="Arial"/>
              </a:rPr>
              <a:t>  </a:t>
            </a:r>
            <a:endParaRPr/>
          </a:p>
        </p:txBody>
      </p:sp>
      <p:sp>
        <p:nvSpPr>
          <p:cNvPr id="1695568340" name="Sous-titre 2_ 13" hidden="0"/>
          <p:cNvSpPr>
            <a:spLocks noGrp="1"/>
          </p:cNvSpPr>
          <p:nvPr isPhoto="0" userDrawn="0"/>
        </p:nvSpPr>
        <p:spPr bwMode="auto">
          <a:xfrm flipH="0" flipV="0">
            <a:off x="66952" y="6601679"/>
            <a:ext cx="1912851" cy="442439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t">
            <a:normAutofit/>
          </a:bodyPr>
          <a:lstStyle/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200" u="none">
                <a:solidFill>
                  <a:srgbClr val="FFFFFF"/>
                </a:solidFill>
                <a:latin typeface="Noto Sans"/>
              </a:rPr>
              <a:t>Kélian SOMMER</a:t>
            </a:r>
            <a:endParaRPr/>
          </a:p>
        </p:txBody>
      </p:sp>
      <p:sp>
        <p:nvSpPr>
          <p:cNvPr id="1642922878" name="Sous-titre 2_ 14" hidden="0"/>
          <p:cNvSpPr>
            <a:spLocks noGrp="1"/>
          </p:cNvSpPr>
          <p:nvPr isPhoto="0" userDrawn="0"/>
        </p:nvSpPr>
        <p:spPr bwMode="auto">
          <a:xfrm flipH="0" flipV="0">
            <a:off x="8999114" y="6601679"/>
            <a:ext cx="3059698" cy="442439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t">
            <a:normAutofit/>
          </a:bodyPr>
          <a:p>
            <a:pPr>
              <a:defRPr/>
            </a:pPr>
            <a:endParaRPr/>
          </a:p>
        </p:txBody>
      </p:sp>
      <p:sp>
        <p:nvSpPr>
          <p:cNvPr id="1271621124" name="Espace réservé du numéro de diapositive 1_ 7" hidden="0"/>
          <p:cNvSpPr txBox="1">
            <a:spLocks noGrp="1"/>
          </p:cNvSpPr>
          <p:nvPr isPhoto="0" userDrawn="0"/>
        </p:nvSpPr>
        <p:spPr bwMode="auto">
          <a:xfrm>
            <a:off x="10619675" y="6535079"/>
            <a:ext cx="1504651" cy="364679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ctr">
            <a:normAutofit/>
          </a:bodyPr>
          <a:lstStyle/>
          <a:p>
            <a: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fld id="{B1FAFB1F-A0A5-7264-6477-E5BDDD836083}" type="slidenum">
              <a:rPr/>
              <a:t/>
            </a:fld>
            <a:endParaRPr/>
          </a:p>
        </p:txBody>
      </p:sp>
      <p:pic>
        <p:nvPicPr>
          <p:cNvPr id="1563344151" name="" hidden="0"/>
          <p:cNvPicPr/>
          <p:nvPr isPhoto="0" userDrawn="0"/>
        </p:nvPicPr>
        <p:blipFill>
          <a:blip r:embed="rId2">
            <a:alphaModFix amt="100000"/>
            <a:lum bright="0" contrast="0"/>
          </a:blip>
          <a:stretch/>
        </p:blipFill>
        <p:spPr bwMode="auto">
          <a:xfrm>
            <a:off x="7662566" y="898919"/>
            <a:ext cx="4108275" cy="251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32647493" name="" hidden="0"/>
          <p:cNvSpPr txBox="1">
            <a:spLocks noGrp="1"/>
          </p:cNvSpPr>
          <p:nvPr isPhoto="0" userDrawn="0"/>
        </p:nvSpPr>
        <p:spPr bwMode="auto">
          <a:xfrm>
            <a:off x="539945" y="1404358"/>
            <a:ext cx="4139592" cy="5301358"/>
          </a:xfrm>
          <a:prstGeom prst="rect">
            <a:avLst/>
          </a:prstGeom>
          <a:noFill/>
          <a:ln>
            <a:noFill/>
          </a:ln>
          <a:effectLst/>
        </p:spPr>
        <p:txBody>
          <a:bodyPr lIns="89992" tIns="44995" rIns="89992" bIns="44995">
            <a:spAutoFit/>
          </a:bodyPr>
          <a:lstStyle/>
          <a:p>
            <a:pPr lvl="0" indent="215985">
              <a:buSzPct val="45000"/>
              <a:buFont typeface="StarSymbol"/>
              <a:buChar char="●"/>
              <a:defRPr/>
            </a:pPr>
            <a:r>
              <a:rPr sz="2000" b="1" strike="noStrike">
                <a:solidFill>
                  <a:srgbClr val="000000"/>
                </a:solidFill>
                <a:latin typeface="Noto Sans"/>
              </a:rPr>
              <a:t>December 2022</a:t>
            </a:r>
            <a:r>
              <a:rPr sz="2000" strike="noStrike">
                <a:solidFill>
                  <a:srgbClr val="000000"/>
                </a:solidFill>
                <a:latin typeface="Noto Sans"/>
              </a:rPr>
              <a:t> : calibration data acquisition at IJCLab in ATLAS climatic chamber with S. Dagoret-Campagne and M. Moniez </a:t>
            </a:r>
            <a:endParaRPr/>
          </a:p>
          <a:p>
            <a:pPr marL="0" marR="0" lvl="0" indent="2159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sz="2000" b="1" strike="noStrike">
                <a:solidFill>
                  <a:srgbClr val="000000"/>
                </a:solidFill>
                <a:latin typeface="Noto Sans"/>
              </a:rPr>
              <a:t>Goal :</a:t>
            </a:r>
            <a:r>
              <a:rPr sz="2000" strike="noStrike">
                <a:solidFill>
                  <a:srgbClr val="000000"/>
                </a:solidFill>
                <a:latin typeface="Noto Sans"/>
              </a:rPr>
              <a:t> imaging a low-temperature/radiance blackbody at different camera operating temperatures</a:t>
            </a:r>
            <a:endParaRPr/>
          </a:p>
          <a:p>
            <a:pPr marL="0" marR="0" lvl="0" indent="2159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sz="2000" strike="noStrike">
                <a:solidFill>
                  <a:srgbClr val="000000"/>
                </a:solidFill>
                <a:latin typeface="Noto Sans"/>
              </a:rPr>
              <a:t>→ </a:t>
            </a:r>
            <a:r>
              <a:rPr sz="2000" strike="noStrike">
                <a:solidFill>
                  <a:srgbClr val="000000"/>
                </a:solidFill>
                <a:latin typeface="Noto Sans"/>
              </a:rPr>
              <a:t>correct for various camera defects (non-linearity response, sensor temperature drift...)</a:t>
            </a:r>
            <a:endParaRPr/>
          </a:p>
        </p:txBody>
      </p:sp>
      <p:pic>
        <p:nvPicPr>
          <p:cNvPr id="1326378692" name="" hidden="0"/>
          <p:cNvPicPr/>
          <p:nvPr isPhoto="0" userDrawn="0"/>
        </p:nvPicPr>
        <p:blipFill>
          <a:blip r:embed="rId3">
            <a:alphaModFix amt="100000"/>
            <a:lum bright="0" contrast="0"/>
          </a:blip>
          <a:stretch/>
        </p:blipFill>
        <p:spPr bwMode="auto">
          <a:xfrm>
            <a:off x="4607546" y="1403999"/>
            <a:ext cx="2902754" cy="50399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9275972" name="" hidden="0"/>
          <p:cNvPicPr/>
          <p:nvPr isPhoto="0" userDrawn="0"/>
        </p:nvPicPr>
        <p:blipFill>
          <a:blip r:embed="rId4">
            <a:alphaModFix amt="100000"/>
            <a:lum bright="0" contrast="0"/>
          </a:blip>
          <a:srcRect l="0" t="4527" r="0" b="3025"/>
          <a:stretch/>
        </p:blipFill>
        <p:spPr bwMode="auto">
          <a:xfrm>
            <a:off x="7653926" y="3599999"/>
            <a:ext cx="4152911" cy="287963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page2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2249682" name="Titre 2_ 15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304169" y="437399"/>
            <a:ext cx="10515285" cy="1325159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ctr"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none">
                <a:solidFill>
                  <a:srgbClr val="C9211E"/>
                </a:solidFill>
                <a:latin typeface="Noto Sans"/>
                <a:ea typeface="Noto Sans CJK SC Regular"/>
                <a:cs typeface="FreeSans"/>
              </a:rPr>
              <a:t>Calibration of the bolometer array (2/2)</a:t>
            </a:r>
            <a:endParaRPr/>
          </a:p>
        </p:txBody>
      </p:sp>
      <p:sp>
        <p:nvSpPr>
          <p:cNvPr id="1172792839" name="Rectangle 3_ 16" hidden="0"/>
          <p:cNvSpPr>
            <a:spLocks noGrp="1"/>
          </p:cNvSpPr>
          <p:nvPr isPhoto="0" userDrawn="0"/>
        </p:nvSpPr>
        <p:spPr bwMode="auto">
          <a:xfrm flipH="0" flipV="0">
            <a:off x="358" y="6573958"/>
            <a:ext cx="12191640" cy="281879"/>
          </a:xfrm>
          <a:prstGeom prst="rect">
            <a:avLst/>
          </a:prstGeom>
          <a:solidFill>
            <a:srgbClr val="C9211E"/>
          </a:solidFill>
          <a:ln w="6479">
            <a:solidFill>
              <a:srgbClr val="C9211E"/>
            </a:solidFill>
          </a:ln>
          <a:effectLst/>
        </p:spPr>
        <p:txBody>
          <a:bodyPr lIns="89992" tIns="44995" rIns="89992" bIns="44995" anchor="ctr">
            <a:norm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u="none">
                <a:solidFill>
                  <a:srgbClr val="FFFFFF"/>
                </a:solidFill>
                <a:latin typeface="Calibri"/>
                <a:cs typeface="Arial"/>
              </a:rPr>
              <a:t>  </a:t>
            </a:r>
            <a:endParaRPr/>
          </a:p>
        </p:txBody>
      </p:sp>
      <p:sp>
        <p:nvSpPr>
          <p:cNvPr id="321404922" name="Sous-titre 2_ 31" hidden="0"/>
          <p:cNvSpPr>
            <a:spLocks noGrp="1"/>
          </p:cNvSpPr>
          <p:nvPr isPhoto="0" userDrawn="0"/>
        </p:nvSpPr>
        <p:spPr bwMode="auto">
          <a:xfrm flipH="0" flipV="0">
            <a:off x="66952" y="6601679"/>
            <a:ext cx="1912851" cy="442439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t">
            <a:normAutofit/>
          </a:bodyPr>
          <a:lstStyle/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200" u="none">
                <a:solidFill>
                  <a:srgbClr val="FFFFFF"/>
                </a:solidFill>
                <a:latin typeface="Noto Sans"/>
              </a:rPr>
              <a:t>Kélian SOMMER</a:t>
            </a:r>
            <a:endParaRPr/>
          </a:p>
        </p:txBody>
      </p:sp>
      <p:sp>
        <p:nvSpPr>
          <p:cNvPr id="1432045379" name="Sous-titre 2_ 32" hidden="0"/>
          <p:cNvSpPr>
            <a:spLocks noGrp="1"/>
          </p:cNvSpPr>
          <p:nvPr isPhoto="0" userDrawn="0"/>
        </p:nvSpPr>
        <p:spPr bwMode="auto">
          <a:xfrm flipH="0" flipV="0">
            <a:off x="8999114" y="6601679"/>
            <a:ext cx="3059698" cy="442439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t">
            <a:normAutofit/>
          </a:bodyPr>
          <a:p>
            <a:pPr>
              <a:defRPr/>
            </a:pPr>
            <a:endParaRPr/>
          </a:p>
        </p:txBody>
      </p:sp>
      <p:sp>
        <p:nvSpPr>
          <p:cNvPr id="52477956" name="Espace réservé du numéro de diapositive 1_ 16" hidden="0"/>
          <p:cNvSpPr txBox="1">
            <a:spLocks noGrp="1"/>
          </p:cNvSpPr>
          <p:nvPr isPhoto="0" userDrawn="0"/>
        </p:nvSpPr>
        <p:spPr bwMode="auto">
          <a:xfrm>
            <a:off x="10619675" y="6535079"/>
            <a:ext cx="1504651" cy="364679"/>
          </a:xfrm>
          <a:prstGeom prst="rect">
            <a:avLst/>
          </a:prstGeom>
          <a:noFill/>
          <a:ln>
            <a:noFill/>
          </a:ln>
          <a:effectLst/>
        </p:spPr>
        <p:txBody>
          <a:bodyPr lIns="91433" tIns="45716" rIns="91433" bIns="45716" anchor="ctr">
            <a:normAutofit/>
          </a:bodyPr>
          <a:lstStyle/>
          <a:p>
            <a: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fld id="{54E27C85-5291-FE17-C627-177C45128A5E}" type="slidenum">
              <a:rPr/>
              <a:t/>
            </a:fld>
            <a:endParaRPr/>
          </a:p>
        </p:txBody>
      </p:sp>
      <p:sp>
        <p:nvSpPr>
          <p:cNvPr id="1347529663" name="" hidden="0"/>
          <p:cNvSpPr txBox="1">
            <a:spLocks noGrp="1"/>
          </p:cNvSpPr>
          <p:nvPr isPhoto="0" userDrawn="0"/>
        </p:nvSpPr>
        <p:spPr bwMode="auto">
          <a:xfrm>
            <a:off x="539945" y="1404358"/>
            <a:ext cx="6659344" cy="4259159"/>
          </a:xfrm>
          <a:prstGeom prst="rect">
            <a:avLst/>
          </a:prstGeom>
          <a:noFill/>
          <a:ln>
            <a:noFill/>
          </a:ln>
          <a:effectLst/>
        </p:spPr>
        <p:txBody>
          <a:bodyPr lIns="89992" tIns="44995" rIns="89992" bIns="44995">
            <a:spAutoFit/>
          </a:bodyPr>
          <a:lstStyle/>
          <a:p>
            <a:pPr lvl="0" indent="215985">
              <a:buSzPct val="45000"/>
              <a:buFont typeface="StarSymbol"/>
              <a:buChar char="●"/>
              <a:defRPr/>
            </a:pPr>
            <a:r>
              <a:rPr sz="2000" u="none">
                <a:solidFill>
                  <a:srgbClr val="000000"/>
                </a:solidFill>
                <a:latin typeface="Noto Sans"/>
                <a:ea typeface="Noto Sans CJK SC Regular"/>
                <a:cs typeface="FreeSans"/>
              </a:rPr>
              <a:t>Preliminary average uncertainty per pixel :</a:t>
            </a:r>
            <a:endParaRPr/>
          </a:p>
          <a:p>
            <a:pPr marL="0" marR="0" lvl="0" indent="21598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sz="2000" b="1" u="none">
                <a:solidFill>
                  <a:srgbClr val="000000"/>
                </a:solidFill>
                <a:latin typeface="Noto Sans"/>
                <a:ea typeface="Noto Sans CJK SC Regular"/>
                <a:cs typeface="FreeSans"/>
              </a:rPr>
              <a:t>+- 0.07 (stat.) </a:t>
            </a:r>
            <a:r>
              <a:rPr sz="2000" b="1" u="none">
                <a:solidFill>
                  <a:srgbClr val="000000"/>
                </a:solidFill>
                <a:latin typeface="Noto Sans"/>
                <a:ea typeface="Noto Sans CJK SC Regular"/>
                <a:cs typeface="FreeSans"/>
              </a:rPr>
              <a:t>W/m</a:t>
            </a:r>
            <a:r>
              <a:rPr sz="1150" b="1" u="none" baseline="30000">
                <a:solidFill>
                  <a:srgbClr val="000000"/>
                </a:solidFill>
                <a:latin typeface="Noto Sans"/>
                <a:ea typeface="Noto Sans CJK SC Regular"/>
                <a:cs typeface="FreeSans"/>
              </a:rPr>
              <a:t>2</a:t>
            </a:r>
            <a:r>
              <a:rPr sz="2000" b="1" u="none">
                <a:solidFill>
                  <a:srgbClr val="000000"/>
                </a:solidFill>
                <a:latin typeface="Noto Sans"/>
                <a:ea typeface="Noto Sans CJK SC Regular"/>
                <a:cs typeface="FreeSans"/>
              </a:rPr>
              <a:t>/sr</a:t>
            </a:r>
            <a:endParaRPr/>
          </a:p>
          <a:p>
            <a:pPr lvl="0" indent="215985">
              <a:buSzPct val="45000"/>
              <a:buFont typeface="StarSymbol"/>
              <a:buChar char="●"/>
              <a:defRPr/>
            </a:pPr>
            <a:r>
              <a:rPr sz="2000" b="1" u="none">
                <a:solidFill>
                  <a:srgbClr val="000000"/>
                </a:solidFill>
                <a:latin typeface="Noto Sans"/>
                <a:ea typeface="Noto Sans CJK SC Regular"/>
                <a:cs typeface="FreeSans"/>
              </a:rPr>
              <a:t>+- 0.04 (syst. of calibration experiment) </a:t>
            </a:r>
            <a:r>
              <a:rPr sz="2000" b="1" strike="noStrike">
                <a:solidFill>
                  <a:srgbClr val="000000"/>
                </a:solidFill>
                <a:latin typeface="Noto Sans"/>
              </a:rPr>
              <a:t>W/m</a:t>
            </a:r>
            <a:r>
              <a:rPr sz="1150" b="1" strike="noStrike" baseline="30000">
                <a:solidFill>
                  <a:srgbClr val="000000"/>
                </a:solidFill>
                <a:latin typeface="Noto Sans"/>
              </a:rPr>
              <a:t>2</a:t>
            </a:r>
            <a:r>
              <a:rPr sz="2000" b="1" strike="noStrike">
                <a:solidFill>
                  <a:srgbClr val="000000"/>
                </a:solidFill>
                <a:latin typeface="Noto Sans"/>
              </a:rPr>
              <a:t>/sr</a:t>
            </a:r>
            <a:endParaRPr/>
          </a:p>
        </p:txBody>
      </p:sp>
      <p:pic>
        <p:nvPicPr>
          <p:cNvPr id="2006017696" name="" hidden="0"/>
          <p:cNvPicPr/>
          <p:nvPr isPhoto="0" userDrawn="0"/>
        </p:nvPicPr>
        <p:blipFill>
          <a:blip r:embed="rId2">
            <a:alphaModFix amt="100000"/>
            <a:lum bright="0" contrast="0"/>
          </a:blip>
          <a:stretch/>
        </p:blipFill>
        <p:spPr bwMode="auto">
          <a:xfrm>
            <a:off x="7919220" y="3864959"/>
            <a:ext cx="4271698" cy="26701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13467089" name="" hidden="0"/>
          <p:cNvSpPr txBox="1">
            <a:spLocks noGrp="1"/>
          </p:cNvSpPr>
          <p:nvPr isPhoto="0" userDrawn="0"/>
        </p:nvSpPr>
        <p:spPr bwMode="auto">
          <a:xfrm rot="20399967">
            <a:off x="8675326" y="4752157"/>
            <a:ext cx="3239680" cy="542878"/>
          </a:xfrm>
          <a:prstGeom prst="rect">
            <a:avLst/>
          </a:prstGeom>
          <a:noFill/>
          <a:ln>
            <a:noFill/>
          </a:ln>
          <a:effectLst/>
        </p:spPr>
        <p:txBody>
          <a:bodyPr lIns="89992" tIns="44995" rIns="89992" bIns="44995">
            <a:spAutoFit/>
          </a:bodyPr>
          <a:lstStyle/>
          <a:p>
            <a:pPr algn="ctr">
              <a:defRPr/>
            </a:pPr>
            <a:r>
              <a:rPr sz="3200" b="1" strike="noStrike">
                <a:solidFill>
                  <a:srgbClr val="666666"/>
                </a:solidFill>
                <a:latin typeface="Arimo"/>
              </a:rPr>
              <a:t>PRELIMINARY</a:t>
            </a:r>
            <a:endParaRPr/>
          </a:p>
        </p:txBody>
      </p:sp>
      <p:pic>
        <p:nvPicPr>
          <p:cNvPr id="1306197624" name="" hidden="0"/>
          <p:cNvPicPr/>
          <p:nvPr isPhoto="0" userDrawn="0"/>
        </p:nvPicPr>
        <p:blipFill>
          <a:blip r:embed="rId3">
            <a:alphaModFix amt="100000"/>
            <a:lum bright="0" contrast="0"/>
          </a:blip>
          <a:stretch/>
        </p:blipFill>
        <p:spPr bwMode="auto">
          <a:xfrm>
            <a:off x="8099202" y="807119"/>
            <a:ext cx="3850540" cy="308087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07608500" name="" hidden="0"/>
          <p:cNvSpPr txBox="1">
            <a:spLocks noGrp="1"/>
          </p:cNvSpPr>
          <p:nvPr isPhoto="0" userDrawn="0"/>
        </p:nvSpPr>
        <p:spPr bwMode="auto">
          <a:xfrm>
            <a:off x="8387174" y="3959999"/>
            <a:ext cx="2159786" cy="487079"/>
          </a:xfrm>
          <a:prstGeom prst="rect">
            <a:avLst/>
          </a:prstGeom>
          <a:noFill/>
          <a:ln>
            <a:noFill/>
          </a:ln>
          <a:effectLst/>
        </p:spPr>
        <p:txBody>
          <a:bodyPr lIns="89992" tIns="44995" rIns="89992" bIns="44995">
            <a:spAutoFit/>
          </a:bodyPr>
          <a:lstStyle/>
          <a:p>
            <a:pPr>
              <a:defRPr/>
            </a:pPr>
            <a:r>
              <a:rPr sz="1500" strike="noStrike">
                <a:latin typeface="Arimo"/>
              </a:rPr>
              <a:t>1000 random pixels</a:t>
            </a:r>
            <a:endParaRPr/>
          </a:p>
        </p:txBody>
      </p:sp>
      <p:sp>
        <p:nvSpPr>
          <p:cNvPr id="888343920" name="" hidden="0"/>
          <p:cNvSpPr txBox="1">
            <a:spLocks noGrp="1"/>
          </p:cNvSpPr>
          <p:nvPr isPhoto="0" userDrawn="0"/>
        </p:nvSpPr>
        <p:spPr bwMode="auto">
          <a:xfrm>
            <a:off x="8819132" y="1826278"/>
            <a:ext cx="2879931" cy="547264"/>
          </a:xfrm>
          <a:prstGeom prst="rect">
            <a:avLst/>
          </a:prstGeom>
          <a:noFill/>
          <a:ln>
            <a:noFill/>
          </a:ln>
          <a:effectLst/>
        </p:spPr>
        <p:txBody>
          <a:bodyPr lIns="89992" tIns="44995" rIns="89992" bIns="44995">
            <a:spAutoFit/>
          </a:bodyPr>
          <a:lstStyle/>
          <a:p>
            <a:pPr>
              <a:defRPr/>
            </a:pPr>
            <a:r>
              <a:rPr sz="1500" b="1" strike="noStrike">
                <a:latin typeface="Arimo"/>
              </a:rPr>
              <a:t>~ 0.011 % pixel outliers at &gt; 5-sigma</a:t>
            </a:r>
            <a:endParaRPr/>
          </a:p>
        </p:txBody>
      </p:sp>
      <p:pic>
        <p:nvPicPr>
          <p:cNvPr id="1720921829" name="" hidden="0"/>
          <p:cNvPicPr/>
          <p:nvPr isPhoto="0" userDrawn="0"/>
        </p:nvPicPr>
        <p:blipFill>
          <a:blip r:embed="rId4">
            <a:alphaModFix amt="100000"/>
            <a:lum bright="0" contrast="0"/>
          </a:blip>
          <a:stretch/>
        </p:blipFill>
        <p:spPr bwMode="auto">
          <a:xfrm>
            <a:off x="142904" y="2591998"/>
            <a:ext cx="7776315" cy="32399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798697239" name="" hidden="0"/>
          <p:cNvSpPr txBox="1">
            <a:spLocks noGrp="1"/>
          </p:cNvSpPr>
          <p:nvPr isPhoto="0" userDrawn="0"/>
        </p:nvSpPr>
        <p:spPr bwMode="auto">
          <a:xfrm>
            <a:off x="359964" y="5760359"/>
            <a:ext cx="7559255" cy="2207158"/>
          </a:xfrm>
          <a:prstGeom prst="rect">
            <a:avLst/>
          </a:prstGeom>
          <a:noFill/>
          <a:ln>
            <a:noFill/>
          </a:ln>
          <a:effectLst/>
        </p:spPr>
        <p:txBody>
          <a:bodyPr lIns="89992" tIns="44995" rIns="89992" bIns="44995">
            <a:sp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u="none">
                <a:solidFill>
                  <a:srgbClr val="000000"/>
                </a:solidFill>
                <a:latin typeface="Arimo"/>
                <a:ea typeface="Noto Sans CJK SC Regular"/>
                <a:cs typeface="FreeSans"/>
              </a:rPr>
              <a:t>Residuals for the central pixel of the focal plane array between the corrected images and the scene radiance model. Temperature gaps are due to environmental conditions in the climatic chamber. [</a:t>
            </a:r>
            <a:r>
              <a:rPr sz="1600" strike="noStrike">
                <a:solidFill>
                  <a:srgbClr val="000000"/>
                </a:solidFill>
                <a:latin typeface="Arimo"/>
              </a:rPr>
              <a:t>K. Sommer et al., in prep]</a:t>
            </a:r>
            <a:endParaRPr/>
          </a:p>
        </p:txBody>
      </p:sp>
      <p:sp>
        <p:nvSpPr>
          <p:cNvPr id="508728194" name="" hidden="0"/>
          <p:cNvSpPr txBox="1">
            <a:spLocks noGrp="1"/>
          </p:cNvSpPr>
          <p:nvPr isPhoto="0" userDrawn="0"/>
        </p:nvSpPr>
        <p:spPr bwMode="auto">
          <a:xfrm rot="20399967">
            <a:off x="1836358" y="3744516"/>
            <a:ext cx="3239680" cy="542878"/>
          </a:xfrm>
          <a:prstGeom prst="rect">
            <a:avLst/>
          </a:prstGeom>
          <a:noFill/>
          <a:ln>
            <a:noFill/>
          </a:ln>
          <a:effectLst/>
        </p:spPr>
        <p:txBody>
          <a:bodyPr lIns="89992" tIns="44995" rIns="89992" bIns="44995">
            <a:spAutoFit/>
          </a:bodyPr>
          <a:lstStyle/>
          <a:p>
            <a:pPr algn="ctr">
              <a:defRPr/>
            </a:pPr>
            <a:r>
              <a:rPr sz="3200" b="1" strike="noStrike">
                <a:solidFill>
                  <a:srgbClr val="666666"/>
                </a:solidFill>
                <a:latin typeface="Arimo"/>
              </a:rPr>
              <a:t>PRELIMINARY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9156259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12081" y="139532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First light at OHP</a:t>
            </a:r>
            <a:endParaRPr/>
          </a:p>
        </p:txBody>
      </p:sp>
      <p:pic>
        <p:nvPicPr>
          <p:cNvPr id="517653420" name="" hidden="0">
            <a:hlinkClick r:id="" action="ppaction://media"/>
          </p:cNvPr>
          <p:cNvPicPr>
            <a:picLocks noChangeAspect="1"/>
          </p:cNvPicPr>
          <p:nvPr isPhoto="0" userDrawn="0">
            <p:ph idx="1" hasCustomPrompt="0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 rot="0" flipH="0" flipV="0">
            <a:off x="3010460" y="1027906"/>
            <a:ext cx="5790197" cy="5790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7570829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Conclusion</a:t>
            </a:r>
            <a:endParaRPr/>
          </a:p>
        </p:txBody>
      </p:sp>
      <p:sp>
        <p:nvSpPr>
          <p:cNvPr id="1334309588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StarDICE robotic installation is up and running</a:t>
            </a:r>
            <a:endParaRPr/>
          </a:p>
          <a:p>
            <a:pPr>
              <a:defRPr/>
            </a:pPr>
            <a:r>
              <a:rPr/>
              <a:t>Up for a 20-night validation survey allowing to build the data analysis chain for the spectrophotometric and IR instruments</a:t>
            </a:r>
            <a:endParaRPr/>
          </a:p>
          <a:p>
            <a:pPr>
              <a:defRPr/>
            </a:pPr>
            <a:r>
              <a:rPr/>
              <a:t>Optimizing the observation strategy to learn the best way to beat the atmospheric noise</a:t>
            </a:r>
            <a:endParaRPr/>
          </a:p>
          <a:p>
            <a:pPr>
              <a:defRPr/>
            </a:pPr>
            <a:r>
              <a:rPr/>
              <a:t>On the hardware side, the focus is switching toward the finalisation of the calibrated artificial star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123882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Providing flux references for Supernovae distances</a:t>
            </a:r>
            <a:endParaRPr/>
          </a:p>
        </p:txBody>
      </p:sp>
      <p:sp>
        <p:nvSpPr>
          <p:cNvPr id="1978423436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3988026" y="1825624"/>
            <a:ext cx="7619999" cy="4591216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/>
              <a:t>Apparent flux of supernovae at different redshifts gives a noisy (~7%) measurement of distance -&gt; Hubble diaggram</a:t>
            </a:r>
            <a:endParaRPr/>
          </a:p>
          <a:p>
            <a:pPr>
              <a:defRPr/>
            </a:pPr>
            <a:r>
              <a:rPr/>
              <a:t> VRO will provide thousands of SNe to beat this noise</a:t>
            </a:r>
            <a:endParaRPr/>
          </a:p>
          <a:p>
            <a:pPr>
              <a:defRPr/>
            </a:pPr>
            <a:r>
              <a:rPr/>
              <a:t>All SNe at a given redshift share one noise in common : The error on the survey passbands</a:t>
            </a:r>
            <a:endParaRPr/>
          </a:p>
          <a:p>
            <a:pPr>
              <a:defRPr/>
            </a:pPr>
            <a:r>
              <a:rPr/>
              <a:t>Large survey needs exquisite calibration references (standard stars)</a:t>
            </a:r>
            <a:endParaRPr/>
          </a:p>
          <a:p>
            <a:pPr>
              <a:defRPr/>
            </a:pPr>
            <a:r>
              <a:rPr/>
              <a:t>The goal of StarDICE is to provide such standards</a:t>
            </a:r>
            <a:endParaRPr/>
          </a:p>
        </p:txBody>
      </p:sp>
      <p:pic>
        <p:nvPicPr>
          <p:cNvPr id="81962201" name="" hidden="0"/>
          <p:cNvPicPr/>
          <p:nvPr isPhoto="0" userDrawn="0"/>
        </p:nvPicPr>
        <p:blipFill>
          <a:blip r:embed="rId2">
            <a:alphaModFix amt="100000"/>
            <a:lum bright="0" contrast="0"/>
          </a:blip>
          <a:stretch/>
        </p:blipFill>
        <p:spPr bwMode="auto">
          <a:xfrm flipH="0" flipV="0">
            <a:off x="278289" y="1773417"/>
            <a:ext cx="3622271" cy="481888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page4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7931006" name="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609599" y="215100"/>
            <a:ext cx="8490855" cy="122486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defRPr/>
            </a:pPr>
            <a:r>
              <a:rPr sz="3550" u="none">
                <a:solidFill>
                  <a:schemeClr val="tx1"/>
                </a:solidFill>
                <a:latin typeface="Liberation Sans"/>
                <a:cs typeface="Liberation Sans"/>
              </a:rPr>
              <a:t>The only practical references to date are pure hydrogen WD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120243768" name="" hidden="0"/>
          <p:cNvSpPr txBox="1">
            <a:spLocks noGrp="1"/>
          </p:cNvSpPr>
          <p:nvPr isPhoto="0" userDrawn="0">
            <p:ph type="body" hasCustomPrompt="0"/>
          </p:nvPr>
        </p:nvSpPr>
        <p:spPr bwMode="auto">
          <a:xfrm flipH="0" flipV="0">
            <a:off x="214665" y="1557962"/>
            <a:ext cx="3873624" cy="4733550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431971" marR="0" lvl="0" indent="323978">
              <a:spcBef>
                <a:spcPts val="0"/>
              </a:spcBef>
              <a:spcAft>
                <a:spcPts val="1147"/>
              </a:spcAft>
              <a:buSzPct val="45000"/>
              <a:buFont typeface="StarSymbol"/>
              <a:buChar char="●"/>
              <a:defRPr/>
            </a:pPr>
            <a:r>
              <a:rPr sz="2600" u="none">
                <a:latin typeface="Liberation Sans"/>
                <a:cs typeface="Liberation Sans"/>
              </a:rPr>
              <a:t>Numerical model of the radiative transfer in the hydrogen atmosphere</a:t>
            </a:r>
            <a:endParaRPr/>
          </a:p>
          <a:p>
            <a:pPr marL="431971" marR="0" lvl="0" indent="323978">
              <a:spcBef>
                <a:spcPts val="0"/>
              </a:spcBef>
              <a:spcAft>
                <a:spcPts val="1147"/>
              </a:spcAft>
              <a:buSzPct val="45000"/>
              <a:buFont typeface="StarSymbol"/>
              <a:buChar char="●"/>
              <a:defRPr/>
            </a:pPr>
            <a:r>
              <a:rPr sz="2600" u="none">
                <a:latin typeface="Liberation Sans"/>
                <a:cs typeface="Liberation Sans"/>
              </a:rPr>
              <a:t>Model parameters infered from measurement of H profile in high-resolution spectrosopy</a:t>
            </a:r>
            <a:endParaRPr/>
          </a:p>
          <a:p>
            <a:pPr marL="431971" marR="0" lvl="0" indent="323978">
              <a:spcBef>
                <a:spcPts val="0"/>
              </a:spcBef>
              <a:spcAft>
                <a:spcPts val="1147"/>
              </a:spcAft>
              <a:buSzPct val="45000"/>
              <a:buFont typeface="StarSymbol"/>
              <a:buChar char="●"/>
              <a:defRPr/>
            </a:pPr>
            <a:r>
              <a:rPr sz="2600" u="none">
                <a:latin typeface="Liberation Sans"/>
                <a:cs typeface="Liberation Sans"/>
              </a:rPr>
              <a:t>Largest implementation to date : The cosmic flux standards program (Narayan et al. 2022)</a:t>
            </a:r>
            <a:endParaRPr/>
          </a:p>
        </p:txBody>
      </p:sp>
      <p:pic>
        <p:nvPicPr>
          <p:cNvPr id="757364570" name="" hidden="0"/>
          <p:cNvPicPr/>
          <p:nvPr isPhoto="0" userDrawn="0"/>
        </p:nvPicPr>
        <p:blipFill>
          <a:blip r:embed="rId2">
            <a:alphaModFix amt="100000"/>
            <a:lum bright="0" contrast="0"/>
          </a:blip>
          <a:stretch/>
        </p:blipFill>
        <p:spPr bwMode="auto">
          <a:xfrm>
            <a:off x="4180112" y="1411223"/>
            <a:ext cx="8011884" cy="49460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89589752" name="" hidden="0"/>
          <p:cNvSpPr txBox="1">
            <a:spLocks noGrp="1"/>
          </p:cNvSpPr>
          <p:nvPr isPhoto="0" userDrawn="0"/>
        </p:nvSpPr>
        <p:spPr bwMode="auto">
          <a:xfrm>
            <a:off x="47025" y="6373804"/>
            <a:ext cx="12159777" cy="451974"/>
          </a:xfrm>
          <a:prstGeom prst="rect">
            <a:avLst/>
          </a:prstGeom>
          <a:noFill/>
          <a:ln w="35997">
            <a:solidFill>
              <a:srgbClr val="000000"/>
            </a:solidFill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2000" strike="noStrike"/>
              <a:t>The proposal of the StarDICE experiment is to build an instrumental check of this model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page5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2135862" name="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609599" y="261256"/>
            <a:ext cx="8490855" cy="113211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defRPr/>
            </a:pPr>
            <a:r>
              <a:rPr sz="3550" u="none">
                <a:solidFill>
                  <a:schemeClr val="tx1"/>
                </a:solidFill>
                <a:latin typeface="Liberation Sans"/>
                <a:cs typeface="Liberation Sans"/>
              </a:rPr>
              <a:t>The alternative standard</a:t>
            </a:r>
            <a:endParaRPr>
              <a:solidFill>
                <a:schemeClr val="tx1"/>
              </a:solidFill>
            </a:endParaRPr>
          </a:p>
        </p:txBody>
      </p:sp>
      <p:pic>
        <p:nvPicPr>
          <p:cNvPr id="311565667" name="" hidden="0"/>
          <p:cNvPicPr/>
          <p:nvPr isPhoto="0" userDrawn="0"/>
        </p:nvPicPr>
        <p:blipFill>
          <a:blip r:embed="rId2">
            <a:alphaModFix amt="100000"/>
            <a:lum bright="0" contrast="0"/>
          </a:blip>
          <a:srcRect l="23788" t="23437" r="28144" b="7852"/>
          <a:stretch/>
        </p:blipFill>
        <p:spPr bwMode="auto">
          <a:xfrm rot="26981980">
            <a:off x="9484158" y="-8624"/>
            <a:ext cx="2439269" cy="26156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35485141" name="" hidden="0"/>
          <p:cNvPicPr/>
          <p:nvPr isPhoto="0" userDrawn="0"/>
        </p:nvPicPr>
        <p:blipFill>
          <a:blip r:embed="rId3">
            <a:alphaModFix amt="100000"/>
            <a:lum bright="0" contrast="0"/>
          </a:blip>
          <a:srcRect l="21980" t="24522" r="26640" b="20299"/>
          <a:stretch/>
        </p:blipFill>
        <p:spPr bwMode="auto">
          <a:xfrm>
            <a:off x="9579428" y="2699656"/>
            <a:ext cx="2350878" cy="18936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77618046" name="" hidden="0"/>
          <p:cNvPicPr/>
          <p:nvPr isPhoto="0" userDrawn="0"/>
        </p:nvPicPr>
        <p:blipFill>
          <a:blip r:embed="rId4">
            <a:alphaModFix amt="100000"/>
            <a:lum bright="0" contrast="0"/>
          </a:blip>
          <a:srcRect l="19225" t="23709" r="36538" b="0"/>
          <a:stretch/>
        </p:blipFill>
        <p:spPr bwMode="auto">
          <a:xfrm>
            <a:off x="9841119" y="4637314"/>
            <a:ext cx="2002534" cy="25908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33334932" name="" hidden="0"/>
          <p:cNvSpPr>
            <a:spLocks noGrp="1"/>
          </p:cNvSpPr>
          <p:nvPr isPhoto="0" userDrawn="0"/>
        </p:nvSpPr>
        <p:spPr bwMode="auto">
          <a:xfrm flipV="1">
            <a:off x="8969827" y="1915885"/>
            <a:ext cx="1219199" cy="870856"/>
          </a:xfrm>
          <a:prstGeom prst="line">
            <a:avLst/>
          </a:prstGeom>
          <a:ln w="35997">
            <a:solidFill>
              <a:srgbClr val="000000"/>
            </a:solidFill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1578430927" name="" hidden="0"/>
          <p:cNvSpPr>
            <a:spLocks noGrp="1"/>
          </p:cNvSpPr>
          <p:nvPr isPhoto="0" userDrawn="0"/>
        </p:nvSpPr>
        <p:spPr bwMode="auto">
          <a:xfrm>
            <a:off x="8969827" y="2786742"/>
            <a:ext cx="1480455" cy="696684"/>
          </a:xfrm>
          <a:prstGeom prst="line">
            <a:avLst/>
          </a:prstGeom>
          <a:ln w="35997">
            <a:solidFill>
              <a:srgbClr val="000000"/>
            </a:solidFill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1418574594" name="" hidden="0"/>
          <p:cNvSpPr txBox="1">
            <a:spLocks noGrp="1"/>
          </p:cNvSpPr>
          <p:nvPr isPhoto="0" userDrawn="0"/>
        </p:nvSpPr>
        <p:spPr bwMode="auto">
          <a:xfrm>
            <a:off x="217712" y="1523999"/>
            <a:ext cx="6612852" cy="165724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POWR: the Primary Optical Watt Radiometer</a:t>
            </a:r>
            <a:endParaRPr/>
          </a:p>
          <a:p>
            <a:pPr>
              <a:defRPr/>
            </a:pPr>
            <a:r>
              <a:rPr sz="1800" strike="noStrike"/>
              <a:t>(Brown et al. 2006, Houston et al. 2006)</a:t>
            </a:r>
            <a:endParaRPr/>
          </a:p>
          <a:p>
            <a:pPr>
              <a:defRPr/>
            </a:pPr>
            <a:r>
              <a:rPr sz="1800" strike="noStrike"/>
              <a:t>high-accuracy electrical substitution cryogenic radiometer</a:t>
            </a:r>
            <a:endParaRPr/>
          </a:p>
        </p:txBody>
      </p:sp>
      <p:sp>
        <p:nvSpPr>
          <p:cNvPr id="602185604" name="" hidden="0"/>
          <p:cNvSpPr txBox="1">
            <a:spLocks noGrp="1"/>
          </p:cNvSpPr>
          <p:nvPr isPhoto="0" userDrawn="0"/>
        </p:nvSpPr>
        <p:spPr bwMode="auto">
          <a:xfrm>
            <a:off x="6050714" y="2629117"/>
            <a:ext cx="2963090" cy="41888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Black absorbing cavity</a:t>
            </a:r>
            <a:endParaRPr/>
          </a:p>
        </p:txBody>
      </p:sp>
      <p:sp>
        <p:nvSpPr>
          <p:cNvPr id="1162122525" name="" hidden="0"/>
          <p:cNvSpPr txBox="1">
            <a:spLocks noGrp="1"/>
          </p:cNvSpPr>
          <p:nvPr isPhoto="0" userDrawn="0"/>
        </p:nvSpPr>
        <p:spPr bwMode="auto">
          <a:xfrm>
            <a:off x="6444342" y="1828798"/>
            <a:ext cx="2364375" cy="41888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Cryogenic shelter</a:t>
            </a:r>
            <a:endParaRPr/>
          </a:p>
        </p:txBody>
      </p:sp>
      <p:sp>
        <p:nvSpPr>
          <p:cNvPr id="723358181" name="" hidden="0"/>
          <p:cNvSpPr>
            <a:spLocks noGrp="1"/>
          </p:cNvSpPr>
          <p:nvPr isPhoto="0" userDrawn="0"/>
        </p:nvSpPr>
        <p:spPr bwMode="auto">
          <a:xfrm flipV="1">
            <a:off x="8882742" y="1132114"/>
            <a:ext cx="1915885" cy="870856"/>
          </a:xfrm>
          <a:prstGeom prst="line">
            <a:avLst/>
          </a:prstGeom>
          <a:ln w="35997">
            <a:solidFill>
              <a:srgbClr val="000000"/>
            </a:solidFill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565484559" name="" hidden="0"/>
          <p:cNvSpPr>
            <a:spLocks noGrp="1"/>
          </p:cNvSpPr>
          <p:nvPr isPhoto="0" userDrawn="0"/>
        </p:nvSpPr>
        <p:spPr bwMode="auto">
          <a:xfrm>
            <a:off x="9143998" y="4354286"/>
            <a:ext cx="1915885" cy="1393371"/>
          </a:xfrm>
          <a:prstGeom prst="line">
            <a:avLst/>
          </a:prstGeom>
          <a:ln w="35997">
            <a:solidFill>
              <a:srgbClr val="000000"/>
            </a:solidFill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pic>
        <p:nvPicPr>
          <p:cNvPr id="1560248387" name="" hidden="0"/>
          <p:cNvPicPr/>
          <p:nvPr isPhoto="0" userDrawn="0"/>
        </p:nvPicPr>
        <p:blipFill>
          <a:blip r:embed="rId5">
            <a:alphaModFix amt="100000"/>
            <a:lum bright="0" contrast="0"/>
          </a:blip>
          <a:stretch/>
        </p:blipFill>
        <p:spPr bwMode="auto">
          <a:xfrm>
            <a:off x="2960913" y="3047129"/>
            <a:ext cx="3483427" cy="38004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45555337" name="" hidden="0"/>
          <p:cNvPicPr/>
          <p:nvPr isPhoto="0" userDrawn="0"/>
        </p:nvPicPr>
        <p:blipFill>
          <a:blip r:embed="rId6">
            <a:alphaModFix amt="100000"/>
            <a:lum bright="0" contrast="0"/>
          </a:blip>
          <a:srcRect l="718" t="22890" r="37320" b="11171"/>
          <a:stretch/>
        </p:blipFill>
        <p:spPr bwMode="auto">
          <a:xfrm rot="27008382">
            <a:off x="-132553" y="3407905"/>
            <a:ext cx="3541338" cy="28268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38647256" name="" hidden="0"/>
          <p:cNvSpPr txBox="1">
            <a:spLocks noGrp="1"/>
          </p:cNvSpPr>
          <p:nvPr isPhoto="0" userDrawn="0"/>
        </p:nvSpPr>
        <p:spPr bwMode="auto">
          <a:xfrm>
            <a:off x="7271656" y="3788228"/>
            <a:ext cx="2351313" cy="103806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Germanium resistance thermometer</a:t>
            </a:r>
            <a:endParaRPr/>
          </a:p>
        </p:txBody>
      </p:sp>
      <p:sp>
        <p:nvSpPr>
          <p:cNvPr id="965242097" name="" hidden="0"/>
          <p:cNvSpPr txBox="1">
            <a:spLocks noGrp="1"/>
          </p:cNvSpPr>
          <p:nvPr isPhoto="0" userDrawn="0"/>
        </p:nvSpPr>
        <p:spPr bwMode="auto">
          <a:xfrm>
            <a:off x="6792684" y="5312229"/>
            <a:ext cx="2438399" cy="7284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Claimed accuracy at the 10⁻⁴ level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page11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7180357" name="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609599" y="135927"/>
            <a:ext cx="11249084" cy="113211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defRPr/>
            </a:pPr>
            <a:r>
              <a:rPr sz="3550" u="none">
                <a:solidFill>
                  <a:schemeClr val="tx1"/>
                </a:solidFill>
                <a:latin typeface="Liberation Sans"/>
                <a:cs typeface="Liberation Sans"/>
              </a:rPr>
              <a:t>The original concept proposal for a path finder (2016-2019)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136060280" name="" hidden="0"/>
          <p:cNvSpPr txBox="1">
            <a:spLocks noGrp="1"/>
          </p:cNvSpPr>
          <p:nvPr isPhoto="0" userDrawn="0"/>
        </p:nvSpPr>
        <p:spPr bwMode="auto">
          <a:xfrm>
            <a:off x="2577760" y="3162646"/>
            <a:ext cx="2177142" cy="728471"/>
          </a:xfrm>
          <a:prstGeom prst="rect">
            <a:avLst/>
          </a:prstGeom>
          <a:noFill/>
          <a:ln w="35997">
            <a:solidFill>
              <a:srgbClr val="000000"/>
            </a:solidFill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>
                <a:solidFill>
                  <a:srgbClr val="000000"/>
                </a:solidFill>
              </a:rPr>
              <a:t>NIST Photodiodes</a:t>
            </a:r>
            <a:endParaRPr/>
          </a:p>
        </p:txBody>
      </p:sp>
      <p:sp>
        <p:nvSpPr>
          <p:cNvPr id="1530915579" name="" hidden="0"/>
          <p:cNvSpPr txBox="1">
            <a:spLocks noGrp="1"/>
          </p:cNvSpPr>
          <p:nvPr isPhoto="0" userDrawn="0"/>
        </p:nvSpPr>
        <p:spPr bwMode="auto">
          <a:xfrm>
            <a:off x="6692559" y="3739926"/>
            <a:ext cx="3013431" cy="638667"/>
          </a:xfrm>
          <a:prstGeom prst="rect">
            <a:avLst/>
          </a:prstGeom>
          <a:noFill/>
          <a:ln w="35997">
            <a:solidFill>
              <a:srgbClr val="808080"/>
            </a:solidFill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Narrow spectrum LEDs </a:t>
            </a:r>
            <a:endParaRPr sz="1800" strike="noStrike"/>
          </a:p>
          <a:p>
            <a:pPr>
              <a:defRPr/>
            </a:pPr>
            <a:r>
              <a:rPr sz="1800" strike="noStrike"/>
              <a:t>with temperature monitoring</a:t>
            </a:r>
            <a:endParaRPr/>
          </a:p>
        </p:txBody>
      </p:sp>
      <p:sp>
        <p:nvSpPr>
          <p:cNvPr id="771303949" name="" hidden="0"/>
          <p:cNvSpPr txBox="1">
            <a:spLocks noGrp="1"/>
          </p:cNvSpPr>
          <p:nvPr isPhoto="0" userDrawn="0"/>
        </p:nvSpPr>
        <p:spPr bwMode="auto">
          <a:xfrm flipH="0" flipV="0">
            <a:off x="2686616" y="4767644"/>
            <a:ext cx="2068357" cy="912987"/>
          </a:xfrm>
          <a:prstGeom prst="rect">
            <a:avLst/>
          </a:prstGeom>
          <a:noFill/>
          <a:ln w="35997">
            <a:solidFill>
              <a:srgbClr val="808080"/>
            </a:solidFill>
          </a:ln>
          <a:effectLst/>
        </p:spPr>
        <p:txBody>
          <a:bodyPr wrap="squar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Small aperture telescope</a:t>
            </a:r>
            <a:endParaRPr sz="1800" strike="noStrike"/>
          </a:p>
          <a:p>
            <a:pPr>
              <a:defRPr/>
            </a:pPr>
            <a:endParaRPr/>
          </a:p>
        </p:txBody>
      </p:sp>
      <p:sp>
        <p:nvSpPr>
          <p:cNvPr id="1707673702" name="" hidden="0"/>
          <p:cNvSpPr txBox="1">
            <a:spLocks noGrp="1"/>
          </p:cNvSpPr>
          <p:nvPr isPhoto="0" userDrawn="0"/>
        </p:nvSpPr>
        <p:spPr bwMode="auto">
          <a:xfrm>
            <a:off x="6779645" y="5783829"/>
            <a:ext cx="2162213" cy="638667"/>
          </a:xfrm>
          <a:prstGeom prst="rect">
            <a:avLst/>
          </a:prstGeom>
          <a:noFill/>
          <a:ln w="35997">
            <a:solidFill>
              <a:srgbClr val="000000"/>
            </a:solidFill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Spectrophotometric </a:t>
            </a:r>
            <a:endParaRPr sz="1800" strike="noStrike"/>
          </a:p>
          <a:p>
            <a:pPr>
              <a:defRPr/>
            </a:pPr>
            <a:r>
              <a:rPr sz="1800" strike="noStrike"/>
              <a:t>standard stars</a:t>
            </a:r>
            <a:endParaRPr/>
          </a:p>
        </p:txBody>
      </p:sp>
      <p:sp>
        <p:nvSpPr>
          <p:cNvPr id="1708384152" name="" hidden="0"/>
          <p:cNvSpPr>
            <a:spLocks noGrp="1"/>
          </p:cNvSpPr>
          <p:nvPr isPhoto="0" userDrawn="0"/>
        </p:nvSpPr>
        <p:spPr bwMode="auto">
          <a:xfrm>
            <a:off x="4863758" y="5590063"/>
            <a:ext cx="1915885" cy="541672"/>
          </a:xfrm>
          <a:custGeom>
            <a:avLst/>
            <a:gdLst/>
            <a:ahLst/>
            <a:cxnLst/>
            <a:rect l="0" t="0" r="r" b="b"/>
            <a:pathLst>
              <a:path w="1583900" h="447811" fill="norm" stroke="1" extrusionOk="0">
                <a:moveTo>
                  <a:pt x="0" y="0"/>
                </a:moveTo>
                <a:lnTo>
                  <a:pt x="1583900" y="447811"/>
                </a:lnTo>
              </a:path>
            </a:pathLst>
          </a:custGeom>
          <a:ln w="35997">
            <a:solidFill>
              <a:srgbClr val="808080"/>
            </a:solidFill>
            <a:headEnd type="triangle"/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1785912005" name="" hidden="0"/>
          <p:cNvSpPr>
            <a:spLocks noGrp="1"/>
          </p:cNvSpPr>
          <p:nvPr isPhoto="0" userDrawn="0"/>
        </p:nvSpPr>
        <p:spPr bwMode="auto">
          <a:xfrm>
            <a:off x="4797139" y="4378594"/>
            <a:ext cx="1872342" cy="637902"/>
          </a:xfrm>
          <a:custGeom>
            <a:avLst/>
            <a:gdLst/>
            <a:ahLst/>
            <a:cxnLst/>
            <a:rect l="0" t="0" r="r" b="b"/>
            <a:pathLst>
              <a:path w="1547902" h="527366" fill="norm" stroke="1" extrusionOk="0">
                <a:moveTo>
                  <a:pt x="1547902" y="0"/>
                </a:moveTo>
                <a:lnTo>
                  <a:pt x="0" y="527367"/>
                </a:lnTo>
              </a:path>
            </a:pathLst>
          </a:custGeom>
          <a:ln w="35997">
            <a:solidFill>
              <a:srgbClr val="808080"/>
            </a:solidFill>
            <a:headEnd type="triangle"/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205480122" name="" hidden="0"/>
          <p:cNvSpPr txBox="1">
            <a:spLocks noGrp="1"/>
          </p:cNvSpPr>
          <p:nvPr isPhoto="0" userDrawn="0"/>
        </p:nvSpPr>
        <p:spPr bwMode="auto">
          <a:xfrm>
            <a:off x="4935169" y="6059890"/>
            <a:ext cx="2192817" cy="41931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 algn="just">
              <a:defRPr/>
            </a:pPr>
            <a:r>
              <a:rPr sz="1500" u="none" strike="noStrike"/>
              <a:t>10⁻¹⁹W/cm²/nm</a:t>
            </a:r>
            <a:endParaRPr/>
          </a:p>
        </p:txBody>
      </p:sp>
      <p:sp>
        <p:nvSpPr>
          <p:cNvPr id="1909248326" name="" hidden="0"/>
          <p:cNvSpPr txBox="1">
            <a:spLocks noGrp="1"/>
          </p:cNvSpPr>
          <p:nvPr isPhoto="0" userDrawn="0"/>
        </p:nvSpPr>
        <p:spPr bwMode="auto">
          <a:xfrm>
            <a:off x="6823188" y="2109028"/>
            <a:ext cx="2177142" cy="728471"/>
          </a:xfrm>
          <a:prstGeom prst="rect">
            <a:avLst/>
          </a:prstGeom>
          <a:noFill/>
          <a:ln w="35997">
            <a:solidFill>
              <a:srgbClr val="000000"/>
            </a:solidFill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NIST SCF</a:t>
            </a:r>
            <a:endParaRPr/>
          </a:p>
        </p:txBody>
      </p:sp>
      <p:sp>
        <p:nvSpPr>
          <p:cNvPr id="1620893540" name="" hidden="0"/>
          <p:cNvSpPr txBox="1">
            <a:spLocks noGrp="1"/>
          </p:cNvSpPr>
          <p:nvPr isPhoto="0" userDrawn="0"/>
        </p:nvSpPr>
        <p:spPr bwMode="auto">
          <a:xfrm>
            <a:off x="2686616" y="1353341"/>
            <a:ext cx="2177142" cy="730212"/>
          </a:xfrm>
          <a:prstGeom prst="rect">
            <a:avLst/>
          </a:prstGeom>
          <a:noFill/>
          <a:ln w="38157">
            <a:solidFill>
              <a:srgbClr val="000000"/>
            </a:solidFill>
          </a:ln>
          <a:effectLst/>
        </p:spPr>
        <p:txBody>
          <a:bodyPr wrap="none" lIns="90713" tIns="45716" rIns="90713" bIns="45716">
            <a:spAutoFit/>
          </a:bodyPr>
          <a:lstStyle/>
          <a:p>
            <a:pPr>
              <a:defRPr/>
            </a:pPr>
            <a:r>
              <a:rPr sz="1800" strike="noStrike"/>
              <a:t>NIST POWR</a:t>
            </a:r>
            <a:endParaRPr/>
          </a:p>
        </p:txBody>
      </p:sp>
      <p:sp>
        <p:nvSpPr>
          <p:cNvPr id="1661234539" name="" hidden="0"/>
          <p:cNvSpPr txBox="1">
            <a:spLocks noGrp="1"/>
          </p:cNvSpPr>
          <p:nvPr isPhoto="0" userDrawn="0"/>
        </p:nvSpPr>
        <p:spPr bwMode="auto">
          <a:xfrm>
            <a:off x="5283513" y="5471191"/>
            <a:ext cx="2192817" cy="41888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 algn="just">
              <a:defRPr/>
            </a:pPr>
            <a:r>
              <a:rPr sz="1500" strike="noStrike"/>
              <a:t>10⁻¹⁷ W/cm²/nm</a:t>
            </a:r>
            <a:endParaRPr/>
          </a:p>
        </p:txBody>
      </p:sp>
      <p:sp>
        <p:nvSpPr>
          <p:cNvPr id="948936206" name="" hidden="0"/>
          <p:cNvSpPr>
            <a:spLocks noGrp="1"/>
          </p:cNvSpPr>
          <p:nvPr isPhoto="0" userDrawn="0"/>
        </p:nvSpPr>
        <p:spPr bwMode="auto">
          <a:xfrm>
            <a:off x="4863758" y="1718231"/>
            <a:ext cx="1915885" cy="477664"/>
          </a:xfrm>
          <a:custGeom>
            <a:avLst/>
            <a:gdLst/>
            <a:ahLst/>
            <a:cxnLst/>
            <a:rect l="0" t="0" r="r" b="b"/>
            <a:pathLst>
              <a:path w="1583900" h="394895" fill="norm" stroke="1" extrusionOk="0">
                <a:moveTo>
                  <a:pt x="0" y="0"/>
                </a:moveTo>
                <a:lnTo>
                  <a:pt x="1583900" y="394895"/>
                </a:lnTo>
              </a:path>
            </a:pathLst>
          </a:custGeom>
          <a:ln w="35997">
            <a:solidFill>
              <a:srgbClr val="000000"/>
            </a:solidFill>
            <a:headEnd type="triangle"/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463315282" name="" hidden="0"/>
          <p:cNvSpPr>
            <a:spLocks noGrp="1"/>
          </p:cNvSpPr>
          <p:nvPr isPhoto="0" userDrawn="0"/>
        </p:nvSpPr>
        <p:spPr bwMode="auto">
          <a:xfrm flipH="0" flipV="0">
            <a:off x="4754902" y="2897511"/>
            <a:ext cx="2024885" cy="364347"/>
          </a:xfrm>
          <a:custGeom>
            <a:avLst/>
            <a:gdLst/>
            <a:ahLst/>
            <a:cxnLst/>
            <a:rect l="0" t="0" r="r" b="b"/>
            <a:pathLst>
              <a:path w="1583900" h="386255" fill="norm" stroke="1" extrusionOk="0">
                <a:moveTo>
                  <a:pt x="1583900" y="0"/>
                </a:moveTo>
                <a:lnTo>
                  <a:pt x="0" y="386256"/>
                </a:lnTo>
              </a:path>
            </a:pathLst>
          </a:custGeom>
          <a:ln w="35997">
            <a:solidFill>
              <a:srgbClr val="000000"/>
            </a:solidFill>
            <a:headEnd type="triangle"/>
            <a:tailEnd type="triangle"/>
          </a:ln>
          <a:effectLst/>
        </p:spPr>
        <p:txBody>
          <a:bodyPr wrap="squar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1126458044" name="" hidden="0"/>
          <p:cNvSpPr txBox="1">
            <a:spLocks noGrp="1"/>
          </p:cNvSpPr>
          <p:nvPr isPhoto="0" userDrawn="0"/>
        </p:nvSpPr>
        <p:spPr bwMode="auto">
          <a:xfrm>
            <a:off x="5233003" y="1444781"/>
            <a:ext cx="1024126" cy="41888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 algn="just">
              <a:defRPr/>
            </a:pPr>
            <a:r>
              <a:rPr sz="1500" strike="noStrike"/>
              <a:t>10⁻³W</a:t>
            </a:r>
            <a:endParaRPr/>
          </a:p>
        </p:txBody>
      </p:sp>
      <p:sp>
        <p:nvSpPr>
          <p:cNvPr id="1370159396" name="" hidden="0"/>
          <p:cNvSpPr txBox="1">
            <a:spLocks noGrp="1"/>
          </p:cNvSpPr>
          <p:nvPr isPhoto="0" userDrawn="0"/>
        </p:nvSpPr>
        <p:spPr bwMode="auto">
          <a:xfrm>
            <a:off x="5212103" y="2054382"/>
            <a:ext cx="1042414" cy="41888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 algn="just">
              <a:defRPr/>
            </a:pPr>
            <a:r>
              <a:rPr sz="1500" strike="noStrike"/>
              <a:t>10⁻⁶W</a:t>
            </a:r>
            <a:endParaRPr/>
          </a:p>
        </p:txBody>
      </p:sp>
      <p:pic>
        <p:nvPicPr>
          <p:cNvPr id="1109822056" name="" hidden="0"/>
          <p:cNvPicPr/>
          <p:nvPr isPhoto="0" userDrawn="0"/>
        </p:nvPicPr>
        <p:blipFill>
          <a:blip r:embed="rId2">
            <a:alphaModFix amt="100000"/>
            <a:lum bright="0" contrast="0"/>
          </a:blip>
          <a:srcRect l="33738" t="37677" r="41479" b="49612"/>
          <a:stretch/>
        </p:blipFill>
        <p:spPr bwMode="auto">
          <a:xfrm>
            <a:off x="1293679" y="3091671"/>
            <a:ext cx="1131678" cy="8704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68336329" name="" hidden="0"/>
          <p:cNvPicPr/>
          <p:nvPr isPhoto="0" userDrawn="0"/>
        </p:nvPicPr>
        <p:blipFill>
          <a:blip r:embed="rId3">
            <a:alphaModFix amt="100000"/>
            <a:lum bright="0" contrast="0"/>
          </a:blip>
          <a:srcRect l="59454" t="53636" r="19177" b="0"/>
          <a:stretch/>
        </p:blipFill>
        <p:spPr bwMode="auto">
          <a:xfrm rot="26987377">
            <a:off x="10156035" y="1445106"/>
            <a:ext cx="1163464" cy="18945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02651530" name="" hidden="0"/>
          <p:cNvPicPr/>
          <p:nvPr isPhoto="0" userDrawn="0"/>
        </p:nvPicPr>
        <p:blipFill>
          <a:blip r:embed="rId4">
            <a:alphaModFix amt="100000"/>
            <a:lum bright="0" contrast="0"/>
          </a:blip>
          <a:srcRect l="23788" t="23437" r="28144" b="7852"/>
          <a:stretch/>
        </p:blipFill>
        <p:spPr bwMode="auto">
          <a:xfrm rot="26982565">
            <a:off x="1337681" y="1111896"/>
            <a:ext cx="1130807" cy="12131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31129636" name="" hidden="0"/>
          <p:cNvSpPr>
            <a:spLocks noGrp="1"/>
          </p:cNvSpPr>
          <p:nvPr isPhoto="0" userDrawn="0"/>
        </p:nvSpPr>
        <p:spPr bwMode="auto">
          <a:xfrm flipH="0" flipV="0">
            <a:off x="4754902" y="3597744"/>
            <a:ext cx="1890307" cy="364347"/>
          </a:xfrm>
          <a:custGeom>
            <a:avLst/>
            <a:gdLst/>
            <a:ahLst/>
            <a:cxnLst/>
            <a:rect l="0" t="0" r="r" b="b"/>
            <a:pathLst>
              <a:path w="1583900" h="575963" fill="norm" stroke="1" extrusionOk="0">
                <a:moveTo>
                  <a:pt x="1583900" y="575964"/>
                </a:moveTo>
                <a:lnTo>
                  <a:pt x="0" y="0"/>
                </a:lnTo>
              </a:path>
            </a:pathLst>
          </a:custGeom>
          <a:ln w="35997">
            <a:solidFill>
              <a:srgbClr val="808080"/>
            </a:solidFill>
            <a:headEnd type="triangle"/>
            <a:tailEnd type="triangle"/>
          </a:ln>
          <a:effectLst/>
        </p:spPr>
        <p:txBody>
          <a:bodyPr wrap="squar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pic>
        <p:nvPicPr>
          <p:cNvPr id="1120121708" name="" hidden="0"/>
          <p:cNvPicPr/>
          <p:nvPr isPhoto="0" userDrawn="0"/>
        </p:nvPicPr>
        <p:blipFill>
          <a:blip r:embed="rId5">
            <a:alphaModFix amt="100000"/>
            <a:lum bright="0" contrast="0"/>
          </a:blip>
          <a:stretch/>
        </p:blipFill>
        <p:spPr bwMode="auto">
          <a:xfrm>
            <a:off x="9806116" y="3025566"/>
            <a:ext cx="1881051" cy="16777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79756894" name="" hidden="0"/>
          <p:cNvSpPr>
            <a:spLocks noGrp="1"/>
          </p:cNvSpPr>
          <p:nvPr isPhoto="0" userDrawn="0"/>
        </p:nvSpPr>
        <p:spPr bwMode="auto">
          <a:xfrm>
            <a:off x="10224830" y="4835912"/>
            <a:ext cx="1132113" cy="0"/>
          </a:xfrm>
          <a:prstGeom prst="line">
            <a:avLst/>
          </a:prstGeom>
          <a:ln w="35997">
            <a:solidFill>
              <a:srgbClr val="F58220"/>
            </a:solidFill>
            <a:headEnd type="triangle"/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lstStyle/>
          <a:p>
            <a:pPr>
              <a:defRPr/>
            </a:pPr>
            <a:r>
              <a:rPr/>
              <a:t>250 μm</a:t>
            </a:r>
            <a:endParaRPr/>
          </a:p>
        </p:txBody>
      </p:sp>
      <p:pic>
        <p:nvPicPr>
          <p:cNvPr id="15772312" name="" hidden="0"/>
          <p:cNvPicPr/>
          <p:nvPr isPhoto="0" userDrawn="0"/>
        </p:nvPicPr>
        <p:blipFill>
          <a:blip r:embed="rId6">
            <a:alphaModFix amt="100000"/>
            <a:lum bright="0" contrast="0"/>
          </a:blip>
          <a:srcRect l="0" t="33278" r="0" b="0"/>
          <a:stretch/>
        </p:blipFill>
        <p:spPr bwMode="auto">
          <a:xfrm flipH="0" flipV="0">
            <a:off x="9154677" y="4911367"/>
            <a:ext cx="2807821" cy="24407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80532146" name="" hidden="0"/>
          <p:cNvPicPr/>
          <p:nvPr isPhoto="0" userDrawn="0"/>
        </p:nvPicPr>
        <p:blipFill>
          <a:blip r:embed="rId7">
            <a:alphaModFix amt="100000"/>
            <a:lum bright="0" contrast="0"/>
          </a:blip>
          <a:srcRect l="0" t="12446" r="43745" b="9743"/>
          <a:stretch/>
        </p:blipFill>
        <p:spPr bwMode="auto">
          <a:xfrm flipH="0" flipV="0">
            <a:off x="106782" y="4378594"/>
            <a:ext cx="2470977" cy="226383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0776391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Conclusion from F. Hazenberg thesis (2019)</a:t>
            </a:r>
            <a:endParaRPr/>
          </a:p>
        </p:txBody>
      </p:sp>
      <p:sp>
        <p:nvSpPr>
          <p:cNvPr id="934002418" name="" hidden="0"/>
          <p:cNvSpPr txBox="1">
            <a:spLocks noGrp="1"/>
          </p:cNvSpPr>
          <p:nvPr isPhoto="0" userDrawn="0"/>
        </p:nvSpPr>
        <p:spPr bwMode="auto">
          <a:xfrm flipH="0" flipV="0">
            <a:off x="3812565" y="1077828"/>
            <a:ext cx="8171447" cy="5715000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80000" lnSpcReduction="40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3944" marR="0" lvl="1" indent="323978">
              <a:spcBef>
                <a:spcPts val="0"/>
              </a:spcBef>
              <a:spcAft>
                <a:spcPts val="1147"/>
              </a:spcAft>
              <a:buSzPct val="75000"/>
              <a:buFont typeface="StarSymbol"/>
              <a:buChar char="–"/>
              <a:defRPr/>
            </a:pPr>
            <a:r>
              <a:rPr sz="2600" u="none">
                <a:latin typeface="Liberation Sans"/>
                <a:cs typeface="Liberation Sans"/>
              </a:rPr>
              <a:t>Optically perfect : Full pupil and point like which makes the result absolutely Independent of any optics model</a:t>
            </a:r>
            <a:endParaRPr/>
          </a:p>
          <a:p>
            <a:pPr marL="863944" marR="0" lvl="1" indent="323978">
              <a:spcBef>
                <a:spcPts val="0"/>
              </a:spcBef>
              <a:spcAft>
                <a:spcPts val="1147"/>
              </a:spcAft>
              <a:buSzPct val="75000"/>
              <a:buFont typeface="StarSymbol"/>
              <a:buChar char="–"/>
              <a:defRPr/>
            </a:pPr>
            <a:r>
              <a:rPr sz="2600" u="none">
                <a:latin typeface="Liberation Sans"/>
                <a:cs typeface="Liberation Sans"/>
              </a:rPr>
              <a:t>Fast : full telescope calibration in 20min</a:t>
            </a:r>
            <a:endParaRPr/>
          </a:p>
          <a:p>
            <a:pPr marL="863944" marR="0" lvl="1" indent="323978">
              <a:spcBef>
                <a:spcPts val="0"/>
              </a:spcBef>
              <a:spcAft>
                <a:spcPts val="1147"/>
              </a:spcAft>
              <a:buSzPct val="75000"/>
              <a:buFont typeface="StarSymbol"/>
              <a:buChar char="–"/>
              <a:defRPr/>
            </a:pPr>
            <a:r>
              <a:rPr sz="2600" u="none">
                <a:latin typeface="Liberation Sans"/>
                <a:cs typeface="Liberation Sans"/>
              </a:rPr>
              <a:t>Stable : consistent results over 6 monthes at the % level </a:t>
            </a:r>
            <a:endParaRPr/>
          </a:p>
          <a:p>
            <a:pPr marL="863944" marR="0" lvl="1" indent="323978">
              <a:spcBef>
                <a:spcPts val="0"/>
              </a:spcBef>
              <a:spcAft>
                <a:spcPts val="1147"/>
              </a:spcAft>
              <a:buSzPct val="75000"/>
              <a:buFont typeface="StarSymbol"/>
              <a:buChar char="–"/>
              <a:defRPr/>
            </a:pPr>
            <a:r>
              <a:rPr sz="2600" u="none">
                <a:latin typeface="Liberation Sans"/>
                <a:cs typeface="Liberation Sans"/>
              </a:rPr>
              <a:t>Lessons learned for the </a:t>
            </a:r>
            <a:r>
              <a:rPr sz="2600" u="none">
                <a:solidFill>
                  <a:srgbClr val="FF0000"/>
                </a:solidFill>
                <a:latin typeface="Liberation Sans"/>
                <a:cs typeface="Liberation Sans"/>
              </a:rPr>
              <a:t>upgrade</a:t>
            </a:r>
            <a:r>
              <a:rPr sz="2600" u="none">
                <a:latin typeface="Liberation Sans"/>
                <a:cs typeface="Liberation Sans"/>
              </a:rPr>
              <a:t>:</a:t>
            </a:r>
            <a:endParaRPr/>
          </a:p>
          <a:p>
            <a:pPr marL="863944" marR="0" lvl="1" indent="323978">
              <a:spcBef>
                <a:spcPts val="0"/>
              </a:spcBef>
              <a:spcAft>
                <a:spcPts val="1147"/>
              </a:spcAft>
              <a:buSzPct val="75000"/>
              <a:buFont typeface="StarSymbol"/>
              <a:buChar char="–"/>
              <a:defRPr/>
            </a:pPr>
            <a:r>
              <a:rPr sz="2600" u="none">
                <a:latin typeface="Liberation Sans"/>
                <a:cs typeface="Liberation Sans"/>
              </a:rPr>
              <a:t>Current T monitoring accurate at .5%: </a:t>
            </a:r>
            <a:r>
              <a:rPr sz="2600" u="none">
                <a:solidFill>
                  <a:srgbClr val="FF0000"/>
                </a:solidFill>
                <a:latin typeface="Liberation Sans"/>
                <a:cs typeface="Liberation Sans"/>
              </a:rPr>
              <a:t>new T proxy</a:t>
            </a:r>
            <a:endParaRPr/>
          </a:p>
          <a:p>
            <a:pPr marL="863944" marR="0" lvl="1" indent="323978">
              <a:spcBef>
                <a:spcPts val="0"/>
              </a:spcBef>
              <a:spcAft>
                <a:spcPts val="1147"/>
              </a:spcAft>
              <a:buSzPct val="75000"/>
              <a:buFont typeface="StarSymbol"/>
              <a:buChar char="–"/>
              <a:defRPr/>
            </a:pPr>
            <a:r>
              <a:rPr sz="2600" u="none">
                <a:solidFill>
                  <a:srgbClr val="000000"/>
                </a:solidFill>
                <a:latin typeface="Liberation Sans"/>
                <a:cs typeface="Liberation Sans"/>
              </a:rPr>
              <a:t>One step missing in the transfer: </a:t>
            </a:r>
            <a:r>
              <a:rPr sz="2600" u="none">
                <a:solidFill>
                  <a:srgbClr val="FF0000"/>
                </a:solidFill>
                <a:latin typeface="Liberation Sans"/>
                <a:cs typeface="Liberation Sans"/>
              </a:rPr>
              <a:t>Calibration transfer bench</a:t>
            </a:r>
            <a:endParaRPr/>
          </a:p>
          <a:p>
            <a:pPr marL="863944" marR="0" lvl="1" indent="323978">
              <a:spcBef>
                <a:spcPts val="0"/>
              </a:spcBef>
              <a:spcAft>
                <a:spcPts val="1147"/>
              </a:spcAft>
              <a:buSzPct val="75000"/>
              <a:buFont typeface="StarSymbol"/>
              <a:buChar char="–"/>
              <a:defRPr/>
            </a:pPr>
            <a:r>
              <a:rPr sz="2600" u="none">
                <a:latin typeface="Liberation Sans"/>
                <a:cs typeface="Liberation Sans"/>
              </a:rPr>
              <a:t>Transfer hindered by clouds: </a:t>
            </a:r>
            <a:r>
              <a:rPr sz="2600" u="none">
                <a:solidFill>
                  <a:srgbClr val="FF0000"/>
                </a:solidFill>
                <a:latin typeface="Liberation Sans"/>
                <a:cs typeface="Liberation Sans"/>
              </a:rPr>
              <a:t>IR instrument</a:t>
            </a:r>
            <a:endParaRPr/>
          </a:p>
          <a:p>
            <a:pPr marL="863944" marR="0" lvl="1" indent="323978">
              <a:spcBef>
                <a:spcPts val="0"/>
              </a:spcBef>
              <a:spcAft>
                <a:spcPts val="1147"/>
              </a:spcAft>
              <a:buSzPct val="75000"/>
              <a:buFont typeface="StarSymbol"/>
              <a:buChar char="–"/>
              <a:defRPr/>
            </a:pPr>
            <a:r>
              <a:rPr sz="2600" u="none">
                <a:latin typeface="Liberation Sans"/>
                <a:cs typeface="Liberation Sans"/>
              </a:rPr>
              <a:t>Estimated number of nights 200-400: </a:t>
            </a:r>
            <a:r>
              <a:rPr sz="2600" u="none">
                <a:solidFill>
                  <a:srgbClr val="FF0000"/>
                </a:solidFill>
                <a:latin typeface="Liberation Sans"/>
                <a:cs typeface="Liberation Sans"/>
              </a:rPr>
              <a:t>Robotic Telescope</a:t>
            </a:r>
            <a:endParaRPr/>
          </a:p>
          <a:p>
            <a:pPr marL="863944" marR="0" lvl="1" indent="323978">
              <a:spcBef>
                <a:spcPts val="0"/>
              </a:spcBef>
              <a:spcAft>
                <a:spcPts val="1147"/>
              </a:spcAft>
              <a:buSzPct val="75000"/>
              <a:buFont typeface="StarSymbol"/>
              <a:buChar char="–"/>
              <a:defRPr/>
            </a:pPr>
            <a:r>
              <a:rPr sz="2300" u="none">
                <a:solidFill>
                  <a:srgbClr val="000000"/>
                </a:solidFill>
                <a:latin typeface="Liberation Sans"/>
                <a:cs typeface="Liberation Sans"/>
              </a:rPr>
              <a:t>Accurate determination of mirror reflectivity: </a:t>
            </a:r>
            <a:r>
              <a:rPr sz="2600" u="none">
                <a:solidFill>
                  <a:srgbClr val="FF0000"/>
                </a:solidFill>
                <a:latin typeface="Liberation Sans"/>
                <a:cs typeface="Liberation Sans"/>
              </a:rPr>
              <a:t>Collaboration with CBP</a:t>
            </a:r>
            <a:endParaRPr/>
          </a:p>
          <a:p>
            <a:pPr marL="863944" marR="0" lvl="1" indent="323978">
              <a:spcBef>
                <a:spcPts val="0"/>
              </a:spcBef>
              <a:spcAft>
                <a:spcPts val="1147"/>
              </a:spcAft>
              <a:buSzPct val="75000"/>
              <a:buFont typeface="StarSymbol"/>
              <a:buChar char="–"/>
              <a:defRPr/>
            </a:pPr>
            <a:r>
              <a:rPr sz="2600" u="none">
                <a:solidFill>
                  <a:srgbClr val="000000"/>
                </a:solidFill>
                <a:latin typeface="Liberation Sans"/>
                <a:cs typeface="Liberation Sans"/>
              </a:rPr>
              <a:t>LEDs spectra at nominal (extremely low) flux not acquired: </a:t>
            </a:r>
            <a:r>
              <a:rPr sz="2600" u="none">
                <a:solidFill>
                  <a:srgbClr val="C9211E"/>
                </a:solidFill>
                <a:latin typeface="Liberation Sans"/>
                <a:cs typeface="Liberation Sans"/>
              </a:rPr>
              <a:t>Spectrograph</a:t>
            </a:r>
            <a:endParaRPr/>
          </a:p>
        </p:txBody>
      </p:sp>
      <p:pic>
        <p:nvPicPr>
          <p:cNvPr id="1105429119" name="" hidden="0"/>
          <p:cNvPicPr/>
          <p:nvPr isPhoto="0" userDrawn="0"/>
        </p:nvPicPr>
        <p:blipFill>
          <a:blip r:embed="rId2">
            <a:alphaModFix amt="100000"/>
            <a:lum bright="0" contrast="0"/>
          </a:blip>
          <a:srcRect l="0" t="959" r="0" b="0"/>
          <a:stretch/>
        </p:blipFill>
        <p:spPr bwMode="auto">
          <a:xfrm>
            <a:off x="394174" y="1841207"/>
            <a:ext cx="3781560" cy="4545072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page11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4917800" name="" hidden="0"/>
          <p:cNvSpPr txBox="1">
            <a:spLocks noGrp="1"/>
          </p:cNvSpPr>
          <p:nvPr isPhoto="0" userDrawn="0">
            <p:ph type="title" hasCustomPrompt="0"/>
          </p:nvPr>
        </p:nvSpPr>
        <p:spPr bwMode="auto">
          <a:xfrm>
            <a:off x="609598" y="261255"/>
            <a:ext cx="8490855" cy="11321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l">
              <a:defRPr/>
            </a:pPr>
            <a:r>
              <a:rPr sz="3550" u="none">
                <a:solidFill>
                  <a:schemeClr val="tx1"/>
                </a:solidFill>
                <a:latin typeface="Liberation Sans"/>
                <a:cs typeface="Liberation Sans"/>
              </a:rPr>
              <a:t>The revised StarDICE metrology chain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1711448683" name="" hidden="0"/>
          <p:cNvSpPr txBox="1">
            <a:spLocks noGrp="1"/>
          </p:cNvSpPr>
          <p:nvPr isPhoto="0" userDrawn="0"/>
        </p:nvSpPr>
        <p:spPr bwMode="auto">
          <a:xfrm>
            <a:off x="2786740" y="2525484"/>
            <a:ext cx="2177141" cy="728471"/>
          </a:xfrm>
          <a:prstGeom prst="rect">
            <a:avLst/>
          </a:prstGeom>
          <a:noFill/>
          <a:ln w="35997">
            <a:solidFill>
              <a:srgbClr val="000000"/>
            </a:solidFill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>
                <a:solidFill>
                  <a:srgbClr val="000000"/>
                </a:solidFill>
              </a:rPr>
              <a:t>NIST Photodiodes</a:t>
            </a:r>
            <a:endParaRPr/>
          </a:p>
        </p:txBody>
      </p:sp>
      <p:sp>
        <p:nvSpPr>
          <p:cNvPr id="44036523" name="" hidden="0"/>
          <p:cNvSpPr txBox="1">
            <a:spLocks noGrp="1"/>
          </p:cNvSpPr>
          <p:nvPr isPhoto="0" userDrawn="0"/>
        </p:nvSpPr>
        <p:spPr bwMode="auto">
          <a:xfrm>
            <a:off x="6836226" y="4833256"/>
            <a:ext cx="3407342" cy="638667"/>
          </a:xfrm>
          <a:prstGeom prst="rect">
            <a:avLst/>
          </a:prstGeom>
          <a:noFill/>
          <a:ln w="35997">
            <a:solidFill>
              <a:srgbClr val="808080"/>
            </a:solidFill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Narrow spectrum LEDs</a:t>
            </a:r>
            <a:endParaRPr sz="1800" strike="noStrike"/>
          </a:p>
          <a:p>
            <a:pPr>
              <a:defRPr/>
            </a:pPr>
            <a:r>
              <a:rPr sz="1800" strike="noStrike"/>
              <a:t> </a:t>
            </a:r>
            <a:r>
              <a:rPr sz="1800" strike="noStrike">
                <a:solidFill>
                  <a:srgbClr val="FF0000"/>
                </a:solidFill>
              </a:rPr>
              <a:t>with forward voltage monitorin</a:t>
            </a:r>
            <a:r>
              <a:rPr sz="1800" strike="noStrike">
                <a:solidFill>
                  <a:srgbClr val="2A6099"/>
                </a:solidFill>
              </a:rPr>
              <a:t>g</a:t>
            </a:r>
            <a:endParaRPr/>
          </a:p>
        </p:txBody>
      </p:sp>
      <p:sp>
        <p:nvSpPr>
          <p:cNvPr id="903517637" name="" hidden="0"/>
          <p:cNvSpPr txBox="1">
            <a:spLocks noGrp="1"/>
          </p:cNvSpPr>
          <p:nvPr isPhoto="0" userDrawn="0"/>
        </p:nvSpPr>
        <p:spPr bwMode="auto">
          <a:xfrm flipH="0" flipV="0">
            <a:off x="2785228" y="4555288"/>
            <a:ext cx="2178653" cy="2284587"/>
          </a:xfrm>
          <a:prstGeom prst="rect">
            <a:avLst/>
          </a:prstGeom>
          <a:noFill/>
          <a:ln w="35997">
            <a:solidFill>
              <a:srgbClr val="808080"/>
            </a:solidFill>
          </a:ln>
          <a:effectLst/>
        </p:spPr>
        <p:txBody>
          <a:bodyPr wrap="squar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Small aperture telescope</a:t>
            </a:r>
            <a:endParaRPr sz="1800" strike="noStrike"/>
          </a:p>
          <a:p>
            <a:pPr>
              <a:defRPr/>
            </a:pPr>
            <a:r>
              <a:rPr sz="1800" strike="noStrike"/>
              <a:t> </a:t>
            </a:r>
            <a:r>
              <a:rPr sz="1800" strike="noStrike">
                <a:solidFill>
                  <a:srgbClr val="FF0000"/>
                </a:solidFill>
              </a:rPr>
              <a:t>+ 200 nights automated</a:t>
            </a:r>
            <a:endParaRPr sz="1800" strike="noStrike">
              <a:solidFill>
                <a:srgbClr val="FF0000"/>
              </a:solidFill>
            </a:endParaRPr>
          </a:p>
          <a:p>
            <a:pPr>
              <a:defRPr/>
            </a:pPr>
            <a:r>
              <a:rPr sz="1800" strike="noStrike"/>
              <a:t> </a:t>
            </a:r>
            <a:r>
              <a:rPr sz="1800" strike="noStrike">
                <a:solidFill>
                  <a:srgbClr val="FF0000"/>
                </a:solidFill>
              </a:rPr>
              <a:t>+ </a:t>
            </a:r>
            <a:r>
              <a:rPr sz="1800" strike="noStrike">
                <a:solidFill>
                  <a:srgbClr val="FF0000"/>
                </a:solidFill>
              </a:rPr>
              <a:t>passband measurement</a:t>
            </a:r>
            <a:endParaRPr sz="1800" strike="noStrike">
              <a:solidFill>
                <a:srgbClr val="FF0000"/>
              </a:solidFill>
            </a:endParaRPr>
          </a:p>
          <a:p>
            <a:pPr>
              <a:defRPr/>
            </a:pPr>
            <a:r>
              <a:rPr sz="1800" strike="noStrike">
                <a:solidFill>
                  <a:srgbClr val="FF0000"/>
                </a:solidFill>
              </a:rPr>
              <a:t> + </a:t>
            </a:r>
            <a:r>
              <a:rPr sz="1800" strike="noStrike">
                <a:solidFill>
                  <a:srgbClr val="FF0000"/>
                </a:solidFill>
              </a:rPr>
              <a:t>Atmospheric monitoring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18805237" name="" hidden="0"/>
          <p:cNvSpPr txBox="1">
            <a:spLocks noGrp="1"/>
          </p:cNvSpPr>
          <p:nvPr isPhoto="0" userDrawn="0"/>
        </p:nvSpPr>
        <p:spPr bwMode="auto">
          <a:xfrm>
            <a:off x="6879769" y="6010220"/>
            <a:ext cx="2162213" cy="638667"/>
          </a:xfrm>
          <a:prstGeom prst="rect">
            <a:avLst/>
          </a:prstGeom>
          <a:noFill/>
          <a:ln w="35997">
            <a:solidFill>
              <a:srgbClr val="000000"/>
            </a:solidFill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Spectrophotometric</a:t>
            </a:r>
            <a:endParaRPr sz="1800" strike="noStrike"/>
          </a:p>
          <a:p>
            <a:pPr>
              <a:defRPr/>
            </a:pPr>
            <a:r>
              <a:rPr sz="1800" strike="noStrike"/>
              <a:t> standard stars</a:t>
            </a:r>
            <a:endParaRPr/>
          </a:p>
        </p:txBody>
      </p:sp>
      <p:sp>
        <p:nvSpPr>
          <p:cNvPr id="713939447" name="" hidden="0"/>
          <p:cNvSpPr>
            <a:spLocks noGrp="1"/>
          </p:cNvSpPr>
          <p:nvPr isPhoto="0" userDrawn="0"/>
        </p:nvSpPr>
        <p:spPr bwMode="auto">
          <a:xfrm>
            <a:off x="4963883" y="5816454"/>
            <a:ext cx="1915884" cy="541671"/>
          </a:xfrm>
          <a:custGeom>
            <a:avLst/>
            <a:gdLst/>
            <a:ahLst/>
            <a:cxnLst/>
            <a:rect l="0" t="0" r="r" b="b"/>
            <a:pathLst>
              <a:path w="1583900" h="447811" fill="norm" stroke="1" extrusionOk="0">
                <a:moveTo>
                  <a:pt x="0" y="0"/>
                </a:moveTo>
                <a:lnTo>
                  <a:pt x="1583900" y="447811"/>
                </a:lnTo>
              </a:path>
            </a:pathLst>
          </a:custGeom>
          <a:ln w="35997">
            <a:solidFill>
              <a:srgbClr val="808080"/>
            </a:solidFill>
            <a:headEnd type="triangle"/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53732497" name="" hidden="0"/>
          <p:cNvSpPr>
            <a:spLocks noGrp="1"/>
          </p:cNvSpPr>
          <p:nvPr isPhoto="0" userDrawn="0"/>
        </p:nvSpPr>
        <p:spPr bwMode="auto">
          <a:xfrm>
            <a:off x="4963883" y="5178551"/>
            <a:ext cx="1872342" cy="637902"/>
          </a:xfrm>
          <a:custGeom>
            <a:avLst/>
            <a:gdLst/>
            <a:ahLst/>
            <a:cxnLst/>
            <a:rect l="0" t="0" r="r" b="b"/>
            <a:pathLst>
              <a:path w="1547902" h="527366" fill="norm" stroke="1" extrusionOk="0">
                <a:moveTo>
                  <a:pt x="1547902" y="0"/>
                </a:moveTo>
                <a:lnTo>
                  <a:pt x="0" y="527367"/>
                </a:lnTo>
              </a:path>
            </a:pathLst>
          </a:custGeom>
          <a:ln w="35997">
            <a:solidFill>
              <a:srgbClr val="808080"/>
            </a:solidFill>
            <a:headEnd type="triangle"/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687916704" name="" hidden="0"/>
          <p:cNvSpPr txBox="1">
            <a:spLocks noGrp="1"/>
          </p:cNvSpPr>
          <p:nvPr isPhoto="0" userDrawn="0"/>
        </p:nvSpPr>
        <p:spPr bwMode="auto">
          <a:xfrm>
            <a:off x="5035294" y="6286281"/>
            <a:ext cx="2192816" cy="41931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 algn="just">
              <a:defRPr/>
            </a:pPr>
            <a:r>
              <a:rPr sz="1500" u="none" strike="noStrike"/>
              <a:t>10⁻¹⁹W/cm²/nm</a:t>
            </a:r>
            <a:endParaRPr/>
          </a:p>
        </p:txBody>
      </p:sp>
      <p:sp>
        <p:nvSpPr>
          <p:cNvPr id="105419547" name="" hidden="0"/>
          <p:cNvSpPr txBox="1">
            <a:spLocks noGrp="1"/>
          </p:cNvSpPr>
          <p:nvPr isPhoto="0" userDrawn="0"/>
        </p:nvSpPr>
        <p:spPr bwMode="auto">
          <a:xfrm>
            <a:off x="6879769" y="2058269"/>
            <a:ext cx="2177141" cy="728471"/>
          </a:xfrm>
          <a:prstGeom prst="rect">
            <a:avLst/>
          </a:prstGeom>
          <a:noFill/>
          <a:ln w="35997">
            <a:solidFill>
              <a:srgbClr val="000000"/>
            </a:solidFill>
          </a:ln>
          <a:effectLst/>
        </p:spPr>
        <p:txBody>
          <a:bodyPr wrap="none" lIns="89992" tIns="44995" rIns="89992" bIns="44995">
            <a:spAutoFit/>
          </a:bodyPr>
          <a:lstStyle/>
          <a:p>
            <a:pPr>
              <a:defRPr/>
            </a:pPr>
            <a:r>
              <a:rPr sz="1800" strike="noStrike"/>
              <a:t>NIST SCF</a:t>
            </a:r>
            <a:endParaRPr/>
          </a:p>
        </p:txBody>
      </p:sp>
      <p:sp>
        <p:nvSpPr>
          <p:cNvPr id="917063111" name="" hidden="0"/>
          <p:cNvSpPr txBox="1">
            <a:spLocks noGrp="1"/>
          </p:cNvSpPr>
          <p:nvPr isPhoto="0" userDrawn="0"/>
        </p:nvSpPr>
        <p:spPr bwMode="auto">
          <a:xfrm>
            <a:off x="2786740" y="1579734"/>
            <a:ext cx="2177141" cy="730211"/>
          </a:xfrm>
          <a:prstGeom prst="rect">
            <a:avLst/>
          </a:prstGeom>
          <a:noFill/>
          <a:ln w="38157">
            <a:solidFill>
              <a:srgbClr val="000000"/>
            </a:solidFill>
          </a:ln>
          <a:effectLst/>
        </p:spPr>
        <p:txBody>
          <a:bodyPr wrap="none" lIns="90713" tIns="45716" rIns="90713" bIns="45716">
            <a:spAutoFit/>
          </a:bodyPr>
          <a:lstStyle/>
          <a:p>
            <a:pPr>
              <a:defRPr/>
            </a:pPr>
            <a:r>
              <a:rPr sz="1800" strike="noStrike"/>
              <a:t>NIST POWR</a:t>
            </a:r>
            <a:endParaRPr/>
          </a:p>
        </p:txBody>
      </p:sp>
      <p:sp>
        <p:nvSpPr>
          <p:cNvPr id="463665264" name="" hidden="0"/>
          <p:cNvSpPr txBox="1">
            <a:spLocks noGrp="1"/>
          </p:cNvSpPr>
          <p:nvPr isPhoto="0" userDrawn="0"/>
        </p:nvSpPr>
        <p:spPr bwMode="auto">
          <a:xfrm>
            <a:off x="5383638" y="5697582"/>
            <a:ext cx="2192816" cy="41888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 algn="just">
              <a:defRPr/>
            </a:pPr>
            <a:r>
              <a:rPr sz="1500" strike="noStrike"/>
              <a:t>10⁻¹⁷ W/cm²/nm</a:t>
            </a:r>
            <a:endParaRPr/>
          </a:p>
        </p:txBody>
      </p:sp>
      <p:sp>
        <p:nvSpPr>
          <p:cNvPr id="590113879" name="" hidden="0"/>
          <p:cNvSpPr txBox="1">
            <a:spLocks noGrp="1"/>
          </p:cNvSpPr>
          <p:nvPr isPhoto="0" userDrawn="0"/>
        </p:nvSpPr>
        <p:spPr bwMode="auto">
          <a:xfrm>
            <a:off x="5660570" y="4093027"/>
            <a:ext cx="1915884" cy="36532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 algn="just">
              <a:defRPr/>
            </a:pPr>
            <a:r>
              <a:rPr sz="1500" strike="noStrike"/>
              <a:t>10⁻¹³ W/cm²/nm</a:t>
            </a:r>
            <a:endParaRPr/>
          </a:p>
        </p:txBody>
      </p:sp>
      <p:sp>
        <p:nvSpPr>
          <p:cNvPr id="2031201331" name="" hidden="0"/>
          <p:cNvSpPr>
            <a:spLocks noGrp="1"/>
          </p:cNvSpPr>
          <p:nvPr isPhoto="0" userDrawn="0"/>
        </p:nvSpPr>
        <p:spPr bwMode="auto">
          <a:xfrm>
            <a:off x="4963883" y="1944622"/>
            <a:ext cx="1915884" cy="477664"/>
          </a:xfrm>
          <a:custGeom>
            <a:avLst/>
            <a:gdLst/>
            <a:ahLst/>
            <a:cxnLst/>
            <a:rect l="0" t="0" r="r" b="b"/>
            <a:pathLst>
              <a:path w="1583900" h="394895" fill="norm" stroke="1" extrusionOk="0">
                <a:moveTo>
                  <a:pt x="0" y="0"/>
                </a:moveTo>
                <a:lnTo>
                  <a:pt x="1583900" y="394895"/>
                </a:lnTo>
              </a:path>
            </a:pathLst>
          </a:custGeom>
          <a:ln w="35997">
            <a:solidFill>
              <a:srgbClr val="000000"/>
            </a:solidFill>
            <a:headEnd type="triangle"/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1659127900" name="" hidden="0"/>
          <p:cNvSpPr>
            <a:spLocks noGrp="1"/>
          </p:cNvSpPr>
          <p:nvPr isPhoto="0" userDrawn="0"/>
        </p:nvSpPr>
        <p:spPr bwMode="auto">
          <a:xfrm>
            <a:off x="4963883" y="2422287"/>
            <a:ext cx="1915884" cy="467213"/>
          </a:xfrm>
          <a:custGeom>
            <a:avLst/>
            <a:gdLst/>
            <a:ahLst/>
            <a:cxnLst/>
            <a:rect l="0" t="0" r="r" b="b"/>
            <a:pathLst>
              <a:path w="1583900" h="386255" fill="norm" stroke="1" extrusionOk="0">
                <a:moveTo>
                  <a:pt x="1583900" y="0"/>
                </a:moveTo>
                <a:lnTo>
                  <a:pt x="0" y="386256"/>
                </a:lnTo>
              </a:path>
            </a:pathLst>
          </a:custGeom>
          <a:ln w="35997">
            <a:solidFill>
              <a:srgbClr val="000000"/>
            </a:solidFill>
            <a:headEnd type="triangle"/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263540022" name="" hidden="0"/>
          <p:cNvSpPr txBox="1">
            <a:spLocks noGrp="1"/>
          </p:cNvSpPr>
          <p:nvPr isPhoto="0" userDrawn="0"/>
        </p:nvSpPr>
        <p:spPr bwMode="auto">
          <a:xfrm>
            <a:off x="5333127" y="1671172"/>
            <a:ext cx="1024126" cy="41888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 algn="just">
              <a:defRPr/>
            </a:pPr>
            <a:r>
              <a:rPr sz="1500" strike="noStrike"/>
              <a:t>10⁻³W</a:t>
            </a:r>
            <a:endParaRPr/>
          </a:p>
        </p:txBody>
      </p:sp>
      <p:sp>
        <p:nvSpPr>
          <p:cNvPr id="1329595139" name="" hidden="0"/>
          <p:cNvSpPr txBox="1">
            <a:spLocks noGrp="1"/>
          </p:cNvSpPr>
          <p:nvPr isPhoto="0" userDrawn="0"/>
        </p:nvSpPr>
        <p:spPr bwMode="auto">
          <a:xfrm>
            <a:off x="5312228" y="2280774"/>
            <a:ext cx="1042414" cy="41888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9992" tIns="44995" rIns="89992" bIns="44995">
            <a:spAutoFit/>
          </a:bodyPr>
          <a:lstStyle/>
          <a:p>
            <a:pPr algn="just">
              <a:defRPr/>
            </a:pPr>
            <a:r>
              <a:rPr sz="1500" strike="noStrike"/>
              <a:t>10⁻⁶W</a:t>
            </a:r>
            <a:endParaRPr/>
          </a:p>
        </p:txBody>
      </p:sp>
      <p:pic>
        <p:nvPicPr>
          <p:cNvPr id="218304588" name="" hidden="0"/>
          <p:cNvPicPr/>
          <p:nvPr isPhoto="0" userDrawn="0"/>
        </p:nvPicPr>
        <p:blipFill>
          <a:blip r:embed="rId2">
            <a:alphaModFix amt="100000"/>
            <a:lum bright="0" contrast="0"/>
          </a:blip>
          <a:srcRect l="33738" t="37677" r="41479" b="49612"/>
          <a:stretch/>
        </p:blipFill>
        <p:spPr bwMode="auto">
          <a:xfrm>
            <a:off x="1393805" y="2613006"/>
            <a:ext cx="1131678" cy="8704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97764360" name="" hidden="0"/>
          <p:cNvPicPr/>
          <p:nvPr isPhoto="0" userDrawn="0"/>
        </p:nvPicPr>
        <p:blipFill>
          <a:blip r:embed="rId3">
            <a:alphaModFix amt="100000"/>
            <a:lum bright="0" contrast="0"/>
          </a:blip>
          <a:srcRect l="59454" t="53636" r="19176" b="0"/>
          <a:stretch/>
        </p:blipFill>
        <p:spPr bwMode="auto">
          <a:xfrm rot="26987377">
            <a:off x="10295451" y="992977"/>
            <a:ext cx="1163463" cy="18945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97070217" name="" hidden="0"/>
          <p:cNvPicPr/>
          <p:nvPr isPhoto="0" userDrawn="0"/>
        </p:nvPicPr>
        <p:blipFill>
          <a:blip r:embed="rId4">
            <a:alphaModFix amt="100000"/>
            <a:lum bright="0" contrast="0"/>
          </a:blip>
          <a:srcRect l="23788" t="23437" r="28144" b="7852"/>
          <a:stretch/>
        </p:blipFill>
        <p:spPr bwMode="auto">
          <a:xfrm rot="26982565">
            <a:off x="1524474" y="1088802"/>
            <a:ext cx="1130806" cy="121310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80393805" name="" hidden="0"/>
          <p:cNvPicPr/>
          <p:nvPr isPhoto="0" userDrawn="0"/>
        </p:nvPicPr>
        <p:blipFill>
          <a:blip r:embed="rId5">
            <a:alphaModFix amt="100000"/>
            <a:lum bright="0" contrast="0"/>
          </a:blip>
          <a:srcRect l="0" t="41237" r="80392" b="25745"/>
          <a:stretch/>
        </p:blipFill>
        <p:spPr bwMode="auto">
          <a:xfrm>
            <a:off x="435427" y="4855899"/>
            <a:ext cx="2090054" cy="19646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93518321" name="" hidden="0"/>
          <p:cNvPicPr/>
          <p:nvPr isPhoto="0" userDrawn="0"/>
        </p:nvPicPr>
        <p:blipFill>
          <a:blip r:embed="rId6">
            <a:alphaModFix amt="100000"/>
            <a:lum bright="0" contrast="0"/>
          </a:blip>
          <a:srcRect l="12353" t="21200" r="14384" b="18551"/>
          <a:stretch/>
        </p:blipFill>
        <p:spPr bwMode="auto">
          <a:xfrm>
            <a:off x="261255" y="2584703"/>
            <a:ext cx="2264227" cy="220457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96534470" name="" hidden="0"/>
          <p:cNvSpPr txBox="1">
            <a:spLocks noGrp="1"/>
          </p:cNvSpPr>
          <p:nvPr isPhoto="0" userDrawn="0"/>
        </p:nvSpPr>
        <p:spPr bwMode="auto">
          <a:xfrm flipH="0" flipV="0">
            <a:off x="2786740" y="3545362"/>
            <a:ext cx="2177825" cy="912987"/>
          </a:xfrm>
          <a:prstGeom prst="rect">
            <a:avLst/>
          </a:prstGeom>
          <a:noFill/>
          <a:ln w="35997">
            <a:solidFill>
              <a:srgbClr val="808080"/>
            </a:solidFill>
          </a:ln>
          <a:effectLst/>
        </p:spPr>
        <p:txBody>
          <a:bodyPr wrap="square" lIns="89992" tIns="44995" rIns="89992" bIns="44995">
            <a:spAutoFit/>
          </a:bodyPr>
          <a:lstStyle/>
          <a:p>
            <a:pPr>
              <a:defRPr/>
            </a:pPr>
            <a:r>
              <a:rPr sz="1800" strike="noStrike">
                <a:solidFill>
                  <a:srgbClr val="FF0000"/>
                </a:solidFill>
              </a:rPr>
              <a:t>CCD Camera</a:t>
            </a:r>
            <a:r>
              <a:rPr sz="1800" strike="noStrike">
                <a:solidFill>
                  <a:srgbClr val="FF0000"/>
                </a:solidFill>
              </a:rPr>
              <a:t> and</a:t>
            </a:r>
            <a:endParaRPr sz="1800" strike="noStrike">
              <a:solidFill>
                <a:srgbClr val="FF0000"/>
              </a:solidFill>
            </a:endParaRPr>
          </a:p>
          <a:p>
            <a:pPr>
              <a:defRPr/>
            </a:pPr>
            <a:r>
              <a:rPr sz="1800" strike="noStrike">
                <a:solidFill>
                  <a:srgbClr val="FF0000"/>
                </a:solidFill>
              </a:rPr>
              <a:t>Calibration spectrograph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013434566" name="" hidden="0"/>
          <p:cNvSpPr txBox="1">
            <a:spLocks noGrp="1"/>
          </p:cNvSpPr>
          <p:nvPr isPhoto="0" userDrawn="0"/>
        </p:nvSpPr>
        <p:spPr bwMode="auto">
          <a:xfrm flipH="0" flipV="0">
            <a:off x="6836226" y="3313326"/>
            <a:ext cx="2177213" cy="638667"/>
          </a:xfrm>
          <a:prstGeom prst="rect">
            <a:avLst/>
          </a:prstGeom>
          <a:noFill/>
          <a:ln w="35997">
            <a:solidFill>
              <a:srgbClr val="808080"/>
            </a:solidFill>
          </a:ln>
          <a:effectLst/>
        </p:spPr>
        <p:txBody>
          <a:bodyPr wrap="square" lIns="89992" tIns="44995" rIns="89992" bIns="44995">
            <a:spAutoFit/>
          </a:bodyPr>
          <a:lstStyle/>
          <a:p>
            <a:pPr>
              <a:defRPr/>
            </a:pPr>
            <a:r>
              <a:rPr sz="1800" strike="noStrike">
                <a:solidFill>
                  <a:srgbClr val="FF0000"/>
                </a:solidFill>
              </a:rPr>
              <a:t>StarDICE transfer benc</a:t>
            </a:r>
            <a:r>
              <a:rPr sz="1800" strike="noStrike">
                <a:solidFill>
                  <a:srgbClr val="2A6099"/>
                </a:solidFill>
              </a:rPr>
              <a:t>h</a:t>
            </a:r>
            <a:endParaRPr/>
          </a:p>
        </p:txBody>
      </p:sp>
      <p:sp>
        <p:nvSpPr>
          <p:cNvPr id="113574144" name="" hidden="0"/>
          <p:cNvSpPr>
            <a:spLocks noGrp="1"/>
          </p:cNvSpPr>
          <p:nvPr isPhoto="0" userDrawn="0"/>
        </p:nvSpPr>
        <p:spPr bwMode="auto">
          <a:xfrm>
            <a:off x="4963883" y="2889502"/>
            <a:ext cx="1915884" cy="696683"/>
          </a:xfrm>
          <a:custGeom>
            <a:avLst/>
            <a:gdLst/>
            <a:ahLst/>
            <a:cxnLst/>
            <a:rect l="0" t="0" r="r" b="b"/>
            <a:pathLst>
              <a:path w="1583900" h="575963" fill="norm" stroke="1" extrusionOk="0">
                <a:moveTo>
                  <a:pt x="1583900" y="575964"/>
                </a:moveTo>
                <a:lnTo>
                  <a:pt x="0" y="0"/>
                </a:lnTo>
              </a:path>
            </a:pathLst>
          </a:custGeom>
          <a:ln w="35997">
            <a:solidFill>
              <a:srgbClr val="808080"/>
            </a:solidFill>
            <a:headEnd type="triangle"/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1550735730" name="" hidden="0"/>
          <p:cNvSpPr>
            <a:spLocks noGrp="1"/>
          </p:cNvSpPr>
          <p:nvPr isPhoto="0" userDrawn="0"/>
        </p:nvSpPr>
        <p:spPr bwMode="auto">
          <a:xfrm>
            <a:off x="4963883" y="3586189"/>
            <a:ext cx="1915884" cy="483759"/>
          </a:xfrm>
          <a:custGeom>
            <a:avLst/>
            <a:gdLst/>
            <a:ahLst/>
            <a:cxnLst/>
            <a:rect l="0" t="0" r="r" b="b"/>
            <a:pathLst>
              <a:path w="1583900" h="399934" fill="norm" stroke="1" extrusionOk="0">
                <a:moveTo>
                  <a:pt x="1583900" y="0"/>
                </a:moveTo>
                <a:lnTo>
                  <a:pt x="0" y="399935"/>
                </a:lnTo>
              </a:path>
            </a:pathLst>
          </a:custGeom>
          <a:ln w="35997">
            <a:solidFill>
              <a:srgbClr val="808080"/>
            </a:solidFill>
            <a:headEnd type="triangle"/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sp>
        <p:nvSpPr>
          <p:cNvPr id="1050147326" name="" hidden="0"/>
          <p:cNvSpPr>
            <a:spLocks noGrp="1"/>
          </p:cNvSpPr>
          <p:nvPr isPhoto="0" userDrawn="0"/>
        </p:nvSpPr>
        <p:spPr bwMode="auto">
          <a:xfrm>
            <a:off x="4963883" y="4069950"/>
            <a:ext cx="1872342" cy="1108598"/>
          </a:xfrm>
          <a:custGeom>
            <a:avLst/>
            <a:gdLst/>
            <a:ahLst/>
            <a:cxnLst/>
            <a:rect l="0" t="0" r="r" b="b"/>
            <a:pathLst>
              <a:path w="1547902" h="916502" fill="norm" stroke="1" extrusionOk="0">
                <a:moveTo>
                  <a:pt x="1547902" y="916502"/>
                </a:moveTo>
                <a:lnTo>
                  <a:pt x="0" y="0"/>
                </a:lnTo>
              </a:path>
            </a:pathLst>
          </a:custGeom>
          <a:ln w="35997">
            <a:solidFill>
              <a:srgbClr val="808080"/>
            </a:solidFill>
            <a:headEnd type="triangle"/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p>
            <a:pPr>
              <a:defRPr/>
            </a:pPr>
            <a:endParaRPr/>
          </a:p>
        </p:txBody>
      </p:sp>
      <p:pic>
        <p:nvPicPr>
          <p:cNvPr id="945779186" name="" hidden="0"/>
          <p:cNvPicPr/>
          <p:nvPr isPhoto="0" userDrawn="0"/>
        </p:nvPicPr>
        <p:blipFill>
          <a:blip r:embed="rId7">
            <a:alphaModFix amt="100000"/>
            <a:lum bright="0" contrast="0"/>
          </a:blip>
          <a:stretch/>
        </p:blipFill>
        <p:spPr bwMode="auto">
          <a:xfrm>
            <a:off x="10049690" y="4287664"/>
            <a:ext cx="1881050" cy="16777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993150758" name="" hidden="0"/>
          <p:cNvSpPr>
            <a:spLocks noGrp="1"/>
          </p:cNvSpPr>
          <p:nvPr isPhoto="0" userDrawn="0"/>
        </p:nvSpPr>
        <p:spPr bwMode="auto">
          <a:xfrm>
            <a:off x="10450284" y="5814277"/>
            <a:ext cx="1132113" cy="0"/>
          </a:xfrm>
          <a:prstGeom prst="line">
            <a:avLst/>
          </a:prstGeom>
          <a:ln w="35997">
            <a:solidFill>
              <a:srgbClr val="F58220"/>
            </a:solidFill>
            <a:headEnd type="triangle"/>
            <a:tailEnd type="triangle"/>
          </a:ln>
          <a:effectLst/>
        </p:spPr>
        <p:txBody>
          <a:bodyPr wrap="none" lIns="89992" tIns="44995" rIns="89992" bIns="44995" anchor="ctr">
            <a:spAutoFit/>
          </a:bodyPr>
          <a:lstStyle/>
          <a:p>
            <a:pPr>
              <a:defRPr/>
            </a:pPr>
            <a:r>
              <a:rPr/>
              <a:t>250 μm</a:t>
            </a:r>
            <a:endParaRPr/>
          </a:p>
        </p:txBody>
      </p:sp>
      <p:pic>
        <p:nvPicPr>
          <p:cNvPr id="1452652450" name="" hidden="0"/>
          <p:cNvPicPr/>
          <p:nvPr isPhoto="0" userDrawn="0"/>
        </p:nvPicPr>
        <p:blipFill>
          <a:blip r:embed="rId8">
            <a:alphaModFix amt="100000"/>
            <a:lum bright="0" contrast="0"/>
          </a:blip>
          <a:stretch/>
        </p:blipFill>
        <p:spPr bwMode="auto">
          <a:xfrm>
            <a:off x="9245454" y="2786741"/>
            <a:ext cx="3033628" cy="13123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98284842" name="" hidden="0"/>
          <p:cNvPicPr/>
          <p:nvPr isPhoto="0" userDrawn="0"/>
        </p:nvPicPr>
        <p:blipFill>
          <a:blip r:embed="rId9">
            <a:alphaModFix amt="100000"/>
            <a:lum bright="0" contrast="0"/>
          </a:blip>
          <a:stretch/>
        </p:blipFill>
        <p:spPr bwMode="auto">
          <a:xfrm>
            <a:off x="217711" y="1828797"/>
            <a:ext cx="1959426" cy="130628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4672476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StarDICE Milestones</a:t>
            </a:r>
            <a:endParaRPr/>
          </a:p>
        </p:txBody>
      </p:sp>
      <p:sp>
        <p:nvSpPr>
          <p:cNvPr id="798131072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lvl="0">
              <a:spcBef>
                <a:spcPts val="0"/>
              </a:spcBef>
              <a:spcAft>
                <a:spcPts val="1146"/>
              </a:spcAft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Sept. 2019: F. Hazenberg PhD thesis. The complete experiment is designed and requires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~200 - 400 nights</a:t>
            </a:r>
            <a:endParaRPr sz="2800"/>
          </a:p>
          <a:p>
            <a:pPr lvl="0">
              <a:spcBef>
                <a:spcPts val="0"/>
              </a:spcBef>
              <a:spcAft>
                <a:spcPts val="1146"/>
              </a:spcAft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2020 Sept. 25 : MOU with OHP to host the experiment in one of its jumelé coupola, parallel work starts on the building, mount, optical instrument, calibration bench and artificial star.</a:t>
            </a:r>
            <a:endParaRPr lang="fr-FR" sz="2800" b="0" i="0" u="none" strike="noStrike" cap="none" spc="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  <a:p>
            <a:pPr lvl="0">
              <a:spcBef>
                <a:spcPts val="0"/>
              </a:spcBef>
              <a:spcAft>
                <a:spcPts val="1146"/>
              </a:spcAft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2022 Mar. : CBP measurement of the optical instrument complete </a:t>
            </a:r>
            <a:endParaRPr lang="fr-FR" sz="2800" b="0" i="0" u="none" strike="noStrike" cap="none" spc="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  <a:p>
            <a:pPr lvl="0">
              <a:spcBef>
                <a:spcPts val="0"/>
              </a:spcBef>
              <a:spcAft>
                <a:spcPts val="1146"/>
              </a:spcAft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2022 Nov. 11 : Acceptance of the StarDICE bench demonstration paper</a:t>
            </a:r>
            <a:endParaRPr lang="fr-FR" sz="2800" b="0" i="0" u="none" strike="noStrike" cap="none" spc="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  <a:p>
            <a:pPr lvl="0">
              <a:spcBef>
                <a:spcPts val="0"/>
              </a:spcBef>
              <a:spcAft>
                <a:spcPts val="1146"/>
              </a:spcAft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2023 Mar. : Robotic telescope complete with optical and IR instrument </a:t>
            </a:r>
            <a:endParaRPr lang="fr-FR" sz="2800" b="0" i="0" u="none" strike="noStrike" cap="none" spc="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  <a:p>
            <a:pPr lvl="0">
              <a:spcBef>
                <a:spcPts val="0"/>
              </a:spcBef>
              <a:spcAft>
                <a:spcPts val="1146"/>
              </a:spcAft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Liberation Sans"/>
                <a:ea typeface="Liberation Sans"/>
                <a:cs typeface="Liberation Sans"/>
              </a:rPr>
              <a:t>2023 Mai 28 : OHP review grants green light for remote operations</a:t>
            </a:r>
            <a:endParaRPr lang="fr-FR" sz="2800" b="0" i="0" u="none" strike="noStrike" cap="none" spc="0">
              <a:solidFill>
                <a:schemeClr val="tx1"/>
              </a:solidFill>
              <a:latin typeface="Liberation Sans"/>
              <a:ea typeface="Liberation Sans"/>
              <a:cs typeface="Liberation Sans"/>
            </a:endParaRPr>
          </a:p>
          <a:p>
            <a:pPr marL="0" lvl="0" indent="0">
              <a:spcBef>
                <a:spcPts val="0"/>
              </a:spcBef>
              <a:spcAft>
                <a:spcPts val="1146"/>
              </a:spcAft>
              <a:buFont typeface="Arial"/>
              <a:buNone/>
              <a:defRPr/>
            </a:pPr>
            <a:endParaRPr lang="fr-FR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tx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3745353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35395738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0318942" name="" hidden="0"/>
          <p:cNvSpPr/>
          <p:nvPr isPhoto="0" userDrawn="0"/>
        </p:nvSpPr>
        <p:spPr bwMode="auto">
          <a:xfrm>
            <a:off x="8324726" y="2239076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433483657" name="" hidden="0"/>
          <p:cNvPicPr>
            <a:picLocks noChangeAspect="1"/>
          </p:cNvPicPr>
          <p:nvPr isPhoto="0" userDrawn="0"/>
        </p:nvPicPr>
        <p:blipFill>
          <a:blip r:embed="rId2"/>
          <a:srcRect l="0" t="15830" r="0" b="23930"/>
          <a:stretch/>
        </p:blipFill>
        <p:spPr bwMode="auto">
          <a:xfrm flipH="0" flipV="0">
            <a:off x="1980179" y="-451184"/>
            <a:ext cx="8124824" cy="734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ONLYOFFICE/7.1.1.57</Application>
  <DocSecurity>0</DocSecurity>
  <PresentationFormat>Widescreen</PresentationFormat>
  <Paragraphs>0</Paragraphs>
  <Slides>18</Slides>
  <Notes>18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6</cp:revision>
  <dcterms:created xsi:type="dcterms:W3CDTF">2012-12-03T06:56:55Z</dcterms:created>
  <dcterms:modified xsi:type="dcterms:W3CDTF">2023-06-08T01:18:35Z</dcterms:modified>
  <cp:category/>
  <cp:contentStatus/>
  <cp:version/>
</cp:coreProperties>
</file>