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purl.oclc.org/ooxml/officeDocument/relationships/metadata/thumbnail" Target="docProps/thumbnail.jpeg"/><Relationship Id="rId1" Type="http://purl.oclc.org/ooxml/officeDocument/relationships/officeDocument" Target="ppt/presentation.xml"/><Relationship Id="rId4" Type="http://purl.oclc.org/ooxml/officeDocument/relationships/extendedProperties" Target="docProps/app.xml"/></Relationships>
</file>

<file path=ppt/presentation.xml><?xml version="1.0" encoding="utf-8"?>
<p:presentation xmlns:a="http://purl.oclc.org/ooxml/drawingml/main" xmlns:r="http://purl.oclc.org/ooxml/officeDocument/relationships" xmlns:p="http://purl.oclc.org/ooxml/presentationml/main" showSpecialPlsOnTitleSld="0" saveSubsetFonts="1" conformance="strict">
  <p:sldMasterIdLst>
    <p:sldMasterId id="2147483768" r:id="rId1"/>
  </p:sldMasterIdLst>
  <p:notesMasterIdLst>
    <p:notesMasterId r:id="rId13"/>
  </p:notesMasterIdLst>
  <p:sldIdLst>
    <p:sldId id="256" r:id="rId2"/>
    <p:sldId id="261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purl.oclc.org/ooxml/drawingml/main" xmlns:r="http://purl.oclc.org/ooxml/officeDocument/relationships" xmlns:p="http://purl.oclc.org/ooxml/presentationml/main">
  <p:clrMru>
    <a:srgbClr val="2A2AFE"/>
    <a:srgbClr val="FD3B3B"/>
    <a:srgbClr val="382380"/>
    <a:srgbClr val="5EE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purl.oclc.org/ooxml/drawingml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%"/>
            </a:schemeClr>
          </a:solidFill>
        </a:fill>
      </a:tcStyle>
    </a:wholeTbl>
    <a:band1H>
      <a:tcStyle>
        <a:tcBdr/>
        <a:fill>
          <a:solidFill>
            <a:schemeClr val="accent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%"/>
            </a:schemeClr>
          </a:solidFill>
        </a:fill>
      </a:tcStyle>
    </a:wholeTbl>
    <a:band1H>
      <a:tcStyle>
        <a:tcBdr/>
        <a:fill>
          <a:solidFill>
            <a:schemeClr val="dk1">
              <a:tint val="40%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%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e foncé 2">
    <a:wholeTbl>
      <a:tcTxStyle>
        <a:fontRef idx="minor">
          <a:scrgbClr r="0%" g="0%" b="0%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%"/>
            </a:schemeClr>
          </a:solidFill>
        </a:fill>
      </a:tcStyle>
    </a:wholeTbl>
    <a:band1H>
      <a:tcStyle>
        <a:tcBdr/>
        <a:fill>
          <a:solidFill>
            <a:schemeClr val="dk1">
              <a:tint val="40%"/>
            </a:schemeClr>
          </a:solidFill>
        </a:fill>
      </a:tcStyle>
    </a:band1H>
    <a:band1V>
      <a:tcStyle>
        <a:tcBdr/>
        <a:fill>
          <a:solidFill>
            <a:schemeClr val="dk1">
              <a:tint val="40%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%"/>
            </a:schemeClr>
          </a:solidFill>
        </a:fill>
      </a:tcStyle>
    </a:lastRow>
    <a:firstRow>
      <a:tcTxStyle b="on">
        <a:fontRef idx="minor">
          <a:scrgbClr r="0%" g="0%" b="0%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%" g="0%" b="0%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purl.oclc.org/ooxml/drawingml/main" xmlns:r="http://purl.oclc.org/ooxml/officeDocument/relationships" xmlns:p="http://purl.oclc.org/ooxml/presentationml/main">
  <p:normalViewPr horzBarState="maximized">
    <p:restoredLeft sz="15.987%" autoAdjust="0"/>
    <p:restoredTop sz="94.66%"/>
  </p:normalViewPr>
  <p:slideViewPr>
    <p:cSldViewPr snapToGrid="0">
      <p:cViewPr varScale="1">
        <p:scale>
          <a:sx n="67" d="100"/>
          <a:sy n="67" d="100"/>
        </p:scale>
        <p:origin x="60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purl.oclc.org/ooxml/officeDocument/relationships/slide" Target="slides/slide7.xml"/><Relationship Id="rId13" Type="http://purl.oclc.org/ooxml/officeDocument/relationships/notesMaster" Target="notesMasters/notesMaster1.xml"/><Relationship Id="rId3" Type="http://purl.oclc.org/ooxml/officeDocument/relationships/slide" Target="slides/slide2.xml"/><Relationship Id="rId7" Type="http://purl.oclc.org/ooxml/officeDocument/relationships/slide" Target="slides/slide6.xml"/><Relationship Id="rId12" Type="http://purl.oclc.org/ooxml/officeDocument/relationships/slide" Target="slides/slide11.xml"/><Relationship Id="rId17" Type="http://purl.oclc.org/ooxml/officeDocument/relationships/tableStyles" Target="tableStyles.xml"/><Relationship Id="rId2" Type="http://purl.oclc.org/ooxml/officeDocument/relationships/slide" Target="slides/slide1.xml"/><Relationship Id="rId16" Type="http://purl.oclc.org/ooxml/officeDocument/relationships/theme" Target="theme/theme1.xml"/><Relationship Id="rId1" Type="http://purl.oclc.org/ooxml/officeDocument/relationships/slideMaster" Target="slideMasters/slideMaster1.xml"/><Relationship Id="rId6" Type="http://purl.oclc.org/ooxml/officeDocument/relationships/slide" Target="slides/slide5.xml"/><Relationship Id="rId11" Type="http://purl.oclc.org/ooxml/officeDocument/relationships/slide" Target="slides/slide10.xml"/><Relationship Id="rId5" Type="http://purl.oclc.org/ooxml/officeDocument/relationships/slide" Target="slides/slide4.xml"/><Relationship Id="rId15" Type="http://purl.oclc.org/ooxml/officeDocument/relationships/viewProps" Target="viewProps.xml"/><Relationship Id="rId10" Type="http://purl.oclc.org/ooxml/officeDocument/relationships/slide" Target="slides/slide9.xml"/><Relationship Id="rId4" Type="http://purl.oclc.org/ooxml/officeDocument/relationships/slide" Target="slides/slide3.xml"/><Relationship Id="rId9" Type="http://purl.oclc.org/ooxml/officeDocument/relationships/slide" Target="slides/slide8.xml"/><Relationship Id="rId14" Type="http://purl.oclc.org/ooxml/officeDocument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purl.oclc.org/ooxml/officeDocument/relationships/theme" Target="../theme/theme2.xml"/></Relationships>
</file>

<file path=ppt/notesMasters/notesMaster1.xml><?xml version="1.0" encoding="utf-8"?>
<p:notesMaster xmlns:a="http://purl.oclc.org/ooxml/drawingml/main" xmlns:r="http://purl.oclc.org/ooxml/officeDocument/relationships" xmlns:p="http://purl.oclc.org/ooxml/presentationml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70C23-BA28-4523-A7AB-6A7DB6DD2E41}" type="datetimeFigureOut">
              <a:rPr lang="fr-FR" smtClean="0"/>
              <a:t>07/06/2023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5B4D2-04C0-42F4-B1D9-75C2FBD9C0C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466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purl.oclc.org/ooxml/officeDocument/relationships/slideMaster" Target="../slideMasters/slideMaster1.xml"/></Relationships>
</file>

<file path=ppt/slideLayouts/slideLayout1.xml><?xml version="1.0" encoding="utf-8"?>
<p:sldLayout xmlns:a="http://purl.oclc.org/ooxml/drawingml/main" xmlns:r="http://purl.oclc.org/ooxml/officeDocument/relationships" xmlns:p="http://purl.oclc.org/ooxml/presentationml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C454B1-280D-D891-69AD-4F2E2234E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E7F220-753C-FC4F-37D6-C7CA4F771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AB225B-D675-0CE3-A6DA-BDD51547D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0EB4C-7006-4363-BB1A-8FB73089F2B9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E778EFE-45ED-91A4-D067-0BB109749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ED3DF2-A33C-FBA0-A42E-AA54711F3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1161871"/>
      </p:ext>
    </p:extLst>
  </p:cSld>
  <p:clrMapOvr>
    <a:masterClrMapping/>
  </p:clrMapOvr>
</p:sldLayout>
</file>

<file path=ppt/slideLayouts/slideLayout10.xml><?xml version="1.0" encoding="utf-8"?>
<p:sldLayout xmlns:a="http://purl.oclc.org/ooxml/drawingml/main" xmlns:r="http://purl.oclc.org/ooxml/officeDocument/relationships" xmlns:p="http://purl.oclc.org/ooxml/presentationml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BD8C84-AAC6-C2E2-F477-57FF813C0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0C3B15C-BA12-2B3F-4E55-FD4DA66BED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83C2A-DCB4-893B-27B8-49CACFB68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2F0F6-FDC0-4EF6-A0BA-FC7312E0ABC4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FD6C2D-6544-06E7-2238-6D95DAE61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2A82F9-90B0-6CB8-8D35-E5C9C31E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5340"/>
      </p:ext>
    </p:extLst>
  </p:cSld>
  <p:clrMapOvr>
    <a:masterClrMapping/>
  </p:clrMapOvr>
</p:sldLayout>
</file>

<file path=ppt/slideLayouts/slideLayout11.xml><?xml version="1.0" encoding="utf-8"?>
<p:sldLayout xmlns:a="http://purl.oclc.org/ooxml/drawingml/main" xmlns:r="http://purl.oclc.org/ooxml/officeDocument/relationships" xmlns:p="http://purl.oclc.org/ooxml/presentationml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9B8531A-F8FC-791B-C370-70040FFC6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B8AB63D-67B0-8988-6EAC-942F201B08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C390C4-0843-B768-116E-43D8802C1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C2C12-605F-471B-86C7-27FE24154808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0E6551-40BB-39B7-05BE-410256EE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8C1A7D-16D3-36CF-E4E5-E7B13530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1923267"/>
      </p:ext>
    </p:extLst>
  </p:cSld>
  <p:clrMapOvr>
    <a:masterClrMapping/>
  </p:clrMapOvr>
</p:sldLayout>
</file>

<file path=ppt/slideLayouts/slideLayout2.xml><?xml version="1.0" encoding="utf-8"?>
<p:sldLayout xmlns:a="http://purl.oclc.org/ooxml/drawingml/main" xmlns:r="http://purl.oclc.org/ooxml/officeDocument/relationships" xmlns:p="http://purl.oclc.org/ooxml/presentationml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B4A272-974F-514A-FF7F-6C55630C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347641E-9665-C0F4-84D6-497E32122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26BDB-5433-C30E-AEB9-440914A9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C3E84-6AC3-48D2-87DC-0E68FBEEF74E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C39699-CA64-9A6C-9348-5F942230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1CB6D3-9C6A-7B4A-8AC1-AC8C0C3DB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0689216"/>
      </p:ext>
    </p:extLst>
  </p:cSld>
  <p:clrMapOvr>
    <a:masterClrMapping/>
  </p:clrMapOvr>
</p:sldLayout>
</file>

<file path=ppt/slideLayouts/slideLayout3.xml><?xml version="1.0" encoding="utf-8"?>
<p:sldLayout xmlns:a="http://purl.oclc.org/ooxml/drawingml/main" xmlns:r="http://purl.oclc.org/ooxml/officeDocument/relationships" xmlns:p="http://purl.oclc.org/ooxml/presentationml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F7CDD-59FB-BFC4-AA04-6619A7E4D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0F4E81-F3F6-B32F-9F6F-487A06A18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%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%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%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%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3DEC0D-D383-E9F5-B71D-A9ACC4C0A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4409F-20BC-4585-BFA2-D75034ED1D4F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2F8067D-E166-7BF2-276C-BF093DA8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8F7F549-5969-E4C9-4C9F-DF8726BDF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6533372"/>
      </p:ext>
    </p:extLst>
  </p:cSld>
  <p:clrMapOvr>
    <a:masterClrMapping/>
  </p:clrMapOvr>
</p:sldLayout>
</file>

<file path=ppt/slideLayouts/slideLayout4.xml><?xml version="1.0" encoding="utf-8"?>
<p:sldLayout xmlns:a="http://purl.oclc.org/ooxml/drawingml/main" xmlns:r="http://purl.oclc.org/ooxml/officeDocument/relationships" xmlns:p="http://purl.oclc.org/ooxml/presentationml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F450C0-E81E-EB9F-A9DC-ACBD85B6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C509499-5999-EF21-CC9D-0AC3890B9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8C321C-CD62-9D1A-8605-CB3E4EDCD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58C4CE-17A3-0378-908E-587D6517C3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74593-1559-407A-86CA-AEB5EF53D0EB}" type="datetime1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13CF6D4-1AD8-8024-2FCF-1BDD07C2B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E168E62-D2CB-01EC-F88A-995854F0F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443654"/>
      </p:ext>
    </p:extLst>
  </p:cSld>
  <p:clrMapOvr>
    <a:masterClrMapping/>
  </p:clrMapOvr>
</p:sldLayout>
</file>

<file path=ppt/slideLayouts/slideLayout5.xml><?xml version="1.0" encoding="utf-8"?>
<p:sldLayout xmlns:a="http://purl.oclc.org/ooxml/drawingml/main" xmlns:r="http://purl.oclc.org/ooxml/officeDocument/relationships" xmlns:p="http://purl.oclc.org/ooxml/presentationml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F6EE82-FE0E-3B32-0E60-813B7DF4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3844DB8-7657-01D4-89DA-7E8D973F8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6CC38FD-1824-D535-DC96-874584DA1A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6F44B1-18CF-9758-BEE4-1BD8F337D6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C4F76F4-46C1-FC15-5590-DFFC10387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14773E9-6159-6A1D-C060-6C5365933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D7108-B1B4-4BE4-AAED-8AEB2E70FD2D}" type="datetime1">
              <a:rPr lang="fr-FR" smtClean="0"/>
              <a:t>07/06/2023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38D807D-76F8-2AEB-2DB4-02B07869F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568D14C-AD1E-6580-AFDF-DB5590C8C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396074"/>
      </p:ext>
    </p:extLst>
  </p:cSld>
  <p:clrMapOvr>
    <a:masterClrMapping/>
  </p:clrMapOvr>
</p:sldLayout>
</file>

<file path=ppt/slideLayouts/slideLayout6.xml><?xml version="1.0" encoding="utf-8"?>
<p:sldLayout xmlns:a="http://purl.oclc.org/ooxml/drawingml/main" xmlns:r="http://purl.oclc.org/ooxml/officeDocument/relationships" xmlns:p="http://purl.oclc.org/ooxml/presentationml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5065B1-3FAC-3618-AB6D-4C3CD90D6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94C695B-52F8-4EB8-D692-E829F085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BE6AB-A5E1-49D4-9925-FC226FCC2F41}" type="datetime1">
              <a:rPr lang="fr-FR" smtClean="0"/>
              <a:t>07/06/2023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559883E-CC42-FF19-76FE-B31EB4A55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02409E6-2DC9-E49A-1261-17814168C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537030"/>
      </p:ext>
    </p:extLst>
  </p:cSld>
  <p:clrMapOvr>
    <a:masterClrMapping/>
  </p:clrMapOvr>
</p:sldLayout>
</file>

<file path=ppt/slideLayouts/slideLayout7.xml><?xml version="1.0" encoding="utf-8"?>
<p:sldLayout xmlns:a="http://purl.oclc.org/ooxml/drawingml/main" xmlns:r="http://purl.oclc.org/ooxml/officeDocument/relationships" xmlns:p="http://purl.oclc.org/ooxml/presentationml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C0F5946-DC3C-B9E0-27C4-C9A695980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ED96D-CC60-4E38-BEBC-3BE2553D6BEC}" type="datetime1">
              <a:rPr lang="fr-FR" smtClean="0"/>
              <a:t>07/06/2023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16963D2-9E0B-A0E1-1F51-DC8D878AB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361DD5-DD8C-4B7A-C254-5322BB8E1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380244"/>
      </p:ext>
    </p:extLst>
  </p:cSld>
  <p:clrMapOvr>
    <a:masterClrMapping/>
  </p:clrMapOvr>
</p:sldLayout>
</file>

<file path=ppt/slideLayouts/slideLayout8.xml><?xml version="1.0" encoding="utf-8"?>
<p:sldLayout xmlns:a="http://purl.oclc.org/ooxml/drawingml/main" xmlns:r="http://purl.oclc.org/ooxml/officeDocument/relationships" xmlns:p="http://purl.oclc.org/ooxml/presentationml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FA7C24-11C5-9ED3-FF65-52970673E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39FC98-957C-D763-14DF-088B1661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DE3EA8-887F-028F-F987-055C0C5408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0E8ACE-9BD0-30EC-D81A-3C90B02FC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942C-F2ED-45C5-BC06-78729CAFE90A}" type="datetime1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2A7A9A7-84F3-FF7D-DFBD-15E6BB35C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009C50F-5F6E-8EF8-3246-8C275B982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124950"/>
      </p:ext>
    </p:extLst>
  </p:cSld>
  <p:clrMapOvr>
    <a:masterClrMapping/>
  </p:clrMapOvr>
</p:sldLayout>
</file>

<file path=ppt/slideLayouts/slideLayout9.xml><?xml version="1.0" encoding="utf-8"?>
<p:sldLayout xmlns:a="http://purl.oclc.org/ooxml/drawingml/main" xmlns:r="http://purl.oclc.org/ooxml/officeDocument/relationships" xmlns:p="http://purl.oclc.org/ooxml/presentationml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C575FD-2DB9-5E5A-866E-EC04410C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0400701-C52D-0866-3A07-043686F59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D3547B8-9753-479C-17BD-AA9505792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775A1A4-007D-F38D-41EC-F24EF6401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DB3-B82E-4D2C-984F-D6E9366747FA}" type="datetime1">
              <a:rPr lang="fr-FR" smtClean="0"/>
              <a:t>07/06/2023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691082F-DAFB-1C65-255F-A287A6D7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9D2F11-FC06-657C-41F6-783100CB2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886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purl.oclc.org/ooxml/officeDocument/relationships/slideLayout" Target="../slideLayouts/slideLayout8.xml"/><Relationship Id="rId3" Type="http://purl.oclc.org/ooxml/officeDocument/relationships/slideLayout" Target="../slideLayouts/slideLayout3.xml"/><Relationship Id="rId7" Type="http://purl.oclc.org/ooxml/officeDocument/relationships/slideLayout" Target="../slideLayouts/slideLayout7.xml"/><Relationship Id="rId12" Type="http://purl.oclc.org/ooxml/officeDocument/relationships/theme" Target="../theme/theme1.xml"/><Relationship Id="rId2" Type="http://purl.oclc.org/ooxml/officeDocument/relationships/slideLayout" Target="../slideLayouts/slideLayout2.xml"/><Relationship Id="rId1" Type="http://purl.oclc.org/ooxml/officeDocument/relationships/slideLayout" Target="../slideLayouts/slideLayout1.xml"/><Relationship Id="rId6" Type="http://purl.oclc.org/ooxml/officeDocument/relationships/slideLayout" Target="../slideLayouts/slideLayout6.xml"/><Relationship Id="rId11" Type="http://purl.oclc.org/ooxml/officeDocument/relationships/slideLayout" Target="../slideLayouts/slideLayout11.xml"/><Relationship Id="rId5" Type="http://purl.oclc.org/ooxml/officeDocument/relationships/slideLayout" Target="../slideLayouts/slideLayout5.xml"/><Relationship Id="rId10" Type="http://purl.oclc.org/ooxml/officeDocument/relationships/slideLayout" Target="../slideLayouts/slideLayout10.xml"/><Relationship Id="rId4" Type="http://purl.oclc.org/ooxml/officeDocument/relationships/slideLayout" Target="../slideLayouts/slideLayout4.xml"/><Relationship Id="rId9" Type="http://purl.oclc.org/ooxml/officeDocument/relationships/slideLayout" Target="../slideLayouts/slideLayout9.xml"/></Relationships>
</file>

<file path=ppt/slideMasters/slideMaster1.xml><?xml version="1.0" encoding="utf-8"?>
<p:sldMaster xmlns:a="http://purl.oclc.org/ooxml/drawingml/main" xmlns:r="http://purl.oclc.org/ooxml/officeDocument/relationships" xmlns:p="http://purl.oclc.org/ooxml/presentationml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4FE5226-7502-144A-6981-0B89BAEF3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6391ED-91AC-5A55-C6B6-D077529E1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8E2DDFC-47C5-1E97-0405-91C2403E1A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CD306A90-D22F-44F1-B93C-FA4121E42790}" type="datetime1">
              <a:rPr lang="fr-FR" smtClean="0"/>
              <a:t>07/06/2023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493CB0-7F88-CC2F-5A9A-39448ABD77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B1C74-124F-22B2-F1CF-FEDCD4B93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%"/>
                  </a:schemeClr>
                </a:solidFill>
              </a:defRPr>
            </a:lvl1pPr>
          </a:lstStyle>
          <a:p>
            <a:fld id="{54BFE41C-BB73-4876-8FD8-330A59A7493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81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%"/>
        </a:lnSpc>
        <a:spcBef>
          <a:spcPct val="0%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%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%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purl.oclc.org/ooxml/officeDocument/relationships/image" Target="../media/image7.png"/><Relationship Id="rId3" Type="http://purl.oclc.org/ooxml/officeDocument/relationships/image" Target="../media/image2.png"/><Relationship Id="rId7" Type="http://purl.oclc.org/ooxml/officeDocument/relationships/image" Target="../media/image6.png"/><Relationship Id="rId2" Type="http://purl.oclc.org/ooxml/officeDocument/relationships/image" Target="../media/image1.jpeg"/><Relationship Id="rId1" Type="http://purl.oclc.org/ooxml/officeDocument/relationships/slideLayout" Target="../slideLayouts/slideLayout1.xml"/><Relationship Id="rId6" Type="http://purl.oclc.org/ooxml/officeDocument/relationships/image" Target="../media/image5.png"/><Relationship Id="rId5" Type="http://purl.oclc.org/ooxml/officeDocument/relationships/image" Target="../media/image4.png"/><Relationship Id="rId4" Type="http://purl.oclc.org/ooxml/officeDocument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1.jpeg"/><Relationship Id="rId1" Type="http://purl.oclc.org/ooxml/officeDocument/relationships/slideLayout" Target="../slideLayouts/slideLayout6.xml"/><Relationship Id="rId6" Type="http://purl.oclc.org/ooxml/officeDocument/relationships/image" Target="../media/image28.png"/><Relationship Id="rId5" Type="http://purl.oclc.org/ooxml/officeDocument/relationships/image" Target="../media/image27.png"/><Relationship Id="rId4" Type="http://purl.oclc.org/ooxml/officeDocument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1.jpeg"/><Relationship Id="rId1" Type="http://purl.oclc.org/ooxml/officeDocument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8.png"/><Relationship Id="rId1" Type="http://purl.oclc.org/ooxml/officeDocument/relationships/slideLayout" Target="../slideLayouts/slideLayout6.xml"/><Relationship Id="rId5" Type="http://purl.oclc.org/ooxml/officeDocument/relationships/image" Target="../media/image10.png"/><Relationship Id="rId4" Type="http://purl.oclc.org/ooxml/officeDocument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7" Type="http://purl.oclc.org/ooxml/officeDocument/relationships/image" Target="../media/image13.png"/><Relationship Id="rId2" Type="http://purl.oclc.org/ooxml/officeDocument/relationships/image" Target="../media/image1.jpeg"/><Relationship Id="rId1" Type="http://purl.oclc.org/ooxml/officeDocument/relationships/slideLayout" Target="../slideLayouts/slideLayout6.xml"/><Relationship Id="rId6" Type="http://purl.oclc.org/ooxml/officeDocument/relationships/hyperlink" Target="https://arxiv.org/abs/1705.03029v2" TargetMode="External"/><Relationship Id="rId5" Type="http://purl.oclc.org/ooxml/officeDocument/relationships/image" Target="../media/image12.png"/><Relationship Id="rId4" Type="http://purl.oclc.org/ooxml/officeDocument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14.png"/><Relationship Id="rId1" Type="http://purl.oclc.org/ooxml/officeDocument/relationships/slideLayout" Target="../slideLayouts/slideLayout6.xml"/><Relationship Id="rId5" Type="http://purl.oclc.org/ooxml/officeDocument/relationships/image" Target="../media/image15.png"/><Relationship Id="rId4" Type="http://purl.oclc.org/ooxml/officeDocument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1.jpeg"/><Relationship Id="rId1" Type="http://purl.oclc.org/ooxml/officeDocument/relationships/slideLayout" Target="../slideLayouts/slideLayout6.xml"/><Relationship Id="rId5" Type="http://purl.oclc.org/ooxml/officeDocument/relationships/image" Target="../media/image17.png"/><Relationship Id="rId4" Type="http://purl.oclc.org/ooxml/officeDocument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18.png"/><Relationship Id="rId1" Type="http://purl.oclc.org/ooxml/officeDocument/relationships/slideLayout" Target="../slideLayouts/slideLayout6.xml"/><Relationship Id="rId6" Type="http://purl.oclc.org/ooxml/officeDocument/relationships/image" Target="../media/image20.png"/><Relationship Id="rId5" Type="http://purl.oclc.org/ooxml/officeDocument/relationships/image" Target="../media/image19.png"/><Relationship Id="rId4" Type="http://purl.oclc.org/ooxml/officeDocument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21.png"/><Relationship Id="rId1" Type="http://purl.oclc.org/ooxml/officeDocument/relationships/slideLayout" Target="../slideLayouts/slideLayout6.xml"/><Relationship Id="rId4" Type="http://purl.oclc.org/ooxml/officeDocument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purl.oclc.org/ooxml/officeDocument/relationships/image" Target="../media/image1.jpeg"/><Relationship Id="rId2" Type="http://purl.oclc.org/ooxml/officeDocument/relationships/image" Target="../media/image22.png"/><Relationship Id="rId1" Type="http://purl.oclc.org/ooxml/officeDocument/relationships/slideLayout" Target="../slideLayouts/slideLayout6.xml"/><Relationship Id="rId4" Type="http://purl.oclc.org/ooxml/officeDocument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purl.oclc.org/ooxml/officeDocument/relationships/image" Target="../media/image9.png"/><Relationship Id="rId2" Type="http://purl.oclc.org/ooxml/officeDocument/relationships/image" Target="../media/image1.jpeg"/><Relationship Id="rId1" Type="http://purl.oclc.org/ooxml/officeDocument/relationships/slideLayout" Target="../slideLayouts/slideLayout6.xml"/><Relationship Id="rId6" Type="http://purl.oclc.org/ooxml/officeDocument/relationships/image" Target="../media/image25.png"/><Relationship Id="rId5" Type="http://purl.oclc.org/ooxml/officeDocument/relationships/image" Target="../media/image24.png"/><Relationship Id="rId4" Type="http://purl.oclc.org/ooxml/officeDocument/relationships/image" Target="../media/image23.png"/></Relationships>
</file>

<file path=ppt/slides/slide1.xml><?xml version="1.0" encoding="utf-8"?>
<p:sld xmlns:a="http://purl.oclc.org/ooxml/drawingml/main" xmlns:r="http://purl.oclc.org/ooxml/officeDocument/relationships" xmlns:p="http://purl.oclc.org/ooxml/presentationml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 6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B1BA7B8F-DA6D-CCF1-AF70-83507CB55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%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.729%"/>
          <a:stretch/>
        </p:blipFill>
        <p:spPr>
          <a:xfrm>
            <a:off x="-1" y="1"/>
            <a:ext cx="1219198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78240"/>
            <a:ext cx="9144000" cy="2900518"/>
          </a:xfrm>
        </p:spPr>
        <p:txBody>
          <a:bodyPr anchor="ctr"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Performance of AMICO on cosmoDC2 simulation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E13A2AD-91B0-C1BA-2278-FE112D8DB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034837"/>
            <a:ext cx="9144000" cy="443921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Nathan AMOUROUX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31354E1-0BF7-FEE5-7001-022DFCD5CEFE}"/>
              </a:ext>
            </a:extLst>
          </p:cNvPr>
          <p:cNvSpPr txBox="1"/>
          <p:nvPr/>
        </p:nvSpPr>
        <p:spPr>
          <a:xfrm>
            <a:off x="3008906" y="3368268"/>
            <a:ext cx="6174188" cy="87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%"/>
              </a:lnSpc>
            </a:pPr>
            <a:r>
              <a:rPr lang="fr-FR" dirty="0" err="1">
                <a:solidFill>
                  <a:srgbClr val="FFFFFF"/>
                </a:solidFill>
                <a:latin typeface="Gill Sans MT" panose="020B0502020104020203" pitchFamily="34" charset="0"/>
              </a:rPr>
              <a:t>Supervised</a:t>
            </a:r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 by Thibault Guillemin (LAPP)</a:t>
            </a:r>
          </a:p>
          <a:p>
            <a:pPr algn="ctr">
              <a:lnSpc>
                <a:spcPct val="150%"/>
              </a:lnSpc>
            </a:pPr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In collaboration </a:t>
            </a:r>
            <a:r>
              <a:rPr lang="fr-FR" dirty="0" err="1">
                <a:solidFill>
                  <a:srgbClr val="FFFFFF"/>
                </a:solidFill>
                <a:latin typeface="Gill Sans MT" panose="020B0502020104020203" pitchFamily="34" charset="0"/>
              </a:rPr>
              <a:t>with</a:t>
            </a:r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 Matteo </a:t>
            </a:r>
            <a:r>
              <a:rPr lang="fr-FR" dirty="0" err="1">
                <a:solidFill>
                  <a:srgbClr val="FFFFFF"/>
                </a:solidFill>
                <a:latin typeface="Gill Sans MT" panose="020B0502020104020203" pitchFamily="34" charset="0"/>
              </a:rPr>
              <a:t>Matturi</a:t>
            </a:r>
            <a:r>
              <a:rPr lang="fr-FR" dirty="0">
                <a:solidFill>
                  <a:srgbClr val="FFFFFF"/>
                </a:solidFill>
                <a:latin typeface="Gill Sans MT" panose="020B0502020104020203" pitchFamily="34" charset="0"/>
              </a:rPr>
              <a:t> (Heidelberg)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0E4C2CD-4E8F-2408-F032-DAB383DAF89F}"/>
              </a:ext>
            </a:extLst>
          </p:cNvPr>
          <p:cNvSpPr txBox="1"/>
          <p:nvPr/>
        </p:nvSpPr>
        <p:spPr>
          <a:xfrm>
            <a:off x="1335786" y="4513387"/>
            <a:ext cx="952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DC2 DESC </a:t>
            </a:r>
            <a:r>
              <a:rPr lang="fr-FR" dirty="0" err="1">
                <a:latin typeface="Gill Sans MT" panose="020B0502020104020203" pitchFamily="34" charset="0"/>
              </a:rPr>
              <a:t>projects</a:t>
            </a:r>
            <a:r>
              <a:rPr lang="fr-FR" dirty="0">
                <a:latin typeface="Gill Sans MT" panose="020B0502020104020203" pitchFamily="34" charset="0"/>
              </a:rPr>
              <a:t> : AMICO validation </a:t>
            </a:r>
            <a:r>
              <a:rPr lang="fr-FR" dirty="0" err="1">
                <a:latin typeface="Gill Sans MT" panose="020B0502020104020203" pitchFamily="34" charset="0"/>
              </a:rPr>
              <a:t>project</a:t>
            </a:r>
            <a:r>
              <a:rPr lang="fr-FR" dirty="0">
                <a:latin typeface="Gill Sans MT" panose="020B0502020104020203" pitchFamily="34" charset="0"/>
              </a:rPr>
              <a:t> &amp; </a:t>
            </a:r>
            <a:r>
              <a:rPr lang="fr-FR" dirty="0" err="1">
                <a:latin typeface="Gill Sans MT" panose="020B0502020104020203" pitchFamily="34" charset="0"/>
              </a:rPr>
              <a:t>galaxy</a:t>
            </a:r>
            <a:r>
              <a:rPr lang="fr-FR" dirty="0">
                <a:latin typeface="Gill Sans MT" panose="020B0502020104020203" pitchFamily="34" charset="0"/>
              </a:rPr>
              <a:t> cluster </a:t>
            </a:r>
            <a:r>
              <a:rPr lang="fr-FR" dirty="0" err="1">
                <a:latin typeface="Gill Sans MT" panose="020B0502020104020203" pitchFamily="34" charset="0"/>
              </a:rPr>
              <a:t>algorithm</a:t>
            </a:r>
            <a:r>
              <a:rPr lang="fr-FR" dirty="0">
                <a:latin typeface="Gill Sans MT" panose="020B0502020104020203" pitchFamily="34" charset="0"/>
              </a:rPr>
              <a:t> </a:t>
            </a:r>
            <a:r>
              <a:rPr lang="fr-FR" dirty="0" err="1">
                <a:latin typeface="Gill Sans MT" panose="020B0502020104020203" pitchFamily="34" charset="0"/>
              </a:rPr>
              <a:t>comparison</a:t>
            </a:r>
            <a:r>
              <a:rPr lang="fr-FR" dirty="0">
                <a:latin typeface="Gill Sans MT" panose="020B0502020104020203" pitchFamily="34" charset="0"/>
              </a:rPr>
              <a:t> </a:t>
            </a:r>
            <a:r>
              <a:rPr lang="fr-FR" dirty="0" err="1">
                <a:latin typeface="Gill Sans MT" panose="020B0502020104020203" pitchFamily="34" charset="0"/>
              </a:rPr>
              <a:t>project</a:t>
            </a:r>
            <a:r>
              <a:rPr lang="fr-FR" dirty="0">
                <a:latin typeface="Gill Sans MT" panose="020B0502020104020203" pitchFamily="34" charset="0"/>
              </a:rPr>
              <a:t>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148E06A-AD98-7C22-ECCB-83481F168807}"/>
              </a:ext>
            </a:extLst>
          </p:cNvPr>
          <p:cNvSpPr txBox="1"/>
          <p:nvPr/>
        </p:nvSpPr>
        <p:spPr>
          <a:xfrm>
            <a:off x="-22" y="5549831"/>
            <a:ext cx="12191978" cy="1099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%"/>
              </a:lnSpc>
            </a:pPr>
            <a:r>
              <a:rPr lang="en-US" dirty="0">
                <a:latin typeface="Gill Sans MT" panose="020B0502020104020203" pitchFamily="34" charset="0"/>
              </a:rPr>
              <a:t>LSST France meeting </a:t>
            </a:r>
          </a:p>
          <a:p>
            <a:pPr algn="ctr">
              <a:lnSpc>
                <a:spcPct val="125%"/>
              </a:lnSpc>
            </a:pPr>
            <a:r>
              <a:rPr lang="en-US" dirty="0">
                <a:latin typeface="Gill Sans MT" panose="020B0502020104020203" pitchFamily="34" charset="0"/>
              </a:rPr>
              <a:t>Grenoble</a:t>
            </a:r>
          </a:p>
          <a:p>
            <a:pPr algn="ctr">
              <a:lnSpc>
                <a:spcPct val="125%"/>
              </a:lnSpc>
            </a:pPr>
            <a:r>
              <a:rPr lang="en-US" dirty="0">
                <a:latin typeface="Gill Sans MT" panose="020B0502020104020203" pitchFamily="34" charset="0"/>
              </a:rPr>
              <a:t>June 8, 2023</a:t>
            </a:r>
            <a:endParaRPr lang="fr-FR" dirty="0">
              <a:latin typeface="Gill Sans MT" panose="020B0502020104020203" pitchFamily="34" charset="0"/>
            </a:endParaRPr>
          </a:p>
        </p:txBody>
      </p:sp>
      <p:pic>
        <p:nvPicPr>
          <p:cNvPr id="10246" name="Picture 6" descr="Laboratoire d'Annecy de Physique des Particules - Resources">
            <a:extLst>
              <a:ext uri="{FF2B5EF4-FFF2-40B4-BE49-F238E27FC236}">
                <a16:creationId xmlns:a16="http://schemas.microsoft.com/office/drawing/2014/main" id="{2546FDCF-5981-B5E8-227B-8BE3D6119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565" y="6132248"/>
            <a:ext cx="1456414" cy="7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IUT de Chambéry">
            <a:extLst>
              <a:ext uri="{FF2B5EF4-FFF2-40B4-BE49-F238E27FC236}">
                <a16:creationId xmlns:a16="http://schemas.microsoft.com/office/drawing/2014/main" id="{EDFE6637-57EA-6B22-B27D-C8E4323E9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545" y="6005081"/>
            <a:ext cx="2316479" cy="97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F3ACD938-C863-89B4-7D24-432775EFF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759" y="6045240"/>
            <a:ext cx="770184" cy="77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 descr="Une image contenant texte, Graphique, Police, logo&#10;&#10;Description générée automatiquement">
            <a:extLst>
              <a:ext uri="{FF2B5EF4-FFF2-40B4-BE49-F238E27FC236}">
                <a16:creationId xmlns:a16="http://schemas.microsoft.com/office/drawing/2014/main" id="{56EC683C-2117-7538-D02F-6333CBB1B3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219" y="5628418"/>
            <a:ext cx="1624295" cy="1624295"/>
          </a:xfrm>
          <a:prstGeom prst="rect">
            <a:avLst/>
          </a:prstGeom>
        </p:spPr>
      </p:pic>
      <p:pic>
        <p:nvPicPr>
          <p:cNvPr id="14" name="Image 13" descr="Une image contenant texte, Graphique, Police, capture d’écran&#10;&#10;Description générée automatiquement">
            <a:extLst>
              <a:ext uri="{FF2B5EF4-FFF2-40B4-BE49-F238E27FC236}">
                <a16:creationId xmlns:a16="http://schemas.microsoft.com/office/drawing/2014/main" id="{DD29FD9D-596B-84C6-65D2-A4ED9CF99A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906" y="6281932"/>
            <a:ext cx="1407381" cy="463878"/>
          </a:xfrm>
          <a:prstGeom prst="rect">
            <a:avLst/>
          </a:prstGeom>
        </p:spPr>
      </p:pic>
      <p:pic>
        <p:nvPicPr>
          <p:cNvPr id="16" name="Image 15" descr="Une image contenant Graphique, texte, graphisme, Police&#10;&#10;Description générée automatiquement">
            <a:extLst>
              <a:ext uri="{FF2B5EF4-FFF2-40B4-BE49-F238E27FC236}">
                <a16:creationId xmlns:a16="http://schemas.microsoft.com/office/drawing/2014/main" id="{5C2207C2-58D4-B396-A1CB-3F4C57D4D8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2" y="5748331"/>
            <a:ext cx="1624295" cy="108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30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 xmlns:a="http://schemas.openxmlformats.org/drawingml/2006/main" xmlns:r="http://schemas.openxmlformats.org/officeDocument/2006/relationships" xmlns:p="http://schemas.openxmlformats.org/presentationml/2006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%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%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0" grpId="0"/>
      <p:bldP spid="11" grpId="0"/>
    </p:bldLst>
  </p:timing>
</p:sld>
</file>

<file path=ppt/slides/slide10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1" y="166344"/>
            <a:ext cx="11084118" cy="1162401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>
                <a:latin typeface="Gill Sans MT" panose="020B0502020104020203" pitchFamily="34" charset="0"/>
              </a:rPr>
              <a:t>Colors</a:t>
            </a:r>
            <a:r>
              <a:rPr lang="fr-FR" sz="4800" dirty="0">
                <a:latin typeface="Gill Sans MT" panose="020B0502020104020203" pitchFamily="34" charset="0"/>
              </a:rPr>
              <a:t> of </a:t>
            </a:r>
            <a:r>
              <a:rPr lang="fr-FR" sz="4800" dirty="0" err="1">
                <a:latin typeface="Gill Sans MT" panose="020B0502020104020203" pitchFamily="34" charset="0"/>
              </a:rPr>
              <a:t>member</a:t>
            </a:r>
            <a:r>
              <a:rPr lang="fr-FR" sz="4800" dirty="0">
                <a:latin typeface="Gill Sans MT" panose="020B0502020104020203" pitchFamily="34" charset="0"/>
              </a:rPr>
              <a:t> galaxies</a:t>
            </a: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10</a:t>
            </a:fld>
            <a:endParaRPr lang="fr-FR" sz="1800" dirty="0">
              <a:solidFill>
                <a:schemeClr val="bg1"/>
              </a:solidFill>
            </a:endParaRPr>
          </a:p>
        </p:txBody>
      </p:sp>
      <p:pic>
        <p:nvPicPr>
          <p:cNvPr id="6" name="Image 5" descr="Une image contenant obscurité, Caractère coloré, capture d’écran, Bleu Majorelle&#10;&#10;Description générée automatiquement">
            <a:extLst>
              <a:ext uri="{FF2B5EF4-FFF2-40B4-BE49-F238E27FC236}">
                <a16:creationId xmlns:a16="http://schemas.microsoft.com/office/drawing/2014/main" id="{55C92D35-15B0-8F5A-9148-DB0B312E0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43" y="3622408"/>
            <a:ext cx="7045840" cy="251637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95EBA2B-E0EE-E80C-7C11-FCFC53B6CD3A}"/>
                  </a:ext>
                </a:extLst>
              </p:cNvPr>
              <p:cNvSpPr txBox="1"/>
              <p:nvPr/>
            </p:nvSpPr>
            <p:spPr>
              <a:xfrm>
                <a:off x="372966" y="2379154"/>
                <a:ext cx="5723034" cy="29520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 rtl="0" fontAlgn="base">
                  <a:lnSpc>
                    <a:spcPct val="150%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Using matched clusters members</a:t>
                </a:r>
              </a:p>
              <a:p>
                <a:pPr marL="285750" indent="-285750" rtl="0" fontAlgn="base">
                  <a:lnSpc>
                    <a:spcPct val="150%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Expected red sequence population visible for </a:t>
                </a:r>
                <a:r>
                  <a:rPr lang="en-US" dirty="0" err="1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redMaPPer</a:t>
                </a:r>
                <a:endParaRPr lang="en-US" sz="1800" i="0" u="none" strike="noStrike" dirty="0">
                  <a:solidFill>
                    <a:srgbClr val="000000"/>
                  </a:solidFill>
                  <a:latin typeface="Gill Sans MT" panose="020B0502020104020203" pitchFamily="34" charset="0"/>
                </a:endParaRPr>
              </a:p>
              <a:p>
                <a:pPr marL="285750" indent="-285750" rtl="0" fontAlgn="base">
                  <a:lnSpc>
                    <a:spcPct val="150%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Secondary population for AMICO at higher redshift for </a:t>
                </a:r>
                <a14:m>
                  <m:oMath xmlns:m="http://purl.oclc.org/ooxml/officeDocument/math">
                    <m:r>
                      <m:rPr>
                        <m:sty m:val="p"/>
                      </m:rPr>
                      <a:rPr lang="en-US" sz="1800" b="0" i="1" u="none" strike="noStrike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mag </a:t>
                </a:r>
                <a14:m>
                  <m:oMath xmlns:m="http://purl.oclc.org/ooxml/officeDocument/math">
                    <m:r>
                      <a:rPr lang="en-US" sz="1800" b="0" i="1" u="none" strike="noStrike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≃</m:t>
                    </m:r>
                  </m:oMath>
                </a14:m>
                <a:r>
                  <a:rPr lang="en-US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 0.3</a:t>
                </a:r>
              </a:p>
              <a:p>
                <a:pPr marL="285750" indent="-285750" rtl="0" fontAlgn="base">
                  <a:lnSpc>
                    <a:spcPct val="150%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Investigating galaxies found by AMICO but not by </a:t>
                </a:r>
                <a:r>
                  <a:rPr lang="en-US" dirty="0" err="1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redMaPPer</a:t>
                </a:r>
                <a:endParaRPr lang="en-US" sz="1800" b="0" i="0" u="none" strike="noStrike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</a:endParaRPr>
              </a:p>
              <a:p>
                <a:pPr marL="285750" indent="-285750" rtl="0" fontAlgn="base">
                  <a:lnSpc>
                    <a:spcPct val="150%"/>
                  </a:lnSpc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Ø"/>
                </a:pPr>
                <a:endParaRPr lang="en-US" sz="1800" b="0" i="0" u="none" strike="noStrike" dirty="0">
                  <a:solidFill>
                    <a:srgbClr val="000000"/>
                  </a:solidFill>
                  <a:effectLst/>
                  <a:latin typeface="Gill Sans MT" panose="020B0502020104020203" pitchFamily="34" charset="0"/>
                </a:endParaRPr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B95EBA2B-E0EE-E80C-7C11-FCFC53B6C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66" y="2379154"/>
                <a:ext cx="5723034" cy="2952027"/>
              </a:xfrm>
              <a:prstGeom prst="rect">
                <a:avLst/>
              </a:prstGeom>
              <a:blipFill>
                <a:blip r:embed="rId5"/>
                <a:stretch>
                  <a:fillRect l="-0.639%" r="-0.745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B">
            <a:extLst>
              <a:ext uri="{FF2B5EF4-FFF2-40B4-BE49-F238E27FC236}">
                <a16:creationId xmlns:a16="http://schemas.microsoft.com/office/drawing/2014/main" id="{E6D88470-4DF8-556D-5FAB-D95B808DB50D}"/>
              </a:ext>
            </a:extLst>
          </p:cNvPr>
          <p:cNvSpPr/>
          <p:nvPr/>
        </p:nvSpPr>
        <p:spPr>
          <a:xfrm>
            <a:off x="0" y="6316537"/>
            <a:ext cx="11083637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Une image contenant Caractère coloré, obscurité, Graphique, Bleu Majorelle&#10;&#10;Description générée automatiquement">
            <a:extLst>
              <a:ext uri="{FF2B5EF4-FFF2-40B4-BE49-F238E27FC236}">
                <a16:creationId xmlns:a16="http://schemas.microsoft.com/office/drawing/2014/main" id="{31044E8C-95BD-77CD-3834-229564FEB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043" y="1211316"/>
            <a:ext cx="7045842" cy="251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8585"/>
      </p:ext>
    </p:extLst>
  </p:cSld>
  <p:clrMapOvr>
    <a:masterClrMapping/>
  </p:clrMapOvr>
</p:sld>
</file>

<file path=ppt/slides/slide11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1" y="166344"/>
            <a:ext cx="11084118" cy="1162401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Conclusion</a:t>
            </a: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11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F424C89-A3A1-06D3-BA3E-3EC0368B72E8}"/>
              </a:ext>
            </a:extLst>
          </p:cNvPr>
          <p:cNvSpPr txBox="1"/>
          <p:nvPr/>
        </p:nvSpPr>
        <p:spPr>
          <a:xfrm>
            <a:off x="752222" y="1578048"/>
            <a:ext cx="11461276" cy="415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200%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AMICO run on cosmoDC2 </a:t>
            </a:r>
            <a:r>
              <a:rPr lang="fr-FR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catalog</a:t>
            </a: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soon</a:t>
            </a: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fr-FR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avaible</a:t>
            </a: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in DESC</a:t>
            </a:r>
          </a:p>
          <a:p>
            <a:pPr marL="285750" indent="-285750" fontAlgn="base">
              <a:lnSpc>
                <a:spcPct val="200%"/>
              </a:lnSpc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First </a:t>
            </a:r>
            <a:r>
              <a:rPr lang="fr-FR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algorithm</a:t>
            </a: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performances </a:t>
            </a:r>
            <a:r>
              <a:rPr lang="fr-FR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estimated</a:t>
            </a:r>
            <a:r>
              <a:rPr lang="fr-FR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marL="285750" indent="-285750" fontAlgn="base">
              <a:lnSpc>
                <a:spcPct val="200%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First AMICO-</a:t>
            </a:r>
            <a:r>
              <a:rPr lang="en-US" sz="2400" dirty="0" err="1">
                <a:solidFill>
                  <a:srgbClr val="000000"/>
                </a:solidFill>
                <a:latin typeface="Gill Sans MT" panose="020B0502020104020203" pitchFamily="34" charset="0"/>
              </a:rPr>
              <a:t>redMaPPer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 comparison, focused on high richness clusters</a:t>
            </a:r>
          </a:p>
          <a:p>
            <a:pPr fontAlgn="base">
              <a:lnSpc>
                <a:spcPct val="200%"/>
              </a:lnSpc>
            </a:pP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 fontAlgn="base">
              <a:lnSpc>
                <a:spcPct val="200%"/>
              </a:lnSpc>
              <a:buFont typeface="Wingdings" panose="05000000000000000000" pitchFamily="2" charset="2"/>
              <a:buChar char="v"/>
            </a:pPr>
            <a:r>
              <a:rPr lang="en-US" sz="2400" u="sng" dirty="0">
                <a:solidFill>
                  <a:srgbClr val="FF0000"/>
                </a:solidFill>
                <a:latin typeface="Gill Sans MT" panose="020B0502020104020203" pitchFamily="34" charset="0"/>
              </a:rPr>
              <a:t>NEW</a:t>
            </a:r>
            <a:r>
              <a:rPr lang="en-US" sz="2400" dirty="0">
                <a:solidFill>
                  <a:srgbClr val="FF0000"/>
                </a:solidFill>
                <a:latin typeface="Gill Sans MT" panose="020B0502020104020203" pitchFamily="34" charset="0"/>
              </a:rPr>
              <a:t> :</a:t>
            </a:r>
            <a:r>
              <a:rPr lang="en-US" sz="2400" dirty="0">
                <a:latin typeface="Gill Sans MT" panose="020B0502020104020203" pitchFamily="34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AMICO just run on DC2 data</a:t>
            </a:r>
            <a:endParaRPr lang="en-US" sz="2400" dirty="0">
              <a:solidFill>
                <a:srgbClr val="000000"/>
              </a:solidFill>
              <a:latin typeface="Gill Sans MT" panose="020B0502020104020203" pitchFamily="34" charset="0"/>
              <a:sym typeface="Wingdings" panose="05000000000000000000" pitchFamily="2" charset="2"/>
            </a:endParaRPr>
          </a:p>
          <a:p>
            <a:pPr marL="285750" indent="-285750" fontAlgn="base">
              <a:lnSpc>
                <a:spcPct val="150%"/>
              </a:lnSpc>
              <a:buFont typeface="Wingdings" panose="05000000000000000000" pitchFamily="2" charset="2"/>
              <a:buChar char="Ø"/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4" name="PB">
            <a:extLst>
              <a:ext uri="{FF2B5EF4-FFF2-40B4-BE49-F238E27FC236}">
                <a16:creationId xmlns:a16="http://schemas.microsoft.com/office/drawing/2014/main" id="{74A1FB0E-6147-259B-8D5C-C5173755CC01}"/>
              </a:ext>
            </a:extLst>
          </p:cNvPr>
          <p:cNvSpPr/>
          <p:nvPr/>
        </p:nvSpPr>
        <p:spPr>
          <a:xfrm>
            <a:off x="0" y="6316537"/>
            <a:ext cx="12192000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9136035"/>
      </p:ext>
    </p:extLst>
  </p:cSld>
  <p:clrMapOvr>
    <a:masterClrMapping/>
  </p:clrMapOvr>
</p:sld>
</file>

<file path=ppt/slides/slide2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809"/>
            <a:ext cx="12191999" cy="78781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DESC science </a:t>
            </a:r>
            <a:r>
              <a:rPr lang="fr-FR" sz="4800" dirty="0" err="1">
                <a:latin typeface="Gill Sans MT" panose="020B0502020104020203" pitchFamily="34" charset="0"/>
              </a:rPr>
              <a:t>requirements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0E13A2AD-91B0-C1BA-2278-FE112D8DB9E8}"/>
                  </a:ext>
                </a:extLst>
              </p:cNvPr>
              <p:cNvSpPr>
                <a:spLocks noGrp="1"/>
              </p:cNvSpPr>
              <p:nvPr>
                <p:ph type="subTitle" idx="4294967295"/>
              </p:nvPr>
            </p:nvSpPr>
            <p:spPr>
              <a:xfrm>
                <a:off x="222817" y="1988271"/>
                <a:ext cx="7366703" cy="2881458"/>
              </a:xfrm>
            </p:spPr>
            <p:txBody>
              <a:bodyPr>
                <a:normAutofit fontScale="92.5%"/>
              </a:bodyPr>
              <a:lstStyle/>
              <a:p>
                <a:pPr>
                  <a:lnSpc>
                    <a:spcPct val="130%"/>
                  </a:lnSpc>
                </a:pPr>
                <a:r>
                  <a:rPr lang="fr-FR" sz="2400" dirty="0">
                    <a:latin typeface="Gill Sans MT" panose="020B0502020104020203" pitchFamily="34" charset="0"/>
                  </a:rPr>
                  <a:t>First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ingredients</a:t>
                </a:r>
                <a:r>
                  <a:rPr lang="fr-FR" sz="2400" dirty="0">
                    <a:latin typeface="Gill Sans MT" panose="020B0502020104020203" pitchFamily="34" charset="0"/>
                  </a:rPr>
                  <a:t>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required</a:t>
                </a:r>
                <a:r>
                  <a:rPr lang="fr-FR" sz="2400" dirty="0">
                    <a:latin typeface="Gill Sans MT" panose="020B0502020104020203" pitchFamily="34" charset="0"/>
                  </a:rPr>
                  <a:t> for cluster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abundance</a:t>
                </a:r>
                <a:r>
                  <a:rPr lang="fr-FR" sz="2400" dirty="0">
                    <a:latin typeface="Gill Sans MT" panose="020B0502020104020203" pitchFamily="34" charset="0"/>
                  </a:rPr>
                  <a:t>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Cosmology</a:t>
                </a:r>
                <a:r>
                  <a:rPr lang="fr-FR" sz="2400" dirty="0">
                    <a:latin typeface="Gill Sans MT" panose="020B0502020104020203" pitchFamily="34" charset="0"/>
                  </a:rPr>
                  <a:t> :</a:t>
                </a:r>
              </a:p>
              <a:p>
                <a:pPr lvl="1">
                  <a:lnSpc>
                    <a:spcPct val="130%"/>
                  </a:lnSpc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Gill Sans MT" panose="020B0502020104020203" pitchFamily="34" charset="0"/>
                  </a:rPr>
                  <a:t> Cluster </a:t>
                </a:r>
                <a:r>
                  <a:rPr lang="fr-FR" dirty="0" err="1">
                    <a:latin typeface="Gill Sans MT" panose="020B0502020104020203" pitchFamily="34" charset="0"/>
                  </a:rPr>
                  <a:t>catalogs</a:t>
                </a:r>
                <a:endParaRPr lang="fr-FR" dirty="0">
                  <a:latin typeface="Gill Sans MT" panose="020B0502020104020203" pitchFamily="34" charset="0"/>
                </a:endParaRPr>
              </a:p>
              <a:p>
                <a:pPr lvl="1">
                  <a:lnSpc>
                    <a:spcPct val="80%"/>
                  </a:lnSpc>
                  <a:buFont typeface="Wingdings" panose="05000000000000000000" pitchFamily="2" charset="2"/>
                  <a:buChar char="Ø"/>
                </a:pP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Selection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function</a:t>
                </a:r>
                <a:endParaRPr lang="fr-FR" dirty="0">
                  <a:latin typeface="Gill Sans MT" panose="020B0502020104020203" pitchFamily="34" charset="0"/>
                </a:endParaRPr>
              </a:p>
              <a:p>
                <a:endParaRPr lang="fr-FR" dirty="0">
                  <a:latin typeface="Gill Sans MT" panose="020B0502020104020203" pitchFamily="34" charset="0"/>
                </a:endParaRPr>
              </a:p>
              <a:p>
                <a:r>
                  <a:rPr lang="fr-FR" sz="2400" dirty="0">
                    <a:latin typeface="Gill Sans MT" panose="020B0502020104020203" pitchFamily="34" charset="0"/>
                  </a:rPr>
                  <a:t>DESC science plan </a:t>
                </a:r>
                <a14:m>
                  <m:oMath xmlns:m="http://purl.oclc.org/ooxml/officeDocument/math">
                    <m:r>
                      <a:rPr lang="fr-FR" sz="2400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400" dirty="0">
                    <a:latin typeface="Gill Sans MT" panose="020B0502020104020203" pitchFamily="34" charset="0"/>
                  </a:rPr>
                  <a:t>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Several</a:t>
                </a:r>
                <a:r>
                  <a:rPr lang="fr-FR" sz="2400" dirty="0">
                    <a:latin typeface="Gill Sans MT" panose="020B0502020104020203" pitchFamily="34" charset="0"/>
                  </a:rPr>
                  <a:t>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galaxy</a:t>
                </a:r>
                <a:r>
                  <a:rPr lang="fr-FR" sz="2400" dirty="0">
                    <a:latin typeface="Gill Sans MT" panose="020B0502020104020203" pitchFamily="34" charset="0"/>
                  </a:rPr>
                  <a:t> cluster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algorithms</a:t>
                </a:r>
                <a:r>
                  <a:rPr lang="fr-FR" sz="2400" dirty="0">
                    <a:latin typeface="Gill Sans MT" panose="020B0502020104020203" pitchFamily="34" charset="0"/>
                  </a:rPr>
                  <a:t>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ready</a:t>
                </a:r>
                <a:r>
                  <a:rPr lang="fr-FR" sz="2400" dirty="0">
                    <a:latin typeface="Gill Sans MT" panose="020B0502020104020203" pitchFamily="34" charset="0"/>
                  </a:rPr>
                  <a:t> for Y1 Rubin data</a:t>
                </a:r>
              </a:p>
            </p:txBody>
          </p:sp>
        </mc:Choice>
        <mc:Fallback xmlns:p="http://schemas.openxmlformats.org/presentationml/2006/main" xmlns:r="http://schemas.openxmlformats.org/officeDocument/2006/relationships" xmlns:a="http://schemas.openxmlformats.org/drawingml/2006/main" xmlns="">
          <p:sp>
            <p:nvSpPr>
              <p:cNvPr id="3" name="Sous-titre 2">
                <a:extLst>
                  <a:ext uri="{FF2B5EF4-FFF2-40B4-BE49-F238E27FC236}">
                    <a16:creationId xmlns:a16="http://schemas.microsoft.com/office/drawing/2014/main" id="{0E13A2AD-91B0-C1BA-2278-FE112D8DB9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294967295"/>
              </p:nvPr>
            </p:nvSpPr>
            <p:spPr>
              <a:xfrm>
                <a:off x="222817" y="1988271"/>
                <a:ext cx="7366703" cy="2881458"/>
              </a:xfrm>
              <a:blipFill>
                <a:blip r:embed="rId2"/>
                <a:stretch>
                  <a:fillRect l="-0.993%" r="-0.414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2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6" name="PB">
            <a:extLst>
              <a:ext uri="{FF2B5EF4-FFF2-40B4-BE49-F238E27FC236}">
                <a16:creationId xmlns:a16="http://schemas.microsoft.com/office/drawing/2014/main" id="{7FF49C39-AC0E-67D9-0E46-9CDAA3090A89}"/>
              </a:ext>
            </a:extLst>
          </p:cNvPr>
          <p:cNvSpPr/>
          <p:nvPr/>
        </p:nvSpPr>
        <p:spPr>
          <a:xfrm>
            <a:off x="1" y="6316537"/>
            <a:ext cx="2216726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4A801C-0C4B-16DE-AF9D-6F20BAF85734}"/>
              </a:ext>
            </a:extLst>
          </p:cNvPr>
          <p:cNvSpPr txBox="1"/>
          <p:nvPr/>
        </p:nvSpPr>
        <p:spPr>
          <a:xfrm>
            <a:off x="8406385" y="1479039"/>
            <a:ext cx="30510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Gill Sans MT" panose="020B0502020104020203" pitchFamily="34" charset="0"/>
              </a:rPr>
              <a:t>cosmoDC2 sky </a:t>
            </a:r>
            <a:r>
              <a:rPr lang="fr-FR" dirty="0" err="1">
                <a:latin typeface="Gill Sans MT" panose="020B0502020104020203" pitchFamily="34" charset="0"/>
              </a:rPr>
              <a:t>map</a:t>
            </a:r>
            <a:endParaRPr lang="fr-FR" dirty="0">
              <a:latin typeface="Gill Sans MT" panose="020B0502020104020203" pitchFamily="34" charset="0"/>
            </a:endParaRPr>
          </a:p>
        </p:txBody>
      </p:sp>
      <p:pic>
        <p:nvPicPr>
          <p:cNvPr id="7" name="Image 6" descr="Une image contenant motif, capture d’écran, Caractère coloré, Symétrie&#10;&#10;Description générée automatiquement">
            <a:extLst>
              <a:ext uri="{FF2B5EF4-FFF2-40B4-BE49-F238E27FC236}">
                <a16:creationId xmlns:a16="http://schemas.microsoft.com/office/drawing/2014/main" id="{03012CB9-4806-DE12-C38F-5AD26D470C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776" y="1369463"/>
            <a:ext cx="5158748" cy="386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83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 xmlns:a="http://schemas.openxmlformats.org/drawingml/2006/main" xmlns:r="http://schemas.openxmlformats.org/officeDocument/2006/relationships" xmlns:p="http://schemas.openxmlformats.org/presentationml/2006/main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809"/>
            <a:ext cx="12191999" cy="78781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AMICO </a:t>
            </a:r>
            <a:r>
              <a:rPr lang="fr-FR" sz="4800" dirty="0" err="1">
                <a:latin typeface="Gill Sans MT" panose="020B0502020104020203" pitchFamily="34" charset="0"/>
              </a:rPr>
              <a:t>algorithm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3</a:t>
            </a:fld>
            <a:endParaRPr lang="fr-FR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1F53FB54-0F19-ABEF-27D1-8EAFED789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248" y="1426398"/>
                <a:ext cx="8741025" cy="44215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%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%"/>
                  </a:lnSpc>
                </a:pPr>
                <a:r>
                  <a:rPr lang="fr-FR" sz="2200" dirty="0">
                    <a:latin typeface="Gill Sans MT" panose="020B0502020104020203" pitchFamily="34" charset="0"/>
                  </a:rPr>
                  <a:t>AMICO = Adaptative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Matched</a:t>
                </a:r>
                <a:r>
                  <a:rPr lang="fr-FR" sz="2200" dirty="0">
                    <a:latin typeface="Gill Sans MT" panose="020B0502020104020203" pitchFamily="34" charset="0"/>
                  </a:rPr>
                  <a:t> Identifier of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Clustered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Objects</a:t>
                </a:r>
                <a:endParaRPr lang="fr-FR" sz="2200" dirty="0">
                  <a:latin typeface="Gill Sans MT" panose="020B0502020104020203" pitchFamily="34" charset="0"/>
                </a:endParaRPr>
              </a:p>
              <a:p>
                <a:pPr>
                  <a:lnSpc>
                    <a:spcPct val="130%"/>
                  </a:lnSpc>
                </a:pPr>
                <a:r>
                  <a:rPr lang="fr-FR" sz="2200" dirty="0">
                    <a:latin typeface="Gill Sans MT" panose="020B0502020104020203" pitchFamily="34" charset="0"/>
                  </a:rPr>
                  <a:t>New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algorithm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being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added</a:t>
                </a:r>
                <a:r>
                  <a:rPr lang="fr-FR" sz="2200" dirty="0">
                    <a:latin typeface="Gill Sans MT" panose="020B0502020104020203" pitchFamily="34" charset="0"/>
                  </a:rPr>
                  <a:t> to DESC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galaxy</a:t>
                </a:r>
                <a:r>
                  <a:rPr lang="fr-FR" sz="2200" dirty="0">
                    <a:latin typeface="Gill Sans MT" panose="020B0502020104020203" pitchFamily="34" charset="0"/>
                  </a:rPr>
                  <a:t> cluster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algorithms</a:t>
                </a:r>
                <a:endParaRPr lang="fr-FR" sz="2200" dirty="0">
                  <a:latin typeface="Gill Sans MT" panose="020B0502020104020203" pitchFamily="34" charset="0"/>
                </a:endParaRPr>
              </a:p>
              <a:p>
                <a:pPr>
                  <a:lnSpc>
                    <a:spcPct val="130%"/>
                  </a:lnSpc>
                </a:pPr>
                <a:r>
                  <a:rPr lang="fr-FR" sz="2200" dirty="0">
                    <a:latin typeface="Gill Sans MT" panose="020B0502020104020203" pitchFamily="34" charset="0"/>
                  </a:rPr>
                  <a:t>Optimal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Filtering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14:m>
                  <m:oMath xmlns:m="http://purl.oclc.org/ooxml/officeDocument/math">
                    <m:r>
                      <a:rPr lang="fr-FR" sz="2200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200" dirty="0">
                    <a:latin typeface="Gill Sans MT" panose="020B0502020104020203" pitchFamily="34" charset="0"/>
                  </a:rPr>
                  <a:t> Non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biased</a:t>
                </a:r>
                <a:r>
                  <a:rPr lang="fr-FR" sz="2200" dirty="0">
                    <a:latin typeface="Gill Sans MT" panose="020B0502020104020203" pitchFamily="34" charset="0"/>
                  </a:rPr>
                  <a:t> signal amplitude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estimator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with</a:t>
                </a:r>
                <a:r>
                  <a:rPr lang="fr-FR" sz="2200" dirty="0">
                    <a:latin typeface="Gill Sans MT" panose="020B0502020104020203" pitchFamily="34" charset="0"/>
                  </a:rPr>
                  <a:t> minimal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error</a:t>
                </a:r>
                <a:endParaRPr lang="fr-FR" sz="2200" dirty="0">
                  <a:latin typeface="Gill Sans MT" panose="020B0502020104020203" pitchFamily="34" charset="0"/>
                </a:endParaRPr>
              </a:p>
              <a:p>
                <a:pPr>
                  <a:lnSpc>
                    <a:spcPct val="130%"/>
                  </a:lnSpc>
                </a:pPr>
                <a:r>
                  <a:rPr lang="fr-FR" sz="2200" dirty="0">
                    <a:latin typeface="Gill Sans MT" panose="020B0502020104020203" pitchFamily="34" charset="0"/>
                  </a:rPr>
                  <a:t>Amplitude +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uncertainty</a:t>
                </a:r>
                <a:r>
                  <a:rPr lang="fr-FR" sz="2200" dirty="0">
                    <a:latin typeface="Gill Sans MT" panose="020B0502020104020203" pitchFamily="34" charset="0"/>
                  </a:rPr>
                  <a:t> +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likelihood</a:t>
                </a:r>
                <a:r>
                  <a:rPr lang="fr-FR" sz="2200" dirty="0">
                    <a:latin typeface="Gill Sans MT" panose="020B0502020104020203" pitchFamily="34" charset="0"/>
                  </a:rPr>
                  <a:t> on 3D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maps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14:m>
                  <m:oMath xmlns:m="http://purl.oclc.org/ooxml/officeDocument/math">
                    <m:r>
                      <a:rPr lang="fr-FR" sz="2200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fr-FR" sz="2200" dirty="0">
                    <a:latin typeface="Gill Sans MT" panose="020B0502020104020203" pitchFamily="34" charset="0"/>
                  </a:rPr>
                  <a:t> cluster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detection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</a:p>
              <a:p>
                <a:pPr>
                  <a:lnSpc>
                    <a:spcPct val="130%"/>
                  </a:lnSpc>
                </a:pPr>
                <a:r>
                  <a:rPr lang="fr-FR" sz="2200" dirty="0" err="1">
                    <a:latin typeface="Gill Sans MT" panose="020B0502020104020203" pitchFamily="34" charset="0"/>
                  </a:rPr>
                  <a:t>Iterative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procedure</a:t>
                </a:r>
                <a:r>
                  <a:rPr lang="fr-FR" sz="2200" dirty="0">
                    <a:latin typeface="Gill Sans MT" panose="020B0502020104020203" pitchFamily="34" charset="0"/>
                  </a:rPr>
                  <a:t>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after</a:t>
                </a:r>
                <a:r>
                  <a:rPr lang="fr-FR" sz="2200" dirty="0">
                    <a:latin typeface="Gill Sans MT" panose="020B0502020104020203" pitchFamily="34" charset="0"/>
                  </a:rPr>
                  <a:t> first cluster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detection</a:t>
                </a:r>
                <a:endParaRPr lang="fr-FR" sz="2200" dirty="0">
                  <a:latin typeface="Gill Sans MT" panose="020B0502020104020203" pitchFamily="34" charset="0"/>
                </a:endParaRPr>
              </a:p>
              <a:p>
                <a:pPr>
                  <a:lnSpc>
                    <a:spcPct val="130%"/>
                  </a:lnSpc>
                </a:pPr>
                <a:r>
                  <a:rPr lang="fr-FR" sz="2200" dirty="0">
                    <a:latin typeface="Gill Sans MT" panose="020B0502020104020203" pitchFamily="34" charset="0"/>
                  </a:rPr>
                  <a:t>Galaxy </a:t>
                </a:r>
                <a:r>
                  <a:rPr lang="fr-FR" sz="2200" dirty="0" err="1">
                    <a:latin typeface="Gill Sans MT" panose="020B0502020104020203" pitchFamily="34" charset="0"/>
                  </a:rPr>
                  <a:t>member</a:t>
                </a:r>
                <a:r>
                  <a:rPr lang="fr-FR" sz="2200" dirty="0">
                    <a:latin typeface="Gill Sans MT" panose="020B0502020104020203" pitchFamily="34" charset="0"/>
                  </a:rPr>
                  <a:t> association to clusters</a:t>
                </a:r>
              </a:p>
              <a:p>
                <a:pPr>
                  <a:lnSpc>
                    <a:spcPct val="130%"/>
                  </a:lnSpc>
                </a:pPr>
                <a:endParaRPr lang="fr-FR" sz="2400" dirty="0">
                  <a:latin typeface="Gill Sans MT" panose="020B0502020104020203" pitchFamily="34" charset="0"/>
                </a:endParaRPr>
              </a:p>
            </p:txBody>
          </p:sp>
        </mc:Choice>
        <mc:Fallback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1F53FB54-0F19-ABEF-27D1-8EAFED78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48" y="1426398"/>
                <a:ext cx="8741025" cy="4421564"/>
              </a:xfrm>
              <a:prstGeom prst="rect">
                <a:avLst/>
              </a:prstGeom>
              <a:blipFill>
                <a:blip r:embed="rId4"/>
                <a:stretch>
                  <a:fillRect l="-0.837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 descr="Une image contenant Caractère coloré, bleu, Bleu électrique, Bleu Majorelle&#10;&#10;Description générée automatiquement">
            <a:extLst>
              <a:ext uri="{FF2B5EF4-FFF2-40B4-BE49-F238E27FC236}">
                <a16:creationId xmlns:a16="http://schemas.microsoft.com/office/drawing/2014/main" id="{15DB4F4F-6A24-40E5-BB10-75A1473C12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.474%"/>
          <a:stretch/>
        </p:blipFill>
        <p:spPr>
          <a:xfrm rot="16200000">
            <a:off x="9006154" y="1188483"/>
            <a:ext cx="1986805" cy="203056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C5C622-1B20-62AF-5116-3AA6E8C0475A}"/>
              </a:ext>
            </a:extLst>
          </p:cNvPr>
          <p:cNvSpPr txBox="1"/>
          <p:nvPr/>
        </p:nvSpPr>
        <p:spPr>
          <a:xfrm>
            <a:off x="8878563" y="3197169"/>
            <a:ext cx="2311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Gill Sans MT" panose="020B0502020104020203" pitchFamily="34" charset="0"/>
              </a:rPr>
              <a:t>1x1 deg</a:t>
            </a:r>
            <a:r>
              <a:rPr lang="fr-FR" sz="1600" baseline="30%" dirty="0">
                <a:latin typeface="Gill Sans MT" panose="020B0502020104020203" pitchFamily="34" charset="0"/>
              </a:rPr>
              <a:t>2 </a:t>
            </a:r>
            <a:r>
              <a:rPr lang="fr-FR" sz="1600" dirty="0">
                <a:latin typeface="Gill Sans MT" panose="020B0502020104020203" pitchFamily="34" charset="0"/>
              </a:rPr>
              <a:t>Amplitude </a:t>
            </a:r>
            <a:r>
              <a:rPr lang="fr-FR" sz="1600" dirty="0" err="1">
                <a:latin typeface="Gill Sans MT" panose="020B0502020104020203" pitchFamily="34" charset="0"/>
              </a:rPr>
              <a:t>map</a:t>
            </a:r>
            <a:endParaRPr lang="fr-FR" sz="1600" dirty="0">
              <a:latin typeface="Gill Sans MT" panose="020B0502020104020203" pitchFamily="34" charset="0"/>
            </a:endParaRPr>
          </a:p>
        </p:txBody>
      </p:sp>
      <p:sp>
        <p:nvSpPr>
          <p:cNvPr id="8" name="PB">
            <a:extLst>
              <a:ext uri="{FF2B5EF4-FFF2-40B4-BE49-F238E27FC236}">
                <a16:creationId xmlns:a16="http://schemas.microsoft.com/office/drawing/2014/main" id="{7048E62C-E9D0-3345-6741-08A063E8E1D3}"/>
              </a:ext>
            </a:extLst>
          </p:cNvPr>
          <p:cNvSpPr/>
          <p:nvPr/>
        </p:nvSpPr>
        <p:spPr>
          <a:xfrm>
            <a:off x="1" y="6316537"/>
            <a:ext cx="3325090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C08AF11-AF5B-A9F6-3AE9-0638230A4B4D}"/>
              </a:ext>
            </a:extLst>
          </p:cNvPr>
          <p:cNvSpPr txBox="1"/>
          <p:nvPr/>
        </p:nvSpPr>
        <p:spPr>
          <a:xfrm>
            <a:off x="-34925" y="5910661"/>
            <a:ext cx="2188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Lucida Grande"/>
                <a:hlinkClick r:id="rId6"/>
              </a:rPr>
              <a:t>arXiv:1705.03029v2</a:t>
            </a:r>
            <a:endParaRPr lang="fr-FR" dirty="0"/>
          </a:p>
        </p:txBody>
      </p:sp>
      <p:pic>
        <p:nvPicPr>
          <p:cNvPr id="18" name="Image 17" descr="Une image contenant texte, capture d’écran, conception&#10;&#10;Description générée automatiquement">
            <a:extLst>
              <a:ext uri="{FF2B5EF4-FFF2-40B4-BE49-F238E27FC236}">
                <a16:creationId xmlns:a16="http://schemas.microsoft.com/office/drawing/2014/main" id="{2FFD97D6-5F4D-9D57-7AD3-509E219675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563" y="3730701"/>
            <a:ext cx="2311462" cy="2220078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8038BE76-D8DF-B8C3-00AE-84AFC29E83C0}"/>
              </a:ext>
            </a:extLst>
          </p:cNvPr>
          <p:cNvSpPr txBox="1"/>
          <p:nvPr/>
        </p:nvSpPr>
        <p:spPr>
          <a:xfrm>
            <a:off x="8757907" y="5935057"/>
            <a:ext cx="389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err="1">
                <a:latin typeface="Gill Sans MT" panose="020B0502020104020203" pitchFamily="34" charset="0"/>
              </a:rPr>
              <a:t>KiDS</a:t>
            </a:r>
            <a:r>
              <a:rPr lang="fr-FR" sz="1600" dirty="0">
                <a:latin typeface="Gill Sans MT" panose="020B0502020104020203" pitchFamily="34" charset="0"/>
              </a:rPr>
              <a:t> </a:t>
            </a:r>
            <a:r>
              <a:rPr lang="fr-FR" sz="1600" dirty="0" err="1">
                <a:latin typeface="Gill Sans MT" panose="020B0502020104020203" pitchFamily="34" charset="0"/>
              </a:rPr>
              <a:t>constraints</a:t>
            </a:r>
            <a:r>
              <a:rPr lang="fr-FR" sz="1600" dirty="0">
                <a:latin typeface="Gill Sans MT" panose="020B0502020104020203" pitchFamily="34" charset="0"/>
              </a:rPr>
              <a:t> </a:t>
            </a:r>
            <a:r>
              <a:rPr lang="fr-FR" sz="1600" dirty="0" err="1">
                <a:latin typeface="Gill Sans MT" panose="020B0502020104020203" pitchFamily="34" charset="0"/>
              </a:rPr>
              <a:t>with</a:t>
            </a:r>
            <a:r>
              <a:rPr lang="fr-FR" sz="1600" dirty="0">
                <a:latin typeface="Gill Sans MT" panose="020B0502020104020203" pitchFamily="34" charset="0"/>
              </a:rPr>
              <a:t> AMICO</a:t>
            </a:r>
          </a:p>
        </p:txBody>
      </p:sp>
    </p:spTree>
    <p:extLst>
      <p:ext uri="{BB962C8B-B14F-4D97-AF65-F5344CB8AC3E}">
        <p14:creationId xmlns:p14="http://schemas.microsoft.com/office/powerpoint/2010/main" val="531407825"/>
      </p:ext>
    </p:extLst>
  </p:cSld>
  <p:clrMapOvr>
    <a:masterClrMapping/>
  </p:clrMapOvr>
</p:sld>
</file>

<file path=ppt/slides/slide4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>
            <a:extLst>
              <a:ext uri="{FF2B5EF4-FFF2-40B4-BE49-F238E27FC236}">
                <a16:creationId xmlns:a16="http://schemas.microsoft.com/office/drawing/2014/main" id="{3E24F695-310C-8384-282E-1DAB20F38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92" y="3122811"/>
            <a:ext cx="4122204" cy="309165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809"/>
            <a:ext cx="12191999" cy="78781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AMICO on cosmoDC2 </a:t>
            </a:r>
            <a:r>
              <a:rPr lang="fr-FR" sz="4800" dirty="0" err="1">
                <a:latin typeface="Gill Sans MT" panose="020B0502020104020203" pitchFamily="34" charset="0"/>
              </a:rPr>
              <a:t>catalogs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4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1F53FB54-0F19-ABEF-27D1-8EAFED789448}"/>
              </a:ext>
            </a:extLst>
          </p:cNvPr>
          <p:cNvSpPr txBox="1">
            <a:spLocks/>
          </p:cNvSpPr>
          <p:nvPr/>
        </p:nvSpPr>
        <p:spPr>
          <a:xfrm>
            <a:off x="286788" y="1093723"/>
            <a:ext cx="11618423" cy="3667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%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%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%"/>
              </a:lnSpc>
            </a:pPr>
            <a:r>
              <a:rPr lang="fr-FR" sz="2400" dirty="0">
                <a:latin typeface="Gill Sans MT" panose="020B0502020104020203" pitchFamily="34" charset="0"/>
              </a:rPr>
              <a:t>This </a:t>
            </a:r>
            <a:r>
              <a:rPr lang="fr-FR" sz="2400" dirty="0" err="1">
                <a:latin typeface="Gill Sans MT" panose="020B0502020104020203" pitchFamily="34" charset="0"/>
              </a:rPr>
              <a:t>work</a:t>
            </a:r>
            <a:r>
              <a:rPr lang="fr-FR" sz="2400" dirty="0">
                <a:latin typeface="Gill Sans MT" panose="020B0502020104020203" pitchFamily="34" charset="0"/>
              </a:rPr>
              <a:t> :  AMICO run on i-band </a:t>
            </a:r>
            <a:r>
              <a:rPr lang="fr-FR" sz="2400" dirty="0" err="1">
                <a:latin typeface="Gill Sans MT" panose="020B0502020104020203" pitchFamily="34" charset="0"/>
              </a:rPr>
              <a:t>with</a:t>
            </a:r>
            <a:r>
              <a:rPr lang="fr-FR" sz="2400" dirty="0">
                <a:latin typeface="Gill Sans MT" panose="020B0502020104020203" pitchFamily="34" charset="0"/>
              </a:rPr>
              <a:t> </a:t>
            </a:r>
            <a:r>
              <a:rPr lang="fr-FR" sz="2400" dirty="0" err="1">
                <a:latin typeface="Gill Sans MT" panose="020B0502020104020203" pitchFamily="34" charset="0"/>
              </a:rPr>
              <a:t>mag</a:t>
            </a:r>
            <a:r>
              <a:rPr lang="fr-FR" sz="2400" baseline="-25%" dirty="0" err="1">
                <a:latin typeface="Gill Sans MT" panose="020B0502020104020203" pitchFamily="34" charset="0"/>
              </a:rPr>
              <a:t>i</a:t>
            </a:r>
            <a:r>
              <a:rPr lang="fr-FR" sz="2400" dirty="0">
                <a:latin typeface="Gill Sans MT" panose="020B0502020104020203" pitchFamily="34" charset="0"/>
              </a:rPr>
              <a:t> </a:t>
            </a:r>
            <a:r>
              <a:rPr lang="en-US" sz="2400" dirty="0">
                <a:latin typeface="Gill Sans MT" panose="020B0502020104020203" pitchFamily="34" charset="0"/>
              </a:rPr>
              <a:t>&lt; 25.3</a:t>
            </a:r>
            <a:endParaRPr lang="fr-FR" sz="2400" baseline="-25%" dirty="0">
              <a:latin typeface="Gill Sans MT" panose="020B0502020104020203" pitchFamily="34" charset="0"/>
            </a:endParaRPr>
          </a:p>
          <a:p>
            <a:pPr>
              <a:lnSpc>
                <a:spcPct val="130%"/>
              </a:lnSpc>
            </a:pPr>
            <a:r>
              <a:rPr lang="fr-FR" sz="2400" dirty="0">
                <a:latin typeface="Gill Sans MT" panose="020B0502020104020203" pitchFamily="34" charset="0"/>
              </a:rPr>
              <a:t>AMICO </a:t>
            </a:r>
            <a:r>
              <a:rPr lang="fr-FR" sz="2400" dirty="0" err="1">
                <a:latin typeface="Gill Sans MT" panose="020B0502020104020203" pitchFamily="34" charset="0"/>
              </a:rPr>
              <a:t>gives</a:t>
            </a:r>
            <a:r>
              <a:rPr lang="fr-FR" sz="2400" dirty="0">
                <a:latin typeface="Gill Sans MT" panose="020B0502020104020203" pitchFamily="34" charset="0"/>
              </a:rPr>
              <a:t> </a:t>
            </a:r>
            <a:r>
              <a:rPr lang="fr-FR" sz="2400" dirty="0" err="1">
                <a:latin typeface="Gill Sans MT" panose="020B0502020104020203" pitchFamily="34" charset="0"/>
              </a:rPr>
              <a:t>two</a:t>
            </a:r>
            <a:r>
              <a:rPr lang="fr-FR" sz="2400" dirty="0">
                <a:latin typeface="Gill Sans MT" panose="020B0502020104020203" pitchFamily="34" charset="0"/>
              </a:rPr>
              <a:t> tables :</a:t>
            </a:r>
          </a:p>
          <a:p>
            <a:pPr lvl="1">
              <a:lnSpc>
                <a:spcPct val="130%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Gill Sans MT" panose="020B0502020104020203" pitchFamily="34" charset="0"/>
              </a:rPr>
              <a:t>Cluster table </a:t>
            </a:r>
            <a:r>
              <a:rPr lang="fr-FR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latin typeface="Gill Sans MT" panose="020B0502020104020203" pitchFamily="34" charset="0"/>
              </a:rPr>
              <a:t> </a:t>
            </a:r>
            <a:r>
              <a:rPr lang="fr-FR" sz="2000" dirty="0" err="1">
                <a:latin typeface="Gill Sans MT" panose="020B0502020104020203" pitchFamily="34" charset="0"/>
              </a:rPr>
              <a:t>redshift</a:t>
            </a:r>
            <a:r>
              <a:rPr lang="fr-FR" sz="2000" dirty="0">
                <a:latin typeface="Gill Sans MT" panose="020B0502020104020203" pitchFamily="34" charset="0"/>
              </a:rPr>
              <a:t>, position, </a:t>
            </a:r>
            <a:r>
              <a:rPr lang="fr-FR" sz="2000" dirty="0" err="1">
                <a:latin typeface="Gill Sans MT" panose="020B0502020104020203" pitchFamily="34" charset="0"/>
              </a:rPr>
              <a:t>richness</a:t>
            </a:r>
            <a:r>
              <a:rPr lang="fr-FR" sz="2000" dirty="0">
                <a:latin typeface="Gill Sans MT" panose="020B0502020104020203" pitchFamily="34" charset="0"/>
              </a:rPr>
              <a:t>, …</a:t>
            </a:r>
          </a:p>
          <a:p>
            <a:pPr lvl="1">
              <a:lnSpc>
                <a:spcPct val="130%"/>
              </a:lnSpc>
              <a:buFont typeface="Wingdings" panose="05000000000000000000" pitchFamily="2" charset="2"/>
              <a:buChar char="Ø"/>
            </a:pPr>
            <a:r>
              <a:rPr lang="fr-FR" sz="2000" dirty="0">
                <a:latin typeface="Gill Sans MT" panose="020B0502020104020203" pitchFamily="34" charset="0"/>
              </a:rPr>
              <a:t>Galaxy </a:t>
            </a:r>
            <a:r>
              <a:rPr lang="fr-FR" sz="2000" dirty="0" err="1">
                <a:latin typeface="Gill Sans MT" panose="020B0502020104020203" pitchFamily="34" charset="0"/>
              </a:rPr>
              <a:t>member</a:t>
            </a:r>
            <a:r>
              <a:rPr lang="fr-FR" sz="2000" dirty="0">
                <a:latin typeface="Gill Sans MT" panose="020B0502020104020203" pitchFamily="34" charset="0"/>
              </a:rPr>
              <a:t> table </a:t>
            </a:r>
            <a:r>
              <a:rPr lang="fr-FR" sz="2000" dirty="0">
                <a:latin typeface="Gill Sans MT" panose="020B0502020104020203" pitchFamily="34" charset="0"/>
                <a:sym typeface="Wingdings" panose="05000000000000000000" pitchFamily="2" charset="2"/>
              </a:rPr>
              <a:t></a:t>
            </a:r>
            <a:r>
              <a:rPr lang="fr-FR" sz="2000" dirty="0">
                <a:latin typeface="Gill Sans MT" panose="020B0502020104020203" pitchFamily="34" charset="0"/>
              </a:rPr>
              <a:t> </a:t>
            </a:r>
            <a:r>
              <a:rPr lang="fr-FR" sz="2000" dirty="0" err="1">
                <a:latin typeface="Gill Sans MT" panose="020B0502020104020203" pitchFamily="34" charset="0"/>
              </a:rPr>
              <a:t>associated</a:t>
            </a:r>
            <a:r>
              <a:rPr lang="fr-FR" sz="2000" dirty="0">
                <a:latin typeface="Gill Sans MT" panose="020B0502020104020203" pitchFamily="34" charset="0"/>
              </a:rPr>
              <a:t> cluster id + </a:t>
            </a:r>
            <a:r>
              <a:rPr lang="fr-FR" sz="2000" dirty="0" err="1">
                <a:latin typeface="Gill Sans MT" panose="020B0502020104020203" pitchFamily="34" charset="0"/>
              </a:rPr>
              <a:t>membership</a:t>
            </a:r>
            <a:r>
              <a:rPr lang="fr-FR" sz="2000" dirty="0">
                <a:latin typeface="Gill Sans MT" panose="020B0502020104020203" pitchFamily="34" charset="0"/>
              </a:rPr>
              <a:t> </a:t>
            </a:r>
            <a:r>
              <a:rPr lang="fr-FR" sz="2000" dirty="0" err="1">
                <a:latin typeface="Gill Sans MT" panose="020B0502020104020203" pitchFamily="34" charset="0"/>
              </a:rPr>
              <a:t>probability</a:t>
            </a:r>
            <a:r>
              <a:rPr lang="fr-FR" sz="2000" dirty="0">
                <a:latin typeface="Gill Sans MT" panose="020B0502020104020203" pitchFamily="34" charset="0"/>
              </a:rPr>
              <a:t>, magnitudes, </a:t>
            </a:r>
            <a:r>
              <a:rPr lang="fr-FR" sz="2000" dirty="0" err="1">
                <a:latin typeface="Gill Sans MT" panose="020B0502020104020203" pitchFamily="34" charset="0"/>
              </a:rPr>
              <a:t>field</a:t>
            </a:r>
            <a:r>
              <a:rPr lang="fr-FR" sz="2000" dirty="0">
                <a:latin typeface="Gill Sans MT" panose="020B0502020104020203" pitchFamily="34" charset="0"/>
              </a:rPr>
              <a:t> </a:t>
            </a:r>
            <a:r>
              <a:rPr lang="fr-FR" sz="2000" dirty="0" err="1">
                <a:latin typeface="Gill Sans MT" panose="020B0502020104020203" pitchFamily="34" charset="0"/>
              </a:rPr>
              <a:t>probability</a:t>
            </a:r>
            <a:endParaRPr lang="fr-FR" sz="2000" dirty="0">
              <a:latin typeface="Gill Sans MT" panose="020B0502020104020203" pitchFamily="34" charset="0"/>
            </a:endParaRPr>
          </a:p>
        </p:txBody>
      </p:sp>
      <p:pic>
        <p:nvPicPr>
          <p:cNvPr id="15" name="Image 14" descr="Une image contenant pixel, capture d’écran, conception&#10;&#10;Description générée automatiquement">
            <a:extLst>
              <a:ext uri="{FF2B5EF4-FFF2-40B4-BE49-F238E27FC236}">
                <a16:creationId xmlns:a16="http://schemas.microsoft.com/office/drawing/2014/main" id="{4270981B-058E-D086-0A6C-55EC694631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306" y="3122812"/>
            <a:ext cx="4122204" cy="3091653"/>
          </a:xfrm>
          <a:prstGeom prst="rect">
            <a:avLst/>
          </a:prstGeom>
        </p:spPr>
      </p:pic>
      <p:sp>
        <p:nvSpPr>
          <p:cNvPr id="24" name="PB">
            <a:extLst>
              <a:ext uri="{FF2B5EF4-FFF2-40B4-BE49-F238E27FC236}">
                <a16:creationId xmlns:a16="http://schemas.microsoft.com/office/drawing/2014/main" id="{DF414FDC-9550-908E-F4B6-0B00F83D8BF9}"/>
              </a:ext>
            </a:extLst>
          </p:cNvPr>
          <p:cNvSpPr/>
          <p:nvPr/>
        </p:nvSpPr>
        <p:spPr>
          <a:xfrm>
            <a:off x="1" y="6316537"/>
            <a:ext cx="4433454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202685"/>
      </p:ext>
    </p:extLst>
  </p:cSld>
  <p:clrMapOvr>
    <a:masterClrMapping/>
  </p:clrMapOvr>
</p:sld>
</file>

<file path=ppt/slides/slide5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809"/>
            <a:ext cx="12191999" cy="787814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Matching </a:t>
            </a:r>
            <a:r>
              <a:rPr lang="fr-FR" sz="4800" dirty="0" err="1">
                <a:latin typeface="Gill Sans MT" panose="020B0502020104020203" pitchFamily="34" charset="0"/>
              </a:rPr>
              <a:t>procedure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5</a:t>
            </a:fld>
            <a:endParaRPr lang="fr-FR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1F53FB54-0F19-ABEF-27D1-8EAFED78944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4738" y="1466398"/>
                <a:ext cx="6758070" cy="366746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%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%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30%"/>
                  </a:lnSpc>
                </a:pPr>
                <a:r>
                  <a:rPr lang="fr-FR" sz="2400" dirty="0">
                    <a:latin typeface="Gill Sans MT" panose="020B0502020104020203" pitchFamily="34" charset="0"/>
                  </a:rPr>
                  <a:t>Cross-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matching</a:t>
                </a:r>
                <a:r>
                  <a:rPr lang="fr-FR" sz="2400" dirty="0">
                    <a:latin typeface="Gill Sans MT" panose="020B0502020104020203" pitchFamily="34" charset="0"/>
                  </a:rPr>
                  <a:t> = bijective association </a:t>
                </a:r>
              </a:p>
              <a:p>
                <a:pPr>
                  <a:lnSpc>
                    <a:spcPct val="130%"/>
                  </a:lnSpc>
                </a:pPr>
                <a:r>
                  <a:rPr lang="fr-FR" sz="2400" dirty="0">
                    <a:latin typeface="Gill Sans MT" panose="020B0502020104020203" pitchFamily="34" charset="0"/>
                  </a:rPr>
                  <a:t>This </a:t>
                </a:r>
                <a:r>
                  <a:rPr lang="fr-FR" sz="2400" dirty="0" err="1">
                    <a:latin typeface="Gill Sans MT" panose="020B0502020104020203" pitchFamily="34" charset="0"/>
                  </a:rPr>
                  <a:t>study</a:t>
                </a:r>
                <a:r>
                  <a:rPr lang="fr-FR" sz="2400" dirty="0">
                    <a:latin typeface="Gill Sans MT" panose="020B0502020104020203" pitchFamily="34" charset="0"/>
                  </a:rPr>
                  <a:t> :</a:t>
                </a:r>
              </a:p>
              <a:p>
                <a:pPr lvl="1">
                  <a:lnSpc>
                    <a:spcPct val="130%"/>
                  </a:lnSpc>
                  <a:buFont typeface="Wingdings" panose="05000000000000000000" pitchFamily="2" charset="2"/>
                  <a:buChar char="Ø"/>
                </a:pPr>
                <a:r>
                  <a:rPr lang="fr-FR" sz="2000" dirty="0" err="1">
                    <a:latin typeface="Gill Sans MT" panose="020B0502020104020203" pitchFamily="34" charset="0"/>
                  </a:rPr>
                  <a:t>Clevar</a:t>
                </a:r>
                <a:r>
                  <a:rPr lang="fr-FR" sz="2000" dirty="0">
                    <a:latin typeface="Gill Sans MT" panose="020B0502020104020203" pitchFamily="34" charset="0"/>
                  </a:rPr>
                  <a:t> </a:t>
                </a:r>
                <a:r>
                  <a:rPr lang="fr-FR" sz="2000" dirty="0" err="1">
                    <a:latin typeface="Gill Sans MT" panose="020B0502020104020203" pitchFamily="34" charset="0"/>
                  </a:rPr>
                  <a:t>proximity</a:t>
                </a:r>
                <a:r>
                  <a:rPr lang="fr-FR" sz="2000" dirty="0">
                    <a:latin typeface="Gill Sans MT" panose="020B0502020104020203" pitchFamily="34" charset="0"/>
                  </a:rPr>
                  <a:t> </a:t>
                </a:r>
                <a:r>
                  <a:rPr lang="fr-FR" sz="2000" dirty="0" err="1">
                    <a:latin typeface="Gill Sans MT" panose="020B0502020104020203" pitchFamily="34" charset="0"/>
                  </a:rPr>
                  <a:t>matching</a:t>
                </a:r>
                <a:endParaRPr lang="fr-FR" sz="2000" dirty="0">
                  <a:latin typeface="Gill Sans MT" panose="020B0502020104020203" pitchFamily="34" charset="0"/>
                </a:endParaRPr>
              </a:p>
              <a:p>
                <a:pPr lvl="1">
                  <a:spcBef>
                    <a:spcPts val="0"/>
                  </a:spcBef>
                  <a:buFont typeface="Wingdings" panose="05000000000000000000" pitchFamily="2" charset="2"/>
                  <a:buChar char="Ø"/>
                </a:pPr>
                <a:r>
                  <a:rPr lang="fr-FR" sz="2000" dirty="0">
                    <a:latin typeface="Gill Sans MT" panose="020B0502020104020203" pitchFamily="34" charset="0"/>
                  </a:rPr>
                  <a:t>Matching halos </a:t>
                </a:r>
                <a:r>
                  <a:rPr lang="fr-FR" sz="2000" dirty="0" err="1">
                    <a:latin typeface="Gill Sans MT" panose="020B0502020104020203" pitchFamily="34" charset="0"/>
                  </a:rPr>
                  <a:t>with</a:t>
                </a:r>
                <a:r>
                  <a:rPr lang="fr-FR" sz="2000" dirty="0">
                    <a:latin typeface="Gill Sans MT" panose="020B0502020104020203" pitchFamily="34" charset="0"/>
                  </a:rPr>
                  <a:t> </a:t>
                </a:r>
                <a14:m>
                  <m:oMath xmlns:m="http://purl.oclc.org/ooxml/officeDocument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halo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13</m:t>
                        </m:r>
                      </m:sup>
                    </m:sSup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lang="fr-FR" sz="2000" dirty="0">
                  <a:latin typeface="Gill Sans MT" panose="020B0502020104020203" pitchFamily="34" charset="0"/>
                </a:endParaRPr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4" name="Sous-titre 2">
                <a:extLst>
                  <a:ext uri="{FF2B5EF4-FFF2-40B4-BE49-F238E27FC236}">
                    <a16:creationId xmlns:a16="http://schemas.microsoft.com/office/drawing/2014/main" id="{1F53FB54-0F19-ABEF-27D1-8EAFED7894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738" y="1466398"/>
                <a:ext cx="6758070" cy="3667463"/>
              </a:xfrm>
              <a:prstGeom prst="rect">
                <a:avLst/>
              </a:prstGeom>
              <a:blipFill>
                <a:blip r:embed="rId4"/>
                <a:stretch>
                  <a:fillRect l="-1.172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PB">
            <a:extLst>
              <a:ext uri="{FF2B5EF4-FFF2-40B4-BE49-F238E27FC236}">
                <a16:creationId xmlns:a16="http://schemas.microsoft.com/office/drawing/2014/main" id="{EAA80760-DDDB-6EE2-ABB4-EC13D27D6F70}"/>
              </a:ext>
            </a:extLst>
          </p:cNvPr>
          <p:cNvSpPr/>
          <p:nvPr/>
        </p:nvSpPr>
        <p:spPr>
          <a:xfrm>
            <a:off x="1" y="6316537"/>
            <a:ext cx="5541818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EA77814-ADC6-9183-7366-6F97359182F9}"/>
              </a:ext>
            </a:extLst>
          </p:cNvPr>
          <p:cNvSpPr txBox="1"/>
          <p:nvPr/>
        </p:nvSpPr>
        <p:spPr>
          <a:xfrm>
            <a:off x="6108272" y="5189559"/>
            <a:ext cx="6111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M</a:t>
            </a:r>
            <a:r>
              <a:rPr lang="fr-FR" sz="1800" b="0" i="0" u="none" strike="noStrike" baseline="-25%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200c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≃ 10</a:t>
            </a:r>
            <a:r>
              <a:rPr lang="fr-FR" sz="1800" b="0" i="0" u="none" strike="noStrike" baseline="30%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14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➡ 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fr-FR" sz="1800" b="0" i="0" u="none" strike="noStrike" baseline="30%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*</a:t>
            </a:r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≃ 35</a:t>
            </a:r>
            <a:endParaRPr lang="el-GR" b="0" dirty="0">
              <a:effectLst/>
            </a:endParaRPr>
          </a:p>
        </p:txBody>
      </p:sp>
      <p:graphicFrame>
        <p:nvGraphicFramePr>
          <p:cNvPr id="7" name="Tableau 23">
            <a:extLst>
              <a:ext uri="{FF2B5EF4-FFF2-40B4-BE49-F238E27FC236}">
                <a16:creationId xmlns:a16="http://schemas.microsoft.com/office/drawing/2014/main" id="{10B07585-AD63-122E-848F-86A34AEFFB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5800947"/>
              </p:ext>
            </p:extLst>
          </p:nvPr>
        </p:nvGraphicFramePr>
        <p:xfrm>
          <a:off x="429431" y="4500863"/>
          <a:ext cx="6300968" cy="885595"/>
        </p:xfrm>
        <a:graphic>
          <a:graphicData uri="http://purl.oclc.org/ooxml/drawingml/table">
            <a:tbl>
              <a:tblPr firstRow="1" bandRow="1">
                <a:tableStyleId>{5202B0CA-FC54-4496-8BCA-5EF66A818D29}</a:tableStyleId>
              </a:tblPr>
              <a:tblGrid>
                <a:gridCol w="1575242">
                  <a:extLst>
                    <a:ext uri="{9D8B030D-6E8A-4147-A177-3AD203B41FA5}">
                      <a16:colId xmlns:a16="http://schemas.microsoft.com/office/drawing/2014/main" val="3451507105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1704507389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2692466308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3475996804"/>
                    </a:ext>
                  </a:extLst>
                </a:gridCol>
              </a:tblGrid>
              <a:tr h="425319">
                <a:tc>
                  <a:txBody>
                    <a:bodyPr/>
                    <a:lstStyle/>
                    <a:p>
                      <a:endParaRPr lang="fr-FR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>
                          <a:latin typeface="Gill Sans MT" panose="020B0502020104020203" pitchFamily="34" charset="0"/>
                        </a:rPr>
                        <a:t>all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 err="1">
                          <a:latin typeface="Gill Sans MT" panose="020B0502020104020203" pitchFamily="34" charset="0"/>
                        </a:rPr>
                        <a:t>cross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 err="1">
                          <a:latin typeface="Gill Sans MT" panose="020B0502020104020203" pitchFamily="34" charset="0"/>
                        </a:rPr>
                        <a:t>excl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69816"/>
                  </a:ext>
                </a:extLst>
              </a:tr>
              <a:tr h="460276">
                <a:tc>
                  <a:txBody>
                    <a:bodyPr/>
                    <a:lstStyle/>
                    <a:p>
                      <a:r>
                        <a:rPr lang="en-US" b="0" dirty="0">
                          <a:latin typeface="Gill Sans MT" panose="020B0502020104020203" pitchFamily="34" charset="0"/>
                        </a:rPr>
                        <a:t>AMICO</a:t>
                      </a:r>
                      <a:endParaRPr lang="fr-FR" b="0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dirty="0">
                          <a:latin typeface="Gill Sans MT" panose="020B0502020104020203" pitchFamily="34" charset="0"/>
                        </a:rPr>
                        <a:t>135 916</a:t>
                      </a:r>
                      <a:endParaRPr lang="fr-FR" sz="1800" b="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i="0" kern="1200" dirty="0">
                          <a:solidFill>
                            <a:schemeClr val="dk1"/>
                          </a:solidFill>
                          <a:effectLst/>
                          <a:latin typeface="Gill Sans MT" panose="020B0502020104020203" pitchFamily="34" charset="0"/>
                          <a:ea typeface="+mn-ea"/>
                          <a:cs typeface="+mn-cs"/>
                        </a:rPr>
                        <a:t>110 954</a:t>
                      </a: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 (82%)</a:t>
                      </a:r>
                      <a:endParaRPr lang="fr-FR" sz="1800" b="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8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24 962 (18%)</a:t>
                      </a:r>
                      <a:endParaRPr lang="fr-FR" sz="1800" b="0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193922"/>
                  </a:ext>
                </a:extLst>
              </a:tr>
            </a:tbl>
          </a:graphicData>
        </a:graphic>
      </p:graphicFrame>
      <p:pic>
        <p:nvPicPr>
          <p:cNvPr id="10" name="Image 9" descr="Une image contenant capture d’écran, Caractère coloré, Graphique, pixel&#10;&#10;Description générée automatiquement">
            <a:extLst>
              <a:ext uri="{FF2B5EF4-FFF2-40B4-BE49-F238E27FC236}">
                <a16:creationId xmlns:a16="http://schemas.microsoft.com/office/drawing/2014/main" id="{12463E18-198F-240D-7020-C50EC8FE6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028" y="983101"/>
            <a:ext cx="5601484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74619"/>
      </p:ext>
    </p:extLst>
  </p:cSld>
  <p:clrMapOvr>
    <a:masterClrMapping/>
  </p:clrMapOvr>
</p:sld>
</file>

<file path=ppt/slides/slide6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4C9F3DF-C405-DB9B-C200-0C4596455F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3" y="1803990"/>
            <a:ext cx="4585266" cy="343895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3809"/>
            <a:ext cx="12191999" cy="787814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>
                <a:latin typeface="Gill Sans MT" panose="020B0502020104020203" pitchFamily="34" charset="0"/>
              </a:rPr>
              <a:t>Completeness</a:t>
            </a:r>
            <a:r>
              <a:rPr lang="fr-FR" sz="4800" dirty="0">
                <a:latin typeface="Gill Sans MT" panose="020B0502020104020203" pitchFamily="34" charset="0"/>
              </a:rPr>
              <a:t> and </a:t>
            </a:r>
            <a:r>
              <a:rPr lang="fr-FR" sz="4800" dirty="0" err="1">
                <a:latin typeface="Gill Sans MT" panose="020B0502020104020203" pitchFamily="34" charset="0"/>
              </a:rPr>
              <a:t>purity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6</a:t>
            </a:fld>
            <a:endParaRPr lang="fr-FR" sz="1800" dirty="0">
              <a:solidFill>
                <a:schemeClr val="bg1"/>
              </a:solidFill>
            </a:endParaRPr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33F50AFF-6AFB-412B-215B-51F24A6DA480}"/>
              </a:ext>
            </a:extLst>
          </p:cNvPr>
          <p:cNvGrpSpPr/>
          <p:nvPr/>
        </p:nvGrpSpPr>
        <p:grpSpPr>
          <a:xfrm>
            <a:off x="696238" y="1383526"/>
            <a:ext cx="4941396" cy="538903"/>
            <a:chOff x="696238" y="1383526"/>
            <a:chExt cx="4941396" cy="53890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6DC8AF7-E97F-FF18-C139-EE83708CFACB}"/>
                </a:ext>
              </a:extLst>
            </p:cNvPr>
            <p:cNvSpPr/>
            <p:nvPr/>
          </p:nvSpPr>
          <p:spPr>
            <a:xfrm>
              <a:off x="720918" y="1383526"/>
              <a:ext cx="4892037" cy="5389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9F501F0B-09A9-67DB-70DA-A01F6D4D2366}"/>
                </a:ext>
              </a:extLst>
            </p:cNvPr>
            <p:cNvSpPr txBox="1"/>
            <p:nvPr/>
          </p:nvSpPr>
          <p:spPr>
            <a:xfrm>
              <a:off x="696238" y="1468311"/>
              <a:ext cx="49413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Completeness(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m,z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) = 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N</a:t>
              </a:r>
              <a:r>
                <a:rPr lang="en-US" sz="1800" b="0" i="0" u="none" strike="noStrike" baseline="-25%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cross</a:t>
              </a:r>
              <a:r>
                <a:rPr lang="en-US" sz="1800" b="0" i="0" u="none" strike="noStrike" baseline="-25%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 matched clusters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/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N</a:t>
              </a:r>
              <a:r>
                <a:rPr lang="en-US" sz="1800" b="0" i="0" u="none" strike="noStrike" baseline="-25%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halos</a:t>
              </a:r>
              <a:r>
                <a:rPr lang="en-US" sz="1800" b="0" i="0" u="none" strike="noStrike" baseline="-25%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 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(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m,z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)</a:t>
              </a:r>
              <a:endParaRPr lang="fr-FR" dirty="0">
                <a:latin typeface="Gill Sans MT" panose="020B0502020104020203" pitchFamily="34" charset="0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11863569-816E-23B8-BA39-08C377F72E24}"/>
              </a:ext>
            </a:extLst>
          </p:cNvPr>
          <p:cNvGrpSpPr/>
          <p:nvPr/>
        </p:nvGrpSpPr>
        <p:grpSpPr>
          <a:xfrm>
            <a:off x="7009075" y="1383526"/>
            <a:ext cx="4196482" cy="538903"/>
            <a:chOff x="7009075" y="1383526"/>
            <a:chExt cx="4196482" cy="53890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1302A07-7844-ABAA-8F95-BE169D19AE6E}"/>
                </a:ext>
              </a:extLst>
            </p:cNvPr>
            <p:cNvSpPr/>
            <p:nvPr/>
          </p:nvSpPr>
          <p:spPr>
            <a:xfrm>
              <a:off x="7009075" y="1383526"/>
              <a:ext cx="4196482" cy="538903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%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C6AC55CD-0543-3A46-8430-CFF5DB881460}"/>
                </a:ext>
              </a:extLst>
            </p:cNvPr>
            <p:cNvSpPr txBox="1"/>
            <p:nvPr/>
          </p:nvSpPr>
          <p:spPr>
            <a:xfrm>
              <a:off x="7009075" y="1468311"/>
              <a:ext cx="419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Purity (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m,z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) = 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N</a:t>
              </a:r>
              <a:r>
                <a:rPr lang="en-US" sz="1800" b="0" i="0" u="none" strike="noStrike" baseline="-25%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cross</a:t>
              </a:r>
              <a:r>
                <a:rPr lang="en-US" sz="1800" b="0" i="0" u="none" strike="noStrike" baseline="-25%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 matched halos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/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N</a:t>
              </a:r>
              <a:r>
                <a:rPr lang="en-US" sz="1800" b="0" i="0" u="none" strike="noStrike" baseline="-25%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clusters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(</a:t>
              </a:r>
              <a:r>
                <a:rPr lang="en-US" sz="1800" b="0" i="0" u="none" strike="noStrike" dirty="0" err="1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m,z</a:t>
              </a:r>
              <a:r>
                <a:rPr lang="en-US" sz="1800" b="0" i="0" u="none" strike="noStrike" dirty="0">
                  <a:solidFill>
                    <a:srgbClr val="FF0000"/>
                  </a:solidFill>
                  <a:effectLst/>
                  <a:latin typeface="Gill Sans MT" panose="020B0502020104020203" pitchFamily="34" charset="0"/>
                </a:rPr>
                <a:t>)</a:t>
              </a:r>
              <a:endParaRPr lang="fr-FR" dirty="0">
                <a:latin typeface="Gill Sans MT" panose="020B0502020104020203" pitchFamily="34" charset="0"/>
              </a:endParaRPr>
            </a:p>
          </p:txBody>
        </p:sp>
      </p:grpSp>
      <p:pic>
        <p:nvPicPr>
          <p:cNvPr id="20" name="Image 19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018C3F93-1810-2EF4-ED69-CAA854F996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75" y="1995515"/>
            <a:ext cx="4196482" cy="33880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DD79713-6756-244C-1990-2EEDB6620FA9}"/>
                  </a:ext>
                </a:extLst>
              </p:cNvPr>
              <p:cNvSpPr txBox="1"/>
              <p:nvPr/>
            </p:nvSpPr>
            <p:spPr>
              <a:xfrm>
                <a:off x="874303" y="5297728"/>
                <a:ext cx="5043732" cy="10054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10%"/>
                  </a:lnSpc>
                  <a:buFont typeface="Arial" panose="020B0604020202020204" pitchFamily="34" charset="0"/>
                  <a:buChar char="•"/>
                </a:pPr>
                <a:r>
                  <a:rPr lang="fr-FR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z &lt; 1.0, m ≈ 10</a:t>
                </a:r>
                <a:r>
                  <a:rPr lang="fr-FR" sz="1800" b="0" i="0" u="none" strike="noStrike" baseline="30%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14</a:t>
                </a:r>
                <a:r>
                  <a:rPr lang="en-US" sz="1800" b="0" dirty="0"/>
                  <a:t> </a:t>
                </a:r>
                <a14:m>
                  <m:oMath xmlns:m="http://purl.oclc.org/ooxml/officeDocument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fr-FR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 ⇾ </a:t>
                </a:r>
                <a:r>
                  <a:rPr lang="fr-FR" dirty="0" err="1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C</a:t>
                </a:r>
                <a:r>
                  <a:rPr lang="fr-FR" sz="1800" b="0" i="0" u="none" strike="noStrike" dirty="0" err="1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ompleteness</a:t>
                </a:r>
                <a:r>
                  <a:rPr lang="fr-FR" sz="1800" b="0" i="0" u="none" strike="noStrike" dirty="0">
                    <a:solidFill>
                      <a:srgbClr val="000000"/>
                    </a:solidFill>
                    <a:effectLst/>
                    <a:latin typeface="Gill Sans MT" panose="020B0502020104020203" pitchFamily="34" charset="0"/>
                  </a:rPr>
                  <a:t> &gt; 90%</a:t>
                </a:r>
              </a:p>
              <a:p>
                <a:pPr marL="285750" indent="-285750">
                  <a:lnSpc>
                    <a:spcPct val="110%"/>
                  </a:lnSpc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Gill Sans MT" panose="020B0502020104020203" pitchFamily="34" charset="0"/>
                  </a:rPr>
                  <a:t>z =1.4</a:t>
                </a:r>
                <a:r>
                  <a:rPr lang="fr-FR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, m ≈ 10</a:t>
                </a:r>
                <a:r>
                  <a:rPr lang="fr-FR" baseline="30%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14</a:t>
                </a:r>
                <a:r>
                  <a:rPr lang="en-US" dirty="0"/>
                  <a:t> </a:t>
                </a:r>
                <a14:m>
                  <m:oMath xmlns:m="http://purl.oclc.org/ooxml/officeDocument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⇾ </a:t>
                </a:r>
                <a:r>
                  <a:rPr lang="fr-FR" dirty="0" err="1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Completeness</a:t>
                </a:r>
                <a:r>
                  <a:rPr lang="fr-FR" dirty="0">
                    <a:solidFill>
                      <a:srgbClr val="000000"/>
                    </a:solidFill>
                    <a:latin typeface="Gill Sans MT" panose="020B0502020104020203" pitchFamily="34" charset="0"/>
                  </a:rPr>
                  <a:t> ≈ 60%</a:t>
                </a:r>
              </a:p>
              <a:p>
                <a:endParaRPr lang="fr-FR" dirty="0">
                  <a:latin typeface="Gill Sans MT" panose="020B0502020104020203" pitchFamily="34" charset="0"/>
                </a:endParaRPr>
              </a:p>
            </p:txBody>
          </p:sp>
        </mc:Choice>
        <mc:Fallback xmlns:p="http://schemas.openxmlformats.org/presentationml/2006/main" xmlns:r="http://schemas.openxmlformats.org/officeDocument/2006/relationships" xmlns:a="http://schemas.openxmlformats.org/drawingml/2006/main" xmlns=""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FDD79713-6756-244C-1990-2EEDB6620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303" y="5297728"/>
                <a:ext cx="5043732" cy="1005403"/>
              </a:xfrm>
              <a:prstGeom prst="rect">
                <a:avLst/>
              </a:prstGeom>
              <a:blipFill>
                <a:blip r:embed="rId6"/>
                <a:stretch>
                  <a:fillRect l="-0.725%" t="-1.818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ZoneTexte 22">
            <a:extLst>
              <a:ext uri="{FF2B5EF4-FFF2-40B4-BE49-F238E27FC236}">
                <a16:creationId xmlns:a16="http://schemas.microsoft.com/office/drawing/2014/main" id="{DEF7399C-6747-F69D-2217-1C4E49802445}"/>
              </a:ext>
            </a:extLst>
          </p:cNvPr>
          <p:cNvSpPr txBox="1"/>
          <p:nvPr/>
        </p:nvSpPr>
        <p:spPr>
          <a:xfrm>
            <a:off x="7401761" y="5516054"/>
            <a:ext cx="3411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λ* &gt; 30 ⇾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Purity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&gt; 90%</a:t>
            </a:r>
            <a:endParaRPr lang="fr-FR" dirty="0">
              <a:latin typeface="Gill Sans MT" panose="020B0502020104020203" pitchFamily="34" charset="0"/>
            </a:endParaRPr>
          </a:p>
        </p:txBody>
      </p:sp>
      <p:sp>
        <p:nvSpPr>
          <p:cNvPr id="29" name="PB">
            <a:extLst>
              <a:ext uri="{FF2B5EF4-FFF2-40B4-BE49-F238E27FC236}">
                <a16:creationId xmlns:a16="http://schemas.microsoft.com/office/drawing/2014/main" id="{960C2778-D3E4-F657-9D4B-99C59A86720C}"/>
              </a:ext>
            </a:extLst>
          </p:cNvPr>
          <p:cNvSpPr/>
          <p:nvPr/>
        </p:nvSpPr>
        <p:spPr>
          <a:xfrm>
            <a:off x="1" y="6316537"/>
            <a:ext cx="6603999" cy="46163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097964"/>
      </p:ext>
    </p:extLst>
  </p:cSld>
  <p:clrMapOvr>
    <a:masterClrMapping/>
  </p:clrMapOvr>
</p:sld>
</file>

<file path=ppt/slides/slide7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capture d’écran, ligne, Tracé&#10;&#10;Description générée automatiquement">
            <a:extLst>
              <a:ext uri="{FF2B5EF4-FFF2-40B4-BE49-F238E27FC236}">
                <a16:creationId xmlns:a16="http://schemas.microsoft.com/office/drawing/2014/main" id="{5C0E1573-79C7-A903-F2B2-6E635A8CEB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110" y="1461184"/>
            <a:ext cx="5471350" cy="4103513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1" y="166344"/>
            <a:ext cx="11084118" cy="1162401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>
                <a:latin typeface="Gill Sans MT" panose="020B0502020104020203" pitchFamily="34" charset="0"/>
              </a:rPr>
              <a:t>Comparison</a:t>
            </a:r>
            <a:r>
              <a:rPr lang="fr-FR" sz="4800" dirty="0">
                <a:latin typeface="Gill Sans MT" panose="020B0502020104020203" pitchFamily="34" charset="0"/>
              </a:rPr>
              <a:t> to </a:t>
            </a:r>
            <a:r>
              <a:rPr lang="fr-FR" sz="4800" dirty="0" err="1">
                <a:latin typeface="Gill Sans MT" panose="020B0502020104020203" pitchFamily="34" charset="0"/>
              </a:rPr>
              <a:t>redMaPPer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7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3B087C-482B-698F-A51D-CBF70BD4BDC6}"/>
              </a:ext>
            </a:extLst>
          </p:cNvPr>
          <p:cNvSpPr txBox="1"/>
          <p:nvPr/>
        </p:nvSpPr>
        <p:spPr>
          <a:xfrm>
            <a:off x="436718" y="1573679"/>
            <a:ext cx="616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fr-FR" sz="2000" b="0" i="0" u="sng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Before</a:t>
            </a:r>
            <a:r>
              <a:rPr lang="fr-FR" sz="2000" b="0" i="0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fr-FR" sz="2000" b="0" i="0" u="sng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cuts</a:t>
            </a:r>
            <a:r>
              <a:rPr lang="fr-FR" sz="2000" b="0" i="0" u="sng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: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N_clusters</a:t>
            </a:r>
            <a:r>
              <a:rPr lang="fr-FR" sz="20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AMICO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≃ 136000,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fr-FR" sz="2000" b="0" i="0" u="none" strike="noStrike" baseline="-25%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AMICO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&gt; 0</a:t>
            </a:r>
            <a:endParaRPr lang="fr-FR" sz="2000" b="0" dirty="0">
              <a:effectLst/>
              <a:latin typeface="Gill Sans MT" panose="020B0502020104020203" pitchFamily="34" charset="0"/>
            </a:endParaRPr>
          </a:p>
          <a:p>
            <a:pPr marL="457200" indent="457200" rtl="0">
              <a:spcBef>
                <a:spcPts val="0"/>
              </a:spcBef>
              <a:spcAft>
                <a:spcPts val="0"/>
              </a:spcAft>
            </a:pP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   </a:t>
            </a:r>
            <a:r>
              <a:rPr lang="fr-FR" sz="2000" dirty="0">
                <a:solidFill>
                  <a:srgbClr val="000000"/>
                </a:solidFill>
                <a:latin typeface="Gill Sans MT" panose="020B0502020104020203" pitchFamily="34" charset="0"/>
              </a:rPr>
              <a:t>   </a:t>
            </a:r>
            <a:r>
              <a:rPr lang="fr-FR" sz="20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N_clusters</a:t>
            </a:r>
            <a:r>
              <a:rPr lang="fr-FR" sz="20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RedMapper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≃ 46000, </a:t>
            </a:r>
            <a:r>
              <a:rPr lang="el-GR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fr-FR" sz="20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RedMapper</a:t>
            </a:r>
            <a:r>
              <a:rPr lang="fr-FR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&gt; 5</a:t>
            </a:r>
            <a:endParaRPr lang="fr-FR" sz="2000" b="0" dirty="0">
              <a:effectLst/>
              <a:latin typeface="Gill Sans MT" panose="020B0502020104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B7E5E2-4CA1-2910-1964-908A54AEBFB5}"/>
              </a:ext>
            </a:extLst>
          </p:cNvPr>
          <p:cNvSpPr txBox="1"/>
          <p:nvPr/>
        </p:nvSpPr>
        <p:spPr>
          <a:xfrm>
            <a:off x="436718" y="2669135"/>
            <a:ext cx="616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We want to define relevant cuts to get similar densities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Richness definitions are not the same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065C3CAB-05DA-906A-5204-26E079FAE1CF}"/>
              </a:ext>
            </a:extLst>
          </p:cNvPr>
          <p:cNvSpPr txBox="1"/>
          <p:nvPr/>
        </p:nvSpPr>
        <p:spPr>
          <a:xfrm>
            <a:off x="298010" y="4014551"/>
            <a:ext cx="616226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After cuts matching results </a:t>
            </a:r>
            <a:endParaRPr lang="en-US" sz="2000" b="0" dirty="0">
              <a:effectLst/>
              <a:latin typeface="Gill Sans MT" panose="020B0502020104020203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(z ∊ [0, 1.15],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λ</a:t>
            </a:r>
            <a:r>
              <a:rPr lang="en-US" sz="20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RM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≥ 14 &amp; 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λ</a:t>
            </a:r>
            <a:r>
              <a:rPr lang="en-US" sz="20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AMICO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≥ 38)</a:t>
            </a:r>
            <a:endParaRPr lang="fr-FR" sz="2000" dirty="0">
              <a:latin typeface="Gill Sans MT" panose="020B0502020104020203" pitchFamily="34" charset="0"/>
            </a:endParaRPr>
          </a:p>
        </p:txBody>
      </p:sp>
      <p:graphicFrame>
        <p:nvGraphicFramePr>
          <p:cNvPr id="21" name="Tableau 23">
            <a:extLst>
              <a:ext uri="{FF2B5EF4-FFF2-40B4-BE49-F238E27FC236}">
                <a16:creationId xmlns:a16="http://schemas.microsoft.com/office/drawing/2014/main" id="{875F536C-2322-6D4E-54A9-C869A86FE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6058577"/>
              </p:ext>
            </p:extLst>
          </p:nvPr>
        </p:nvGraphicFramePr>
        <p:xfrm>
          <a:off x="298010" y="4782982"/>
          <a:ext cx="6300968" cy="1107440"/>
        </p:xfrm>
        <a:graphic>
          <a:graphicData uri="http://purl.oclc.org/ooxml/drawingml/table">
            <a:tbl>
              <a:tblPr firstRow="1" bandRow="1">
                <a:tableStyleId>{5202B0CA-FC54-4496-8BCA-5EF66A818D29}</a:tableStyleId>
              </a:tblPr>
              <a:tblGrid>
                <a:gridCol w="1575242">
                  <a:extLst>
                    <a:ext uri="{9D8B030D-6E8A-4147-A177-3AD203B41FA5}">
                      <a16:colId xmlns:a16="http://schemas.microsoft.com/office/drawing/2014/main" val="3451507105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1704507389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2692466308"/>
                    </a:ext>
                  </a:extLst>
                </a:gridCol>
                <a:gridCol w="1575242">
                  <a:extLst>
                    <a:ext uri="{9D8B030D-6E8A-4147-A177-3AD203B41FA5}">
                      <a16:colId xmlns:a16="http://schemas.microsoft.com/office/drawing/2014/main" val="34759968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>
                          <a:latin typeface="Gill Sans MT" panose="020B0502020104020203" pitchFamily="34" charset="0"/>
                        </a:rPr>
                        <a:t>all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 err="1">
                          <a:latin typeface="Gill Sans MT" panose="020B0502020104020203" pitchFamily="34" charset="0"/>
                        </a:rPr>
                        <a:t>cross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ill Sans MT" panose="020B0502020104020203" pitchFamily="34" charset="0"/>
                        </a:rPr>
                        <a:t>N</a:t>
                      </a:r>
                      <a:r>
                        <a:rPr lang="en-US" baseline="-25%" dirty="0" err="1">
                          <a:latin typeface="Gill Sans MT" panose="020B0502020104020203" pitchFamily="34" charset="0"/>
                        </a:rPr>
                        <a:t>excl</a:t>
                      </a:r>
                      <a:endParaRPr lang="fr-FR" baseline="-25%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2769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Gill Sans MT" panose="020B0502020104020203" pitchFamily="34" charset="0"/>
                        </a:rPr>
                        <a:t>AMICO</a:t>
                      </a:r>
                      <a:endParaRPr lang="fr-FR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8219</a:t>
                      </a:r>
                      <a:endParaRPr lang="fr-FR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4749 (57%)</a:t>
                      </a:r>
                      <a:endParaRPr lang="fr-FR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3470 (43%)</a:t>
                      </a:r>
                      <a:endParaRPr lang="fr-FR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1193922"/>
                  </a:ext>
                </a:extLst>
              </a:tr>
              <a:tr h="280182">
                <a:tc>
                  <a:txBody>
                    <a:bodyPr/>
                    <a:lstStyle/>
                    <a:p>
                      <a:r>
                        <a:rPr lang="en-US" dirty="0" err="1">
                          <a:latin typeface="Gill Sans MT" panose="020B0502020104020203" pitchFamily="34" charset="0"/>
                        </a:rPr>
                        <a:t>redMaPPer</a:t>
                      </a:r>
                      <a:endParaRPr lang="fr-FR" dirty="0">
                        <a:latin typeface="Gill Sans MT" panose="020B05020201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7892</a:t>
                      </a:r>
                      <a:endParaRPr lang="fr-FR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4749 (60%)</a:t>
                      </a:r>
                      <a:endParaRPr lang="fr-FR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b="0" u="none" strike="noStrike" dirty="0"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3143 (40%)</a:t>
                      </a:r>
                      <a:endParaRPr lang="fr-FR" dirty="0"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6340681"/>
                  </a:ext>
                </a:extLst>
              </a:tr>
            </a:tbl>
          </a:graphicData>
        </a:graphic>
      </p:graphicFrame>
      <p:sp>
        <p:nvSpPr>
          <p:cNvPr id="28" name="PB">
            <a:extLst>
              <a:ext uri="{FF2B5EF4-FFF2-40B4-BE49-F238E27FC236}">
                <a16:creationId xmlns:a16="http://schemas.microsoft.com/office/drawing/2014/main" id="{F08DCE60-9141-D965-494A-6C29ECE37BA0}"/>
              </a:ext>
            </a:extLst>
          </p:cNvPr>
          <p:cNvSpPr/>
          <p:nvPr/>
        </p:nvSpPr>
        <p:spPr>
          <a:xfrm>
            <a:off x="1" y="6316537"/>
            <a:ext cx="7758546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B1025404-186D-D994-DAAB-E8B8A0A3E916}"/>
              </a:ext>
            </a:extLst>
          </p:cNvPr>
          <p:cNvCxnSpPr>
            <a:cxnSpLocks/>
          </p:cNvCxnSpPr>
          <p:nvPr/>
        </p:nvCxnSpPr>
        <p:spPr>
          <a:xfrm>
            <a:off x="7650480" y="3401289"/>
            <a:ext cx="163682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7316CBFE-F71F-7232-9A30-3B9307972D7D}"/>
              </a:ext>
            </a:extLst>
          </p:cNvPr>
          <p:cNvCxnSpPr/>
          <p:nvPr/>
        </p:nvCxnSpPr>
        <p:spPr>
          <a:xfrm>
            <a:off x="8218227" y="3401289"/>
            <a:ext cx="0" cy="1706471"/>
          </a:xfrm>
          <a:prstGeom prst="line">
            <a:avLst/>
          </a:prstGeom>
          <a:ln w="19050">
            <a:solidFill>
              <a:srgbClr val="FD3B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3A2A2F76-BDBE-FABB-B280-F1F69E8EE9F6}"/>
              </a:ext>
            </a:extLst>
          </p:cNvPr>
          <p:cNvCxnSpPr/>
          <p:nvPr/>
        </p:nvCxnSpPr>
        <p:spPr>
          <a:xfrm>
            <a:off x="9287301" y="3401289"/>
            <a:ext cx="0" cy="1706471"/>
          </a:xfrm>
          <a:prstGeom prst="line">
            <a:avLst/>
          </a:prstGeom>
          <a:ln w="19050">
            <a:solidFill>
              <a:srgbClr val="2A2AF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17665"/>
      </p:ext>
    </p:extLst>
  </p:cSld>
  <p:clrMapOvr>
    <a:masterClrMapping/>
  </p:clrMapOvr>
</p:sld>
</file>

<file path=ppt/slides/slide8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 descr="Une image contenant capture d’écran, ligne, Caractère coloré, laser&#10;&#10;Description générée automatiquement">
            <a:extLst>
              <a:ext uri="{FF2B5EF4-FFF2-40B4-BE49-F238E27FC236}">
                <a16:creationId xmlns:a16="http://schemas.microsoft.com/office/drawing/2014/main" id="{05E21619-0C02-DEE7-144F-26CFB9B6FD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75" y="1468182"/>
            <a:ext cx="5249993" cy="393749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1" y="166344"/>
            <a:ext cx="11084118" cy="1162401"/>
          </a:xfrm>
        </p:spPr>
        <p:txBody>
          <a:bodyPr>
            <a:normAutofit/>
          </a:bodyPr>
          <a:lstStyle/>
          <a:p>
            <a:pPr algn="ctr"/>
            <a:r>
              <a:rPr lang="fr-FR" sz="4800" dirty="0" err="1">
                <a:latin typeface="Gill Sans MT" panose="020B0502020104020203" pitchFamily="34" charset="0"/>
              </a:rPr>
              <a:t>Richness</a:t>
            </a:r>
            <a:r>
              <a:rPr lang="fr-FR" sz="4800" dirty="0">
                <a:latin typeface="Gill Sans MT" panose="020B0502020104020203" pitchFamily="34" charset="0"/>
              </a:rPr>
              <a:t> </a:t>
            </a:r>
            <a:r>
              <a:rPr lang="fr-FR" sz="4800" dirty="0" err="1">
                <a:latin typeface="Gill Sans MT" panose="020B0502020104020203" pitchFamily="34" charset="0"/>
              </a:rPr>
              <a:t>correlation</a:t>
            </a:r>
            <a:endParaRPr lang="fr-FR" sz="4800" dirty="0">
              <a:latin typeface="Gill Sans MT" panose="020B0502020104020203" pitchFamily="34" charset="0"/>
            </a:endParaRP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8</a:t>
            </a:fld>
            <a:endParaRPr lang="fr-FR" sz="1800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E91DCEE6-8651-9DA6-C00D-39777C3C57FA}"/>
              </a:ext>
            </a:extLst>
          </p:cNvPr>
          <p:cNvSpPr txBox="1"/>
          <p:nvPr/>
        </p:nvSpPr>
        <p:spPr>
          <a:xfrm>
            <a:off x="5863628" y="2239605"/>
            <a:ext cx="6006561" cy="2243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ill Sans MT" panose="020B0502020104020203" pitchFamily="34" charset="0"/>
              </a:rPr>
              <a:t>Higher richness values for AMICO</a:t>
            </a:r>
          </a:p>
          <a:p>
            <a:pPr marL="285750" indent="-285750" fontAlgn="base">
              <a:lnSpc>
                <a:spcPct val="150%"/>
              </a:lnSpc>
              <a:buFont typeface="Arial" panose="020B0604020202020204" pitchFamily="34" charset="0"/>
              <a:buChar char="•"/>
            </a:pP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Large AMICO dispersion at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given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value (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fr-FR" sz="2400" b="0" i="0" u="none" strike="noStrike" baseline="-25%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RedMapper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= 20 →</a:t>
            </a:r>
            <a:r>
              <a:rPr lang="el-GR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λ</a:t>
            </a:r>
            <a:r>
              <a:rPr lang="fr-FR" sz="2400" dirty="0">
                <a:solidFill>
                  <a:srgbClr val="000000"/>
                </a:solidFill>
                <a:latin typeface="Arial" panose="020B0604020202020204" pitchFamily="34" charset="0"/>
              </a:rPr>
              <a:t>*</a:t>
            </a:r>
            <a:r>
              <a:rPr lang="fr-FR" sz="2400" b="0" i="0" u="none" strike="noStrike" baseline="-25%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AMICO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~ [25, 50]) </a:t>
            </a:r>
          </a:p>
          <a:p>
            <a:pPr marL="285750" indent="-285750" rtl="0" fontAlgn="base">
              <a:lnSpc>
                <a:spcPct val="150%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Next slides clusters are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from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those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Gill Sans MT" panose="020B0502020104020203" pitchFamily="34" charset="0"/>
              </a:rPr>
              <a:t>cuts</a:t>
            </a:r>
            <a:endParaRPr lang="fr-FR" sz="2400" b="0" i="0" u="none" strike="noStrike" dirty="0">
              <a:solidFill>
                <a:srgbClr val="000000"/>
              </a:solidFill>
              <a:effectLst/>
              <a:latin typeface="Gill Sans MT" panose="020B0502020104020203" pitchFamily="34" charset="0"/>
            </a:endParaRPr>
          </a:p>
        </p:txBody>
      </p:sp>
      <p:sp>
        <p:nvSpPr>
          <p:cNvPr id="24" name="PB">
            <a:extLst>
              <a:ext uri="{FF2B5EF4-FFF2-40B4-BE49-F238E27FC236}">
                <a16:creationId xmlns:a16="http://schemas.microsoft.com/office/drawing/2014/main" id="{4645868A-AF0D-614A-F649-767E994FBB6A}"/>
              </a:ext>
            </a:extLst>
          </p:cNvPr>
          <p:cNvSpPr/>
          <p:nvPr/>
        </p:nvSpPr>
        <p:spPr>
          <a:xfrm>
            <a:off x="0" y="6316537"/>
            <a:ext cx="8866909" cy="45719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2B0246C-BC48-B8AA-687A-4471C7B7CA56}"/>
              </a:ext>
            </a:extLst>
          </p:cNvPr>
          <p:cNvCxnSpPr/>
          <p:nvPr/>
        </p:nvCxnSpPr>
        <p:spPr>
          <a:xfrm>
            <a:off x="944296" y="4403620"/>
            <a:ext cx="4077325" cy="0"/>
          </a:xfrm>
          <a:prstGeom prst="line">
            <a:avLst/>
          </a:prstGeom>
          <a:ln w="19050">
            <a:solidFill>
              <a:srgbClr val="FD3B3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8161470-45BC-E4F1-AAEE-5F567C903721}"/>
              </a:ext>
            </a:extLst>
          </p:cNvPr>
          <p:cNvCxnSpPr>
            <a:cxnSpLocks/>
          </p:cNvCxnSpPr>
          <p:nvPr/>
        </p:nvCxnSpPr>
        <p:spPr>
          <a:xfrm flipV="1">
            <a:off x="2982958" y="1926670"/>
            <a:ext cx="0" cy="3020518"/>
          </a:xfrm>
          <a:prstGeom prst="line">
            <a:avLst/>
          </a:prstGeom>
          <a:ln w="19050">
            <a:solidFill>
              <a:srgbClr val="2A2AF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785864"/>
      </p:ext>
    </p:extLst>
  </p:cSld>
  <p:clrMapOvr>
    <a:masterClrMapping/>
  </p:clrMapOvr>
</p:sld>
</file>

<file path=ppt/slides/slide9.xml><?xml version="1.0" encoding="utf-8"?>
<p:sld xmlns:a="http://purl.oclc.org/ooxml/drawingml/main" xmlns:r="http://purl.oclc.org/ooxml/officeDocument/relationships" xmlns:p="http://purl.oclc.org/ooxml/presentationml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BF0229-F7FD-BD6B-873B-7E61D8710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941" y="166344"/>
            <a:ext cx="11084118" cy="1162401"/>
          </a:xfrm>
        </p:spPr>
        <p:txBody>
          <a:bodyPr>
            <a:normAutofit/>
          </a:bodyPr>
          <a:lstStyle/>
          <a:p>
            <a:pPr algn="ctr"/>
            <a:r>
              <a:rPr lang="fr-FR" sz="4800" dirty="0">
                <a:latin typeface="Gill Sans MT" panose="020B0502020104020203" pitchFamily="34" charset="0"/>
              </a:rPr>
              <a:t>Redshift distributions </a:t>
            </a:r>
          </a:p>
        </p:txBody>
      </p:sp>
      <p:pic>
        <p:nvPicPr>
          <p:cNvPr id="5" name="Image 4" descr="Une image contenant objet astronomique, espace, Univers, Espace lointain&#10;&#10;Description générée automatiquement">
            <a:extLst>
              <a:ext uri="{FF2B5EF4-FFF2-40B4-BE49-F238E27FC236}">
                <a16:creationId xmlns:a16="http://schemas.microsoft.com/office/drawing/2014/main" id="{3B2B7A95-A7BB-D80C-9A7C-038C35DD4F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.983%" b="39.726%"/>
          <a:stretch/>
        </p:blipFill>
        <p:spPr>
          <a:xfrm>
            <a:off x="0" y="6346700"/>
            <a:ext cx="12192000" cy="5113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428BC1-85E3-BE8F-D503-38F4EC51B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25" y="6232737"/>
            <a:ext cx="1574295" cy="78781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C99EC52-9160-60A2-792F-F4845B55AEAF}"/>
              </a:ext>
            </a:extLst>
          </p:cNvPr>
          <p:cNvSpPr txBox="1"/>
          <p:nvPr/>
        </p:nvSpPr>
        <p:spPr>
          <a:xfrm>
            <a:off x="1574295" y="6398800"/>
            <a:ext cx="5043733" cy="407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%"/>
              </a:lnSpc>
            </a:pPr>
            <a:r>
              <a:rPr lang="en-US" dirty="0">
                <a:solidFill>
                  <a:schemeClr val="bg1"/>
                </a:solidFill>
                <a:latin typeface="Gill Sans MT" panose="020B0502020104020203" pitchFamily="34" charset="0"/>
              </a:rPr>
              <a:t>Nathan Amouroux </a:t>
            </a:r>
            <a:endParaRPr lang="fr-FR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B2B2062-510B-884C-7219-D5E6289E9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5974" y="6419786"/>
            <a:ext cx="2743200" cy="365125"/>
          </a:xfrm>
        </p:spPr>
        <p:txBody>
          <a:bodyPr/>
          <a:lstStyle/>
          <a:p>
            <a:fld id="{54BFE41C-BB73-4876-8FD8-330A59A7493A}" type="slidenum">
              <a:rPr lang="fr-FR" sz="1800" smtClean="0">
                <a:solidFill>
                  <a:schemeClr val="bg1"/>
                </a:solidFill>
              </a:rPr>
              <a:t>9</a:t>
            </a:fld>
            <a:endParaRPr lang="fr-FR" sz="1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B7C89D3-6073-9239-5B78-8B32EB9C4DD1}"/>
                  </a:ext>
                </a:extLst>
              </p:cNvPr>
              <p:cNvSpPr txBox="1"/>
              <p:nvPr/>
            </p:nvSpPr>
            <p:spPr>
              <a:xfrm>
                <a:off x="7063852" y="4878520"/>
                <a:ext cx="4847459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Gill Sans MT" panose="020B0502020104020203" pitchFamily="34" charset="0"/>
                  </a:rPr>
                  <a:t>Correlation z-</a:t>
                </a:r>
                <a14:m>
                  <m:oMath xmlns:m="http://purl.oclc.org/ooxml/officeDocument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fr-F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</m:oMath>
                </a14:m>
                <a:r>
                  <a:rPr lang="fr-FR" dirty="0" err="1">
                    <a:latin typeface="Gill Sans MT" panose="020B0502020104020203" pitchFamily="34" charset="0"/>
                  </a:rPr>
                  <a:t>bias</a:t>
                </a:r>
                <a:r>
                  <a:rPr lang="fr-FR" dirty="0">
                    <a:latin typeface="Gill Sans MT" panose="020B0502020104020203" pitchFamily="34" charset="0"/>
                  </a:rPr>
                  <a:t> in AMICO </a:t>
                </a:r>
                <a:r>
                  <a:rPr lang="fr-FR" dirty="0" err="1">
                    <a:latin typeface="Gill Sans MT" panose="020B0502020104020203" pitchFamily="34" charset="0"/>
                  </a:rPr>
                  <a:t>sample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selection</a:t>
                </a:r>
                <a:r>
                  <a:rPr lang="fr-FR" dirty="0">
                    <a:latin typeface="Gill Sans MT" panose="020B0502020104020203" pitchFamily="34" charset="0"/>
                  </a:rPr>
                  <a:t> in </a:t>
                </a:r>
                <a:r>
                  <a:rPr lang="fr-FR" dirty="0" err="1">
                    <a:latin typeface="Gill Sans MT" panose="020B0502020104020203" pitchFamily="34" charset="0"/>
                  </a:rPr>
                  <a:t>particular</a:t>
                </a:r>
                <a:r>
                  <a:rPr lang="fr-FR" dirty="0">
                    <a:latin typeface="Gill Sans MT" panose="020B0502020104020203" pitchFamily="34" charset="0"/>
                  </a:rPr>
                  <a:t> at </a:t>
                </a:r>
                <a:r>
                  <a:rPr lang="fr-FR" dirty="0" err="1">
                    <a:latin typeface="Gill Sans MT" panose="020B0502020104020203" pitchFamily="34" charset="0"/>
                  </a:rPr>
                  <a:t>low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redshift</a:t>
                </a:r>
                <a:endParaRPr lang="fr-FR" dirty="0">
                  <a:latin typeface="Gill Sans MT" panose="020B0502020104020203" pitchFamily="34" charset="0"/>
                </a:endParaRPr>
              </a:p>
              <a:p>
                <a:pPr marL="285750" indent="-285750">
                  <a:spcBef>
                    <a:spcPts val="1200"/>
                  </a:spcBef>
                  <a:buFont typeface="Arial" panose="020B0604020202020204" pitchFamily="34" charset="0"/>
                  <a:buChar char="•"/>
                </a:pPr>
                <a:r>
                  <a:rPr lang="fr-FR" dirty="0">
                    <a:latin typeface="Gill Sans MT" panose="020B0502020104020203" pitchFamily="34" charset="0"/>
                  </a:rPr>
                  <a:t>SNR : alternative </a:t>
                </a:r>
                <a:r>
                  <a:rPr lang="fr-FR" dirty="0" err="1">
                    <a:latin typeface="Gill Sans MT" panose="020B0502020104020203" pitchFamily="34" charset="0"/>
                  </a:rPr>
                  <a:t>selection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criteria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under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study</a:t>
                </a:r>
                <a:r>
                  <a:rPr lang="fr-FR" dirty="0">
                    <a:latin typeface="Gill Sans MT" panose="020B0502020104020203" pitchFamily="34" charset="0"/>
                  </a:rPr>
                  <a:t> has </a:t>
                </a:r>
                <a:r>
                  <a:rPr lang="fr-FR" dirty="0" err="1">
                    <a:latin typeface="Gill Sans MT" panose="020B0502020104020203" pitchFamily="34" charset="0"/>
                  </a:rPr>
                  <a:t>lower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redshift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  <a:r>
                  <a:rPr lang="fr-FR" dirty="0" err="1">
                    <a:latin typeface="Gill Sans MT" panose="020B0502020104020203" pitchFamily="34" charset="0"/>
                  </a:rPr>
                  <a:t>dependency</a:t>
                </a:r>
                <a:r>
                  <a:rPr lang="fr-FR" dirty="0">
                    <a:latin typeface="Gill Sans MT" panose="020B0502020104020203" pitchFamily="34" charset="0"/>
                  </a:rPr>
                  <a:t> </a:t>
                </a:r>
              </a:p>
            </p:txBody>
          </p:sp>
        </mc:Choice>
        <mc:Fallback xmlns="" xmlns:a="http://schemas.openxmlformats.org/drawingml/2006/main" xmlns:r="http://schemas.openxmlformats.org/officeDocument/2006/relationships" xmlns:p="http://schemas.openxmlformats.org/presentationml/2006/main"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EB7C89D3-6073-9239-5B78-8B32EB9C4D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852" y="4878520"/>
                <a:ext cx="4847459" cy="1354217"/>
              </a:xfrm>
              <a:prstGeom prst="rect">
                <a:avLst/>
              </a:prstGeom>
              <a:blipFill>
                <a:blip r:embed="rId4"/>
                <a:stretch>
                  <a:fillRect l="-0.881%" t="-2.252%" r="-0.126%" b="-6.306%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ZoneTexte 26">
            <a:extLst>
              <a:ext uri="{FF2B5EF4-FFF2-40B4-BE49-F238E27FC236}">
                <a16:creationId xmlns:a16="http://schemas.microsoft.com/office/drawing/2014/main" id="{A35012A0-81E7-26C2-8191-81E7E4746AFC}"/>
              </a:ext>
            </a:extLst>
          </p:cNvPr>
          <p:cNvSpPr txBox="1"/>
          <p:nvPr/>
        </p:nvSpPr>
        <p:spPr>
          <a:xfrm>
            <a:off x="595725" y="4925475"/>
            <a:ext cx="57360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High richness samples have significantly different distributions</a:t>
            </a:r>
          </a:p>
        </p:txBody>
      </p:sp>
      <p:sp>
        <p:nvSpPr>
          <p:cNvPr id="31" name="PB">
            <a:extLst>
              <a:ext uri="{FF2B5EF4-FFF2-40B4-BE49-F238E27FC236}">
                <a16:creationId xmlns:a16="http://schemas.microsoft.com/office/drawing/2014/main" id="{838548A7-1F0E-3075-8F9B-BEBB268F96A7}"/>
              </a:ext>
            </a:extLst>
          </p:cNvPr>
          <p:cNvSpPr/>
          <p:nvPr/>
        </p:nvSpPr>
        <p:spPr>
          <a:xfrm>
            <a:off x="0" y="6316537"/>
            <a:ext cx="9975273" cy="66285"/>
          </a:xfrm>
          <a:prstGeom prst="rect">
            <a:avLst/>
          </a:prstGeom>
          <a:solidFill>
            <a:srgbClr val="382380"/>
          </a:solidFill>
          <a:ln w="3175">
            <a:noFill/>
          </a:ln>
        </p:spPr>
        <p:style>
          <a:lnRef idx="2">
            <a:schemeClr val="accent1">
              <a:shade val="50%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 descr="Une image contenant nature, nuit&#10;&#10;Description générée automatiquement avec une confiance moyenne">
            <a:extLst>
              <a:ext uri="{FF2B5EF4-FFF2-40B4-BE49-F238E27FC236}">
                <a16:creationId xmlns:a16="http://schemas.microsoft.com/office/drawing/2014/main" id="{5765933F-9693-63DD-7BFA-BECB2A28ABC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.919%" r="8.732%"/>
          <a:stretch/>
        </p:blipFill>
        <p:spPr>
          <a:xfrm>
            <a:off x="6897910" y="1435196"/>
            <a:ext cx="4568331" cy="3456810"/>
          </a:xfrm>
          <a:prstGeom prst="rect">
            <a:avLst/>
          </a:prstGeom>
        </p:spPr>
      </p:pic>
      <p:pic>
        <p:nvPicPr>
          <p:cNvPr id="15" name="Image 14" descr="Une image contenant texte, diagramme, capture d’écran, Police&#10;&#10;Description générée automatiquement">
            <a:extLst>
              <a:ext uri="{FF2B5EF4-FFF2-40B4-BE49-F238E27FC236}">
                <a16:creationId xmlns:a16="http://schemas.microsoft.com/office/drawing/2014/main" id="{0D383C5F-9411-C9D1-36A6-659DB7ADCC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.465%" r="6.591%"/>
          <a:stretch/>
        </p:blipFill>
        <p:spPr>
          <a:xfrm>
            <a:off x="752222" y="1401726"/>
            <a:ext cx="4847460" cy="352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30558"/>
      </p:ext>
    </p:extLst>
  </p:cSld>
  <p:clrMapOvr>
    <a:masterClrMapping/>
  </p:clrMapOvr>
</p:sld>
</file>

<file path=ppt/theme/theme1.xml><?xml version="1.0" encoding="utf-8"?>
<a:theme xmlns:a="http://purl.oclc.org/ooxml/drawingml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purl.oclc.org/ooxml/drawingml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%">
              <a:schemeClr val="phClr">
                <a:lumMod val="110%"/>
                <a:satMod val="105%"/>
                <a:tint val="67%"/>
              </a:schemeClr>
            </a:gs>
            <a:gs pos="50%">
              <a:schemeClr val="phClr">
                <a:lumMod val="105%"/>
                <a:satMod val="103%"/>
                <a:tint val="73%"/>
              </a:schemeClr>
            </a:gs>
            <a:gs pos="100%">
              <a:schemeClr val="phClr">
                <a:lumMod val="105%"/>
                <a:satMod val="109%"/>
                <a:tint val="81%"/>
              </a:schemeClr>
            </a:gs>
          </a:gsLst>
          <a:lin ang="5400000" scaled="0"/>
        </a:gradFill>
        <a:gradFill rotWithShape="1">
          <a:gsLst>
            <a:gs pos="0%">
              <a:schemeClr val="phClr">
                <a:satMod val="103%"/>
                <a:lumMod val="102%"/>
                <a:tint val="94%"/>
              </a:schemeClr>
            </a:gs>
            <a:gs pos="50%">
              <a:schemeClr val="phClr">
                <a:satMod val="110%"/>
                <a:lumMod val="100%"/>
                <a:shade val="100%"/>
              </a:schemeClr>
            </a:gs>
            <a:gs pos="100%">
              <a:schemeClr val="phClr">
                <a:lumMod val="99%"/>
                <a:satMod val="120%"/>
                <a:shade val="78%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%"/>
        </a:ln>
        <a:ln w="12700" cap="flat" cmpd="sng" algn="ctr">
          <a:solidFill>
            <a:schemeClr val="phClr"/>
          </a:solidFill>
          <a:prstDash val="solid"/>
          <a:miter lim="800%"/>
        </a:ln>
        <a:ln w="19050" cap="flat" cmpd="sng" algn="ctr">
          <a:solidFill>
            <a:schemeClr val="phClr"/>
          </a:solidFill>
          <a:prstDash val="solid"/>
          <a:miter lim="800%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%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%"/>
            <a:satMod val="170%"/>
          </a:schemeClr>
        </a:solidFill>
        <a:gradFill rotWithShape="1">
          <a:gsLst>
            <a:gs pos="0%">
              <a:schemeClr val="phClr">
                <a:tint val="93%"/>
                <a:satMod val="150%"/>
                <a:shade val="98%"/>
                <a:lumMod val="102%"/>
              </a:schemeClr>
            </a:gs>
            <a:gs pos="50%">
              <a:schemeClr val="phClr">
                <a:tint val="98%"/>
                <a:satMod val="130%"/>
                <a:shade val="90%"/>
                <a:lumMod val="103%"/>
              </a:schemeClr>
            </a:gs>
            <a:gs pos="100%">
              <a:schemeClr val="phClr">
                <a:shade val="63%"/>
                <a:satMod val="120%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purl.oclc.org/ooxml/officeDocument/extendedProperties" xmlns:vt="http://purl.oclc.org/ooxml/officeDocument/docPropsVTypes">
  <Template/>
  <TotalTime>2114</TotalTime>
  <Words>552</Words>
  <Application>Microsoft Office PowerPoint</Application>
  <PresentationFormat>Grand écran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Gill Sans MT</vt:lpstr>
      <vt:lpstr>Lucida Grande</vt:lpstr>
      <vt:lpstr>Wingdings</vt:lpstr>
      <vt:lpstr>Thème Office</vt:lpstr>
      <vt:lpstr>Performance of AMICO on cosmoDC2 simulation</vt:lpstr>
      <vt:lpstr>DESC science requirements</vt:lpstr>
      <vt:lpstr>AMICO algorithm</vt:lpstr>
      <vt:lpstr>AMICO on cosmoDC2 catalogs</vt:lpstr>
      <vt:lpstr>Matching procedure</vt:lpstr>
      <vt:lpstr>Completeness and purity</vt:lpstr>
      <vt:lpstr>Comparison to redMaPPer</vt:lpstr>
      <vt:lpstr>Richness correlation</vt:lpstr>
      <vt:lpstr>Redshift distributions </vt:lpstr>
      <vt:lpstr>Colors of member galaxies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of AMICO on cosmoDC2 simulation</dc:title>
  <dc:creator>NATHAN AMOUROUX</dc:creator>
  <cp:lastModifiedBy>NATHAN AMOUROUX</cp:lastModifiedBy>
  <cp:revision>71</cp:revision>
  <dcterms:created xsi:type="dcterms:W3CDTF">2023-05-30T07:14:46Z</dcterms:created>
  <dcterms:modified xsi:type="dcterms:W3CDTF">2023-06-07T15:15:48Z</dcterms:modified>
</cp:coreProperties>
</file>