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864" r:id="rId2"/>
    <p:sldMasterId id="2147483876" r:id="rId3"/>
    <p:sldMasterId id="2147483888" r:id="rId4"/>
    <p:sldMasterId id="2147483900" r:id="rId5"/>
  </p:sldMasterIdLst>
  <p:notesMasterIdLst>
    <p:notesMasterId r:id="rId59"/>
  </p:notesMasterIdLst>
  <p:handoutMasterIdLst>
    <p:handoutMasterId r:id="rId60"/>
  </p:handoutMasterIdLst>
  <p:sldIdLst>
    <p:sldId id="371" r:id="rId6"/>
    <p:sldId id="1147" r:id="rId7"/>
    <p:sldId id="327" r:id="rId8"/>
    <p:sldId id="1117" r:id="rId9"/>
    <p:sldId id="1113" r:id="rId10"/>
    <p:sldId id="1115" r:id="rId11"/>
    <p:sldId id="1118" r:id="rId12"/>
    <p:sldId id="440" r:id="rId13"/>
    <p:sldId id="499" r:id="rId14"/>
    <p:sldId id="1106" r:id="rId15"/>
    <p:sldId id="1107" r:id="rId16"/>
    <p:sldId id="1110" r:id="rId17"/>
    <p:sldId id="1120" r:id="rId18"/>
    <p:sldId id="1133" r:id="rId19"/>
    <p:sldId id="410" r:id="rId20"/>
    <p:sldId id="1140" r:id="rId21"/>
    <p:sldId id="1119" r:id="rId22"/>
    <p:sldId id="1141" r:id="rId23"/>
    <p:sldId id="1109" r:id="rId24"/>
    <p:sldId id="445" r:id="rId25"/>
    <p:sldId id="461" r:id="rId26"/>
    <p:sldId id="475" r:id="rId27"/>
    <p:sldId id="476" r:id="rId28"/>
    <p:sldId id="462" r:id="rId29"/>
    <p:sldId id="1130" r:id="rId30"/>
    <p:sldId id="470" r:id="rId31"/>
    <p:sldId id="1142" r:id="rId32"/>
    <p:sldId id="1122" r:id="rId33"/>
    <p:sldId id="1125" r:id="rId34"/>
    <p:sldId id="1126" r:id="rId35"/>
    <p:sldId id="1127" r:id="rId36"/>
    <p:sldId id="1128" r:id="rId37"/>
    <p:sldId id="487" r:id="rId38"/>
    <p:sldId id="1124" r:id="rId39"/>
    <p:sldId id="1148" r:id="rId40"/>
    <p:sldId id="492" r:id="rId41"/>
    <p:sldId id="319" r:id="rId42"/>
    <p:sldId id="333" r:id="rId43"/>
    <p:sldId id="486" r:id="rId44"/>
    <p:sldId id="493" r:id="rId45"/>
    <p:sldId id="495" r:id="rId46"/>
    <p:sldId id="1129" r:id="rId47"/>
    <p:sldId id="1145" r:id="rId48"/>
    <p:sldId id="1144" r:id="rId49"/>
    <p:sldId id="498" r:id="rId50"/>
    <p:sldId id="1143" r:id="rId51"/>
    <p:sldId id="463" r:id="rId52"/>
    <p:sldId id="1132" r:id="rId53"/>
    <p:sldId id="1136" r:id="rId54"/>
    <p:sldId id="1134" r:id="rId55"/>
    <p:sldId id="1135" r:id="rId56"/>
    <p:sldId id="273" r:id="rId57"/>
    <p:sldId id="272" r:id="rId58"/>
  </p:sldIdLst>
  <p:sldSz cx="9906000" cy="6858000" type="A4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3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99FF"/>
    <a:srgbClr val="FF0306"/>
    <a:srgbClr val="9900FF"/>
    <a:srgbClr val="33CC33"/>
    <a:srgbClr val="FFFF66"/>
    <a:srgbClr val="CC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3"/>
    <p:restoredTop sz="83222" autoAdjust="0"/>
  </p:normalViewPr>
  <p:slideViewPr>
    <p:cSldViewPr>
      <p:cViewPr>
        <p:scale>
          <a:sx n="109" d="100"/>
          <a:sy n="109" d="100"/>
        </p:scale>
        <p:origin x="1856" y="1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14" y="-78"/>
      </p:cViewPr>
      <p:guideLst>
        <p:guide orient="horz" pos="2237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t" anchorCtr="0" compatLnSpc="1">
            <a:prstTxWarp prst="textNoShape">
              <a:avLst/>
            </a:prstTxWarp>
          </a:bodyPr>
          <a:lstStyle>
            <a:lvl1pPr defTabSz="935038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2788" y="0"/>
            <a:ext cx="44418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t" anchorCtr="0" compatLnSpc="1">
            <a:prstTxWarp prst="textNoShape">
              <a:avLst/>
            </a:prstTxWarp>
          </a:bodyPr>
          <a:lstStyle>
            <a:lvl1pPr algn="r" defTabSz="935038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8463"/>
            <a:ext cx="44418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b" anchorCtr="0" compatLnSpc="1">
            <a:prstTxWarp prst="textNoShape">
              <a:avLst/>
            </a:prstTxWarp>
          </a:bodyPr>
          <a:lstStyle>
            <a:lvl1pPr defTabSz="935038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2788" y="6748463"/>
            <a:ext cx="44418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b" anchorCtr="0" compatLnSpc="1">
            <a:prstTxWarp prst="textNoShape">
              <a:avLst/>
            </a:prstTxWarp>
          </a:bodyPr>
          <a:lstStyle>
            <a:lvl1pPr algn="r" defTabSz="935038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F1DC966-59C3-904B-BECE-8FAB24C74E0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27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t" anchorCtr="0" compatLnSpc="1">
            <a:prstTxWarp prst="textNoShape">
              <a:avLst/>
            </a:prstTxWarp>
          </a:bodyPr>
          <a:lstStyle>
            <a:lvl1pPr defTabSz="935038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2788" y="0"/>
            <a:ext cx="44418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t" anchorCtr="0" compatLnSpc="1">
            <a:prstTxWarp prst="textNoShape">
              <a:avLst/>
            </a:prstTxWarp>
          </a:bodyPr>
          <a:lstStyle>
            <a:lvl1pPr algn="r" defTabSz="935038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8813" y="534988"/>
            <a:ext cx="3844925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6838" y="3371850"/>
            <a:ext cx="7500937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8463"/>
            <a:ext cx="44418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b" anchorCtr="0" compatLnSpc="1">
            <a:prstTxWarp prst="textNoShape">
              <a:avLst/>
            </a:prstTxWarp>
          </a:bodyPr>
          <a:lstStyle>
            <a:lvl1pPr defTabSz="935038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2788" y="6748463"/>
            <a:ext cx="44418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475" tIns="46736" rIns="93475" bIns="46736" numCol="1" anchor="b" anchorCtr="0" compatLnSpc="1">
            <a:prstTxWarp prst="textNoShape">
              <a:avLst/>
            </a:prstTxWarp>
          </a:bodyPr>
          <a:lstStyle>
            <a:lvl1pPr algn="r" defTabSz="935038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8E66A09-46E9-1F4F-A744-F677B781590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79F04A-C829-314C-9A21-AB8F9BDF22DD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18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4A9C00-D04C-AF4B-AF86-F283D6ABB24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8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2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4A9C00-D04C-AF4B-AF86-F283D6ABB24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78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67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4A9C00-D04C-AF4B-AF86-F283D6ABB24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78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10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49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43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B2131B-EC34-6947-856E-5A7C0CC257E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674A5-C969-F44F-B57D-671455A24A2E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E2222C-086A-2241-B346-1BC6AE92D7C6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38441-702F-7D4B-A003-E695CE439CFA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96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687028-4535-414A-B72A-A5776BDB68D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824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14375" y="747713"/>
            <a:ext cx="5376863" cy="3722687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2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65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2CA946-CC57-1E42-8329-961A2474C94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1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556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E2D27-51E1-FD4B-9F1A-CA10BF67352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321" tIns="47661" rIns="95321" bIns="47661"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79C82-629A-CD47-AE7C-54283B0885DC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5792788" y="6748463"/>
            <a:ext cx="44418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5" tIns="46736" rIns="93475" bIns="46736" anchor="b"/>
          <a:lstStyle>
            <a:lvl1pPr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CDF2B2E-FF57-E64E-AE86-51B411B2987D}" type="slidenum">
              <a:rPr lang="en-US" sz="1400">
                <a:latin typeface="Times New Roman" charset="0"/>
              </a:rPr>
              <a:pPr algn="r"/>
              <a:t>22</a:t>
            </a:fld>
            <a:endParaRPr lang="en-US" sz="140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8813" y="534988"/>
            <a:ext cx="3843337" cy="26622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2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5792788" y="6748463"/>
            <a:ext cx="44418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5" tIns="46736" rIns="93475" bIns="46736" anchor="b"/>
          <a:lstStyle>
            <a:lvl1pPr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CDF2B2E-FF57-E64E-AE86-51B411B2987D}" type="slidenum">
              <a:rPr lang="en-US" sz="1400">
                <a:latin typeface="Times New Roman" charset="0"/>
              </a:rPr>
              <a:pPr algn="r"/>
              <a:t>23</a:t>
            </a:fld>
            <a:endParaRPr lang="en-US" sz="140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8813" y="534988"/>
            <a:ext cx="3843337" cy="26622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925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87911-ED19-764D-BF30-FB614ED6B383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79C82-629A-CD47-AE7C-54283B0885DC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545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87911-ED19-764D-BF30-FB614ED6B383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22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87911-ED19-764D-BF30-FB614ED6B383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34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CCF38-F722-2145-A769-27B9D2ACF08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39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78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682F4-29B2-A04C-A519-9FE7790EBF0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51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29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99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324C92-96DA-524E-A383-78158C3ED31F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724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50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F87911-ED19-764D-BF30-FB614ED6B3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50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01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50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F87911-ED19-764D-BF30-FB614ED6B3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50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684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CCF38-F722-2145-A769-27B9D2ACF08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75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CC8F4-55FE-AE44-8EF5-021F0C0363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9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4088" y="684213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898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3339-E832-0341-85AD-3F6941034C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73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50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93339-E832-0341-85AD-3F6941034CA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50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8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3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24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50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93339-E832-0341-85AD-3F6941034CA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50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8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039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87911-ED19-764D-BF30-FB614ED6B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321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33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CC8F4-55FE-AE44-8EF5-021F0C0363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9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4088" y="684213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679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87911-ED19-764D-BF30-FB614ED6B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43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87911-ED19-764D-BF30-FB614ED6B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13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CCF38-F722-2145-A769-27B9D2ACF085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2086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324C92-96DA-524E-A383-78158C3ED31F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7225" y="533400"/>
            <a:ext cx="3843338" cy="2662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6484" y="3372168"/>
            <a:ext cx="7501646" cy="31930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628" tIns="45814" rIns="91628" bIns="45814"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CCF38-F722-2145-A769-27B9D2ACF08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22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9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CA9CA-B6FD-B14D-99D8-AD5015FA123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473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524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8809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93339-E832-0341-85AD-3F6941034CAD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662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893339-E832-0341-85AD-3F6941034C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71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2CA946-CC57-1E42-8329-961A2474C94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81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5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10CB7-0C43-924B-91A8-79A901B743A3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2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5792788" y="6748463"/>
            <a:ext cx="44418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75" tIns="46736" rIns="93475" bIns="46736" anchor="b"/>
          <a:lstStyle>
            <a:lvl1pPr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96938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1B0A9352-8502-EC47-BF00-D00379DACAAB}" type="slidenum">
              <a:rPr lang="en-US" sz="1400">
                <a:latin typeface="Times New Roman" charset="0"/>
              </a:rPr>
              <a:pPr algn="r"/>
              <a:t>8</a:t>
            </a:fld>
            <a:endParaRPr lang="en-US" sz="140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8813" y="534988"/>
            <a:ext cx="3843337" cy="26622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705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B2131B-EC34-6947-856E-5A7C0CC257E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5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38" y="2286000"/>
            <a:ext cx="83661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et modifiez le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1463" y="3886200"/>
            <a:ext cx="6932612" cy="1773238"/>
          </a:xfrm>
        </p:spPr>
        <p:txBody>
          <a:bodyPr/>
          <a:lstStyle>
            <a:lvl1pPr marL="0" indent="93663" algn="ctr">
              <a:buFont typeface="Symbol" charset="0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41859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7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5038" y="228600"/>
            <a:ext cx="2289175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12750" y="228600"/>
            <a:ext cx="6719888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1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38" y="2286000"/>
            <a:ext cx="83661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pour modifier le style du titre du masque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1463" y="3886200"/>
            <a:ext cx="6932612" cy="1773238"/>
          </a:xfrm>
        </p:spPr>
        <p:txBody>
          <a:bodyPr/>
          <a:lstStyle>
            <a:lvl1pPr marL="0" indent="93663" algn="ctr">
              <a:buFont typeface="Symbol" charset="0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3139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44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6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4538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0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4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19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0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2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34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3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02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5038" y="228600"/>
            <a:ext cx="2289175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12750" y="228600"/>
            <a:ext cx="6719888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83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78" y="2286000"/>
            <a:ext cx="83661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et modifiez le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1463" y="3886200"/>
            <a:ext cx="6932612" cy="1773238"/>
          </a:xfrm>
        </p:spPr>
        <p:txBody>
          <a:bodyPr/>
          <a:lstStyle>
            <a:lvl1pPr marL="0" indent="93663" algn="ctr">
              <a:buFont typeface="Symbol" charset="0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802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09705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7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7453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4538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4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363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37402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88338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4376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8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499" y="27312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0389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62197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5360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5078" y="228600"/>
            <a:ext cx="2289175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12753" y="228600"/>
            <a:ext cx="6719889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70875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39" y="2286000"/>
            <a:ext cx="83661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pour modifier le style du titre du masque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1463" y="3886200"/>
            <a:ext cx="6932612" cy="1773238"/>
          </a:xfrm>
        </p:spPr>
        <p:txBody>
          <a:bodyPr/>
          <a:lstStyle>
            <a:lvl1pPr marL="0" indent="86460" algn="ctr">
              <a:buFont typeface="Symbol" charset="0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6931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96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3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4538" y="1981200"/>
            <a:ext cx="4132262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1" y="1981200"/>
            <a:ext cx="4132263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03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5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6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4538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11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2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3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13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73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5039" y="228600"/>
            <a:ext cx="2289175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12750" y="228600"/>
            <a:ext cx="6719889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54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946" y="2286000"/>
            <a:ext cx="836612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et modifiez le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1463" y="3886200"/>
            <a:ext cx="6932612" cy="1773238"/>
          </a:xfrm>
        </p:spPr>
        <p:txBody>
          <a:bodyPr/>
          <a:lstStyle>
            <a:lvl1pPr marL="0" indent="93663" algn="ctr">
              <a:buFont typeface="Symbol" charset="0"/>
              <a:buNone/>
              <a:defRPr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46843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7249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1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5984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4538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9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45027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84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2203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11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8447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55139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499" y="27306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73365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30078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76356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5047" y="228600"/>
            <a:ext cx="2289175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12753" y="228600"/>
            <a:ext cx="6719889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865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1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6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28600"/>
            <a:ext cx="9161463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8" y="1981200"/>
            <a:ext cx="84169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9938" y="6400800"/>
            <a:ext cx="8366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Ch. Yèche                                                   LAPP Seminar                                                             Annecy, Mars 21, 2014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571500" indent="-477838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Þ"/>
        <a:defRPr sz="33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047750" indent="-2873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466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8859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305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762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219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676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133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28600"/>
            <a:ext cx="9161463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8" y="1981200"/>
            <a:ext cx="84169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1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9938" y="6400800"/>
            <a:ext cx="8366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cs typeface="+mn-cs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Times" charset="0"/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7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571500" indent="-477838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Þ"/>
        <a:defRPr sz="33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047750" indent="-2873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466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8859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305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7622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2194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6766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1338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91" y="228600"/>
            <a:ext cx="9161463" cy="15255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78" y="1981200"/>
            <a:ext cx="8416925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9978" y="6400800"/>
            <a:ext cx="8366125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3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571500" indent="-477838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Þ"/>
        <a:defRPr sz="33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047750" indent="-2873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466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8859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305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762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219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676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133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52" y="228600"/>
            <a:ext cx="9161463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9" y="1981200"/>
            <a:ext cx="84169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1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9939" y="6400800"/>
            <a:ext cx="8366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23">
                <a:cs typeface="+mn-cs"/>
              </a:defRPr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Times" charset="0"/>
              </a:rPr>
              <a:t>Ch. Yèche                                                   LAPP Seminar                                                             Annecy, Mars 21, 2014</a:t>
            </a:r>
            <a:endParaRPr 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2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154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527552" indent="-441092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Þ"/>
        <a:defRPr sz="3046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67178" indent="-265242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ea typeface="+mn-ea"/>
        </a:defRPr>
      </a:lvl2pPr>
      <a:lvl3pPr marL="1354049" indent="-211021" algn="l" rtl="0" eaLnBrk="0" fontAlgn="base" hangingPunct="0">
        <a:spcBef>
          <a:spcPct val="20000"/>
        </a:spcBef>
        <a:spcAft>
          <a:spcPct val="0"/>
        </a:spcAft>
        <a:buChar char="•"/>
        <a:defRPr sz="2123">
          <a:solidFill>
            <a:schemeClr val="tx1"/>
          </a:solidFill>
          <a:latin typeface="+mn-lt"/>
          <a:ea typeface="+mn-ea"/>
        </a:defRPr>
      </a:lvl3pPr>
      <a:lvl4pPr marL="1740920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ea typeface="+mn-ea"/>
        </a:defRPr>
      </a:lvl4pPr>
      <a:lvl5pPr marL="2127792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5pPr>
      <a:lvl6pPr marL="2549833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6pPr>
      <a:lvl7pPr marL="2971874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7pPr>
      <a:lvl8pPr marL="3393916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8pPr>
      <a:lvl9pPr marL="381595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53" y="228600"/>
            <a:ext cx="9161463" cy="15255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40" y="1981200"/>
            <a:ext cx="8416925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9940" y="6400800"/>
            <a:ext cx="8366125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1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571500" indent="-477838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Þ"/>
        <a:defRPr sz="33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047750" indent="-2873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466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8859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305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762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219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676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133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9.emf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emf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jp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Euclid.pdf">
            <a:extLst>
              <a:ext uri="{FF2B5EF4-FFF2-40B4-BE49-F238E27FC236}">
                <a16:creationId xmlns:a16="http://schemas.microsoft.com/office/drawing/2014/main" id="{8571392A-4F80-7F43-A9F2-B1EC34B94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87" y="3153302"/>
            <a:ext cx="1973425" cy="1703957"/>
          </a:xfrm>
          <a:prstGeom prst="rect">
            <a:avLst/>
          </a:prstGeom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31788" y="2667000"/>
            <a:ext cx="70151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>
              <a:lnSpc>
                <a:spcPct val="90000"/>
              </a:lnSpc>
            </a:pP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95881" y="5342322"/>
            <a:ext cx="9145016" cy="11415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/>
            <a:r>
              <a:rPr lang="fr-FR" sz="2400" b="1" dirty="0">
                <a:solidFill>
                  <a:srgbClr val="00CC00"/>
                </a:solidFill>
              </a:rPr>
              <a:t>Journée de la SFP,  Division Champ &amp; Particules</a:t>
            </a:r>
          </a:p>
          <a:p>
            <a:pPr algn="ctr"/>
            <a:r>
              <a:rPr lang="en-US" sz="2400" b="1" dirty="0">
                <a:solidFill>
                  <a:srgbClr val="00CC00"/>
                </a:solidFill>
              </a:rPr>
              <a:t>LPNHE </a:t>
            </a:r>
            <a:r>
              <a:rPr lang="en-US" sz="2400" b="1" dirty="0" err="1">
                <a:solidFill>
                  <a:srgbClr val="00CC00"/>
                </a:solidFill>
              </a:rPr>
              <a:t>Jussieu</a:t>
            </a:r>
            <a:r>
              <a:rPr lang="en-US" sz="2400" b="1" dirty="0">
                <a:solidFill>
                  <a:srgbClr val="00CC00"/>
                </a:solidFill>
              </a:rPr>
              <a:t> – July 10, 2023</a:t>
            </a:r>
            <a:endParaRPr lang="en-US" sz="2400" dirty="0">
              <a:solidFill>
                <a:srgbClr val="00CC00"/>
              </a:solidFill>
            </a:endParaRPr>
          </a:p>
        </p:txBody>
      </p:sp>
      <p:sp>
        <p:nvSpPr>
          <p:cNvPr id="14341" name="AutoShape 22"/>
          <p:cNvSpPr>
            <a:spLocks noChangeArrowheads="1"/>
          </p:cNvSpPr>
          <p:nvPr/>
        </p:nvSpPr>
        <p:spPr bwMode="auto">
          <a:xfrm>
            <a:off x="792822" y="311707"/>
            <a:ext cx="8320356" cy="18047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fr-FR" sz="2800">
              <a:solidFill>
                <a:srgbClr val="FF3300"/>
              </a:solidFill>
              <a:latin typeface="Times" charset="0"/>
            </a:endParaRPr>
          </a:p>
        </p:txBody>
      </p:sp>
      <p:sp>
        <p:nvSpPr>
          <p:cNvPr id="14342" name="Rectangle 27"/>
          <p:cNvSpPr>
            <a:spLocks noChangeArrowheads="1"/>
          </p:cNvSpPr>
          <p:nvPr/>
        </p:nvSpPr>
        <p:spPr bwMode="auto">
          <a:xfrm>
            <a:off x="2332085" y="2311857"/>
            <a:ext cx="5472608" cy="45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112" tIns="42556" rIns="85112" bIns="42556">
            <a:spAutoFit/>
          </a:bodyPr>
          <a:lstStyle/>
          <a:p>
            <a:pPr algn="ctr" defTabSz="850900"/>
            <a:r>
              <a:rPr lang="en-US" sz="2400" dirty="0"/>
              <a:t>Ch. </a:t>
            </a:r>
            <a:r>
              <a:rPr lang="en-US" sz="2400" dirty="0" err="1"/>
              <a:t>Yèche</a:t>
            </a:r>
            <a:r>
              <a:rPr lang="en-US" sz="2400" dirty="0"/>
              <a:t>   (CEA-</a:t>
            </a:r>
            <a:r>
              <a:rPr lang="en-US" sz="2400" dirty="0" err="1"/>
              <a:t>Saclay</a:t>
            </a:r>
            <a:r>
              <a:rPr lang="en-US" sz="2400" dirty="0"/>
              <a:t> </a:t>
            </a:r>
            <a:r>
              <a:rPr lang="en-US" sz="2400" dirty="0" err="1"/>
              <a:t>Irfu</a:t>
            </a:r>
            <a:r>
              <a:rPr lang="en-US" sz="2400" dirty="0"/>
              <a:t>)</a:t>
            </a:r>
          </a:p>
        </p:txBody>
      </p:sp>
      <p:sp>
        <p:nvSpPr>
          <p:cNvPr id="14343" name="Text Box 30"/>
          <p:cNvSpPr txBox="1">
            <a:spLocks noChangeArrowheads="1"/>
          </p:cNvSpPr>
          <p:nvPr/>
        </p:nvSpPr>
        <p:spPr bwMode="auto">
          <a:xfrm>
            <a:off x="878810" y="329614"/>
            <a:ext cx="81483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sym typeface="Symbol" charset="0"/>
              </a:rPr>
              <a:t>The path of cosmology </a:t>
            </a:r>
          </a:p>
          <a:p>
            <a:pPr algn="ctr"/>
            <a:r>
              <a:rPr lang="en-US" sz="5400" b="1" dirty="0">
                <a:solidFill>
                  <a:schemeClr val="accent2"/>
                </a:solidFill>
                <a:sym typeface="Symbol" charset="0"/>
              </a:rPr>
              <a:t>in the decade</a:t>
            </a:r>
          </a:p>
        </p:txBody>
      </p:sp>
      <p:pic>
        <p:nvPicPr>
          <p:cNvPr id="19" name="Image 18" descr="NewDM_SpectroScopic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" y="3068622"/>
            <a:ext cx="2297409" cy="1872546"/>
          </a:xfrm>
          <a:prstGeom prst="rect">
            <a:avLst/>
          </a:prstGeom>
        </p:spPr>
      </p:pic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1184949" y="3328764"/>
            <a:ext cx="846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DESI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4FFA8C-C488-334F-B076-84F732DFC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86" r="6167"/>
          <a:stretch/>
        </p:blipFill>
        <p:spPr>
          <a:xfrm>
            <a:off x="8050533" y="3202359"/>
            <a:ext cx="1862798" cy="1678464"/>
          </a:xfrm>
          <a:prstGeom prst="rect">
            <a:avLst/>
          </a:prstGeom>
        </p:spPr>
      </p:pic>
      <p:sp>
        <p:nvSpPr>
          <p:cNvPr id="14" name="Text Box 41">
            <a:extLst>
              <a:ext uri="{FF2B5EF4-FFF2-40B4-BE49-F238E27FC236}">
                <a16:creationId xmlns:a16="http://schemas.microsoft.com/office/drawing/2014/main" id="{8522FA65-4B19-714E-B418-50DC82446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488" y="3242846"/>
            <a:ext cx="90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Euclid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F691601-7774-9742-AE7F-FF1A1FC1F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426" y="3218627"/>
            <a:ext cx="1645927" cy="16459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F5DFB2-9342-814A-9A55-B8889F685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768" y="3207418"/>
            <a:ext cx="2085434" cy="1668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861026-2093-3543-AE7C-EBBF5122E1E1}"/>
              </a:ext>
            </a:extLst>
          </p:cNvPr>
          <p:cNvSpPr/>
          <p:nvPr/>
        </p:nvSpPr>
        <p:spPr>
          <a:xfrm>
            <a:off x="6011696" y="4414100"/>
            <a:ext cx="1306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LiteBIRD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 Box 41">
            <a:extLst>
              <a:ext uri="{FF2B5EF4-FFF2-40B4-BE49-F238E27FC236}">
                <a16:creationId xmlns:a16="http://schemas.microsoft.com/office/drawing/2014/main" id="{29478A11-5FD0-2ED7-048D-9F817C39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573" y="3328764"/>
            <a:ext cx="12522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SPEC-S5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MSE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0" name="Rectangle 10"/>
          <p:cNvSpPr>
            <a:spLocks noChangeArrowheads="1"/>
          </p:cNvSpPr>
          <p:nvPr/>
        </p:nvSpPr>
        <p:spPr bwMode="auto">
          <a:xfrm>
            <a:off x="0" y="0"/>
            <a:ext cx="9948334" cy="71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>
                <a:solidFill>
                  <a:srgbClr val="FF3300"/>
                </a:solidFill>
                <a:cs typeface="+mn-cs"/>
              </a:rPr>
              <a:t>What do we learn with these maps?</a:t>
            </a:r>
            <a:endParaRPr lang="en-US" sz="4000">
              <a:cs typeface="+mn-cs"/>
            </a:endParaRPr>
          </a:p>
        </p:txBody>
      </p:sp>
      <p:pic>
        <p:nvPicPr>
          <p:cNvPr id="2" name="Image 1" descr="ClPlan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4" b="34874"/>
          <a:stretch/>
        </p:blipFill>
        <p:spPr>
          <a:xfrm>
            <a:off x="3709499" y="3356992"/>
            <a:ext cx="6196501" cy="2886317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75" y="3065471"/>
            <a:ext cx="3581400" cy="1816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62450" y="4857452"/>
            <a:ext cx="372533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800" b="1" dirty="0">
                <a:solidFill>
                  <a:schemeClr val="accent2"/>
                </a:solidFill>
                <a:sym typeface="Symbol" charset="0"/>
              </a:rPr>
              <a:t>CMB anisotropies</a:t>
            </a:r>
            <a:endParaRPr lang="en-US" sz="2800" dirty="0">
              <a:solidFill>
                <a:schemeClr val="tx1"/>
              </a:solidFill>
              <a:sym typeface="Symbol" charset="0"/>
            </a:endParaRP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400" b="1" dirty="0">
                <a:solidFill>
                  <a:srgbClr val="FF3300"/>
                </a:solidFill>
                <a:sym typeface="Symbol" charset="0"/>
              </a:rPr>
              <a:t>Angular size </a:t>
            </a:r>
            <a:r>
              <a:rPr lang="en-US" sz="2400" dirty="0">
                <a:solidFill>
                  <a:schemeClr val="tx2"/>
                </a:solidFill>
                <a:sym typeface="Symbol" charset="0"/>
              </a:rPr>
              <a:t>of the fluctuations</a:t>
            </a:r>
            <a:endParaRPr lang="en-US" sz="2400" dirty="0">
              <a:solidFill>
                <a:schemeClr val="tx1"/>
              </a:solidFill>
              <a:sym typeface="Symbol" charset="0"/>
            </a:endParaRP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sym typeface="Symbol" charset="0"/>
              </a:rPr>
              <a:t> Conversion : angle </a:t>
            </a:r>
            <a:r>
              <a:rPr lang="en-US" sz="2400" dirty="0" err="1">
                <a:solidFill>
                  <a:schemeClr val="tx1"/>
                </a:solidFill>
                <a:sym typeface="Symbol" charset="0"/>
              </a:rPr>
              <a:t>multipôle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 </a:t>
            </a:r>
            <a:r>
              <a:rPr lang="en-US" sz="2400" dirty="0">
                <a:solidFill>
                  <a:schemeClr val="tx1"/>
                </a:solidFill>
                <a:latin typeface="Script MT Bold" charset="0"/>
              </a:rPr>
              <a:t>= </a:t>
            </a:r>
            <a:r>
              <a:rPr lang="en-US" sz="2400" dirty="0">
                <a:solidFill>
                  <a:schemeClr val="tx1"/>
                </a:solidFill>
                <a:latin typeface="Times" charset="0"/>
              </a:rPr>
              <a:t>180</a:t>
            </a:r>
            <a:r>
              <a:rPr lang="en-US" sz="2400" baseline="30000" dirty="0">
                <a:solidFill>
                  <a:schemeClr val="tx1"/>
                </a:solidFill>
                <a:latin typeface="Times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Times" charset="0"/>
              </a:rPr>
              <a:t>/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</a:t>
            </a:r>
          </a:p>
        </p:txBody>
      </p:sp>
      <p:sp>
        <p:nvSpPr>
          <p:cNvPr id="7" name="ZoneTexte 6"/>
          <p:cNvSpPr txBox="1"/>
          <p:nvPr/>
        </p:nvSpPr>
        <p:spPr>
          <a:xfrm rot="16200000">
            <a:off x="2943304" y="4680809"/>
            <a:ext cx="23398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Temperature fluctuations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60660" y="6253032"/>
            <a:ext cx="53617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0             500             1000           1500          2000         2500  </a:t>
            </a: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5143500" y="3724477"/>
            <a:ext cx="63500" cy="2413000"/>
          </a:xfrm>
          <a:prstGeom prst="straightConnector1">
            <a:avLst/>
          </a:prstGeom>
          <a:noFill/>
          <a:ln w="28575" cap="flat" cmpd="sng" algn="ctr">
            <a:solidFill>
              <a:srgbClr val="A734D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ZoneTexte 11"/>
          <p:cNvSpPr txBox="1"/>
          <p:nvPr/>
        </p:nvSpPr>
        <p:spPr>
          <a:xfrm>
            <a:off x="5323417" y="3597477"/>
            <a:ext cx="4049756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A734DF"/>
                </a:solidFill>
              </a:rPr>
              <a:t>1</a:t>
            </a:r>
            <a:r>
              <a:rPr lang="en-US" sz="1800" baseline="30000">
                <a:solidFill>
                  <a:srgbClr val="A734DF"/>
                </a:solidFill>
              </a:rPr>
              <a:t>st</a:t>
            </a:r>
            <a:r>
              <a:rPr lang="en-US" sz="1800">
                <a:solidFill>
                  <a:srgbClr val="A734DF"/>
                </a:solidFill>
              </a:rPr>
              <a:t> peak</a:t>
            </a:r>
          </a:p>
          <a:p>
            <a:r>
              <a:rPr lang="en-US" sz="1800">
                <a:solidFill>
                  <a:srgbClr val="A734DF"/>
                </a:solidFill>
              </a:rPr>
              <a:t>Position: curvature and Dark Energy</a:t>
            </a:r>
          </a:p>
          <a:p>
            <a:r>
              <a:rPr lang="en-US" sz="1800">
                <a:solidFill>
                  <a:srgbClr val="A734DF"/>
                </a:solidFill>
              </a:rPr>
              <a:t>Amplitude: baryonic matter</a:t>
            </a:r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6350000" y="5121477"/>
            <a:ext cx="4233" cy="1062567"/>
          </a:xfrm>
          <a:prstGeom prst="straightConnector1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ZoneTexte 15"/>
          <p:cNvSpPr txBox="1"/>
          <p:nvPr/>
        </p:nvSpPr>
        <p:spPr>
          <a:xfrm>
            <a:off x="6788151" y="4871711"/>
            <a:ext cx="260964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000090"/>
                </a:solidFill>
              </a:rPr>
              <a:t>Ratio 1</a:t>
            </a:r>
            <a:r>
              <a:rPr lang="en-US" sz="1800" baseline="30000">
                <a:solidFill>
                  <a:srgbClr val="000090"/>
                </a:solidFill>
              </a:rPr>
              <a:t>st</a:t>
            </a:r>
            <a:r>
              <a:rPr lang="en-US" sz="1800">
                <a:solidFill>
                  <a:srgbClr val="000090"/>
                </a:solidFill>
              </a:rPr>
              <a:t> peak/3</a:t>
            </a:r>
            <a:r>
              <a:rPr lang="en-US" sz="1800" baseline="30000">
                <a:solidFill>
                  <a:srgbClr val="000090"/>
                </a:solidFill>
              </a:rPr>
              <a:t>rd</a:t>
            </a:r>
            <a:r>
              <a:rPr lang="en-US" sz="1800">
                <a:solidFill>
                  <a:srgbClr val="000090"/>
                </a:solidFill>
              </a:rPr>
              <a:t> peak</a:t>
            </a:r>
          </a:p>
          <a:p>
            <a:r>
              <a:rPr lang="en-US" sz="1800">
                <a:solidFill>
                  <a:srgbClr val="000090"/>
                </a:solidFill>
              </a:rPr>
              <a:t>Dark Matter/baryon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9624A8-1F02-4B48-BF5E-92B199810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817" y="736383"/>
            <a:ext cx="5718140" cy="2573163"/>
          </a:xfrm>
          <a:prstGeom prst="rect">
            <a:avLst/>
          </a:prstGeom>
        </p:spPr>
      </p:pic>
      <p:pic>
        <p:nvPicPr>
          <p:cNvPr id="3" name="Image 2" descr="Planck_satellite.jpg">
            <a:extLst>
              <a:ext uri="{FF2B5EF4-FFF2-40B4-BE49-F238E27FC236}">
                <a16:creationId xmlns:a16="http://schemas.microsoft.com/office/drawing/2014/main" id="{00878ABE-A451-DCDE-5623-C98CCFA16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747436"/>
            <a:ext cx="2443031" cy="19258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9BE0E01-1FE3-FE88-E226-86AD96BD9F63}"/>
              </a:ext>
            </a:extLst>
          </p:cNvPr>
          <p:cNvSpPr txBox="1"/>
          <p:nvPr/>
        </p:nvSpPr>
        <p:spPr>
          <a:xfrm>
            <a:off x="104595" y="2701099"/>
            <a:ext cx="358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</a:rPr>
              <a:t>Planck Satellite (2009)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3DC526-BFA4-DA27-E60B-0725090AF73C}"/>
              </a:ext>
            </a:extLst>
          </p:cNvPr>
          <p:cNvSpPr txBox="1"/>
          <p:nvPr/>
        </p:nvSpPr>
        <p:spPr>
          <a:xfrm>
            <a:off x="8409384" y="6483414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Small scales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2351B2-9890-F2DC-66E6-1BFBC25367D4}"/>
              </a:ext>
            </a:extLst>
          </p:cNvPr>
          <p:cNvSpPr txBox="1"/>
          <p:nvPr/>
        </p:nvSpPr>
        <p:spPr>
          <a:xfrm>
            <a:off x="4522058" y="6534830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Large scales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6CBC5DB-4A03-8819-FFB5-56D9973E404E}"/>
              </a:ext>
            </a:extLst>
          </p:cNvPr>
          <p:cNvCxnSpPr>
            <a:cxnSpLocks/>
          </p:cNvCxnSpPr>
          <p:nvPr/>
        </p:nvCxnSpPr>
        <p:spPr bwMode="auto">
          <a:xfrm>
            <a:off x="6105128" y="6688723"/>
            <a:ext cx="2139346" cy="0"/>
          </a:xfrm>
          <a:prstGeom prst="straightConnector1">
            <a:avLst/>
          </a:prstGeom>
          <a:solidFill>
            <a:srgbClr val="CCFF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385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0" name="Rectangle 10"/>
          <p:cNvSpPr>
            <a:spLocks noChangeArrowheads="1"/>
          </p:cNvSpPr>
          <p:nvPr/>
        </p:nvSpPr>
        <p:spPr bwMode="auto">
          <a:xfrm>
            <a:off x="200025" y="0"/>
            <a:ext cx="97059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>
                <a:solidFill>
                  <a:srgbClr val="FF3300"/>
                </a:solidFill>
                <a:cs typeface="+mn-cs"/>
              </a:rPr>
              <a:t>Universe content seen by Planck</a:t>
            </a:r>
            <a:endParaRPr lang="en-US" sz="4000">
              <a:cs typeface="+mn-cs"/>
            </a:endParaRP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3323166" y="2300815"/>
            <a:ext cx="2233083" cy="88476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A734DF"/>
                </a:solidFill>
                <a:ea typeface="Gill Sans" charset="0"/>
                <a:cs typeface="Gill Sans" charset="0"/>
              </a:rPr>
              <a:t>Light particles relativistic (neutrinos)</a:t>
            </a:r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1699683" y="3513666"/>
            <a:ext cx="1549400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DC791A"/>
                </a:solidFill>
                <a:ea typeface="Gill Sans" charset="0"/>
                <a:cs typeface="Gill Sans" charset="0"/>
              </a:rPr>
              <a:t>Radiation (photons)</a:t>
            </a:r>
          </a:p>
        </p:txBody>
      </p:sp>
      <p:sp>
        <p:nvSpPr>
          <p:cNvPr id="6" name="Rectangle 8"/>
          <p:cNvSpPr>
            <a:spLocks/>
          </p:cNvSpPr>
          <p:nvPr/>
        </p:nvSpPr>
        <p:spPr bwMode="auto">
          <a:xfrm>
            <a:off x="1121833" y="4262964"/>
            <a:ext cx="2349500" cy="143086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Atoms 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(ordinary matter,  hydrogen, helium)</a:t>
            </a:r>
          </a:p>
        </p:txBody>
      </p:sp>
      <p:sp>
        <p:nvSpPr>
          <p:cNvPr id="7" name="Rectangle 9"/>
          <p:cNvSpPr>
            <a:spLocks/>
          </p:cNvSpPr>
          <p:nvPr/>
        </p:nvSpPr>
        <p:spPr bwMode="auto">
          <a:xfrm>
            <a:off x="7006166" y="3926417"/>
            <a:ext cx="1854200" cy="15557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8000"/>
                </a:solidFill>
                <a:ea typeface="Gill Sans" charset="0"/>
                <a:cs typeface="Gill Sans" charset="0"/>
              </a:rPr>
              <a:t>Dark Matter</a:t>
            </a:r>
          </a:p>
          <a:p>
            <a:pPr algn="ctr"/>
            <a:r>
              <a:rPr lang="en-US">
                <a:solidFill>
                  <a:srgbClr val="008000"/>
                </a:solidFill>
                <a:ea typeface="Gill Sans" charset="0"/>
                <a:cs typeface="Gill Sans" charset="0"/>
              </a:rPr>
              <a:t>(SUSY, </a:t>
            </a:r>
            <a:r>
              <a:rPr lang="en-US" err="1">
                <a:solidFill>
                  <a:srgbClr val="008000"/>
                </a:solidFill>
                <a:ea typeface="Gill Sans" charset="0"/>
                <a:cs typeface="Gill Sans" charset="0"/>
              </a:rPr>
              <a:t>axions</a:t>
            </a:r>
            <a:r>
              <a:rPr lang="en-US">
                <a:solidFill>
                  <a:srgbClr val="008000"/>
                </a:solidFill>
                <a:ea typeface="Gill Sans" charset="0"/>
                <a:cs typeface="Gill Sans" charset="0"/>
              </a:rPr>
              <a:t>..)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49" y="3130549"/>
            <a:ext cx="4737100" cy="2984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84249" y="758505"/>
            <a:ext cx="7831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buFont typeface="Wingdings" charset="0"/>
              <a:buChar char="Ø"/>
              <a:defRPr/>
            </a:pPr>
            <a:r>
              <a:rPr lang="en-US" sz="2800">
                <a:solidFill>
                  <a:schemeClr val="tx1"/>
                </a:solidFill>
              </a:rPr>
              <a:t>Starting from power spectrum (acoustic oscillations), we derive the content of the Universe,  380 000 years ago. </a:t>
            </a:r>
          </a:p>
        </p:txBody>
      </p:sp>
    </p:spTree>
    <p:extLst>
      <p:ext uri="{BB962C8B-B14F-4D97-AF65-F5344CB8AC3E}">
        <p14:creationId xmlns:p14="http://schemas.microsoft.com/office/powerpoint/2010/main" val="172007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descr="Evol_2">
            <a:hlinkClick r:id="" action="ppaction://media"/>
            <a:extLst>
              <a:ext uri="{FF2B5EF4-FFF2-40B4-BE49-F238E27FC236}">
                <a16:creationId xmlns:a16="http://schemas.microsoft.com/office/drawing/2014/main" id="{629FDB57-0255-EE4E-86C7-7321EFD69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760"/>
          <a:stretch/>
        </p:blipFill>
        <p:spPr>
          <a:xfrm>
            <a:off x="2427918" y="3720111"/>
            <a:ext cx="5518081" cy="2620964"/>
          </a:xfrm>
          <a:prstGeom prst="rect">
            <a:avLst/>
          </a:prstGeom>
        </p:spPr>
      </p:pic>
      <p:sp>
        <p:nvSpPr>
          <p:cNvPr id="1781770" name="Rectangle 10"/>
          <p:cNvSpPr>
            <a:spLocks noChangeArrowheads="1"/>
          </p:cNvSpPr>
          <p:nvPr/>
        </p:nvSpPr>
        <p:spPr bwMode="auto">
          <a:xfrm>
            <a:off x="200025" y="0"/>
            <a:ext cx="97059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 dirty="0">
                <a:solidFill>
                  <a:srgbClr val="FF3300"/>
                </a:solidFill>
                <a:cs typeface="+mn-cs"/>
              </a:rPr>
              <a:t>From CMB to today</a:t>
            </a:r>
            <a:endParaRPr lang="en-US" sz="4000" dirty="0">
              <a:cs typeface="+mn-cs"/>
            </a:endParaRPr>
          </a:p>
        </p:txBody>
      </p:sp>
      <p:sp>
        <p:nvSpPr>
          <p:cNvPr id="7" name="Rectangle 9"/>
          <p:cNvSpPr>
            <a:spLocks/>
          </p:cNvSpPr>
          <p:nvPr/>
        </p:nvSpPr>
        <p:spPr bwMode="auto">
          <a:xfrm>
            <a:off x="3098800" y="6096897"/>
            <a:ext cx="1854200" cy="825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8000"/>
                </a:solidFill>
                <a:ea typeface="Gill Sans" charset="0"/>
                <a:cs typeface="Gill Sans" charset="0"/>
              </a:rPr>
              <a:t>Dark Matter</a:t>
            </a:r>
          </a:p>
        </p:txBody>
      </p:sp>
      <p:sp>
        <p:nvSpPr>
          <p:cNvPr id="8" name="Rectangle 8"/>
          <p:cNvSpPr>
            <a:spLocks/>
          </p:cNvSpPr>
          <p:nvPr/>
        </p:nvSpPr>
        <p:spPr bwMode="auto">
          <a:xfrm>
            <a:off x="1003299" y="4252509"/>
            <a:ext cx="2349500" cy="143086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Atoms </a:t>
            </a:r>
          </a:p>
          <a:p>
            <a:pPr algn="ctr"/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(gas, stars, planets)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5312833" y="3645024"/>
            <a:ext cx="2349500" cy="66886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90"/>
                </a:solidFill>
                <a:ea typeface="Gill Sans" charset="0"/>
                <a:cs typeface="Gill Sans" charset="0"/>
              </a:rPr>
              <a:t>Dark </a:t>
            </a:r>
          </a:p>
          <a:p>
            <a:pPr algn="ctr"/>
            <a:r>
              <a:rPr lang="en-US">
                <a:solidFill>
                  <a:srgbClr val="000090"/>
                </a:solidFill>
                <a:ea typeface="Gill Sans" charset="0"/>
                <a:cs typeface="Gill Sans" charset="0"/>
              </a:rPr>
              <a:t>Energy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544" y="870136"/>
            <a:ext cx="8676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 From </a:t>
            </a:r>
            <a:r>
              <a:rPr lang="en-US" sz="2400" dirty="0"/>
              <a:t>Friedmann</a:t>
            </a:r>
            <a:r>
              <a:rPr lang="en-US" sz="2400" dirty="0">
                <a:solidFill>
                  <a:schemeClr val="tx1"/>
                </a:solidFill>
              </a:rPr>
              <a:t> equation, we can predict the evolution of Universe components </a:t>
            </a:r>
          </a:p>
          <a:p>
            <a:pPr eaLnBrk="0" hangingPunct="0">
              <a:buFont typeface="Wingdings" charset="0"/>
              <a:buChar char="Ø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0" hangingPunct="0">
              <a:buFont typeface="Wingdings" charset="0"/>
              <a:buChar char="Ø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0" hangingPunct="0">
              <a:buFont typeface="Wingdings" charset="0"/>
              <a:buChar char="Ø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0" hangingPunct="0"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 CMB </a:t>
            </a:r>
            <a:r>
              <a:rPr lang="en-US" sz="2400" b="1" dirty="0">
                <a:solidFill>
                  <a:schemeClr val="tx1"/>
                </a:solidFill>
              </a:rPr>
              <a:t>p</a:t>
            </a:r>
            <a:r>
              <a:rPr lang="en-US" sz="2400" b="1" dirty="0"/>
              <a:t>r</a:t>
            </a:r>
            <a:r>
              <a:rPr lang="en-US" sz="2400" dirty="0"/>
              <a:t>ovides a prediction for H</a:t>
            </a:r>
            <a:r>
              <a:rPr lang="en-US" sz="2400" baseline="-25000" dirty="0"/>
              <a:t>0</a:t>
            </a:r>
            <a:r>
              <a:rPr lang="en-US" sz="2400" dirty="0"/>
              <a:t>  that can be compared to H</a:t>
            </a:r>
            <a:r>
              <a:rPr lang="en-US" sz="2400" baseline="-25000" dirty="0"/>
              <a:t>0 </a:t>
            </a:r>
            <a:r>
              <a:rPr lang="en-US" sz="2400" b="1" dirty="0">
                <a:solidFill>
                  <a:srgbClr val="FF0000"/>
                </a:solidFill>
              </a:rPr>
              <a:t>locally measured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by supernovae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854619"/>
              </p:ext>
            </p:extLst>
          </p:nvPr>
        </p:nvGraphicFramePr>
        <p:xfrm>
          <a:off x="1292225" y="1717675"/>
          <a:ext cx="6259513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6" imgW="2870200" imgH="457200" progId="Equation.3">
                  <p:embed/>
                </p:oleObj>
              </mc:Choice>
              <mc:Fallback>
                <p:oleObj name="…quation" r:id="rId6" imgW="2870200" imgH="457200" progId="Equation.3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2225" y="1717675"/>
                        <a:ext cx="6259513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9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7632848" cy="93684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Local measurement of H</a:t>
            </a:r>
            <a:r>
              <a:rPr lang="en-US" sz="4800" b="1" i="1" baseline="-25000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0</a:t>
            </a: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 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13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E3A30E-2B09-0F49-8F58-96B40330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"/>
          <a:stretch/>
        </p:blipFill>
        <p:spPr>
          <a:xfrm>
            <a:off x="3571924" y="861576"/>
            <a:ext cx="6386810" cy="58805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F73F4A-ACA7-5A4F-89E3-B63CAEFFC2E6}"/>
              </a:ext>
            </a:extLst>
          </p:cNvPr>
          <p:cNvSpPr txBox="1"/>
          <p:nvPr/>
        </p:nvSpPr>
        <p:spPr>
          <a:xfrm>
            <a:off x="5601072" y="1052736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SN-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Ia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with cepheids </a:t>
            </a:r>
          </a:p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in their host galaxy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F71880-AB1B-5A4E-B797-62BC9959A815}"/>
              </a:ext>
            </a:extLst>
          </p:cNvPr>
          <p:cNvSpPr txBox="1"/>
          <p:nvPr/>
        </p:nvSpPr>
        <p:spPr>
          <a:xfrm>
            <a:off x="6033120" y="5097378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Local cepheids 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calibrated by their parallax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5AD132-C67B-5746-A5CA-0542A612A0DE}"/>
              </a:ext>
            </a:extLst>
          </p:cNvPr>
          <p:cNvSpPr txBox="1"/>
          <p:nvPr/>
        </p:nvSpPr>
        <p:spPr>
          <a:xfrm>
            <a:off x="7473280" y="3484056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Distant SN-</a:t>
            </a:r>
            <a:r>
              <a:rPr lang="en-US" sz="2000" dirty="0" err="1">
                <a:solidFill>
                  <a:srgbClr val="FF0000"/>
                </a:solidFill>
              </a:rPr>
              <a:t>Ia</a:t>
            </a:r>
            <a:r>
              <a:rPr lang="en-US" sz="2000" dirty="0">
                <a:solidFill>
                  <a:srgbClr val="FF0000"/>
                </a:solidFill>
              </a:rPr>
              <a:t> providing the H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measurement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D96E00B-51BE-9144-B053-3679E6418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3" y="1052736"/>
            <a:ext cx="3960441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Distance ladder</a:t>
            </a:r>
            <a:endParaRPr lang="en-US" sz="2400" dirty="0">
              <a:cs typeface="+mn-cs"/>
            </a:endParaRPr>
          </a:p>
          <a:p>
            <a:pPr lvl="1">
              <a:buFont typeface="Wingdings" charset="0"/>
              <a:buChar char="Ø"/>
              <a:defRPr/>
            </a:pPr>
            <a:r>
              <a:rPr lang="en-US" sz="2000" dirty="0">
                <a:cs typeface="+mn-cs"/>
              </a:rPr>
              <a:t> Parallaxes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000" dirty="0">
                <a:cs typeface="+mn-cs"/>
              </a:rPr>
              <a:t> Cepheids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000" dirty="0">
                <a:cs typeface="+mn-cs"/>
              </a:rPr>
              <a:t> SN-</a:t>
            </a:r>
            <a:r>
              <a:rPr lang="en-US" sz="2000" dirty="0" err="1">
                <a:cs typeface="+mn-cs"/>
              </a:rPr>
              <a:t>Ia</a:t>
            </a:r>
            <a:endParaRPr lang="en-US" sz="2000" dirty="0">
              <a:cs typeface="+mn-cs"/>
            </a:endParaRPr>
          </a:p>
          <a:p>
            <a:pPr lvl="1">
              <a:buFont typeface="Wingdings" charset="0"/>
              <a:buChar char="Ø"/>
              <a:defRPr/>
            </a:pPr>
            <a:endParaRPr lang="en-US" sz="2000" dirty="0">
              <a:cs typeface="+mn-cs"/>
            </a:endParaRPr>
          </a:p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Comparison to CMB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000" dirty="0"/>
              <a:t> Indirect measurement of H</a:t>
            </a:r>
            <a:r>
              <a:rPr lang="en-US" sz="2000" baseline="-25000" dirty="0"/>
              <a:t>0</a:t>
            </a:r>
            <a:r>
              <a:rPr lang="en-US" sz="2000" dirty="0"/>
              <a:t> through the evolution of the </a:t>
            </a:r>
            <a:r>
              <a:rPr lang="en-US" sz="2000" dirty="0" err="1"/>
              <a:t>Univers</a:t>
            </a:r>
            <a:r>
              <a:rPr lang="en-US" sz="2000" dirty="0"/>
              <a:t> assuming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CDM since CMB (z=1100)</a:t>
            </a:r>
            <a:endParaRPr lang="en-US" sz="2000" baseline="-25000" dirty="0"/>
          </a:p>
          <a:p>
            <a:pPr>
              <a:buFont typeface="Wingdings" charset="0"/>
              <a:buNone/>
              <a:defRPr/>
            </a:pPr>
            <a:endParaRPr lang="en-US" sz="2400" dirty="0"/>
          </a:p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latin typeface="Symbol" pitchFamily="2" charset="2"/>
              </a:rPr>
              <a:t>5s</a:t>
            </a:r>
            <a:r>
              <a:rPr lang="en-US" sz="2400" b="1" dirty="0">
                <a:solidFill>
                  <a:schemeClr val="accent2"/>
                </a:solidFill>
              </a:rPr>
              <a:t> tension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/>
              <a:t>CMB:  H</a:t>
            </a:r>
            <a:r>
              <a:rPr lang="en-US" sz="2000" baseline="-25000" dirty="0"/>
              <a:t>0</a:t>
            </a:r>
            <a:r>
              <a:rPr lang="en-US" sz="2000" dirty="0"/>
              <a:t> = </a:t>
            </a:r>
            <a:r>
              <a:rPr lang="fr-FR" sz="2000" dirty="0"/>
              <a:t>67.7 ± 0.4 </a:t>
            </a:r>
            <a:endParaRPr lang="en-US" sz="2000" dirty="0"/>
          </a:p>
          <a:p>
            <a:pPr>
              <a:defRPr/>
            </a:pPr>
            <a:r>
              <a:rPr lang="en-US" sz="2000" dirty="0" err="1"/>
              <a:t>SNIa</a:t>
            </a:r>
            <a:r>
              <a:rPr lang="en-US" sz="2000" dirty="0"/>
              <a:t>: H</a:t>
            </a:r>
            <a:r>
              <a:rPr lang="en-US" sz="2000" baseline="-25000" dirty="0"/>
              <a:t>0</a:t>
            </a:r>
            <a:r>
              <a:rPr lang="en-US" sz="2000" dirty="0"/>
              <a:t> = </a:t>
            </a:r>
            <a:r>
              <a:rPr lang="fr-FR" sz="2000" dirty="0"/>
              <a:t>73.0 ± 1.0 </a:t>
            </a: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715D322C-5F3C-FF4B-8941-190AC9652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16" y="6054105"/>
            <a:ext cx="19062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dirty="0" err="1">
                <a:solidFill>
                  <a:srgbClr val="FF0000"/>
                </a:solidFill>
              </a:rPr>
              <a:t>Riess</a:t>
            </a:r>
            <a:r>
              <a:rPr lang="en-US" sz="1600" b="1" i="1" dirty="0">
                <a:solidFill>
                  <a:srgbClr val="FF0000"/>
                </a:solidFill>
              </a:rPr>
              <a:t> et al., 2022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F4794E-C013-CC2E-CBB9-EE4D2FFDD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07" y="1052736"/>
            <a:ext cx="2565437" cy="14494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E920DE-B8EF-6033-F9F0-FE0874B6FEA2}"/>
              </a:ext>
            </a:extLst>
          </p:cNvPr>
          <p:cNvSpPr txBox="1"/>
          <p:nvPr/>
        </p:nvSpPr>
        <p:spPr>
          <a:xfrm>
            <a:off x="2599828" y="1015099"/>
            <a:ext cx="3089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2041" marR="0" lvl="1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  <a:sym typeface="Symbol" charset="0"/>
              </a:rPr>
              <a:t>L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obs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∝ L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/R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2</a:t>
            </a:r>
          </a:p>
          <a:p>
            <a:pPr marL="422041" marR="0" lvl="1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tima" panose="02000503060000020004" pitchFamily="2" charset="0"/>
                <a:ea typeface="ＭＳ Ｐゴシック" charset="0"/>
                <a:cs typeface="+mn-cs"/>
                <a:sym typeface="Symbol" charset="0"/>
              </a:rPr>
              <a:t>Period of cepheid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→ L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  <a:sym typeface="Symbol" charset="0"/>
              </a:rPr>
              <a:t>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936A174-552F-399C-6F38-A6674884B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44" y="877978"/>
            <a:ext cx="5935461" cy="3700420"/>
          </a:xfrm>
          <a:prstGeom prst="rect">
            <a:avLst/>
          </a:prstGeom>
        </p:spPr>
      </p:pic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8870"/>
            <a:ext cx="9906000" cy="93684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 </a:t>
            </a:r>
            <a:r>
              <a:rPr lang="en-US" sz="40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Comparison CMB/Distance </a:t>
            </a: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ladder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14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6D3D8A7-B2FB-6991-7A08-9C6F37478A57}"/>
                  </a:ext>
                </a:extLst>
              </p:cNvPr>
              <p:cNvSpPr/>
              <p:nvPr/>
            </p:nvSpPr>
            <p:spPr>
              <a:xfrm>
                <a:off x="232302" y="4437114"/>
                <a:ext cx="9411146" cy="2301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charset="0"/>
                  <a:buNone/>
                  <a:defRPr/>
                </a:pPr>
                <a:r>
                  <a:rPr lang="en-US" sz="2400" b="1" kern="0" dirty="0">
                    <a:solidFill>
                      <a:srgbClr val="3333CC"/>
                    </a:solidFill>
                    <a:latin typeface="Comic Sans MS"/>
                    <a:cs typeface="Comic Sans MS"/>
                  </a:rPr>
                  <a:t>Interpretation 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</a:t>
                </a: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charset="0"/>
                  <a:buChar char="Ø"/>
                  <a:defRPr/>
                </a:pP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Significant discrepancy ~5</a:t>
                </a: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Symbol" pitchFamily="2" charset="2"/>
                    <a:cs typeface="Comic Sans MS"/>
                    <a:sym typeface="Symbol" charset="0"/>
                  </a:rPr>
                  <a:t>s, </a:t>
                </a: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so-called the “H</a:t>
                </a:r>
                <a:r>
                  <a:rPr lang="en-US" altLang="ja-JP" sz="2200" kern="0" baseline="-2500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0</a:t>
                </a: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tension”</a:t>
                </a:r>
                <a:endParaRPr lang="en-US" altLang="ja-JP" sz="2200" kern="0" dirty="0">
                  <a:solidFill>
                    <a:sysClr val="windowText" lastClr="000000"/>
                  </a:solidFill>
                  <a:latin typeface="Symbol" pitchFamily="2" charset="2"/>
                  <a:cs typeface="Comic Sans MS"/>
                  <a:sym typeface="Symbol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charset="0"/>
                  <a:buChar char="Ø"/>
                  <a:defRPr/>
                </a:pP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Underestimate of systematic uncertainties </a:t>
                </a: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charset="0"/>
                  <a:buChar char="Ø"/>
                  <a:defRPr/>
                </a:pPr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New models to describe cosmology, typically with evolving Dark Energy model: Early Dark Energy (z&gt;3000) </a:t>
                </a:r>
                <a:endParaRPr lang="fr-FR" altLang="ja-JP" sz="2200" i="1" kern="0" dirty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omic Sans MS"/>
                  <a:sym typeface="Symbol" charset="0"/>
                </a:endParaRPr>
              </a:p>
              <a:p>
                <a:pPr lvl="2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a:rPr lang="en-US" altLang="ja-JP" sz="220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  <a:sym typeface="Symbol" charset="0"/>
                      </a:rPr>
                      <m:t>⇒</m:t>
                    </m:r>
                    <m:r>
                      <m:rPr>
                        <m:sty m:val="p"/>
                      </m:rPr>
                      <a:rPr lang="fr-FR" altLang="ja-JP" sz="2200" b="0" i="0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  <a:sym typeface="Symbol" charset="0"/>
                      </a:rPr>
                      <m:t>S</m:t>
                    </m:r>
                  </m:oMath>
                </a14:m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maller size of the sound of horizon </a:t>
                </a:r>
                <a14:m>
                  <m:oMath xmlns:m="http://schemas.openxmlformats.org/officeDocument/2006/math">
                    <m:r>
                      <a:rPr lang="en-US" altLang="ja-JP" sz="220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  <a:sym typeface="Symbol" charset="0"/>
                      </a:rPr>
                      <m:t>⇒</m:t>
                    </m:r>
                  </m:oMath>
                </a14:m>
                <a:r>
                  <a:rPr lang="en-US" altLang="ja-JP" sz="2200" kern="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 Higher value of H</a:t>
                </a:r>
                <a:r>
                  <a:rPr lang="en-US" altLang="ja-JP" sz="2200" kern="0" baseline="-25000" dirty="0">
                    <a:solidFill>
                      <a:sysClr val="windowText" lastClr="000000"/>
                    </a:solidFill>
                    <a:latin typeface="Comic Sans MS"/>
                    <a:cs typeface="Comic Sans MS"/>
                    <a:sym typeface="Symbol" charset="0"/>
                  </a:rPr>
                  <a:t>0</a:t>
                </a:r>
                <a:endParaRPr lang="en-US" altLang="ja-JP" sz="2200" kern="0" dirty="0">
                  <a:solidFill>
                    <a:sysClr val="windowText" lastClr="000000"/>
                  </a:solidFill>
                  <a:latin typeface="Comic Sans MS"/>
                  <a:cs typeface="Comic Sans MS"/>
                  <a:sym typeface="Symbo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6D3D8A7-B2FB-6991-7A08-9C6F37478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02" y="4437114"/>
                <a:ext cx="9411146" cy="2301336"/>
              </a:xfrm>
              <a:prstGeom prst="rect">
                <a:avLst/>
              </a:prstGeom>
              <a:blipFill>
                <a:blip r:embed="rId4"/>
                <a:stretch>
                  <a:fillRect l="-1078" t="-2198" b="-49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212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0276" y="764704"/>
            <a:ext cx="8985448" cy="5128149"/>
          </a:xfrm>
        </p:spPr>
        <p:txBody>
          <a:bodyPr/>
          <a:lstStyle/>
          <a:p>
            <a:pPr>
              <a:defRPr/>
            </a:pP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Dark Energy 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- 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BAO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endParaRPr lang="en-US" sz="7200" b="1" i="1" dirty="0">
              <a:solidFill>
                <a:srgbClr val="FF3300"/>
              </a:solidFill>
              <a:latin typeface="Comic Sans MS" charset="0"/>
              <a:cs typeface="+mj-cs"/>
            </a:endParaRPr>
          </a:p>
        </p:txBody>
      </p:sp>
      <p:sp>
        <p:nvSpPr>
          <p:cNvPr id="726019" name="Text Box 1027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1F6DC658-FE34-D04A-B1F8-D7A0D9FF45C6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15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93288" cy="810248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Baryonic Acoustic Oscillations</a:t>
            </a:r>
            <a:endParaRPr lang="en-US" sz="3200" b="1" i="1" dirty="0">
              <a:solidFill>
                <a:srgbClr val="FF3300"/>
              </a:solidFill>
              <a:latin typeface="Comic Sans MS" charset="0"/>
              <a:cs typeface="+mj-cs"/>
            </a:endParaRPr>
          </a:p>
        </p:txBody>
      </p:sp>
      <p:sp>
        <p:nvSpPr>
          <p:cNvPr id="723971" name="Text Box 3"/>
          <p:cNvSpPr txBox="1">
            <a:spLocks noChangeArrowheads="1"/>
          </p:cNvSpPr>
          <p:nvPr/>
        </p:nvSpPr>
        <p:spPr bwMode="auto">
          <a:xfrm>
            <a:off x="1260475" y="755498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Char char="•"/>
              <a:defRPr/>
            </a:pPr>
            <a:endParaRPr lang="fr-FR" sz="1800">
              <a:solidFill>
                <a:srgbClr val="000000"/>
              </a:solidFill>
            </a:endParaRPr>
          </a:p>
        </p:txBody>
      </p:sp>
      <p:sp>
        <p:nvSpPr>
          <p:cNvPr id="723972" name="Text Box 4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fld id="{A5218397-769D-914F-8544-0FB33FD88432}" type="slidenum">
              <a:rPr lang="en-US" sz="1200" b="1">
                <a:solidFill>
                  <a:srgbClr val="CC3300"/>
                </a:solidFill>
              </a:rPr>
              <a:pPr algn="ctr">
                <a:spcBef>
                  <a:spcPct val="0"/>
                </a:spcBef>
                <a:defRPr/>
              </a:pPr>
              <a:t>16</a:t>
            </a:fld>
            <a:endParaRPr lang="en-US" sz="1200" b="1">
              <a:solidFill>
                <a:srgbClr val="CC3300"/>
              </a:solidFill>
            </a:endParaRPr>
          </a:p>
        </p:txBody>
      </p:sp>
      <p:pic>
        <p:nvPicPr>
          <p:cNvPr id="12" name="Picture 8" descr="slices">
            <a:extLst>
              <a:ext uri="{FF2B5EF4-FFF2-40B4-BE49-F238E27FC236}">
                <a16:creationId xmlns:a16="http://schemas.microsoft.com/office/drawing/2014/main" id="{BCE16EEA-1621-7E45-9195-E4E7438D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1449" r="7353" b="49263"/>
          <a:stretch>
            <a:fillRect/>
          </a:stretch>
        </p:blipFill>
        <p:spPr bwMode="auto">
          <a:xfrm>
            <a:off x="4490126" y="938816"/>
            <a:ext cx="4892318" cy="291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9">
            <a:extLst>
              <a:ext uri="{FF2B5EF4-FFF2-40B4-BE49-F238E27FC236}">
                <a16:creationId xmlns:a16="http://schemas.microsoft.com/office/drawing/2014/main" id="{05F2DFC0-9C3A-7D4F-9A1D-853997A5B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525" y="1823153"/>
            <a:ext cx="685882" cy="591884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fr-FR" sz="1800">
              <a:solidFill>
                <a:srgbClr val="000000"/>
              </a:solidFill>
            </a:endParaRP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68E2EF2A-CA51-4144-AC88-6CFDB461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868" y="2078373"/>
            <a:ext cx="110079" cy="94571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fr-FR" sz="18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8E83491-8177-6948-8870-4310540BB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314" y="3919184"/>
                <a:ext cx="9439686" cy="2879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400" b="1" dirty="0">
                    <a:solidFill>
                      <a:srgbClr val="3333CC"/>
                    </a:solidFill>
                  </a:rPr>
                  <a:t>Acoustic propagation of an over-density: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Char char="Ø"/>
                  <a:defRPr/>
                </a:pPr>
                <a:r>
                  <a:rPr lang="en-US" sz="2200" dirty="0">
                    <a:solidFill>
                      <a:srgbClr val="000000"/>
                    </a:solidFill>
                  </a:rPr>
                  <a:t> Baryon and photon perturbations travel together till recombination  (z~1100) with speed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fr-FR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fr-FR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</a:rPr>
                  <a:t> 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Char char="Ø"/>
                  <a:defRPr/>
                </a:pPr>
                <a:r>
                  <a:rPr lang="en-US" sz="2200" dirty="0">
                    <a:solidFill>
                      <a:srgbClr val="000000"/>
                    </a:solidFill>
                  </a:rPr>
                  <a:t> Then, the radius of the baryonic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overdensity</a:t>
                </a:r>
                <a:r>
                  <a:rPr lang="en-US" sz="2200" dirty="0">
                    <a:solidFill>
                      <a:srgbClr val="000000"/>
                    </a:solidFill>
                  </a:rPr>
                  <a:t> is frozen at 150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Mpc</a:t>
                </a:r>
                <a:r>
                  <a:rPr lang="en-US" sz="2200" dirty="0">
                    <a:solidFill>
                      <a:srgbClr val="000000"/>
                    </a:solidFill>
                  </a:rPr>
                  <a:t>.</a:t>
                </a:r>
                <a:endParaRPr lang="en-US" sz="2200" b="1" dirty="0">
                  <a:solidFill>
                    <a:srgbClr val="3333CC"/>
                  </a:solidFill>
                </a:endParaRP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200" b="1" dirty="0">
                    <a:solidFill>
                      <a:srgbClr val="3333CC"/>
                    </a:solidFill>
                  </a:rPr>
                  <a:t>A special distance:</a:t>
                </a:r>
                <a:endParaRPr lang="en-US" sz="2200" dirty="0">
                  <a:solidFill>
                    <a:srgbClr val="000000"/>
                  </a:solidFill>
                </a:endParaRP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Char char="Ø"/>
                  <a:defRPr/>
                </a:pPr>
                <a:r>
                  <a:rPr lang="en-US" sz="2200" dirty="0">
                    <a:solidFill>
                      <a:srgbClr val="000000"/>
                    </a:solidFill>
                  </a:rPr>
                  <a:t> Galaxies form in the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overdense</a:t>
                </a:r>
                <a:r>
                  <a:rPr lang="en-US" sz="2200" dirty="0">
                    <a:solidFill>
                      <a:srgbClr val="000000"/>
                    </a:solidFill>
                  </a:rPr>
                  <a:t> shells about 150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Mpc</a:t>
                </a:r>
                <a:r>
                  <a:rPr lang="en-US" sz="2200" dirty="0">
                    <a:solidFill>
                      <a:srgbClr val="000000"/>
                    </a:solidFill>
                  </a:rPr>
                  <a:t> in radius.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Char char="Ø"/>
                  <a:defRPr/>
                </a:pPr>
                <a:r>
                  <a:rPr lang="en-US" sz="2200" dirty="0">
                    <a:solidFill>
                      <a:srgbClr val="000000"/>
                    </a:solidFill>
                  </a:rPr>
                  <a:t> For all z,  small excess of galaxies at 150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Mpc</a:t>
                </a:r>
                <a:r>
                  <a:rPr lang="en-US" sz="2200" dirty="0">
                    <a:solidFill>
                      <a:srgbClr val="000000"/>
                    </a:solidFill>
                  </a:rPr>
                  <a:t> (comoving dist.)</a:t>
                </a:r>
              </a:p>
              <a:p>
                <a:pPr eaLnBrk="0" hangingPunct="0">
                  <a:spcBef>
                    <a:spcPct val="0"/>
                  </a:spcBef>
                  <a:buFont typeface="Wingdings" charset="0"/>
                  <a:buNone/>
                  <a:defRPr/>
                </a:pPr>
                <a:r>
                  <a:rPr lang="en-US" sz="2200" b="1" dirty="0">
                    <a:solidFill>
                      <a:srgbClr val="FF3300"/>
                    </a:solidFill>
                    <a:sym typeface="Symbol" charset="0"/>
                  </a:rPr>
                  <a:t>	 </a:t>
                </a:r>
                <a:r>
                  <a:rPr lang="en-US" sz="2200" b="1" dirty="0">
                    <a:solidFill>
                      <a:srgbClr val="FF3300"/>
                    </a:solidFill>
                  </a:rPr>
                  <a:t>Standard Ruler</a:t>
                </a:r>
                <a:r>
                  <a:rPr lang="en-US" sz="22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8E83491-8177-6948-8870-4310540BBA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314" y="3919184"/>
                <a:ext cx="9439686" cy="2879186"/>
              </a:xfrm>
              <a:prstGeom prst="rect">
                <a:avLst/>
              </a:prstGeom>
              <a:blipFill>
                <a:blip r:embed="rId4"/>
                <a:stretch>
                  <a:fillRect l="-941" t="-1754" r="-403" b="-30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1EFD1FFC-EE63-770F-D008-652C02523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72" y="793473"/>
            <a:ext cx="3885594" cy="30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0"/>
            <a:ext cx="9593263" cy="685800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2005 - Observation of BAO</a:t>
            </a:r>
            <a:endParaRPr lang="en-US" sz="3200" b="1" i="1" dirty="0">
              <a:solidFill>
                <a:srgbClr val="FF3300"/>
              </a:solidFill>
              <a:latin typeface="Comic Sans MS" charset="0"/>
              <a:cs typeface="+mj-cs"/>
            </a:endParaRPr>
          </a:p>
        </p:txBody>
      </p:sp>
      <p:pic>
        <p:nvPicPr>
          <p:cNvPr id="34715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40481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715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500438"/>
            <a:ext cx="39719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7156" name="Text Box 20"/>
          <p:cNvSpPr txBox="1">
            <a:spLocks noChangeArrowheads="1"/>
          </p:cNvSpPr>
          <p:nvPr/>
        </p:nvSpPr>
        <p:spPr bwMode="auto">
          <a:xfrm>
            <a:off x="1260475" y="1004888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Char char="•"/>
              <a:defRPr/>
            </a:pPr>
            <a:endParaRPr lang="fr-FR" sz="1800">
              <a:solidFill>
                <a:srgbClr val="000000"/>
              </a:solidFill>
            </a:endParaRPr>
          </a:p>
        </p:txBody>
      </p:sp>
      <p:sp>
        <p:nvSpPr>
          <p:cNvPr id="347157" name="Text Box 21"/>
          <p:cNvSpPr txBox="1">
            <a:spLocks noChangeArrowheads="1"/>
          </p:cNvSpPr>
          <p:nvPr/>
        </p:nvSpPr>
        <p:spPr bwMode="auto">
          <a:xfrm>
            <a:off x="196830" y="659081"/>
            <a:ext cx="502287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First observation: </a:t>
            </a: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dirty="0">
                <a:solidFill>
                  <a:srgbClr val="000000"/>
                </a:solidFill>
              </a:rPr>
              <a:t> In 2005: First observations of baryonic oscillations by 2 teams (2dFGRS and SDSS) </a:t>
            </a: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dirty="0">
                <a:solidFill>
                  <a:srgbClr val="000000"/>
                </a:solidFill>
              </a:rPr>
              <a:t> SDSS observe a peak at ~150 </a:t>
            </a:r>
            <a:r>
              <a:rPr lang="en-US" dirty="0" err="1">
                <a:solidFill>
                  <a:srgbClr val="000000"/>
                </a:solidFill>
              </a:rPr>
              <a:t>Mpc</a:t>
            </a:r>
            <a:endParaRPr lang="en-US" dirty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dirty="0">
                <a:solidFill>
                  <a:srgbClr val="000000"/>
                </a:solidFill>
              </a:rPr>
              <a:t> SDSS: ~50 000 LRGs &lt;z&gt; ~ 0.35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              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47158" name="Text Box 22"/>
          <p:cNvSpPr txBox="1">
            <a:spLocks noChangeArrowheads="1"/>
          </p:cNvSpPr>
          <p:nvPr/>
        </p:nvSpPr>
        <p:spPr bwMode="auto">
          <a:xfrm>
            <a:off x="4293137" y="3824079"/>
            <a:ext cx="588838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b="1" dirty="0">
                <a:solidFill>
                  <a:srgbClr val="3333CC"/>
                </a:solidFill>
              </a:rPr>
              <a:t>A 3D measurements: </a:t>
            </a:r>
            <a:endParaRPr lang="en-US" sz="2200" dirty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Position of acoustic peak</a:t>
            </a: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b="1" dirty="0">
                <a:solidFill>
                  <a:srgbClr val="FF3300"/>
                </a:solidFill>
              </a:rPr>
              <a:t>Transverse direction: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sym typeface="Symbol" charset="0"/>
              </a:rPr>
              <a:t> = </a:t>
            </a:r>
            <a:r>
              <a:rPr lang="en-US" sz="2200" dirty="0" err="1">
                <a:solidFill>
                  <a:srgbClr val="000000"/>
                </a:solidFill>
                <a:sym typeface="Symbol" charset="0"/>
              </a:rPr>
              <a:t>r</a:t>
            </a:r>
            <a:r>
              <a:rPr lang="en-US" sz="2200" baseline="-25000" dirty="0" err="1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2200" dirty="0">
                <a:solidFill>
                  <a:srgbClr val="000000"/>
                </a:solidFill>
                <a:sym typeface="Symbol" charset="0"/>
              </a:rPr>
              <a:t>/(1+z)/</a:t>
            </a:r>
            <a:r>
              <a:rPr lang="en-US" sz="2200" dirty="0">
                <a:solidFill>
                  <a:srgbClr val="000000"/>
                </a:solidFill>
              </a:rPr>
              <a:t>D</a:t>
            </a:r>
            <a:r>
              <a:rPr lang="en-US" sz="2200" baseline="-25000" dirty="0">
                <a:solidFill>
                  <a:srgbClr val="000000"/>
                </a:solidFill>
              </a:rPr>
              <a:t>A</a:t>
            </a:r>
            <a:r>
              <a:rPr lang="en-US" sz="2200" dirty="0">
                <a:solidFill>
                  <a:srgbClr val="000000"/>
                </a:solidFill>
              </a:rPr>
              <a:t>(z) 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sym typeface="Symbol" charset="0"/>
              </a:rPr>
              <a:t></a:t>
            </a:r>
            <a:r>
              <a:rPr lang="en-US" sz="2200" dirty="0">
                <a:solidFill>
                  <a:srgbClr val="000000"/>
                </a:solidFill>
              </a:rPr>
              <a:t> Sensitive to angular distance D</a:t>
            </a:r>
            <a:r>
              <a:rPr lang="en-US" sz="2200" baseline="-25000" dirty="0">
                <a:solidFill>
                  <a:srgbClr val="000000"/>
                </a:solidFill>
              </a:rPr>
              <a:t>A</a:t>
            </a:r>
            <a:r>
              <a:rPr lang="en-US" sz="2200" dirty="0">
                <a:solidFill>
                  <a:srgbClr val="000000"/>
                </a:solidFill>
              </a:rPr>
              <a:t>(z) </a:t>
            </a:r>
          </a:p>
          <a:p>
            <a:pPr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b="1" dirty="0">
                <a:solidFill>
                  <a:srgbClr val="FF3300"/>
                </a:solidFill>
              </a:rPr>
              <a:t>Radial direction</a:t>
            </a:r>
            <a:r>
              <a:rPr lang="en-US" sz="2200" dirty="0">
                <a:solidFill>
                  <a:srgbClr val="000000"/>
                </a:solidFill>
              </a:rPr>
              <a:t> (along the line of sight)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  <a:sym typeface="Symbol" charset="0"/>
              </a:rPr>
              <a:t> z = </a:t>
            </a:r>
            <a:r>
              <a:rPr lang="en-US" sz="2200" dirty="0" err="1">
                <a:solidFill>
                  <a:srgbClr val="000000"/>
                </a:solidFill>
                <a:sym typeface="Symbol" charset="0"/>
              </a:rPr>
              <a:t>r</a:t>
            </a:r>
            <a:r>
              <a:rPr lang="en-US" sz="2200" baseline="-25000" dirty="0" err="1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2200" dirty="0" err="1">
                <a:solidFill>
                  <a:srgbClr val="000000"/>
                </a:solidFill>
                <a:sym typeface="Symbol" charset="0"/>
              </a:rPr>
              <a:t>H</a:t>
            </a:r>
            <a:r>
              <a:rPr lang="en-US" sz="2200" dirty="0">
                <a:solidFill>
                  <a:srgbClr val="000000"/>
                </a:solidFill>
              </a:rPr>
              <a:t>(z)/c</a:t>
            </a: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Symbol" charset="0"/>
              </a:rPr>
              <a:t> </a:t>
            </a:r>
            <a:r>
              <a:rPr lang="en-US" sz="2200" dirty="0">
                <a:solidFill>
                  <a:srgbClr val="000000"/>
                </a:solidFill>
              </a:rPr>
              <a:t>Sensitive to Hubble parameter H(z).</a:t>
            </a:r>
          </a:p>
        </p:txBody>
      </p:sp>
      <p:sp>
        <p:nvSpPr>
          <p:cNvPr id="347159" name="Text Box 23"/>
          <p:cNvSpPr txBox="1">
            <a:spLocks noChangeArrowheads="1"/>
          </p:cNvSpPr>
          <p:nvPr/>
        </p:nvSpPr>
        <p:spPr bwMode="auto">
          <a:xfrm>
            <a:off x="9010650" y="6573743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fld id="{578F8513-FBBD-044A-9733-C96E45CAF73C}" type="slidenum">
              <a:rPr lang="en-US" sz="1200" b="1">
                <a:solidFill>
                  <a:srgbClr val="CC3300"/>
                </a:solidFill>
              </a:rPr>
              <a:pPr algn="ctr">
                <a:spcBef>
                  <a:spcPct val="0"/>
                </a:spcBef>
                <a:defRPr/>
              </a:pPr>
              <a:t>17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47160" name="AutoShape 24"/>
          <p:cNvSpPr>
            <a:spLocks noChangeArrowheads="1"/>
          </p:cNvSpPr>
          <p:nvPr/>
        </p:nvSpPr>
        <p:spPr bwMode="auto">
          <a:xfrm>
            <a:off x="4808538" y="2205038"/>
            <a:ext cx="2016125" cy="144462"/>
          </a:xfrm>
          <a:prstGeom prst="rightArrow">
            <a:avLst>
              <a:gd name="adj1" fmla="val 50000"/>
              <a:gd name="adj2" fmla="val 34890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fr-FR" sz="1800">
              <a:solidFill>
                <a:srgbClr val="000000"/>
              </a:solidFill>
            </a:endParaRPr>
          </a:p>
        </p:txBody>
      </p:sp>
      <p:sp>
        <p:nvSpPr>
          <p:cNvPr id="347161" name="Text Box 25"/>
          <p:cNvSpPr txBox="1">
            <a:spLocks noChangeArrowheads="1"/>
          </p:cNvSpPr>
          <p:nvPr/>
        </p:nvSpPr>
        <p:spPr bwMode="auto">
          <a:xfrm>
            <a:off x="7772400" y="914400"/>
            <a:ext cx="823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1800">
                <a:solidFill>
                  <a:srgbClr val="000000"/>
                </a:solidFill>
              </a:rPr>
              <a:t>SDSS</a:t>
            </a:r>
          </a:p>
        </p:txBody>
      </p:sp>
      <p:sp>
        <p:nvSpPr>
          <p:cNvPr id="347162" name="Text Box 26"/>
          <p:cNvSpPr txBox="1">
            <a:spLocks noChangeArrowheads="1"/>
          </p:cNvSpPr>
          <p:nvPr/>
        </p:nvSpPr>
        <p:spPr bwMode="auto">
          <a:xfrm>
            <a:off x="5562600" y="1828800"/>
            <a:ext cx="186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fr-FR" sz="1800" b="1">
                <a:solidFill>
                  <a:srgbClr val="FF3300"/>
                </a:solidFill>
              </a:rPr>
              <a:t>Standard Ruler</a:t>
            </a:r>
          </a:p>
        </p:txBody>
      </p:sp>
      <p:sp>
        <p:nvSpPr>
          <p:cNvPr id="22540" name="ZoneTexte 6"/>
          <p:cNvSpPr txBox="1">
            <a:spLocks noChangeArrowheads="1"/>
          </p:cNvSpPr>
          <p:nvPr/>
        </p:nvSpPr>
        <p:spPr bwMode="auto">
          <a:xfrm>
            <a:off x="5691188" y="2667000"/>
            <a:ext cx="2406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600" b="1" i="1">
                <a:solidFill>
                  <a:srgbClr val="FF3300"/>
                </a:solidFill>
              </a:rPr>
              <a:t>D. Eisenstein et al., </a:t>
            </a:r>
          </a:p>
          <a:p>
            <a:pPr algn="ctr">
              <a:spcBef>
                <a:spcPct val="0"/>
              </a:spcBef>
            </a:pPr>
            <a:r>
              <a:rPr lang="en-US" sz="1600" b="1" i="1">
                <a:solidFill>
                  <a:srgbClr val="FF3300"/>
                </a:solidFill>
              </a:rPr>
              <a:t>ApJ, 633, 560 (2005)</a:t>
            </a:r>
            <a:endParaRPr lang="fr-FR" sz="1800" b="1" i="1">
              <a:solidFill>
                <a:srgbClr val="FF33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A9D8AA-EAD2-FF4B-ACCC-D4BB67F02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55859" y="5504421"/>
            <a:ext cx="203258" cy="14752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6D9511-EC6A-6843-BBDF-E1232385B3A6}"/>
              </a:ext>
            </a:extLst>
          </p:cNvPr>
          <p:cNvSpPr/>
          <p:nvPr/>
        </p:nvSpPr>
        <p:spPr>
          <a:xfrm>
            <a:off x="2215379" y="6262822"/>
            <a:ext cx="537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ym typeface="Symbol" charset="0"/>
              </a:rPr>
              <a:t>z</a:t>
            </a:r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C46F15-8E60-6B40-BB8C-6F9D7E3C7455}"/>
              </a:ext>
            </a:extLst>
          </p:cNvPr>
          <p:cNvSpPr/>
          <p:nvPr/>
        </p:nvSpPr>
        <p:spPr>
          <a:xfrm rot="16200000">
            <a:off x="948530" y="4741217"/>
            <a:ext cx="623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ym typeface="Symbol" charset="0"/>
              </a:rPr>
              <a:t>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19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7559" y="79820"/>
            <a:ext cx="998721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SDSS: 2009-2019   </a:t>
            </a:r>
          </a:p>
        </p:txBody>
      </p:sp>
      <p:pic>
        <p:nvPicPr>
          <p:cNvPr id="16387" name="Picture 5" descr="SDSS-v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2" y="974711"/>
            <a:ext cx="3353303" cy="318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5799" name="Text Box 7"/>
          <p:cNvSpPr txBox="1">
            <a:spLocks noChangeArrowheads="1"/>
          </p:cNvSpPr>
          <p:nvPr/>
        </p:nvSpPr>
        <p:spPr bwMode="auto">
          <a:xfrm>
            <a:off x="212545" y="4362134"/>
            <a:ext cx="4164391" cy="232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Wingding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cs typeface="+mn-cs"/>
              </a:rPr>
              <a:t> BOSS (2009→2014) </a:t>
            </a:r>
          </a:p>
          <a:p>
            <a:pPr eaLnBrk="0" hangingPunct="0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 </a:t>
            </a:r>
            <a:r>
              <a:rPr lang="en-US" sz="2200" dirty="0">
                <a:solidFill>
                  <a:schemeClr val="tx2"/>
                </a:solidFill>
                <a:cs typeface="+mn-cs"/>
              </a:rPr>
              <a:t>1.2 millions of Luminous Red Galaxies (LRG) </a:t>
            </a:r>
          </a:p>
          <a:p>
            <a:pPr lvl="1">
              <a:defRPr/>
            </a:pPr>
            <a:r>
              <a:rPr lang="en-US" sz="2000" dirty="0">
                <a:solidFill>
                  <a:schemeClr val="tx2"/>
                </a:solidFill>
              </a:rPr>
              <a:t>- 0.15&lt;z&lt;0.7</a:t>
            </a:r>
            <a:endParaRPr lang="en-US" altLang="ja-JP" sz="2200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200" dirty="0">
                <a:solidFill>
                  <a:schemeClr val="tx2"/>
                </a:solidFill>
              </a:rPr>
              <a:t>  170 000 quasars </a:t>
            </a:r>
          </a:p>
          <a:p>
            <a:pPr>
              <a:defRPr/>
            </a:pPr>
            <a:r>
              <a:rPr lang="en-US" sz="2200" dirty="0">
                <a:solidFill>
                  <a:schemeClr val="tx2"/>
                </a:solidFill>
              </a:rPr>
              <a:t>    - z&gt;2.1, HI absorption)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fld id="{6EEBA1DF-AAE3-DA4C-BA0E-A35C6244AC69}" type="slidenum">
              <a:rPr lang="en-US" sz="1200" b="1" smtClean="0">
                <a:solidFill>
                  <a:srgbClr val="CC3300"/>
                </a:solidFill>
                <a:latin typeface="Times New Roman" charset="0"/>
                <a:cs typeface="+mn-cs"/>
              </a:rPr>
              <a:pPr algn="ctr">
                <a:defRPr/>
              </a:pPr>
              <a:t>18</a:t>
            </a:fld>
            <a:endParaRPr lang="en-US" sz="1200" b="1">
              <a:solidFill>
                <a:srgbClr val="CC3300"/>
              </a:solidFill>
              <a:latin typeface="Times New Roman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8FA99-000B-404B-9A1B-21C708418B76}"/>
              </a:ext>
            </a:extLst>
          </p:cNvPr>
          <p:cNvSpPr/>
          <p:nvPr/>
        </p:nvSpPr>
        <p:spPr>
          <a:xfrm>
            <a:off x="435583" y="974711"/>
            <a:ext cx="2935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Sloan Telescope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D:2m,  FoV</a:t>
            </a:r>
            <a:r>
              <a:rPr lang="en-US" altLang="ja-JP" sz="2400" dirty="0">
                <a:solidFill>
                  <a:srgbClr val="000000"/>
                </a:solidFill>
              </a:rPr>
              <a:t>~7deg</a:t>
            </a:r>
            <a:r>
              <a:rPr lang="en-US" altLang="ja-JP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/>
              <a:t> </a:t>
            </a:r>
            <a:endParaRPr lang="fr-FR" dirty="0"/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05629652-BF93-1347-94F4-7F5B25BF0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95" y="836711"/>
            <a:ext cx="5328168" cy="33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F92B5023-47CE-D740-AB17-617F6F783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156" y="4362134"/>
            <a:ext cx="5100494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Wingding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+mn-cs"/>
              </a:rPr>
              <a:t>eBOSS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 (2014→2019) </a:t>
            </a:r>
          </a:p>
          <a:p>
            <a:pPr eaLnBrk="0" hangingPunct="0">
              <a:buFont typeface="Wingdings" charset="0"/>
              <a:buChar char="Ø"/>
              <a:defRPr/>
            </a:pPr>
            <a:r>
              <a:rPr lang="en-US" sz="2200" dirty="0">
                <a:solidFill>
                  <a:schemeClr val="tx2"/>
                </a:solidFill>
                <a:cs typeface="+mn-cs"/>
              </a:rPr>
              <a:t> Redshift of LRG extended to 0.8  </a:t>
            </a:r>
          </a:p>
          <a:p>
            <a:pPr eaLnBrk="0" hangingPunct="0">
              <a:buFont typeface="Wingdings" charset="0"/>
              <a:buChar char="Ø"/>
              <a:defRPr/>
            </a:pPr>
            <a:r>
              <a:rPr lang="en-US" sz="2200" dirty="0">
                <a:solidFill>
                  <a:schemeClr val="tx2"/>
                </a:solidFill>
                <a:cs typeface="+mn-cs"/>
              </a:rPr>
              <a:t> Emission Line Galaxies (ELG): star forming galaxies, z~0.85</a:t>
            </a:r>
          </a:p>
          <a:p>
            <a:pPr eaLnBrk="0" hangingPunct="0">
              <a:buFont typeface="Wingdings" charset="0"/>
              <a:buChar char="Ø"/>
              <a:defRPr/>
            </a:pPr>
            <a:r>
              <a:rPr lang="en-US" sz="2200" dirty="0">
                <a:solidFill>
                  <a:schemeClr val="tx2"/>
                </a:solidFill>
                <a:cs typeface="+mn-cs"/>
              </a:rPr>
              <a:t> Quasars direct tracers </a:t>
            </a:r>
          </a:p>
          <a:p>
            <a:pPr lvl="1" eaLnBrk="0" hangingPunct="0">
              <a:defRPr/>
            </a:pPr>
            <a:r>
              <a:rPr lang="en-US" sz="2200" dirty="0">
                <a:solidFill>
                  <a:schemeClr val="tx2"/>
                </a:solidFill>
                <a:cs typeface="+mn-cs"/>
              </a:rPr>
              <a:t>- 0.9&lt;z&lt;2.2</a:t>
            </a:r>
          </a:p>
        </p:txBody>
      </p:sp>
    </p:spTree>
    <p:extLst>
      <p:ext uri="{BB962C8B-B14F-4D97-AF65-F5344CB8AC3E}">
        <p14:creationId xmlns:p14="http://schemas.microsoft.com/office/powerpoint/2010/main" val="83841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rrelationLR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9" y="821817"/>
            <a:ext cx="4085167" cy="3813730"/>
          </a:xfrm>
          <a:prstGeom prst="rect">
            <a:avLst/>
          </a:prstGeom>
        </p:spPr>
      </p:pic>
      <p:sp>
        <p:nvSpPr>
          <p:cNvPr id="182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0"/>
            <a:ext cx="9593263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/>
                <a:cs typeface="Comic Sans MS"/>
              </a:rPr>
              <a:t>BAO with galaxies and quasars</a:t>
            </a:r>
          </a:p>
        </p:txBody>
      </p:sp>
      <p:sp>
        <p:nvSpPr>
          <p:cNvPr id="1823749" name="Text Box 5"/>
          <p:cNvSpPr txBox="1">
            <a:spLocks noChangeArrowheads="1"/>
          </p:cNvSpPr>
          <p:nvPr/>
        </p:nvSpPr>
        <p:spPr bwMode="auto">
          <a:xfrm>
            <a:off x="1260475" y="1004888"/>
            <a:ext cx="2746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Char char="•"/>
              <a:defRPr/>
            </a:pPr>
            <a:endParaRPr lang="en-US" sz="1800">
              <a:solidFill>
                <a:schemeClr val="tx1"/>
              </a:solidFill>
              <a:cs typeface="+mn-cs"/>
            </a:endParaRPr>
          </a:p>
        </p:txBody>
      </p:sp>
      <p:sp>
        <p:nvSpPr>
          <p:cNvPr id="1823750" name="Text Box 6"/>
          <p:cNvSpPr txBox="1">
            <a:spLocks noChangeArrowheads="1"/>
          </p:cNvSpPr>
          <p:nvPr/>
        </p:nvSpPr>
        <p:spPr bwMode="auto">
          <a:xfrm>
            <a:off x="200025" y="939001"/>
            <a:ext cx="5175755" cy="371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Confirmation with BOSS in 2012</a:t>
            </a:r>
          </a:p>
          <a:p>
            <a:pPr lvl="1"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accent4"/>
                </a:solidFill>
                <a:cs typeface="+mn-cs"/>
              </a:rPr>
              <a:t>Redshift range 0.15&lt;z&lt;0.7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400" dirty="0">
                <a:solidFill>
                  <a:schemeClr val="accent4"/>
                </a:solidFill>
              </a:rPr>
              <a:t>BOSS-only 8-</a:t>
            </a:r>
            <a:r>
              <a:rPr lang="en-US" sz="2400" dirty="0">
                <a:solidFill>
                  <a:schemeClr val="accent4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chemeClr val="accent4"/>
                </a:solidFill>
              </a:rPr>
              <a:t> observation of BAO</a:t>
            </a:r>
          </a:p>
          <a:p>
            <a:pPr marL="800100" lvl="1" indent="-342900">
              <a:buFont typeface="Wingdings" charset="2"/>
              <a:buChar char="Ø"/>
              <a:defRPr/>
            </a:pPr>
            <a:endParaRPr lang="en-US" sz="2400" dirty="0">
              <a:solidFill>
                <a:schemeClr val="accent4"/>
              </a:solidFill>
            </a:endParaRPr>
          </a:p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Even better with </a:t>
            </a:r>
            <a:r>
              <a:rPr lang="en-US" sz="2400" b="1" dirty="0" err="1">
                <a:solidFill>
                  <a:schemeClr val="accent2"/>
                </a:solidFill>
              </a:rPr>
              <a:t>eBOSS</a:t>
            </a:r>
            <a:r>
              <a:rPr lang="en-US" sz="2400" b="1" dirty="0">
                <a:solidFill>
                  <a:schemeClr val="accent2"/>
                </a:solidFill>
              </a:rPr>
              <a:t> in 2O20</a:t>
            </a:r>
          </a:p>
          <a:p>
            <a:pPr lvl="1" eaLnBrk="0" hangingPunct="0">
              <a:spcBef>
                <a:spcPct val="0"/>
              </a:spcBef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accent4"/>
                </a:solidFill>
              </a:rPr>
              <a:t>Redshift range 0.15&lt;z&lt;2.5</a:t>
            </a:r>
          </a:p>
          <a:p>
            <a:pPr marL="800100" lvl="1" indent="-342900">
              <a:buFont typeface="Wingdings" charset="2"/>
              <a:buChar char="Ø"/>
              <a:defRPr/>
            </a:pP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buFont typeface="Wingdings" charset="2"/>
              <a:buChar char="Ø"/>
              <a:defRPr/>
            </a:pP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7786688" y="908050"/>
            <a:ext cx="116205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BOSS</a:t>
            </a:r>
          </a:p>
        </p:txBody>
      </p:sp>
      <p:sp>
        <p:nvSpPr>
          <p:cNvPr id="54281" name="Text Box 14"/>
          <p:cNvSpPr txBox="1">
            <a:spLocks noChangeArrowheads="1"/>
          </p:cNvSpPr>
          <p:nvPr/>
        </p:nvSpPr>
        <p:spPr bwMode="auto">
          <a:xfrm>
            <a:off x="5944130" y="2985559"/>
            <a:ext cx="2058987" cy="7017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1800" dirty="0">
                <a:solidFill>
                  <a:srgbClr val="FF0000"/>
                </a:solidFill>
              </a:rPr>
              <a:t>~ 1M Luminous</a:t>
            </a:r>
          </a:p>
          <a:p>
            <a:pPr algn="ctr" eaLnBrk="1" hangingPunct="1"/>
            <a:r>
              <a:rPr lang="en-US" altLang="ja-JP" sz="1800" dirty="0">
                <a:solidFill>
                  <a:srgbClr val="FF0000"/>
                </a:solidFill>
              </a:rPr>
              <a:t>Red Galaxies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75780" y="4666026"/>
            <a:ext cx="4530220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800" b="1" dirty="0">
                <a:solidFill>
                  <a:schemeClr val="accent2"/>
                </a:solidFill>
              </a:rPr>
              <a:t>Agreement with Planck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accent4"/>
                </a:solidFill>
              </a:rPr>
              <a:t>BAO scales consistent with Planck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solidFill>
                  <a:schemeClr val="accent4"/>
                </a:solidFill>
              </a:rPr>
              <a:t>Consistency of cosmological measurements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18BD31-ECE2-6944-8BBE-C7F5B76A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" y="3812816"/>
            <a:ext cx="5311430" cy="29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7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100" y="260648"/>
            <a:ext cx="9321800" cy="766763"/>
          </a:xfrm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FF3300"/>
                </a:solidFill>
                <a:latin typeface="Comic Sans MS" panose="030F0902030302020204" pitchFamily="66" charset="0"/>
              </a:rPr>
              <a:t>Outlines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7EAAF9-1EDA-8774-68C7-EA127645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61" y="1412776"/>
            <a:ext cx="866827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History and Basics of Cosmology</a:t>
            </a:r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CMB and H</a:t>
            </a:r>
            <a:r>
              <a:rPr lang="en-US" sz="3600" b="1" baseline="-25000" dirty="0">
                <a:solidFill>
                  <a:srgbClr val="3333CC"/>
                </a:solidFill>
                <a:latin typeface="Comic Sans MS"/>
                <a:cs typeface="Comic Sans MS"/>
              </a:rPr>
              <a:t>0</a:t>
            </a: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 controversy</a:t>
            </a:r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BAO and Dark Energy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600" b="1" dirty="0">
              <a:solidFill>
                <a:srgbClr val="3333CC"/>
              </a:solidFill>
              <a:latin typeface="Comic Sans MS"/>
              <a:cs typeface="Comic Sans M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Inflation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333CC"/>
                </a:solidFill>
                <a:latin typeface="Comic Sans MS"/>
                <a:cs typeface="Comic Sans MS"/>
              </a:rPr>
              <a:t>Neutrino Masses</a:t>
            </a:r>
          </a:p>
        </p:txBody>
      </p:sp>
    </p:spTree>
    <p:extLst>
      <p:ext uri="{BB962C8B-B14F-4D97-AF65-F5344CB8AC3E}">
        <p14:creationId xmlns:p14="http://schemas.microsoft.com/office/powerpoint/2010/main" val="3400857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ext Box 2"/>
          <p:cNvSpPr txBox="1">
            <a:spLocks noChangeArrowheads="1"/>
          </p:cNvSpPr>
          <p:nvPr/>
        </p:nvSpPr>
        <p:spPr bwMode="auto">
          <a:xfrm>
            <a:off x="89852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B0F1491E-FBD9-964D-AED3-11CC63CA29E5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20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  <p:sp>
        <p:nvSpPr>
          <p:cNvPr id="760835" name="Rectangle 3"/>
          <p:cNvSpPr>
            <a:spLocks noChangeArrowheads="1"/>
          </p:cNvSpPr>
          <p:nvPr/>
        </p:nvSpPr>
        <p:spPr bwMode="auto">
          <a:xfrm>
            <a:off x="100847" y="125734"/>
            <a:ext cx="917257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4400" b="1" i="1" dirty="0">
                <a:solidFill>
                  <a:srgbClr val="FF3300"/>
                </a:solidFill>
                <a:cs typeface="+mn-cs"/>
              </a:rPr>
              <a:t> H0 controversy - Dark Energy</a:t>
            </a: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8DDDAAD7-676D-B8F0-9BE4-4A8DF6BD40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6900" y="3429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1A1364-FE5D-F9B1-C4BB-D27047BB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034" y="899167"/>
            <a:ext cx="6172200" cy="436880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9E1C8E32-C337-A2EA-74C4-74A728020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27" y="5068279"/>
            <a:ext cx="856895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 dirty="0">
              <a:solidFill>
                <a:sysClr val="windowText" lastClr="000000"/>
              </a:solidFill>
              <a:latin typeface="Comic Sans MS"/>
              <a:cs typeface="Comic Sans M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800" b="1" kern="0" dirty="0">
                <a:solidFill>
                  <a:srgbClr val="3333CC"/>
                </a:solidFill>
                <a:latin typeface="Comic Sans MS"/>
                <a:cs typeface="Comic Sans MS"/>
              </a:rPr>
              <a:t>With BAO and Big Bang Nucleosynthesis (BBN)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Observation of Dark Energy (</a:t>
            </a:r>
            <a:r>
              <a:rPr lang="en-US" sz="2400" kern="0" dirty="0">
                <a:solidFill>
                  <a:sysClr val="windowText" lastClr="000000"/>
                </a:solidFill>
                <a:latin typeface="Symbol" pitchFamily="2" charset="2"/>
                <a:cs typeface="Comic Sans MS"/>
              </a:rPr>
              <a:t>W</a:t>
            </a:r>
            <a:r>
              <a:rPr lang="en-US" sz="2400" kern="0" baseline="-25000" dirty="0">
                <a:solidFill>
                  <a:sysClr val="windowText" lastClr="000000"/>
                </a:solidFill>
                <a:latin typeface="Symbol" pitchFamily="2" charset="2"/>
                <a:cs typeface="Comic Sans MS"/>
              </a:rPr>
              <a:t>L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~0.7)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Confirmation of Planck value for H</a:t>
            </a:r>
            <a:r>
              <a:rPr lang="en-US" sz="2400" kern="0" baseline="-2500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0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48944" y="4404502"/>
            <a:ext cx="5245421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Instrument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4-m </a:t>
            </a: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telescope at  Kitt Peak (Arizona)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Wide </a:t>
            </a:r>
            <a:r>
              <a:rPr lang="en-US" sz="2200" kern="0" dirty="0" err="1">
                <a:solidFill>
                  <a:sysClr val="windowText" lastClr="000000"/>
                </a:solidFill>
                <a:latin typeface="Comic Sans MS"/>
                <a:cs typeface="Comic Sans MS"/>
              </a:rPr>
              <a:t>FoV</a:t>
            </a: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(</a:t>
            </a:r>
            <a:r>
              <a:rPr lang="en-US" altLang="ja-JP" sz="2200" dirty="0">
                <a:solidFill>
                  <a:srgbClr val="000000"/>
                </a:solidFill>
                <a:latin typeface="Comic Sans MS"/>
                <a:cs typeface="Comic Sans MS"/>
              </a:rPr>
              <a:t>~ 8 deg</a:t>
            </a:r>
            <a:r>
              <a:rPr lang="en-US" altLang="ja-JP" sz="2200" baseline="30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Robotic positioner with 5000 fibers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10 spectrographs x 3 bands (blue, visible, red-NIR) ➝360-1020 nm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2367" r="3550"/>
          <a:stretch>
            <a:fillRect/>
          </a:stretch>
        </p:blipFill>
        <p:spPr bwMode="auto">
          <a:xfrm>
            <a:off x="5385048" y="548680"/>
            <a:ext cx="4240530" cy="363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rot="10800000" flipH="1">
            <a:off x="6521450" y="404813"/>
            <a:ext cx="1455738" cy="64770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3" name="Rectangle 8"/>
          <p:cNvSpPr>
            <a:spLocks/>
          </p:cNvSpPr>
          <p:nvPr/>
        </p:nvSpPr>
        <p:spPr bwMode="auto">
          <a:xfrm>
            <a:off x="3759200" y="981075"/>
            <a:ext cx="26098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788988" algn="l"/>
                <a:tab pos="1352550" algn="l"/>
              </a:tabLst>
              <a:defRPr/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New corrector</a:t>
            </a:r>
          </a:p>
          <a:p>
            <a:pPr algn="ctr">
              <a:tabLst>
                <a:tab pos="788988" algn="l"/>
                <a:tab pos="1352550" algn="l"/>
              </a:tabLst>
              <a:defRPr/>
            </a:pPr>
            <a:r>
              <a:rPr lang="en-US" altLang="ja-JP" sz="1600" b="1">
                <a:solidFill>
                  <a:srgbClr val="3333CC"/>
                </a:solidFill>
                <a:latin typeface="Comic Sans MS"/>
                <a:cs typeface="Comic Sans MS"/>
              </a:rPr>
              <a:t>~ 7 deg</a:t>
            </a:r>
            <a:r>
              <a:rPr lang="en-US" altLang="ja-JP" sz="1600" b="1" baseline="30000">
                <a:solidFill>
                  <a:srgbClr val="3333CC"/>
                </a:solidFill>
                <a:latin typeface="Comic Sans MS"/>
                <a:cs typeface="Comic Sans MS"/>
              </a:rPr>
              <a:t>2</a:t>
            </a:r>
            <a:endParaRPr lang="en-US" sz="1600" b="1">
              <a:solidFill>
                <a:srgbClr val="3333CC"/>
              </a:solidFill>
              <a:latin typeface="Comic Sans MS"/>
              <a:cs typeface="Comic Sans MS"/>
              <a:sym typeface="Arial" charset="0"/>
            </a:endParaRPr>
          </a:p>
          <a:p>
            <a:pPr algn="ctr">
              <a:tabLst>
                <a:tab pos="788988" algn="l"/>
                <a:tab pos="1352550" algn="l"/>
              </a:tabLst>
              <a:defRPr/>
            </a:pPr>
            <a:endParaRPr lang="en-US" sz="1700" b="1">
              <a:solidFill>
                <a:srgbClr val="0000FF"/>
              </a:solidFill>
              <a:latin typeface="Comic Sans MS"/>
              <a:cs typeface="Comic Sans MS"/>
              <a:sym typeface="Arial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5673725" y="1258888"/>
            <a:ext cx="1231900" cy="8255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oval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rot="10800000" flipV="1">
            <a:off x="8840788" y="3535363"/>
            <a:ext cx="225425" cy="830262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7904163" y="2243138"/>
            <a:ext cx="1734042" cy="8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36" tIns="48318" rIns="96636" bIns="483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Mayall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4-m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    Télescope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811" y="1578165"/>
            <a:ext cx="4240530" cy="19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Scientific Project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1/3 of the sky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3D</a:t>
            </a:r>
            <a:r>
              <a:rPr lang="en-US" altLang="ja-JP" sz="2200" kern="0" baseline="3000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survey for 0&lt;z&lt;4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International collaboration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74 institutions  (46 non-US)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7836856" y="4270375"/>
            <a:ext cx="201421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788988" algn="l"/>
                <a:tab pos="1352550" algn="l"/>
              </a:tabLst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10 spectrographs</a:t>
            </a:r>
          </a:p>
        </p:txBody>
      </p:sp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621030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DESI    2021-2026   </a:t>
            </a:r>
          </a:p>
        </p:txBody>
      </p:sp>
      <p:sp>
        <p:nvSpPr>
          <p:cNvPr id="19468" name="Rectangle 4"/>
          <p:cNvSpPr>
            <a:spLocks noChangeArrowheads="1"/>
          </p:cNvSpPr>
          <p:nvPr/>
        </p:nvSpPr>
        <p:spPr bwMode="auto">
          <a:xfrm>
            <a:off x="7473280" y="116632"/>
            <a:ext cx="254603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tabLst>
                <a:tab pos="788988" algn="l"/>
                <a:tab pos="1352550" algn="l"/>
              </a:tabLst>
            </a:pPr>
            <a:r>
              <a:rPr lang="en-US" sz="1700" b="1">
                <a:solidFill>
                  <a:srgbClr val="0000FF"/>
                </a:solidFill>
                <a:latin typeface="Comic Sans MS"/>
                <a:cs typeface="Comic Sans MS"/>
                <a:sym typeface="Arial" charset="0"/>
              </a:rPr>
              <a:t> 5000 fiber positioner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495DC5A1-89DD-BE46-BE15-804D486DDDEF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21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825F1F00-8D78-9149-B879-40991EEC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68" y="3951211"/>
            <a:ext cx="3805259" cy="2852397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295F578-1E97-4945-83FD-FE646FADD7B7}"/>
              </a:ext>
            </a:extLst>
          </p:cNvPr>
          <p:cNvCxnSpPr/>
          <p:nvPr/>
        </p:nvCxnSpPr>
        <p:spPr bwMode="auto">
          <a:xfrm flipH="1">
            <a:off x="2216696" y="4404502"/>
            <a:ext cx="648072" cy="219816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B0D4CE5-0613-1E41-80FC-DCAEDD9808F7}"/>
              </a:ext>
            </a:extLst>
          </p:cNvPr>
          <p:cNvSpPr txBox="1"/>
          <p:nvPr/>
        </p:nvSpPr>
        <p:spPr>
          <a:xfrm>
            <a:off x="2843548" y="418533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err="1"/>
              <a:t>Mayall</a:t>
            </a:r>
            <a:endParaRPr lang="en-US" sz="2000"/>
          </a:p>
          <a:p>
            <a:pPr algn="ctr"/>
            <a:r>
              <a:rPr lang="en-US" sz="2000"/>
              <a:t>Telescope</a:t>
            </a:r>
          </a:p>
        </p:txBody>
      </p:sp>
    </p:spTree>
    <p:extLst>
      <p:ext uri="{BB962C8B-B14F-4D97-AF65-F5344CB8AC3E}">
        <p14:creationId xmlns:p14="http://schemas.microsoft.com/office/powerpoint/2010/main" val="26703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>
            <a:extLst>
              <a:ext uri="{FF2B5EF4-FFF2-40B4-BE49-F238E27FC236}">
                <a16:creationId xmlns:a16="http://schemas.microsoft.com/office/drawing/2014/main" id="{3C94E612-5145-EA6F-C60E-132B86EB4A9E}"/>
              </a:ext>
            </a:extLst>
          </p:cNvPr>
          <p:cNvGrpSpPr/>
          <p:nvPr/>
        </p:nvGrpSpPr>
        <p:grpSpPr>
          <a:xfrm>
            <a:off x="2007093" y="1134759"/>
            <a:ext cx="6806934" cy="4364594"/>
            <a:chOff x="2288979" y="1316975"/>
            <a:chExt cx="6806934" cy="4364594"/>
          </a:xfrm>
        </p:grpSpPr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CDD741BB-55F5-1003-01C2-59BDDC55884C}"/>
                </a:ext>
              </a:extLst>
            </p:cNvPr>
            <p:cNvSpPr/>
            <p:nvPr/>
          </p:nvSpPr>
          <p:spPr>
            <a:xfrm rot="158672">
              <a:off x="3135035" y="1586347"/>
              <a:ext cx="5840076" cy="4010291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623B2D29-8CAD-12C2-978B-0FBE149FF01B}"/>
                </a:ext>
              </a:extLst>
            </p:cNvPr>
            <p:cNvSpPr/>
            <p:nvPr/>
          </p:nvSpPr>
          <p:spPr>
            <a:xfrm rot="158672">
              <a:off x="2382019" y="1529376"/>
              <a:ext cx="5728934" cy="158433"/>
            </a:xfrm>
            <a:custGeom>
              <a:avLst/>
              <a:gdLst/>
              <a:ahLst/>
              <a:cxnLst/>
              <a:rect l="l" t="t" r="r" b="b"/>
              <a:pathLst>
                <a:path w="8157845" h="156210">
                  <a:moveTo>
                    <a:pt x="0" y="155917"/>
                  </a:moveTo>
                  <a:lnTo>
                    <a:pt x="8157335" y="155917"/>
                  </a:lnTo>
                  <a:lnTo>
                    <a:pt x="8157335" y="0"/>
                  </a:lnTo>
                  <a:lnTo>
                    <a:pt x="0" y="0"/>
                  </a:lnTo>
                  <a:lnTo>
                    <a:pt x="0" y="155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22AF8163-1E27-2134-5E1C-8AA41666B3D9}"/>
                </a:ext>
              </a:extLst>
            </p:cNvPr>
            <p:cNvSpPr/>
            <p:nvPr/>
          </p:nvSpPr>
          <p:spPr>
            <a:xfrm rot="158672">
              <a:off x="2288979" y="1316975"/>
              <a:ext cx="228023" cy="4356847"/>
            </a:xfrm>
            <a:custGeom>
              <a:avLst/>
              <a:gdLst/>
              <a:ahLst/>
              <a:cxnLst/>
              <a:rect l="l" t="t" r="r" b="b"/>
              <a:pathLst>
                <a:path w="250825" h="4937759">
                  <a:moveTo>
                    <a:pt x="0" y="0"/>
                  </a:moveTo>
                  <a:lnTo>
                    <a:pt x="250760" y="0"/>
                  </a:lnTo>
                  <a:lnTo>
                    <a:pt x="250760" y="4937407"/>
                  </a:lnTo>
                  <a:lnTo>
                    <a:pt x="0" y="4937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Rogner un rectangle à un seul coin 20">
              <a:extLst>
                <a:ext uri="{FF2B5EF4-FFF2-40B4-BE49-F238E27FC236}">
                  <a16:creationId xmlns:a16="http://schemas.microsoft.com/office/drawing/2014/main" id="{E19FF04A-1ED1-EBAB-5D93-D7FA3B7E4562}"/>
                </a:ext>
              </a:extLst>
            </p:cNvPr>
            <p:cNvSpPr/>
            <p:nvPr/>
          </p:nvSpPr>
          <p:spPr>
            <a:xfrm rot="10958672" flipV="1">
              <a:off x="8321157" y="3576996"/>
              <a:ext cx="774756" cy="240151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gner un rectangle à un seul coin 21">
              <a:extLst>
                <a:ext uri="{FF2B5EF4-FFF2-40B4-BE49-F238E27FC236}">
                  <a16:creationId xmlns:a16="http://schemas.microsoft.com/office/drawing/2014/main" id="{13186D61-021C-6F4E-2784-A5567EAB145F}"/>
                </a:ext>
              </a:extLst>
            </p:cNvPr>
            <p:cNvSpPr/>
            <p:nvPr/>
          </p:nvSpPr>
          <p:spPr>
            <a:xfrm rot="10958672" flipV="1">
              <a:off x="7760904" y="4061494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gner un rectangle à un seul coin 22">
              <a:extLst>
                <a:ext uri="{FF2B5EF4-FFF2-40B4-BE49-F238E27FC236}">
                  <a16:creationId xmlns:a16="http://schemas.microsoft.com/office/drawing/2014/main" id="{AA281716-C837-4A4F-911B-92392E15F233}"/>
                </a:ext>
              </a:extLst>
            </p:cNvPr>
            <p:cNvSpPr/>
            <p:nvPr/>
          </p:nvSpPr>
          <p:spPr>
            <a:xfrm rot="10958672" flipV="1">
              <a:off x="7298200" y="4505303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gner un rectangle à un seul coin 23">
              <a:extLst>
                <a:ext uri="{FF2B5EF4-FFF2-40B4-BE49-F238E27FC236}">
                  <a16:creationId xmlns:a16="http://schemas.microsoft.com/office/drawing/2014/main" id="{DCA3BC5E-38E3-F5BE-3C92-C0E88DFD0825}"/>
                </a:ext>
              </a:extLst>
            </p:cNvPr>
            <p:cNvSpPr/>
            <p:nvPr/>
          </p:nvSpPr>
          <p:spPr>
            <a:xfrm rot="10958672" flipV="1">
              <a:off x="6668857" y="5115233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gner un rectangle à un seul coin 24">
              <a:extLst>
                <a:ext uri="{FF2B5EF4-FFF2-40B4-BE49-F238E27FC236}">
                  <a16:creationId xmlns:a16="http://schemas.microsoft.com/office/drawing/2014/main" id="{0E7D2F0D-660A-4998-105E-003E22E19289}"/>
                </a:ext>
              </a:extLst>
            </p:cNvPr>
            <p:cNvSpPr/>
            <p:nvPr/>
          </p:nvSpPr>
          <p:spPr>
            <a:xfrm rot="10958672" flipV="1">
              <a:off x="6370061" y="5355055"/>
              <a:ext cx="1072444" cy="326514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gner un rectangle à un seul coin 29">
              <a:extLst>
                <a:ext uri="{FF2B5EF4-FFF2-40B4-BE49-F238E27FC236}">
                  <a16:creationId xmlns:a16="http://schemas.microsoft.com/office/drawing/2014/main" id="{28576ECD-7321-863E-C9DD-E0283F44397F}"/>
                </a:ext>
              </a:extLst>
            </p:cNvPr>
            <p:cNvSpPr/>
            <p:nvPr/>
          </p:nvSpPr>
          <p:spPr>
            <a:xfrm rot="10958672" flipV="1">
              <a:off x="2620535" y="3553536"/>
              <a:ext cx="687525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gner un rectangle à un seul coin 30">
              <a:extLst>
                <a:ext uri="{FF2B5EF4-FFF2-40B4-BE49-F238E27FC236}">
                  <a16:creationId xmlns:a16="http://schemas.microsoft.com/office/drawing/2014/main" id="{963161BF-3CC2-D586-61CF-9D049FE7E11B}"/>
                </a:ext>
              </a:extLst>
            </p:cNvPr>
            <p:cNvSpPr/>
            <p:nvPr/>
          </p:nvSpPr>
          <p:spPr>
            <a:xfrm rot="10958672" flipV="1">
              <a:off x="3231869" y="390597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gner un rectangle à un seul coin 31">
              <a:extLst>
                <a:ext uri="{FF2B5EF4-FFF2-40B4-BE49-F238E27FC236}">
                  <a16:creationId xmlns:a16="http://schemas.microsoft.com/office/drawing/2014/main" id="{0AE63DF0-1FEB-41A4-F1C7-C3B35D3F91EE}"/>
                </a:ext>
              </a:extLst>
            </p:cNvPr>
            <p:cNvSpPr/>
            <p:nvPr/>
          </p:nvSpPr>
          <p:spPr>
            <a:xfrm rot="10958672" flipV="1">
              <a:off x="3645500" y="4223441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gner un rectangle à un seul coin 32">
              <a:extLst>
                <a:ext uri="{FF2B5EF4-FFF2-40B4-BE49-F238E27FC236}">
                  <a16:creationId xmlns:a16="http://schemas.microsoft.com/office/drawing/2014/main" id="{8170EA59-7297-A940-ACD0-CFD9D7EEBCC0}"/>
                </a:ext>
              </a:extLst>
            </p:cNvPr>
            <p:cNvSpPr/>
            <p:nvPr/>
          </p:nvSpPr>
          <p:spPr>
            <a:xfrm rot="10958672" flipV="1">
              <a:off x="4053499" y="4556232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gner un rectangle à un seul coin 33">
              <a:extLst>
                <a:ext uri="{FF2B5EF4-FFF2-40B4-BE49-F238E27FC236}">
                  <a16:creationId xmlns:a16="http://schemas.microsoft.com/office/drawing/2014/main" id="{ADE7CC48-CEB0-1AAF-EBBB-2377677537E4}"/>
                </a:ext>
              </a:extLst>
            </p:cNvPr>
            <p:cNvSpPr/>
            <p:nvPr/>
          </p:nvSpPr>
          <p:spPr>
            <a:xfrm rot="10958672" flipV="1">
              <a:off x="4415980" y="4809182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gner un rectangle à un seul coin 34">
              <a:extLst>
                <a:ext uri="{FF2B5EF4-FFF2-40B4-BE49-F238E27FC236}">
                  <a16:creationId xmlns:a16="http://schemas.microsoft.com/office/drawing/2014/main" id="{2068435D-7849-A546-EB3D-934D2464EDDF}"/>
                </a:ext>
              </a:extLst>
            </p:cNvPr>
            <p:cNvSpPr/>
            <p:nvPr/>
          </p:nvSpPr>
          <p:spPr>
            <a:xfrm rot="10958672" flipV="1">
              <a:off x="4682856" y="507041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gner un rectangle à un seul coin 35">
              <a:extLst>
                <a:ext uri="{FF2B5EF4-FFF2-40B4-BE49-F238E27FC236}">
                  <a16:creationId xmlns:a16="http://schemas.microsoft.com/office/drawing/2014/main" id="{A46788C3-59C5-545F-5703-EA276F852289}"/>
                </a:ext>
              </a:extLst>
            </p:cNvPr>
            <p:cNvSpPr/>
            <p:nvPr/>
          </p:nvSpPr>
          <p:spPr>
            <a:xfrm rot="10958672" flipV="1">
              <a:off x="5138890" y="5419975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gner un rectangle à un seul coin 36">
              <a:extLst>
                <a:ext uri="{FF2B5EF4-FFF2-40B4-BE49-F238E27FC236}">
                  <a16:creationId xmlns:a16="http://schemas.microsoft.com/office/drawing/2014/main" id="{32A47179-732F-F156-8856-9F5F87B259D2}"/>
                </a:ext>
              </a:extLst>
            </p:cNvPr>
            <p:cNvSpPr/>
            <p:nvPr/>
          </p:nvSpPr>
          <p:spPr>
            <a:xfrm rot="10958672" flipV="1">
              <a:off x="2469617" y="3300013"/>
              <a:ext cx="556453" cy="2343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3B0EAA01-640E-7147-8198-24303EEB2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23" y="32656"/>
            <a:ext cx="7976089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3600" b="1" i="1">
                <a:solidFill>
                  <a:srgbClr val="FF3300"/>
                </a:solidFill>
              </a:rPr>
              <a:t> </a:t>
            </a:r>
            <a:r>
              <a:rPr lang="en-US" sz="4000" b="1" i="1">
                <a:solidFill>
                  <a:srgbClr val="FF3300"/>
                </a:solidFill>
              </a:rPr>
              <a:t>DESI tracers of the Matter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CFEB1D7-1A54-24FA-DC3B-D75B45588C7C}"/>
              </a:ext>
            </a:extLst>
          </p:cNvPr>
          <p:cNvSpPr txBox="1">
            <a:spLocks/>
          </p:cNvSpPr>
          <p:nvPr/>
        </p:nvSpPr>
        <p:spPr>
          <a:xfrm>
            <a:off x="378245" y="990743"/>
            <a:ext cx="8730580" cy="5118651"/>
          </a:xfrm>
          <a:prstGeom prst="rect">
            <a:avLst/>
          </a:prstGeom>
        </p:spPr>
        <p:txBody>
          <a:bodyPr>
            <a:normAutofit/>
          </a:bodyPr>
          <a:lstStyle>
            <a:lvl1pPr marL="571500" indent="-477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0"/>
              <a:buChar char="Þ"/>
              <a:defRPr sz="33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10477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466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885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305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762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219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676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133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/>
          </a:p>
          <a:p>
            <a:pPr lvl="1"/>
            <a:endParaRPr lang="en-US" kern="0"/>
          </a:p>
          <a:p>
            <a:pPr lvl="1"/>
            <a:endParaRPr lang="en-US" kern="0"/>
          </a:p>
        </p:txBody>
      </p:sp>
      <p:sp>
        <p:nvSpPr>
          <p:cNvPr id="90114" name="object 9">
            <a:extLst>
              <a:ext uri="{FF2B5EF4-FFF2-40B4-BE49-F238E27FC236}">
                <a16:creationId xmlns:a16="http://schemas.microsoft.com/office/drawing/2014/main" id="{02653622-1E35-89A9-8D0A-414420E509BC}"/>
              </a:ext>
            </a:extLst>
          </p:cNvPr>
          <p:cNvSpPr/>
          <p:nvPr/>
        </p:nvSpPr>
        <p:spPr>
          <a:xfrm>
            <a:off x="2368860" y="4608982"/>
            <a:ext cx="3074625" cy="7036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FF9933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15" name="object 9">
            <a:extLst>
              <a:ext uri="{FF2B5EF4-FFF2-40B4-BE49-F238E27FC236}">
                <a16:creationId xmlns:a16="http://schemas.microsoft.com/office/drawing/2014/main" id="{25521481-F360-C737-FAA4-0EB7462F37D6}"/>
              </a:ext>
            </a:extLst>
          </p:cNvPr>
          <p:cNvSpPr/>
          <p:nvPr/>
        </p:nvSpPr>
        <p:spPr>
          <a:xfrm>
            <a:off x="2368860" y="5278150"/>
            <a:ext cx="3709649" cy="7036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C0000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16" name="object 9">
            <a:extLst>
              <a:ext uri="{FF2B5EF4-FFF2-40B4-BE49-F238E27FC236}">
                <a16:creationId xmlns:a16="http://schemas.microsoft.com/office/drawing/2014/main" id="{100DABA0-6457-72E0-5653-946B84B1EF25}"/>
              </a:ext>
            </a:extLst>
          </p:cNvPr>
          <p:cNvSpPr/>
          <p:nvPr/>
        </p:nvSpPr>
        <p:spPr>
          <a:xfrm>
            <a:off x="2368860" y="2850392"/>
            <a:ext cx="1281545" cy="0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800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17" name="object 9">
            <a:extLst>
              <a:ext uri="{FF2B5EF4-FFF2-40B4-BE49-F238E27FC236}">
                <a16:creationId xmlns:a16="http://schemas.microsoft.com/office/drawing/2014/main" id="{722ACB37-328F-B1BD-4A20-0CFC7BEE7DF8}"/>
              </a:ext>
            </a:extLst>
          </p:cNvPr>
          <p:cNvSpPr/>
          <p:nvPr/>
        </p:nvSpPr>
        <p:spPr>
          <a:xfrm>
            <a:off x="2368860" y="3895257"/>
            <a:ext cx="2215724" cy="45719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7030A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18" name="object 9">
            <a:extLst>
              <a:ext uri="{FF2B5EF4-FFF2-40B4-BE49-F238E27FC236}">
                <a16:creationId xmlns:a16="http://schemas.microsoft.com/office/drawing/2014/main" id="{1CCE41A9-5BBA-35D1-C50F-A8F4A3AFB86E}"/>
              </a:ext>
            </a:extLst>
          </p:cNvPr>
          <p:cNvSpPr/>
          <p:nvPr/>
        </p:nvSpPr>
        <p:spPr>
          <a:xfrm>
            <a:off x="3133597" y="3587458"/>
            <a:ext cx="1233108" cy="45719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70C0"/>
            </a:solidFill>
            <a:headEnd type="arrow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19" name="object 9">
            <a:extLst>
              <a:ext uri="{FF2B5EF4-FFF2-40B4-BE49-F238E27FC236}">
                <a16:creationId xmlns:a16="http://schemas.microsoft.com/office/drawing/2014/main" id="{6320B31A-A6C6-4417-4208-895C1E07457F}"/>
              </a:ext>
            </a:extLst>
          </p:cNvPr>
          <p:cNvSpPr/>
          <p:nvPr/>
        </p:nvSpPr>
        <p:spPr>
          <a:xfrm rot="1820911">
            <a:off x="2276211" y="3360959"/>
            <a:ext cx="918000" cy="117767"/>
          </a:xfrm>
          <a:custGeom>
            <a:avLst/>
            <a:gdLst/>
            <a:ahLst/>
            <a:cxnLst/>
            <a:rect l="l" t="t" r="r" b="b"/>
            <a:pathLst>
              <a:path w="1409700">
                <a:moveTo>
                  <a:pt x="1409376" y="0"/>
                </a:moveTo>
                <a:lnTo>
                  <a:pt x="1388394" y="0"/>
                </a:lnTo>
                <a:lnTo>
                  <a:pt x="0" y="0"/>
                </a:lnTo>
              </a:path>
            </a:pathLst>
          </a:custGeom>
          <a:ln w="41910">
            <a:solidFill>
              <a:srgbClr val="0070C0"/>
            </a:solidFill>
            <a:headEnd type="none"/>
            <a:tailEnd type="non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20" name="ZoneTexte 42">
            <a:extLst>
              <a:ext uri="{FF2B5EF4-FFF2-40B4-BE49-F238E27FC236}">
                <a16:creationId xmlns:a16="http://schemas.microsoft.com/office/drawing/2014/main" id="{C215BC94-9658-49FE-5C4F-EE0C66A89C8B}"/>
              </a:ext>
            </a:extLst>
          </p:cNvPr>
          <p:cNvSpPr txBox="1"/>
          <p:nvPr/>
        </p:nvSpPr>
        <p:spPr>
          <a:xfrm rot="19020000">
            <a:off x="7311067" y="38174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Redshift</a:t>
            </a:r>
          </a:p>
        </p:txBody>
      </p:sp>
      <p:sp>
        <p:nvSpPr>
          <p:cNvPr id="90121" name="ZoneTexte 43">
            <a:extLst>
              <a:ext uri="{FF2B5EF4-FFF2-40B4-BE49-F238E27FC236}">
                <a16:creationId xmlns:a16="http://schemas.microsoft.com/office/drawing/2014/main" id="{CECF1811-077D-2282-FC68-58077F67705C}"/>
              </a:ext>
            </a:extLst>
          </p:cNvPr>
          <p:cNvSpPr txBox="1"/>
          <p:nvPr/>
        </p:nvSpPr>
        <p:spPr>
          <a:xfrm>
            <a:off x="6171261" y="5154165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0.2</a:t>
            </a:r>
          </a:p>
        </p:txBody>
      </p:sp>
      <p:sp>
        <p:nvSpPr>
          <p:cNvPr id="90122" name="ZoneTexte 44">
            <a:extLst>
              <a:ext uri="{FF2B5EF4-FFF2-40B4-BE49-F238E27FC236}">
                <a16:creationId xmlns:a16="http://schemas.microsoft.com/office/drawing/2014/main" id="{2DF67211-F0F7-0EF9-FBE3-A71787F796D7}"/>
              </a:ext>
            </a:extLst>
          </p:cNvPr>
          <p:cNvSpPr txBox="1"/>
          <p:nvPr/>
        </p:nvSpPr>
        <p:spPr>
          <a:xfrm>
            <a:off x="6731727" y="4615186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0.7</a:t>
            </a:r>
          </a:p>
        </p:txBody>
      </p:sp>
      <p:sp>
        <p:nvSpPr>
          <p:cNvPr id="90123" name="ZoneTexte 45">
            <a:extLst>
              <a:ext uri="{FF2B5EF4-FFF2-40B4-BE49-F238E27FC236}">
                <a16:creationId xmlns:a16="http://schemas.microsoft.com/office/drawing/2014/main" id="{7061E6B2-154D-F331-B986-A9246C4EA2A0}"/>
              </a:ext>
            </a:extLst>
          </p:cNvPr>
          <p:cNvSpPr txBox="1"/>
          <p:nvPr/>
        </p:nvSpPr>
        <p:spPr>
          <a:xfrm>
            <a:off x="7224242" y="425754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1</a:t>
            </a:r>
          </a:p>
        </p:txBody>
      </p:sp>
      <p:sp>
        <p:nvSpPr>
          <p:cNvPr id="90124" name="ZoneTexte 46">
            <a:extLst>
              <a:ext uri="{FF2B5EF4-FFF2-40B4-BE49-F238E27FC236}">
                <a16:creationId xmlns:a16="http://schemas.microsoft.com/office/drawing/2014/main" id="{063AA11A-2592-D72D-6A51-D35F49451A9D}"/>
              </a:ext>
            </a:extLst>
          </p:cNvPr>
          <p:cNvSpPr txBox="1"/>
          <p:nvPr/>
        </p:nvSpPr>
        <p:spPr>
          <a:xfrm>
            <a:off x="8082464" y="341807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2</a:t>
            </a:r>
          </a:p>
        </p:txBody>
      </p:sp>
      <p:sp>
        <p:nvSpPr>
          <p:cNvPr id="90125" name="object 5">
            <a:extLst>
              <a:ext uri="{FF2B5EF4-FFF2-40B4-BE49-F238E27FC236}">
                <a16:creationId xmlns:a16="http://schemas.microsoft.com/office/drawing/2014/main" id="{461B06AD-4B30-B220-1BCB-5C4BB2593412}"/>
              </a:ext>
            </a:extLst>
          </p:cNvPr>
          <p:cNvSpPr/>
          <p:nvPr/>
        </p:nvSpPr>
        <p:spPr>
          <a:xfrm>
            <a:off x="1502995" y="5499353"/>
            <a:ext cx="161636" cy="137832"/>
          </a:xfrm>
          <a:custGeom>
            <a:avLst/>
            <a:gdLst/>
            <a:ahLst/>
            <a:cxnLst/>
            <a:rect l="l" t="t" r="r" b="b"/>
            <a:pathLst>
              <a:path w="177800" h="156209">
                <a:moveTo>
                  <a:pt x="0" y="155918"/>
                </a:moveTo>
                <a:lnTo>
                  <a:pt x="177272" y="155918"/>
                </a:lnTo>
                <a:lnTo>
                  <a:pt x="177272" y="0"/>
                </a:lnTo>
                <a:lnTo>
                  <a:pt x="0" y="0"/>
                </a:lnTo>
                <a:lnTo>
                  <a:pt x="0" y="155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26" name="ZoneTexte 15">
            <a:extLst>
              <a:ext uri="{FF2B5EF4-FFF2-40B4-BE49-F238E27FC236}">
                <a16:creationId xmlns:a16="http://schemas.microsoft.com/office/drawing/2014/main" id="{92D93E93-3370-46BD-F7BA-B3C4C98BB3F8}"/>
              </a:ext>
            </a:extLst>
          </p:cNvPr>
          <p:cNvSpPr txBox="1"/>
          <p:nvPr/>
        </p:nvSpPr>
        <p:spPr>
          <a:xfrm>
            <a:off x="185806" y="4292021"/>
            <a:ext cx="197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9933"/>
                </a:solidFill>
                <a:latin typeface="Arial"/>
                <a:cs typeface="Arial"/>
              </a:rPr>
              <a:t>8 million LRGs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0.4 &lt; z &lt; 1.0</a:t>
            </a:r>
          </a:p>
        </p:txBody>
      </p:sp>
      <p:sp>
        <p:nvSpPr>
          <p:cNvPr id="90127" name="ZoneTexte 18">
            <a:extLst>
              <a:ext uri="{FF2B5EF4-FFF2-40B4-BE49-F238E27FC236}">
                <a16:creationId xmlns:a16="http://schemas.microsoft.com/office/drawing/2014/main" id="{8978A236-9111-C05A-BF92-4368013AB02E}"/>
              </a:ext>
            </a:extLst>
          </p:cNvPr>
          <p:cNvSpPr txBox="1"/>
          <p:nvPr/>
        </p:nvSpPr>
        <p:spPr>
          <a:xfrm>
            <a:off x="185806" y="4998554"/>
            <a:ext cx="23920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</a:rPr>
              <a:t>13.5 million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</a:rPr>
              <a:t>Brightest galaxies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0.0 &lt; z &lt; 0.4</a:t>
            </a:r>
          </a:p>
        </p:txBody>
      </p:sp>
      <p:sp>
        <p:nvSpPr>
          <p:cNvPr id="90128" name="ZoneTexte 13">
            <a:extLst>
              <a:ext uri="{FF2B5EF4-FFF2-40B4-BE49-F238E27FC236}">
                <a16:creationId xmlns:a16="http://schemas.microsoft.com/office/drawing/2014/main" id="{673EB238-90D1-6DA2-38F7-59344389B7AC}"/>
              </a:ext>
            </a:extLst>
          </p:cNvPr>
          <p:cNvSpPr txBox="1"/>
          <p:nvPr/>
        </p:nvSpPr>
        <p:spPr>
          <a:xfrm>
            <a:off x="185806" y="2340371"/>
            <a:ext cx="2587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3 million QSOs </a:t>
            </a:r>
          </a:p>
          <a:p>
            <a:pPr marL="0" lvl="1"/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Ly-</a:t>
            </a:r>
            <a:r>
              <a:rPr lang="en-US" sz="2000" b="1" dirty="0">
                <a:solidFill>
                  <a:srgbClr val="008000"/>
                </a:solidFill>
                <a:latin typeface="Symbol" pitchFamily="2" charset="2"/>
                <a:cs typeface="Arial"/>
              </a:rPr>
              <a:t>a</a:t>
            </a:r>
            <a:r>
              <a:rPr lang="en-US" sz="2000" b="1" dirty="0">
                <a:latin typeface="Arial"/>
                <a:cs typeface="Arial"/>
              </a:rPr>
              <a:t>        </a:t>
            </a:r>
            <a:r>
              <a:rPr lang="en-US" sz="2000" dirty="0">
                <a:latin typeface="Arial"/>
                <a:cs typeface="Arial"/>
              </a:rPr>
              <a:t>z &gt; 2.1</a:t>
            </a:r>
            <a:endParaRPr lang="en-US" sz="2000" b="1" dirty="0">
              <a:latin typeface="Arial"/>
              <a:cs typeface="Arial"/>
            </a:endParaRPr>
          </a:p>
          <a:p>
            <a:pPr marL="0" lvl="1"/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</a:rPr>
              <a:t>Tracers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0.9 &lt; z &lt; 2.1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129" name="ZoneTexte 14">
            <a:extLst>
              <a:ext uri="{FF2B5EF4-FFF2-40B4-BE49-F238E27FC236}">
                <a16:creationId xmlns:a16="http://schemas.microsoft.com/office/drawing/2014/main" id="{EF52BB77-E5A1-4958-505B-12E38288D478}"/>
              </a:ext>
            </a:extLst>
          </p:cNvPr>
          <p:cNvSpPr txBox="1"/>
          <p:nvPr/>
        </p:nvSpPr>
        <p:spPr>
          <a:xfrm>
            <a:off x="185806" y="3552344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Arial"/>
                <a:cs typeface="Arial"/>
              </a:rPr>
              <a:t>16 million ELGs</a:t>
            </a:r>
          </a:p>
          <a:p>
            <a:r>
              <a:rPr lang="en-US" sz="2000" dirty="0">
                <a:latin typeface="Arial"/>
                <a:cs typeface="Arial"/>
              </a:rPr>
              <a:t>0.6 &lt; z &lt; 1.6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130" name="TextBox 3">
            <a:extLst>
              <a:ext uri="{FF2B5EF4-FFF2-40B4-BE49-F238E27FC236}">
                <a16:creationId xmlns:a16="http://schemas.microsoft.com/office/drawing/2014/main" id="{749090FB-4A49-E509-2BCF-7F33E2EFA5C5}"/>
              </a:ext>
            </a:extLst>
          </p:cNvPr>
          <p:cNvSpPr txBox="1"/>
          <p:nvPr/>
        </p:nvSpPr>
        <p:spPr>
          <a:xfrm>
            <a:off x="8625207" y="3065883"/>
            <a:ext cx="73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12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131" name="TextBox 44">
            <a:extLst>
              <a:ext uri="{FF2B5EF4-FFF2-40B4-BE49-F238E27FC236}">
                <a16:creationId xmlns:a16="http://schemas.microsoft.com/office/drawing/2014/main" id="{4CA6581A-A718-3F4A-16A5-AF7500258D09}"/>
              </a:ext>
            </a:extLst>
          </p:cNvPr>
          <p:cNvSpPr txBox="1"/>
          <p:nvPr/>
        </p:nvSpPr>
        <p:spPr>
          <a:xfrm>
            <a:off x="8369327" y="3472081"/>
            <a:ext cx="73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10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132" name="TextBox 45">
            <a:extLst>
              <a:ext uri="{FF2B5EF4-FFF2-40B4-BE49-F238E27FC236}">
                <a16:creationId xmlns:a16="http://schemas.microsoft.com/office/drawing/2014/main" id="{6BF2E595-DEA8-A87F-7FF1-11CA246C996E}"/>
              </a:ext>
            </a:extLst>
          </p:cNvPr>
          <p:cNvSpPr txBox="1"/>
          <p:nvPr/>
        </p:nvSpPr>
        <p:spPr>
          <a:xfrm>
            <a:off x="7557706" y="4281143"/>
            <a:ext cx="63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8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133" name="TextBox 46">
            <a:extLst>
              <a:ext uri="{FF2B5EF4-FFF2-40B4-BE49-F238E27FC236}">
                <a16:creationId xmlns:a16="http://schemas.microsoft.com/office/drawing/2014/main" id="{07391705-F026-A200-8AFF-8B088D00013D}"/>
              </a:ext>
            </a:extLst>
          </p:cNvPr>
          <p:cNvSpPr txBox="1"/>
          <p:nvPr/>
        </p:nvSpPr>
        <p:spPr>
          <a:xfrm>
            <a:off x="6856423" y="5204870"/>
            <a:ext cx="63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2 </a:t>
            </a:r>
            <a:r>
              <a:rPr lang="en-US" sz="1600" b="1" err="1">
                <a:solidFill>
                  <a:srgbClr val="FF0000"/>
                </a:solidFill>
              </a:rPr>
              <a:t>Gyr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134" name="ZoneTexte 42">
            <a:extLst>
              <a:ext uri="{FF2B5EF4-FFF2-40B4-BE49-F238E27FC236}">
                <a16:creationId xmlns:a16="http://schemas.microsoft.com/office/drawing/2014/main" id="{4D7D0B59-3731-0638-2124-FC320CB6A158}"/>
              </a:ext>
            </a:extLst>
          </p:cNvPr>
          <p:cNvSpPr txBox="1"/>
          <p:nvPr/>
        </p:nvSpPr>
        <p:spPr>
          <a:xfrm rot="19020000">
            <a:off x="7511577" y="436714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/>
                <a:cs typeface="Arial"/>
              </a:rPr>
              <a:t>Lookback time</a:t>
            </a:r>
          </a:p>
        </p:txBody>
      </p:sp>
      <p:sp>
        <p:nvSpPr>
          <p:cNvPr id="90135" name="ZoneTexte 46">
            <a:extLst>
              <a:ext uri="{FF2B5EF4-FFF2-40B4-BE49-F238E27FC236}">
                <a16:creationId xmlns:a16="http://schemas.microsoft.com/office/drawing/2014/main" id="{AAE498AD-2B2E-B530-B221-280026ADCC7D}"/>
              </a:ext>
            </a:extLst>
          </p:cNvPr>
          <p:cNvSpPr txBox="1"/>
          <p:nvPr/>
        </p:nvSpPr>
        <p:spPr>
          <a:xfrm>
            <a:off x="8593533" y="2741296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4</a:t>
            </a:r>
          </a:p>
        </p:txBody>
      </p:sp>
      <p:sp>
        <p:nvSpPr>
          <p:cNvPr id="90136" name="Text Box 2">
            <a:extLst>
              <a:ext uri="{FF2B5EF4-FFF2-40B4-BE49-F238E27FC236}">
                <a16:creationId xmlns:a16="http://schemas.microsoft.com/office/drawing/2014/main" id="{F20511AD-D533-333E-C5F2-2895A04E7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249" y="6415546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B0F1491E-FBD9-964D-AED3-11CC63CA29E5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22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  <p:sp>
        <p:nvSpPr>
          <p:cNvPr id="90137" name="object 7">
            <a:extLst>
              <a:ext uri="{FF2B5EF4-FFF2-40B4-BE49-F238E27FC236}">
                <a16:creationId xmlns:a16="http://schemas.microsoft.com/office/drawing/2014/main" id="{A966CDCE-9202-2BA4-53B4-566A5D5F64C1}"/>
              </a:ext>
            </a:extLst>
          </p:cNvPr>
          <p:cNvSpPr txBox="1"/>
          <p:nvPr/>
        </p:nvSpPr>
        <p:spPr>
          <a:xfrm>
            <a:off x="223303" y="741162"/>
            <a:ext cx="3793593" cy="112180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3676" rIns="0" bIns="0" rtlCol="0">
            <a:spAutoFit/>
          </a:bodyPr>
          <a:lstStyle/>
          <a:p>
            <a:pPr marL="11397" algn="ctr">
              <a:spcBef>
                <a:spcPts val="108"/>
              </a:spcBef>
            </a:pPr>
            <a:r>
              <a:rPr lang="fr-FR"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Five target </a:t>
            </a:r>
            <a:r>
              <a:rPr lang="en-US" sz="2400" spc="4" dirty="0">
                <a:latin typeface="Arial"/>
                <a:cs typeface="Arial"/>
              </a:rPr>
              <a:t>classes</a:t>
            </a:r>
            <a:endParaRPr lang="en-US" sz="2400" dirty="0">
              <a:latin typeface="Arial"/>
              <a:cs typeface="Arial"/>
            </a:endParaRPr>
          </a:p>
          <a:p>
            <a:pPr marL="11397" algn="ctr"/>
            <a:r>
              <a:rPr lang="en-US" sz="2400" spc="4" dirty="0">
                <a:latin typeface="Arial"/>
                <a:cs typeface="Arial"/>
              </a:rPr>
              <a:t> </a:t>
            </a:r>
            <a:r>
              <a:rPr lang="en-US" sz="2400" spc="4" dirty="0">
                <a:solidFill>
                  <a:srgbClr val="FF0000"/>
                </a:solidFill>
                <a:latin typeface="Arial"/>
                <a:cs typeface="Arial"/>
              </a:rPr>
              <a:t>~40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million </a:t>
            </a:r>
            <a:r>
              <a:rPr lang="en-US" sz="2400" dirty="0">
                <a:latin typeface="Arial"/>
                <a:cs typeface="Arial"/>
              </a:rPr>
              <a:t>redshifts</a:t>
            </a:r>
          </a:p>
          <a:p>
            <a:pPr marL="11397" algn="ctr"/>
            <a:r>
              <a:rPr lang="en-US" sz="2400" dirty="0">
                <a:latin typeface="Arial"/>
                <a:cs typeface="Arial"/>
              </a:rPr>
              <a:t>in 5 years over 14000 deg</a:t>
            </a:r>
            <a:r>
              <a:rPr lang="en-US" sz="2400" baseline="30000" dirty="0">
                <a:latin typeface="Arial"/>
                <a:cs typeface="Arial"/>
              </a:rPr>
              <a:t>2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377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90DDA1-BDA5-30EA-C873-457C3E444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37" b="6744"/>
          <a:stretch/>
        </p:blipFill>
        <p:spPr>
          <a:xfrm>
            <a:off x="4718643" y="1182100"/>
            <a:ext cx="4803314" cy="3234511"/>
          </a:xfrm>
          <a:prstGeom prst="rect">
            <a:avLst/>
          </a:prstGeom>
        </p:spPr>
      </p:pic>
      <p:sp>
        <p:nvSpPr>
          <p:cNvPr id="90113" name="Text Box 2"/>
          <p:cNvSpPr txBox="1">
            <a:spLocks noChangeArrowheads="1"/>
          </p:cNvSpPr>
          <p:nvPr/>
        </p:nvSpPr>
        <p:spPr bwMode="auto">
          <a:xfrm>
            <a:off x="9039492" y="6595743"/>
            <a:ext cx="89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fld id="{A82D11F1-7A5F-3C4D-8305-34213F2B333C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23</a:t>
            </a:fld>
            <a:endParaRPr lang="en-US" sz="1200" b="1">
              <a:solidFill>
                <a:srgbClr val="CC330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B0EAA01-640E-7147-8198-24303EEB2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23" y="197368"/>
            <a:ext cx="7976089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3600" b="1" i="1" dirty="0">
                <a:solidFill>
                  <a:srgbClr val="FF3300"/>
                </a:solidFill>
              </a:rPr>
              <a:t> </a:t>
            </a:r>
            <a:r>
              <a:rPr lang="en-US" sz="4000" b="1" i="1" dirty="0">
                <a:solidFill>
                  <a:srgbClr val="FF3300"/>
                </a:solidFill>
              </a:rPr>
              <a:t>Status of DESI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4A7BEF-13EA-B140-ADDE-F2506188A1D2}"/>
              </a:ext>
            </a:extLst>
          </p:cNvPr>
          <p:cNvSpPr/>
          <p:nvPr/>
        </p:nvSpPr>
        <p:spPr>
          <a:xfrm>
            <a:off x="776536" y="4674000"/>
            <a:ext cx="863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kern="0" dirty="0">
                <a:latin typeface="Comic Sans MS" panose="030F0902030302020204" pitchFamily="66" charset="0"/>
                <a:cs typeface="Comic Sans MS"/>
              </a:rPr>
              <a:t>Very efficient instrument with 5000 robotic fiber positioners and 10 spectrographs built in France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b="1" kern="0" dirty="0">
              <a:latin typeface="Comic Sans MS" panose="030F0902030302020204" pitchFamily="66" charset="0"/>
              <a:cs typeface="Comic Sans M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kern="0" dirty="0">
                <a:solidFill>
                  <a:srgbClr val="FF0000"/>
                </a:solidFill>
                <a:latin typeface="Comic Sans MS" panose="030F0902030302020204" pitchFamily="66" charset="0"/>
                <a:cs typeface="Comic Sans MS"/>
              </a:rPr>
              <a:t>May 2021: Science Survey started!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kern="0" dirty="0">
                <a:latin typeface="Comic Sans MS" panose="030F0902030302020204" pitchFamily="66" charset="0"/>
                <a:cs typeface="Comic Sans MS"/>
              </a:rPr>
              <a:t>~55% of the survey already covered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D96FE6-2AD5-FC49-908D-53DDD7D8FBE7}"/>
              </a:ext>
            </a:extLst>
          </p:cNvPr>
          <p:cNvSpPr txBox="1"/>
          <p:nvPr/>
        </p:nvSpPr>
        <p:spPr>
          <a:xfrm>
            <a:off x="7617296" y="3323052"/>
            <a:ext cx="15504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Corrector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749381-4225-5EE1-BCDD-4173F9FBF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1484784"/>
            <a:ext cx="4480498" cy="25202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56D1EC-8F7B-C3DE-35E4-0CFE9740BA11}"/>
              </a:ext>
            </a:extLst>
          </p:cNvPr>
          <p:cNvSpPr txBox="1"/>
          <p:nvPr/>
        </p:nvSpPr>
        <p:spPr>
          <a:xfrm>
            <a:off x="7390180" y="1616505"/>
            <a:ext cx="238735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First two</a:t>
            </a:r>
          </a:p>
          <a:p>
            <a:pPr algn="ctr"/>
            <a:r>
              <a:rPr lang="en-US" sz="2200" dirty="0"/>
              <a:t>months of DESI</a:t>
            </a:r>
          </a:p>
        </p:txBody>
      </p:sp>
    </p:spTree>
    <p:extLst>
      <p:ext uri="{BB962C8B-B14F-4D97-AF65-F5344CB8AC3E}">
        <p14:creationId xmlns:p14="http://schemas.microsoft.com/office/powerpoint/2010/main" val="3255302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0512" y="116632"/>
            <a:ext cx="8640960" cy="1008112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>
                <a:solidFill>
                  <a:srgbClr val="FF3300"/>
                </a:solidFill>
                <a:latin typeface="Comic Sans MS"/>
                <a:cs typeface="Comic Sans MS"/>
              </a:rPr>
              <a:t>Science with  DESI   </a:t>
            </a: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773486" y="4936020"/>
            <a:ext cx="856895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 dirty="0">
              <a:solidFill>
                <a:sysClr val="windowText" lastClr="000000"/>
              </a:solidFill>
              <a:latin typeface="Comic Sans MS"/>
              <a:cs typeface="Comic Sans M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800" b="1" kern="0" dirty="0">
                <a:solidFill>
                  <a:srgbClr val="3333CC"/>
                </a:solidFill>
                <a:latin typeface="Comic Sans MS"/>
                <a:cs typeface="Comic Sans MS"/>
              </a:rPr>
              <a:t>Improvements compared to SDSS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sz="2400" b="1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BAO: 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1 order of magnitude better </a:t>
            </a:r>
            <a:r>
              <a:rPr lang="en-US" sz="2400" kern="0" dirty="0">
                <a:solidFill>
                  <a:sysClr val="windowText" lastClr="000000"/>
                </a:solidFill>
                <a:latin typeface="Symbol" pitchFamily="2" charset="2"/>
                <a:cs typeface="Comic Sans MS"/>
              </a:rPr>
              <a:t>s(a)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~ 0.1%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1B511832-11A7-2D49-A514-88C1582243EE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24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4D6A14-1391-C448-B845-B552A632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08" y="1508008"/>
            <a:ext cx="5609728" cy="33611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83648C-5558-6145-BA7F-C6606FA02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460" y="1508008"/>
            <a:ext cx="5563418" cy="3333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713313-0BFB-264A-A422-97A64F46E9B7}"/>
              </a:ext>
            </a:extLst>
          </p:cNvPr>
          <p:cNvSpPr/>
          <p:nvPr/>
        </p:nvSpPr>
        <p:spPr>
          <a:xfrm>
            <a:off x="4345921" y="2012064"/>
            <a:ext cx="739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>
                <a:solidFill>
                  <a:srgbClr val="FF0000"/>
                </a:solidFill>
                <a:latin typeface="Comic Sans MS"/>
                <a:cs typeface="Comic Sans MS"/>
              </a:rPr>
              <a:t>BAO</a:t>
            </a:r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61680" y="873532"/>
            <a:ext cx="5771439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Instrument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ESA Satellite launched on July 1</a:t>
            </a:r>
            <a:r>
              <a:rPr lang="en-US" sz="2000" kern="0" baseline="3000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st </a:t>
            </a: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to L2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6 year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14 countries + 1100 members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1.2m </a:t>
            </a: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telescope with </a:t>
            </a:r>
            <a:r>
              <a:rPr lang="en-US" altLang="ja-JP" sz="2200" dirty="0">
                <a:solidFill>
                  <a:srgbClr val="000000"/>
                </a:solidFill>
                <a:latin typeface="Comic Sans MS"/>
                <a:cs typeface="Comic Sans MS"/>
              </a:rPr>
              <a:t>0.5 deg</a:t>
            </a:r>
            <a:r>
              <a:rPr lang="en-US" altLang="ja-JP" sz="2200" baseline="30000" dirty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altLang="ja-JP" sz="2200" kern="0" dirty="0" err="1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FoV</a:t>
            </a:r>
            <a:endParaRPr lang="en-US" altLang="ja-JP" sz="2200" kern="0" dirty="0">
              <a:solidFill>
                <a:sysClr val="windowText" lastClr="000000"/>
              </a:solidFill>
              <a:latin typeface="Comic Sans MS"/>
              <a:cs typeface="Comic Sans MS"/>
              <a:sym typeface="Symbo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Two instruments (VIS, NISP)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altLang="ja-JP" sz="2200" kern="0" dirty="0" err="1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Slitless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NIR spectrograph (1 blue and 3 red </a:t>
            </a:r>
            <a:r>
              <a:rPr lang="en-US" altLang="ja-JP" sz="2200" kern="0" dirty="0" err="1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grisms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) ➝1000-2000 nm 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7904163" y="2243138"/>
            <a:ext cx="1734042" cy="8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36" tIns="48318" rIns="96636" bIns="483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Mayall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4-m </a:t>
            </a:r>
          </a:p>
          <a:p>
            <a:r>
              <a:rPr lang="en-US" sz="1700">
                <a:solidFill>
                  <a:srgbClr val="FFFFFF"/>
                </a:solidFill>
                <a:latin typeface="Comic Sans MS"/>
                <a:cs typeface="Comic Sans MS"/>
              </a:rPr>
              <a:t>        Télescope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4625105" y="4072091"/>
            <a:ext cx="5040560" cy="26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Scientific Project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15000 deg</a:t>
            </a:r>
            <a:r>
              <a:rPr lang="en-US" altLang="ja-JP" sz="2200" kern="0" baseline="3000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2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survey for 0.9&lt;z&lt;1.85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50M galaxy spectra with R~250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Redshift determined with H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Symbol" charset="2"/>
                <a:cs typeface="Symbol" charset="2"/>
                <a:sym typeface="Symbol" charset="0"/>
              </a:rPr>
              <a:t>a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line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Weak lensing (</a:t>
            </a: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WL), not covered in this talk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endParaRPr lang="en-US" altLang="ja-JP" sz="2200" kern="0" dirty="0">
              <a:solidFill>
                <a:sysClr val="windowText" lastClr="000000"/>
              </a:solidFill>
              <a:latin typeface="Comic Sans MS"/>
              <a:cs typeface="Comic Sans MS"/>
              <a:sym typeface="Symbol" charset="0"/>
            </a:endParaRPr>
          </a:p>
        </p:txBody>
      </p:sp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307"/>
            <a:ext cx="621030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Euclid  2023-2029   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495DC5A1-89DD-BE46-BE15-804D486DDDEF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25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pic>
        <p:nvPicPr>
          <p:cNvPr id="2" name="Image 1" descr="Eucli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6003" r="5774" b="-6003"/>
          <a:stretch/>
        </p:blipFill>
        <p:spPr>
          <a:xfrm>
            <a:off x="6321152" y="260648"/>
            <a:ext cx="3323167" cy="38786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4484DC-51BC-8BEE-30F5-C2402CE9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1" y="4000795"/>
            <a:ext cx="4393087" cy="24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8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7702" y="112884"/>
            <a:ext cx="7828607" cy="1046987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Euclid performances in BAO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977702" y="1778654"/>
            <a:ext cx="3479800" cy="31242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kern="0">
              <a:solidFill>
                <a:sysClr val="windowText" lastClr="00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cxnSp>
        <p:nvCxnSpPr>
          <p:cNvPr id="20483" name="Connecteur droit 216"/>
          <p:cNvCxnSpPr>
            <a:cxnSpLocks noChangeShapeType="1"/>
          </p:cNvCxnSpPr>
          <p:nvPr/>
        </p:nvCxnSpPr>
        <p:spPr bwMode="auto">
          <a:xfrm>
            <a:off x="977702" y="3605867"/>
            <a:ext cx="1524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4" name="Connecteur droit 217"/>
          <p:cNvCxnSpPr>
            <a:cxnSpLocks noChangeShapeType="1"/>
          </p:cNvCxnSpPr>
          <p:nvPr/>
        </p:nvCxnSpPr>
        <p:spPr bwMode="auto">
          <a:xfrm rot="10800000">
            <a:off x="968177" y="3693179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5" name="Connecteur droit 218"/>
          <p:cNvCxnSpPr>
            <a:cxnSpLocks noChangeShapeType="1"/>
          </p:cNvCxnSpPr>
          <p:nvPr/>
        </p:nvCxnSpPr>
        <p:spPr bwMode="auto">
          <a:xfrm rot="10800000">
            <a:off x="968177" y="4552017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Connecteur droit 219"/>
          <p:cNvCxnSpPr>
            <a:cxnSpLocks noChangeShapeType="1"/>
          </p:cNvCxnSpPr>
          <p:nvPr/>
        </p:nvCxnSpPr>
        <p:spPr bwMode="auto">
          <a:xfrm rot="10800000">
            <a:off x="968177" y="4350404"/>
            <a:ext cx="119063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Connecteur droit 220"/>
          <p:cNvCxnSpPr>
            <a:cxnSpLocks noChangeShapeType="1"/>
          </p:cNvCxnSpPr>
          <p:nvPr/>
        </p:nvCxnSpPr>
        <p:spPr bwMode="auto">
          <a:xfrm rot="10800000">
            <a:off x="968177" y="4163079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Connecteur droit 221"/>
          <p:cNvCxnSpPr>
            <a:cxnSpLocks noChangeShapeType="1"/>
          </p:cNvCxnSpPr>
          <p:nvPr/>
        </p:nvCxnSpPr>
        <p:spPr bwMode="auto">
          <a:xfrm rot="10800000">
            <a:off x="968177" y="4013854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Connecteur droit 222"/>
          <p:cNvCxnSpPr>
            <a:cxnSpLocks noChangeShapeType="1"/>
          </p:cNvCxnSpPr>
          <p:nvPr/>
        </p:nvCxnSpPr>
        <p:spPr bwMode="auto">
          <a:xfrm rot="10800000">
            <a:off x="968177" y="3885267"/>
            <a:ext cx="119063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Connecteur droit 223"/>
          <p:cNvCxnSpPr>
            <a:cxnSpLocks noChangeShapeType="1"/>
          </p:cNvCxnSpPr>
          <p:nvPr/>
        </p:nvCxnSpPr>
        <p:spPr bwMode="auto">
          <a:xfrm rot="10800000">
            <a:off x="968177" y="3780492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Connecteur droit 224"/>
          <p:cNvCxnSpPr>
            <a:cxnSpLocks noChangeShapeType="1"/>
          </p:cNvCxnSpPr>
          <p:nvPr/>
        </p:nvCxnSpPr>
        <p:spPr bwMode="auto">
          <a:xfrm rot="10800000">
            <a:off x="968177" y="1981854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Connecteur droit 225"/>
          <p:cNvCxnSpPr>
            <a:cxnSpLocks noChangeShapeType="1"/>
          </p:cNvCxnSpPr>
          <p:nvPr/>
        </p:nvCxnSpPr>
        <p:spPr bwMode="auto">
          <a:xfrm rot="10800000">
            <a:off x="968177" y="2842279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3" name="Connecteur droit 226"/>
          <p:cNvCxnSpPr>
            <a:cxnSpLocks noChangeShapeType="1"/>
          </p:cNvCxnSpPr>
          <p:nvPr/>
        </p:nvCxnSpPr>
        <p:spPr bwMode="auto">
          <a:xfrm rot="10800000">
            <a:off x="968177" y="2640667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4" name="Connecteur droit 227"/>
          <p:cNvCxnSpPr>
            <a:cxnSpLocks noChangeShapeType="1"/>
          </p:cNvCxnSpPr>
          <p:nvPr/>
        </p:nvCxnSpPr>
        <p:spPr bwMode="auto">
          <a:xfrm rot="10800000">
            <a:off x="968177" y="2451754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Connecteur droit 228"/>
          <p:cNvCxnSpPr>
            <a:cxnSpLocks noChangeShapeType="1"/>
          </p:cNvCxnSpPr>
          <p:nvPr/>
        </p:nvCxnSpPr>
        <p:spPr bwMode="auto">
          <a:xfrm rot="10800000">
            <a:off x="968177" y="2302529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Connecteur droit 229"/>
          <p:cNvCxnSpPr>
            <a:cxnSpLocks noChangeShapeType="1"/>
          </p:cNvCxnSpPr>
          <p:nvPr/>
        </p:nvCxnSpPr>
        <p:spPr bwMode="auto">
          <a:xfrm rot="10800000">
            <a:off x="968177" y="2175529"/>
            <a:ext cx="119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Connecteur droit 230"/>
          <p:cNvCxnSpPr>
            <a:cxnSpLocks noChangeShapeType="1"/>
          </p:cNvCxnSpPr>
          <p:nvPr/>
        </p:nvCxnSpPr>
        <p:spPr bwMode="auto">
          <a:xfrm rot="10800000">
            <a:off x="968177" y="2069167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Connecteur droit 231"/>
          <p:cNvCxnSpPr>
            <a:cxnSpLocks noChangeShapeType="1"/>
          </p:cNvCxnSpPr>
          <p:nvPr/>
        </p:nvCxnSpPr>
        <p:spPr bwMode="auto">
          <a:xfrm rot="10800000">
            <a:off x="968177" y="3050242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Connecteur droit 232"/>
          <p:cNvCxnSpPr>
            <a:cxnSpLocks noChangeShapeType="1"/>
          </p:cNvCxnSpPr>
          <p:nvPr/>
        </p:nvCxnSpPr>
        <p:spPr bwMode="auto">
          <a:xfrm rot="5400000">
            <a:off x="4073328" y="4834591"/>
            <a:ext cx="9525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00" name="Connecteur droit 233"/>
          <p:cNvCxnSpPr>
            <a:cxnSpLocks noChangeShapeType="1"/>
          </p:cNvCxnSpPr>
          <p:nvPr/>
        </p:nvCxnSpPr>
        <p:spPr bwMode="auto">
          <a:xfrm rot="5400000">
            <a:off x="3439915" y="4834591"/>
            <a:ext cx="9525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01" name="Connecteur droit 234"/>
          <p:cNvCxnSpPr>
            <a:cxnSpLocks noChangeShapeType="1"/>
          </p:cNvCxnSpPr>
          <p:nvPr/>
        </p:nvCxnSpPr>
        <p:spPr bwMode="auto">
          <a:xfrm rot="5400000">
            <a:off x="2514403" y="4834591"/>
            <a:ext cx="9525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6" name="Forme libre 235"/>
          <p:cNvSpPr/>
          <p:nvPr/>
        </p:nvSpPr>
        <p:spPr bwMode="auto">
          <a:xfrm>
            <a:off x="3708202" y="1926292"/>
            <a:ext cx="715963" cy="912812"/>
          </a:xfrm>
          <a:custGeom>
            <a:avLst/>
            <a:gdLst>
              <a:gd name="connsiteX0" fmla="*/ 0 w 539750"/>
              <a:gd name="connsiteY0" fmla="*/ 863600 h 863600"/>
              <a:gd name="connsiteX1" fmla="*/ 228600 w 539750"/>
              <a:gd name="connsiteY1" fmla="*/ 787400 h 863600"/>
              <a:gd name="connsiteX2" fmla="*/ 539750 w 539750"/>
              <a:gd name="connsiteY2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" h="863600">
                <a:moveTo>
                  <a:pt x="0" y="863600"/>
                </a:moveTo>
                <a:lnTo>
                  <a:pt x="228600" y="787400"/>
                </a:lnTo>
                <a:lnTo>
                  <a:pt x="539750" y="0"/>
                </a:lnTo>
              </a:path>
            </a:pathLst>
          </a:cu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kern="0">
              <a:solidFill>
                <a:sysClr val="windowText" lastClr="00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237" name="Forme libre 236"/>
          <p:cNvSpPr/>
          <p:nvPr/>
        </p:nvSpPr>
        <p:spPr bwMode="auto">
          <a:xfrm>
            <a:off x="1272977" y="2483504"/>
            <a:ext cx="3059113" cy="1565275"/>
          </a:xfrm>
          <a:custGeom>
            <a:avLst/>
            <a:gdLst>
              <a:gd name="connsiteX0" fmla="*/ 0 w 2305050"/>
              <a:gd name="connsiteY0" fmla="*/ 368300 h 1479550"/>
              <a:gd name="connsiteX1" fmla="*/ 342900 w 2305050"/>
              <a:gd name="connsiteY1" fmla="*/ 1327150 h 1479550"/>
              <a:gd name="connsiteX2" fmla="*/ 609600 w 2305050"/>
              <a:gd name="connsiteY2" fmla="*/ 1479550 h 1479550"/>
              <a:gd name="connsiteX3" fmla="*/ 920750 w 2305050"/>
              <a:gd name="connsiteY3" fmla="*/ 749300 h 1479550"/>
              <a:gd name="connsiteX4" fmla="*/ 1308100 w 2305050"/>
              <a:gd name="connsiteY4" fmla="*/ 381000 h 1479550"/>
              <a:gd name="connsiteX5" fmla="*/ 1784350 w 2305050"/>
              <a:gd name="connsiteY5" fmla="*/ 800100 h 1479550"/>
              <a:gd name="connsiteX6" fmla="*/ 2057400 w 2305050"/>
              <a:gd name="connsiteY6" fmla="*/ 774700 h 1479550"/>
              <a:gd name="connsiteX7" fmla="*/ 2305050 w 2305050"/>
              <a:gd name="connsiteY7" fmla="*/ 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5050" h="1479550">
                <a:moveTo>
                  <a:pt x="0" y="368300"/>
                </a:moveTo>
                <a:lnTo>
                  <a:pt x="342900" y="1327150"/>
                </a:lnTo>
                <a:lnTo>
                  <a:pt x="609600" y="1479550"/>
                </a:lnTo>
                <a:lnTo>
                  <a:pt x="920750" y="749300"/>
                </a:lnTo>
                <a:lnTo>
                  <a:pt x="1308100" y="381000"/>
                </a:lnTo>
                <a:lnTo>
                  <a:pt x="1784350" y="800100"/>
                </a:lnTo>
                <a:lnTo>
                  <a:pt x="2057400" y="774700"/>
                </a:lnTo>
                <a:lnTo>
                  <a:pt x="2305050" y="0"/>
                </a:lnTo>
              </a:path>
            </a:pathLst>
          </a:custGeom>
          <a:noFill/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kern="0">
              <a:solidFill>
                <a:sysClr val="windowText" lastClr="00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238" name="Forme libre 237"/>
          <p:cNvSpPr/>
          <p:nvPr/>
        </p:nvSpPr>
        <p:spPr bwMode="auto">
          <a:xfrm>
            <a:off x="1265040" y="2839104"/>
            <a:ext cx="774700" cy="1095375"/>
          </a:xfrm>
          <a:custGeom>
            <a:avLst/>
            <a:gdLst>
              <a:gd name="connsiteX0" fmla="*/ 0 w 584200"/>
              <a:gd name="connsiteY0" fmla="*/ 0 h 1035050"/>
              <a:gd name="connsiteX1" fmla="*/ 342900 w 584200"/>
              <a:gd name="connsiteY1" fmla="*/ 971550 h 1035050"/>
              <a:gd name="connsiteX2" fmla="*/ 584200 w 584200"/>
              <a:gd name="connsiteY2" fmla="*/ 103505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1035050">
                <a:moveTo>
                  <a:pt x="0" y="0"/>
                </a:moveTo>
                <a:lnTo>
                  <a:pt x="342900" y="971550"/>
                </a:lnTo>
                <a:lnTo>
                  <a:pt x="584200" y="1035050"/>
                </a:lnTo>
              </a:path>
            </a:pathLst>
          </a:cu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kern="0">
              <a:solidFill>
                <a:sysClr val="windowText" lastClr="00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239" name="Forme libre 238"/>
          <p:cNvSpPr/>
          <p:nvPr/>
        </p:nvSpPr>
        <p:spPr bwMode="auto">
          <a:xfrm>
            <a:off x="1280915" y="3101042"/>
            <a:ext cx="3051175" cy="1504950"/>
          </a:xfrm>
          <a:custGeom>
            <a:avLst/>
            <a:gdLst>
              <a:gd name="connsiteX0" fmla="*/ 0 w 2298700"/>
              <a:gd name="connsiteY0" fmla="*/ 0 h 1422400"/>
              <a:gd name="connsiteX1" fmla="*/ 330200 w 2298700"/>
              <a:gd name="connsiteY1" fmla="*/ 920750 h 1422400"/>
              <a:gd name="connsiteX2" fmla="*/ 660400 w 2298700"/>
              <a:gd name="connsiteY2" fmla="*/ 1295400 h 1422400"/>
              <a:gd name="connsiteX3" fmla="*/ 958850 w 2298700"/>
              <a:gd name="connsiteY3" fmla="*/ 1422400 h 1422400"/>
              <a:gd name="connsiteX4" fmla="*/ 1244600 w 2298700"/>
              <a:gd name="connsiteY4" fmla="*/ 1250950 h 1422400"/>
              <a:gd name="connsiteX5" fmla="*/ 1771650 w 2298700"/>
              <a:gd name="connsiteY5" fmla="*/ 749300 h 1422400"/>
              <a:gd name="connsiteX6" fmla="*/ 2038350 w 2298700"/>
              <a:gd name="connsiteY6" fmla="*/ 850900 h 1422400"/>
              <a:gd name="connsiteX7" fmla="*/ 2298700 w 2298700"/>
              <a:gd name="connsiteY7" fmla="*/ 127000 h 1422400"/>
              <a:gd name="connsiteX8" fmla="*/ 2298700 w 2298700"/>
              <a:gd name="connsiteY8" fmla="*/ 1270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8700" h="1422400">
                <a:moveTo>
                  <a:pt x="0" y="0"/>
                </a:moveTo>
                <a:lnTo>
                  <a:pt x="330200" y="920750"/>
                </a:lnTo>
                <a:lnTo>
                  <a:pt x="660400" y="1295400"/>
                </a:lnTo>
                <a:lnTo>
                  <a:pt x="958850" y="1422400"/>
                </a:lnTo>
                <a:lnTo>
                  <a:pt x="1244600" y="1250950"/>
                </a:lnTo>
                <a:lnTo>
                  <a:pt x="1771650" y="749300"/>
                </a:lnTo>
                <a:lnTo>
                  <a:pt x="2038350" y="850900"/>
                </a:lnTo>
                <a:lnTo>
                  <a:pt x="2298700" y="127000"/>
                </a:lnTo>
                <a:lnTo>
                  <a:pt x="2298700" y="12700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1" kern="0">
              <a:solidFill>
                <a:sysClr val="windowText" lastClr="00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20506" name="ZoneTexte 240"/>
          <p:cNvSpPr txBox="1">
            <a:spLocks noChangeArrowheads="1"/>
          </p:cNvSpPr>
          <p:nvPr/>
        </p:nvSpPr>
        <p:spPr bwMode="auto">
          <a:xfrm>
            <a:off x="509445" y="1646892"/>
            <a:ext cx="4539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0.1</a:t>
            </a:r>
          </a:p>
        </p:txBody>
      </p:sp>
      <p:sp>
        <p:nvSpPr>
          <p:cNvPr id="20507" name="ZoneTexte 241"/>
          <p:cNvSpPr txBox="1">
            <a:spLocks noChangeArrowheads="1"/>
          </p:cNvSpPr>
          <p:nvPr/>
        </p:nvSpPr>
        <p:spPr bwMode="auto">
          <a:xfrm>
            <a:off x="381204" y="3466167"/>
            <a:ext cx="5822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0.01</a:t>
            </a:r>
          </a:p>
        </p:txBody>
      </p:sp>
      <p:sp>
        <p:nvSpPr>
          <p:cNvPr id="20508" name="ZoneTexte 242"/>
          <p:cNvSpPr txBox="1">
            <a:spLocks noChangeArrowheads="1"/>
          </p:cNvSpPr>
          <p:nvPr/>
        </p:nvSpPr>
        <p:spPr bwMode="auto">
          <a:xfrm>
            <a:off x="2436615" y="4872692"/>
            <a:ext cx="277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20509" name="ZoneTexte 243"/>
          <p:cNvSpPr txBox="1">
            <a:spLocks noChangeArrowheads="1"/>
          </p:cNvSpPr>
          <p:nvPr/>
        </p:nvSpPr>
        <p:spPr bwMode="auto">
          <a:xfrm>
            <a:off x="853877" y="4872692"/>
            <a:ext cx="309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0</a:t>
            </a:r>
          </a:p>
        </p:txBody>
      </p:sp>
      <p:sp>
        <p:nvSpPr>
          <p:cNvPr id="20510" name="ZoneTexte 244"/>
          <p:cNvSpPr txBox="1">
            <a:spLocks noChangeArrowheads="1"/>
          </p:cNvSpPr>
          <p:nvPr/>
        </p:nvSpPr>
        <p:spPr bwMode="auto">
          <a:xfrm>
            <a:off x="3370065" y="4872692"/>
            <a:ext cx="309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</a:p>
        </p:txBody>
      </p:sp>
      <p:sp>
        <p:nvSpPr>
          <p:cNvPr id="20511" name="ZoneTexte 245"/>
          <p:cNvSpPr txBox="1">
            <a:spLocks noChangeArrowheads="1"/>
          </p:cNvSpPr>
          <p:nvPr/>
        </p:nvSpPr>
        <p:spPr bwMode="auto">
          <a:xfrm>
            <a:off x="4022527" y="4872692"/>
            <a:ext cx="309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</a:p>
        </p:txBody>
      </p:sp>
      <p:sp>
        <p:nvSpPr>
          <p:cNvPr id="57384" name="ZoneTexte 246"/>
          <p:cNvSpPr txBox="1">
            <a:spLocks noChangeArrowheads="1"/>
          </p:cNvSpPr>
          <p:nvPr/>
        </p:nvSpPr>
        <p:spPr bwMode="auto">
          <a:xfrm>
            <a:off x="3073202" y="5075892"/>
            <a:ext cx="1357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Comic Sans MS"/>
                <a:cs typeface="Comic Sans MS"/>
              </a:rPr>
              <a:t>Redshift z</a:t>
            </a:r>
          </a:p>
        </p:txBody>
      </p:sp>
      <p:sp>
        <p:nvSpPr>
          <p:cNvPr id="57385" name="ZoneTexte 247"/>
          <p:cNvSpPr txBox="1">
            <a:spLocks noChangeArrowheads="1"/>
          </p:cNvSpPr>
          <p:nvPr/>
        </p:nvSpPr>
        <p:spPr bwMode="auto">
          <a:xfrm>
            <a:off x="1090415" y="1888192"/>
            <a:ext cx="21287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rgbClr val="0000FF"/>
                </a:solidFill>
                <a:latin typeface="Comic Sans MS"/>
                <a:cs typeface="Comic Sans MS"/>
              </a:rPr>
              <a:t>BOSS (2009-2014)</a:t>
            </a:r>
          </a:p>
        </p:txBody>
      </p:sp>
      <p:sp>
        <p:nvSpPr>
          <p:cNvPr id="57386" name="ZoneTexte 248"/>
          <p:cNvSpPr txBox="1">
            <a:spLocks noChangeArrowheads="1"/>
          </p:cNvSpPr>
          <p:nvPr/>
        </p:nvSpPr>
        <p:spPr bwMode="auto">
          <a:xfrm>
            <a:off x="1090415" y="2131079"/>
            <a:ext cx="2244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dirty="0" err="1">
                <a:solidFill>
                  <a:srgbClr val="660066"/>
                </a:solidFill>
                <a:latin typeface="Comic Sans MS"/>
                <a:cs typeface="Comic Sans MS"/>
              </a:rPr>
              <a:t>eBOSS</a:t>
            </a:r>
            <a:r>
              <a:rPr lang="en-US" sz="1600" b="1" dirty="0">
                <a:solidFill>
                  <a:srgbClr val="660066"/>
                </a:solidFill>
                <a:latin typeface="Comic Sans MS"/>
                <a:cs typeface="Comic Sans MS"/>
              </a:rPr>
              <a:t> (2014-2019)</a:t>
            </a:r>
          </a:p>
        </p:txBody>
      </p:sp>
      <p:sp>
        <p:nvSpPr>
          <p:cNvPr id="57387" name="ZoneTexte 249"/>
          <p:cNvSpPr txBox="1">
            <a:spLocks noChangeArrowheads="1"/>
          </p:cNvSpPr>
          <p:nvPr/>
        </p:nvSpPr>
        <p:spPr bwMode="auto">
          <a:xfrm>
            <a:off x="1090415" y="2369204"/>
            <a:ext cx="1494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DESI (2021+)</a:t>
            </a: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4444190" y="1252805"/>
            <a:ext cx="5439035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Improvements with Euclid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For BAO in the  1&lt;z&lt;1.6 region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(but the gain is cosmic variance limited)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Higher in redshift, up to z~1.8 even z~2.0 (region not covered by DESI)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More galaxies (&gt;50M galaxies to compare to ~40M for DESI)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Very efficient for other science not covered in this talk: </a:t>
            </a: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Redshift Space Distortion</a:t>
            </a: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Weak Lensing</a:t>
            </a: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Cross-correlation (</a:t>
            </a:r>
            <a:r>
              <a:rPr lang="en-US" sz="2200" kern="0" dirty="0" err="1">
                <a:solidFill>
                  <a:sysClr val="windowText" lastClr="000000"/>
                </a:solidFill>
                <a:latin typeface="Comic Sans MS"/>
                <a:cs typeface="Comic Sans MS"/>
              </a:rPr>
              <a:t>RSDxWL</a:t>
            </a:r>
            <a:r>
              <a:rPr lang="en-US" sz="22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 dirty="0">
              <a:solidFill>
                <a:sysClr val="windowText" lastClr="000000"/>
              </a:solidFill>
              <a:latin typeface="Comic Sans MS"/>
              <a:cs typeface="Comic Sans MS"/>
            </a:endParaRPr>
          </a:p>
        </p:txBody>
      </p:sp>
      <p:sp>
        <p:nvSpPr>
          <p:cNvPr id="20517" name="ZoneTexte 246"/>
          <p:cNvSpPr txBox="1">
            <a:spLocks noChangeArrowheads="1"/>
          </p:cNvSpPr>
          <p:nvPr/>
        </p:nvSpPr>
        <p:spPr bwMode="auto">
          <a:xfrm rot="-5400000">
            <a:off x="-1162192" y="3283088"/>
            <a:ext cx="295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Comic Sans MS"/>
                <a:cs typeface="Comic Sans MS"/>
              </a:rPr>
              <a:t>Sensitivity on BAO scale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1B511832-11A7-2D49-A514-88C1582243EE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26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136576" y="2597209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cs typeface="Comic Sans MS"/>
              </a:rPr>
              <a:t>Euclid (2023+)</a:t>
            </a:r>
          </a:p>
        </p:txBody>
      </p:sp>
      <p:sp>
        <p:nvSpPr>
          <p:cNvPr id="47" name="Forme libre 46"/>
          <p:cNvSpPr/>
          <p:nvPr/>
        </p:nvSpPr>
        <p:spPr bwMode="auto">
          <a:xfrm>
            <a:off x="2216696" y="4132918"/>
            <a:ext cx="1266080" cy="557214"/>
          </a:xfrm>
          <a:custGeom>
            <a:avLst/>
            <a:gdLst>
              <a:gd name="connsiteX0" fmla="*/ 0 w 838200"/>
              <a:gd name="connsiteY0" fmla="*/ 419100 h 831850"/>
              <a:gd name="connsiteX1" fmla="*/ 273050 w 838200"/>
              <a:gd name="connsiteY1" fmla="*/ 831850 h 831850"/>
              <a:gd name="connsiteX2" fmla="*/ 590550 w 838200"/>
              <a:gd name="connsiteY2" fmla="*/ 787400 h 831850"/>
              <a:gd name="connsiteX3" fmla="*/ 838200 w 838200"/>
              <a:gd name="connsiteY3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831850">
                <a:moveTo>
                  <a:pt x="0" y="419100"/>
                </a:moveTo>
                <a:lnTo>
                  <a:pt x="273050" y="831850"/>
                </a:lnTo>
                <a:lnTo>
                  <a:pt x="590550" y="787400"/>
                </a:lnTo>
                <a:lnTo>
                  <a:pt x="838200" y="0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448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7560" y="116632"/>
            <a:ext cx="9937104" cy="648072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Future Spectroscopic Surveys    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1B511832-11A7-2D49-A514-88C1582243EE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27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A821DC6-D545-244A-AFCF-1882AF08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46" y="899433"/>
            <a:ext cx="57966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SPEC-S5/MSE/WST in a nutshell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latin typeface="Comic Sans MS"/>
                <a:cs typeface="Comic Sans MS"/>
              </a:rPr>
              <a:t> Many projects with comparable sensitivity and topics by 2035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latin typeface="Comic Sans MS"/>
                <a:cs typeface="Comic Sans MS"/>
              </a:rPr>
              <a:t> ~10k to 20 k fiber </a:t>
            </a:r>
            <a:r>
              <a:rPr lang="en-US" sz="2400" kern="0" dirty="0" err="1">
                <a:latin typeface="Comic Sans MS"/>
                <a:cs typeface="Comic Sans MS"/>
              </a:rPr>
              <a:t>positionners</a:t>
            </a:r>
            <a:endParaRPr lang="en-US" sz="2400" kern="0" dirty="0"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latin typeface="Comic Sans MS"/>
                <a:cs typeface="Comic Sans MS"/>
              </a:rPr>
              <a:t> Diameter: 6.5 to 11m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400" kern="0" dirty="0">
                <a:latin typeface="Comic Sans MS"/>
                <a:cs typeface="Comic Sans MS"/>
              </a:rPr>
              <a:t> Main goal: distant Universe with tracers for 2&lt;z&lt;4.5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7E0F85-9CC2-5C5F-4708-366CDEAA6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6" r="6167"/>
          <a:stretch/>
        </p:blipFill>
        <p:spPr>
          <a:xfrm>
            <a:off x="6568449" y="3627793"/>
            <a:ext cx="2783304" cy="25078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A19375-78DC-1354-5539-FF93803BE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3036"/>
          <a:stretch/>
        </p:blipFill>
        <p:spPr>
          <a:xfrm>
            <a:off x="6350" y="3683635"/>
            <a:ext cx="6547514" cy="317436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9CAC47A-3EFD-F1EE-0BA7-58475313F81A}"/>
              </a:ext>
            </a:extLst>
          </p:cNvPr>
          <p:cNvSpPr txBox="1"/>
          <p:nvPr/>
        </p:nvSpPr>
        <p:spPr>
          <a:xfrm>
            <a:off x="848544" y="5157192"/>
            <a:ext cx="192713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DESI/Euclid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853E62-587E-DCDF-D261-659C08609AC6}"/>
              </a:ext>
            </a:extLst>
          </p:cNvPr>
          <p:cNvSpPr txBox="1"/>
          <p:nvPr/>
        </p:nvSpPr>
        <p:spPr>
          <a:xfrm>
            <a:off x="4592960" y="5990290"/>
            <a:ext cx="14141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SPEC-S5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358151-ACF0-F192-01F2-1B9FB34A1322}"/>
              </a:ext>
            </a:extLst>
          </p:cNvPr>
          <p:cNvSpPr txBox="1"/>
          <p:nvPr/>
        </p:nvSpPr>
        <p:spPr>
          <a:xfrm>
            <a:off x="3737563" y="3873240"/>
            <a:ext cx="26148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FF"/>
                </a:solidFill>
                <a:latin typeface="Symbol" pitchFamily="2" charset="2"/>
              </a:rPr>
              <a:t>L</a:t>
            </a:r>
            <a:r>
              <a:rPr lang="en-US" dirty="0">
                <a:solidFill>
                  <a:srgbClr val="FF99FF"/>
                </a:solidFill>
              </a:rPr>
              <a:t>CDM prediction </a:t>
            </a:r>
          </a:p>
          <a:p>
            <a:r>
              <a:rPr lang="en-US" dirty="0">
                <a:solidFill>
                  <a:srgbClr val="FF99FF"/>
                </a:solidFill>
              </a:rPr>
              <a:t>of Dark Energy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A978BE5-6C08-5B75-4BD2-8D3298E1FD52}"/>
              </a:ext>
            </a:extLst>
          </p:cNvPr>
          <p:cNvCxnSpPr>
            <a:cxnSpLocks/>
          </p:cNvCxnSpPr>
          <p:nvPr/>
        </p:nvCxnSpPr>
        <p:spPr bwMode="auto">
          <a:xfrm flipH="1">
            <a:off x="3679430" y="4673459"/>
            <a:ext cx="985538" cy="416549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99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41">
            <a:extLst>
              <a:ext uri="{FF2B5EF4-FFF2-40B4-BE49-F238E27FC236}">
                <a16:creationId xmlns:a16="http://schemas.microsoft.com/office/drawing/2014/main" id="{4446F7AF-E3C3-7E5A-D577-17C22841B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626" y="3849271"/>
            <a:ext cx="12522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SPEC-S5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MSE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WST</a:t>
            </a:r>
          </a:p>
        </p:txBody>
      </p:sp>
    </p:spTree>
    <p:extLst>
      <p:ext uri="{BB962C8B-B14F-4D97-AF65-F5344CB8AC3E}">
        <p14:creationId xmlns:p14="http://schemas.microsoft.com/office/powerpoint/2010/main" val="71543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340768"/>
            <a:ext cx="9433047" cy="3240087"/>
          </a:xfrm>
        </p:spPr>
        <p:txBody>
          <a:bodyPr/>
          <a:lstStyle/>
          <a:p>
            <a:pPr>
              <a:defRPr/>
            </a:pPr>
            <a:r>
              <a:rPr lang="en-US" sz="60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Inflation</a:t>
            </a:r>
            <a:br>
              <a:rPr lang="en-US" sz="60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54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1) CMB polarization</a:t>
            </a:r>
            <a:br>
              <a:rPr lang="en-US" sz="54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54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2) Non-</a:t>
            </a:r>
            <a:r>
              <a:rPr lang="en-US" sz="5400" b="1" i="1" dirty="0" err="1">
                <a:solidFill>
                  <a:srgbClr val="FF3300"/>
                </a:solidFill>
                <a:latin typeface="Comic Sans MS" charset="0"/>
                <a:cs typeface="+mj-cs"/>
              </a:rPr>
              <a:t>gaussianities</a:t>
            </a:r>
            <a:r>
              <a:rPr lang="en-US" sz="54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 </a:t>
            </a:r>
          </a:p>
        </p:txBody>
      </p:sp>
      <p:sp>
        <p:nvSpPr>
          <p:cNvPr id="672771" name="Text Box 3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FA6F927-0EFF-8F45-A206-347D27CA8058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28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5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93684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Inflation and CMB polarization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052736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29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C86C361-C7D0-6845-8CFF-3D1E06B84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72" y="3428496"/>
            <a:ext cx="943304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Observation of B modes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CMB is polarized  (Thomson scattering over free electrons)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E modes: parallel or perpendicular to k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B modes: rotated by 45</a:t>
            </a:r>
            <a:r>
              <a:rPr lang="en-US" sz="2400" baseline="30000" dirty="0">
                <a:cs typeface="+mn-cs"/>
              </a:rPr>
              <a:t>o</a:t>
            </a:r>
            <a:r>
              <a:rPr lang="en-US" sz="2400" dirty="0">
                <a:cs typeface="+mn-cs"/>
              </a:rPr>
              <a:t> with respect to k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+mn-cs"/>
              </a:rPr>
              <a:t>Prediction of inflation: in addition, </a:t>
            </a:r>
            <a:r>
              <a:rPr lang="en-US" sz="2400" dirty="0">
                <a:cs typeface="+mn-cs"/>
              </a:rPr>
              <a:t>production of B-mode with GW at </a:t>
            </a:r>
            <a:r>
              <a:rPr lang="en-US" sz="2400" dirty="0"/>
              <a:t>angular scales of a degree or larger.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Amplitude of the B modes depends on the inflation models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Ratio r: amplitude of tensor / amplitude of scalar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2929D4-FC71-AC4A-B7B8-8A9D72D6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114319"/>
            <a:ext cx="9273480" cy="18795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99E182-05FA-AE4B-A13E-9998EC6B70E2}"/>
              </a:ext>
            </a:extLst>
          </p:cNvPr>
          <p:cNvSpPr txBox="1"/>
          <p:nvPr/>
        </p:nvSpPr>
        <p:spPr>
          <a:xfrm>
            <a:off x="3866002" y="2979512"/>
            <a:ext cx="21739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vector k</a:t>
            </a:r>
          </a:p>
        </p:txBody>
      </p:sp>
    </p:spTree>
    <p:extLst>
      <p:ext uri="{BB962C8B-B14F-4D97-AF65-F5344CB8AC3E}">
        <p14:creationId xmlns:p14="http://schemas.microsoft.com/office/powerpoint/2010/main" val="186565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1844824"/>
            <a:ext cx="9145016" cy="3600399"/>
          </a:xfrm>
        </p:spPr>
        <p:txBody>
          <a:bodyPr/>
          <a:lstStyle/>
          <a:p>
            <a:pPr>
              <a:defRPr/>
            </a:pPr>
            <a:r>
              <a:rPr lang="en-US" sz="7200" b="1" i="1" dirty="0">
                <a:solidFill>
                  <a:srgbClr val="FF3300"/>
                </a:solidFill>
                <a:latin typeface="Comic Sans MS" charset="0"/>
              </a:rPr>
              <a:t>History and Basics 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</a:rPr>
              <a:t>of Cosmology</a:t>
            </a:r>
            <a:br>
              <a:rPr lang="en-US" sz="6000" b="1" i="1" dirty="0">
                <a:solidFill>
                  <a:srgbClr val="FF3300"/>
                </a:solidFill>
                <a:latin typeface="Comic Sans MS" charset="0"/>
              </a:rPr>
            </a:br>
            <a:endParaRPr lang="en-US" sz="6000" b="1" i="1" dirty="0">
              <a:solidFill>
                <a:srgbClr val="FF3300"/>
              </a:solidFill>
              <a:latin typeface="Comic Sans MS" charset="0"/>
              <a:cs typeface="+mj-cs"/>
            </a:endParaRPr>
          </a:p>
        </p:txBody>
      </p:sp>
      <p:sp>
        <p:nvSpPr>
          <p:cNvPr id="537604" name="Text Box 4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966A3003-006B-E44B-98F7-81FB171EE2BE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3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EF2E578-EBD8-B36D-83DB-4A8797CB5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7" y="2987060"/>
            <a:ext cx="3557834" cy="3557834"/>
          </a:xfrm>
          <a:prstGeom prst="rect">
            <a:avLst/>
          </a:prstGeom>
        </p:spPr>
      </p:pic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681912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Current status on r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30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24A243-43F5-1342-8A6F-80C044DC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62" y="803676"/>
            <a:ext cx="4216276" cy="2409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197314-E537-2D45-A09A-5A82D69595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39" b="16188"/>
          <a:stretch/>
        </p:blipFill>
        <p:spPr>
          <a:xfrm>
            <a:off x="480269" y="900584"/>
            <a:ext cx="4020964" cy="20864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24F55D-704F-024F-9ADE-1582BD099211}"/>
              </a:ext>
            </a:extLst>
          </p:cNvPr>
          <p:cNvSpPr txBox="1"/>
          <p:nvPr/>
        </p:nvSpPr>
        <p:spPr>
          <a:xfrm>
            <a:off x="1352600" y="924260"/>
            <a:ext cx="30219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BICEP2 = South pole</a:t>
            </a:r>
          </a:p>
          <a:p>
            <a:r>
              <a:rPr lang="en-US" dirty="0"/>
              <a:t>ground experiment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FAE25B3-5699-A049-9176-E317D11BF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822" y="3141127"/>
            <a:ext cx="613004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Constraints on inflation</a:t>
            </a:r>
            <a:r>
              <a:rPr lang="en-US" sz="2400" dirty="0">
                <a:cs typeface="+mn-cs"/>
              </a:rPr>
              <a:t>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r&lt;0.1 with Planck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Constraint three time better with BICEP2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Sensitivity </a:t>
            </a:r>
            <a:r>
              <a:rPr lang="en-US" sz="2400" dirty="0"/>
              <a:t>at the order of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-25000" dirty="0"/>
              <a:t>r</a:t>
            </a:r>
            <a:r>
              <a:rPr lang="en-US" sz="2400" dirty="0"/>
              <a:t>~0.01</a:t>
            </a:r>
            <a:endParaRPr lang="en-US" sz="2400" dirty="0">
              <a:cs typeface="+mn-cs"/>
            </a:endParaRP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Many models still possible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Slow roll models with V’’(</a:t>
            </a:r>
            <a:r>
              <a:rPr lang="en-US" sz="2400" dirty="0">
                <a:latin typeface="Symbol" pitchFamily="2" charset="2"/>
                <a:cs typeface="+mn-cs"/>
              </a:rPr>
              <a:t>F</a:t>
            </a:r>
            <a:r>
              <a:rPr lang="en-US" sz="2400" dirty="0">
                <a:cs typeface="+mn-cs"/>
              </a:rPr>
              <a:t>)&lt;0 are favored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-25000" dirty="0"/>
              <a:t>r</a:t>
            </a:r>
            <a:r>
              <a:rPr lang="en-US" sz="2400" dirty="0"/>
              <a:t>~0.003 expected by ~2028</a:t>
            </a:r>
            <a:endParaRPr lang="en-US" sz="2400" dirty="0">
              <a:cs typeface="+mn-cs"/>
            </a:endParaRPr>
          </a:p>
          <a:p>
            <a:pPr>
              <a:buFont typeface="Wingdings" charset="0"/>
              <a:buChar char="Ø"/>
              <a:defRPr/>
            </a:pPr>
            <a:endParaRPr lang="en-US" sz="2400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2A02E7-7954-E2BA-0D14-3C6F610D83AE}"/>
                  </a:ext>
                </a:extLst>
              </p:cNvPr>
              <p:cNvSpPr txBox="1"/>
              <p:nvPr/>
            </p:nvSpPr>
            <p:spPr>
              <a:xfrm>
                <a:off x="1049600" y="6098618"/>
                <a:ext cx="2391954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𝑆𝑝𝑒𝑐𝑡𝑟𝑎𝑙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𝑖𝑛𝑑𝑒𝑥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2A02E7-7954-E2BA-0D14-3C6F610D8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00" y="6098618"/>
                <a:ext cx="2391954" cy="446276"/>
              </a:xfrm>
              <a:prstGeom prst="rect">
                <a:avLst/>
              </a:prstGeom>
              <a:blipFill>
                <a:blip r:embed="rId6"/>
                <a:stretch>
                  <a:fillRect l="-1579" r="-5263" b="-19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D553A334-3313-8461-0118-B8EAC7660A36}"/>
              </a:ext>
            </a:extLst>
          </p:cNvPr>
          <p:cNvSpPr txBox="1"/>
          <p:nvPr/>
        </p:nvSpPr>
        <p:spPr>
          <a:xfrm rot="16200000">
            <a:off x="180689" y="4336070"/>
            <a:ext cx="524957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EDD2CAD-6BC9-C247-A138-0D0C5FA60438}"/>
                  </a:ext>
                </a:extLst>
              </p:cNvPr>
              <p:cNvSpPr txBox="1"/>
              <p:nvPr/>
            </p:nvSpPr>
            <p:spPr>
              <a:xfrm>
                <a:off x="791558" y="6449081"/>
                <a:ext cx="2908039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𝐶𝑀𝐵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dln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EDD2CAD-6BC9-C247-A138-0D0C5FA60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58" y="6449081"/>
                <a:ext cx="2908039" cy="353943"/>
              </a:xfrm>
              <a:prstGeom prst="rect">
                <a:avLst/>
              </a:prstGeom>
              <a:blipFill>
                <a:blip r:embed="rId7"/>
                <a:stretch>
                  <a:fillRect l="-870" r="-2609" b="-344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23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1261131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Future CMB programs</a:t>
            </a:r>
            <a:br>
              <a:rPr lang="en-US" sz="40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</a:br>
            <a:r>
              <a:rPr lang="en-US" sz="40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Complementary approach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271915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31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F104362-482F-1E42-8C12-0FABE2F1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835" y="1423058"/>
            <a:ext cx="536367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Satellite Mission: </a:t>
            </a:r>
            <a:r>
              <a:rPr lang="en-US" sz="2400" b="1" dirty="0" err="1">
                <a:solidFill>
                  <a:schemeClr val="accent2"/>
                </a:solidFill>
                <a:cs typeface="+mn-cs"/>
              </a:rPr>
              <a:t>LiteBird</a:t>
            </a:r>
            <a:r>
              <a:rPr lang="en-US" sz="2400" b="1" dirty="0">
                <a:solidFill>
                  <a:schemeClr val="accent2"/>
                </a:solidFill>
                <a:cs typeface="+mn-cs"/>
              </a:rPr>
              <a:t> (2029)  </a:t>
            </a:r>
            <a:r>
              <a:rPr lang="en-US" sz="2400" dirty="0">
                <a:cs typeface="+mn-cs"/>
              </a:rPr>
              <a:t>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</a:t>
            </a:r>
            <a:r>
              <a:rPr lang="en-US" sz="2200" dirty="0">
                <a:cs typeface="+mn-cs"/>
              </a:rPr>
              <a:t>Project selected by JAXA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International collaboration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Low resolution ~5’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15 frequencies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80 bolometers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A57AC9F-13E2-D747-A2FA-70837702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9" y="3976571"/>
            <a:ext cx="576064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Ground Mission: CMB-S4 (~2030) </a:t>
            </a:r>
            <a:r>
              <a:rPr lang="en-US" sz="2400" dirty="0">
                <a:cs typeface="+mn-cs"/>
              </a:rPr>
              <a:t>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 </a:t>
            </a:r>
            <a:r>
              <a:rPr lang="en-US" sz="2200" dirty="0">
                <a:cs typeface="+mn-cs"/>
              </a:rPr>
              <a:t>High resolution ~1’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 Only a few frequencies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~500 000 bolometers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Combine several sites (SP, Atacama)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sz="2200" dirty="0">
                <a:cs typeface="+mn-cs"/>
              </a:rPr>
              <a:t> Adiabatic evolution from existing programs (</a:t>
            </a:r>
            <a:r>
              <a:rPr lang="en-US" sz="2200" dirty="0" err="1">
                <a:cs typeface="+mn-cs"/>
              </a:rPr>
              <a:t>ACTPol</a:t>
            </a:r>
            <a:r>
              <a:rPr lang="en-US" sz="2200" dirty="0">
                <a:cs typeface="+mn-cs"/>
              </a:rPr>
              <a:t>, BICEP/Keck, Simons </a:t>
            </a:r>
            <a:r>
              <a:rPr lang="en-US" sz="2200" dirty="0" err="1">
                <a:cs typeface="+mn-cs"/>
              </a:rPr>
              <a:t>Obs</a:t>
            </a:r>
            <a:r>
              <a:rPr lang="en-US" sz="2200" dirty="0">
                <a:cs typeface="+mn-cs"/>
              </a:rPr>
              <a:t>…)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1B94EF-F04A-9C4C-8B64-9DF645B34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06" y="4055252"/>
            <a:ext cx="3808338" cy="24052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64958E-9CC8-4940-BBFA-A39D879EA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80" y="1489570"/>
            <a:ext cx="2809974" cy="22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33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75392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Forecasts on r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149389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32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5D8BC6-B0C1-624A-98D5-A93585688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764704"/>
            <a:ext cx="5767520" cy="30002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B399F1-DAE4-8147-A59A-A95DF9BFD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3717032"/>
            <a:ext cx="6130196" cy="30357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FCEA8B-BC17-B941-8AA5-C68E59E942E4}"/>
              </a:ext>
            </a:extLst>
          </p:cNvPr>
          <p:cNvSpPr/>
          <p:nvPr/>
        </p:nvSpPr>
        <p:spPr>
          <a:xfrm>
            <a:off x="5990515" y="1622215"/>
            <a:ext cx="36200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  <a:defRPr/>
            </a:pPr>
            <a:endParaRPr lang="en-US" sz="2400" dirty="0"/>
          </a:p>
          <a:p>
            <a:pPr>
              <a:buFont typeface="Wingdings" charset="0"/>
              <a:buChar char="Ø"/>
              <a:defRPr/>
            </a:pPr>
            <a:r>
              <a:rPr lang="en-US" sz="2400" dirty="0"/>
              <a:t> </a:t>
            </a:r>
            <a:r>
              <a:rPr lang="en-US" sz="2400" dirty="0" err="1"/>
              <a:t>LiteBIRD</a:t>
            </a:r>
            <a:r>
              <a:rPr lang="en-US" sz="2400" dirty="0"/>
              <a:t> or CMB-S4 have both sensitivity at the order of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-25000" dirty="0"/>
              <a:t>r</a:t>
            </a:r>
            <a:r>
              <a:rPr lang="en-US" sz="2400" dirty="0"/>
              <a:t>~0.001</a:t>
            </a:r>
          </a:p>
          <a:p>
            <a:pPr>
              <a:buFont typeface="Wingdings" charset="0"/>
              <a:buChar char="Ø"/>
              <a:defRPr/>
            </a:pPr>
            <a:endParaRPr lang="en-US" sz="2400" dirty="0"/>
          </a:p>
          <a:p>
            <a:pPr>
              <a:buFont typeface="Wingdings" charset="0"/>
              <a:buChar char="Ø"/>
              <a:defRPr/>
            </a:pPr>
            <a:r>
              <a:rPr lang="en-US" sz="2400" dirty="0"/>
              <a:t> Winning bet </a:t>
            </a:r>
          </a:p>
          <a:p>
            <a:pPr>
              <a:defRPr/>
            </a:pPr>
            <a:r>
              <a:rPr lang="en-US" sz="2400" dirty="0"/>
              <a:t>     if 0.003&lt;r&lt;0.01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400" dirty="0"/>
              <a:t>In addition, </a:t>
            </a:r>
            <a:r>
              <a:rPr lang="en-US" sz="2400" dirty="0" err="1"/>
              <a:t>LiteBIRD</a:t>
            </a:r>
            <a:r>
              <a:rPr lang="en-US" sz="2400" dirty="0"/>
              <a:t> measures </a:t>
            </a:r>
            <a:r>
              <a:rPr lang="en-US" sz="2400" dirty="0">
                <a:latin typeface="Symbol" pitchFamily="2" charset="2"/>
              </a:rPr>
              <a:t>t  (</a:t>
            </a:r>
            <a:r>
              <a:rPr lang="en-US" sz="2400" dirty="0">
                <a:latin typeface="Comic Sans MS" panose="030F0902030302020204" pitchFamily="66" charset="0"/>
              </a:rPr>
              <a:t>see later for neutrino masses)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D445E7-9718-0A4E-8806-3267B44F28FD}"/>
              </a:ext>
            </a:extLst>
          </p:cNvPr>
          <p:cNvSpPr txBox="1"/>
          <p:nvPr/>
        </p:nvSpPr>
        <p:spPr>
          <a:xfrm>
            <a:off x="3666182" y="933355"/>
            <a:ext cx="20425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Measurement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135137-ED0A-2940-807C-FD458B3A9EB5}"/>
              </a:ext>
            </a:extLst>
          </p:cNvPr>
          <p:cNvSpPr txBox="1"/>
          <p:nvPr/>
        </p:nvSpPr>
        <p:spPr>
          <a:xfrm>
            <a:off x="4736198" y="3885683"/>
            <a:ext cx="881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Limit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63AB7B-CCE6-452D-6AAF-FCF477FC4E87}"/>
              </a:ext>
            </a:extLst>
          </p:cNvPr>
          <p:cNvSpPr txBox="1"/>
          <p:nvPr/>
        </p:nvSpPr>
        <p:spPr>
          <a:xfrm rot="16200000">
            <a:off x="146904" y="1711949"/>
            <a:ext cx="524957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93DA5E-866E-9FCE-EBFA-DA6787E5F489}"/>
              </a:ext>
            </a:extLst>
          </p:cNvPr>
          <p:cNvSpPr txBox="1"/>
          <p:nvPr/>
        </p:nvSpPr>
        <p:spPr>
          <a:xfrm rot="16200000">
            <a:off x="154018" y="4798830"/>
            <a:ext cx="524957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A3EEF5C-7EBD-5BF9-791C-F9393F1AF459}"/>
                  </a:ext>
                </a:extLst>
              </p:cNvPr>
              <p:cNvSpPr txBox="1"/>
              <p:nvPr/>
            </p:nvSpPr>
            <p:spPr>
              <a:xfrm>
                <a:off x="3205411" y="3370752"/>
                <a:ext cx="46077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A3EEF5C-7EBD-5BF9-791C-F9393F1AF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411" y="3370752"/>
                <a:ext cx="46077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F9796DA-6AED-A209-A85A-6AEF4AC7B9D8}"/>
                  </a:ext>
                </a:extLst>
              </p:cNvPr>
              <p:cNvSpPr txBox="1"/>
              <p:nvPr/>
            </p:nvSpPr>
            <p:spPr>
              <a:xfrm>
                <a:off x="3263507" y="6417323"/>
                <a:ext cx="460771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F9796DA-6AED-A209-A85A-6AEF4AC7B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507" y="6417323"/>
                <a:ext cx="460771" cy="4462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867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0"/>
            <a:ext cx="9571037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Inflation and non-</a:t>
            </a:r>
            <a:r>
              <a:rPr lang="en-US" sz="4400" b="1" i="1" dirty="0" err="1">
                <a:solidFill>
                  <a:srgbClr val="FF3300"/>
                </a:solidFill>
                <a:latin typeface="Comic Sans MS"/>
                <a:cs typeface="Comic Sans MS"/>
              </a:rPr>
              <a:t>gaussianity</a:t>
            </a:r>
            <a:endParaRPr lang="en-US" sz="4400" b="1" i="1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9342438" y="6392194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93B741D-5B78-AE42-B6E1-DBFBB5050C4E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33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8584950" y="4969079"/>
            <a:ext cx="859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/>
                <a:cs typeface="Comic Sans MS"/>
              </a:rPr>
              <a:t>DESI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EDBC3B-6C2F-8141-BB2B-1828E0132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820454"/>
            <a:ext cx="3534083" cy="339272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B351C031-A10D-5B40-97C1-01B9ACB82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82" y="4229010"/>
            <a:ext cx="90010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Primordial non-</a:t>
            </a:r>
            <a:r>
              <a:rPr lang="en-US" sz="2400" b="1" kern="0" dirty="0" err="1">
                <a:solidFill>
                  <a:srgbClr val="3333CC"/>
                </a:solidFill>
                <a:latin typeface="Comic Sans MS"/>
                <a:cs typeface="Comic Sans MS"/>
              </a:rPr>
              <a:t>gaussianities</a:t>
            </a: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: a test of inflation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dirty="0"/>
              <a:t> Inflation also provides an explanation for the origin of the primordial perturbations</a:t>
            </a:r>
            <a:r>
              <a:rPr lang="en-US" sz="2200" kern="0" dirty="0">
                <a:latin typeface="Comic Sans MS"/>
                <a:cs typeface="Comic Sans MS"/>
              </a:rPr>
              <a:t>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Primordial fluctuations distributed almost Gaussian with the simplest slow-roll models </a:t>
            </a:r>
            <a:r>
              <a:rPr lang="en-US" sz="2200" kern="0" dirty="0" err="1">
                <a:latin typeface="Comic Sans MS"/>
                <a:cs typeface="Comic Sans MS"/>
              </a:rPr>
              <a:t>f</a:t>
            </a:r>
            <a:r>
              <a:rPr lang="en-US" sz="2200" kern="0" baseline="-25000" dirty="0" err="1">
                <a:latin typeface="Comic Sans MS"/>
                <a:cs typeface="Comic Sans MS"/>
              </a:rPr>
              <a:t>NL</a:t>
            </a:r>
            <a:r>
              <a:rPr lang="en-US" sz="2200" kern="0" dirty="0">
                <a:latin typeface="Comic Sans MS"/>
                <a:cs typeface="Comic Sans MS"/>
              </a:rPr>
              <a:t> ~ O(10</a:t>
            </a:r>
            <a:r>
              <a:rPr lang="en-US" sz="2200" kern="0" baseline="30000" dirty="0">
                <a:latin typeface="Comic Sans MS"/>
                <a:cs typeface="Comic Sans MS"/>
              </a:rPr>
              <a:t>-3</a:t>
            </a:r>
            <a:r>
              <a:rPr lang="en-US" sz="2200" kern="0" dirty="0">
                <a:latin typeface="Comic Sans MS"/>
                <a:cs typeface="Comic Sans MS"/>
              </a:rPr>
              <a:t>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Alternative inflation models (multi-fields) predict </a:t>
            </a:r>
            <a:r>
              <a:rPr lang="en-US" sz="2400" kern="0" dirty="0" err="1">
                <a:latin typeface="Comic Sans MS"/>
                <a:cs typeface="Comic Sans MS"/>
              </a:rPr>
              <a:t>f</a:t>
            </a:r>
            <a:r>
              <a:rPr lang="en-US" sz="2400" kern="0" baseline="-25000" dirty="0" err="1">
                <a:latin typeface="Comic Sans MS"/>
                <a:cs typeface="Comic Sans MS"/>
              </a:rPr>
              <a:t>NL</a:t>
            </a:r>
            <a:r>
              <a:rPr lang="en-US" sz="2400" kern="0" dirty="0">
                <a:latin typeface="Comic Sans MS"/>
                <a:cs typeface="Comic Sans MS"/>
              </a:rPr>
              <a:t> &gt;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3D galaxy surveys with a large volume can achieve </a:t>
            </a:r>
            <a:r>
              <a:rPr lang="en-US" sz="2200" kern="0" dirty="0">
                <a:latin typeface="Symbol" pitchFamily="2" charset="2"/>
                <a:cs typeface="Comic Sans MS"/>
              </a:rPr>
              <a:t>s</a:t>
            </a:r>
            <a:r>
              <a:rPr lang="en-US" sz="2200" kern="0" dirty="0">
                <a:latin typeface="Comic Sans MS"/>
                <a:cs typeface="Comic Sans MS"/>
              </a:rPr>
              <a:t>(</a:t>
            </a:r>
            <a:r>
              <a:rPr lang="en-US" sz="2200" kern="0" dirty="0" err="1">
                <a:latin typeface="Comic Sans MS"/>
                <a:cs typeface="Comic Sans MS"/>
              </a:rPr>
              <a:t>f</a:t>
            </a:r>
            <a:r>
              <a:rPr lang="en-US" sz="2200" kern="0" baseline="-25000" dirty="0" err="1">
                <a:latin typeface="Comic Sans MS"/>
                <a:cs typeface="Comic Sans MS"/>
              </a:rPr>
              <a:t>NL</a:t>
            </a:r>
            <a:r>
              <a:rPr lang="en-US" sz="2200" kern="0" dirty="0">
                <a:latin typeface="Comic Sans MS"/>
                <a:cs typeface="Comic Sans MS"/>
              </a:rPr>
              <a:t>)~1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55D5DC6-AB72-B94A-A69D-3775C28F02B8}"/>
                  </a:ext>
                </a:extLst>
              </p:cNvPr>
              <p:cNvSpPr txBox="1"/>
              <p:nvPr/>
            </p:nvSpPr>
            <p:spPr>
              <a:xfrm>
                <a:off x="4736976" y="2132856"/>
                <a:ext cx="4176464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𝑁𝐿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.(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−&lt;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&gt;)</m:t>
                      </m: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55D5DC6-AB72-B94A-A69D-3775C28F0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76" y="2132856"/>
                <a:ext cx="4176464" cy="353943"/>
              </a:xfrm>
              <a:prstGeom prst="rect">
                <a:avLst/>
              </a:prstGeom>
              <a:blipFill>
                <a:blip r:embed="rId4"/>
                <a:stretch>
                  <a:fillRect b="-32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498AA00-5B80-8341-805F-D8E434182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913" y="1453083"/>
                <a:ext cx="5610596" cy="2462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r>
                  <a:rPr lang="en-US" sz="2200" kern="0" dirty="0">
                    <a:latin typeface="Comic Sans MS"/>
                    <a:cs typeface="Comic Sans MS"/>
                  </a:rPr>
                  <a:t>Description of the primordial potential </a:t>
                </a:r>
                <a:r>
                  <a:rPr lang="en-US" sz="2200" kern="0" dirty="0">
                    <a:latin typeface="Symbol" pitchFamily="2" charset="2"/>
                    <a:cs typeface="Comic Sans MS"/>
                  </a:rPr>
                  <a:t>F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endParaRPr lang="en-US" sz="2200" kern="0" dirty="0">
                  <a:latin typeface="Symbol" pitchFamily="2" charset="2"/>
                  <a:cs typeface="Comic Sans M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endParaRPr lang="en-US" sz="2200" kern="0" dirty="0">
                  <a:latin typeface="Symbol" pitchFamily="2" charset="2"/>
                  <a:cs typeface="Comic Sans M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endParaRPr lang="en-US" sz="2200" kern="0" dirty="0">
                  <a:latin typeface="Comic Sans MS"/>
                  <a:cs typeface="Comic Sans M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14:m>
                  <m:oMath xmlns:m="http://schemas.openxmlformats.org/officeDocument/2006/math">
                    <m:r>
                      <a:rPr lang="en-US" sz="22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𝜑</m:t>
                    </m:r>
                    <m:r>
                      <a:rPr lang="fr-FR" sz="22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 : </m:t>
                    </m:r>
                  </m:oMath>
                </a14:m>
                <a:r>
                  <a:rPr lang="en-US" sz="2200" kern="0" dirty="0">
                    <a:latin typeface="Comic Sans MS"/>
                    <a:cs typeface="Comic Sans MS"/>
                  </a:rPr>
                  <a:t>a gaussian random field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r>
                  <a:rPr lang="en-US" sz="2200" kern="0" dirty="0" err="1">
                    <a:latin typeface="Comic Sans MS"/>
                    <a:cs typeface="Comic Sans MS"/>
                  </a:rPr>
                  <a:t>f</a:t>
                </a:r>
                <a:r>
                  <a:rPr lang="en-US" sz="2200" kern="0" baseline="-25000" dirty="0" err="1">
                    <a:latin typeface="Comic Sans MS"/>
                    <a:cs typeface="Comic Sans MS"/>
                  </a:rPr>
                  <a:t>NL</a:t>
                </a:r>
                <a:r>
                  <a:rPr lang="en-US" sz="2200" kern="0" baseline="30000" dirty="0">
                    <a:latin typeface="Comic Sans MS"/>
                    <a:cs typeface="Comic Sans MS"/>
                  </a:rPr>
                  <a:t> </a:t>
                </a:r>
                <a:r>
                  <a:rPr lang="en-US" sz="2200" kern="0" dirty="0">
                    <a:latin typeface="Comic Sans MS"/>
                    <a:cs typeface="Comic Sans MS"/>
                  </a:rPr>
                  <a:t>: amplitude of the non-</a:t>
                </a:r>
                <a:r>
                  <a:rPr lang="en-US" sz="2200" kern="0" dirty="0" err="1">
                    <a:latin typeface="Comic Sans MS"/>
                    <a:cs typeface="Comic Sans MS"/>
                  </a:rPr>
                  <a:t>Gaussianity</a:t>
                </a:r>
                <a:r>
                  <a:rPr lang="en-US" sz="2200" kern="0" dirty="0">
                    <a:latin typeface="Comic Sans MS"/>
                    <a:cs typeface="Comic Sans MS"/>
                  </a:rPr>
                  <a:t> </a:t>
                </a:r>
                <a:endParaRPr lang="en-US" sz="2200" kern="0" dirty="0">
                  <a:latin typeface="Symbol" pitchFamily="2" charset="2"/>
                  <a:cs typeface="Comic Sans M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charset="0"/>
                  <a:buNone/>
                  <a:defRPr/>
                </a:pPr>
                <a:endParaRPr lang="en-US" sz="2200" kern="0" dirty="0"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D498AA00-5B80-8341-805F-D8E434182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913" y="1453083"/>
                <a:ext cx="5610596" cy="2462213"/>
              </a:xfrm>
              <a:prstGeom prst="rect">
                <a:avLst/>
              </a:prstGeom>
              <a:blipFill>
                <a:blip r:embed="rId5"/>
                <a:stretch>
                  <a:fillRect l="-1357" t="-10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753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2462" y="126916"/>
            <a:ext cx="9937104" cy="648072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Ground: Forecast for </a:t>
            </a:r>
            <a:r>
              <a:rPr lang="en-US" sz="4400" b="1" i="1" dirty="0" err="1">
                <a:solidFill>
                  <a:srgbClr val="FF3300"/>
                </a:solidFill>
                <a:latin typeface="Comic Sans MS"/>
                <a:cs typeface="Comic Sans MS"/>
              </a:rPr>
              <a:t>f</a:t>
            </a:r>
            <a:r>
              <a:rPr lang="en-US" sz="4400" b="1" i="1" baseline="-25000" dirty="0" err="1">
                <a:solidFill>
                  <a:srgbClr val="FF3300"/>
                </a:solidFill>
                <a:latin typeface="Comic Sans MS"/>
                <a:cs typeface="Comic Sans MS"/>
              </a:rPr>
              <a:t>NL</a:t>
            </a:r>
            <a:endParaRPr lang="en-US" sz="4400" b="1" i="1" baseline="-25000" dirty="0">
              <a:solidFill>
                <a:schemeClr val="accent6"/>
              </a:solidFill>
              <a:latin typeface="Symbol" pitchFamily="2" charset="2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11832-11A7-2D49-A514-88C1582243E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400DC6-5464-1641-8D00-46249FDA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232" y="836712"/>
            <a:ext cx="5616624" cy="4215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29A3D4-A175-D84B-A5E3-46D209921392}"/>
              </a:ext>
            </a:extLst>
          </p:cNvPr>
          <p:cNvSpPr/>
          <p:nvPr/>
        </p:nvSpPr>
        <p:spPr>
          <a:xfrm>
            <a:off x="620044" y="4872770"/>
            <a:ext cx="9001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A picture of primordial Universe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2200" kern="0" dirty="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CMB is cosmic variance limited : </a:t>
            </a:r>
            <a:r>
              <a:rPr lang="en-US" sz="2200" kern="0" dirty="0">
                <a:latin typeface="Symbol" pitchFamily="2" charset="2"/>
                <a:cs typeface="Comic Sans MS"/>
              </a:rPr>
              <a:t>s</a:t>
            </a:r>
            <a:r>
              <a:rPr lang="en-US" sz="2200" kern="0" dirty="0">
                <a:latin typeface="Comic Sans MS"/>
                <a:cs typeface="Comic Sans MS"/>
              </a:rPr>
              <a:t>(</a:t>
            </a:r>
            <a:r>
              <a:rPr lang="en-US" sz="2200" kern="0" dirty="0" err="1">
                <a:latin typeface="Comic Sans MS"/>
                <a:cs typeface="Comic Sans MS"/>
              </a:rPr>
              <a:t>f</a:t>
            </a:r>
            <a:r>
              <a:rPr lang="en-US" sz="2200" kern="0" baseline="-25000" dirty="0" err="1">
                <a:latin typeface="Comic Sans MS"/>
                <a:cs typeface="Comic Sans MS"/>
              </a:rPr>
              <a:t>NL</a:t>
            </a:r>
            <a:r>
              <a:rPr lang="en-US" sz="2200" kern="0" dirty="0">
                <a:latin typeface="Comic Sans MS"/>
                <a:cs typeface="Comic Sans MS"/>
              </a:rPr>
              <a:t>)~5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f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NL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: the SPEC-S5/MSE quasars alone are as good as all DESI tracers combined or CMB.</a:t>
            </a: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All  tracers combined: total accuracy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cs typeface="Comic Sans MS"/>
              </a:rPr>
              <a:t>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f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NL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)~1.8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9C9795-D0A5-6B4E-B4B7-080385C14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" y="1348719"/>
            <a:ext cx="2419772" cy="5162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B5DED0-1543-CE41-8279-7C4899957A32}"/>
              </a:ext>
            </a:extLst>
          </p:cNvPr>
          <p:cNvSpPr txBox="1"/>
          <p:nvPr/>
        </p:nvSpPr>
        <p:spPr>
          <a:xfrm>
            <a:off x="178970" y="836712"/>
            <a:ext cx="22140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SPEC-S5/MSE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BF4BC2-6127-5245-8FB8-EC5E44CCB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86" r="6167"/>
          <a:stretch/>
        </p:blipFill>
        <p:spPr>
          <a:xfrm>
            <a:off x="486952" y="2189750"/>
            <a:ext cx="1396128" cy="1257974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2B0C8D1-A9BA-89E4-66E0-25A384FE80C1}"/>
              </a:ext>
            </a:extLst>
          </p:cNvPr>
          <p:cNvCxnSpPr>
            <a:cxnSpLocks/>
          </p:cNvCxnSpPr>
          <p:nvPr/>
        </p:nvCxnSpPr>
        <p:spPr bwMode="auto">
          <a:xfrm>
            <a:off x="5529064" y="2420888"/>
            <a:ext cx="0" cy="842392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BC68E2D-E633-19B9-46BB-45C97942336D}"/>
              </a:ext>
            </a:extLst>
          </p:cNvPr>
          <p:cNvSpPr txBox="1"/>
          <p:nvPr/>
        </p:nvSpPr>
        <p:spPr>
          <a:xfrm>
            <a:off x="4808984" y="1595082"/>
            <a:ext cx="13276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Quasars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alone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550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672" y="106739"/>
            <a:ext cx="7215898" cy="648072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/>
                <a:cs typeface="Comic Sans MS"/>
              </a:rPr>
              <a:t>Satellite project for </a:t>
            </a:r>
            <a:r>
              <a:rPr lang="en-US" sz="4400" b="1" i="1" dirty="0" err="1">
                <a:solidFill>
                  <a:srgbClr val="FF3300"/>
                </a:solidFill>
                <a:latin typeface="Comic Sans MS"/>
                <a:cs typeface="Comic Sans MS"/>
              </a:rPr>
              <a:t>f</a:t>
            </a:r>
            <a:r>
              <a:rPr lang="en-US" sz="4400" b="1" i="1" baseline="-25000" dirty="0" err="1">
                <a:solidFill>
                  <a:srgbClr val="FF3300"/>
                </a:solidFill>
                <a:latin typeface="Comic Sans MS"/>
                <a:cs typeface="Comic Sans MS"/>
              </a:rPr>
              <a:t>NL</a:t>
            </a:r>
            <a:endParaRPr lang="en-US" sz="4400" b="1" i="1" baseline="-25000" dirty="0">
              <a:solidFill>
                <a:schemeClr val="accent6"/>
              </a:solidFill>
              <a:latin typeface="Symbol" pitchFamily="2" charset="2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342438" y="6453188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11832-11A7-2D49-A514-88C1582243E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9A3D4-A175-D84B-A5E3-46D209921392}"/>
              </a:ext>
            </a:extLst>
          </p:cNvPr>
          <p:cNvSpPr/>
          <p:nvPr/>
        </p:nvSpPr>
        <p:spPr>
          <a:xfrm>
            <a:off x="341438" y="743545"/>
            <a:ext cx="9001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lang="en-US" sz="2400" b="1" kern="0" dirty="0" err="1">
                <a:solidFill>
                  <a:srgbClr val="3333CC"/>
                </a:solidFill>
                <a:latin typeface="Comic Sans MS"/>
                <a:cs typeface="Comic Sans MS"/>
              </a:rPr>
              <a:t>SPHEREx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-128"/>
                <a:cs typeface="Comic Sans MS"/>
              </a:rPr>
              <a:t>NASA Medium-class mission – Launch in ~2025 – 2 years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  <a:cs typeface="Comic Sans MS"/>
            </a:endParaRP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 All sky survey with a small mirror (20cm) in NIR</a:t>
            </a: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lang="en-US" sz="2200" kern="0" dirty="0">
                <a:solidFill>
                  <a:srgbClr val="000000"/>
                </a:solidFill>
                <a:latin typeface="Comic Sans MS"/>
                <a:cs typeface="Comic Sans MS"/>
              </a:rPr>
              <a:t> Redshift expected for ~400M galaxies (low resolution in z)</a:t>
            </a: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lang="en-US" sz="2200" kern="0" dirty="0">
                <a:solidFill>
                  <a:srgbClr val="000000"/>
                </a:solidFill>
                <a:latin typeface="Comic Sans MS"/>
                <a:cs typeface="Comic Sans MS"/>
              </a:rPr>
              <a:t> Very aggressive sensitivity,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cs typeface="Comic Sans MS"/>
              </a:rPr>
              <a:t>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f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NL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  <a:cs typeface="Comic Sans MS"/>
              </a:rPr>
              <a:t>)&lt;1 </a:t>
            </a: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lang="en-US" sz="2200" kern="0" dirty="0">
                <a:solidFill>
                  <a:srgbClr val="000000"/>
                </a:solidFill>
                <a:latin typeface="Comic Sans MS"/>
                <a:cs typeface="Comic Sans MS"/>
              </a:rPr>
              <a:t> Discriminate multi- and single-field inflation models</a:t>
            </a:r>
          </a:p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endParaRPr lang="en-US" sz="2200" kern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1319E8-498A-F6B0-66C7-9D76A77B5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120" y="2919774"/>
            <a:ext cx="5348208" cy="3938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B178ED-DA9D-2099-7084-71D95B96FBE5}"/>
                  </a:ext>
                </a:extLst>
              </p:cNvPr>
              <p:cNvSpPr txBox="1"/>
              <p:nvPr/>
            </p:nvSpPr>
            <p:spPr>
              <a:xfrm rot="16200000">
                <a:off x="892755" y="4426485"/>
                <a:ext cx="2410981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dln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4B178ED-DA9D-2099-7084-71D95B96F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92755" y="4426485"/>
                <a:ext cx="2410981" cy="353943"/>
              </a:xfrm>
              <a:prstGeom prst="rect">
                <a:avLst/>
              </a:prstGeom>
              <a:blipFill>
                <a:blip r:embed="rId4"/>
                <a:stretch>
                  <a:fillRect t="-3141" r="-34483" b="-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8601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340768"/>
            <a:ext cx="9433047" cy="3240087"/>
          </a:xfrm>
        </p:spPr>
        <p:txBody>
          <a:bodyPr/>
          <a:lstStyle/>
          <a:p>
            <a:pPr>
              <a:defRPr/>
            </a:pPr>
            <a:r>
              <a:rPr lang="en-US" sz="6000" b="1" i="1">
                <a:solidFill>
                  <a:srgbClr val="FF3300"/>
                </a:solidFill>
                <a:latin typeface="Comic Sans MS" charset="0"/>
                <a:cs typeface="+mj-cs"/>
              </a:rPr>
              <a:t>Neutrino masses</a:t>
            </a:r>
            <a:br>
              <a:rPr lang="en-US" sz="6000" b="1" i="1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6000" b="1" i="1">
                <a:solidFill>
                  <a:srgbClr val="FF3300"/>
                </a:solidFill>
                <a:latin typeface="Comic Sans MS" charset="0"/>
                <a:cs typeface="+mj-cs"/>
              </a:rPr>
              <a:t>with multi-probes</a:t>
            </a:r>
          </a:p>
        </p:txBody>
      </p:sp>
      <p:sp>
        <p:nvSpPr>
          <p:cNvPr id="672771" name="Text Box 3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FA6F927-0EFF-8F45-A206-347D27CA8058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36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122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765489" y="0"/>
            <a:ext cx="8456735" cy="752128"/>
          </a:xfrm>
        </p:spPr>
        <p:txBody>
          <a:bodyPr/>
          <a:lstStyle/>
          <a:p>
            <a:pPr>
              <a:defRPr/>
            </a:pPr>
            <a:r>
              <a:rPr lang="en-US" sz="3200" b="1" i="1">
                <a:solidFill>
                  <a:srgbClr val="FF3300"/>
                </a:solidFill>
                <a:latin typeface="Comic Sans MS" charset="0"/>
                <a:cs typeface="+mj-cs"/>
              </a:rPr>
              <a:t> </a:t>
            </a:r>
            <a:r>
              <a:rPr lang="en-US" sz="4000" b="1" i="1">
                <a:solidFill>
                  <a:srgbClr val="FF3300"/>
                </a:solidFill>
                <a:latin typeface="Comic Sans MS" charset="0"/>
                <a:cs typeface="+mj-cs"/>
              </a:rPr>
              <a:t> Cosmic neutrino background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698531" y="6381750"/>
            <a:ext cx="82647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FF31B577-E30F-8F4E-A5F7-F0FBFEA23CE1}" type="slidenum">
              <a:rPr lang="en-US" sz="1200" b="1">
                <a:solidFill>
                  <a:srgbClr val="CC3300"/>
                </a:solidFill>
              </a:rPr>
              <a:pPr algn="ctr" eaLnBrk="1" hangingPunct="1">
                <a:defRPr/>
              </a:pPr>
              <a:t>37</a:t>
            </a:fld>
            <a:endParaRPr lang="en-US" sz="1200" b="1">
              <a:solidFill>
                <a:srgbClr val="CC3300"/>
              </a:solidFill>
            </a:endParaRPr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92" y="2385903"/>
            <a:ext cx="5842000" cy="596900"/>
          </a:xfrm>
          <a:prstGeom prst="rect">
            <a:avLst/>
          </a:prstGeom>
        </p:spPr>
      </p:pic>
      <p:sp>
        <p:nvSpPr>
          <p:cNvPr id="12" name="Espace réservé du pied de page 16"/>
          <p:cNvSpPr>
            <a:spLocks noGrp="1"/>
          </p:cNvSpPr>
          <p:nvPr>
            <p:ph type="ftr" sz="quarter" idx="4294967295"/>
          </p:nvPr>
        </p:nvSpPr>
        <p:spPr>
          <a:xfrm>
            <a:off x="3505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>
                <a:solidFill>
                  <a:prstClr val="black">
                    <a:tint val="75000"/>
                  </a:prstClr>
                </a:solidFill>
                <a:latin typeface="Times"/>
                <a:ea typeface="ＭＳ Ｐゴシック"/>
              </a:rPr>
              <a:t>N. Palanque-Delabrouille  —  April 26, 2017</a:t>
            </a:r>
            <a:endParaRPr lang="en-US">
              <a:solidFill>
                <a:prstClr val="black">
                  <a:tint val="75000"/>
                </a:prstClr>
              </a:solidFill>
              <a:latin typeface="Times"/>
              <a:ea typeface="ＭＳ Ｐゴシック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401050" y="6494464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pPr algn="ctr" eaLnBrk="1" hangingPunct="1"/>
              <a:t>37</a:t>
            </a:fld>
            <a:endParaRPr lang="en-US" sz="1200" b="1">
              <a:solidFill>
                <a:srgbClr val="CC33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72649" y="933663"/>
            <a:ext cx="830279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FF"/>
                </a:solidFill>
              </a:rPr>
              <a:t>At early times </a:t>
            </a:r>
            <a:r>
              <a:rPr lang="en-US" sz="1800" b="1">
                <a:solidFill>
                  <a:srgbClr val="000000"/>
                </a:solidFill>
              </a:rPr>
              <a:t>(</a:t>
            </a:r>
            <a:r>
              <a:rPr lang="en-US" sz="1800" b="1" err="1">
                <a:solidFill>
                  <a:srgbClr val="000000"/>
                </a:solidFill>
              </a:rPr>
              <a:t>T</a:t>
            </a:r>
            <a:r>
              <a:rPr lang="en-US" sz="1800" b="1" baseline="-2500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b="1">
                <a:solidFill>
                  <a:srgbClr val="000000"/>
                </a:solidFill>
              </a:rPr>
              <a:t> ≫ </a:t>
            </a:r>
            <a:r>
              <a:rPr lang="en-US" sz="1800" b="1" err="1">
                <a:solidFill>
                  <a:srgbClr val="000000"/>
                </a:solidFill>
              </a:rPr>
              <a:t>m</a:t>
            </a:r>
            <a:r>
              <a:rPr lang="en-US" sz="1800" b="1" baseline="-2500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b="1">
                <a:solidFill>
                  <a:srgbClr val="000000"/>
                </a:solidFill>
              </a:rPr>
              <a:t>), neutrinos contribute as </a:t>
            </a:r>
            <a:r>
              <a:rPr lang="en-US" sz="1800" b="1">
                <a:solidFill>
                  <a:srgbClr val="FF0000"/>
                </a:solidFill>
              </a:rPr>
              <a:t>radiation</a:t>
            </a:r>
            <a:endParaRPr lang="en-US" sz="1800" b="1">
              <a:solidFill>
                <a:srgbClr val="000000"/>
              </a:solidFill>
            </a:endParaRPr>
          </a:p>
          <a:p>
            <a:pPr>
              <a:defRPr/>
            </a:pPr>
            <a:endParaRPr lang="en-US" sz="1800" b="1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800" b="1">
                <a:solidFill>
                  <a:srgbClr val="0000FF"/>
                </a:solidFill>
              </a:rPr>
              <a:t>At late times </a:t>
            </a:r>
            <a:r>
              <a:rPr lang="en-US" sz="1800" b="1">
                <a:solidFill>
                  <a:srgbClr val="000000"/>
                </a:solidFill>
              </a:rPr>
              <a:t>(</a:t>
            </a:r>
            <a:r>
              <a:rPr lang="en-US" sz="1800" b="1" err="1">
                <a:solidFill>
                  <a:srgbClr val="000000"/>
                </a:solidFill>
              </a:rPr>
              <a:t>T</a:t>
            </a:r>
            <a:r>
              <a:rPr lang="en-US" sz="1800" b="1" baseline="-2500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b="1">
                <a:solidFill>
                  <a:srgbClr val="000000"/>
                </a:solidFill>
              </a:rPr>
              <a:t> ≪ </a:t>
            </a:r>
            <a:r>
              <a:rPr lang="en-US" sz="1800" b="1" err="1">
                <a:solidFill>
                  <a:srgbClr val="000000"/>
                </a:solidFill>
              </a:rPr>
              <a:t>m</a:t>
            </a:r>
            <a:r>
              <a:rPr lang="en-US" sz="1800" b="1" baseline="-25000" err="1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b="1">
                <a:solidFill>
                  <a:srgbClr val="000000"/>
                </a:solidFill>
              </a:rPr>
              <a:t>), neutrinos contribute as </a:t>
            </a:r>
            <a:r>
              <a:rPr lang="en-US" sz="1800" b="1">
                <a:solidFill>
                  <a:srgbClr val="FF0000"/>
                </a:solidFill>
              </a:rPr>
              <a:t>matter</a:t>
            </a:r>
            <a:endParaRPr lang="en-US" sz="1800" b="1">
              <a:solidFill>
                <a:srgbClr val="000000"/>
              </a:solidFill>
            </a:endParaRPr>
          </a:p>
          <a:p>
            <a:pPr>
              <a:defRPr/>
            </a:pPr>
            <a:endParaRPr lang="en-US" sz="1800" b="1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800" b="1">
                <a:solidFill>
                  <a:srgbClr val="0000FF"/>
                </a:solidFill>
              </a:rPr>
              <a:t>Non-relativistic transition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84071" y="6171140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Cosmic Microwave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Background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201643" y="6480476"/>
            <a:ext cx="177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Large Scale structures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8401050" y="6494464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pPr algn="ctr" eaLnBrk="1" hangingPunct="1"/>
              <a:t>37</a:t>
            </a:fld>
            <a:endParaRPr lang="en-US" sz="1200" b="1">
              <a:solidFill>
                <a:srgbClr val="CC33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84071" y="6171140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Cosmic Microwave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Background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201643" y="6480476"/>
            <a:ext cx="177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Large Scale structures</a:t>
            </a:r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93" y="1591683"/>
            <a:ext cx="1206500" cy="1778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93" y="933663"/>
            <a:ext cx="876300" cy="304800"/>
          </a:xfrm>
          <a:prstGeom prst="rect">
            <a:avLst/>
          </a:prstGeom>
        </p:spPr>
      </p:pic>
      <p:pic>
        <p:nvPicPr>
          <p:cNvPr id="23" name="Imag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92" y="3290452"/>
            <a:ext cx="1600200" cy="431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1000" y="4228880"/>
            <a:ext cx="9144000" cy="567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25" name="Espace réservé du pied de page 16"/>
          <p:cNvSpPr txBox="1">
            <a:spLocks/>
          </p:cNvSpPr>
          <p:nvPr/>
        </p:nvSpPr>
        <p:spPr>
          <a:xfrm>
            <a:off x="2429312" y="6412793"/>
            <a:ext cx="5148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>
                <a:solidFill>
                  <a:prstClr val="black">
                    <a:tint val="75000"/>
                  </a:prstClr>
                </a:solidFill>
                <a:latin typeface="Times"/>
                <a:ea typeface="ＭＳ Ｐゴシック"/>
              </a:rPr>
              <a:t>N. Palanque-Delabrouille  —  Dec. 2, 2016</a:t>
            </a:r>
            <a:endParaRPr lang="en-US">
              <a:solidFill>
                <a:prstClr val="black">
                  <a:tint val="75000"/>
                </a:prstClr>
              </a:solidFill>
              <a:latin typeface="Times"/>
              <a:ea typeface="ＭＳ Ｐゴシック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8401050" y="6494464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pPr algn="ctr" eaLnBrk="1" hangingPunct="1"/>
              <a:t>37</a:t>
            </a:fld>
            <a:endParaRPr lang="en-US" sz="1200" b="1">
              <a:solidFill>
                <a:srgbClr val="CC33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284071" y="6171140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Cosmic Microwave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Background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201643" y="6480476"/>
            <a:ext cx="177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Large Scale structures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8401050" y="6494464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pPr algn="ctr" eaLnBrk="1" hangingPunct="1"/>
              <a:t>37</a:t>
            </a:fld>
            <a:endParaRPr lang="en-US" sz="1200" b="1">
              <a:solidFill>
                <a:srgbClr val="CC33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" name="Image 29" descr="timelin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r="7466"/>
          <a:stretch/>
        </p:blipFill>
        <p:spPr>
          <a:xfrm>
            <a:off x="381001" y="4628445"/>
            <a:ext cx="9143999" cy="222955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1320811" y="4628445"/>
            <a:ext cx="87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Radiation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695682" y="4628445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Matter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721186" y="4628445"/>
            <a:ext cx="1067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Times"/>
                <a:ea typeface="ＭＳ Ｐゴシック"/>
                <a:cs typeface="+mn-cs"/>
              </a:rPr>
              <a:t>Dark energy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2157182" y="4796444"/>
            <a:ext cx="229796" cy="82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5376478" y="4810555"/>
            <a:ext cx="206007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8788454" y="4810555"/>
            <a:ext cx="229796" cy="82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2415200" y="4810555"/>
            <a:ext cx="224954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7478621" y="4810555"/>
            <a:ext cx="229796" cy="82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817340" y="4300224"/>
            <a:ext cx="156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Relativistic </a:t>
            </a:r>
            <a:r>
              <a:rPr lang="en-US" sz="1800">
                <a:solidFill>
                  <a:srgbClr val="FFFF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’s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131599" y="4300224"/>
            <a:ext cx="19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Non-relativistic </a:t>
            </a:r>
            <a:r>
              <a:rPr lang="en-US" sz="1800">
                <a:solidFill>
                  <a:srgbClr val="FFFF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’s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2330274" y="4514499"/>
            <a:ext cx="97172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7102238" y="4514499"/>
            <a:ext cx="1916013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3302001" y="4514499"/>
            <a:ext cx="175785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3302000" y="4257418"/>
            <a:ext cx="0" cy="2016401"/>
          </a:xfrm>
          <a:prstGeom prst="line">
            <a:avLst/>
          </a:prstGeom>
          <a:ln w="38100" cmpd="sng">
            <a:solidFill>
              <a:srgbClr val="FFFF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3649009" y="3510154"/>
            <a:ext cx="11559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133266" y="3068417"/>
            <a:ext cx="3855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At recombination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1800" baseline="-250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 baseline="-25000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&lt; 0.6 eV (</a:t>
            </a:r>
            <a:r>
              <a:rPr lang="en-US" sz="18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sz="180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1800" baseline="-250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&lt;1.7) : relativistic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1800" baseline="-250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 baseline="-25000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&gt; 0.6 eV (</a:t>
            </a:r>
            <a:r>
              <a:rPr lang="en-US" sz="18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sz="180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1800" baseline="-25000" err="1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&gt;1.7) : matter-like</a:t>
            </a:r>
          </a:p>
        </p:txBody>
      </p:sp>
      <p:graphicFrame>
        <p:nvGraphicFramePr>
          <p:cNvPr id="47" name="Obje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284134"/>
              </p:ext>
            </p:extLst>
          </p:nvPr>
        </p:nvGraphicFramePr>
        <p:xfrm>
          <a:off x="7708417" y="1826680"/>
          <a:ext cx="14065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8" imgW="825500" imgH="393700" progId="Equation.3">
                  <p:embed/>
                </p:oleObj>
              </mc:Choice>
              <mc:Fallback>
                <p:oleObj name="…quation" r:id="rId8" imgW="825500" imgH="393700" progId="Equation.3">
                  <p:embed/>
                  <p:pic>
                    <p:nvPicPr>
                      <p:cNvPr id="47" name="Objet 4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08417" y="1826680"/>
                        <a:ext cx="14065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91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9111762" y="6439980"/>
            <a:ext cx="413239" cy="27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fld id="{5A3BD0BA-EF9E-5E43-8F8B-05C8E0E2E6FE}" type="slidenum">
              <a:rPr lang="en-US" sz="1200" b="1">
                <a:solidFill>
                  <a:srgbClr val="CC3300"/>
                </a:solidFill>
              </a:rPr>
              <a:pPr algn="ctr" eaLnBrk="1" hangingPunct="1">
                <a:defRPr/>
              </a:pPr>
              <a:t>38</a:t>
            </a:fld>
            <a:endParaRPr lang="en-US" sz="1200" b="1">
              <a:solidFill>
                <a:srgbClr val="CC3300"/>
              </a:solidFill>
            </a:endParaRPr>
          </a:p>
        </p:txBody>
      </p:sp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1102563" y="41287"/>
            <a:ext cx="7634417" cy="6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4800" b="1" i="1">
                <a:solidFill>
                  <a:srgbClr val="FF3300"/>
                </a:solidFill>
              </a:rPr>
              <a:t>Free-streaming</a:t>
            </a:r>
            <a:endParaRPr lang="en-US" sz="480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0236B3-6B4F-E44F-9F29-773AF9740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7"/>
          <a:stretch/>
        </p:blipFill>
        <p:spPr>
          <a:xfrm>
            <a:off x="1269346" y="856062"/>
            <a:ext cx="7553739" cy="3947721"/>
          </a:xfrm>
          <a:prstGeom prst="rect">
            <a:avLst/>
          </a:prstGeom>
        </p:spPr>
      </p:pic>
      <p:pic>
        <p:nvPicPr>
          <p:cNvPr id="6" name="Image 5" descr="cube_gas_bg_HR_z25.jpg">
            <a:extLst>
              <a:ext uri="{FF2B5EF4-FFF2-40B4-BE49-F238E27FC236}">
                <a16:creationId xmlns:a16="http://schemas.microsoft.com/office/drawing/2014/main" id="{B2B7AF21-E105-5C43-BECE-E4782D729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4" y="4577173"/>
            <a:ext cx="2255326" cy="2255326"/>
          </a:xfrm>
          <a:prstGeom prst="rect">
            <a:avLst/>
          </a:prstGeom>
        </p:spPr>
      </p:pic>
      <p:pic>
        <p:nvPicPr>
          <p:cNvPr id="7" name="Image 6" descr="cube_gas_500ev_HR_z25.jpg">
            <a:extLst>
              <a:ext uri="{FF2B5EF4-FFF2-40B4-BE49-F238E27FC236}">
                <a16:creationId xmlns:a16="http://schemas.microsoft.com/office/drawing/2014/main" id="{E3AFB105-7B45-3A42-89AB-D4D34EFE8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81" y="4577174"/>
            <a:ext cx="2280827" cy="22808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21A46F-A666-D647-963C-A5E03DFD6CB9}"/>
              </a:ext>
            </a:extLst>
          </p:cNvPr>
          <p:cNvSpPr txBox="1"/>
          <p:nvPr/>
        </p:nvSpPr>
        <p:spPr>
          <a:xfrm>
            <a:off x="988144" y="6439980"/>
            <a:ext cx="1555234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FF00"/>
                </a:solidFill>
                <a:latin typeface="Symbol" pitchFamily="2" charset="2"/>
                <a:ea typeface="ＭＳ Ｐゴシック"/>
                <a:cs typeface="+mn-cs"/>
              </a:rPr>
              <a:t>L</a:t>
            </a:r>
            <a:r>
              <a:rPr lang="en-US" sz="10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CDM massless neutrinos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7CCB7C-1609-8A40-A1EE-B26D5B65E284}"/>
              </a:ext>
            </a:extLst>
          </p:cNvPr>
          <p:cNvSpPr txBox="1"/>
          <p:nvPr/>
        </p:nvSpPr>
        <p:spPr>
          <a:xfrm>
            <a:off x="5781680" y="6439979"/>
            <a:ext cx="1519968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FF00"/>
                </a:solidFill>
                <a:latin typeface="Symbol" pitchFamily="2" charset="2"/>
                <a:ea typeface="ＭＳ Ｐゴシック"/>
                <a:cs typeface="+mn-cs"/>
              </a:rPr>
              <a:t>L</a:t>
            </a:r>
            <a:r>
              <a:rPr lang="en-US" sz="1000">
                <a:solidFill>
                  <a:srgbClr val="FFFF00"/>
                </a:solidFill>
                <a:latin typeface="Times"/>
                <a:ea typeface="ＭＳ Ｐゴシック"/>
                <a:cs typeface="+mn-cs"/>
              </a:rPr>
              <a:t>CDM massive neutrinos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33B39AB7-4A68-5347-B610-3D614B658C01}"/>
              </a:ext>
            </a:extLst>
          </p:cNvPr>
          <p:cNvSpPr/>
          <p:nvPr/>
        </p:nvSpPr>
        <p:spPr bwMode="auto">
          <a:xfrm>
            <a:off x="3414386" y="5542622"/>
            <a:ext cx="2196379" cy="34992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E22FD8-37D9-0048-A1F3-0FC56EF847A8}"/>
              </a:ext>
            </a:extLst>
          </p:cNvPr>
          <p:cNvSpPr txBox="1"/>
          <p:nvPr/>
        </p:nvSpPr>
        <p:spPr>
          <a:xfrm>
            <a:off x="3619223" y="5892551"/>
            <a:ext cx="199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omic Sans MS" panose="030F0902030302020204" pitchFamily="66" charset="0"/>
                <a:ea typeface="ＭＳ Ｐゴシック"/>
                <a:cs typeface="+mn-cs"/>
              </a:rPr>
              <a:t>Suppression of the small scales</a:t>
            </a:r>
          </a:p>
        </p:txBody>
      </p:sp>
    </p:spTree>
    <p:extLst>
      <p:ext uri="{BB962C8B-B14F-4D97-AF65-F5344CB8AC3E}">
        <p14:creationId xmlns:p14="http://schemas.microsoft.com/office/powerpoint/2010/main" val="3996703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8484724" y="6418093"/>
            <a:ext cx="762902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44083">
              <a:defRPr/>
            </a:pPr>
            <a:fld id="{5A3BD0BA-EF9E-5E43-8F8B-05C8E0E2E6FE}" type="slidenum">
              <a:rPr lang="en-US" sz="1108" b="1">
                <a:solidFill>
                  <a:srgbClr val="CC3300"/>
                </a:solidFill>
                <a:cs typeface="+mn-cs"/>
              </a:rPr>
              <a:pPr algn="ctr" defTabSz="844083">
                <a:defRPr/>
              </a:pPr>
              <a:t>39</a:t>
            </a:fld>
            <a:endParaRPr lang="en-US" sz="1108" b="1">
              <a:solidFill>
                <a:srgbClr val="CC3300"/>
              </a:solidFill>
              <a:cs typeface="+mn-cs"/>
            </a:endParaRPr>
          </a:p>
        </p:txBody>
      </p:sp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716693" y="0"/>
            <a:ext cx="8119901" cy="63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397" tIns="42198" rIns="84397" bIns="42198" anchor="ctr"/>
          <a:lstStyle/>
          <a:p>
            <a:pPr algn="ctr" defTabSz="844083">
              <a:defRPr/>
            </a:pPr>
            <a:r>
              <a:rPr lang="en-US" sz="3692" b="1" i="1" dirty="0">
                <a:solidFill>
                  <a:srgbClr val="FF3300"/>
                </a:solidFill>
                <a:cs typeface="+mn-cs"/>
              </a:rPr>
              <a:t>Current limits on </a:t>
            </a:r>
            <a:r>
              <a:rPr lang="en-US" sz="3600" b="1" i="1" dirty="0" err="1">
                <a:solidFill>
                  <a:srgbClr val="FF3300"/>
                </a:solidFill>
                <a:latin typeface="Symbol" charset="2"/>
                <a:cs typeface="Symbol" charset="2"/>
              </a:rPr>
              <a:t>S</a:t>
            </a:r>
            <a:r>
              <a:rPr lang="en-US" sz="3600" b="1" i="1" dirty="0" err="1">
                <a:solidFill>
                  <a:srgbClr val="FF3300"/>
                </a:solidFill>
              </a:rPr>
              <a:t>m</a:t>
            </a:r>
            <a:r>
              <a:rPr lang="en-US" sz="3600" b="1" i="1" baseline="-25000" dirty="0" err="1">
                <a:solidFill>
                  <a:srgbClr val="FF3300"/>
                </a:solidFill>
                <a:latin typeface="Symbol" charset="2"/>
                <a:cs typeface="Symbol" charset="2"/>
              </a:rPr>
              <a:t>n</a:t>
            </a:r>
            <a:r>
              <a:rPr lang="en-US" sz="3692" b="1" i="1" dirty="0">
                <a:solidFill>
                  <a:srgbClr val="FF3300"/>
                </a:solidFill>
                <a:cs typeface="+mn-cs"/>
              </a:rPr>
              <a:t> </a:t>
            </a:r>
            <a:endParaRPr lang="en-US" sz="3692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4B901A32-2041-2B4C-B8D4-4F6749A3F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566" y="4391333"/>
            <a:ext cx="54840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1" indent="-342900">
              <a:buFont typeface="Wingdings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With Planck 2018 alone: </a:t>
            </a:r>
          </a:p>
          <a:p>
            <a:pPr marL="457200" lvl="2"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S</a:t>
            </a:r>
            <a:r>
              <a:rPr lang="en-US" sz="2400" b="1" dirty="0" err="1">
                <a:solidFill>
                  <a:srgbClr val="FF0000"/>
                </a:solidFill>
                <a:sym typeface="Symbol" charset="0"/>
              </a:rPr>
              <a:t>m</a:t>
            </a:r>
            <a:r>
              <a:rPr lang="en-US" sz="2400" b="1" baseline="-25000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&lt; 0.3 eV  @95%CL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Ly-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  <a:sym typeface="Symbol" charset="0"/>
              </a:rPr>
              <a:t>a </a:t>
            </a:r>
            <a:r>
              <a:rPr lang="en-US" sz="2400" dirty="0">
                <a:solidFill>
                  <a:srgbClr val="000000"/>
                </a:solidFill>
                <a:cs typeface="Symbol" charset="2"/>
                <a:sym typeface="Symbol" charset="0"/>
              </a:rPr>
              <a:t>c</a:t>
            </a:r>
            <a:r>
              <a:rPr lang="en-US" sz="2400" dirty="0">
                <a:solidFill>
                  <a:srgbClr val="000000"/>
                </a:solidFill>
              </a:rPr>
              <a:t>ombined with Planck 2018 </a:t>
            </a:r>
          </a:p>
          <a:p>
            <a:pPr lvl="1">
              <a:defRPr/>
            </a:pP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S</a:t>
            </a:r>
            <a:r>
              <a:rPr lang="en-US" sz="2400" b="1" dirty="0" err="1">
                <a:solidFill>
                  <a:srgbClr val="FF0000"/>
                </a:solidFill>
                <a:sym typeface="Symbol" charset="0"/>
              </a:rPr>
              <a:t>m</a:t>
            </a:r>
            <a:r>
              <a:rPr lang="en-US" sz="2400" b="1" baseline="-25000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&lt;0.10 eV  @95%CL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  <a:sym typeface="Symbo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Symbol" charset="2"/>
                <a:sym typeface="Symbol" charset="0"/>
              </a:rPr>
              <a:t>c</a:t>
            </a:r>
            <a:r>
              <a:rPr lang="en-US" sz="2400" dirty="0">
                <a:solidFill>
                  <a:srgbClr val="000000"/>
                </a:solidFill>
              </a:rPr>
              <a:t>ombined with Planck 2018 </a:t>
            </a:r>
          </a:p>
          <a:p>
            <a:pPr lvl="1">
              <a:defRPr/>
            </a:pP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S</a:t>
            </a:r>
            <a:r>
              <a:rPr lang="en-US" sz="2400" b="1" dirty="0" err="1">
                <a:solidFill>
                  <a:srgbClr val="FF0000"/>
                </a:solidFill>
                <a:sym typeface="Symbol" charset="0"/>
              </a:rPr>
              <a:t>m</a:t>
            </a:r>
            <a:r>
              <a:rPr lang="en-US" sz="2400" b="1" baseline="-25000" dirty="0" err="1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&lt;0.11 eV  @95%CL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35073A-FFEC-924B-8BF4-5EA60D65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257"/>
            <a:ext cx="4288559" cy="3207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595CB3-78D4-6343-8885-D8B16681AF74}"/>
              </a:ext>
            </a:extLst>
          </p:cNvPr>
          <p:cNvSpPr/>
          <p:nvPr/>
        </p:nvSpPr>
        <p:spPr>
          <a:xfrm>
            <a:off x="1568624" y="1556792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</a:rPr>
              <a:t>Planck 2018</a:t>
            </a:r>
            <a:endParaRPr lang="fr-FR" sz="1800" dirty="0">
              <a:solidFill>
                <a:srgbClr val="000000"/>
              </a:solidFill>
              <a:latin typeface="Times"/>
              <a:ea typeface="ＭＳ Ｐゴシック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B4A64-8EBA-D644-8292-39A06B35FE5E}"/>
              </a:ext>
            </a:extLst>
          </p:cNvPr>
          <p:cNvSpPr/>
          <p:nvPr/>
        </p:nvSpPr>
        <p:spPr>
          <a:xfrm>
            <a:off x="5457806" y="3876210"/>
            <a:ext cx="3789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Palanque-Delabrouille</a:t>
            </a:r>
            <a:r>
              <a:rPr lang="en-US" sz="1400" i="1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, </a:t>
            </a:r>
            <a:r>
              <a:rPr lang="en-US" sz="1400" i="1" dirty="0" err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Yèche</a:t>
            </a:r>
            <a:r>
              <a:rPr lang="en-US" sz="1400" i="1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et al.  (2019)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3E0B66-1661-4567-60F0-005634D0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580" y="792126"/>
            <a:ext cx="4288559" cy="30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2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115888"/>
            <a:ext cx="9161462" cy="5365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1929 - Expanding Universe </a:t>
            </a:r>
          </a:p>
        </p:txBody>
      </p:sp>
      <p:sp>
        <p:nvSpPr>
          <p:cNvPr id="1777678" name="Text Box 14"/>
          <p:cNvSpPr txBox="1">
            <a:spLocks noChangeArrowheads="1"/>
          </p:cNvSpPr>
          <p:nvPr/>
        </p:nvSpPr>
        <p:spPr bwMode="auto">
          <a:xfrm>
            <a:off x="4223096" y="896719"/>
            <a:ext cx="5676554" cy="344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Hubble’s law:   </a:t>
            </a:r>
            <a:r>
              <a:rPr lang="en-US" sz="2300" b="1" dirty="0">
                <a:solidFill>
                  <a:srgbClr val="FF3300"/>
                </a:solidFill>
                <a:sym typeface="Symbol" charset="0"/>
              </a:rPr>
              <a:t>V=H</a:t>
            </a:r>
            <a:r>
              <a:rPr lang="en-US" sz="2300" b="1" baseline="-25000" dirty="0">
                <a:solidFill>
                  <a:srgbClr val="FF3300"/>
                </a:solidFill>
                <a:sym typeface="Symbol" charset="0"/>
              </a:rPr>
              <a:t>0</a:t>
            </a:r>
            <a:r>
              <a:rPr lang="en-US" sz="2300" b="1" dirty="0">
                <a:solidFill>
                  <a:srgbClr val="FF3300"/>
                </a:solidFill>
                <a:sym typeface="Symbol" charset="0"/>
              </a:rPr>
              <a:t>d</a:t>
            </a:r>
          </a:p>
          <a:p>
            <a:pPr>
              <a:defRPr/>
            </a:pPr>
            <a:endParaRPr lang="en-US" sz="2300" b="1" dirty="0">
              <a:solidFill>
                <a:srgbClr val="FF3300"/>
              </a:solidFill>
              <a:sym typeface="Symbol" charset="0"/>
            </a:endParaRPr>
          </a:p>
          <a:p>
            <a:pPr marL="342900" indent="-342900" eaLnBrk="0" hangingPunct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0000"/>
                </a:solidFill>
                <a:sym typeface="Symbol" charset="0"/>
              </a:rPr>
              <a:t>Discovery by Lemaitre and Hubble</a:t>
            </a:r>
          </a:p>
          <a:p>
            <a:pPr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  <a:sym typeface="Symbol" charset="0"/>
              </a:rPr>
              <a:t> Measurement of the velocity </a:t>
            </a:r>
            <a:r>
              <a:rPr lang="en-US" sz="2000" b="1" dirty="0">
                <a:solidFill>
                  <a:srgbClr val="FF3300"/>
                </a:solidFill>
                <a:sym typeface="Symbol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sym typeface="Symbol" charset="0"/>
              </a:rPr>
              <a:t> of galaxies with </a:t>
            </a:r>
            <a:r>
              <a:rPr lang="en-US" sz="2200" b="1" dirty="0">
                <a:solidFill>
                  <a:srgbClr val="FF0000"/>
                </a:solidFill>
                <a:sym typeface="Symbol" charset="0"/>
              </a:rPr>
              <a:t>their r</a:t>
            </a:r>
            <a:r>
              <a:rPr lang="en-US" sz="2200" b="1" dirty="0">
                <a:solidFill>
                  <a:srgbClr val="FF3300"/>
                </a:solidFill>
                <a:sym typeface="Symbol" charset="0"/>
              </a:rPr>
              <a:t>edshift (z)</a:t>
            </a:r>
            <a:r>
              <a:rPr lang="en-US" sz="2200" dirty="0">
                <a:solidFill>
                  <a:srgbClr val="000000"/>
                </a:solidFill>
                <a:sym typeface="Symbol" charset="0"/>
              </a:rPr>
              <a:t> </a:t>
            </a:r>
          </a:p>
          <a:p>
            <a:pPr lvl="1" eaLnBrk="0" hangingPunct="0">
              <a:spcBef>
                <a:spcPct val="0"/>
              </a:spcBef>
              <a:buFont typeface="Wingdings" charset="0"/>
              <a:buNone/>
              <a:defRPr/>
            </a:pPr>
            <a:r>
              <a:rPr lang="en-US" sz="2200" b="1" dirty="0">
                <a:solidFill>
                  <a:srgbClr val="FF3300"/>
                </a:solidFill>
                <a:sym typeface="Symbol" charset="0"/>
              </a:rPr>
              <a:t>                   z=(-</a:t>
            </a:r>
            <a:r>
              <a:rPr lang="en-US" sz="2200" b="1" baseline="-25000" dirty="0">
                <a:solidFill>
                  <a:srgbClr val="FF3300"/>
                </a:solidFill>
                <a:sym typeface="Symbol" charset="0"/>
              </a:rPr>
              <a:t>0</a:t>
            </a:r>
            <a:r>
              <a:rPr lang="en-US" sz="2200" b="1" dirty="0">
                <a:solidFill>
                  <a:srgbClr val="FF3300"/>
                </a:solidFill>
                <a:sym typeface="Symbol" charset="0"/>
              </a:rPr>
              <a:t>)/</a:t>
            </a:r>
            <a:r>
              <a:rPr lang="en-US" sz="2200" b="1" baseline="-25000" dirty="0">
                <a:solidFill>
                  <a:srgbClr val="FF3300"/>
                </a:solidFill>
                <a:sym typeface="Symbol" charset="0"/>
              </a:rPr>
              <a:t>0</a:t>
            </a:r>
          </a:p>
          <a:p>
            <a:pPr lvl="1" eaLnBrk="0" hangingPunct="0">
              <a:spcBef>
                <a:spcPct val="0"/>
              </a:spcBef>
              <a:buFont typeface="Wingdings" charset="0"/>
              <a:buNone/>
              <a:defRPr/>
            </a:pPr>
            <a:endParaRPr lang="en-US" sz="2200" baseline="-25000" dirty="0">
              <a:sym typeface="Symbol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200" dirty="0">
                <a:sym typeface="Symbol" charset="0"/>
              </a:rPr>
              <a:t>Illustration with  the SMACS 0723 galaxy cluster (8.10</a:t>
            </a:r>
            <a:r>
              <a:rPr lang="en-US" sz="2200" baseline="30000" dirty="0">
                <a:sym typeface="Symbol" charset="0"/>
              </a:rPr>
              <a:t>13</a:t>
            </a:r>
            <a:r>
              <a:rPr lang="fr-FR" sz="2400" dirty="0">
                <a:latin typeface="Helvetica Neue" panose="02000503000000020004" pitchFamily="2" charset="0"/>
                <a:sym typeface="Symbol" charset="0"/>
              </a:rPr>
              <a:t>m</a:t>
            </a:r>
            <a:r>
              <a:rPr lang="fr-FR" sz="2400" b="0" i="0" u="none" strike="noStrike" baseline="-25000" dirty="0">
                <a:effectLst/>
                <a:latin typeface="Helvetica Neue" panose="02000503000000020004" pitchFamily="2" charset="0"/>
              </a:rPr>
              <a:t>⊙</a:t>
            </a:r>
            <a:r>
              <a:rPr lang="en-US" sz="2200" dirty="0">
                <a:sym typeface="Symbol" charset="0"/>
              </a:rPr>
              <a:t> </a:t>
            </a:r>
            <a:r>
              <a:rPr lang="en-US" sz="2200" dirty="0" err="1">
                <a:sym typeface="Symbol" charset="0"/>
              </a:rPr>
              <a:t>R</a:t>
            </a:r>
            <a:r>
              <a:rPr lang="en-US" sz="2200" baseline="-25000" dirty="0" err="1">
                <a:sym typeface="Symbol" charset="0"/>
              </a:rPr>
              <a:t>vir</a:t>
            </a:r>
            <a:r>
              <a:rPr lang="en-US" sz="2200" dirty="0">
                <a:sym typeface="Symbol" charset="0"/>
              </a:rPr>
              <a:t>=2.4Mpc) observed by JWST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1"/>
              <p:cNvSpPr>
                <a:spLocks noChangeArrowheads="1"/>
              </p:cNvSpPr>
              <p:nvPr/>
            </p:nvSpPr>
            <p:spPr bwMode="auto">
              <a:xfrm>
                <a:off x="0" y="4284303"/>
                <a:ext cx="9420572" cy="2816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lvl="1" eaLnBrk="0" hangingPunct="0">
                  <a:spcBef>
                    <a:spcPct val="0"/>
                  </a:spcBef>
                </a:pPr>
                <a:r>
                  <a:rPr lang="en-US" sz="2200" b="1" dirty="0">
                    <a:solidFill>
                      <a:srgbClr val="0000FF"/>
                    </a:solidFill>
                    <a:sym typeface="Symbol" charset="0"/>
                  </a:rPr>
                  <a:t>What value of H</a:t>
                </a:r>
                <a:r>
                  <a:rPr lang="en-US" sz="2200" b="1" baseline="-25000" dirty="0">
                    <a:solidFill>
                      <a:srgbClr val="0000FF"/>
                    </a:solidFill>
                    <a:sym typeface="Symbol" charset="0"/>
                  </a:rPr>
                  <a:t>0</a:t>
                </a:r>
                <a:r>
                  <a:rPr lang="en-US" sz="2200" b="1" dirty="0">
                    <a:solidFill>
                      <a:srgbClr val="0000FF"/>
                    </a:solidFill>
                    <a:sym typeface="Symbol" charset="0"/>
                  </a:rPr>
                  <a:t>?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 Controversial and controverted measurement</a:t>
                </a:r>
              </a:p>
              <a:p>
                <a:pPr lvl="1"/>
                <a:r>
                  <a:rPr lang="en-US" sz="2200" b="1" dirty="0">
                    <a:solidFill>
                      <a:srgbClr val="0000FF"/>
                    </a:solidFill>
                    <a:sym typeface="Symbol" charset="0"/>
                  </a:rPr>
                  <a:t>What about gravitation?</a:t>
                </a:r>
              </a:p>
              <a:p>
                <a:pPr marL="800100" lvl="1" indent="-342900" eaLnBrk="0" hangingPunct="0">
                  <a:spcBef>
                    <a:spcPct val="0"/>
                  </a:spcBef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  “Ordinary” matter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⟹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 Deceleration </a:t>
                </a:r>
              </a:p>
              <a:p>
                <a:pPr marL="800100" lvl="1" indent="-342900" eaLnBrk="0" hangingPunct="0">
                  <a:spcBef>
                    <a:spcPct val="0"/>
                  </a:spcBef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  “Repulsive” matter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⟹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Acceleration</a:t>
                </a:r>
              </a:p>
              <a:p>
                <a:pPr lvl="1"/>
                <a:r>
                  <a:rPr lang="en-US" sz="2200" b="1" dirty="0">
                    <a:solidFill>
                      <a:srgbClr val="0000FF"/>
                    </a:solidFill>
                    <a:sym typeface="Symbol" charset="0"/>
                  </a:rPr>
                  <a:t>What about matter?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US" sz="2200" dirty="0">
                    <a:solidFill>
                      <a:srgbClr val="000000"/>
                    </a:solidFill>
                    <a:sym typeface="Symbol" charset="0"/>
                  </a:rPr>
                  <a:t> </a:t>
                </a:r>
                <a:r>
                  <a:rPr lang="en-US" sz="2200" dirty="0">
                    <a:sym typeface="Symbol" charset="0"/>
                  </a:rPr>
                  <a:t>SMACS 072 cluster looks transparent to matter</a:t>
                </a:r>
                <a:endParaRPr lang="en-US" sz="2200" b="1" dirty="0">
                  <a:solidFill>
                    <a:srgbClr val="0000FF"/>
                  </a:solidFill>
                  <a:sym typeface="Symbol" charset="0"/>
                </a:endParaRPr>
              </a:p>
              <a:p>
                <a:pPr eaLnBrk="0" hangingPunct="0">
                  <a:spcBef>
                    <a:spcPct val="0"/>
                  </a:spcBef>
                </a:pPr>
                <a:endParaRPr lang="en-US" sz="2300" b="1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133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84303"/>
                <a:ext cx="9420572" cy="2816156"/>
              </a:xfrm>
              <a:prstGeom prst="rect">
                <a:avLst/>
              </a:prstGeom>
              <a:blipFill>
                <a:blip r:embed="rId3"/>
                <a:stretch>
                  <a:fillRect t="-13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4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2373D1-E4F7-9F9E-8DB4-E20B0FE8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8" y="836712"/>
            <a:ext cx="2803056" cy="28599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95EA5E-5F84-72CB-745B-60742DDB0201}"/>
              </a:ext>
            </a:extLst>
          </p:cNvPr>
          <p:cNvSpPr txBox="1"/>
          <p:nvPr/>
        </p:nvSpPr>
        <p:spPr>
          <a:xfrm>
            <a:off x="2702723" y="3208954"/>
            <a:ext cx="101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JWST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AD33EAD-331F-C5D5-212B-728794B9541B}"/>
              </a:ext>
            </a:extLst>
          </p:cNvPr>
          <p:cNvCxnSpPr>
            <a:cxnSpLocks/>
          </p:cNvCxnSpPr>
          <p:nvPr/>
        </p:nvCxnSpPr>
        <p:spPr>
          <a:xfrm>
            <a:off x="1026555" y="3789040"/>
            <a:ext cx="269577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A8152A7-3A68-F88E-7942-5CA7ACDDB104}"/>
              </a:ext>
            </a:extLst>
          </p:cNvPr>
          <p:cNvSpPr txBox="1"/>
          <p:nvPr/>
        </p:nvSpPr>
        <p:spPr>
          <a:xfrm>
            <a:off x="1026555" y="3836617"/>
            <a:ext cx="269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0.7Mpc at z=0.39  </a:t>
            </a:r>
          </a:p>
        </p:txBody>
      </p:sp>
    </p:spTree>
    <p:extLst>
      <p:ext uri="{BB962C8B-B14F-4D97-AF65-F5344CB8AC3E}">
        <p14:creationId xmlns:p14="http://schemas.microsoft.com/office/powerpoint/2010/main" val="1519247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8218546" y="6148800"/>
            <a:ext cx="762902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44083">
              <a:defRPr/>
            </a:pPr>
            <a:fld id="{5A3BD0BA-EF9E-5E43-8F8B-05C8E0E2E6FE}" type="slidenum">
              <a:rPr lang="en-US" sz="1108" b="1">
                <a:solidFill>
                  <a:srgbClr val="CC3300"/>
                </a:solidFill>
                <a:cs typeface="+mn-cs"/>
              </a:rPr>
              <a:pPr algn="ctr" defTabSz="844083">
                <a:defRPr/>
              </a:pPr>
              <a:t>40</a:t>
            </a:fld>
            <a:endParaRPr lang="en-US" sz="1108" b="1">
              <a:solidFill>
                <a:srgbClr val="CC3300"/>
              </a:solidFill>
              <a:cs typeface="+mn-cs"/>
            </a:endParaRPr>
          </a:p>
        </p:txBody>
      </p:sp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861548" y="118221"/>
            <a:ext cx="8119901" cy="75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397" tIns="42198" rIns="84397" bIns="42198" anchor="ctr"/>
          <a:lstStyle/>
          <a:p>
            <a:pPr algn="ctr" defTabSz="844083">
              <a:defRPr/>
            </a:pPr>
            <a:r>
              <a:rPr lang="en-US" sz="3692" b="1" i="1">
                <a:solidFill>
                  <a:srgbClr val="FF3300"/>
                </a:solidFill>
                <a:cs typeface="+mn-cs"/>
              </a:rPr>
              <a:t>Neutrino Masses and Hierarchy</a:t>
            </a:r>
            <a:endParaRPr lang="en-US" sz="3692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Image 2" descr="hierarc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81" y="1042398"/>
            <a:ext cx="3451971" cy="282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65542" y="2076257"/>
            <a:ext cx="1962397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fr-FR" sz="2123" b="1" err="1">
                <a:solidFill>
                  <a:srgbClr val="FF0000"/>
                </a:solidFill>
                <a:latin typeface="Symbol" charset="2"/>
                <a:ea typeface="ＭＳ Ｐゴシック" charset="-128"/>
                <a:cs typeface="Symbol" charset="2"/>
              </a:rPr>
              <a:t>S</a:t>
            </a:r>
            <a:r>
              <a:rPr lang="fr-FR" sz="2123" b="1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fr-FR" sz="2123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&gt; 60 </a:t>
            </a:r>
            <a:r>
              <a:rPr lang="fr-FR" sz="2123" b="1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meV</a:t>
            </a:r>
            <a:endParaRPr lang="fr-FR" sz="2123" b="1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54968" y="2076257"/>
            <a:ext cx="2129109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fr-FR" sz="2123" b="1" err="1">
                <a:solidFill>
                  <a:srgbClr val="000090"/>
                </a:solidFill>
                <a:latin typeface="Symbol" charset="2"/>
                <a:ea typeface="ＭＳ Ｐゴシック" charset="-128"/>
                <a:cs typeface="Symbol" charset="2"/>
              </a:rPr>
              <a:t>S</a:t>
            </a:r>
            <a:r>
              <a:rPr lang="fr-FR" sz="2123" b="1" err="1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fr-FR" sz="2123" b="1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 &gt; 100 </a:t>
            </a:r>
            <a:r>
              <a:rPr lang="fr-FR" sz="2123" b="1" err="1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meV</a:t>
            </a:r>
            <a:endParaRPr lang="fr-FR" sz="2123" b="1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2196816" y="1500680"/>
            <a:ext cx="1707660" cy="555443"/>
          </a:xfrm>
          <a:custGeom>
            <a:avLst/>
            <a:gdLst>
              <a:gd name="connsiteX0" fmla="*/ 1849965 w 1849965"/>
              <a:gd name="connsiteY0" fmla="*/ 99973 h 601730"/>
              <a:gd name="connsiteX1" fmla="*/ 987693 w 1849965"/>
              <a:gd name="connsiteY1" fmla="*/ 37253 h 601730"/>
              <a:gd name="connsiteX2" fmla="*/ 0 w 1849965"/>
              <a:gd name="connsiteY2" fmla="*/ 601730 h 60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965" h="601730">
                <a:moveTo>
                  <a:pt x="1849965" y="99973"/>
                </a:moveTo>
                <a:cubicBezTo>
                  <a:pt x="1572992" y="26800"/>
                  <a:pt x="1296020" y="-46373"/>
                  <a:pt x="987693" y="37253"/>
                </a:cubicBezTo>
                <a:cubicBezTo>
                  <a:pt x="679365" y="120879"/>
                  <a:pt x="0" y="601730"/>
                  <a:pt x="0" y="60173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44083"/>
            <a:endParaRPr lang="fr-FR" sz="2123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Forme libre 8"/>
          <p:cNvSpPr/>
          <p:nvPr/>
        </p:nvSpPr>
        <p:spPr>
          <a:xfrm flipH="1">
            <a:off x="6111091" y="1491150"/>
            <a:ext cx="1707660" cy="555443"/>
          </a:xfrm>
          <a:custGeom>
            <a:avLst/>
            <a:gdLst>
              <a:gd name="connsiteX0" fmla="*/ 1849965 w 1849965"/>
              <a:gd name="connsiteY0" fmla="*/ 99973 h 601730"/>
              <a:gd name="connsiteX1" fmla="*/ 987693 w 1849965"/>
              <a:gd name="connsiteY1" fmla="*/ 37253 h 601730"/>
              <a:gd name="connsiteX2" fmla="*/ 0 w 1849965"/>
              <a:gd name="connsiteY2" fmla="*/ 601730 h 60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965" h="601730">
                <a:moveTo>
                  <a:pt x="1849965" y="99973"/>
                </a:moveTo>
                <a:cubicBezTo>
                  <a:pt x="1572992" y="26800"/>
                  <a:pt x="1296020" y="-46373"/>
                  <a:pt x="987693" y="37253"/>
                </a:cubicBezTo>
                <a:cubicBezTo>
                  <a:pt x="679365" y="120879"/>
                  <a:pt x="0" y="601730"/>
                  <a:pt x="0" y="601730"/>
                </a:cubicBezTo>
              </a:path>
            </a:pathLst>
          </a:custGeom>
          <a:ln w="38100" cmpd="sng">
            <a:solidFill>
              <a:srgbClr val="00009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44083"/>
            <a:endParaRPr lang="fr-FR" sz="2123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28496" y="1232704"/>
            <a:ext cx="91884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fr-FR" sz="1477" b="1">
                <a:solidFill>
                  <a:prstClr val="black"/>
                </a:solidFill>
                <a:latin typeface="Symbol" charset="2"/>
                <a:ea typeface="ＭＳ Ｐゴシック" charset="-128"/>
                <a:cs typeface="Symbol" charset="2"/>
              </a:rPr>
              <a:t>D</a:t>
            </a:r>
            <a:r>
              <a:rPr lang="fr-FR" sz="1477" b="1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m</a:t>
            </a:r>
            <a:r>
              <a:rPr lang="fr-FR" sz="1477" b="1" baseline="3000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2</a:t>
            </a:r>
            <a:r>
              <a:rPr lang="fr-FR" sz="1477" b="1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 &gt; 0</a:t>
            </a:r>
            <a:endParaRPr lang="fr-FR" sz="1477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02377" y="1232704"/>
            <a:ext cx="91884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fr-FR" sz="1477" b="1">
                <a:solidFill>
                  <a:prstClr val="black"/>
                </a:solidFill>
                <a:latin typeface="Symbol" charset="2"/>
                <a:ea typeface="ＭＳ Ｐゴシック" charset="-128"/>
                <a:cs typeface="Symbol" charset="2"/>
              </a:rPr>
              <a:t>D</a:t>
            </a:r>
            <a:r>
              <a:rPr lang="fr-FR" sz="1477" b="1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m</a:t>
            </a:r>
            <a:r>
              <a:rPr lang="fr-FR" sz="1477" b="1" baseline="3000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2</a:t>
            </a:r>
            <a:r>
              <a:rPr lang="fr-FR" sz="1477" b="1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 &lt; 0</a:t>
            </a:r>
            <a:endParaRPr lang="fr-FR" sz="1477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073DE1F-F819-D14E-88FA-6D341604C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48" y="3904518"/>
            <a:ext cx="830861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844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>
                <a:solidFill>
                  <a:srgbClr val="3333CC"/>
                </a:solidFill>
                <a:latin typeface="Comic Sans MS"/>
                <a:cs typeface="Comic Sans MS"/>
              </a:rPr>
              <a:t>An answer to mass hierarchy with cosmological neutrinos</a:t>
            </a:r>
          </a:p>
          <a:p>
            <a:pPr marL="422041" lvl="1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Particles Physics: atmospheric and solar oscillations</a:t>
            </a:r>
          </a:p>
          <a:p>
            <a:pPr marL="422041" lvl="1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20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No constraint on absolute masses</a:t>
            </a:r>
          </a:p>
          <a:p>
            <a:pPr marL="422041" lvl="1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20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2 possible schemes: normal vs inverted hierarchy</a:t>
            </a:r>
          </a:p>
          <a:p>
            <a:pPr marL="422041" lvl="1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With 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200" b="1" kern="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200" b="1" kern="0" baseline="-2500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n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)~20/12 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,  we measure the mass of the neutrinos with a precision better than 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/5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endParaRPr lang="en-US" sz="2200" b="1" ker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422041" lvl="1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With 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200" b="1" kern="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200" b="1" kern="0" baseline="-2500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n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)~8 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, we may have a decision at 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on mass hierarchy</a:t>
            </a:r>
          </a:p>
        </p:txBody>
      </p:sp>
    </p:spTree>
    <p:extLst>
      <p:ext uri="{BB962C8B-B14F-4D97-AF65-F5344CB8AC3E}">
        <p14:creationId xmlns:p14="http://schemas.microsoft.com/office/powerpoint/2010/main" val="2270217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6083" y="98911"/>
            <a:ext cx="9172711" cy="598220"/>
          </a:xfrm>
        </p:spPr>
        <p:txBody>
          <a:bodyPr/>
          <a:lstStyle/>
          <a:p>
            <a:pPr eaLnBrk="1" hangingPunct="1">
              <a:defRPr/>
            </a:pPr>
            <a:r>
              <a:rPr lang="en-US" sz="4062" b="1" i="1">
                <a:solidFill>
                  <a:srgbClr val="FF3300"/>
                </a:solidFill>
                <a:latin typeface="Comic Sans MS"/>
                <a:cs typeface="Comic Sans MS"/>
              </a:rPr>
              <a:t>DESI and Euclid forecast for </a:t>
            </a:r>
            <a:r>
              <a:rPr lang="en-US" sz="4062" b="1" i="1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4062" b="1" i="1" err="1">
                <a:solidFill>
                  <a:srgbClr val="FF3300"/>
                </a:solidFill>
                <a:latin typeface="Comic Sans MS"/>
                <a:cs typeface="Comic Sans MS"/>
              </a:rPr>
              <a:t>m</a:t>
            </a:r>
            <a:r>
              <a:rPr lang="en-US" sz="4062" b="1" i="1" baseline="-25000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n</a:t>
            </a:r>
            <a:endParaRPr lang="en-US" sz="4062" b="1" i="1" baseline="-25000">
              <a:solidFill>
                <a:schemeClr val="accent6"/>
              </a:solidFill>
              <a:latin typeface="Symbol" pitchFamily="2" charset="2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004789" y="6220560"/>
            <a:ext cx="514350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B511832-11A7-2D49-A514-88C1582243EE}" type="slidenum">
              <a:rPr lang="en-US" sz="1108" b="1">
                <a:solidFill>
                  <a:srgbClr val="CC3300"/>
                </a:solidFill>
                <a:latin typeface="Comic Sans MS"/>
                <a:ea typeface="ＭＳ Ｐゴシック"/>
                <a:cs typeface="Comic Sans MS"/>
              </a:rPr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sz="1108" b="1">
              <a:solidFill>
                <a:srgbClr val="CC3300"/>
              </a:solidFill>
              <a:latin typeface="Comic Sans MS"/>
              <a:ea typeface="ＭＳ Ｐゴシック"/>
              <a:cs typeface="Comic Sans MS"/>
            </a:endParaRPr>
          </a:p>
        </p:txBody>
      </p:sp>
      <p:pic>
        <p:nvPicPr>
          <p:cNvPr id="6" name="Image 5" descr="Euclid.pdf">
            <a:extLst>
              <a:ext uri="{FF2B5EF4-FFF2-40B4-BE49-F238E27FC236}">
                <a16:creationId xmlns:a16="http://schemas.microsoft.com/office/drawing/2014/main" id="{035363B1-2DFE-E847-A5B2-0C0C11E8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44" y="3810359"/>
            <a:ext cx="1192035" cy="1029265"/>
          </a:xfrm>
          <a:prstGeom prst="rect">
            <a:avLst/>
          </a:prstGeom>
        </p:spPr>
      </p:pic>
      <p:pic>
        <p:nvPicPr>
          <p:cNvPr id="7" name="Image 8" descr="NewDM_SpectroScopic_logo.jpg">
            <a:extLst>
              <a:ext uri="{FF2B5EF4-FFF2-40B4-BE49-F238E27FC236}">
                <a16:creationId xmlns:a16="http://schemas.microsoft.com/office/drawing/2014/main" id="{8DB298F1-8D8D-8944-9688-8CE000E9F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43" y="1620570"/>
            <a:ext cx="1291080" cy="86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73F1561D-1E7A-D84F-9AA9-BF1A5B12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401" y="1742006"/>
            <a:ext cx="800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  <a:latin typeface="Comic Sans MS"/>
                <a:ea typeface="ＭＳ Ｐゴシック"/>
                <a:cs typeface="Comic Sans MS"/>
              </a:rPr>
              <a:t>DESI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F344E63C-AA9E-4A41-AA36-CEEB5E38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170" y="3839344"/>
            <a:ext cx="964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  <a:latin typeface="Comic Sans MS"/>
                <a:ea typeface="ＭＳ Ｐゴシック"/>
                <a:cs typeface="Comic Sans MS"/>
              </a:rPr>
              <a:t>Euclid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0461D1-CF2E-E145-961B-93689A0DA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57" y="3429000"/>
            <a:ext cx="5791200" cy="2247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7FF9B-C820-D246-825A-3FCE7CF08246}"/>
              </a:ext>
            </a:extLst>
          </p:cNvPr>
          <p:cNvSpPr/>
          <p:nvPr/>
        </p:nvSpPr>
        <p:spPr>
          <a:xfrm>
            <a:off x="569355" y="6052502"/>
            <a:ext cx="8133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159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DESI and Euclid combined with Planck give 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200" b="1" kern="0" baseline="-2500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n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)~20 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endParaRPr lang="en-US" sz="2200" b="1" ker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6BEE33C-B242-9C4C-AE3C-E1E50F4C9A1D}"/>
              </a:ext>
            </a:extLst>
          </p:cNvPr>
          <p:cNvSpPr/>
          <p:nvPr/>
        </p:nvSpPr>
        <p:spPr bwMode="auto">
          <a:xfrm>
            <a:off x="3178521" y="3329412"/>
            <a:ext cx="580836" cy="2401432"/>
          </a:xfrm>
          <a:prstGeom prst="ellipse">
            <a:avLst/>
          </a:prstGeom>
          <a:noFill/>
          <a:ln w="28575" cap="flat" cmpd="sng" algn="ctr">
            <a:solidFill>
              <a:srgbClr val="FF37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87B65A-7937-294E-84FD-7C599F043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731" y="1313621"/>
            <a:ext cx="4948754" cy="1815060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060F954-8495-1E47-91C0-1F0344D362EA}"/>
              </a:ext>
            </a:extLst>
          </p:cNvPr>
          <p:cNvSpPr/>
          <p:nvPr/>
        </p:nvSpPr>
        <p:spPr bwMode="auto">
          <a:xfrm>
            <a:off x="4310204" y="1620571"/>
            <a:ext cx="751438" cy="1432829"/>
          </a:xfrm>
          <a:prstGeom prst="ellipse">
            <a:avLst/>
          </a:prstGeom>
          <a:noFill/>
          <a:ln w="28575" cap="flat" cmpd="sng" algn="ctr">
            <a:solidFill>
              <a:srgbClr val="FF37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55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64" y="10784"/>
            <a:ext cx="9771186" cy="77585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Large Synoptic Survey Telescope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42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ADEBA68-0F66-F84E-B3E5-558927270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7" y="955914"/>
            <a:ext cx="9001000" cy="56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Rubin/LSST in a nutshell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Site: </a:t>
            </a:r>
            <a:r>
              <a:rPr lang="en-US" dirty="0"/>
              <a:t>Cerro </a:t>
            </a:r>
            <a:r>
              <a:rPr lang="en-US" dirty="0" err="1"/>
              <a:t>Pachon</a:t>
            </a:r>
            <a:r>
              <a:rPr lang="en-US" dirty="0"/>
              <a:t> in Chile.</a:t>
            </a:r>
            <a:endParaRPr lang="en-US" sz="2200" kern="0" dirty="0">
              <a:latin typeface="Comic Sans MS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8.4 m (~6.5m) telescope with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 dirty="0">
                <a:latin typeface="Comic Sans MS"/>
                <a:cs typeface="Comic Sans MS"/>
              </a:rPr>
              <a:t>3.5 deg. </a:t>
            </a:r>
            <a:r>
              <a:rPr lang="en-US" sz="2200" kern="0" dirty="0" err="1">
                <a:latin typeface="Comic Sans MS"/>
                <a:cs typeface="Comic Sans MS"/>
              </a:rPr>
              <a:t>FoV</a:t>
            </a:r>
            <a:endParaRPr lang="en-US" sz="2200" kern="0" dirty="0">
              <a:latin typeface="Comic Sans MS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 </a:t>
            </a:r>
            <a:r>
              <a:rPr lang="en-US" dirty="0"/>
              <a:t>A 3.2-gigapixel digital camera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dirty="0"/>
              <a:t> 15s exposure every 20s.</a:t>
            </a:r>
            <a:endParaRPr lang="en-US" sz="2200" kern="0" dirty="0">
              <a:solidFill>
                <a:prstClr val="black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solidFill>
                  <a:prstClr val="black"/>
                </a:solidFill>
                <a:latin typeface="Comic Sans MS"/>
                <a:ea typeface="ＭＳ Ｐゴシック" charset="-128"/>
                <a:cs typeface="Comic Sans MS"/>
              </a:rPr>
              <a:t> Six filters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➝ 330-1080 nm </a:t>
            </a:r>
            <a:endParaRPr lang="en-US" sz="2400" dirty="0">
              <a:solidFill>
                <a:prstClr val="black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Infrastructure almost completed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Camera completed (important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 dirty="0">
                <a:latin typeface="Comic Sans MS"/>
                <a:cs typeface="Comic Sans MS"/>
              </a:rPr>
              <a:t>French participation)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 Science survey starts in 2025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endParaRPr lang="en-US" sz="2200" kern="0" dirty="0">
              <a:latin typeface="Comic Sans MS"/>
              <a:cs typeface="Comic Sans M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Program for cosmology: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Supernovae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BAO with photo-z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kern="0" dirty="0">
                <a:latin typeface="Comic Sans MS"/>
                <a:cs typeface="Comic Sans MS"/>
              </a:rPr>
              <a:t>Weak lensing (3x2pt analyses)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583F8D-6AA3-6045-9384-C2C07AB1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15" y="777859"/>
            <a:ext cx="3319923" cy="3169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053CBF-D5B3-D246-8D8C-362C6A6C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78" y="4076207"/>
            <a:ext cx="3389123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88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1"/>
            <a:ext cx="9144000" cy="912977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 </a:t>
            </a:r>
            <a:r>
              <a:rPr lang="en-US" sz="40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 Free-streaming and lensing   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698523" y="6512755"/>
            <a:ext cx="82647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FF31B577-E30F-8F4E-A5F7-F0FBFEA23CE1}" type="slidenum">
              <a:rPr lang="en-US" sz="1200" b="1">
                <a:solidFill>
                  <a:srgbClr val="CC3300"/>
                </a:solidFill>
              </a:rPr>
              <a:pPr algn="ctr" eaLnBrk="1" hangingPunct="1">
                <a:defRPr/>
              </a:pPr>
              <a:t>43</a:t>
            </a:fld>
            <a:endParaRPr lang="en-US" sz="1200" b="1">
              <a:solidFill>
                <a:srgbClr val="CC33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96798"/>
            <a:ext cx="4747334" cy="26281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65" y="4177292"/>
            <a:ext cx="3813110" cy="21475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71467" y="5809015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FFFF"/>
                </a:solidFill>
                <a:ea typeface="Comic Sans MS" charset="0"/>
                <a:cs typeface="Comic Sans MS" charset="0"/>
              </a:rPr>
              <a:t>Gravitational lensing of CMB</a:t>
            </a:r>
            <a:r>
              <a:rPr lang="fr-FR" sz="1800">
                <a:solidFill>
                  <a:srgbClr val="FFFFFF"/>
                </a:solidFill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73542" y="4383076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ea typeface="Comic Sans MS" charset="0"/>
                <a:cs typeface="Comic Sans MS" charset="0"/>
              </a:rPr>
              <a:t>CMB</a:t>
            </a:r>
            <a:r>
              <a:rPr lang="fr-FR" sz="2400">
                <a:solidFill>
                  <a:srgbClr val="FF0000"/>
                </a:solidFill>
                <a:ea typeface="Comic Sans MS" charset="0"/>
                <a:cs typeface="Comic Sans MS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b="25392"/>
          <a:stretch/>
        </p:blipFill>
        <p:spPr>
          <a:xfrm>
            <a:off x="2936776" y="1021659"/>
            <a:ext cx="5400600" cy="253484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316679" y="1211592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ea typeface="Comic Sans MS" charset="0"/>
                <a:cs typeface="Comic Sans MS" charset="0"/>
              </a:rPr>
              <a:t>Gravitational weak lensing</a:t>
            </a:r>
            <a:r>
              <a:rPr lang="fr-FR" sz="1800" dirty="0">
                <a:solidFill>
                  <a:srgbClr val="FFFFFF"/>
                </a:solidFill>
                <a:ea typeface="Comic Sans MS" charset="0"/>
                <a:cs typeface="Comic Sans MS" charset="0"/>
              </a:rPr>
              <a:t> </a:t>
            </a:r>
          </a:p>
        </p:txBody>
      </p:sp>
      <p:pic>
        <p:nvPicPr>
          <p:cNvPr id="13" name="Image 12" descr="Eucli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20" y="907165"/>
            <a:ext cx="1451390" cy="12532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ZoneTexte 19"/>
          <p:cNvSpPr txBox="1"/>
          <p:nvPr/>
        </p:nvSpPr>
        <p:spPr>
          <a:xfrm rot="18249379">
            <a:off x="1267254" y="498434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660066"/>
                </a:solidFill>
                <a:latin typeface="Arial Narrow"/>
                <a:ea typeface="ＭＳ Ｐゴシック"/>
                <a:cs typeface="Arial Narrow"/>
              </a:rPr>
              <a:t>early ISW</a:t>
            </a:r>
          </a:p>
        </p:txBody>
      </p:sp>
      <p:sp>
        <p:nvSpPr>
          <p:cNvPr id="21" name="Flèche vers la droite 20"/>
          <p:cNvSpPr/>
          <p:nvPr/>
        </p:nvSpPr>
        <p:spPr>
          <a:xfrm rot="2040000">
            <a:off x="1858392" y="5315001"/>
            <a:ext cx="235962" cy="45719"/>
          </a:xfrm>
          <a:prstGeom prst="righ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02001" y="525106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2D2DB9"/>
                </a:solidFill>
                <a:ea typeface="Comic Sans MS" charset="0"/>
                <a:cs typeface="Comic Sans MS" charset="0"/>
              </a:rPr>
              <a:t>Lensing</a:t>
            </a:r>
          </a:p>
        </p:txBody>
      </p:sp>
      <p:sp>
        <p:nvSpPr>
          <p:cNvPr id="12" name="Flèche vers le bas 11"/>
          <p:cNvSpPr/>
          <p:nvPr/>
        </p:nvSpPr>
        <p:spPr bwMode="auto">
          <a:xfrm>
            <a:off x="3545228" y="5641764"/>
            <a:ext cx="89419" cy="239709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DC29B76-58EF-9E47-8857-6CB8C9EB9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069" y="2450989"/>
            <a:ext cx="1181834" cy="11818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047914-5A77-2143-9C21-BF23B966A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8549" y="5080940"/>
            <a:ext cx="1867958" cy="798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8A9F1D-5D64-23E0-64BB-5F1E51966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023133"/>
            <a:ext cx="2433603" cy="248301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E02336B-43E5-B2DD-FE27-4927BA4F6561}"/>
              </a:ext>
            </a:extLst>
          </p:cNvPr>
          <p:cNvSpPr txBox="1"/>
          <p:nvPr/>
        </p:nvSpPr>
        <p:spPr>
          <a:xfrm>
            <a:off x="1694246" y="3077609"/>
            <a:ext cx="101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178991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6083" y="98911"/>
            <a:ext cx="9172711" cy="59822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b="1" i="1">
                <a:solidFill>
                  <a:srgbClr val="FF3300"/>
                </a:solidFill>
                <a:latin typeface="Comic Sans MS"/>
                <a:cs typeface="Comic Sans MS"/>
              </a:rPr>
              <a:t>CMB-S4 and LSST forecast for </a:t>
            </a:r>
            <a:r>
              <a:rPr lang="en-US" sz="3800" b="1" i="1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3800" b="1" i="1" err="1">
                <a:solidFill>
                  <a:srgbClr val="FF3300"/>
                </a:solidFill>
                <a:latin typeface="Comic Sans MS"/>
                <a:cs typeface="Comic Sans MS"/>
              </a:rPr>
              <a:t>m</a:t>
            </a:r>
            <a:r>
              <a:rPr lang="en-US" sz="3800" b="1" i="1" baseline="-25000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n</a:t>
            </a:r>
            <a:endParaRPr lang="en-US" sz="3800" b="1" i="1" baseline="-25000">
              <a:solidFill>
                <a:schemeClr val="accent6"/>
              </a:solidFill>
              <a:latin typeface="Symbol" pitchFamily="2" charset="2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004789" y="6220560"/>
            <a:ext cx="514350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B511832-11A7-2D49-A514-88C1582243EE}" type="slidenum">
              <a:rPr lang="en-US" sz="1108" b="1">
                <a:solidFill>
                  <a:srgbClr val="CC3300"/>
                </a:solidFill>
                <a:latin typeface="Comic Sans MS"/>
                <a:ea typeface="ＭＳ Ｐゴシック"/>
                <a:cs typeface="Comic Sans MS"/>
              </a:rPr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sz="1108" b="1">
              <a:solidFill>
                <a:srgbClr val="CC3300"/>
              </a:solidFill>
              <a:latin typeface="Comic Sans MS"/>
              <a:ea typeface="ＭＳ Ｐゴシック"/>
              <a:cs typeface="Comic Sans M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CE3F36-E7B4-A546-BBE9-95E6A036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50" y="2327698"/>
            <a:ext cx="1587879" cy="678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F7911B-EB87-5549-9AE4-7DB413EC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079" y="914348"/>
            <a:ext cx="1258418" cy="12584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3B2D7A-C249-FA48-B030-D6BF8F9A3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468" y="806356"/>
            <a:ext cx="5002424" cy="22927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B0C516-A1B0-E146-A88B-A65AE2FF0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711" y="3040335"/>
            <a:ext cx="4731938" cy="17767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3C8E7E-BCFE-EB4B-8755-F6D220A50479}"/>
              </a:ext>
            </a:extLst>
          </p:cNvPr>
          <p:cNvSpPr/>
          <p:nvPr/>
        </p:nvSpPr>
        <p:spPr>
          <a:xfrm>
            <a:off x="815567" y="5069773"/>
            <a:ext cx="85555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159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Degeneracy with other cosmological parameters (</a:t>
            </a:r>
            <a:r>
              <a:rPr lang="en-US" sz="2200" kern="0">
                <a:solidFill>
                  <a:srgbClr val="000000"/>
                </a:solidFill>
                <a:latin typeface="Symbol" pitchFamily="2" charset="2"/>
                <a:cs typeface="Comic Sans MS"/>
              </a:rPr>
              <a:t>W</a:t>
            </a:r>
            <a:r>
              <a:rPr lang="en-US" sz="2200" kern="0" baseline="-25000">
                <a:solidFill>
                  <a:srgbClr val="000000"/>
                </a:solidFill>
                <a:latin typeface="Comic Sans MS"/>
                <a:cs typeface="Comic Sans MS"/>
              </a:rPr>
              <a:t>k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,w</a:t>
            </a:r>
            <a:r>
              <a:rPr lang="en-US" sz="2200" kern="0" baseline="-25000">
                <a:solidFill>
                  <a:srgbClr val="000000"/>
                </a:solidFill>
                <a:latin typeface="Comic Sans MS"/>
                <a:cs typeface="Comic Sans MS"/>
              </a:rPr>
              <a:t>0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,w</a:t>
            </a:r>
            <a:r>
              <a:rPr lang="en-US" sz="2200" kern="0" baseline="-25000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,…)</a:t>
            </a:r>
          </a:p>
          <a:p>
            <a:pPr indent="-35159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Strong degeneracy between </a:t>
            </a:r>
            <a:r>
              <a:rPr lang="en-US" sz="2200" kern="0">
                <a:solidFill>
                  <a:srgbClr val="000000"/>
                </a:solidFill>
                <a:latin typeface="Symbol" pitchFamily="2" charset="2"/>
                <a:cs typeface="Comic Sans MS"/>
              </a:rPr>
              <a:t>t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and </a:t>
            </a:r>
            <a:r>
              <a:rPr lang="en-US" sz="2200" kern="0" err="1">
                <a:solidFill>
                  <a:srgbClr val="000000"/>
                </a:solidFill>
                <a:latin typeface="Comic Sans MS"/>
                <a:cs typeface="Comic Sans MS"/>
              </a:rPr>
              <a:t>m</a:t>
            </a:r>
            <a:r>
              <a:rPr lang="en-US" sz="2200" kern="0" baseline="-25000" err="1">
                <a:solidFill>
                  <a:srgbClr val="000000"/>
                </a:solidFill>
                <a:latin typeface="Symbol" pitchFamily="2" charset="2"/>
                <a:cs typeface="Comic Sans MS"/>
              </a:rPr>
              <a:t>n</a:t>
            </a:r>
            <a:r>
              <a:rPr lang="en-US" sz="2200" kern="0">
                <a:solidFill>
                  <a:srgbClr val="000000"/>
                </a:solidFill>
                <a:latin typeface="Symbol" pitchFamily="2" charset="2"/>
                <a:cs typeface="Comic Sans MS"/>
              </a:rPr>
              <a:t> </a:t>
            </a:r>
            <a:r>
              <a:rPr lang="en-US" sz="2200" kern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for CMB lensing </a:t>
            </a:r>
          </a:p>
          <a:p>
            <a:pPr indent="-35159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Symbol" pitchFamily="2" charset="2"/>
                <a:cs typeface="Comic Sans MS"/>
              </a:rPr>
              <a:t> </a:t>
            </a:r>
            <a:r>
              <a:rPr lang="en-US" sz="2200" kern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Need a measurement of </a:t>
            </a:r>
            <a:r>
              <a:rPr lang="en-US" sz="2200" kern="0">
                <a:solidFill>
                  <a:srgbClr val="000000"/>
                </a:solidFill>
                <a:latin typeface="Symbol" pitchFamily="2" charset="2"/>
                <a:cs typeface="Comic Sans MS"/>
              </a:rPr>
              <a:t>t</a:t>
            </a: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200" kern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with CMB polarization (</a:t>
            </a:r>
            <a:r>
              <a:rPr lang="en-US" sz="2200" kern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LiteBird</a:t>
            </a:r>
            <a:r>
              <a:rPr lang="en-US" sz="2200" kern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)</a:t>
            </a:r>
            <a:endParaRPr lang="en-US" sz="2200" ker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indent="-35159" defTabSz="844083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200" kern="0">
                <a:solidFill>
                  <a:srgbClr val="000000"/>
                </a:solidFill>
                <a:latin typeface="Comic Sans MS"/>
                <a:cs typeface="Comic Sans MS"/>
              </a:rPr>
              <a:t> LSST+S4+LiteBird gives </a:t>
            </a:r>
            <a:r>
              <a:rPr lang="en-US" sz="2200" b="1" kern="0">
                <a:solidFill>
                  <a:srgbClr val="FF00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200" b="1" kern="0" baseline="-25000" err="1">
                <a:solidFill>
                  <a:srgbClr val="FF0000"/>
                </a:solidFill>
                <a:latin typeface="Symbol" pitchFamily="2" charset="2"/>
                <a:cs typeface="Comic Sans MS"/>
              </a:rPr>
              <a:t>n</a:t>
            </a:r>
            <a:r>
              <a:rPr lang="en-US" sz="2200" b="1" kern="0">
                <a:solidFill>
                  <a:srgbClr val="FF0000"/>
                </a:solidFill>
                <a:latin typeface="Comic Sans MS"/>
                <a:cs typeface="Comic Sans MS"/>
              </a:rPr>
              <a:t>)~14 </a:t>
            </a:r>
            <a:r>
              <a:rPr lang="en-US" sz="2200" b="1" kern="0" err="1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endParaRPr lang="en-US" sz="2200" b="1" ker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7483BD-BDF8-614F-9A14-6459E0AE3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033" y="3474225"/>
            <a:ext cx="1368465" cy="12440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028A69-8993-6041-BD1C-4B389520DE48}"/>
              </a:ext>
            </a:extLst>
          </p:cNvPr>
          <p:cNvSpPr/>
          <p:nvPr/>
        </p:nvSpPr>
        <p:spPr>
          <a:xfrm>
            <a:off x="1392033" y="4366795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</a:rPr>
              <a:t>LiteBird</a:t>
            </a:r>
            <a:endParaRPr lang="fr-FR" sz="1800">
              <a:solidFill>
                <a:srgbClr val="000000"/>
              </a:solidFill>
              <a:latin typeface="Times"/>
              <a:ea typeface="ＭＳ Ｐゴシック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406F82B-BA37-D045-9F8D-FE91B8BEC16E}"/>
              </a:ext>
            </a:extLst>
          </p:cNvPr>
          <p:cNvSpPr/>
          <p:nvPr/>
        </p:nvSpPr>
        <p:spPr bwMode="auto">
          <a:xfrm>
            <a:off x="5283439" y="2434995"/>
            <a:ext cx="420986" cy="2897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3333CC"/>
              </a:solidFill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971C77-6AB1-744A-B18C-7F58E2219C28}"/>
              </a:ext>
            </a:extLst>
          </p:cNvPr>
          <p:cNvSpPr/>
          <p:nvPr/>
        </p:nvSpPr>
        <p:spPr bwMode="auto">
          <a:xfrm>
            <a:off x="5292493" y="4185728"/>
            <a:ext cx="420986" cy="2897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3333CC"/>
              </a:solidFill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16F14F-FFA0-FE47-B143-E33E6AC4B723}"/>
              </a:ext>
            </a:extLst>
          </p:cNvPr>
          <p:cNvSpPr txBox="1"/>
          <p:nvPr/>
        </p:nvSpPr>
        <p:spPr>
          <a:xfrm>
            <a:off x="4136918" y="4642262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i="1" dirty="0">
                <a:solidFill>
                  <a:srgbClr val="FF0000"/>
                </a:solidFill>
                <a:latin typeface="Times"/>
                <a:ea typeface="ＭＳ Ｐゴシック"/>
                <a:cs typeface="+mn-cs"/>
              </a:rPr>
              <a:t>arXiv:1803.07561, S. </a:t>
            </a:r>
            <a:r>
              <a:rPr lang="fr-FR" sz="1800" i="1" dirty="0" err="1">
                <a:solidFill>
                  <a:srgbClr val="FF0000"/>
                </a:solidFill>
                <a:latin typeface="Times"/>
                <a:ea typeface="ＭＳ Ｐゴシック"/>
                <a:cs typeface="+mn-cs"/>
              </a:rPr>
              <a:t>Mishra</a:t>
            </a:r>
            <a:r>
              <a:rPr lang="fr-FR" sz="1800" i="1" dirty="0">
                <a:solidFill>
                  <a:srgbClr val="FF0000"/>
                </a:solidFill>
                <a:latin typeface="Times"/>
                <a:ea typeface="ＭＳ Ｐゴシック"/>
                <a:cs typeface="+mn-cs"/>
              </a:rPr>
              <a:t>-Sharma et al.</a:t>
            </a:r>
          </a:p>
        </p:txBody>
      </p:sp>
    </p:spTree>
    <p:extLst>
      <p:ext uri="{BB962C8B-B14F-4D97-AF65-F5344CB8AC3E}">
        <p14:creationId xmlns:p14="http://schemas.microsoft.com/office/powerpoint/2010/main" val="718319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6083" y="98911"/>
            <a:ext cx="9172711" cy="598220"/>
          </a:xfrm>
        </p:spPr>
        <p:txBody>
          <a:bodyPr/>
          <a:lstStyle/>
          <a:p>
            <a:pPr eaLnBrk="1" hangingPunct="1">
              <a:defRPr/>
            </a:pPr>
            <a:r>
              <a:rPr lang="en-US" sz="4062" b="1" i="1" dirty="0">
                <a:solidFill>
                  <a:srgbClr val="FF3300"/>
                </a:solidFill>
                <a:latin typeface="Comic Sans MS"/>
                <a:cs typeface="Comic Sans MS"/>
              </a:rPr>
              <a:t>MSE :Forecast for </a:t>
            </a:r>
            <a:r>
              <a:rPr lang="en-US" sz="4062" b="1" i="1" dirty="0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S</a:t>
            </a:r>
            <a:r>
              <a:rPr lang="en-US" sz="4062" b="1" i="1" dirty="0" err="1">
                <a:solidFill>
                  <a:srgbClr val="FF3300"/>
                </a:solidFill>
                <a:latin typeface="Comic Sans MS"/>
                <a:cs typeface="Comic Sans MS"/>
              </a:rPr>
              <a:t>m</a:t>
            </a:r>
            <a:r>
              <a:rPr lang="en-US" sz="4062" b="1" i="1" baseline="-25000" dirty="0" err="1">
                <a:solidFill>
                  <a:srgbClr val="FF3300"/>
                </a:solidFill>
                <a:latin typeface="Symbol" pitchFamily="2" charset="2"/>
                <a:cs typeface="Comic Sans MS"/>
              </a:rPr>
              <a:t>n</a:t>
            </a:r>
            <a:endParaRPr lang="en-US" sz="4062" b="1" i="1" baseline="-25000" dirty="0">
              <a:solidFill>
                <a:schemeClr val="accent6"/>
              </a:solidFill>
              <a:latin typeface="Symbol" pitchFamily="2" charset="2"/>
              <a:cs typeface="Comic Sans MS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9004789" y="6220560"/>
            <a:ext cx="514350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B511832-11A7-2D49-A514-88C1582243EE}" type="slidenum">
              <a:rPr lang="en-US" sz="1108" b="1">
                <a:solidFill>
                  <a:srgbClr val="CC3300"/>
                </a:solidFill>
                <a:latin typeface="Comic Sans MS"/>
                <a:ea typeface="ＭＳ Ｐゴシック"/>
                <a:cs typeface="Comic Sans MS"/>
              </a:rPr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US" sz="1108" b="1">
              <a:solidFill>
                <a:srgbClr val="CC33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9A3D4-A175-D84B-A5E3-46D209921392}"/>
              </a:ext>
            </a:extLst>
          </p:cNvPr>
          <p:cNvSpPr/>
          <p:nvPr/>
        </p:nvSpPr>
        <p:spPr>
          <a:xfrm>
            <a:off x="374002" y="5306063"/>
            <a:ext cx="9121933" cy="1370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15" b="1" kern="0" dirty="0">
                <a:solidFill>
                  <a:srgbClr val="3333CC"/>
                </a:solidFill>
                <a:latin typeface="Comic Sans MS"/>
                <a:ea typeface="ＭＳ Ｐゴシック"/>
                <a:cs typeface="Comic Sans MS"/>
              </a:rPr>
              <a:t>A most precise measurement of neutrino mass</a:t>
            </a: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With CMB(S4+LiteBird), accuracy on neutrino masses </a:t>
            </a:r>
            <a:r>
              <a:rPr lang="en-US" sz="2031" kern="0" dirty="0">
                <a:solidFill>
                  <a:srgbClr val="000000"/>
                </a:solidFill>
                <a:latin typeface="Symbol" pitchFamily="2" charset="2"/>
                <a:ea typeface="ＭＳ Ｐゴシック"/>
                <a:cs typeface="Comic Sans MS"/>
              </a:rPr>
              <a:t>s</a:t>
            </a: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sz="2031" kern="0" dirty="0" err="1">
                <a:solidFill>
                  <a:srgbClr val="000000"/>
                </a:solidFill>
                <a:latin typeface="Symbol" pitchFamily="2" charset="2"/>
                <a:ea typeface="ＭＳ Ｐゴシック"/>
                <a:cs typeface="Comic Sans MS"/>
              </a:rPr>
              <a:t>S</a:t>
            </a:r>
            <a:r>
              <a:rPr lang="en-US" sz="2031" kern="0" dirty="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2031" kern="0" baseline="-25000" dirty="0" err="1">
                <a:solidFill>
                  <a:srgbClr val="000000"/>
                </a:solidFill>
                <a:latin typeface="Symbol" pitchFamily="2" charset="2"/>
                <a:ea typeface="ＭＳ Ｐゴシック"/>
                <a:cs typeface="Comic Sans MS"/>
              </a:rPr>
              <a:t>n</a:t>
            </a: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)~8 </a:t>
            </a:r>
            <a:r>
              <a:rPr lang="en-US" sz="2031" kern="0" dirty="0" err="1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meV</a:t>
            </a:r>
            <a:endParaRPr lang="en-US" sz="2031" kern="0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Measure the neutrino masses and test the mass hierarchy </a:t>
            </a:r>
          </a:p>
          <a:p>
            <a:pPr lvl="1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Ø"/>
              <a:defRPr/>
            </a:pP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Neutrino mass hierarchy at 5</a:t>
            </a:r>
            <a:r>
              <a:rPr lang="en-US" sz="2031" kern="0" dirty="0">
                <a:solidFill>
                  <a:srgbClr val="000000"/>
                </a:solidFill>
                <a:latin typeface="Symbol" pitchFamily="2" charset="2"/>
                <a:ea typeface="ＭＳ Ｐゴシック"/>
                <a:cs typeface="Comic Sans MS"/>
              </a:rPr>
              <a:t>s</a:t>
            </a: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as precise as DUNE (</a:t>
            </a:r>
            <a:r>
              <a:rPr lang="en-US" sz="2031" kern="0" dirty="0">
                <a:solidFill>
                  <a:srgbClr val="000000"/>
                </a:solidFill>
                <a:latin typeface="Symbol" pitchFamily="2" charset="2"/>
                <a:ea typeface="ＭＳ Ｐゴシック"/>
                <a:cs typeface="Comic Sans MS"/>
              </a:rPr>
              <a:t>n</a:t>
            </a:r>
            <a:r>
              <a:rPr lang="en-US" sz="2031" kern="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beams)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E3FD4E-EDE0-4A4E-BC1E-13EF1874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84" y="803936"/>
            <a:ext cx="5915007" cy="4439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D1D722-C63F-B045-8D40-24D625CE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700" y="1867889"/>
            <a:ext cx="2419772" cy="5162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B7D9F4-A04F-874D-8642-0FCBCF2B4CA6}"/>
              </a:ext>
            </a:extLst>
          </p:cNvPr>
          <p:cNvSpPr txBox="1"/>
          <p:nvPr/>
        </p:nvSpPr>
        <p:spPr>
          <a:xfrm>
            <a:off x="7385593" y="1358949"/>
            <a:ext cx="22413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SPEC/S5/MSE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570B17-A032-7D41-B6C2-F56AB2CBD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86" r="6167"/>
          <a:stretch/>
        </p:blipFill>
        <p:spPr>
          <a:xfrm>
            <a:off x="7711180" y="2708920"/>
            <a:ext cx="1396128" cy="12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47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340768"/>
            <a:ext cx="9433047" cy="3240087"/>
          </a:xfrm>
        </p:spPr>
        <p:txBody>
          <a:bodyPr/>
          <a:lstStyle/>
          <a:p>
            <a:pPr>
              <a:defRPr/>
            </a:pP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Summary </a:t>
            </a:r>
          </a:p>
        </p:txBody>
      </p:sp>
      <p:sp>
        <p:nvSpPr>
          <p:cNvPr id="672771" name="Text Box 3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FA6F927-0EFF-8F45-A206-347D27CA8058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46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44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53446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rgbClr val="FF3300"/>
                </a:solidFill>
                <a:latin typeface="Comic Sans MS"/>
                <a:cs typeface="Comic Sans MS"/>
              </a:rPr>
              <a:t>Timeline of the projects in Cosmology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9342438" y="6392194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93B741D-5B78-AE42-B6E1-DBFBB5050C4E}" type="slidenum">
              <a:rPr lang="en-US" sz="1200" b="1" smtClean="0">
                <a:solidFill>
                  <a:srgbClr val="CC3300"/>
                </a:solidFill>
                <a:latin typeface="Comic Sans MS"/>
                <a:cs typeface="Comic Sans MS"/>
              </a:rPr>
              <a:pPr algn="ctr" eaLnBrk="1" hangingPunct="1">
                <a:defRPr/>
              </a:pPr>
              <a:t>47</a:t>
            </a:fld>
            <a:endParaRPr lang="en-US" sz="1200" b="1">
              <a:solidFill>
                <a:srgbClr val="CC3300"/>
              </a:solidFill>
              <a:latin typeface="Comic Sans MS"/>
              <a:cs typeface="Comic Sans MS"/>
            </a:endParaRP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8584950" y="4969079"/>
            <a:ext cx="859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Comic Sans MS"/>
                <a:cs typeface="Comic Sans MS"/>
              </a:rPr>
              <a:t>DESI</a:t>
            </a:r>
          </a:p>
        </p:txBody>
      </p:sp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558602" y="3379392"/>
            <a:ext cx="866827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CC"/>
                </a:solidFill>
                <a:latin typeface="Comic Sans MS"/>
                <a:cs typeface="Comic Sans MS"/>
              </a:rPr>
              <a:t>French community involved in all the future cosmological projects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2400" b="1" dirty="0">
              <a:solidFill>
                <a:srgbClr val="3333CC"/>
              </a:solidFill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3333CC"/>
                </a:solidFill>
                <a:latin typeface="Comic Sans MS"/>
                <a:cs typeface="Comic Sans MS"/>
              </a:rPr>
              <a:t>Dark Energy – Dark Matter -2025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lvl="1">
              <a:buFont typeface="Wingdings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omic Sans MS"/>
                <a:cs typeface="Comic Sans MS"/>
              </a:rPr>
              <a:t> With BAO (DESI, Euclid) and LSST (BAO-2D &amp; WL)</a:t>
            </a:r>
          </a:p>
          <a:p>
            <a:pPr lvl="1"/>
            <a:endParaRPr lang="en-US" sz="22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3333CC"/>
                </a:solidFill>
                <a:latin typeface="Comic Sans MS"/>
                <a:cs typeface="Comic Sans MS"/>
              </a:rPr>
              <a:t>Inflation - Neutrinos – 2028-2032</a:t>
            </a: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lvl="1">
              <a:buFont typeface="Wingdings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omic Sans MS"/>
                <a:cs typeface="Comic Sans MS"/>
              </a:rPr>
              <a:t> First constraints with 3D survey with DESI and Euclid</a:t>
            </a:r>
          </a:p>
          <a:p>
            <a:pPr lvl="1">
              <a:buFont typeface="Wingdings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omic Sans MS"/>
                <a:cs typeface="Comic Sans MS"/>
              </a:rPr>
              <a:t> With CMB (LiteBIRD,S4) and later SPEC-S5 (or similar)</a:t>
            </a:r>
          </a:p>
        </p:txBody>
      </p:sp>
      <p:pic>
        <p:nvPicPr>
          <p:cNvPr id="11" name="Image 10" descr="Euclid.pdf">
            <a:extLst>
              <a:ext uri="{FF2B5EF4-FFF2-40B4-BE49-F238E27FC236}">
                <a16:creationId xmlns:a16="http://schemas.microsoft.com/office/drawing/2014/main" id="{B72148C3-0F5A-244D-80FA-B65EA09E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41" y="809952"/>
            <a:ext cx="1973425" cy="1703957"/>
          </a:xfrm>
          <a:prstGeom prst="rect">
            <a:avLst/>
          </a:prstGeom>
        </p:spPr>
      </p:pic>
      <p:pic>
        <p:nvPicPr>
          <p:cNvPr id="14" name="Image 13" descr="NewDM_SpectroScopic_logo.jpg">
            <a:extLst>
              <a:ext uri="{FF2B5EF4-FFF2-40B4-BE49-F238E27FC236}">
                <a16:creationId xmlns:a16="http://schemas.microsoft.com/office/drawing/2014/main" id="{17317E26-26B8-2341-8461-D9F30B9B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" y="725272"/>
            <a:ext cx="2297409" cy="1872546"/>
          </a:xfrm>
          <a:prstGeom prst="rect">
            <a:avLst/>
          </a:prstGeom>
        </p:spPr>
      </p:pic>
      <p:sp>
        <p:nvSpPr>
          <p:cNvPr id="15" name="Text Box 41">
            <a:extLst>
              <a:ext uri="{FF2B5EF4-FFF2-40B4-BE49-F238E27FC236}">
                <a16:creationId xmlns:a16="http://schemas.microsoft.com/office/drawing/2014/main" id="{F70B3B91-5858-5E41-8E0A-EE821AB46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03" y="985414"/>
            <a:ext cx="846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DESI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207569-F90B-7E43-A24F-F68844699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86" r="6167"/>
          <a:stretch/>
        </p:blipFill>
        <p:spPr>
          <a:xfrm>
            <a:off x="8043087" y="859009"/>
            <a:ext cx="1862798" cy="1678464"/>
          </a:xfrm>
          <a:prstGeom prst="rect">
            <a:avLst/>
          </a:prstGeom>
        </p:spPr>
      </p:pic>
      <p:sp>
        <p:nvSpPr>
          <p:cNvPr id="17" name="Text Box 41">
            <a:extLst>
              <a:ext uri="{FF2B5EF4-FFF2-40B4-BE49-F238E27FC236}">
                <a16:creationId xmlns:a16="http://schemas.microsoft.com/office/drawing/2014/main" id="{1AD7ED5C-F69A-4A4F-A248-B1137204B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035" y="973944"/>
            <a:ext cx="12522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SPEC-S5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MSE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WST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052CFDFA-BA62-BD40-BA1F-C417D333F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773" y="837570"/>
            <a:ext cx="90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Euclid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DFD643F-0892-A24A-9231-B40281EFE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980" y="875277"/>
            <a:ext cx="1645927" cy="16459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70C9129-8625-BC4B-AF98-F72FB299C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322" y="864068"/>
            <a:ext cx="2085434" cy="166834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A708BC-296D-894B-BDD2-56B01D900684}"/>
              </a:ext>
            </a:extLst>
          </p:cNvPr>
          <p:cNvSpPr/>
          <p:nvPr/>
        </p:nvSpPr>
        <p:spPr>
          <a:xfrm>
            <a:off x="6505855" y="825813"/>
            <a:ext cx="1306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LiteBIRD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395710D-CB55-6144-B532-D16AA6B162DB}"/>
              </a:ext>
            </a:extLst>
          </p:cNvPr>
          <p:cNvCxnSpPr>
            <a:cxnSpLocks/>
          </p:cNvCxnSpPr>
          <p:nvPr/>
        </p:nvCxnSpPr>
        <p:spPr bwMode="auto">
          <a:xfrm>
            <a:off x="206499" y="3212976"/>
            <a:ext cx="9372485" cy="0"/>
          </a:xfrm>
          <a:prstGeom prst="straightConnector1">
            <a:avLst/>
          </a:prstGeom>
          <a:solidFill>
            <a:srgbClr val="CCFFFF"/>
          </a:solidFill>
          <a:ln w="57150" cap="flat" cmpd="sng" algn="ctr">
            <a:solidFill>
              <a:srgbClr val="FF030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3DC63B5-A6C2-CC46-B931-92DE742F83DC}"/>
              </a:ext>
            </a:extLst>
          </p:cNvPr>
          <p:cNvSpPr txBox="1"/>
          <p:nvPr/>
        </p:nvSpPr>
        <p:spPr>
          <a:xfrm>
            <a:off x="557727" y="2692286"/>
            <a:ext cx="92714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2021                2023             2025            2029          2035/2040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F17930-81EB-BF44-EE72-5D9C8AD159DF}"/>
              </a:ext>
            </a:extLst>
          </p:cNvPr>
          <p:cNvSpPr/>
          <p:nvPr/>
        </p:nvSpPr>
        <p:spPr>
          <a:xfrm>
            <a:off x="5891238" y="2121094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Ground: CMB-S4</a:t>
            </a:r>
          </a:p>
        </p:txBody>
      </p:sp>
    </p:spTree>
    <p:extLst>
      <p:ext uri="{BB962C8B-B14F-4D97-AF65-F5344CB8AC3E}">
        <p14:creationId xmlns:p14="http://schemas.microsoft.com/office/powerpoint/2010/main" val="1964298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340768"/>
            <a:ext cx="9433047" cy="3240087"/>
          </a:xfrm>
        </p:spPr>
        <p:txBody>
          <a:bodyPr/>
          <a:lstStyle/>
          <a:p>
            <a:pPr>
              <a:defRPr/>
            </a:pP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Additional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Slides</a:t>
            </a:r>
          </a:p>
        </p:txBody>
      </p:sp>
      <p:sp>
        <p:nvSpPr>
          <p:cNvPr id="672771" name="Text Box 3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6FA6F927-0EFF-8F45-A206-347D27CA8058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48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40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93684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 H0licow – lensed quasars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271915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49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84D93C-AAFE-0E4E-BF2D-EA5FE32E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8" y="1144944"/>
            <a:ext cx="1944216" cy="19442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6DB4B8-726D-BA49-9DAF-4AB10CB5E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119" y="1144944"/>
            <a:ext cx="4887416" cy="2036424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53D13FF-97C2-3B4E-BBFC-8887C255F29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09648" y="1271915"/>
            <a:ext cx="1227128" cy="423751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DA12EE9-8E5D-B447-AF1D-A6D07C352CE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82171" y="1271915"/>
            <a:ext cx="954605" cy="908622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15A17E8-0C80-E447-94D4-6CEFE27328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96858" y="1291090"/>
            <a:ext cx="1490735" cy="1280273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EAD784F-7C6C-4D48-9461-7037DECED604}"/>
              </a:ext>
            </a:extLst>
          </p:cNvPr>
          <p:cNvCxnSpPr>
            <a:cxnSpLocks/>
          </p:cNvCxnSpPr>
          <p:nvPr/>
        </p:nvCxnSpPr>
        <p:spPr bwMode="auto">
          <a:xfrm flipH="1">
            <a:off x="1059508" y="1291090"/>
            <a:ext cx="1828085" cy="611374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31290106-F7FF-6547-8A00-4698CE6678DE}"/>
              </a:ext>
            </a:extLst>
          </p:cNvPr>
          <p:cNvSpPr txBox="1"/>
          <p:nvPr/>
        </p:nvSpPr>
        <p:spPr>
          <a:xfrm>
            <a:off x="2884169" y="881089"/>
            <a:ext cx="182453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 images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of the same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quasars 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26663BC-F96B-1845-80BD-1CFFB0C26A9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68625" y="2117053"/>
            <a:ext cx="1081266" cy="446422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14631860-ACE4-7341-895D-71E523AD6A98}"/>
              </a:ext>
            </a:extLst>
          </p:cNvPr>
          <p:cNvSpPr txBox="1"/>
          <p:nvPr/>
        </p:nvSpPr>
        <p:spPr>
          <a:xfrm>
            <a:off x="2801050" y="2188294"/>
            <a:ext cx="14334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lens:</a:t>
            </a:r>
          </a:p>
          <a:p>
            <a:r>
              <a:rPr lang="en-US" dirty="0">
                <a:solidFill>
                  <a:srgbClr val="00B050"/>
                </a:solidFill>
              </a:rPr>
              <a:t>a galaxy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8C81D8-0E82-334A-9670-572CC8F9857F}"/>
              </a:ext>
            </a:extLst>
          </p:cNvPr>
          <p:cNvSpPr/>
          <p:nvPr/>
        </p:nvSpPr>
        <p:spPr>
          <a:xfrm>
            <a:off x="396665" y="3485813"/>
            <a:ext cx="4125615" cy="26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Principles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Study of the time-delay for each image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Several lensed quasars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Quasar variability makes time delays measurable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Time delays: ~10 days</a:t>
            </a:r>
          </a:p>
        </p:txBody>
      </p:sp>
      <p:pic>
        <p:nvPicPr>
          <p:cNvPr id="16" name="Image 15" descr="0435_pres-768x384.png">
            <a:extLst>
              <a:ext uri="{FF2B5EF4-FFF2-40B4-BE49-F238E27FC236}">
                <a16:creationId xmlns:a16="http://schemas.microsoft.com/office/drawing/2014/main" id="{9C11A75B-9D10-9948-9275-807AAB3CD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5" y="3746788"/>
            <a:ext cx="5034310" cy="25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111125"/>
            <a:ext cx="9135533" cy="926042"/>
          </a:xfrm>
          <a:ln w="28575" cmpd="sng"/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1970 - Dark Matter</a:t>
            </a:r>
          </a:p>
        </p:txBody>
      </p:sp>
      <p:pic>
        <p:nvPicPr>
          <p:cNvPr id="8" name="Picture 3" descr="rotcurve"/>
          <p:cNvPicPr>
            <a:picLocks noChangeAspect="1" noChangeArrowheads="1"/>
          </p:cNvPicPr>
          <p:nvPr/>
        </p:nvPicPr>
        <p:blipFill>
          <a:blip r:embed="rId3"/>
          <a:srcRect l="5717" t="27979" r="29541" b="39441"/>
          <a:stretch>
            <a:fillRect/>
          </a:stretch>
        </p:blipFill>
        <p:spPr bwMode="auto">
          <a:xfrm>
            <a:off x="223838" y="1340768"/>
            <a:ext cx="4892675" cy="34782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49500" y="4114131"/>
            <a:ext cx="2677336" cy="800219"/>
          </a:xfrm>
          <a:prstGeom prst="rect">
            <a:avLst/>
          </a:prstGeom>
          <a:solidFill>
            <a:srgbClr val="FFFB96"/>
          </a:solidFill>
          <a:ln w="19050">
            <a:solidFill>
              <a:srgbClr val="99003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990033"/>
                </a:solidFill>
                <a:ea typeface="ＭＳ Ｐゴシック" charset="-128"/>
                <a:cs typeface="ＭＳ Ｐゴシック" charset="-128"/>
              </a:rPr>
              <a:t>Milky Way</a:t>
            </a:r>
            <a:r>
              <a:rPr lang="en-US" altLang="ja-JP" b="1" dirty="0">
                <a:solidFill>
                  <a:srgbClr val="9900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26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M</a:t>
            </a:r>
            <a:r>
              <a:rPr lang="en-US" b="1" baseline="-25000" dirty="0" err="1">
                <a:solidFill>
                  <a:srgbClr val="FF0026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halo</a:t>
            </a:r>
            <a:r>
              <a:rPr lang="en-US" altLang="ja-JP" b="1" dirty="0">
                <a:solidFill>
                  <a:srgbClr val="9900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~  1</a:t>
            </a:r>
            <a:r>
              <a:rPr lang="en-US" b="1" dirty="0">
                <a:solidFill>
                  <a:srgbClr val="9900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0 x</a:t>
            </a:r>
            <a:r>
              <a:rPr lang="en-US" altLang="ja-JP" b="1" dirty="0">
                <a:solidFill>
                  <a:srgbClr val="468A4B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b="1" dirty="0" err="1">
                <a:solidFill>
                  <a:srgbClr val="FF85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b="1" baseline="-25000" dirty="0" err="1">
                <a:solidFill>
                  <a:srgbClr val="FF85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visible</a:t>
            </a:r>
            <a:endParaRPr lang="en-US" b="1" baseline="-25000" dirty="0">
              <a:solidFill>
                <a:srgbClr val="FF85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90363" y="3968982"/>
            <a:ext cx="370471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accent4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Constant rotation curve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chemeClr val="accent4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chemeClr val="accent4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28575" cmpd="sng">
                <a:solidFill>
                  <a:srgbClr val="FFFFFF"/>
                </a:solidFill>
              </a:ln>
              <a:solidFill>
                <a:schemeClr val="accent4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accent4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Halo of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accent4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Dark Matter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7685114" y="4609414"/>
            <a:ext cx="191517" cy="539750"/>
          </a:xfrm>
          <a:prstGeom prst="downArrow">
            <a:avLst>
              <a:gd name="adj1" fmla="val 50000"/>
              <a:gd name="adj2" fmla="val 51205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chemeClr val="accent4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6745819" y="1447802"/>
            <a:ext cx="19007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4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Newton Law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6784447" y="2124075"/>
          <a:ext cx="1889125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863600" imgH="685800" progId="Equation.3">
                  <p:embed/>
                </p:oleObj>
              </mc:Choice>
              <mc:Fallback>
                <p:oleObj name="…quation" r:id="rId4" imgW="863600" imgH="685800" progId="Equation.3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4447" y="2124075"/>
                        <a:ext cx="1889125" cy="1500188"/>
                      </a:xfrm>
                      <a:prstGeom prst="rect">
                        <a:avLst/>
                      </a:prstGeom>
                      <a:ln w="1905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B1EA971D-B697-0B4B-9C2B-3BBC8B04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4972268"/>
            <a:ext cx="47859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Galactic rotation curves</a:t>
            </a:r>
          </a:p>
          <a:p>
            <a:pPr eaLnBrk="0" hangingPunct="0">
              <a:spcBef>
                <a:spcPct val="0"/>
              </a:spcBef>
              <a:buFont typeface="Wingdings" charset="0"/>
              <a:buChar char="Ø"/>
            </a:pPr>
            <a:r>
              <a:rPr lang="en-US" sz="2200" dirty="0">
                <a:solidFill>
                  <a:schemeClr val="tx1"/>
                </a:solidFill>
                <a:sym typeface="Symbol" charset="0"/>
              </a:rPr>
              <a:t> </a:t>
            </a:r>
            <a:r>
              <a:rPr lang="en-US" sz="2200" dirty="0">
                <a:sym typeface="Symbol" charset="0"/>
              </a:rPr>
              <a:t>Final proof by measuring the velocity of stars within galaxies</a:t>
            </a:r>
          </a:p>
          <a:p>
            <a:pPr eaLnBrk="0" hangingPunct="0">
              <a:spcBef>
                <a:spcPct val="0"/>
              </a:spcBef>
              <a:buFont typeface="Wingdings" charset="0"/>
              <a:buChar char="Ø"/>
            </a:pPr>
            <a:r>
              <a:rPr lang="en-US" sz="2200" dirty="0">
                <a:solidFill>
                  <a:schemeClr val="tx1"/>
                </a:solidFill>
                <a:sym typeface="Symbol" charset="0"/>
              </a:rPr>
              <a:t>Work of Vera Ru</a:t>
            </a:r>
            <a:r>
              <a:rPr lang="en-US" sz="2200" dirty="0">
                <a:sym typeface="Symbol" charset="0"/>
              </a:rPr>
              <a:t>bin and Kent Ford in the 70’</a:t>
            </a:r>
            <a:endParaRPr lang="en-US" sz="2200" dirty="0">
              <a:solidFill>
                <a:schemeClr val="tx1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29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0784"/>
            <a:ext cx="9089330" cy="93684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 H0licow – lensed quasars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271915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50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84D93C-AAFE-0E4E-BF2D-EA5FE32E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8" y="1144944"/>
            <a:ext cx="1944216" cy="1944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9259CD-FC96-1D45-B52B-0AEBE7BB0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3782343"/>
            <a:ext cx="4390480" cy="28224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F51FBC-0F58-7144-95EB-1DDAF56C5BE1}"/>
              </a:ext>
            </a:extLst>
          </p:cNvPr>
          <p:cNvSpPr txBox="1"/>
          <p:nvPr/>
        </p:nvSpPr>
        <p:spPr>
          <a:xfrm>
            <a:off x="9129064" y="5589240"/>
            <a:ext cx="7168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9900FF"/>
                </a:solidFill>
              </a:rPr>
              <a:t>5.3</a:t>
            </a:r>
            <a:r>
              <a:rPr lang="fr-FR" sz="2000" dirty="0">
                <a:solidFill>
                  <a:srgbClr val="9900FF"/>
                </a:solidFill>
                <a:latin typeface="Symbol" pitchFamily="2" charset="2"/>
              </a:rPr>
              <a:t>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6DB4B8-726D-BA49-9DAF-4AB10CB5E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19" y="1144944"/>
            <a:ext cx="4887416" cy="2036424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53D13FF-97C2-3B4E-BBFC-8887C255F29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09648" y="1271915"/>
            <a:ext cx="1227128" cy="423751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DA12EE9-8E5D-B447-AF1D-A6D07C352CE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82171" y="1271915"/>
            <a:ext cx="954605" cy="908622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15A17E8-0C80-E447-94D4-6CEFE27328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96858" y="1291090"/>
            <a:ext cx="1490735" cy="1280273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EAD784F-7C6C-4D48-9461-7037DECED604}"/>
              </a:ext>
            </a:extLst>
          </p:cNvPr>
          <p:cNvCxnSpPr>
            <a:cxnSpLocks/>
          </p:cNvCxnSpPr>
          <p:nvPr/>
        </p:nvCxnSpPr>
        <p:spPr bwMode="auto">
          <a:xfrm flipH="1">
            <a:off x="1059508" y="1291090"/>
            <a:ext cx="1828085" cy="611374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31290106-F7FF-6547-8A00-4698CE6678DE}"/>
              </a:ext>
            </a:extLst>
          </p:cNvPr>
          <p:cNvSpPr txBox="1"/>
          <p:nvPr/>
        </p:nvSpPr>
        <p:spPr>
          <a:xfrm>
            <a:off x="2884169" y="881089"/>
            <a:ext cx="182453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 images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of the same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quasars 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26663BC-F96B-1845-80BD-1CFFB0C26A9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68625" y="2117053"/>
            <a:ext cx="1081266" cy="446422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14631860-ACE4-7341-895D-71E523AD6A98}"/>
              </a:ext>
            </a:extLst>
          </p:cNvPr>
          <p:cNvSpPr txBox="1"/>
          <p:nvPr/>
        </p:nvSpPr>
        <p:spPr>
          <a:xfrm>
            <a:off x="2801050" y="2188294"/>
            <a:ext cx="14334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lens:</a:t>
            </a:r>
          </a:p>
          <a:p>
            <a:r>
              <a:rPr lang="en-US" dirty="0">
                <a:solidFill>
                  <a:srgbClr val="00B050"/>
                </a:solidFill>
              </a:rPr>
              <a:t>a galaxy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8C81D8-0E82-334A-9670-572CC8F9857F}"/>
              </a:ext>
            </a:extLst>
          </p:cNvPr>
          <p:cNvSpPr/>
          <p:nvPr/>
        </p:nvSpPr>
        <p:spPr>
          <a:xfrm>
            <a:off x="212670" y="3782343"/>
            <a:ext cx="4532887" cy="26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Principles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Study of the time-delay for each image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Several lensed quasars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Main uncertainty: quantification of the mass profile around the lensing galaxy </a:t>
            </a:r>
          </a:p>
        </p:txBody>
      </p:sp>
    </p:spTree>
    <p:extLst>
      <p:ext uri="{BB962C8B-B14F-4D97-AF65-F5344CB8AC3E}">
        <p14:creationId xmlns:p14="http://schemas.microsoft.com/office/powerpoint/2010/main" val="501888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115888"/>
            <a:ext cx="9161462" cy="5365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H0 and Gravitational Waves?  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271915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51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96B2B9-3CCD-624D-B4E6-BC4A9F03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19" y="3546983"/>
            <a:ext cx="4340203" cy="28628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569CA-7333-C942-9B8E-9AC5E816B14F}"/>
              </a:ext>
            </a:extLst>
          </p:cNvPr>
          <p:cNvSpPr/>
          <p:nvPr/>
        </p:nvSpPr>
        <p:spPr>
          <a:xfrm>
            <a:off x="7689304" y="4149080"/>
            <a:ext cx="1787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0</a:t>
            </a:r>
            <a:r>
              <a:rPr lang="en-US" sz="2400" dirty="0"/>
              <a:t> = </a:t>
            </a:r>
            <a:r>
              <a:rPr lang="fr-FR" sz="2400" dirty="0"/>
              <a:t>70</a:t>
            </a:r>
            <a:r>
              <a:rPr lang="fr-FR" sz="2400" baseline="30000" dirty="0"/>
              <a:t>+12</a:t>
            </a:r>
            <a:r>
              <a:rPr lang="fr-FR" sz="2400" baseline="-25000" dirty="0"/>
              <a:t>-8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A6E762-5F59-8F4F-B5A3-E84C2B819004}"/>
              </a:ext>
            </a:extLst>
          </p:cNvPr>
          <p:cNvSpPr/>
          <p:nvPr/>
        </p:nvSpPr>
        <p:spPr>
          <a:xfrm>
            <a:off x="4775650" y="742110"/>
            <a:ext cx="4532887" cy="26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Principles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Binary neutron star merger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Measurement of distance with the GW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Measurement of the redshift with the optical counterpart (host galaxy)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6B9D03-FD66-6F44-AE67-669A1DCECBA4}"/>
              </a:ext>
            </a:extLst>
          </p:cNvPr>
          <p:cNvSpPr/>
          <p:nvPr/>
        </p:nvSpPr>
        <p:spPr>
          <a:xfrm>
            <a:off x="251484" y="3631398"/>
            <a:ext cx="5162835" cy="26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None/>
              <a:defRPr/>
            </a:pPr>
            <a:r>
              <a:rPr lang="en-US" sz="2400" b="1" kern="0" dirty="0">
                <a:solidFill>
                  <a:srgbClr val="3333CC"/>
                </a:solidFill>
                <a:latin typeface="Comic Sans MS"/>
                <a:cs typeface="Comic Sans MS"/>
              </a:rPr>
              <a:t>Prospects </a:t>
            </a:r>
            <a:r>
              <a:rPr lang="en-US" sz="180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Measurement at 10% with one BNS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~10 BNS merger expected by year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In O3, since April only 2-3 BNS alerts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0"/>
              <a:buChar char="Ø"/>
              <a:defRPr/>
            </a:pPr>
            <a:r>
              <a:rPr lang="en-US" altLang="ja-JP" sz="2200" kern="0" dirty="0">
                <a:solidFill>
                  <a:sysClr val="windowText" lastClr="000000"/>
                </a:solidFill>
                <a:latin typeface="Comic Sans MS"/>
                <a:cs typeface="Comic Sans MS"/>
                <a:sym typeface="Symbol" charset="0"/>
              </a:rPr>
              <a:t> Expect a few % of accuracy within a few years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91963BF-E14E-BA43-9B2C-E9C6C067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953511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8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8409847" y="6453232"/>
            <a:ext cx="82647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fld id="{5A3BD0BA-EF9E-5E43-8F8B-05C8E0E2E6FE}" type="slidenum">
              <a:rPr lang="en-US" sz="1200" b="1">
                <a:solidFill>
                  <a:srgbClr val="CC3300"/>
                </a:solidFill>
              </a:rPr>
              <a:pPr algn="ctr">
                <a:defRPr/>
              </a:pPr>
              <a:t>52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764953" y="58744"/>
            <a:ext cx="7976089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3600" b="1" i="1" dirty="0">
                <a:solidFill>
                  <a:srgbClr val="FF3300"/>
                </a:solidFill>
              </a:rPr>
              <a:t> </a:t>
            </a:r>
            <a:r>
              <a:rPr lang="en-US" sz="4400" b="1" i="1" dirty="0">
                <a:solidFill>
                  <a:srgbClr val="FF3300"/>
                </a:solidFill>
              </a:rPr>
              <a:t>Matter power spectrum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320697" y="1493540"/>
            <a:ext cx="4432300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Analogy with sound: higher at certain frequencies </a:t>
            </a:r>
          </a:p>
          <a:p>
            <a:pPr>
              <a:defRPr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Real space ⟹ k-space (Mpc</a:t>
            </a:r>
            <a:r>
              <a:rPr lang="en-US" sz="2200" baseline="30000" dirty="0">
                <a:solidFill>
                  <a:srgbClr val="000000"/>
                </a:solidFill>
              </a:rPr>
              <a:t>-1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pPr>
              <a:buFont typeface="Wingdings" charset="0"/>
              <a:buChar char="Ø"/>
              <a:defRPr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200" dirty="0">
                <a:solidFill>
                  <a:srgbClr val="000000"/>
                </a:solidFill>
              </a:rPr>
              <a:t> Observation of “total” power spectrum with different tracers of the matter</a:t>
            </a:r>
          </a:p>
        </p:txBody>
      </p:sp>
      <p:cxnSp>
        <p:nvCxnSpPr>
          <p:cNvPr id="62" name="Connecteur droit avec flèche 61"/>
          <p:cNvCxnSpPr/>
          <p:nvPr/>
        </p:nvCxnSpPr>
        <p:spPr bwMode="auto">
          <a:xfrm flipV="1">
            <a:off x="5345048" y="5790037"/>
            <a:ext cx="4040291" cy="1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ZoneTexte 62"/>
          <p:cNvSpPr txBox="1"/>
          <p:nvPr/>
        </p:nvSpPr>
        <p:spPr>
          <a:xfrm>
            <a:off x="5019452" y="5862621"/>
            <a:ext cx="165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omic Sans MS"/>
                <a:cs typeface="Comic Sans MS"/>
              </a:rPr>
              <a:t>Large scales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891370" y="5862621"/>
            <a:ext cx="163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omic Sans MS"/>
                <a:cs typeface="Comic Sans MS"/>
              </a:rPr>
              <a:t>Small scales</a:t>
            </a:r>
          </a:p>
        </p:txBody>
      </p:sp>
      <p:cxnSp>
        <p:nvCxnSpPr>
          <p:cNvPr id="67" name="Connecteur droit avec flèche 66"/>
          <p:cNvCxnSpPr/>
          <p:nvPr/>
        </p:nvCxnSpPr>
        <p:spPr bwMode="auto">
          <a:xfrm flipV="1">
            <a:off x="7329264" y="5790037"/>
            <a:ext cx="0" cy="400110"/>
          </a:xfrm>
          <a:prstGeom prst="straightConnector1">
            <a:avLst/>
          </a:prstGeom>
          <a:solidFill>
            <a:srgbClr val="CCFF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ZoneTexte 67"/>
          <p:cNvSpPr txBox="1"/>
          <p:nvPr/>
        </p:nvSpPr>
        <p:spPr>
          <a:xfrm>
            <a:off x="7086911" y="6261822"/>
            <a:ext cx="55656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k</a:t>
            </a:r>
            <a:r>
              <a:rPr lang="fr-FR" b="1" baseline="-25000" dirty="0" err="1">
                <a:solidFill>
                  <a:srgbClr val="FF0000"/>
                </a:solidFill>
              </a:rPr>
              <a:t>eq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7B060E-BB77-814D-ADC1-FE4C723527B8}"/>
              </a:ext>
            </a:extLst>
          </p:cNvPr>
          <p:cNvSpPr txBox="1"/>
          <p:nvPr/>
        </p:nvSpPr>
        <p:spPr>
          <a:xfrm>
            <a:off x="6040412" y="1645175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Chabanier</a:t>
            </a:r>
            <a:r>
              <a:rPr lang="en-US" sz="1400" i="1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et al. (2019)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57D046-310B-2A4A-8AD7-C7942955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97" y="2038121"/>
            <a:ext cx="4934942" cy="32345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F94101-F22C-8643-80CB-0A9C26689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560" y="5310075"/>
            <a:ext cx="4530379" cy="3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52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807756" y="1117407"/>
            <a:ext cx="38086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Free-streaming: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Wash out the fluctuations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Suppression of small scales in P(k)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omic Sans MS"/>
              <a:ea typeface="ＭＳ Ｐゴシック"/>
              <a:cs typeface="Comic Sans M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Suppression factor ⟺ </a:t>
            </a:r>
            <a:r>
              <a:rPr lang="en-US" sz="1800" kern="0" err="1">
                <a:solidFill>
                  <a:sysClr val="windowText" lastClr="00000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sz="1800" kern="0" err="1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m</a:t>
            </a:r>
            <a:r>
              <a:rPr lang="en-US" sz="1800" kern="0" baseline="-25000" err="1">
                <a:solidFill>
                  <a:sysClr val="windowText" lastClr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endParaRPr lang="en-US" sz="1800" kern="0" baseline="-25000">
              <a:solidFill>
                <a:sysClr val="windowText" lastClr="000000"/>
              </a:solidFill>
              <a:latin typeface="Symbol" charset="2"/>
              <a:ea typeface="ＭＳ Ｐゴシック"/>
              <a:cs typeface="Symbol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                               ⟺ </a:t>
            </a:r>
            <a:r>
              <a:rPr lang="en-US" sz="1800" kern="0" err="1">
                <a:solidFill>
                  <a:sysClr val="windowText" lastClr="000000"/>
                </a:solidFill>
                <a:latin typeface="Comic Sans MS" panose="030F0902030302020204" pitchFamily="66" charset="0"/>
                <a:ea typeface="ＭＳ Ｐゴシック"/>
                <a:cs typeface="Comic Sans MS"/>
              </a:rPr>
              <a:t>f</a:t>
            </a:r>
            <a:r>
              <a:rPr lang="en-US" sz="1800" kern="0" baseline="-25000" err="1">
                <a:solidFill>
                  <a:sysClr val="windowText" lastClr="000000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sz="1800" kern="0" baseline="-25000">
                <a:solidFill>
                  <a:sysClr val="windowText" lastClr="000000"/>
                </a:solidFill>
                <a:latin typeface="Symbol" charset="2"/>
                <a:ea typeface="ＭＳ Ｐゴシック"/>
                <a:cs typeface="Symbol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= </a:t>
            </a:r>
            <a:r>
              <a:rPr lang="en-US" sz="180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800" baseline="-25000" err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/</a:t>
            </a:r>
            <a:r>
              <a:rPr lang="en-US" sz="180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1800" baseline="-25000">
                <a:solidFill>
                  <a:srgbClr val="000000"/>
                </a:solidFill>
                <a:ea typeface="Comic Sans MS" charset="0"/>
                <a:cs typeface="Comic Sans MS" charset="0"/>
              </a:rPr>
              <a:t>m</a:t>
            </a:r>
            <a:endParaRPr lang="en-US" sz="1800" kern="0" baseline="-25000">
              <a:solidFill>
                <a:sysClr val="windowText" lastClr="000000"/>
              </a:solidFill>
              <a:latin typeface="Symbol" charset="2"/>
              <a:ea typeface="ＭＳ Ｐゴシック"/>
              <a:cs typeface="Symbol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Symbol" charset="2"/>
              <a:ea typeface="ＭＳ Ｐゴシック"/>
              <a:cs typeface="Symbol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ysClr val="windowText" lastClr="000000"/>
                </a:solidFill>
                <a:ea typeface="Comic Sans MS" charset="0"/>
                <a:cs typeface="Comic Sans MS" charset="0"/>
              </a:rPr>
              <a:t>Three probes directly sensitive to free-steaming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800" kern="0">
                <a:solidFill>
                  <a:sysClr val="windowText" lastClr="000000"/>
                </a:solidFill>
                <a:ea typeface="Comic Sans MS" charset="0"/>
                <a:cs typeface="Comic Sans MS" charset="0"/>
              </a:rPr>
              <a:t>Galaxy Power spectrum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800" kern="0">
                <a:solidFill>
                  <a:sysClr val="windowText" lastClr="000000"/>
                </a:solidFill>
                <a:ea typeface="Comic Sans MS" charset="0"/>
                <a:cs typeface="Comic Sans MS" charset="0"/>
              </a:rPr>
              <a:t>Weak lensing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800" kern="0">
                <a:solidFill>
                  <a:sysClr val="windowText" lastClr="000000"/>
                </a:solidFill>
                <a:ea typeface="Comic Sans MS" charset="0"/>
                <a:cs typeface="Comic Sans MS" charset="0"/>
              </a:rPr>
              <a:t>Ly-a absorption along the line of sight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endParaRPr lang="en-US" sz="1800" kern="0">
              <a:solidFill>
                <a:sysClr val="windowText" lastClr="000000"/>
              </a:solidFill>
              <a:ea typeface="Comic Sans MS" charset="0"/>
              <a:cs typeface="Comic Sans MS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ysClr val="windowText" lastClr="000000"/>
                </a:solidFill>
                <a:ea typeface="Comic Sans MS" charset="0"/>
                <a:cs typeface="Comic Sans MS" charset="0"/>
              </a:rPr>
              <a:t>CMB- lensing is similarly affected by free-steaming</a:t>
            </a: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8532494" y="6537369"/>
            <a:ext cx="82647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5A3BD0BA-EF9E-5E43-8F8B-05C8E0E2E6FE}" type="slidenum">
              <a:rPr lang="en-US" sz="1200" b="1">
                <a:solidFill>
                  <a:srgbClr val="CC3300"/>
                </a:solidFill>
              </a:rPr>
              <a:pPr algn="ctr" eaLnBrk="1" hangingPunct="1">
                <a:defRPr/>
              </a:pPr>
              <a:t>53</a:t>
            </a:fld>
            <a:endParaRPr lang="en-US" sz="1200" b="1">
              <a:solidFill>
                <a:srgbClr val="CC3300"/>
              </a:solidFill>
            </a:endParaRPr>
          </a:p>
        </p:txBody>
      </p:sp>
      <p:sp>
        <p:nvSpPr>
          <p:cNvPr id="684036" name="Rectangle 4"/>
          <p:cNvSpPr>
            <a:spLocks noChangeArrowheads="1"/>
          </p:cNvSpPr>
          <p:nvPr/>
        </p:nvSpPr>
        <p:spPr bwMode="auto">
          <a:xfrm>
            <a:off x="452826" y="58744"/>
            <a:ext cx="896129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3600" b="1" i="1">
                <a:solidFill>
                  <a:srgbClr val="FF3300"/>
                </a:solidFill>
              </a:rPr>
              <a:t> </a:t>
            </a:r>
            <a:r>
              <a:rPr lang="en-US" sz="4000" b="1" i="1">
                <a:solidFill>
                  <a:srgbClr val="FF3300"/>
                </a:solidFill>
              </a:rPr>
              <a:t>Impact on matter power spectrum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668485" y="1276971"/>
            <a:ext cx="130175" cy="119063"/>
          </a:xfrm>
          <a:prstGeom prst="ellipse">
            <a:avLst/>
          </a:prstGeom>
          <a:solidFill>
            <a:srgbClr val="A45E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3300"/>
              </a:solidFill>
              <a:latin typeface="Times"/>
              <a:ea typeface="ＭＳ Ｐゴシック"/>
              <a:cs typeface="+mn-cs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5671850" y="2629965"/>
            <a:ext cx="130175" cy="119063"/>
          </a:xfrm>
          <a:prstGeom prst="ellipse">
            <a:avLst/>
          </a:prstGeom>
          <a:solidFill>
            <a:srgbClr val="A45E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3300"/>
              </a:solidFill>
              <a:latin typeface="Times"/>
              <a:ea typeface="ＭＳ Ｐゴシック"/>
              <a:cs typeface="+mn-cs"/>
            </a:endParaRPr>
          </a:p>
        </p:txBody>
      </p:sp>
      <p:pic>
        <p:nvPicPr>
          <p:cNvPr id="16" name="Image 15" descr="plotPk_massnu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b="4952"/>
          <a:stretch/>
        </p:blipFill>
        <p:spPr>
          <a:xfrm>
            <a:off x="822159" y="1659669"/>
            <a:ext cx="4745789" cy="3567385"/>
          </a:xfrm>
          <a:prstGeom prst="rect">
            <a:avLst/>
          </a:prstGeom>
        </p:spPr>
      </p:pic>
      <p:sp>
        <p:nvSpPr>
          <p:cNvPr id="17" name="ZoneTexte 48"/>
          <p:cNvSpPr txBox="1">
            <a:spLocks noChangeArrowheads="1"/>
          </p:cNvSpPr>
          <p:nvPr/>
        </p:nvSpPr>
        <p:spPr bwMode="auto">
          <a:xfrm rot="2404694">
            <a:off x="3184372" y="3541456"/>
            <a:ext cx="893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0000FF"/>
                </a:solidFill>
              </a:rPr>
              <a:t>1.0 eV</a:t>
            </a:r>
          </a:p>
        </p:txBody>
      </p:sp>
      <p:sp>
        <p:nvSpPr>
          <p:cNvPr id="19" name="ZoneTexte 49"/>
          <p:cNvSpPr txBox="1">
            <a:spLocks noChangeArrowheads="1"/>
          </p:cNvSpPr>
          <p:nvPr/>
        </p:nvSpPr>
        <p:spPr bwMode="auto">
          <a:xfrm rot="1782171">
            <a:off x="3017776" y="2904279"/>
            <a:ext cx="1255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cs typeface="Comic Sans MS" charset="0"/>
              </a:rPr>
              <a:t>0.5 eV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5154972" y="2339475"/>
            <a:ext cx="24851" cy="2259267"/>
          </a:xfrm>
          <a:prstGeom prst="straightConnector1">
            <a:avLst/>
          </a:prstGeom>
          <a:noFill/>
          <a:ln w="38100" cap="flat" cmpd="sng" algn="ctr">
            <a:solidFill>
              <a:srgbClr val="9900FF"/>
            </a:solidFill>
            <a:prstDash val="solid"/>
            <a:tailEnd type="arrow" w="lg" len="lg"/>
          </a:ln>
          <a:effectLst/>
        </p:spPr>
      </p:cxnSp>
      <p:sp>
        <p:nvSpPr>
          <p:cNvPr id="21" name="ZoneTexte 55"/>
          <p:cNvSpPr txBox="1">
            <a:spLocks noChangeArrowheads="1"/>
          </p:cNvSpPr>
          <p:nvPr/>
        </p:nvSpPr>
        <p:spPr bwMode="auto">
          <a:xfrm>
            <a:off x="5136347" y="3243336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>
                <a:solidFill>
                  <a:srgbClr val="9900FF"/>
                </a:solidFill>
              </a:rPr>
              <a:t>8f</a:t>
            </a:r>
            <a:r>
              <a:rPr lang="en-US" sz="1800" b="1" kern="0" baseline="-25000">
                <a:solidFill>
                  <a:srgbClr val="9900FF"/>
                </a:solidFill>
                <a:latin typeface="Symbol" charset="0"/>
                <a:cs typeface="Symbol" charset="0"/>
              </a:rPr>
              <a:t>n</a:t>
            </a:r>
            <a:endParaRPr lang="en-US" sz="1800" b="1" kern="0">
              <a:solidFill>
                <a:srgbClr val="9900FF"/>
              </a:solidFill>
            </a:endParaRPr>
          </a:p>
        </p:txBody>
      </p:sp>
      <p:sp>
        <p:nvSpPr>
          <p:cNvPr id="24" name="ZoneTexte 50"/>
          <p:cNvSpPr txBox="1">
            <a:spLocks noChangeArrowheads="1"/>
          </p:cNvSpPr>
          <p:nvPr/>
        </p:nvSpPr>
        <p:spPr bwMode="auto">
          <a:xfrm>
            <a:off x="2331519" y="5232474"/>
            <a:ext cx="3016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0000"/>
                </a:solidFill>
                <a:cs typeface="Comic Sans MS" charset="0"/>
              </a:rPr>
              <a:t>Wavenumber k (h.Mpc</a:t>
            </a:r>
            <a:r>
              <a:rPr lang="en-US" sz="1800" b="1" baseline="30000">
                <a:solidFill>
                  <a:srgbClr val="000000"/>
                </a:solidFill>
                <a:cs typeface="Comic Sans MS" charset="0"/>
              </a:rPr>
              <a:t>-1</a:t>
            </a:r>
            <a:r>
              <a:rPr lang="en-US" sz="1800" b="1">
                <a:solidFill>
                  <a:srgbClr val="000000"/>
                </a:solidFill>
                <a:cs typeface="Comic Sans MS" charset="0"/>
              </a:rPr>
              <a:t>)</a:t>
            </a:r>
            <a:endParaRPr lang="en-US" sz="1800" b="1" baseline="30000">
              <a:solidFill>
                <a:srgbClr val="000000"/>
              </a:solidFill>
              <a:cs typeface="Comic Sans MS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>
            <a:off x="3441390" y="4903861"/>
            <a:ext cx="1377926" cy="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619685" y="4574387"/>
            <a:ext cx="101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660066"/>
                </a:solidFill>
                <a:latin typeface="Times"/>
                <a:ea typeface="ＭＳ Ｐゴシック"/>
                <a:cs typeface="+mn-cs"/>
              </a:rPr>
              <a:t>1D Ly-</a:t>
            </a:r>
            <a:r>
              <a:rPr lang="en-US" sz="1800" kern="0">
                <a:solidFill>
                  <a:srgbClr val="660066"/>
                </a:solidFill>
                <a:latin typeface="Symbol" charset="0"/>
                <a:ea typeface="ＭＳ Ｐゴシック"/>
                <a:cs typeface="Symbol" charset="0"/>
              </a:rPr>
              <a:t>a</a:t>
            </a:r>
            <a:endParaRPr lang="en-US" sz="1800" kern="0">
              <a:solidFill>
                <a:srgbClr val="660066"/>
              </a:solidFill>
              <a:latin typeface="Times"/>
              <a:ea typeface="ＭＳ Ｐゴシック"/>
              <a:cs typeface="+mn-cs"/>
            </a:endParaRPr>
          </a:p>
        </p:txBody>
      </p:sp>
      <p:cxnSp>
        <p:nvCxnSpPr>
          <p:cNvPr id="27" name="Connecteur droit avec flèche 26"/>
          <p:cNvCxnSpPr/>
          <p:nvPr/>
        </p:nvCxnSpPr>
        <p:spPr bwMode="auto">
          <a:xfrm>
            <a:off x="2593978" y="4385484"/>
            <a:ext cx="1152525" cy="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2369718" y="4016152"/>
            <a:ext cx="1306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660066"/>
                </a:solidFill>
                <a:latin typeface="Times"/>
                <a:ea typeface="ＭＳ Ｐゴシック"/>
                <a:cs typeface="+mn-cs"/>
              </a:rPr>
              <a:t>Galaxy LSS</a:t>
            </a: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-1024626" y="3276499"/>
            <a:ext cx="332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>
                <a:solidFill>
                  <a:sysClr val="windowText" lastClr="000000"/>
                </a:solidFill>
                <a:latin typeface="Comic Sans MS"/>
                <a:ea typeface="ＭＳ Ｐゴシック"/>
                <a:cs typeface="Comic Sans MS"/>
              </a:rPr>
              <a:t>P(k) massive / P(k) massless</a:t>
            </a:r>
          </a:p>
        </p:txBody>
      </p:sp>
      <p:cxnSp>
        <p:nvCxnSpPr>
          <p:cNvPr id="30" name="Connecteur droit avec flèche 29"/>
          <p:cNvCxnSpPr/>
          <p:nvPr/>
        </p:nvCxnSpPr>
        <p:spPr bwMode="auto">
          <a:xfrm>
            <a:off x="1043123" y="5001458"/>
            <a:ext cx="4070530" cy="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avec flèche 30"/>
          <p:cNvCxnSpPr/>
          <p:nvPr/>
        </p:nvCxnSpPr>
        <p:spPr bwMode="auto">
          <a:xfrm>
            <a:off x="1211031" y="4025143"/>
            <a:ext cx="1584325" cy="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586513" y="3667346"/>
            <a:ext cx="697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660066"/>
                </a:solidFill>
                <a:latin typeface="Times"/>
                <a:ea typeface="ＭＳ Ｐゴシック"/>
                <a:cs typeface="+mn-cs"/>
              </a:rPr>
              <a:t>CMB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097418" y="2459787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ysClr val="windowText" lastClr="000000"/>
                </a:solidFill>
                <a:latin typeface="Times"/>
                <a:ea typeface="ＭＳ Ｐゴシック"/>
                <a:cs typeface="+mn-cs"/>
              </a:rPr>
              <a:t>z=4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458369" y="287420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ysClr val="windowText" lastClr="000000"/>
                </a:solidFill>
                <a:latin typeface="Times"/>
                <a:ea typeface="ＭＳ Ｐゴシック"/>
                <a:cs typeface="+mn-cs"/>
              </a:rPr>
              <a:t>z=0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4030578" y="2825077"/>
            <a:ext cx="252090" cy="51702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8" name="Connecteur droit avec flèche 37"/>
          <p:cNvCxnSpPr>
            <a:stCxn id="36" idx="2"/>
          </p:cNvCxnSpPr>
          <p:nvPr/>
        </p:nvCxnSpPr>
        <p:spPr>
          <a:xfrm flipH="1">
            <a:off x="4445004" y="3212759"/>
            <a:ext cx="260389" cy="38334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9" name="Connecteur droit avec flèche 38"/>
          <p:cNvCxnSpPr/>
          <p:nvPr/>
        </p:nvCxnSpPr>
        <p:spPr>
          <a:xfrm flipH="1">
            <a:off x="4177630" y="2811709"/>
            <a:ext cx="158511" cy="141271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0" name="Connecteur droit avec flèche 39"/>
          <p:cNvCxnSpPr/>
          <p:nvPr/>
        </p:nvCxnSpPr>
        <p:spPr>
          <a:xfrm flipH="1">
            <a:off x="4672264" y="3208422"/>
            <a:ext cx="93579" cy="131010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1" name="Connecteur droit avec flèche 40"/>
          <p:cNvCxnSpPr/>
          <p:nvPr/>
        </p:nvCxnSpPr>
        <p:spPr bwMode="auto">
          <a:xfrm flipV="1">
            <a:off x="1073362" y="1904895"/>
            <a:ext cx="0" cy="3083462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droit avec flèche 41"/>
          <p:cNvCxnSpPr/>
          <p:nvPr/>
        </p:nvCxnSpPr>
        <p:spPr bwMode="auto">
          <a:xfrm flipV="1">
            <a:off x="1073363" y="5980537"/>
            <a:ext cx="4040291" cy="1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382443" y="6053121"/>
            <a:ext cx="165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3333CC"/>
                </a:solidFill>
                <a:latin typeface="Comic Sans MS"/>
                <a:ea typeface="ＭＳ Ｐゴシック"/>
                <a:cs typeface="Comic Sans MS"/>
              </a:rPr>
              <a:t>Large scales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619685" y="6053121"/>
            <a:ext cx="163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3333CC"/>
                </a:solidFill>
                <a:latin typeface="Comic Sans MS"/>
                <a:ea typeface="ＭＳ Ｐゴシック"/>
                <a:cs typeface="Comic Sans MS"/>
              </a:rPr>
              <a:t>Small scales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6964" y="1013338"/>
            <a:ext cx="412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Impact in CMB-alone only for non-relativist neutrinos ⇒ ~1-2 eV limit </a:t>
            </a:r>
          </a:p>
        </p:txBody>
      </p:sp>
      <p:sp>
        <p:nvSpPr>
          <p:cNvPr id="45" name="Ellipse 44"/>
          <p:cNvSpPr/>
          <p:nvPr/>
        </p:nvSpPr>
        <p:spPr bwMode="auto">
          <a:xfrm>
            <a:off x="634778" y="1227316"/>
            <a:ext cx="130175" cy="119063"/>
          </a:xfrm>
          <a:prstGeom prst="ellipse">
            <a:avLst/>
          </a:prstGeom>
          <a:solidFill>
            <a:srgbClr val="A45E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3300"/>
              </a:solidFill>
              <a:latin typeface="Times"/>
              <a:ea typeface="ＭＳ Ｐゴシック"/>
              <a:cs typeface="+mn-cs"/>
            </a:endParaRPr>
          </a:p>
        </p:txBody>
      </p:sp>
      <p:cxnSp>
        <p:nvCxnSpPr>
          <p:cNvPr id="34" name="Connecteur droit avec flèche 33"/>
          <p:cNvCxnSpPr/>
          <p:nvPr/>
        </p:nvCxnSpPr>
        <p:spPr bwMode="auto">
          <a:xfrm>
            <a:off x="3170241" y="4598741"/>
            <a:ext cx="1943413" cy="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733706" y="4265410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660066"/>
                </a:solidFill>
                <a:latin typeface="Times"/>
                <a:ea typeface="ＭＳ Ｐゴシック"/>
                <a:cs typeface="+mn-cs"/>
              </a:rPr>
              <a:t>WL</a:t>
            </a:r>
          </a:p>
        </p:txBody>
      </p:sp>
      <p:sp>
        <p:nvSpPr>
          <p:cNvPr id="46" name="Ellipse 45"/>
          <p:cNvSpPr/>
          <p:nvPr/>
        </p:nvSpPr>
        <p:spPr bwMode="auto">
          <a:xfrm>
            <a:off x="5676264" y="3417786"/>
            <a:ext cx="130175" cy="119063"/>
          </a:xfrm>
          <a:prstGeom prst="ellipse">
            <a:avLst/>
          </a:prstGeom>
          <a:solidFill>
            <a:srgbClr val="A45E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3300"/>
              </a:solidFill>
              <a:latin typeface="Times"/>
              <a:ea typeface="ＭＳ Ｐゴシック"/>
              <a:cs typeface="+mn-cs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5683340" y="5308232"/>
            <a:ext cx="130175" cy="119063"/>
          </a:xfrm>
          <a:prstGeom prst="ellipse">
            <a:avLst/>
          </a:prstGeom>
          <a:solidFill>
            <a:srgbClr val="A45E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3300"/>
              </a:solidFill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8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50838" y="95250"/>
            <a:ext cx="9321800" cy="766763"/>
          </a:xfrm>
        </p:spPr>
        <p:txBody>
          <a:bodyPr/>
          <a:lstStyle/>
          <a:p>
            <a:pPr>
              <a:defRPr/>
            </a:pPr>
            <a:r>
              <a:rPr lang="en-US" sz="4800" b="1" i="1" dirty="0">
                <a:solidFill>
                  <a:srgbClr val="FF3300"/>
                </a:solidFill>
                <a:latin typeface="Comic Sans MS" panose="030F0902030302020204" pitchFamily="66" charset="0"/>
              </a:rPr>
              <a:t>1964 - CMB discovery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28083" y="3987801"/>
            <a:ext cx="9493249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509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509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509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509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50900" eaLnBrk="0" hangingPunct="0"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F5F5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2800" b="1" baseline="30000" dirty="0">
                <a:solidFill>
                  <a:srgbClr val="0033CC"/>
                </a:solidFill>
              </a:rPr>
              <a:t> </a:t>
            </a:r>
            <a:endParaRPr lang="en-US" sz="2800" b="1" dirty="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 typeface="Wingdings" charset="0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380 000 years: Recombination: Universe becomes transparent.</a:t>
            </a:r>
          </a:p>
          <a:p>
            <a:pPr>
              <a:spcBef>
                <a:spcPct val="0"/>
              </a:spcBef>
              <a:buFont typeface="Wingdings" charset="0"/>
              <a:buChar char="Ø"/>
            </a:pPr>
            <a:r>
              <a:rPr lang="en-US" sz="2400" dirty="0">
                <a:solidFill>
                  <a:schemeClr val="tx1"/>
                </a:solidFill>
                <a:sym typeface="Symbo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sym typeface="Symbol" charset="0"/>
              </a:rPr>
              <a:t>1964: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 Discovered ”by chance” by Penzias and Wilson</a:t>
            </a: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  <a:sym typeface="Symbol" charset="0"/>
              </a:rPr>
              <a:t> (uniform radio “noise” at 7.5 cm ⟶ 2.7 K) </a:t>
            </a:r>
          </a:p>
          <a:p>
            <a:pPr>
              <a:spcBef>
                <a:spcPct val="0"/>
              </a:spcBef>
              <a:buFont typeface="Wingdings" charset="0"/>
              <a:buChar char="Ø"/>
            </a:pPr>
            <a:r>
              <a:rPr lang="en-US" sz="2400" dirty="0">
                <a:solidFill>
                  <a:schemeClr val="tx1"/>
                </a:solidFill>
                <a:sym typeface="Symbo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sym typeface="Symbol" charset="0"/>
              </a:rPr>
              <a:t>1989-1992: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 Satellite COBE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Perfect black body with a temperature T=2.725K !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Extremely small anisotropies of 1/10000 degrees….</a:t>
            </a:r>
            <a:endParaRPr lang="en-US" sz="2400" dirty="0">
              <a:solidFill>
                <a:srgbClr val="000000"/>
              </a:solidFill>
              <a:sym typeface="Symbol" charset="0"/>
            </a:endParaRPr>
          </a:p>
        </p:txBody>
      </p:sp>
      <p:pic>
        <p:nvPicPr>
          <p:cNvPr id="3" name="Image 2" descr="firas_kle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3" y="939800"/>
            <a:ext cx="4347266" cy="3399366"/>
          </a:xfrm>
          <a:prstGeom prst="rect">
            <a:avLst/>
          </a:prstGeom>
        </p:spPr>
      </p:pic>
      <p:pic>
        <p:nvPicPr>
          <p:cNvPr id="4" name="Image 3" descr="COBEanisotr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79" y="1483781"/>
            <a:ext cx="4546604" cy="22733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54250" y="1481667"/>
            <a:ext cx="179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COBE-FIRAS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005233" y="3285066"/>
            <a:ext cx="1545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COBE-DMR</a:t>
            </a:r>
          </a:p>
        </p:txBody>
      </p:sp>
    </p:spTree>
    <p:extLst>
      <p:ext uri="{BB962C8B-B14F-4D97-AF65-F5344CB8AC3E}">
        <p14:creationId xmlns:p14="http://schemas.microsoft.com/office/powerpoint/2010/main" val="390940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5314" y="143384"/>
            <a:ext cx="9161462" cy="5365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3300"/>
                </a:solidFill>
                <a:latin typeface="Comic Sans MS" panose="030F0902030302020204" pitchFamily="66" charset="0"/>
                <a:cs typeface="+mj-cs"/>
              </a:rPr>
              <a:t>1979 - Inflation  </a:t>
            </a:r>
          </a:p>
        </p:txBody>
      </p:sp>
      <p:sp>
        <p:nvSpPr>
          <p:cNvPr id="1777680" name="Rectangle 16"/>
          <p:cNvSpPr>
            <a:spLocks noChangeArrowheads="1"/>
          </p:cNvSpPr>
          <p:nvPr/>
        </p:nvSpPr>
        <p:spPr bwMode="auto">
          <a:xfrm>
            <a:off x="1712640" y="1271915"/>
            <a:ext cx="1944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Deep field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en-US" sz="1400" b="1">
                <a:solidFill>
                  <a:srgbClr val="FFFFFF"/>
                </a:solidFill>
              </a:rPr>
              <a:t>observed by HST</a:t>
            </a:r>
            <a:endParaRPr lang="en-US" sz="2300" b="1">
              <a:solidFill>
                <a:srgbClr val="000000"/>
              </a:solidFill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9342438" y="6467475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fld id="{DE299AF9-8D9A-354A-9CA5-BA012A1FDA19}" type="slidenum">
              <a:rPr lang="en-US" sz="1200" b="1" smtClean="0">
                <a:solidFill>
                  <a:srgbClr val="CC3300"/>
                </a:solidFill>
                <a:latin typeface="Times New Roman" charset="0"/>
              </a:rPr>
              <a:pPr algn="ctr" eaLnBrk="0" hangingPunct="0">
                <a:spcBef>
                  <a:spcPct val="0"/>
                </a:spcBef>
                <a:defRPr/>
              </a:pPr>
              <a:t>7</a:t>
            </a:fld>
            <a:endParaRPr lang="en-US" sz="1200" b="1">
              <a:solidFill>
                <a:srgbClr val="CC3300"/>
              </a:solidFill>
              <a:latin typeface="Times New Roman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346F44-D798-7F4F-A145-34AB09EB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3662018"/>
            <a:ext cx="3142106" cy="3016422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B3ECDBED-FDC1-FF45-B3D8-A030BA02A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806109"/>
            <a:ext cx="583264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Horizon problem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Two photons in opposite direction cannot communicates between them.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Temperature of CMB almost identical in all the directions.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A simple solution: very fast inflation of the Universe (A. </a:t>
            </a:r>
            <a:r>
              <a:rPr lang="en-US" sz="2400" dirty="0" err="1">
                <a:cs typeface="+mn-cs"/>
              </a:rPr>
              <a:t>Guth</a:t>
            </a:r>
            <a:r>
              <a:rPr lang="en-US" sz="2400" dirty="0">
                <a:cs typeface="+mn-cs"/>
              </a:rPr>
              <a:t> 1979)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A7FB431-7CFD-1040-8076-9CFE9D03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718" y="3667627"/>
            <a:ext cx="597793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Inflation framework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Density energy stay almost constant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buFont typeface="Wingdings" charset="0"/>
              <a:buChar char="Ø"/>
              <a:defRPr/>
            </a:pPr>
            <a:endParaRPr lang="en-US" sz="2400" dirty="0">
              <a:cs typeface="+mn-cs"/>
            </a:endParaRPr>
          </a:p>
          <a:p>
            <a:pPr>
              <a:buFont typeface="Wingdings" charset="0"/>
              <a:buChar char="Ø"/>
              <a:defRPr/>
            </a:pPr>
            <a:endParaRPr lang="en-US" sz="2400" dirty="0">
              <a:cs typeface="+mn-cs"/>
            </a:endParaRP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Typically, </a:t>
            </a:r>
            <a:r>
              <a:rPr lang="en-US" dirty="0"/>
              <a:t>the Universe expanded by a factor of about e</a:t>
            </a:r>
            <a:r>
              <a:rPr lang="en-US" baseline="30000" dirty="0"/>
              <a:t>60 </a:t>
            </a:r>
            <a:r>
              <a:rPr lang="en-US" dirty="0"/>
              <a:t>a</a:t>
            </a:r>
            <a:r>
              <a:rPr lang="en-US" sz="2400" dirty="0">
                <a:cs typeface="+mn-cs"/>
              </a:rPr>
              <a:t>t 10</a:t>
            </a:r>
            <a:r>
              <a:rPr lang="en-US" sz="2400" baseline="30000" dirty="0">
                <a:cs typeface="+mn-cs"/>
              </a:rPr>
              <a:t>-36</a:t>
            </a:r>
            <a:r>
              <a:rPr lang="en-US" sz="2400" dirty="0">
                <a:cs typeface="+mn-cs"/>
              </a:rPr>
              <a:t>s (after GUT)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5AF4DD0-FE74-4542-8DED-A339EBAC625E}"/>
                  </a:ext>
                </a:extLst>
              </p:cNvPr>
              <p:cNvSpPr txBox="1"/>
              <p:nvPr/>
            </p:nvSpPr>
            <p:spPr>
              <a:xfrm>
                <a:off x="4853889" y="4546613"/>
                <a:ext cx="3332771" cy="6663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/3</m:t>
                          </m:r>
                        </m:e>
                      </m:ra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cste</m:t>
                      </m:r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5AF4DD0-FE74-4542-8DED-A339EBAC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889" y="4546613"/>
                <a:ext cx="3332771" cy="666336"/>
              </a:xfrm>
              <a:prstGeom prst="rect">
                <a:avLst/>
              </a:prstGeom>
              <a:blipFill>
                <a:blip r:embed="rId4"/>
                <a:stretch>
                  <a:fillRect l="-760" t="-9434" r="-1141" b="-94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F3C3DB4-8EE0-A549-BCBC-E9C30320438F}"/>
                  </a:ext>
                </a:extLst>
              </p:cNvPr>
              <p:cNvSpPr txBox="1"/>
              <p:nvPr/>
            </p:nvSpPr>
            <p:spPr>
              <a:xfrm>
                <a:off x="4957316" y="5396811"/>
                <a:ext cx="3615542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sup>
                    </m:sSup>
                  </m:oMath>
                </a14:m>
                <a:r>
                  <a:rPr lang="fr-FR" dirty="0"/>
                  <a:t> with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=1/(1+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F3C3DB4-8EE0-A549-BCBC-E9C30320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316" y="5396811"/>
                <a:ext cx="3615542" cy="353943"/>
              </a:xfrm>
              <a:prstGeom prst="rect">
                <a:avLst/>
              </a:prstGeom>
              <a:blipFill>
                <a:blip r:embed="rId5"/>
                <a:stretch>
                  <a:fillRect l="-2105" t="-24138" r="-3158" b="-517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A6348BD7-A0AD-B70F-8A8B-D5395E6D2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152" y="538927"/>
            <a:ext cx="3461494" cy="31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8985250" y="6381750"/>
            <a:ext cx="895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fld id="{DF67B6DB-2274-1F4F-BEC2-6718D70495D0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8</a:t>
            </a:fld>
            <a:endParaRPr lang="en-US" sz="1200" b="1">
              <a:solidFill>
                <a:srgbClr val="CC3300"/>
              </a:solidFill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531638" y="89383"/>
            <a:ext cx="684272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r>
              <a:rPr lang="en-US" sz="5400" b="1" i="1" dirty="0">
                <a:solidFill>
                  <a:srgbClr val="FF3300"/>
                </a:solidFill>
              </a:rPr>
              <a:t> 1998 - Dark energy</a:t>
            </a:r>
            <a:endParaRPr lang="en-US" sz="4500" dirty="0">
              <a:solidFill>
                <a:schemeClr val="tx2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232275" y="898525"/>
            <a:ext cx="56737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Acceleration of Universe expansion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In 1998 revolution of cosmology with standard candles, </a:t>
            </a:r>
            <a:r>
              <a:rPr lang="en-US" sz="2400" dirty="0" err="1">
                <a:cs typeface="+mn-cs"/>
              </a:rPr>
              <a:t>SNIa</a:t>
            </a:r>
            <a:endParaRPr lang="en-US" sz="2400" dirty="0">
              <a:cs typeface="+mn-cs"/>
            </a:endParaRPr>
          </a:p>
          <a:p>
            <a:pPr lvl="1"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</a:t>
            </a:r>
            <a:r>
              <a:rPr lang="en-US" sz="2400" dirty="0" err="1">
                <a:cs typeface="+mn-cs"/>
              </a:rPr>
              <a:t>SNIa</a:t>
            </a:r>
            <a:r>
              <a:rPr lang="en-US" sz="2400" dirty="0">
                <a:cs typeface="+mn-cs"/>
              </a:rPr>
              <a:t> were dimmer (~0.2 mag), ~10% further away than expected  with 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baseline="-25000" dirty="0" err="1">
                <a:latin typeface="Lucida Grande"/>
                <a:ea typeface="Lucida Grande"/>
                <a:cs typeface="Lucida Grande"/>
              </a:rPr>
              <a:t>m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>
                <a:cs typeface="+mn-cs"/>
              </a:rPr>
              <a:t>=1 (only ‘ordinary’ matter)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/>
          <a:stretch>
            <a:fillRect/>
          </a:stretch>
        </p:blipFill>
        <p:spPr bwMode="auto">
          <a:xfrm>
            <a:off x="0" y="836712"/>
            <a:ext cx="4003518" cy="308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7400" y="3872161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200" b="1">
                <a:latin typeface="Comic Sans MS" charset="0"/>
              </a:rPr>
              <a:t>0.0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75025" y="3872161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200" b="1">
                <a:latin typeface="Comic Sans MS" charset="0"/>
              </a:rPr>
              <a:t>1.0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52600" y="3861048"/>
            <a:ext cx="749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200" b="1" err="1">
                <a:latin typeface="Comic Sans MS" charset="0"/>
              </a:rPr>
              <a:t>Redshit</a:t>
            </a:r>
            <a:endParaRPr lang="fr-FR" sz="1200" b="1">
              <a:latin typeface="Comic Sans MS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31638" y="2153237"/>
            <a:ext cx="14959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50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 b="1" i="1" dirty="0" err="1">
                <a:solidFill>
                  <a:srgbClr val="FF3300"/>
                </a:solidFill>
                <a:latin typeface="Comic Sans MS" charset="0"/>
              </a:rPr>
              <a:t>Perlmutter</a:t>
            </a:r>
            <a:r>
              <a:rPr lang="fr-FR" sz="1800" b="1" i="1" dirty="0">
                <a:solidFill>
                  <a:srgbClr val="FF3300"/>
                </a:solidFill>
                <a:latin typeface="Comic Sans MS" charset="0"/>
              </a:rPr>
              <a:t>, </a:t>
            </a:r>
          </a:p>
          <a:p>
            <a:pPr>
              <a:defRPr/>
            </a:pPr>
            <a:r>
              <a:rPr lang="fr-FR" sz="1800" b="1" i="1" dirty="0">
                <a:solidFill>
                  <a:srgbClr val="FF3300"/>
                </a:solidFill>
                <a:latin typeface="Comic Sans MS" charset="0"/>
              </a:rPr>
              <a:t>et al. (1998)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38898" y="4661426"/>
            <a:ext cx="453950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Content of the Universe</a:t>
            </a:r>
            <a:r>
              <a:rPr lang="en-US" sz="2400" b="1" dirty="0">
                <a:cs typeface="+mn-cs"/>
              </a:rPr>
              <a:t> 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2/3 of Dark Energy repulsive for gravitation</a:t>
            </a:r>
          </a:p>
          <a:p>
            <a:pPr>
              <a:buFont typeface="Wingdings" charset="0"/>
              <a:buChar char="Ø"/>
              <a:defRPr/>
            </a:pPr>
            <a:r>
              <a:rPr lang="en-US" sz="2400" dirty="0">
                <a:cs typeface="+mn-cs"/>
              </a:rPr>
              <a:t> 1/3 of “classical” matter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98DE69-141B-D4F7-4C46-7F6E0241D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43" r="5632"/>
          <a:stretch/>
        </p:blipFill>
        <p:spPr>
          <a:xfrm>
            <a:off x="4592960" y="3505332"/>
            <a:ext cx="5252401" cy="28586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A6D234-5D21-FDCB-DD41-5DFA893899E8}"/>
              </a:ext>
            </a:extLst>
          </p:cNvPr>
          <p:cNvSpPr txBox="1"/>
          <p:nvPr/>
        </p:nvSpPr>
        <p:spPr>
          <a:xfrm>
            <a:off x="8622009" y="551723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345654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0276" y="764704"/>
            <a:ext cx="8985448" cy="5128149"/>
          </a:xfrm>
        </p:spPr>
        <p:txBody>
          <a:bodyPr/>
          <a:lstStyle/>
          <a:p>
            <a:pPr>
              <a:defRPr/>
            </a:pP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CMB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- 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H</a:t>
            </a:r>
            <a:r>
              <a:rPr lang="en-US" sz="7200" b="1" i="1" baseline="-25000" dirty="0">
                <a:solidFill>
                  <a:srgbClr val="FF3300"/>
                </a:solidFill>
                <a:latin typeface="Comic Sans MS" charset="0"/>
                <a:cs typeface="+mj-cs"/>
              </a:rPr>
              <a:t>0</a:t>
            </a:r>
            <a: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  <a:t> controversy</a:t>
            </a:r>
            <a:br>
              <a:rPr lang="en-US" sz="7200" b="1" i="1" dirty="0">
                <a:solidFill>
                  <a:srgbClr val="FF3300"/>
                </a:solidFill>
                <a:latin typeface="Comic Sans MS" charset="0"/>
                <a:cs typeface="+mj-cs"/>
              </a:rPr>
            </a:br>
            <a:endParaRPr lang="en-US" sz="7200" b="1" i="1" dirty="0">
              <a:solidFill>
                <a:srgbClr val="FF3300"/>
              </a:solidFill>
              <a:latin typeface="Comic Sans MS" charset="0"/>
              <a:cs typeface="+mj-cs"/>
            </a:endParaRPr>
          </a:p>
        </p:txBody>
      </p:sp>
      <p:sp>
        <p:nvSpPr>
          <p:cNvPr id="726019" name="Text Box 1027"/>
          <p:cNvSpPr txBox="1">
            <a:spLocks noChangeArrowheads="1"/>
          </p:cNvSpPr>
          <p:nvPr/>
        </p:nvSpPr>
        <p:spPr bwMode="auto">
          <a:xfrm>
            <a:off x="9010650" y="6381750"/>
            <a:ext cx="895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fld id="{1F6DC658-FE34-D04A-B1F8-D7A0D9FF45C6}" type="slidenum">
              <a:rPr lang="en-US" sz="1200" b="1">
                <a:solidFill>
                  <a:srgbClr val="CC3300"/>
                </a:solidFill>
                <a:cs typeface="+mn-cs"/>
              </a:rPr>
              <a:pPr algn="ctr" eaLnBrk="1" hangingPunct="1">
                <a:defRPr/>
              </a:pPr>
              <a:t>9</a:t>
            </a:fld>
            <a:endParaRPr lang="en-US" sz="1200" b="1">
              <a:solidFill>
                <a:srgbClr val="CC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35056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uvelle présentation">
  <a:themeElements>
    <a:clrScheme name="1_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1_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Nouvelle présentation">
  <a:themeElements>
    <a:clrScheme name="1_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1_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3333CC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>
            <a:ln>
              <a:noFill/>
            </a:ln>
            <a:solidFill>
              <a:srgbClr val="3333CC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mac_yeche_48:Microsoft Office 98:Modèles:Nouvelle présentation</Template>
  <TotalTime>99821</TotalTime>
  <Words>3204</Words>
  <Application>Microsoft Macintosh PowerPoint</Application>
  <PresentationFormat>Format A4 (210 x 297 mm)</PresentationFormat>
  <Paragraphs>699</Paragraphs>
  <Slides>53</Slides>
  <Notes>53</Notes>
  <HiddenSlides>0</HiddenSlides>
  <MMClips>1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72" baseType="lpstr">
      <vt:lpstr>Arial</vt:lpstr>
      <vt:lpstr>Arial Narrow</vt:lpstr>
      <vt:lpstr>Calibri</vt:lpstr>
      <vt:lpstr>Cambria Math</vt:lpstr>
      <vt:lpstr>Comic Sans MS</vt:lpstr>
      <vt:lpstr>Helvetica Neue</vt:lpstr>
      <vt:lpstr>Lucida Grande</vt:lpstr>
      <vt:lpstr>Optima</vt:lpstr>
      <vt:lpstr>Script MT Bold</vt:lpstr>
      <vt:lpstr>Symbol</vt:lpstr>
      <vt:lpstr>Times</vt:lpstr>
      <vt:lpstr>Times New Roman</vt:lpstr>
      <vt:lpstr>Wingdings</vt:lpstr>
      <vt:lpstr>Nouvelle présentation</vt:lpstr>
      <vt:lpstr>1_Nouvelle présentation</vt:lpstr>
      <vt:lpstr>2_Nouvelle présentation</vt:lpstr>
      <vt:lpstr>3_Nouvelle présentation</vt:lpstr>
      <vt:lpstr>6_Nouvelle présentation</vt:lpstr>
      <vt:lpstr>…quation</vt:lpstr>
      <vt:lpstr>Présentation PowerPoint</vt:lpstr>
      <vt:lpstr>Outlines</vt:lpstr>
      <vt:lpstr>History and Basics  of Cosmology </vt:lpstr>
      <vt:lpstr>1929 - Expanding Universe </vt:lpstr>
      <vt:lpstr>1970 - Dark Matter</vt:lpstr>
      <vt:lpstr>1964 - CMB discovery</vt:lpstr>
      <vt:lpstr>1979 - Inflation  </vt:lpstr>
      <vt:lpstr>Présentation PowerPoint</vt:lpstr>
      <vt:lpstr> CMB -  H0 controversy </vt:lpstr>
      <vt:lpstr>Présentation PowerPoint</vt:lpstr>
      <vt:lpstr>Présentation PowerPoint</vt:lpstr>
      <vt:lpstr>Présentation PowerPoint</vt:lpstr>
      <vt:lpstr>Local measurement of H0 </vt:lpstr>
      <vt:lpstr> Comparison CMB/Distance ladder</vt:lpstr>
      <vt:lpstr> Dark Energy  -  BAO </vt:lpstr>
      <vt:lpstr>Baryonic Acoustic Oscillations</vt:lpstr>
      <vt:lpstr>2005 - Observation of BAO</vt:lpstr>
      <vt:lpstr>SDSS: 2009-2019   </vt:lpstr>
      <vt:lpstr>BAO with galaxies and quasars</vt:lpstr>
      <vt:lpstr>Présentation PowerPoint</vt:lpstr>
      <vt:lpstr>DESI    2021-2026   </vt:lpstr>
      <vt:lpstr>Présentation PowerPoint</vt:lpstr>
      <vt:lpstr>Présentation PowerPoint</vt:lpstr>
      <vt:lpstr>Science with  DESI   </vt:lpstr>
      <vt:lpstr>Euclid  2023-2029   </vt:lpstr>
      <vt:lpstr>Euclid performances in BAO</vt:lpstr>
      <vt:lpstr>Future Spectroscopic Surveys    </vt:lpstr>
      <vt:lpstr>Inflation 1) CMB polarization 2) Non-gaussianities </vt:lpstr>
      <vt:lpstr>Inflation and CMB polarization</vt:lpstr>
      <vt:lpstr>Current status on r</vt:lpstr>
      <vt:lpstr>Future CMB programs Complementary approach</vt:lpstr>
      <vt:lpstr>Forecasts on r</vt:lpstr>
      <vt:lpstr>Inflation and non-gaussianity</vt:lpstr>
      <vt:lpstr>Ground: Forecast for fNL</vt:lpstr>
      <vt:lpstr>Satellite project for fNL</vt:lpstr>
      <vt:lpstr>Neutrino masses with multi-probes</vt:lpstr>
      <vt:lpstr>  Cosmic neutrino background </vt:lpstr>
      <vt:lpstr>Présentation PowerPoint</vt:lpstr>
      <vt:lpstr>Présentation PowerPoint</vt:lpstr>
      <vt:lpstr>Présentation PowerPoint</vt:lpstr>
      <vt:lpstr>DESI and Euclid forecast for Smn</vt:lpstr>
      <vt:lpstr>Large Synoptic Survey Telescope</vt:lpstr>
      <vt:lpstr>  Free-streaming and lensing    </vt:lpstr>
      <vt:lpstr>CMB-S4 and LSST forecast for Smn</vt:lpstr>
      <vt:lpstr>MSE :Forecast for Smn</vt:lpstr>
      <vt:lpstr>Summary </vt:lpstr>
      <vt:lpstr>Timeline of the projects in Cosmology</vt:lpstr>
      <vt:lpstr>Additional Slides</vt:lpstr>
      <vt:lpstr> H0licow – lensed quasars</vt:lpstr>
      <vt:lpstr> H0licow – lensed quasars</vt:lpstr>
      <vt:lpstr>H0 and Gravitational Waves?  </vt:lpstr>
      <vt:lpstr>Présentation PowerPoint</vt:lpstr>
      <vt:lpstr>Présentation PowerPoint</vt:lpstr>
    </vt:vector>
  </TitlesOfParts>
  <Company>CEA DAPNIA/SPP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Yeche Christophe</dc:creator>
  <cp:lastModifiedBy>Microsoft Office User</cp:lastModifiedBy>
  <cp:revision>1850</cp:revision>
  <cp:lastPrinted>2023-03-28T10:23:47Z</cp:lastPrinted>
  <dcterms:created xsi:type="dcterms:W3CDTF">1998-06-11T15:52:09Z</dcterms:created>
  <dcterms:modified xsi:type="dcterms:W3CDTF">2023-07-10T07:11:03Z</dcterms:modified>
</cp:coreProperties>
</file>