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8" r:id="rId2"/>
    <p:sldId id="276" r:id="rId3"/>
    <p:sldId id="271" r:id="rId4"/>
    <p:sldId id="268" r:id="rId5"/>
    <p:sldId id="264" r:id="rId6"/>
    <p:sldId id="265" r:id="rId7"/>
    <p:sldId id="285" r:id="rId8"/>
    <p:sldId id="296" r:id="rId9"/>
    <p:sldId id="277" r:id="rId10"/>
    <p:sldId id="269" r:id="rId11"/>
    <p:sldId id="278" r:id="rId12"/>
    <p:sldId id="279" r:id="rId13"/>
    <p:sldId id="272" r:id="rId14"/>
    <p:sldId id="282" r:id="rId15"/>
    <p:sldId id="281" r:id="rId16"/>
    <p:sldId id="284" r:id="rId17"/>
    <p:sldId id="287" r:id="rId18"/>
    <p:sldId id="283" r:id="rId19"/>
    <p:sldId id="286" r:id="rId20"/>
    <p:sldId id="280" r:id="rId21"/>
    <p:sldId id="270" r:id="rId22"/>
    <p:sldId id="289" r:id="rId23"/>
    <p:sldId id="274" r:id="rId24"/>
    <p:sldId id="290" r:id="rId25"/>
    <p:sldId id="273" r:id="rId26"/>
    <p:sldId id="291" r:id="rId27"/>
    <p:sldId id="292" r:id="rId28"/>
    <p:sldId id="288" r:id="rId29"/>
    <p:sldId id="275" r:id="rId30"/>
    <p:sldId id="294" r:id="rId31"/>
    <p:sldId id="295"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01" autoAdjust="0"/>
    <p:restoredTop sz="79228"/>
  </p:normalViewPr>
  <p:slideViewPr>
    <p:cSldViewPr snapToGrid="0" snapToObjects="1">
      <p:cViewPr varScale="1">
        <p:scale>
          <a:sx n="98" d="100"/>
          <a:sy n="98" d="100"/>
        </p:scale>
        <p:origin x="200" y="184"/>
      </p:cViewPr>
      <p:guideLst>
        <p:guide orient="horz" pos="2160"/>
        <p:guide pos="3840"/>
      </p:guideLst>
    </p:cSldViewPr>
  </p:slideViewPr>
  <p:outlineViewPr>
    <p:cViewPr>
      <p:scale>
        <a:sx n="33" d="100"/>
        <a:sy n="33" d="100"/>
      </p:scale>
      <p:origin x="0" y="-27824"/>
    </p:cViewPr>
  </p:outlineViewPr>
  <p:notesTextViewPr>
    <p:cViewPr>
      <p:scale>
        <a:sx n="1" d="1"/>
        <a:sy n="1" d="1"/>
      </p:scale>
      <p:origin x="0" y="0"/>
    </p:cViewPr>
  </p:notesText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DCB7DF9-0D02-4585-BB95-A274CDB043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latin typeface="Avenir Book" panose="02000503020000020003" pitchFamily="2" charset="0"/>
            </a:endParaRPr>
          </a:p>
        </p:txBody>
      </p:sp>
      <p:sp>
        <p:nvSpPr>
          <p:cNvPr id="3" name="Segnaposto data 2">
            <a:extLst>
              <a:ext uri="{FF2B5EF4-FFF2-40B4-BE49-F238E27FC236}">
                <a16:creationId xmlns:a16="http://schemas.microsoft.com/office/drawing/2014/main" id="{0D03439E-816E-4B73-9747-56E6950143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8F809-F363-4872-84C9-D7CD75B4F4FB}" type="datetimeFigureOut">
              <a:rPr lang="it-IT" smtClean="0">
                <a:latin typeface="Avenir Book" panose="02000503020000020003" pitchFamily="2" charset="0"/>
              </a:rPr>
              <a:t>13/03/23</a:t>
            </a:fld>
            <a:endParaRPr lang="it-IT" dirty="0">
              <a:latin typeface="Avenir Book" panose="02000503020000020003" pitchFamily="2" charset="0"/>
            </a:endParaRPr>
          </a:p>
        </p:txBody>
      </p:sp>
      <p:sp>
        <p:nvSpPr>
          <p:cNvPr id="4" name="Segnaposto piè di pagina 3">
            <a:extLst>
              <a:ext uri="{FF2B5EF4-FFF2-40B4-BE49-F238E27FC236}">
                <a16:creationId xmlns:a16="http://schemas.microsoft.com/office/drawing/2014/main" id="{0F80F5E3-5A6B-4274-9F07-3F4DC527B0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latin typeface="Avenir Book" panose="02000503020000020003" pitchFamily="2" charset="0"/>
            </a:endParaRPr>
          </a:p>
        </p:txBody>
      </p:sp>
      <p:sp>
        <p:nvSpPr>
          <p:cNvPr id="5" name="Segnaposto numero diapositiva 4">
            <a:extLst>
              <a:ext uri="{FF2B5EF4-FFF2-40B4-BE49-F238E27FC236}">
                <a16:creationId xmlns:a16="http://schemas.microsoft.com/office/drawing/2014/main" id="{D775B453-4FD3-4B45-9A4E-69A288F1E9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9A301-FF2A-45E5-97E1-7B158FC8E93D}" type="slidenum">
              <a:rPr lang="it-IT" smtClean="0">
                <a:latin typeface="Avenir Book" panose="02000503020000020003" pitchFamily="2" charset="0"/>
              </a:rPr>
              <a:t>‹#›</a:t>
            </a:fld>
            <a:endParaRPr lang="it-IT" dirty="0">
              <a:latin typeface="Avenir Book" panose="02000503020000020003" pitchFamily="2" charset="0"/>
            </a:endParaRPr>
          </a:p>
        </p:txBody>
      </p:sp>
    </p:spTree>
    <p:extLst>
      <p:ext uri="{BB962C8B-B14F-4D97-AF65-F5344CB8AC3E}">
        <p14:creationId xmlns:p14="http://schemas.microsoft.com/office/powerpoint/2010/main" val="316395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62E046F7-DDA4-3648-BD7E-85E6D1DE148B}" type="datetimeFigureOut">
              <a:rPr lang="it-IT" smtClean="0"/>
              <a:pPr/>
              <a:t>13/03/23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815490F3-ADF7-B042-987D-93AF3DA3A926}" type="slidenum">
              <a:rPr lang="it-IT" smtClean="0"/>
              <a:pPr/>
              <a:t>‹#›</a:t>
            </a:fld>
            <a:endParaRPr lang="it-IT" dirty="0"/>
          </a:p>
        </p:txBody>
      </p:sp>
    </p:spTree>
    <p:extLst>
      <p:ext uri="{BB962C8B-B14F-4D97-AF65-F5344CB8AC3E}">
        <p14:creationId xmlns:p14="http://schemas.microsoft.com/office/powerpoint/2010/main" val="234785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5490F3-ADF7-B042-987D-93AF3DA3A926}" type="slidenum">
              <a:rPr lang="it-IT" smtClean="0"/>
              <a:pPr/>
              <a:t>1</a:t>
            </a:fld>
            <a:endParaRPr lang="it-IT" dirty="0"/>
          </a:p>
        </p:txBody>
      </p:sp>
    </p:spTree>
    <p:extLst>
      <p:ext uri="{BB962C8B-B14F-4D97-AF65-F5344CB8AC3E}">
        <p14:creationId xmlns:p14="http://schemas.microsoft.com/office/powerpoint/2010/main" val="361707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ct val="100000"/>
              <a:buNone/>
            </a:pPr>
            <a:r>
              <a:rPr lang="en-GB" sz="2400" b="1" dirty="0">
                <a:solidFill>
                  <a:srgbClr val="002060"/>
                </a:solidFill>
              </a:rPr>
              <a:t>Data Lake</a:t>
            </a:r>
            <a:r>
              <a:rPr lang="en-GB" sz="2400" dirty="0">
                <a:solidFill>
                  <a:srgbClr val="002060"/>
                </a:solidFill>
              </a:rPr>
              <a:t>:</a:t>
            </a:r>
            <a:endParaRPr lang="en-GB" sz="1900" dirty="0">
              <a:solidFill>
                <a:srgbClr val="002060"/>
              </a:solidFill>
            </a:endParaRPr>
          </a:p>
          <a:p>
            <a:pPr marL="685800" lvl="1" indent="-228631" algn="l" rtl="0">
              <a:lnSpc>
                <a:spcPct val="90000"/>
              </a:lnSpc>
              <a:spcBef>
                <a:spcPts val="500"/>
              </a:spcBef>
              <a:spcAft>
                <a:spcPts val="0"/>
              </a:spcAft>
              <a:buClr>
                <a:srgbClr val="002060"/>
              </a:buClr>
              <a:buSzPct val="100000"/>
              <a:buFont typeface="Calibri"/>
              <a:buChar char="•"/>
            </a:pPr>
            <a:r>
              <a:rPr lang="en-GB" sz="1900" dirty="0">
                <a:solidFill>
                  <a:srgbClr val="002060"/>
                </a:solidFill>
              </a:rPr>
              <a:t>Build a scalable, federated, data infrastructure as the basis of open science for the ESFRI projects within ESCAPE.  Enable connection to compute and storage resources.</a:t>
            </a:r>
            <a:endParaRPr lang="en-GB" dirty="0"/>
          </a:p>
          <a:p>
            <a:pPr marL="0" lvl="0" indent="0" algn="l" rtl="0">
              <a:lnSpc>
                <a:spcPct val="90000"/>
              </a:lnSpc>
              <a:spcBef>
                <a:spcPts val="1000"/>
              </a:spcBef>
              <a:spcAft>
                <a:spcPts val="0"/>
              </a:spcAft>
              <a:buClr>
                <a:srgbClr val="002060"/>
              </a:buClr>
              <a:buSzPct val="100000"/>
              <a:buNone/>
            </a:pPr>
            <a:r>
              <a:rPr lang="en-GB" sz="2400" b="1" dirty="0">
                <a:solidFill>
                  <a:srgbClr val="002060"/>
                </a:solidFill>
              </a:rPr>
              <a:t>Software Repository</a:t>
            </a:r>
            <a:r>
              <a:rPr lang="en-GB" sz="2400" dirty="0">
                <a:solidFill>
                  <a:srgbClr val="002060"/>
                </a:solidFill>
              </a:rPr>
              <a:t>:</a:t>
            </a:r>
            <a:endParaRPr lang="en-GB" sz="1900" dirty="0">
              <a:solidFill>
                <a:srgbClr val="002060"/>
              </a:solidFill>
            </a:endParaRPr>
          </a:p>
          <a:p>
            <a:pPr marL="685800" lvl="1" indent="-228631" algn="l" rtl="0">
              <a:lnSpc>
                <a:spcPct val="90000"/>
              </a:lnSpc>
              <a:spcBef>
                <a:spcPts val="500"/>
              </a:spcBef>
              <a:spcAft>
                <a:spcPts val="0"/>
              </a:spcAft>
              <a:buClr>
                <a:srgbClr val="002060"/>
              </a:buClr>
              <a:buSzPct val="100000"/>
              <a:buFont typeface="Calibri"/>
              <a:buChar char="•"/>
            </a:pPr>
            <a:r>
              <a:rPr lang="en-GB" sz="1900" dirty="0">
                <a:solidFill>
                  <a:srgbClr val="002060"/>
                </a:solidFill>
              </a:rPr>
              <a:t> Repository of "scientific software" as a major component of the “data” to be curated in EOSC. Implementation of a community-based approach for the continuous development of shared software and for training of researchers and data scientists.</a:t>
            </a:r>
            <a:endParaRPr lang="en-GB" dirty="0"/>
          </a:p>
          <a:p>
            <a:pPr marL="0" lvl="0" indent="0" algn="l" rtl="0">
              <a:lnSpc>
                <a:spcPct val="90000"/>
              </a:lnSpc>
              <a:spcBef>
                <a:spcPts val="1000"/>
              </a:spcBef>
              <a:spcAft>
                <a:spcPts val="0"/>
              </a:spcAft>
              <a:buClr>
                <a:srgbClr val="002060"/>
              </a:buClr>
              <a:buSzPct val="100000"/>
              <a:buNone/>
            </a:pPr>
            <a:r>
              <a:rPr lang="en-GB" sz="2400" b="1" dirty="0">
                <a:solidFill>
                  <a:srgbClr val="002060"/>
                </a:solidFill>
              </a:rPr>
              <a:t>Virtual Observatory</a:t>
            </a:r>
            <a:r>
              <a:rPr lang="en-GB" sz="2400" dirty="0">
                <a:solidFill>
                  <a:srgbClr val="002060"/>
                </a:solidFill>
              </a:rPr>
              <a:t>:</a:t>
            </a:r>
            <a:endParaRPr lang="en-GB" sz="1900" dirty="0">
              <a:solidFill>
                <a:srgbClr val="002060"/>
              </a:solidFill>
            </a:endParaRPr>
          </a:p>
          <a:p>
            <a:pPr marL="685800" lvl="1" indent="-228631" algn="l" rtl="0">
              <a:lnSpc>
                <a:spcPct val="90000"/>
              </a:lnSpc>
              <a:spcBef>
                <a:spcPts val="500"/>
              </a:spcBef>
              <a:spcAft>
                <a:spcPts val="0"/>
              </a:spcAft>
              <a:buClr>
                <a:srgbClr val="002060"/>
              </a:buClr>
              <a:buSzPct val="100000"/>
              <a:buFont typeface="Calibri"/>
              <a:buChar char="•"/>
            </a:pPr>
            <a:r>
              <a:rPr lang="en-GB" sz="1900" dirty="0">
                <a:solidFill>
                  <a:srgbClr val="002060"/>
                </a:solidFill>
              </a:rPr>
              <a:t> Extend the VO </a:t>
            </a:r>
            <a:r>
              <a:rPr lang="en-GB" sz="1900" i="1" dirty="0">
                <a:solidFill>
                  <a:srgbClr val="002060"/>
                </a:solidFill>
              </a:rPr>
              <a:t>FAIR </a:t>
            </a:r>
            <a:r>
              <a:rPr lang="en-GB" sz="1900" dirty="0">
                <a:solidFill>
                  <a:srgbClr val="002060"/>
                </a:solidFill>
              </a:rPr>
              <a:t>standards, methods and to a broader scientific context;    prepare the VO to interface the large data volumes of next facilities.</a:t>
            </a:r>
            <a:endParaRPr lang="en-GB" dirty="0"/>
          </a:p>
          <a:p>
            <a:pPr marL="0" lvl="0" indent="0" algn="l" rtl="0">
              <a:lnSpc>
                <a:spcPct val="90000"/>
              </a:lnSpc>
              <a:spcBef>
                <a:spcPts val="1000"/>
              </a:spcBef>
              <a:spcAft>
                <a:spcPts val="0"/>
              </a:spcAft>
              <a:buClr>
                <a:srgbClr val="002060"/>
              </a:buClr>
              <a:buSzPct val="100000"/>
              <a:buNone/>
            </a:pPr>
            <a:r>
              <a:rPr lang="en-GB" sz="2400" b="1" dirty="0">
                <a:solidFill>
                  <a:srgbClr val="002060"/>
                </a:solidFill>
              </a:rPr>
              <a:t>Science Platforms</a:t>
            </a:r>
            <a:r>
              <a:rPr lang="en-GB" sz="2400" dirty="0">
                <a:solidFill>
                  <a:srgbClr val="002060"/>
                </a:solidFill>
              </a:rPr>
              <a:t>:</a:t>
            </a:r>
            <a:endParaRPr lang="en-GB" sz="1900" dirty="0">
              <a:solidFill>
                <a:srgbClr val="002060"/>
              </a:solidFill>
            </a:endParaRPr>
          </a:p>
          <a:p>
            <a:pPr marL="685800" lvl="1" indent="-228631" algn="l" rtl="0">
              <a:lnSpc>
                <a:spcPct val="90000"/>
              </a:lnSpc>
              <a:spcBef>
                <a:spcPts val="500"/>
              </a:spcBef>
              <a:spcAft>
                <a:spcPts val="0"/>
              </a:spcAft>
              <a:buClr>
                <a:srgbClr val="002060"/>
              </a:buClr>
              <a:buSzPct val="100000"/>
              <a:buFont typeface="Calibri"/>
              <a:buChar char="•"/>
            </a:pPr>
            <a:r>
              <a:rPr lang="en-GB" sz="1900" dirty="0">
                <a:solidFill>
                  <a:srgbClr val="002060"/>
                </a:solidFill>
              </a:rPr>
              <a:t> Flexible science platforms to enable the open data analysis tailored by and for each facility as well as a global one for transversal workflows.</a:t>
            </a:r>
            <a:endParaRPr lang="en-GB" dirty="0"/>
          </a:p>
          <a:p>
            <a:pPr marL="0" lvl="0" indent="0" algn="l" rtl="0">
              <a:lnSpc>
                <a:spcPct val="90000"/>
              </a:lnSpc>
              <a:spcBef>
                <a:spcPts val="1000"/>
              </a:spcBef>
              <a:spcAft>
                <a:spcPts val="0"/>
              </a:spcAft>
              <a:buClr>
                <a:srgbClr val="002060"/>
              </a:buClr>
              <a:buSzPct val="100000"/>
              <a:buNone/>
            </a:pPr>
            <a:r>
              <a:rPr lang="en-GB" sz="2400" b="1" dirty="0">
                <a:solidFill>
                  <a:srgbClr val="002060"/>
                </a:solidFill>
              </a:rPr>
              <a:t>Citizen Science</a:t>
            </a:r>
            <a:r>
              <a:rPr lang="en-GB" sz="2400" dirty="0">
                <a:solidFill>
                  <a:srgbClr val="002060"/>
                </a:solidFill>
              </a:rPr>
              <a:t>:</a:t>
            </a:r>
            <a:endParaRPr lang="en-GB" sz="1900" dirty="0">
              <a:solidFill>
                <a:srgbClr val="002060"/>
              </a:solidFill>
            </a:endParaRPr>
          </a:p>
          <a:p>
            <a:pPr marL="685800" lvl="1" indent="-228631" algn="l" rtl="0">
              <a:lnSpc>
                <a:spcPct val="90000"/>
              </a:lnSpc>
              <a:spcBef>
                <a:spcPts val="500"/>
              </a:spcBef>
              <a:spcAft>
                <a:spcPts val="0"/>
              </a:spcAft>
              <a:buClr>
                <a:srgbClr val="002060"/>
              </a:buClr>
              <a:buSzPct val="100000"/>
              <a:buFont typeface="Calibri"/>
              <a:buChar char="•"/>
            </a:pPr>
            <a:r>
              <a:rPr lang="en-GB" sz="1900" dirty="0">
                <a:solidFill>
                  <a:srgbClr val="002060"/>
                </a:solidFill>
              </a:rPr>
              <a:t> Open gateway for citizen science on ESCAPE data archives and ESFRI community</a:t>
            </a:r>
            <a:endParaRPr dirty="0"/>
          </a:p>
        </p:txBody>
      </p:sp>
      <p:sp>
        <p:nvSpPr>
          <p:cNvPr id="252" name="Google Shape;2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ct val="100000"/>
              <a:buNone/>
            </a:pPr>
            <a:r>
              <a:rPr lang="en-GB" sz="2400" b="1" dirty="0">
                <a:solidFill>
                  <a:srgbClr val="002060"/>
                </a:solidFill>
              </a:rPr>
              <a:t>Data Lake</a:t>
            </a:r>
            <a:r>
              <a:rPr lang="en-GB" sz="2400" dirty="0">
                <a:solidFill>
                  <a:srgbClr val="002060"/>
                </a:solidFill>
              </a:rPr>
              <a:t>:</a:t>
            </a:r>
            <a:endParaRPr lang="en-GB" sz="1900" dirty="0">
              <a:solidFill>
                <a:srgbClr val="002060"/>
              </a:solidFill>
            </a:endParaRPr>
          </a:p>
          <a:p>
            <a:pPr marL="685800" lvl="1" indent="-228631" algn="l" rtl="0">
              <a:lnSpc>
                <a:spcPct val="90000"/>
              </a:lnSpc>
              <a:spcBef>
                <a:spcPts val="500"/>
              </a:spcBef>
              <a:spcAft>
                <a:spcPts val="0"/>
              </a:spcAft>
              <a:buClr>
                <a:srgbClr val="002060"/>
              </a:buClr>
              <a:buSzPct val="100000"/>
              <a:buFont typeface="Calibri"/>
              <a:buChar char="•"/>
            </a:pPr>
            <a:r>
              <a:rPr lang="en-GB" sz="1900" dirty="0">
                <a:solidFill>
                  <a:srgbClr val="002060"/>
                </a:solidFill>
              </a:rPr>
              <a:t>Build a scalable, federated, data infrastructure as the basis of open science for the ESFRI projects within ESCAPE.  Enable connection to compute and storage resources.</a:t>
            </a:r>
            <a:endParaRPr lang="en-GB" dirty="0"/>
          </a:p>
          <a:p>
            <a:pPr marL="0" lvl="0" indent="0" algn="l" rtl="0">
              <a:lnSpc>
                <a:spcPct val="90000"/>
              </a:lnSpc>
              <a:spcBef>
                <a:spcPts val="1000"/>
              </a:spcBef>
              <a:spcAft>
                <a:spcPts val="0"/>
              </a:spcAft>
              <a:buClr>
                <a:srgbClr val="002060"/>
              </a:buClr>
              <a:buSzPct val="100000"/>
              <a:buNone/>
            </a:pPr>
            <a:r>
              <a:rPr lang="en-GB" sz="2400" b="1" dirty="0">
                <a:solidFill>
                  <a:srgbClr val="002060"/>
                </a:solidFill>
              </a:rPr>
              <a:t>Software Repository</a:t>
            </a:r>
            <a:r>
              <a:rPr lang="en-GB" sz="2400" dirty="0">
                <a:solidFill>
                  <a:srgbClr val="002060"/>
                </a:solidFill>
              </a:rPr>
              <a:t>:</a:t>
            </a:r>
            <a:endParaRPr lang="en-GB" sz="1900" dirty="0">
              <a:solidFill>
                <a:srgbClr val="002060"/>
              </a:solidFill>
            </a:endParaRPr>
          </a:p>
          <a:p>
            <a:pPr marL="685800" lvl="1" indent="-228631" algn="l" rtl="0">
              <a:lnSpc>
                <a:spcPct val="90000"/>
              </a:lnSpc>
              <a:spcBef>
                <a:spcPts val="500"/>
              </a:spcBef>
              <a:spcAft>
                <a:spcPts val="0"/>
              </a:spcAft>
              <a:buClr>
                <a:srgbClr val="002060"/>
              </a:buClr>
              <a:buSzPct val="100000"/>
              <a:buFont typeface="Calibri"/>
              <a:buChar char="•"/>
            </a:pPr>
            <a:r>
              <a:rPr lang="en-GB" sz="1900" dirty="0">
                <a:solidFill>
                  <a:srgbClr val="002060"/>
                </a:solidFill>
              </a:rPr>
              <a:t> Repository of "scientific software" as a major component of the “data” to be curated in EOSC. Implementation of a community-based approach for the continuous development of shared software and for training of researchers and data scientists.</a:t>
            </a:r>
            <a:endParaRPr lang="en-GB" dirty="0"/>
          </a:p>
          <a:p>
            <a:pPr marL="0" lvl="0" indent="0" algn="l" rtl="0">
              <a:lnSpc>
                <a:spcPct val="90000"/>
              </a:lnSpc>
              <a:spcBef>
                <a:spcPts val="1000"/>
              </a:spcBef>
              <a:spcAft>
                <a:spcPts val="0"/>
              </a:spcAft>
              <a:buClr>
                <a:srgbClr val="002060"/>
              </a:buClr>
              <a:buSzPct val="100000"/>
              <a:buNone/>
            </a:pPr>
            <a:r>
              <a:rPr lang="en-GB" sz="2400" b="1" dirty="0">
                <a:solidFill>
                  <a:srgbClr val="002060"/>
                </a:solidFill>
              </a:rPr>
              <a:t>Virtual Observatory</a:t>
            </a:r>
            <a:r>
              <a:rPr lang="en-GB" sz="2400" dirty="0">
                <a:solidFill>
                  <a:srgbClr val="002060"/>
                </a:solidFill>
              </a:rPr>
              <a:t>:</a:t>
            </a:r>
            <a:endParaRPr lang="en-GB" sz="1900" dirty="0">
              <a:solidFill>
                <a:srgbClr val="002060"/>
              </a:solidFill>
            </a:endParaRPr>
          </a:p>
          <a:p>
            <a:pPr marL="685800" lvl="1" indent="-228631" algn="l" rtl="0">
              <a:lnSpc>
                <a:spcPct val="90000"/>
              </a:lnSpc>
              <a:spcBef>
                <a:spcPts val="500"/>
              </a:spcBef>
              <a:spcAft>
                <a:spcPts val="0"/>
              </a:spcAft>
              <a:buClr>
                <a:srgbClr val="002060"/>
              </a:buClr>
              <a:buSzPct val="100000"/>
              <a:buFont typeface="Calibri"/>
              <a:buChar char="•"/>
            </a:pPr>
            <a:r>
              <a:rPr lang="en-GB" sz="1900" dirty="0">
                <a:solidFill>
                  <a:srgbClr val="002060"/>
                </a:solidFill>
              </a:rPr>
              <a:t> Extend the VO </a:t>
            </a:r>
            <a:r>
              <a:rPr lang="en-GB" sz="1900" i="1" dirty="0">
                <a:solidFill>
                  <a:srgbClr val="002060"/>
                </a:solidFill>
              </a:rPr>
              <a:t>FAIR </a:t>
            </a:r>
            <a:r>
              <a:rPr lang="en-GB" sz="1900" dirty="0">
                <a:solidFill>
                  <a:srgbClr val="002060"/>
                </a:solidFill>
              </a:rPr>
              <a:t>standards, methods and to a broader scientific context;    prepare the VO to interface the large data volumes of next facilities.</a:t>
            </a:r>
            <a:endParaRPr lang="en-GB" dirty="0"/>
          </a:p>
          <a:p>
            <a:pPr marL="0" lvl="0" indent="0" algn="l" rtl="0">
              <a:lnSpc>
                <a:spcPct val="90000"/>
              </a:lnSpc>
              <a:spcBef>
                <a:spcPts val="1000"/>
              </a:spcBef>
              <a:spcAft>
                <a:spcPts val="0"/>
              </a:spcAft>
              <a:buClr>
                <a:srgbClr val="002060"/>
              </a:buClr>
              <a:buSzPct val="100000"/>
              <a:buNone/>
            </a:pPr>
            <a:r>
              <a:rPr lang="en-GB" sz="2400" b="1" dirty="0">
                <a:solidFill>
                  <a:srgbClr val="002060"/>
                </a:solidFill>
              </a:rPr>
              <a:t>Science Platforms</a:t>
            </a:r>
            <a:r>
              <a:rPr lang="en-GB" sz="2400" dirty="0">
                <a:solidFill>
                  <a:srgbClr val="002060"/>
                </a:solidFill>
              </a:rPr>
              <a:t>:</a:t>
            </a:r>
            <a:endParaRPr lang="en-GB" sz="1900" dirty="0">
              <a:solidFill>
                <a:srgbClr val="002060"/>
              </a:solidFill>
            </a:endParaRPr>
          </a:p>
          <a:p>
            <a:pPr marL="685800" lvl="1" indent="-228631" algn="l" rtl="0">
              <a:lnSpc>
                <a:spcPct val="90000"/>
              </a:lnSpc>
              <a:spcBef>
                <a:spcPts val="500"/>
              </a:spcBef>
              <a:spcAft>
                <a:spcPts val="0"/>
              </a:spcAft>
              <a:buClr>
                <a:srgbClr val="002060"/>
              </a:buClr>
              <a:buSzPct val="100000"/>
              <a:buFont typeface="Calibri"/>
              <a:buChar char="•"/>
            </a:pPr>
            <a:r>
              <a:rPr lang="en-GB" sz="1900" dirty="0">
                <a:solidFill>
                  <a:srgbClr val="002060"/>
                </a:solidFill>
              </a:rPr>
              <a:t> Flexible science platforms to enable the open data analysis tailored by and for each facility as well as a global one for transversal workflows.</a:t>
            </a:r>
            <a:endParaRPr lang="en-GB" dirty="0"/>
          </a:p>
          <a:p>
            <a:pPr marL="0" lvl="0" indent="0" algn="l" rtl="0">
              <a:lnSpc>
                <a:spcPct val="90000"/>
              </a:lnSpc>
              <a:spcBef>
                <a:spcPts val="1000"/>
              </a:spcBef>
              <a:spcAft>
                <a:spcPts val="0"/>
              </a:spcAft>
              <a:buClr>
                <a:srgbClr val="002060"/>
              </a:buClr>
              <a:buSzPct val="100000"/>
              <a:buNone/>
            </a:pPr>
            <a:r>
              <a:rPr lang="en-GB" sz="2400" b="1" dirty="0">
                <a:solidFill>
                  <a:srgbClr val="002060"/>
                </a:solidFill>
              </a:rPr>
              <a:t>Citizen Science</a:t>
            </a:r>
            <a:r>
              <a:rPr lang="en-GB" sz="2400" dirty="0">
                <a:solidFill>
                  <a:srgbClr val="002060"/>
                </a:solidFill>
              </a:rPr>
              <a:t>:</a:t>
            </a:r>
            <a:endParaRPr lang="en-GB" sz="1900" dirty="0">
              <a:solidFill>
                <a:srgbClr val="002060"/>
              </a:solidFill>
            </a:endParaRPr>
          </a:p>
          <a:p>
            <a:pPr marL="685800" lvl="1" indent="-228631" algn="l" rtl="0">
              <a:lnSpc>
                <a:spcPct val="90000"/>
              </a:lnSpc>
              <a:spcBef>
                <a:spcPts val="500"/>
              </a:spcBef>
              <a:spcAft>
                <a:spcPts val="0"/>
              </a:spcAft>
              <a:buClr>
                <a:srgbClr val="002060"/>
              </a:buClr>
              <a:buSzPct val="100000"/>
              <a:buFont typeface="Calibri"/>
              <a:buChar char="•"/>
            </a:pPr>
            <a:r>
              <a:rPr lang="en-GB" sz="1900" dirty="0">
                <a:solidFill>
                  <a:srgbClr val="002060"/>
                </a:solidFill>
              </a:rPr>
              <a:t> Open gateway for citizen science on ESCAPE data archives and ESFRI community</a:t>
            </a:r>
            <a:endParaRPr dirty="0"/>
          </a:p>
        </p:txBody>
      </p:sp>
      <p:sp>
        <p:nvSpPr>
          <p:cNvPr id="252" name="Google Shape;2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140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76582" y="3221765"/>
            <a:ext cx="8497455" cy="1595705"/>
          </a:xfrm>
        </p:spPr>
        <p:txBody>
          <a:bodyPr anchor="b">
            <a:normAutofit/>
          </a:bodyPr>
          <a:lstStyle>
            <a:lvl1pPr algn="ctr">
              <a:defRPr sz="3600">
                <a:solidFill>
                  <a:schemeClr val="bg1"/>
                </a:solidFill>
              </a:defRPr>
            </a:lvl1pPr>
          </a:lstStyle>
          <a:p>
            <a:r>
              <a:rPr lang="en-GB"/>
              <a:t>Click to edit Master title style</a:t>
            </a:r>
            <a:endParaRPr lang="en-US" dirty="0"/>
          </a:p>
        </p:txBody>
      </p:sp>
      <p:sp>
        <p:nvSpPr>
          <p:cNvPr id="3" name="Subtitle 2"/>
          <p:cNvSpPr>
            <a:spLocks noGrp="1"/>
          </p:cNvSpPr>
          <p:nvPr>
            <p:ph type="subTitle" idx="1"/>
          </p:nvPr>
        </p:nvSpPr>
        <p:spPr>
          <a:xfrm>
            <a:off x="1976581" y="5417819"/>
            <a:ext cx="8497456" cy="62405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Rettangolo 9">
            <a:extLst>
              <a:ext uri="{FF2B5EF4-FFF2-40B4-BE49-F238E27FC236}">
                <a16:creationId xmlns:a16="http://schemas.microsoft.com/office/drawing/2014/main" id="{B37CFE4B-908F-744C-86B0-5575CC115044}"/>
              </a:ext>
            </a:extLst>
          </p:cNvPr>
          <p:cNvSpPr/>
          <p:nvPr userDrawn="1"/>
        </p:nvSpPr>
        <p:spPr>
          <a:xfrm>
            <a:off x="990601" y="6378090"/>
            <a:ext cx="9483436" cy="415498"/>
          </a:xfrm>
          <a:prstGeom prst="rect">
            <a:avLst/>
          </a:prstGeom>
        </p:spPr>
        <p:txBody>
          <a:bodyPr wrap="square">
            <a:spAutoFit/>
          </a:bodyPr>
          <a:lstStyle/>
          <a:p>
            <a:pPr algn="r"/>
            <a:r>
              <a:rPr lang="en-GB" sz="1050" b="0" i="0" dirty="0">
                <a:solidFill>
                  <a:schemeClr val="bg1">
                    <a:lumMod val="95000"/>
                  </a:schemeClr>
                </a:solidFill>
                <a:latin typeface="Avenir Book" panose="02000503020000020003" pitchFamily="2" charset="0"/>
              </a:rPr>
              <a:t>ESCAPE - The European Science Cluster of Astronomy &amp; Particle Physics ESFRI Research Infrastructures has received funding from the European Union’s Horizon 2020 research and innovation programme under the Grant Agreement n° 824064.</a:t>
            </a:r>
            <a:endParaRPr lang="en-GB" sz="1400" b="0" i="0" dirty="0">
              <a:solidFill>
                <a:schemeClr val="bg1">
                  <a:lumMod val="95000"/>
                </a:schemeClr>
              </a:solidFill>
              <a:latin typeface="Avenir Book" panose="02000503020000020003" pitchFamily="2" charset="0"/>
            </a:endParaRPr>
          </a:p>
        </p:txBody>
      </p:sp>
    </p:spTree>
    <p:extLst>
      <p:ext uri="{BB962C8B-B14F-4D97-AF65-F5344CB8AC3E}">
        <p14:creationId xmlns:p14="http://schemas.microsoft.com/office/powerpoint/2010/main" val="32588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p:txBody>
      </p:sp>
      <p:sp>
        <p:nvSpPr>
          <p:cNvPr id="4" name="Date Placeholder 3"/>
          <p:cNvSpPr>
            <a:spLocks noGrp="1"/>
          </p:cNvSpPr>
          <p:nvPr>
            <p:ph type="dt" sz="half" idx="10"/>
          </p:nvPr>
        </p:nvSpPr>
        <p:spPr/>
        <p:txBody>
          <a:bodyPr/>
          <a:lstStyle/>
          <a:p>
            <a:r>
              <a:rPr lang="de-DE"/>
              <a:t>03/2023</a:t>
            </a:r>
            <a:endParaRPr lang="it-IT"/>
          </a:p>
        </p:txBody>
      </p:sp>
      <p:sp>
        <p:nvSpPr>
          <p:cNvPr id="5" name="Footer Placeholder 4"/>
          <p:cNvSpPr>
            <a:spLocks noGrp="1"/>
          </p:cNvSpPr>
          <p:nvPr>
            <p:ph type="ftr" sz="quarter" idx="11"/>
          </p:nvPr>
        </p:nvSpPr>
        <p:spPr/>
        <p:txBody>
          <a:bodyPr/>
          <a:lstStyle/>
          <a:p>
            <a:r>
              <a:rPr lang="it-IT"/>
              <a:t>First OSSR Open Collaboration Meeting, K. Graf 
</a:t>
            </a:r>
          </a:p>
        </p:txBody>
      </p:sp>
    </p:spTree>
    <p:extLst>
      <p:ext uri="{BB962C8B-B14F-4D97-AF65-F5344CB8AC3E}">
        <p14:creationId xmlns:p14="http://schemas.microsoft.com/office/powerpoint/2010/main" val="161657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p:txBody>
      </p:sp>
      <p:sp>
        <p:nvSpPr>
          <p:cNvPr id="4" name="Date Placeholder 3"/>
          <p:cNvSpPr>
            <a:spLocks noGrp="1"/>
          </p:cNvSpPr>
          <p:nvPr>
            <p:ph type="dt" sz="half" idx="10"/>
          </p:nvPr>
        </p:nvSpPr>
        <p:spPr/>
        <p:txBody>
          <a:bodyPr/>
          <a:lstStyle/>
          <a:p>
            <a:r>
              <a:rPr lang="de-DE"/>
              <a:t>03/2023</a:t>
            </a:r>
            <a:endParaRPr lang="it-IT"/>
          </a:p>
        </p:txBody>
      </p:sp>
      <p:sp>
        <p:nvSpPr>
          <p:cNvPr id="5" name="Footer Placeholder 4"/>
          <p:cNvSpPr>
            <a:spLocks noGrp="1"/>
          </p:cNvSpPr>
          <p:nvPr>
            <p:ph type="ftr" sz="quarter" idx="11"/>
          </p:nvPr>
        </p:nvSpPr>
        <p:spPr/>
        <p:txBody>
          <a:bodyPr/>
          <a:lstStyle/>
          <a:p>
            <a:r>
              <a:rPr lang="it-IT"/>
              <a:t>First OSSR Open Collaboration Meeting, K. Graf 
</a:t>
            </a:r>
          </a:p>
        </p:txBody>
      </p:sp>
    </p:spTree>
    <p:extLst>
      <p:ext uri="{BB962C8B-B14F-4D97-AF65-F5344CB8AC3E}">
        <p14:creationId xmlns:p14="http://schemas.microsoft.com/office/powerpoint/2010/main" val="369355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p:txBody>
      </p:sp>
      <p:sp>
        <p:nvSpPr>
          <p:cNvPr id="4" name="Date Placeholder 3"/>
          <p:cNvSpPr>
            <a:spLocks noGrp="1"/>
          </p:cNvSpPr>
          <p:nvPr>
            <p:ph type="dt" sz="half" idx="10"/>
          </p:nvPr>
        </p:nvSpPr>
        <p:spPr/>
        <p:txBody>
          <a:bodyPr/>
          <a:lstStyle/>
          <a:p>
            <a:r>
              <a:rPr lang="de-DE"/>
              <a:t>03/2023</a:t>
            </a:r>
            <a:endParaRPr lang="it-IT"/>
          </a:p>
        </p:txBody>
      </p:sp>
      <p:sp>
        <p:nvSpPr>
          <p:cNvPr id="5" name="Footer Placeholder 4"/>
          <p:cNvSpPr>
            <a:spLocks noGrp="1"/>
          </p:cNvSpPr>
          <p:nvPr>
            <p:ph type="ftr" sz="quarter" idx="11"/>
          </p:nvPr>
        </p:nvSpPr>
        <p:spPr/>
        <p:txBody>
          <a:bodyPr/>
          <a:lstStyle/>
          <a:p>
            <a:r>
              <a:rPr lang="it-IT"/>
              <a:t>First OSSR Open Collaboration Meeting, K. Graf 
</a:t>
            </a:r>
            <a:endParaRPr lang="it-IT" dirty="0"/>
          </a:p>
        </p:txBody>
      </p:sp>
      <p:sp>
        <p:nvSpPr>
          <p:cNvPr id="6" name="Slide Number Placeholder 5"/>
          <p:cNvSpPr>
            <a:spLocks noGrp="1"/>
          </p:cNvSpPr>
          <p:nvPr>
            <p:ph type="sldNum" sz="quarter" idx="12"/>
          </p:nvPr>
        </p:nvSpPr>
        <p:spPr>
          <a:xfrm>
            <a:off x="6537601" y="6346704"/>
            <a:ext cx="731981" cy="365125"/>
          </a:xfrm>
          <a:prstGeom prst="rect">
            <a:avLst/>
          </a:prstGeom>
        </p:spPr>
        <p:txBody>
          <a:bodyPr anchor="ctr" anchorCtr="0"/>
          <a:lstStyle>
            <a:lvl1pPr>
              <a:defRPr sz="1200" b="0" i="0">
                <a:solidFill>
                  <a:schemeClr val="tx1"/>
                </a:solidFill>
                <a:latin typeface="Avenir Book" panose="02000503020000020003" pitchFamily="2" charset="0"/>
              </a:defRPr>
            </a:lvl1pPr>
          </a:lstStyle>
          <a:p>
            <a:pPr algn="ctr"/>
            <a:fld id="{F815B12F-D02A-B845-865F-37AC5B232343}" type="slidenum">
              <a:rPr lang="it-IT" smtClean="0"/>
              <a:pPr algn="ctr"/>
              <a:t>‹#›</a:t>
            </a:fld>
            <a:endParaRPr lang="it-IT" dirty="0"/>
          </a:p>
        </p:txBody>
      </p:sp>
    </p:spTree>
    <p:extLst>
      <p:ext uri="{BB962C8B-B14F-4D97-AF65-F5344CB8AC3E}">
        <p14:creationId xmlns:p14="http://schemas.microsoft.com/office/powerpoint/2010/main" val="21727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de-DE"/>
              <a:t>03/2023</a:t>
            </a:r>
            <a:endParaRPr lang="it-IT"/>
          </a:p>
        </p:txBody>
      </p:sp>
      <p:sp>
        <p:nvSpPr>
          <p:cNvPr id="5" name="Footer Placeholder 4"/>
          <p:cNvSpPr>
            <a:spLocks noGrp="1"/>
          </p:cNvSpPr>
          <p:nvPr>
            <p:ph type="ftr" sz="quarter" idx="11"/>
          </p:nvPr>
        </p:nvSpPr>
        <p:spPr/>
        <p:txBody>
          <a:bodyPr/>
          <a:lstStyle/>
          <a:p>
            <a:r>
              <a:rPr lang="it-IT"/>
              <a:t>First OSSR Open Collaboration Meeting, K. Graf 
</a:t>
            </a:r>
          </a:p>
        </p:txBody>
      </p:sp>
    </p:spTree>
    <p:extLst>
      <p:ext uri="{BB962C8B-B14F-4D97-AF65-F5344CB8AC3E}">
        <p14:creationId xmlns:p14="http://schemas.microsoft.com/office/powerpoint/2010/main" val="18738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p:txBody>
      </p:sp>
      <p:sp>
        <p:nvSpPr>
          <p:cNvPr id="5" name="Date Placeholder 4"/>
          <p:cNvSpPr>
            <a:spLocks noGrp="1"/>
          </p:cNvSpPr>
          <p:nvPr>
            <p:ph type="dt" sz="half" idx="10"/>
          </p:nvPr>
        </p:nvSpPr>
        <p:spPr/>
        <p:txBody>
          <a:bodyPr/>
          <a:lstStyle/>
          <a:p>
            <a:r>
              <a:rPr lang="de-DE"/>
              <a:t>03/2023</a:t>
            </a:r>
            <a:endParaRPr lang="it-IT"/>
          </a:p>
        </p:txBody>
      </p:sp>
      <p:sp>
        <p:nvSpPr>
          <p:cNvPr id="6" name="Footer Placeholder 5"/>
          <p:cNvSpPr>
            <a:spLocks noGrp="1"/>
          </p:cNvSpPr>
          <p:nvPr>
            <p:ph type="ftr" sz="quarter" idx="11"/>
          </p:nvPr>
        </p:nvSpPr>
        <p:spPr/>
        <p:txBody>
          <a:bodyPr/>
          <a:lstStyle/>
          <a:p>
            <a:r>
              <a:rPr lang="it-IT"/>
              <a:t>First OSSR Open Collaboration Meeting, K. Graf 
</a:t>
            </a:r>
          </a:p>
        </p:txBody>
      </p:sp>
    </p:spTree>
    <p:extLst>
      <p:ext uri="{BB962C8B-B14F-4D97-AF65-F5344CB8AC3E}">
        <p14:creationId xmlns:p14="http://schemas.microsoft.com/office/powerpoint/2010/main" val="111748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p:txBody>
      </p:sp>
      <p:sp>
        <p:nvSpPr>
          <p:cNvPr id="7" name="Date Placeholder 6"/>
          <p:cNvSpPr>
            <a:spLocks noGrp="1"/>
          </p:cNvSpPr>
          <p:nvPr>
            <p:ph type="dt" sz="half" idx="10"/>
          </p:nvPr>
        </p:nvSpPr>
        <p:spPr/>
        <p:txBody>
          <a:bodyPr/>
          <a:lstStyle/>
          <a:p>
            <a:r>
              <a:rPr lang="de-DE"/>
              <a:t>03/2023</a:t>
            </a:r>
            <a:endParaRPr lang="it-IT"/>
          </a:p>
        </p:txBody>
      </p:sp>
      <p:sp>
        <p:nvSpPr>
          <p:cNvPr id="8" name="Footer Placeholder 7"/>
          <p:cNvSpPr>
            <a:spLocks noGrp="1"/>
          </p:cNvSpPr>
          <p:nvPr>
            <p:ph type="ftr" sz="quarter" idx="11"/>
          </p:nvPr>
        </p:nvSpPr>
        <p:spPr/>
        <p:txBody>
          <a:bodyPr/>
          <a:lstStyle/>
          <a:p>
            <a:r>
              <a:rPr lang="it-IT"/>
              <a:t>First OSSR Open Collaboration Meeting, K. Graf 
</a:t>
            </a:r>
          </a:p>
        </p:txBody>
      </p:sp>
    </p:spTree>
    <p:extLst>
      <p:ext uri="{BB962C8B-B14F-4D97-AF65-F5344CB8AC3E}">
        <p14:creationId xmlns:p14="http://schemas.microsoft.com/office/powerpoint/2010/main" val="297332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r>
              <a:rPr lang="de-DE"/>
              <a:t>03/2023</a:t>
            </a:r>
            <a:endParaRPr lang="it-IT"/>
          </a:p>
        </p:txBody>
      </p:sp>
      <p:sp>
        <p:nvSpPr>
          <p:cNvPr id="4" name="Footer Placeholder 3"/>
          <p:cNvSpPr>
            <a:spLocks noGrp="1"/>
          </p:cNvSpPr>
          <p:nvPr>
            <p:ph type="ftr" sz="quarter" idx="11"/>
          </p:nvPr>
        </p:nvSpPr>
        <p:spPr/>
        <p:txBody>
          <a:bodyPr/>
          <a:lstStyle/>
          <a:p>
            <a:r>
              <a:rPr lang="it-IT"/>
              <a:t>First OSSR Open Collaboration Meeting, K. Graf 
</a:t>
            </a:r>
          </a:p>
        </p:txBody>
      </p:sp>
    </p:spTree>
    <p:extLst>
      <p:ext uri="{BB962C8B-B14F-4D97-AF65-F5344CB8AC3E}">
        <p14:creationId xmlns:p14="http://schemas.microsoft.com/office/powerpoint/2010/main" val="349168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03/2023</a:t>
            </a:r>
            <a:endParaRPr lang="it-IT"/>
          </a:p>
        </p:txBody>
      </p:sp>
      <p:sp>
        <p:nvSpPr>
          <p:cNvPr id="3" name="Footer Placeholder 2"/>
          <p:cNvSpPr>
            <a:spLocks noGrp="1"/>
          </p:cNvSpPr>
          <p:nvPr>
            <p:ph type="ftr" sz="quarter" idx="11"/>
          </p:nvPr>
        </p:nvSpPr>
        <p:spPr/>
        <p:txBody>
          <a:bodyPr/>
          <a:lstStyle/>
          <a:p>
            <a:r>
              <a:rPr lang="it-IT"/>
              <a:t>First OSSR Open Collaboration Meeting, K. Graf 
</a:t>
            </a:r>
          </a:p>
        </p:txBody>
      </p:sp>
    </p:spTree>
    <p:extLst>
      <p:ext uri="{BB962C8B-B14F-4D97-AF65-F5344CB8AC3E}">
        <p14:creationId xmlns:p14="http://schemas.microsoft.com/office/powerpoint/2010/main" val="196795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de-DE"/>
              <a:t>03/2023</a:t>
            </a:r>
            <a:endParaRPr lang="it-IT"/>
          </a:p>
        </p:txBody>
      </p:sp>
      <p:sp>
        <p:nvSpPr>
          <p:cNvPr id="6" name="Footer Placeholder 5"/>
          <p:cNvSpPr>
            <a:spLocks noGrp="1"/>
          </p:cNvSpPr>
          <p:nvPr>
            <p:ph type="ftr" sz="quarter" idx="11"/>
          </p:nvPr>
        </p:nvSpPr>
        <p:spPr/>
        <p:txBody>
          <a:bodyPr/>
          <a:lstStyle/>
          <a:p>
            <a:r>
              <a:rPr lang="it-IT"/>
              <a:t>First OSSR Open Collaboration Meeting, K. Graf 
</a:t>
            </a:r>
          </a:p>
        </p:txBody>
      </p:sp>
    </p:spTree>
    <p:extLst>
      <p:ext uri="{BB962C8B-B14F-4D97-AF65-F5344CB8AC3E}">
        <p14:creationId xmlns:p14="http://schemas.microsoft.com/office/powerpoint/2010/main" val="35789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r>
              <a:rPr lang="de-DE"/>
              <a:t>03/2023</a:t>
            </a:r>
            <a:endParaRPr lang="it-IT"/>
          </a:p>
        </p:txBody>
      </p:sp>
      <p:sp>
        <p:nvSpPr>
          <p:cNvPr id="6" name="Footer Placeholder 5"/>
          <p:cNvSpPr>
            <a:spLocks noGrp="1"/>
          </p:cNvSpPr>
          <p:nvPr>
            <p:ph type="ftr" sz="quarter" idx="11"/>
          </p:nvPr>
        </p:nvSpPr>
        <p:spPr/>
        <p:txBody>
          <a:bodyPr/>
          <a:lstStyle/>
          <a:p>
            <a:r>
              <a:rPr lang="it-IT"/>
              <a:t>First OSSR Open Collaboration Meeting, K. Graf 
</a:t>
            </a:r>
          </a:p>
        </p:txBody>
      </p:sp>
    </p:spTree>
    <p:extLst>
      <p:ext uri="{BB962C8B-B14F-4D97-AF65-F5344CB8AC3E}">
        <p14:creationId xmlns:p14="http://schemas.microsoft.com/office/powerpoint/2010/main" val="329703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3269" y="160028"/>
            <a:ext cx="9720532" cy="103235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838200" y="1358781"/>
            <a:ext cx="10515600" cy="481818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842514" y="6356352"/>
            <a:ext cx="1561381"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r>
              <a:rPr lang="de-DE"/>
              <a:t>03/2023</a:t>
            </a:r>
            <a:endParaRPr lang="it-IT" dirty="0"/>
          </a:p>
        </p:txBody>
      </p:sp>
      <p:sp>
        <p:nvSpPr>
          <p:cNvPr id="5" name="Footer Placeholder 4"/>
          <p:cNvSpPr>
            <a:spLocks noGrp="1"/>
          </p:cNvSpPr>
          <p:nvPr>
            <p:ph type="ftr" sz="quarter" idx="3"/>
          </p:nvPr>
        </p:nvSpPr>
        <p:spPr>
          <a:xfrm>
            <a:off x="2610929" y="6356352"/>
            <a:ext cx="3738113"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r>
              <a:rPr lang="it-IT"/>
              <a:t>First OSSR Open Collaboration Meeting, K. Graf 
</a:t>
            </a:r>
            <a:endParaRPr lang="it-IT" dirty="0"/>
          </a:p>
        </p:txBody>
      </p:sp>
      <p:sp>
        <p:nvSpPr>
          <p:cNvPr id="7" name="Rettangolo 6">
            <a:extLst>
              <a:ext uri="{FF2B5EF4-FFF2-40B4-BE49-F238E27FC236}">
                <a16:creationId xmlns:a16="http://schemas.microsoft.com/office/drawing/2014/main" id="{DCE86EC0-9AA0-9445-A96A-DFDEC4EB036F}"/>
              </a:ext>
            </a:extLst>
          </p:cNvPr>
          <p:cNvSpPr/>
          <p:nvPr userDrawn="1"/>
        </p:nvSpPr>
        <p:spPr>
          <a:xfrm>
            <a:off x="6829494" y="6364235"/>
            <a:ext cx="3716383" cy="415498"/>
          </a:xfrm>
          <a:prstGeom prst="rect">
            <a:avLst/>
          </a:prstGeom>
        </p:spPr>
        <p:txBody>
          <a:bodyPr wrap="square">
            <a:spAutoFit/>
          </a:bodyPr>
          <a:lstStyle/>
          <a:p>
            <a:pPr algn="r"/>
            <a:r>
              <a:rPr lang="en-GB" sz="1050" b="0" i="0" dirty="0">
                <a:solidFill>
                  <a:schemeClr val="tx1"/>
                </a:solidFill>
                <a:latin typeface="Avenir Book" panose="02000503020000020003" pitchFamily="2" charset="0"/>
              </a:rPr>
              <a:t>Funded by the European Union’s </a:t>
            </a:r>
          </a:p>
          <a:p>
            <a:pPr algn="r"/>
            <a:r>
              <a:rPr lang="en-US" sz="1050" b="0" i="0" dirty="0">
                <a:solidFill>
                  <a:schemeClr val="tx1"/>
                </a:solidFill>
                <a:latin typeface="Avenir Book" panose="02000503020000020003" pitchFamily="2" charset="0"/>
              </a:rPr>
              <a:t>Horizon 2020 - Grant N° </a:t>
            </a:r>
            <a:r>
              <a:rPr lang="uk-UA" sz="1050" b="0" i="0" dirty="0">
                <a:solidFill>
                  <a:schemeClr val="tx1"/>
                </a:solidFill>
              </a:rPr>
              <a:t>824064</a:t>
            </a:r>
            <a:endParaRPr lang="en-GB" sz="1400" b="0" i="0" dirty="0">
              <a:solidFill>
                <a:schemeClr val="tx1"/>
              </a:solidFill>
              <a:latin typeface="Avenir Book" panose="02000503020000020003" pitchFamily="2" charset="0"/>
            </a:endParaRPr>
          </a:p>
        </p:txBody>
      </p:sp>
      <p:pic>
        <p:nvPicPr>
          <p:cNvPr id="8" name="Immagine 7">
            <a:extLst>
              <a:ext uri="{FF2B5EF4-FFF2-40B4-BE49-F238E27FC236}">
                <a16:creationId xmlns:a16="http://schemas.microsoft.com/office/drawing/2014/main" id="{2E0477E6-C1AD-094D-A442-EF1BE2575039}"/>
              </a:ext>
            </a:extLst>
          </p:cNvPr>
          <p:cNvPicPr/>
          <p:nvPr userDrawn="1"/>
        </p:nvPicPr>
        <p:blipFill>
          <a:blip r:embed="rId14">
            <a:extLst>
              <a:ext uri="{28A0092B-C50C-407E-A947-70E740481C1C}">
                <a14:useLocalDpi xmlns:a14="http://schemas.microsoft.com/office/drawing/2010/main"/>
              </a:ext>
            </a:extLst>
          </a:blip>
          <a:stretch>
            <a:fillRect/>
          </a:stretch>
        </p:blipFill>
        <p:spPr>
          <a:xfrm>
            <a:off x="10545877" y="6425157"/>
            <a:ext cx="608780" cy="293654"/>
          </a:xfrm>
          <a:prstGeom prst="rect">
            <a:avLst/>
          </a:prstGeom>
          <a:ln w="3175">
            <a:noFill/>
          </a:ln>
        </p:spPr>
      </p:pic>
    </p:spTree>
    <p:extLst>
      <p:ext uri="{BB962C8B-B14F-4D97-AF65-F5344CB8AC3E}">
        <p14:creationId xmlns:p14="http://schemas.microsoft.com/office/powerpoint/2010/main" val="1567622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5"/>
        </a:buBlip>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Tx/>
        <a:buBlip>
          <a:blip r:embed="rId15"/>
        </a:buBlip>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Tx/>
        <a:buBlip>
          <a:blip r:embed="rId15"/>
        </a:buBlip>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Tx/>
        <a:buBlip>
          <a:blip r:embed="rId15"/>
        </a:buBlip>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Tx/>
        <a:buBlip>
          <a:blip r:embed="rId15"/>
        </a:buBlip>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oscfuture.eu/"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osc-synergy.eu/"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hyperlink" Target="https://ec.europa.eu/info/funding-tenders/opportunities/portal/screen/opportunities/topic-details/horizon-infra-2023-eosc-01-02" TargetMode="External"/><Relationship Id="rId4" Type="http://schemas.openxmlformats.org/officeDocument/2006/relationships/hyperlink" Target="https://science-clusters.eu/"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sshopencloud.eu/" TargetMode="External"/><Relationship Id="rId13" Type="http://schemas.openxmlformats.org/officeDocument/2006/relationships/image" Target="../media/image13.png"/><Relationship Id="rId3" Type="http://schemas.openxmlformats.org/officeDocument/2006/relationships/hyperlink" Target="https://www.eosc-life.eu/services/" TargetMode="External"/><Relationship Id="rId7" Type="http://schemas.openxmlformats.org/officeDocument/2006/relationships/hyperlink" Target="https://projectescape.eu/services" TargetMode="External"/><Relationship Id="rId12" Type="http://schemas.openxmlformats.org/officeDocument/2006/relationships/image" Target="../media/image12.png"/><Relationship Id="rId17" Type="http://schemas.openxmlformats.org/officeDocument/2006/relationships/image" Target="../media/image16.png"/><Relationship Id="rId2" Type="http://schemas.openxmlformats.org/officeDocument/2006/relationships/hyperlink" Target="https://www.eosc-life.eu/" TargetMode="External"/><Relationship Id="rId16"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hyperlink" Target="https://projectescape.eu/" TargetMode="External"/><Relationship Id="rId11" Type="http://schemas.openxmlformats.org/officeDocument/2006/relationships/hyperlink" Target="https://www.panosc.eu/services/" TargetMode="External"/><Relationship Id="rId5" Type="http://schemas.openxmlformats.org/officeDocument/2006/relationships/hyperlink" Target="https://envri.eu/envri-hub/" TargetMode="External"/><Relationship Id="rId15" Type="http://schemas.openxmlformats.org/officeDocument/2006/relationships/hyperlink" Target="https://www.sshopencloud.eu/" TargetMode="External"/><Relationship Id="rId10" Type="http://schemas.openxmlformats.org/officeDocument/2006/relationships/hyperlink" Target="https://www.panosc.eu/" TargetMode="External"/><Relationship Id="rId4" Type="http://schemas.openxmlformats.org/officeDocument/2006/relationships/hyperlink" Target="https://envri.eu/home-envri-fair/" TargetMode="External"/><Relationship Id="rId9" Type="http://schemas.openxmlformats.org/officeDocument/2006/relationships/hyperlink" Target="https://marketplace.sshopencloud.eu/" TargetMode="External"/><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elixir-europe.org/platforms/tools/software-best-practices" TargetMode="External"/><Relationship Id="rId2" Type="http://schemas.openxmlformats.org/officeDocument/2006/relationships/hyperlink" Target="https://elixir-europe.org/"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elixir-europe.org/what-we-offer/portal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software.ac.uk/programmes-and-events/collaborations-workshops" TargetMode="External"/><Relationship Id="rId13" Type="http://schemas.openxmlformats.org/officeDocument/2006/relationships/image" Target="../media/image19.png"/><Relationship Id="rId3" Type="http://schemas.openxmlformats.org/officeDocument/2006/relationships/hyperlink" Target="https://www.software.ac.uk/programmes-and-events" TargetMode="External"/><Relationship Id="rId7" Type="http://schemas.openxmlformats.org/officeDocument/2006/relationships/hyperlink" Target="https://www.software.ac.uk/research-software-engineers" TargetMode="External"/><Relationship Id="rId12" Type="http://schemas.openxmlformats.org/officeDocument/2006/relationships/hyperlink" Target="https://www.software.ac.uk/programmes-and-events/open-call-projects" TargetMode="External"/><Relationship Id="rId2" Type="http://schemas.openxmlformats.org/officeDocument/2006/relationships/hyperlink" Target="https://www.software.ac.uk/" TargetMode="External"/><Relationship Id="rId1" Type="http://schemas.openxmlformats.org/officeDocument/2006/relationships/slideLayout" Target="../slideLayouts/slideLayout2.xml"/><Relationship Id="rId6" Type="http://schemas.openxmlformats.org/officeDocument/2006/relationships/hyperlink" Target="https://www.software.ac.uk/programmes-and-events/carpentry-programmes" TargetMode="External"/><Relationship Id="rId11" Type="http://schemas.openxmlformats.org/officeDocument/2006/relationships/hyperlink" Target="https://www.software.ac.uk/programmes-and-events/code-conduct" TargetMode="External"/><Relationship Id="rId5" Type="http://schemas.openxmlformats.org/officeDocument/2006/relationships/hyperlink" Target="https://www.software.ac.uk/programmes-and-events/research-software-healthcheck" TargetMode="External"/><Relationship Id="rId10" Type="http://schemas.openxmlformats.org/officeDocument/2006/relationships/hyperlink" Target="https://www.software.ac.uk/programmes-and-events/past-events" TargetMode="External"/><Relationship Id="rId4" Type="http://schemas.openxmlformats.org/officeDocument/2006/relationships/hyperlink" Target="https://www.software.ac.uk/programmes-and-events/fellowship-programme" TargetMode="External"/><Relationship Id="rId9" Type="http://schemas.openxmlformats.org/officeDocument/2006/relationships/hyperlink" Target="https://www.software.ac.uk/research-software-camps" TargetMode="External"/><Relationship Id="rId1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hyperlink" Target="https://www.esciencecenter.nl/communities/" TargetMode="External"/><Relationship Id="rId3" Type="http://schemas.openxmlformats.org/officeDocument/2006/relationships/hyperlink" Target="https://www.esciencecenter.nl/collaborate-with-us/" TargetMode="External"/><Relationship Id="rId7" Type="http://schemas.openxmlformats.org/officeDocument/2006/relationships/hyperlink" Target="https://www.esciencecenter.nl/events/" TargetMode="External"/><Relationship Id="rId12" Type="http://schemas.openxmlformats.org/officeDocument/2006/relationships/image" Target="../media/image22.png"/><Relationship Id="rId2" Type="http://schemas.openxmlformats.org/officeDocument/2006/relationships/hyperlink" Target="https://www.esciencecenter.nl/" TargetMode="External"/><Relationship Id="rId1" Type="http://schemas.openxmlformats.org/officeDocument/2006/relationships/slideLayout" Target="../slideLayouts/slideLayout2.xml"/><Relationship Id="rId6" Type="http://schemas.openxmlformats.org/officeDocument/2006/relationships/hyperlink" Target="https://www.esciencecenter.nl/digital-skills/" TargetMode="External"/><Relationship Id="rId11" Type="http://schemas.openxmlformats.org/officeDocument/2006/relationships/image" Target="../media/image21.png"/><Relationship Id="rId5" Type="http://schemas.openxmlformats.org/officeDocument/2006/relationships/hyperlink" Target="https://www.esciencecenter.nl/projects" TargetMode="External"/><Relationship Id="rId10" Type="http://schemas.openxmlformats.org/officeDocument/2006/relationships/hyperlink" Target="https://www.esciencecenter.nl/national-guidelines-for-software-management-plans/" TargetMode="External"/><Relationship Id="rId4" Type="http://schemas.openxmlformats.org/officeDocument/2006/relationships/hyperlink" Target="https://www.esciencecenter.nl/calls-for-proposals/" TargetMode="External"/><Relationship Id="rId9" Type="http://schemas.openxmlformats.org/officeDocument/2006/relationships/hyperlink" Target="https://www.esciencecenter.nl/fellowship-program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punch4nfdi.de/" TargetMode="External"/><Relationship Id="rId7" Type="http://schemas.openxmlformats.org/officeDocument/2006/relationships/image" Target="../media/image23.png"/><Relationship Id="rId2" Type="http://schemas.openxmlformats.org/officeDocument/2006/relationships/hyperlink" Target="https://www.nfdi.de/" TargetMode="External"/><Relationship Id="rId1" Type="http://schemas.openxmlformats.org/officeDocument/2006/relationships/slideLayout" Target="../slideLayouts/slideLayout2.xml"/><Relationship Id="rId6" Type="http://schemas.openxmlformats.org/officeDocument/2006/relationships/hyperlink" Target="https://zenodo.org/record/1344612" TargetMode="External"/><Relationship Id="rId5" Type="http://schemas.openxmlformats.org/officeDocument/2006/relationships/hyperlink" Target="https://dlr.de/sc/en/" TargetMode="External"/><Relationship Id="rId4" Type="http://schemas.openxmlformats.org/officeDocument/2006/relationships/hyperlink" Target="https://www.daphne4nfdi.d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future-of-research-software.org/" TargetMode="External"/><Relationship Id="rId3" Type="http://schemas.openxmlformats.org/officeDocument/2006/relationships/hyperlink" Target="https://www.rd-alliance.org/groups/" TargetMode="External"/><Relationship Id="rId7" Type="http://schemas.openxmlformats.org/officeDocument/2006/relationships/hyperlink" Target="https://www.researchsoft.org/" TargetMode="External"/><Relationship Id="rId12" Type="http://schemas.openxmlformats.org/officeDocument/2006/relationships/image" Target="../media/image26.png"/><Relationship Id="rId2" Type="http://schemas.openxmlformats.org/officeDocument/2006/relationships/hyperlink" Target="https://rd-alliance.org/" TargetMode="External"/><Relationship Id="rId1" Type="http://schemas.openxmlformats.org/officeDocument/2006/relationships/slideLayout" Target="../slideLayouts/slideLayout2.xml"/><Relationship Id="rId6" Type="http://schemas.openxmlformats.org/officeDocument/2006/relationships/hyperlink" Target="https://force11.org/" TargetMode="External"/><Relationship Id="rId11" Type="http://schemas.openxmlformats.org/officeDocument/2006/relationships/image" Target="../media/image25.png"/><Relationship Id="rId5" Type="http://schemas.openxmlformats.org/officeDocument/2006/relationships/hyperlink" Target="https://zenodo.org/record/6623556#.ZA80ey8w30q" TargetMode="External"/><Relationship Id="rId10" Type="http://schemas.openxmlformats.org/officeDocument/2006/relationships/image" Target="../media/image24.png"/><Relationship Id="rId4" Type="http://schemas.openxmlformats.org/officeDocument/2006/relationships/hyperlink" Target="https://rd-alliance.org/groups/fair-research-software-fair4rs-wg" TargetMode="External"/><Relationship Id="rId9" Type="http://schemas.openxmlformats.org/officeDocument/2006/relationships/hyperlink" Target="https://future-of-research-software.org/draft-amsterdam-declaration-on-funding-research-software-sustainability/"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eosc.eu/sites/default/files/tfcharters/eosca_tfdatastewardshipcurriculaandcareerpaths_draftcharter_20210614.pdf" TargetMode="External"/><Relationship Id="rId13" Type="http://schemas.openxmlformats.org/officeDocument/2006/relationships/hyperlink" Target="https://www.eosc.eu/sites/default/files/tfcharters/eosca_tfaaiarchitecture_draftcharter_20210614.pdf" TargetMode="External"/><Relationship Id="rId3" Type="http://schemas.openxmlformats.org/officeDocument/2006/relationships/hyperlink" Target="https://www.eosc.eu/sites/default/files/tfcharters/eosca_tfpidpolicyandimplementation_draftcharter_20210614.pdf" TargetMode="External"/><Relationship Id="rId7" Type="http://schemas.openxmlformats.org/officeDocument/2006/relationships/hyperlink" Target="https://www.eosc.eu/sites/default/files/tfcharters/eosca_tfsemanticinteroperability_draftcharter_20210614.pdf" TargetMode="External"/><Relationship Id="rId12" Type="http://schemas.openxmlformats.org/officeDocument/2006/relationships/hyperlink" Target="https://www.eosc.eu/sites/default/files/tfcharters/eosca_tflongtermdatapreservation_draftcharter_20210614.pdf" TargetMode="External"/><Relationship Id="rId2" Type="http://schemas.openxmlformats.org/officeDocument/2006/relationships/hyperlink" Target="https://eosc.eu/news/eosc-association-task-forces-community-agenda" TargetMode="Externa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www.eosc.eu/sites/default/files/tfcharters/eosca_tffairmetricsanddataquality_draftcharter_20210614.pdf" TargetMode="External"/><Relationship Id="rId11" Type="http://schemas.openxmlformats.org/officeDocument/2006/relationships/hyperlink" Target="https://www.eosc.eu/sites/default/files/tfcharters/eosca_tfdefiningfundingmodelsforeosc_draftcharter_20210614.pdf" TargetMode="External"/><Relationship Id="rId5" Type="http://schemas.openxmlformats.org/officeDocument/2006/relationships/hyperlink" Target="https://www.eosc.eu/sites/default/files/tfcharters/eosca_tfrulesofparticipationcompliancemonitoring_draftcharter_20210614_0.pdf" TargetMode="External"/><Relationship Id="rId15" Type="http://schemas.openxmlformats.org/officeDocument/2006/relationships/hyperlink" Target="https://www.eosc.eu/sites/default/files/tfcharters/eosca_tftechnicalinteroperabilityofdataandservices_draftcharter_20210614.pdf" TargetMode="External"/><Relationship Id="rId10" Type="http://schemas.openxmlformats.org/officeDocument/2006/relationships/hyperlink" Target="https://www.eosc.eu/sites/default/files/tfcharters/eosca_tfupskillingcountriestoengageineosc_draftcharter_20210614.pdf" TargetMode="External"/><Relationship Id="rId4" Type="http://schemas.openxmlformats.org/officeDocument/2006/relationships/hyperlink" Target="https://www.eosc.eu/sites/default/files/tfcharters/eosca_tfresearcherengagementandadoption_draftcharter_20210614.pdf" TargetMode="External"/><Relationship Id="rId9" Type="http://schemas.openxmlformats.org/officeDocument/2006/relationships/hyperlink" Target="https://www.eosc.eu/sites/default/files/tfcharters/eosca_tfresearchcareersrecognitionandcredit_draftcharter_20210614.pdf" TargetMode="External"/><Relationship Id="rId14" Type="http://schemas.openxmlformats.org/officeDocument/2006/relationships/hyperlink" Target="https://www.eosc.eu/sites/default/files/tfcharters/eosca_tfinfrastructureforqualityresearchsoftware_draftcharter_20210614.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hepsoftwarefoundation.org/forums.html" TargetMode="External"/><Relationship Id="rId3" Type="http://schemas.openxmlformats.org/officeDocument/2006/relationships/image" Target="../media/image1.png"/><Relationship Id="rId7" Type="http://schemas.openxmlformats.org/officeDocument/2006/relationships/hyperlink" Target="https://hepsoftwarefoundation.org/projects.html"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hyperlink" Target="https://hepsoftwarefoundation.org/events.html" TargetMode="External"/><Relationship Id="rId11" Type="http://schemas.openxmlformats.org/officeDocument/2006/relationships/image" Target="../media/image28.png"/><Relationship Id="rId5" Type="http://schemas.openxmlformats.org/officeDocument/2006/relationships/hyperlink" Target="https://hepsoftwarefoundation.org/what_are_WGs.html" TargetMode="External"/><Relationship Id="rId10" Type="http://schemas.openxmlformats.org/officeDocument/2006/relationships/hyperlink" Target="https://hepsoftwarefoundation.org/organization/hsf-letters.html" TargetMode="External"/><Relationship Id="rId4" Type="http://schemas.openxmlformats.org/officeDocument/2006/relationships/hyperlink" Target="https://hepsoftwarefoundation.org/" TargetMode="External"/><Relationship Id="rId9" Type="http://schemas.openxmlformats.org/officeDocument/2006/relationships/hyperlink" Target="https://hepsoftwarefoundation.org/technical_notes.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research-software-directory.org/" TargetMode="External"/><Relationship Id="rId2" Type="http://schemas.openxmlformats.org/officeDocument/2006/relationships/hyperlink" Target="https://marketplace.eosc-portal.eu/"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helmholtz.softwar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oftwareheritage.org/" TargetMode="External"/><Relationship Id="rId2" Type="http://schemas.openxmlformats.org/officeDocument/2006/relationships/hyperlink" Target="https://zenodo.org/"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explore.openaire.eu/"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open-research-europe.ec.europa.eu/articles/3-46/v1" TargetMode="External"/><Relationship Id="rId2" Type="http://schemas.openxmlformats.org/officeDocument/2006/relationships/hyperlink" Target="https://doi.org/10.5281/zenodo.675711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rojectescape.eu/servic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F9914-6A8C-414A-AF31-0758485B4EDF}"/>
              </a:ext>
            </a:extLst>
          </p:cNvPr>
          <p:cNvSpPr>
            <a:spLocks noGrp="1"/>
          </p:cNvSpPr>
          <p:nvPr>
            <p:ph type="ctrTitle"/>
          </p:nvPr>
        </p:nvSpPr>
        <p:spPr>
          <a:xfrm>
            <a:off x="1976582" y="3884934"/>
            <a:ext cx="8497455" cy="1595705"/>
          </a:xfrm>
        </p:spPr>
        <p:txBody>
          <a:bodyPr>
            <a:normAutofit/>
          </a:bodyPr>
          <a:lstStyle/>
          <a:p>
            <a:br>
              <a:rPr lang="en-GB" b="1" dirty="0">
                <a:latin typeface="Avenir Heavy"/>
                <a:cs typeface="Avenir Heavy"/>
              </a:rPr>
            </a:br>
            <a:r>
              <a:rPr lang="en-GB" b="1" dirty="0">
                <a:latin typeface="Avenir Heavy"/>
                <a:cs typeface="Avenir Heavy"/>
              </a:rPr>
              <a:t>First OSSR Open Collaboration Meeting</a:t>
            </a:r>
            <a:endParaRPr lang="it-IT" dirty="0"/>
          </a:p>
        </p:txBody>
      </p:sp>
      <p:sp>
        <p:nvSpPr>
          <p:cNvPr id="3" name="Sottotitolo 2">
            <a:extLst>
              <a:ext uri="{FF2B5EF4-FFF2-40B4-BE49-F238E27FC236}">
                <a16:creationId xmlns:a16="http://schemas.microsoft.com/office/drawing/2014/main" id="{BC893D75-00CA-9042-B133-1091B1F6CA98}"/>
              </a:ext>
            </a:extLst>
          </p:cNvPr>
          <p:cNvSpPr>
            <a:spLocks noGrp="1"/>
          </p:cNvSpPr>
          <p:nvPr>
            <p:ph type="subTitle" idx="1"/>
          </p:nvPr>
        </p:nvSpPr>
        <p:spPr/>
        <p:txBody>
          <a:bodyPr>
            <a:noAutofit/>
          </a:bodyPr>
          <a:lstStyle/>
          <a:p>
            <a:r>
              <a:rPr lang="en-GB" sz="1800" b="1" dirty="0">
                <a:latin typeface="Avenir Heavy"/>
                <a:cs typeface="Avenir Heavy"/>
              </a:rPr>
              <a:t>Kay GRAF</a:t>
            </a:r>
          </a:p>
          <a:p>
            <a:r>
              <a:rPr lang="en-GB" sz="1200" b="1" dirty="0">
                <a:latin typeface="Avenir Heavy"/>
                <a:cs typeface="Avenir Heavy"/>
              </a:rPr>
              <a:t>ECAP, Erlangen Centre for Astroparticle Physics, Friedrich-Alexander-Universität Erlangen-Nürnberg</a:t>
            </a:r>
          </a:p>
          <a:p>
            <a:endParaRPr lang="it-IT" sz="1100" dirty="0"/>
          </a:p>
        </p:txBody>
      </p:sp>
    </p:spTree>
    <p:extLst>
      <p:ext uri="{BB962C8B-B14F-4D97-AF65-F5344CB8AC3E}">
        <p14:creationId xmlns:p14="http://schemas.microsoft.com/office/powerpoint/2010/main" val="2427005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7FDF-A1FC-51F5-3C11-BF7D925B1CDA}"/>
              </a:ext>
            </a:extLst>
          </p:cNvPr>
          <p:cNvSpPr>
            <a:spLocks noGrp="1"/>
          </p:cNvSpPr>
          <p:nvPr>
            <p:ph type="title"/>
          </p:nvPr>
        </p:nvSpPr>
        <p:spPr/>
        <p:txBody>
          <a:bodyPr/>
          <a:lstStyle/>
          <a:p>
            <a:pPr algn="r"/>
            <a:r>
              <a:rPr lang="en-GB" sz="3200" dirty="0">
                <a:solidFill>
                  <a:srgbClr val="000090"/>
                </a:solidFill>
                <a:latin typeface="Avenir Book" panose="02000503020000020003" pitchFamily="2" charset="0"/>
                <a:ea typeface="MS PGothic" charset="0"/>
              </a:rPr>
              <a:t>Timeline of this morning</a:t>
            </a:r>
          </a:p>
        </p:txBody>
      </p:sp>
      <p:sp>
        <p:nvSpPr>
          <p:cNvPr id="3" name="Content Placeholder 2">
            <a:extLst>
              <a:ext uri="{FF2B5EF4-FFF2-40B4-BE49-F238E27FC236}">
                <a16:creationId xmlns:a16="http://schemas.microsoft.com/office/drawing/2014/main" id="{3CD79093-CC7B-B431-D9C5-C604FA7BF606}"/>
              </a:ext>
            </a:extLst>
          </p:cNvPr>
          <p:cNvSpPr>
            <a:spLocks noGrp="1"/>
          </p:cNvSpPr>
          <p:nvPr>
            <p:ph idx="1"/>
          </p:nvPr>
        </p:nvSpPr>
        <p:spPr/>
        <p:txBody>
          <a:bodyPr>
            <a:normAutofit/>
          </a:bodyPr>
          <a:lstStyle/>
          <a:p>
            <a:r>
              <a:rPr lang="en-GB" dirty="0"/>
              <a:t>Reporting; 45 min</a:t>
            </a:r>
          </a:p>
          <a:p>
            <a:pPr lvl="1"/>
            <a:r>
              <a:rPr lang="en-GB" dirty="0"/>
              <a:t>KG: Research Software Activities – Landscape</a:t>
            </a:r>
          </a:p>
          <a:p>
            <a:pPr lvl="1"/>
            <a:r>
              <a:rPr lang="en-GB" dirty="0"/>
              <a:t>DMA Activities</a:t>
            </a:r>
          </a:p>
          <a:p>
            <a:r>
              <a:rPr lang="en-GB" dirty="0"/>
              <a:t>Coffee break; 20 min</a:t>
            </a:r>
          </a:p>
          <a:p>
            <a:r>
              <a:rPr lang="en-GB" dirty="0"/>
              <a:t>Future Options and Roadmap; 30 min</a:t>
            </a:r>
          </a:p>
          <a:p>
            <a:pPr lvl="1"/>
            <a:r>
              <a:rPr lang="en-GB" dirty="0"/>
              <a:t>moderation: KG, support: Jutta Schnabel</a:t>
            </a:r>
          </a:p>
          <a:p>
            <a:r>
              <a:rPr lang="en-GB" dirty="0"/>
              <a:t>Future organization of Policy Group; 30 min</a:t>
            </a:r>
          </a:p>
          <a:p>
            <a:pPr lvl="1"/>
            <a:r>
              <a:rPr lang="en-GB" dirty="0"/>
              <a:t>Organizing group, meetings &amp; communication infrastructure</a:t>
            </a:r>
          </a:p>
          <a:p>
            <a:pPr lvl="1"/>
            <a:r>
              <a:rPr lang="en-GB" dirty="0"/>
              <a:t>Open meeting for innovation</a:t>
            </a:r>
          </a:p>
          <a:p>
            <a:pPr lvl="1"/>
            <a:r>
              <a:rPr lang="en-GB" dirty="0"/>
              <a:t>Publications</a:t>
            </a:r>
          </a:p>
          <a:p>
            <a:endParaRPr lang="en-GB" dirty="0"/>
          </a:p>
          <a:p>
            <a:endParaRPr lang="en-GB" dirty="0"/>
          </a:p>
        </p:txBody>
      </p:sp>
      <p:sp>
        <p:nvSpPr>
          <p:cNvPr id="4" name="Date Placeholder 3">
            <a:extLst>
              <a:ext uri="{FF2B5EF4-FFF2-40B4-BE49-F238E27FC236}">
                <a16:creationId xmlns:a16="http://schemas.microsoft.com/office/drawing/2014/main" id="{79DB4659-06C5-A974-5F06-B7697DD533A1}"/>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CD211871-2912-ACF5-6169-F92CE1FE74F4}"/>
              </a:ext>
            </a:extLst>
          </p:cNvPr>
          <p:cNvSpPr>
            <a:spLocks noGrp="1"/>
          </p:cNvSpPr>
          <p:nvPr>
            <p:ph type="ftr" sz="quarter" idx="11"/>
          </p:nvPr>
        </p:nvSpPr>
        <p:spPr/>
        <p:txBody>
          <a:bodyPr/>
          <a:lstStyle/>
          <a:p>
            <a:r>
              <a:rPr lang="it-IT"/>
              <a:t>First OSSR Open Collaboration Meeting, K. Graf 
</a:t>
            </a:r>
            <a:endParaRPr lang="it-IT" dirty="0"/>
          </a:p>
        </p:txBody>
      </p:sp>
    </p:spTree>
    <p:extLst>
      <p:ext uri="{BB962C8B-B14F-4D97-AF65-F5344CB8AC3E}">
        <p14:creationId xmlns:p14="http://schemas.microsoft.com/office/powerpoint/2010/main" val="1857582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CFB53F-2D83-37A2-4618-05AF508A177E}"/>
              </a:ext>
            </a:extLst>
          </p:cNvPr>
          <p:cNvSpPr>
            <a:spLocks noGrp="1"/>
          </p:cNvSpPr>
          <p:nvPr>
            <p:ph type="title"/>
          </p:nvPr>
        </p:nvSpPr>
        <p:spPr/>
        <p:txBody>
          <a:bodyPr/>
          <a:lstStyle/>
          <a:p>
            <a:r>
              <a:rPr lang="en-GB" dirty="0"/>
              <a:t>Landscaping</a:t>
            </a:r>
          </a:p>
        </p:txBody>
      </p:sp>
      <p:sp>
        <p:nvSpPr>
          <p:cNvPr id="7" name="Text Placeholder 6">
            <a:extLst>
              <a:ext uri="{FF2B5EF4-FFF2-40B4-BE49-F238E27FC236}">
                <a16:creationId xmlns:a16="http://schemas.microsoft.com/office/drawing/2014/main" id="{1C1147C6-7AFE-CB12-9994-3065A8FCABC3}"/>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3C31FC58-18CA-4B44-7EBF-986B06C2C517}"/>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A10103ED-C3A2-5B6B-0813-C0545E24E5D3}"/>
              </a:ext>
            </a:extLst>
          </p:cNvPr>
          <p:cNvSpPr>
            <a:spLocks noGrp="1"/>
          </p:cNvSpPr>
          <p:nvPr>
            <p:ph type="ftr" sz="quarter" idx="11"/>
          </p:nvPr>
        </p:nvSpPr>
        <p:spPr/>
        <p:txBody>
          <a:bodyPr/>
          <a:lstStyle/>
          <a:p>
            <a:r>
              <a:rPr lang="it-IT"/>
              <a:t>First OSSR Open Collaboration Meeting, K. Graf 
</a:t>
            </a:r>
            <a:endParaRPr lang="it-IT" dirty="0"/>
          </a:p>
        </p:txBody>
      </p:sp>
    </p:spTree>
    <p:extLst>
      <p:ext uri="{BB962C8B-B14F-4D97-AF65-F5344CB8AC3E}">
        <p14:creationId xmlns:p14="http://schemas.microsoft.com/office/powerpoint/2010/main" val="123365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B6E2CB4-1732-CE59-317C-49BFA7FC9498}"/>
              </a:ext>
            </a:extLst>
          </p:cNvPr>
          <p:cNvSpPr>
            <a:spLocks noGrp="1"/>
          </p:cNvSpPr>
          <p:nvPr>
            <p:ph type="title"/>
          </p:nvPr>
        </p:nvSpPr>
        <p:spPr/>
        <p:txBody>
          <a:bodyPr>
            <a:normAutofit/>
          </a:bodyPr>
          <a:lstStyle/>
          <a:p>
            <a:pPr algn="r"/>
            <a:r>
              <a:rPr lang="en-GB" sz="3200" dirty="0">
                <a:solidFill>
                  <a:srgbClr val="000090"/>
                </a:solidFill>
                <a:latin typeface="Avenir Book" panose="02000503020000020003" pitchFamily="2" charset="0"/>
                <a:ea typeface="MS PGothic" charset="0"/>
              </a:rPr>
              <a:t>Landscaping</a:t>
            </a:r>
          </a:p>
        </p:txBody>
      </p:sp>
      <p:sp>
        <p:nvSpPr>
          <p:cNvPr id="10" name="Content Placeholder 9">
            <a:extLst>
              <a:ext uri="{FF2B5EF4-FFF2-40B4-BE49-F238E27FC236}">
                <a16:creationId xmlns:a16="http://schemas.microsoft.com/office/drawing/2014/main" id="{ECF3C24F-0943-6D54-5630-5AA8F759F003}"/>
              </a:ext>
            </a:extLst>
          </p:cNvPr>
          <p:cNvSpPr>
            <a:spLocks noGrp="1"/>
          </p:cNvSpPr>
          <p:nvPr>
            <p:ph idx="1"/>
          </p:nvPr>
        </p:nvSpPr>
        <p:spPr/>
        <p:txBody>
          <a:bodyPr/>
          <a:lstStyle/>
          <a:p>
            <a:r>
              <a:rPr lang="en-GB" dirty="0"/>
              <a:t>Research software is a necessary ingredient to science on par with data </a:t>
            </a:r>
          </a:p>
          <a:p>
            <a:pPr lvl="1"/>
            <a:r>
              <a:rPr lang="en-GB" dirty="0"/>
              <a:t>more and more acknowledged by national and international science organisation and recognised by funding</a:t>
            </a:r>
          </a:p>
          <a:p>
            <a:pPr lvl="1"/>
            <a:r>
              <a:rPr lang="en-GB" dirty="0"/>
              <a:t>Many bottom up and top down initiatives and projects focused on</a:t>
            </a:r>
          </a:p>
          <a:p>
            <a:r>
              <a:rPr lang="en-GB" dirty="0"/>
              <a:t>In the following an incomplete landscape of research software (primarily in </a:t>
            </a:r>
            <a:r>
              <a:rPr lang="en-GB" dirty="0" err="1"/>
              <a:t>astro</a:t>
            </a:r>
            <a:r>
              <a:rPr lang="en-GB" dirty="0"/>
              <a:t>/particle physics)</a:t>
            </a:r>
          </a:p>
          <a:p>
            <a:pPr lvl="1"/>
            <a:r>
              <a:rPr lang="en-GB" dirty="0"/>
              <a:t>Projects and Institutes</a:t>
            </a:r>
          </a:p>
          <a:p>
            <a:pPr lvl="1"/>
            <a:r>
              <a:rPr lang="en-GB" dirty="0"/>
              <a:t>Groups and initiatives</a:t>
            </a:r>
          </a:p>
          <a:p>
            <a:pPr lvl="1"/>
            <a:r>
              <a:rPr lang="en-GB" dirty="0"/>
              <a:t>Archives and Repositories</a:t>
            </a:r>
          </a:p>
          <a:p>
            <a:r>
              <a:rPr lang="en-GB" dirty="0"/>
              <a:t>Where do we position OSSR in this landscape?</a:t>
            </a:r>
          </a:p>
        </p:txBody>
      </p:sp>
      <p:sp>
        <p:nvSpPr>
          <p:cNvPr id="4" name="Date Placeholder 3">
            <a:extLst>
              <a:ext uri="{FF2B5EF4-FFF2-40B4-BE49-F238E27FC236}">
                <a16:creationId xmlns:a16="http://schemas.microsoft.com/office/drawing/2014/main" id="{CF187BDC-79AA-5F3D-212E-39718E34C206}"/>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0FC58B3A-FE5F-77CE-613B-D89A1CB2931D}"/>
              </a:ext>
            </a:extLst>
          </p:cNvPr>
          <p:cNvSpPr>
            <a:spLocks noGrp="1"/>
          </p:cNvSpPr>
          <p:nvPr>
            <p:ph type="ftr" sz="quarter" idx="11"/>
          </p:nvPr>
        </p:nvSpPr>
        <p:spPr/>
        <p:txBody>
          <a:bodyPr/>
          <a:lstStyle/>
          <a:p>
            <a:r>
              <a:rPr lang="it-IT"/>
              <a:t>First OSSR Open Collaboration Meeting, K. Graf 
</a:t>
            </a:r>
          </a:p>
        </p:txBody>
      </p:sp>
    </p:spTree>
    <p:extLst>
      <p:ext uri="{BB962C8B-B14F-4D97-AF65-F5344CB8AC3E}">
        <p14:creationId xmlns:p14="http://schemas.microsoft.com/office/powerpoint/2010/main" val="3414065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0A78-CA35-B002-9E0F-A4CD1D1D24EE}"/>
              </a:ext>
            </a:extLst>
          </p:cNvPr>
          <p:cNvSpPr>
            <a:spLocks noGrp="1"/>
          </p:cNvSpPr>
          <p:nvPr>
            <p:ph type="title"/>
          </p:nvPr>
        </p:nvSpPr>
        <p:spPr/>
        <p:txBody>
          <a:bodyPr>
            <a:normAutofit/>
          </a:bodyPr>
          <a:lstStyle/>
          <a:p>
            <a:pPr algn="r"/>
            <a:r>
              <a:rPr lang="en-GB" sz="3200" dirty="0">
                <a:solidFill>
                  <a:srgbClr val="000090"/>
                </a:solidFill>
                <a:latin typeface="Avenir Book" panose="02000503020000020003" pitchFamily="2" charset="0"/>
                <a:ea typeface="MS PGothic" charset="0"/>
              </a:rPr>
              <a:t>Projects and Institutes - International</a:t>
            </a:r>
          </a:p>
        </p:txBody>
      </p:sp>
      <p:sp>
        <p:nvSpPr>
          <p:cNvPr id="3" name="Content Placeholder 2">
            <a:extLst>
              <a:ext uri="{FF2B5EF4-FFF2-40B4-BE49-F238E27FC236}">
                <a16:creationId xmlns:a16="http://schemas.microsoft.com/office/drawing/2014/main" id="{0EE090E9-CA26-DA21-6128-56AD7EB722E5}"/>
              </a:ext>
            </a:extLst>
          </p:cNvPr>
          <p:cNvSpPr>
            <a:spLocks noGrp="1"/>
          </p:cNvSpPr>
          <p:nvPr>
            <p:ph idx="1"/>
          </p:nvPr>
        </p:nvSpPr>
        <p:spPr>
          <a:xfrm>
            <a:off x="838200" y="1358781"/>
            <a:ext cx="8096794" cy="4818182"/>
          </a:xfrm>
        </p:spPr>
        <p:txBody>
          <a:bodyPr>
            <a:normAutofit/>
          </a:bodyPr>
          <a:lstStyle/>
          <a:p>
            <a:r>
              <a:rPr lang="en-GB" dirty="0"/>
              <a:t>EOSC Future (primarily via Test Science Projects) </a:t>
            </a:r>
            <a:r>
              <a:rPr lang="en-GB" dirty="0">
                <a:hlinkClick r:id="rId2"/>
              </a:rPr>
              <a:t>https://eoscfuture.eu</a:t>
            </a:r>
            <a:endParaRPr lang="en-GB" dirty="0"/>
          </a:p>
          <a:p>
            <a:pPr marL="457200" lvl="1" indent="0">
              <a:buNone/>
            </a:pPr>
            <a:endParaRPr lang="en-GB" dirty="0"/>
          </a:p>
          <a:p>
            <a:endParaRPr lang="en-GB" dirty="0"/>
          </a:p>
          <a:p>
            <a:pPr lvl="1"/>
            <a:endParaRPr lang="en-GB" dirty="0"/>
          </a:p>
          <a:p>
            <a:endParaRPr lang="en-GB" dirty="0"/>
          </a:p>
        </p:txBody>
      </p:sp>
      <p:sp>
        <p:nvSpPr>
          <p:cNvPr id="4" name="Date Placeholder 3">
            <a:extLst>
              <a:ext uri="{FF2B5EF4-FFF2-40B4-BE49-F238E27FC236}">
                <a16:creationId xmlns:a16="http://schemas.microsoft.com/office/drawing/2014/main" id="{96451180-5F57-44D0-674C-3F09CF3962F2}"/>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30A2292A-ACFC-9F47-70D6-7A9F261B3D07}"/>
              </a:ext>
            </a:extLst>
          </p:cNvPr>
          <p:cNvSpPr>
            <a:spLocks noGrp="1"/>
          </p:cNvSpPr>
          <p:nvPr>
            <p:ph type="ftr" sz="quarter" idx="11"/>
          </p:nvPr>
        </p:nvSpPr>
        <p:spPr/>
        <p:txBody>
          <a:bodyPr/>
          <a:lstStyle/>
          <a:p>
            <a:r>
              <a:rPr lang="it-IT"/>
              <a:t>First OSSR Open Collaboration Meeting, K. Graf 
</a:t>
            </a:r>
            <a:endParaRPr lang="it-IT" dirty="0"/>
          </a:p>
        </p:txBody>
      </p:sp>
      <p:pic>
        <p:nvPicPr>
          <p:cNvPr id="6" name="Picture 5">
            <a:extLst>
              <a:ext uri="{FF2B5EF4-FFF2-40B4-BE49-F238E27FC236}">
                <a16:creationId xmlns:a16="http://schemas.microsoft.com/office/drawing/2014/main" id="{52AFCFBA-24BD-6FBF-032A-A01FDC414EDF}"/>
              </a:ext>
            </a:extLst>
          </p:cNvPr>
          <p:cNvPicPr>
            <a:picLocks noChangeAspect="1"/>
          </p:cNvPicPr>
          <p:nvPr/>
        </p:nvPicPr>
        <p:blipFill>
          <a:blip r:embed="rId3"/>
          <a:stretch>
            <a:fillRect/>
          </a:stretch>
        </p:blipFill>
        <p:spPr>
          <a:xfrm>
            <a:off x="8934994" y="1358781"/>
            <a:ext cx="2451100" cy="1371600"/>
          </a:xfrm>
          <a:prstGeom prst="rect">
            <a:avLst/>
          </a:prstGeom>
        </p:spPr>
      </p:pic>
      <p:pic>
        <p:nvPicPr>
          <p:cNvPr id="14" name="Picture 13">
            <a:extLst>
              <a:ext uri="{FF2B5EF4-FFF2-40B4-BE49-F238E27FC236}">
                <a16:creationId xmlns:a16="http://schemas.microsoft.com/office/drawing/2014/main" id="{DFDC9071-A644-3EBD-399E-C19518D07D20}"/>
              </a:ext>
            </a:extLst>
          </p:cNvPr>
          <p:cNvPicPr>
            <a:picLocks noChangeAspect="1"/>
          </p:cNvPicPr>
          <p:nvPr/>
        </p:nvPicPr>
        <p:blipFill>
          <a:blip r:embed="rId4"/>
          <a:stretch>
            <a:fillRect/>
          </a:stretch>
        </p:blipFill>
        <p:spPr>
          <a:xfrm>
            <a:off x="838200" y="2241570"/>
            <a:ext cx="8053482" cy="3375459"/>
          </a:xfrm>
          <a:prstGeom prst="rect">
            <a:avLst/>
          </a:prstGeom>
        </p:spPr>
      </p:pic>
    </p:spTree>
    <p:extLst>
      <p:ext uri="{BB962C8B-B14F-4D97-AF65-F5344CB8AC3E}">
        <p14:creationId xmlns:p14="http://schemas.microsoft.com/office/powerpoint/2010/main" val="292035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0A78-CA35-B002-9E0F-A4CD1D1D24EE}"/>
              </a:ext>
            </a:extLst>
          </p:cNvPr>
          <p:cNvSpPr>
            <a:spLocks noGrp="1"/>
          </p:cNvSpPr>
          <p:nvPr>
            <p:ph type="title"/>
          </p:nvPr>
        </p:nvSpPr>
        <p:spPr/>
        <p:txBody>
          <a:bodyPr>
            <a:normAutofit/>
          </a:bodyPr>
          <a:lstStyle/>
          <a:p>
            <a:pPr algn="r"/>
            <a:r>
              <a:rPr lang="en-GB" sz="3200" dirty="0">
                <a:solidFill>
                  <a:srgbClr val="000090"/>
                </a:solidFill>
                <a:latin typeface="Avenir Book" panose="02000503020000020003" pitchFamily="2" charset="0"/>
                <a:ea typeface="MS PGothic" charset="0"/>
              </a:rPr>
              <a:t>Projects and Institutes - International</a:t>
            </a:r>
          </a:p>
        </p:txBody>
      </p:sp>
      <p:sp>
        <p:nvSpPr>
          <p:cNvPr id="3" name="Content Placeholder 2">
            <a:extLst>
              <a:ext uri="{FF2B5EF4-FFF2-40B4-BE49-F238E27FC236}">
                <a16:creationId xmlns:a16="http://schemas.microsoft.com/office/drawing/2014/main" id="{0EE090E9-CA26-DA21-6128-56AD7EB722E5}"/>
              </a:ext>
            </a:extLst>
          </p:cNvPr>
          <p:cNvSpPr>
            <a:spLocks noGrp="1"/>
          </p:cNvSpPr>
          <p:nvPr>
            <p:ph idx="1"/>
          </p:nvPr>
        </p:nvSpPr>
        <p:spPr/>
        <p:txBody>
          <a:bodyPr>
            <a:normAutofit/>
          </a:bodyPr>
          <a:lstStyle/>
          <a:p>
            <a:r>
              <a:rPr lang="en-GB" dirty="0"/>
              <a:t>EOSC Synergy (finished 2022)</a:t>
            </a:r>
            <a:br>
              <a:rPr lang="en-GB" dirty="0"/>
            </a:br>
            <a:r>
              <a:rPr lang="en-GB" dirty="0">
                <a:hlinkClick r:id="rId2"/>
              </a:rPr>
              <a:t>https://www.eosc-synergy.eu</a:t>
            </a:r>
            <a:endParaRPr lang="en-GB" dirty="0"/>
          </a:p>
          <a:p>
            <a:pPr marL="0" indent="0">
              <a:buNone/>
            </a:pPr>
            <a:endParaRPr lang="en-GB" dirty="0"/>
          </a:p>
          <a:p>
            <a:endParaRPr lang="en-GB" dirty="0"/>
          </a:p>
        </p:txBody>
      </p:sp>
      <p:sp>
        <p:nvSpPr>
          <p:cNvPr id="4" name="Date Placeholder 3">
            <a:extLst>
              <a:ext uri="{FF2B5EF4-FFF2-40B4-BE49-F238E27FC236}">
                <a16:creationId xmlns:a16="http://schemas.microsoft.com/office/drawing/2014/main" id="{96451180-5F57-44D0-674C-3F09CF3962F2}"/>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30A2292A-ACFC-9F47-70D6-7A9F261B3D07}"/>
              </a:ext>
            </a:extLst>
          </p:cNvPr>
          <p:cNvSpPr>
            <a:spLocks noGrp="1"/>
          </p:cNvSpPr>
          <p:nvPr>
            <p:ph type="ftr" sz="quarter" idx="11"/>
          </p:nvPr>
        </p:nvSpPr>
        <p:spPr/>
        <p:txBody>
          <a:bodyPr/>
          <a:lstStyle/>
          <a:p>
            <a:r>
              <a:rPr lang="it-IT"/>
              <a:t>First OSSR Open Collaboration Meeting, K. Graf 
</a:t>
            </a:r>
            <a:endParaRPr lang="it-IT" dirty="0"/>
          </a:p>
        </p:txBody>
      </p:sp>
      <p:pic>
        <p:nvPicPr>
          <p:cNvPr id="7" name="Picture 6">
            <a:extLst>
              <a:ext uri="{FF2B5EF4-FFF2-40B4-BE49-F238E27FC236}">
                <a16:creationId xmlns:a16="http://schemas.microsoft.com/office/drawing/2014/main" id="{8E4F9A7D-B9F5-6BF9-CCAB-C88413DC5633}"/>
              </a:ext>
            </a:extLst>
          </p:cNvPr>
          <p:cNvPicPr>
            <a:picLocks noChangeAspect="1"/>
          </p:cNvPicPr>
          <p:nvPr/>
        </p:nvPicPr>
        <p:blipFill>
          <a:blip r:embed="rId3"/>
          <a:stretch>
            <a:fillRect/>
          </a:stretch>
        </p:blipFill>
        <p:spPr>
          <a:xfrm>
            <a:off x="8934994" y="1411276"/>
            <a:ext cx="2108200" cy="1041400"/>
          </a:xfrm>
          <a:prstGeom prst="rect">
            <a:avLst/>
          </a:prstGeom>
        </p:spPr>
      </p:pic>
      <p:pic>
        <p:nvPicPr>
          <p:cNvPr id="8" name="Picture 7">
            <a:extLst>
              <a:ext uri="{FF2B5EF4-FFF2-40B4-BE49-F238E27FC236}">
                <a16:creationId xmlns:a16="http://schemas.microsoft.com/office/drawing/2014/main" id="{DCA4AF2C-3AAC-72DD-3DF5-A0E17592A9BD}"/>
              </a:ext>
            </a:extLst>
          </p:cNvPr>
          <p:cNvPicPr>
            <a:picLocks noChangeAspect="1"/>
          </p:cNvPicPr>
          <p:nvPr/>
        </p:nvPicPr>
        <p:blipFill>
          <a:blip r:embed="rId4"/>
          <a:stretch>
            <a:fillRect/>
          </a:stretch>
        </p:blipFill>
        <p:spPr>
          <a:xfrm>
            <a:off x="838200" y="2223952"/>
            <a:ext cx="8096794" cy="3762710"/>
          </a:xfrm>
          <a:prstGeom prst="rect">
            <a:avLst/>
          </a:prstGeom>
        </p:spPr>
      </p:pic>
    </p:spTree>
    <p:extLst>
      <p:ext uri="{BB962C8B-B14F-4D97-AF65-F5344CB8AC3E}">
        <p14:creationId xmlns:p14="http://schemas.microsoft.com/office/powerpoint/2010/main" val="54664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0A78-CA35-B002-9E0F-A4CD1D1D24EE}"/>
              </a:ext>
            </a:extLst>
          </p:cNvPr>
          <p:cNvSpPr>
            <a:spLocks noGrp="1"/>
          </p:cNvSpPr>
          <p:nvPr>
            <p:ph type="title"/>
          </p:nvPr>
        </p:nvSpPr>
        <p:spPr/>
        <p:txBody>
          <a:bodyPr>
            <a:normAutofit/>
          </a:bodyPr>
          <a:lstStyle/>
          <a:p>
            <a:pPr algn="r"/>
            <a:r>
              <a:rPr lang="en-GB" sz="3200" dirty="0">
                <a:solidFill>
                  <a:srgbClr val="000090"/>
                </a:solidFill>
                <a:latin typeface="Avenir Book" panose="02000503020000020003" pitchFamily="2" charset="0"/>
                <a:ea typeface="MS PGothic" charset="0"/>
              </a:rPr>
              <a:t>Projects and Institutes - International</a:t>
            </a:r>
          </a:p>
        </p:txBody>
      </p:sp>
      <p:sp>
        <p:nvSpPr>
          <p:cNvPr id="3" name="Content Placeholder 2">
            <a:extLst>
              <a:ext uri="{FF2B5EF4-FFF2-40B4-BE49-F238E27FC236}">
                <a16:creationId xmlns:a16="http://schemas.microsoft.com/office/drawing/2014/main" id="{0EE090E9-CA26-DA21-6128-56AD7EB722E5}"/>
              </a:ext>
            </a:extLst>
          </p:cNvPr>
          <p:cNvSpPr>
            <a:spLocks noGrp="1"/>
          </p:cNvSpPr>
          <p:nvPr>
            <p:ph idx="1"/>
          </p:nvPr>
        </p:nvSpPr>
        <p:spPr/>
        <p:txBody>
          <a:bodyPr>
            <a:normAutofit fontScale="92500" lnSpcReduction="20000"/>
          </a:bodyPr>
          <a:lstStyle/>
          <a:p>
            <a:r>
              <a:rPr lang="en-GB" dirty="0"/>
              <a:t>ESFRI Thematic Cluster Projects – </a:t>
            </a:r>
            <a:br>
              <a:rPr lang="en-GB" dirty="0"/>
            </a:br>
            <a:r>
              <a:rPr lang="en-GB" dirty="0"/>
              <a:t>most going to Open Collaborations after finishing</a:t>
            </a:r>
            <a:br>
              <a:rPr lang="en-GB" dirty="0"/>
            </a:br>
            <a:r>
              <a:rPr lang="en-GB" dirty="0">
                <a:hlinkClick r:id="rId4"/>
              </a:rPr>
              <a:t>https://science-clusters.eu</a:t>
            </a:r>
            <a:r>
              <a:rPr lang="en-GB" dirty="0"/>
              <a:t> (coming soon)</a:t>
            </a:r>
          </a:p>
          <a:p>
            <a:endParaRPr lang="en-GB" dirty="0"/>
          </a:p>
          <a:p>
            <a:r>
              <a:rPr lang="en-GB" dirty="0"/>
              <a:t>Common answer to call </a:t>
            </a:r>
            <a:br>
              <a:rPr lang="en-GB" dirty="0"/>
            </a:br>
            <a:r>
              <a:rPr lang="en-GB" b="1" dirty="0">
                <a:hlinkClick r:id="rId5"/>
              </a:rPr>
              <a:t>HORIZON-INFRA-2023-EOSC-01-02</a:t>
            </a:r>
            <a:r>
              <a:rPr lang="en-GB" b="1" dirty="0"/>
              <a:t> </a:t>
            </a:r>
            <a:br>
              <a:rPr lang="en-GB" b="1" dirty="0"/>
            </a:br>
            <a:r>
              <a:rPr lang="en-GB" dirty="0"/>
              <a:t>handed in 03/2023</a:t>
            </a:r>
          </a:p>
          <a:p>
            <a:pPr lvl="1"/>
            <a:r>
              <a:rPr lang="en-GB" dirty="0"/>
              <a:t>Expected Outcomes from call:</a:t>
            </a:r>
          </a:p>
          <a:p>
            <a:pPr lvl="2"/>
            <a:r>
              <a:rPr lang="en-GB" dirty="0"/>
              <a:t>A framework of community curation for quality of software and code across the different disciplines.</a:t>
            </a:r>
          </a:p>
          <a:p>
            <a:pPr lvl="2"/>
            <a:r>
              <a:rPr lang="en-GB" dirty="0"/>
              <a:t>Infrastructure, tools and services to develop, describe with proper metadata, version, archive, share and reuse research software.</a:t>
            </a:r>
          </a:p>
          <a:p>
            <a:pPr lvl="2"/>
            <a:r>
              <a:rPr lang="en-GB" dirty="0"/>
              <a:t>The notion of software quality is defined.</a:t>
            </a:r>
          </a:p>
          <a:p>
            <a:pPr lvl="2"/>
            <a:r>
              <a:rPr lang="en-GB" dirty="0"/>
              <a:t>Baseline quality indicators along the notion of “minimum quality” are defined.</a:t>
            </a:r>
          </a:p>
          <a:p>
            <a:pPr lvl="2"/>
            <a:r>
              <a:rPr lang="en-GB" dirty="0"/>
              <a:t>The quality of research software is improved.</a:t>
            </a:r>
          </a:p>
          <a:p>
            <a:pPr lvl="2"/>
            <a:r>
              <a:rPr lang="en-GB" dirty="0"/>
              <a:t>Software is developed in a sustainable way and its reuse is maximised.</a:t>
            </a:r>
          </a:p>
          <a:p>
            <a:pPr lvl="2"/>
            <a:endParaRPr lang="en-GB" dirty="0"/>
          </a:p>
          <a:p>
            <a:endParaRPr lang="en-GB" dirty="0"/>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96451180-5F57-44D0-674C-3F09CF3962F2}"/>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30A2292A-ACFC-9F47-70D6-7A9F261B3D07}"/>
              </a:ext>
            </a:extLst>
          </p:cNvPr>
          <p:cNvSpPr>
            <a:spLocks noGrp="1"/>
          </p:cNvSpPr>
          <p:nvPr>
            <p:ph type="ftr" sz="quarter" idx="11"/>
          </p:nvPr>
        </p:nvSpPr>
        <p:spPr/>
        <p:txBody>
          <a:bodyPr/>
          <a:lstStyle/>
          <a:p>
            <a:r>
              <a:rPr lang="it-IT"/>
              <a:t>First OSSR Open Collaboration Meeting, K. Graf 
</a:t>
            </a:r>
            <a:endParaRPr lang="it-IT" dirty="0"/>
          </a:p>
        </p:txBody>
      </p:sp>
      <p:pic>
        <p:nvPicPr>
          <p:cNvPr id="9" name="Picture 8">
            <a:extLst>
              <a:ext uri="{FF2B5EF4-FFF2-40B4-BE49-F238E27FC236}">
                <a16:creationId xmlns:a16="http://schemas.microsoft.com/office/drawing/2014/main" id="{CF79D996-C1BC-28BC-FC4A-25C5499540FB}"/>
              </a:ext>
            </a:extLst>
          </p:cNvPr>
          <p:cNvPicPr>
            <a:picLocks noChangeAspect="1"/>
          </p:cNvPicPr>
          <p:nvPr/>
        </p:nvPicPr>
        <p:blipFill>
          <a:blip r:embed="rId6"/>
          <a:stretch>
            <a:fillRect/>
          </a:stretch>
        </p:blipFill>
        <p:spPr>
          <a:xfrm>
            <a:off x="8830491" y="1358781"/>
            <a:ext cx="3204754" cy="1559647"/>
          </a:xfrm>
          <a:prstGeom prst="rect">
            <a:avLst/>
          </a:prstGeom>
        </p:spPr>
      </p:pic>
    </p:spTree>
    <p:extLst>
      <p:ext uri="{BB962C8B-B14F-4D97-AF65-F5344CB8AC3E}">
        <p14:creationId xmlns:p14="http://schemas.microsoft.com/office/powerpoint/2010/main" val="204108579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2DD5F87A-06B3-2DE4-FD97-0C9F8E1452BE}"/>
              </a:ext>
            </a:extLst>
          </p:cNvPr>
          <p:cNvSpPr>
            <a:spLocks noGrp="1"/>
          </p:cNvSpPr>
          <p:nvPr>
            <p:ph type="title"/>
          </p:nvPr>
        </p:nvSpPr>
        <p:spPr/>
        <p:txBody>
          <a:bodyPr/>
          <a:lstStyle/>
          <a:p>
            <a:pPr algn="r"/>
            <a:r>
              <a:rPr lang="en-GB" sz="3200" dirty="0">
                <a:solidFill>
                  <a:srgbClr val="000090"/>
                </a:solidFill>
                <a:latin typeface="Avenir Book" panose="02000503020000020003" pitchFamily="2" charset="0"/>
                <a:ea typeface="MS PGothic" charset="0"/>
              </a:rPr>
              <a:t>ESFRI Thematic Cluster Projects</a:t>
            </a:r>
          </a:p>
        </p:txBody>
      </p:sp>
      <p:sp>
        <p:nvSpPr>
          <p:cNvPr id="26" name="Content Placeholder 25">
            <a:extLst>
              <a:ext uri="{FF2B5EF4-FFF2-40B4-BE49-F238E27FC236}">
                <a16:creationId xmlns:a16="http://schemas.microsoft.com/office/drawing/2014/main" id="{81DE9814-8869-EDB1-8DAE-BC8345D2B293}"/>
              </a:ext>
            </a:extLst>
          </p:cNvPr>
          <p:cNvSpPr>
            <a:spLocks noGrp="1"/>
          </p:cNvSpPr>
          <p:nvPr>
            <p:ph sz="half" idx="1"/>
          </p:nvPr>
        </p:nvSpPr>
        <p:spPr>
          <a:xfrm>
            <a:off x="838200" y="1825625"/>
            <a:ext cx="7913914" cy="4351338"/>
          </a:xfrm>
        </p:spPr>
        <p:txBody>
          <a:bodyPr>
            <a:normAutofit fontScale="92500" lnSpcReduction="10000"/>
          </a:bodyPr>
          <a:lstStyle/>
          <a:p>
            <a:r>
              <a:rPr lang="en-DE" dirty="0">
                <a:hlinkClick r:id="rId2"/>
              </a:rPr>
              <a:t>EOSC-Life</a:t>
            </a:r>
            <a:r>
              <a:rPr lang="en-DE" dirty="0"/>
              <a:t>: biology and medicine</a:t>
            </a:r>
          </a:p>
          <a:p>
            <a:pPr lvl="1"/>
            <a:r>
              <a:rPr lang="en-DE" dirty="0"/>
              <a:t>Services: </a:t>
            </a:r>
            <a:r>
              <a:rPr lang="en-DE" dirty="0">
                <a:hlinkClick r:id="rId3"/>
              </a:rPr>
              <a:t>https://www.eosc-life.eu/services/</a:t>
            </a:r>
            <a:endParaRPr lang="en-DE" dirty="0"/>
          </a:p>
          <a:p>
            <a:r>
              <a:rPr lang="en-DE" dirty="0">
                <a:hlinkClick r:id="rId4"/>
              </a:rPr>
              <a:t>ENVRI-FAIR</a:t>
            </a:r>
            <a:r>
              <a:rPr lang="en-DE" dirty="0"/>
              <a:t>: environmental science</a:t>
            </a:r>
          </a:p>
          <a:p>
            <a:pPr lvl="1"/>
            <a:r>
              <a:rPr lang="en-DE" dirty="0"/>
              <a:t>Hub: </a:t>
            </a:r>
            <a:r>
              <a:rPr lang="en-DE" dirty="0">
                <a:hlinkClick r:id="rId5"/>
              </a:rPr>
              <a:t>https://envri.eu/envri-hub/</a:t>
            </a:r>
            <a:r>
              <a:rPr lang="en-DE" dirty="0"/>
              <a:t> </a:t>
            </a:r>
          </a:p>
          <a:p>
            <a:r>
              <a:rPr lang="en-DE" dirty="0">
                <a:hlinkClick r:id="rId6"/>
              </a:rPr>
              <a:t>ESCAPE</a:t>
            </a:r>
            <a:r>
              <a:rPr lang="en-DE" dirty="0"/>
              <a:t>: astronomy- and accelerator-based particle physics</a:t>
            </a:r>
          </a:p>
          <a:p>
            <a:pPr lvl="1"/>
            <a:r>
              <a:rPr lang="en-DE" dirty="0"/>
              <a:t>Services: </a:t>
            </a:r>
            <a:r>
              <a:rPr lang="en-DE" dirty="0">
                <a:hlinkClick r:id="rId7"/>
              </a:rPr>
              <a:t>https://projectescape.eu/services</a:t>
            </a:r>
            <a:endParaRPr lang="en-DE" dirty="0"/>
          </a:p>
          <a:p>
            <a:r>
              <a:rPr lang="en-DE" dirty="0">
                <a:hlinkClick r:id="rId8"/>
              </a:rPr>
              <a:t>SSHOC</a:t>
            </a:r>
            <a:r>
              <a:rPr lang="en-DE" dirty="0"/>
              <a:t>:  social sciences and humanities</a:t>
            </a:r>
          </a:p>
          <a:p>
            <a:pPr lvl="1"/>
            <a:r>
              <a:rPr lang="en-DE" dirty="0"/>
              <a:t>Marketplace: </a:t>
            </a:r>
            <a:r>
              <a:rPr lang="en-DE" dirty="0">
                <a:hlinkClick r:id="rId9"/>
              </a:rPr>
              <a:t>https://marketplace.sshopencloud.eu/</a:t>
            </a:r>
            <a:endParaRPr lang="en-DE" dirty="0"/>
          </a:p>
          <a:p>
            <a:r>
              <a:rPr lang="en-DE" dirty="0">
                <a:hlinkClick r:id="rId10"/>
              </a:rPr>
              <a:t>PaNOSC</a:t>
            </a:r>
            <a:r>
              <a:rPr lang="en-DE" dirty="0"/>
              <a:t>:  Photon and Neutron science </a:t>
            </a:r>
          </a:p>
          <a:p>
            <a:pPr lvl="1"/>
            <a:r>
              <a:rPr lang="en-DE" dirty="0"/>
              <a:t>Services: </a:t>
            </a:r>
            <a:r>
              <a:rPr lang="en-DE" dirty="0">
                <a:hlinkClick r:id="rId11"/>
              </a:rPr>
              <a:t>https://www.panosc.eu/services/</a:t>
            </a:r>
            <a:endParaRPr lang="en-DE" dirty="0"/>
          </a:p>
          <a:p>
            <a:pPr lvl="0"/>
            <a:endParaRPr lang="en-DE" dirty="0"/>
          </a:p>
          <a:p>
            <a:pPr lvl="1"/>
            <a:endParaRPr lang="en-DE" dirty="0"/>
          </a:p>
          <a:p>
            <a:pPr lvl="1"/>
            <a:endParaRPr lang="en-DE" dirty="0"/>
          </a:p>
          <a:p>
            <a:pPr lvl="1"/>
            <a:endParaRPr lang="en-DE" dirty="0"/>
          </a:p>
          <a:p>
            <a:pPr marL="0" indent="0">
              <a:buNone/>
            </a:pPr>
            <a:endParaRPr lang="en-GB" dirty="0"/>
          </a:p>
        </p:txBody>
      </p:sp>
      <p:sp>
        <p:nvSpPr>
          <p:cNvPr id="4" name="Date Placeholder 3">
            <a:extLst>
              <a:ext uri="{FF2B5EF4-FFF2-40B4-BE49-F238E27FC236}">
                <a16:creationId xmlns:a16="http://schemas.microsoft.com/office/drawing/2014/main" id="{38FE4A41-BB46-26A8-9892-9787A94839CD}"/>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1FC332CC-DFAC-7E75-B76F-A3B0FFEBD2DC}"/>
              </a:ext>
            </a:extLst>
          </p:cNvPr>
          <p:cNvSpPr>
            <a:spLocks noGrp="1"/>
          </p:cNvSpPr>
          <p:nvPr>
            <p:ph type="ftr" sz="quarter" idx="11"/>
          </p:nvPr>
        </p:nvSpPr>
        <p:spPr/>
        <p:txBody>
          <a:bodyPr/>
          <a:lstStyle/>
          <a:p>
            <a:r>
              <a:rPr lang="it-IT"/>
              <a:t>First OSSR Open Collaboration Meeting, K. Graf 
</a:t>
            </a:r>
            <a:endParaRPr lang="it-IT" dirty="0"/>
          </a:p>
        </p:txBody>
      </p:sp>
      <p:pic>
        <p:nvPicPr>
          <p:cNvPr id="28" name="Content Placeholder 27" descr="EOSC-Life">
            <a:hlinkClick r:id="rId2" tgtFrame="&quot;_blank&quot;"/>
            <a:extLst>
              <a:ext uri="{FF2B5EF4-FFF2-40B4-BE49-F238E27FC236}">
                <a16:creationId xmlns:a16="http://schemas.microsoft.com/office/drawing/2014/main" id="{4BF4E0F1-857B-C9B5-8942-B4E13075487B}"/>
              </a:ext>
            </a:extLst>
          </p:cNvPr>
          <p:cNvPicPr>
            <a:picLocks noGrp="1" noChangeAspect="1"/>
          </p:cNvPicPr>
          <p:nvPr>
            <p:ph sz="half" idx="2"/>
          </p:nvPr>
        </p:nvPicPr>
        <p:blipFill>
          <a:blip r:embed="rId12">
            <a:extLst>
              <a:ext uri="{28A0092B-C50C-407E-A947-70E740481C1C}">
                <a14:useLocalDpi xmlns:a14="http://schemas.microsoft.com/office/drawing/2010/main" val="0"/>
              </a:ext>
            </a:extLst>
          </a:blip>
          <a:srcRect/>
          <a:stretch>
            <a:fillRect/>
          </a:stretch>
        </p:blipFill>
        <p:spPr bwMode="auto">
          <a:xfrm>
            <a:off x="8986248" y="1620516"/>
            <a:ext cx="1800000" cy="1028572"/>
          </a:xfrm>
          <a:prstGeom prst="rect">
            <a:avLst/>
          </a:prstGeom>
          <a:noFill/>
          <a:ln>
            <a:noFill/>
          </a:ln>
        </p:spPr>
      </p:pic>
      <p:pic>
        <p:nvPicPr>
          <p:cNvPr id="31" name="Picture 30" descr="ENVRI-FAIR">
            <a:hlinkClick r:id="rId4" tgtFrame="&quot;_blank&quot;"/>
            <a:extLst>
              <a:ext uri="{FF2B5EF4-FFF2-40B4-BE49-F238E27FC236}">
                <a16:creationId xmlns:a16="http://schemas.microsoft.com/office/drawing/2014/main" id="{7F8F626C-473E-6733-68A6-5D2850C66BA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019097" y="2524276"/>
            <a:ext cx="1800000" cy="1108914"/>
          </a:xfrm>
          <a:prstGeom prst="rect">
            <a:avLst/>
          </a:prstGeom>
          <a:noFill/>
          <a:ln>
            <a:noFill/>
          </a:ln>
        </p:spPr>
      </p:pic>
      <p:pic>
        <p:nvPicPr>
          <p:cNvPr id="32" name="Picture 31" descr="ESCAPE">
            <a:hlinkClick r:id="rId6" tgtFrame="&quot;_blank&quot;"/>
            <a:extLst>
              <a:ext uri="{FF2B5EF4-FFF2-40B4-BE49-F238E27FC236}">
                <a16:creationId xmlns:a16="http://schemas.microsoft.com/office/drawing/2014/main" id="{B69BC102-61CD-FD34-CEA6-DFB3374D3B2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986248" y="3508378"/>
            <a:ext cx="1800000" cy="900000"/>
          </a:xfrm>
          <a:prstGeom prst="rect">
            <a:avLst/>
          </a:prstGeom>
          <a:noFill/>
          <a:ln>
            <a:noFill/>
          </a:ln>
        </p:spPr>
      </p:pic>
      <p:pic>
        <p:nvPicPr>
          <p:cNvPr id="33" name="Picture 32" descr="SSHOC">
            <a:hlinkClick r:id="rId15" tgtFrame="&quot;_blank&quot;"/>
            <a:extLst>
              <a:ext uri="{FF2B5EF4-FFF2-40B4-BE49-F238E27FC236}">
                <a16:creationId xmlns:a16="http://schemas.microsoft.com/office/drawing/2014/main" id="{44EA08DC-33EC-74FE-3BCD-7EC27E17D2B3}"/>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019097" y="4283566"/>
            <a:ext cx="1800000" cy="1078729"/>
          </a:xfrm>
          <a:prstGeom prst="rect">
            <a:avLst/>
          </a:prstGeom>
          <a:noFill/>
          <a:ln>
            <a:noFill/>
          </a:ln>
        </p:spPr>
      </p:pic>
      <p:pic>
        <p:nvPicPr>
          <p:cNvPr id="34" name="Picture 33" descr="PaNOSC">
            <a:hlinkClick r:id="rId10" tgtFrame="&quot;_blank&quot;"/>
            <a:extLst>
              <a:ext uri="{FF2B5EF4-FFF2-40B4-BE49-F238E27FC236}">
                <a16:creationId xmlns:a16="http://schemas.microsoft.com/office/drawing/2014/main" id="{E1DE1160-87F6-A439-5954-8DBD5075A932}"/>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9019097" y="5237484"/>
            <a:ext cx="1800000" cy="1080637"/>
          </a:xfrm>
          <a:prstGeom prst="rect">
            <a:avLst/>
          </a:prstGeom>
          <a:noFill/>
          <a:ln>
            <a:noFill/>
          </a:ln>
        </p:spPr>
      </p:pic>
    </p:spTree>
    <p:extLst>
      <p:ext uri="{BB962C8B-B14F-4D97-AF65-F5344CB8AC3E}">
        <p14:creationId xmlns:p14="http://schemas.microsoft.com/office/powerpoint/2010/main" val="313474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2DD5F87A-06B3-2DE4-FD97-0C9F8E1452BE}"/>
              </a:ext>
            </a:extLst>
          </p:cNvPr>
          <p:cNvSpPr>
            <a:spLocks noGrp="1"/>
          </p:cNvSpPr>
          <p:nvPr>
            <p:ph type="title"/>
          </p:nvPr>
        </p:nvSpPr>
        <p:spPr/>
        <p:txBody>
          <a:bodyPr/>
          <a:lstStyle/>
          <a:p>
            <a:pPr algn="r"/>
            <a:r>
              <a:rPr lang="en-GB" sz="3200" dirty="0">
                <a:solidFill>
                  <a:srgbClr val="000090"/>
                </a:solidFill>
                <a:latin typeface="Avenir Book" panose="02000503020000020003" pitchFamily="2" charset="0"/>
                <a:ea typeface="MS PGothic" charset="0"/>
              </a:rPr>
              <a:t>Thematic Cluster Projects</a:t>
            </a:r>
          </a:p>
        </p:txBody>
      </p:sp>
      <p:sp>
        <p:nvSpPr>
          <p:cNvPr id="26" name="Content Placeholder 25">
            <a:extLst>
              <a:ext uri="{FF2B5EF4-FFF2-40B4-BE49-F238E27FC236}">
                <a16:creationId xmlns:a16="http://schemas.microsoft.com/office/drawing/2014/main" id="{81DE9814-8869-EDB1-8DAE-BC8345D2B293}"/>
              </a:ext>
            </a:extLst>
          </p:cNvPr>
          <p:cNvSpPr>
            <a:spLocks noGrp="1"/>
          </p:cNvSpPr>
          <p:nvPr>
            <p:ph idx="1"/>
          </p:nvPr>
        </p:nvSpPr>
        <p:spPr/>
        <p:txBody>
          <a:bodyPr>
            <a:normAutofit/>
          </a:bodyPr>
          <a:lstStyle/>
          <a:p>
            <a:r>
              <a:rPr lang="en-DE" dirty="0">
                <a:hlinkClick r:id="rId2"/>
              </a:rPr>
              <a:t>ELIXIR</a:t>
            </a:r>
            <a:r>
              <a:rPr lang="en-DE" dirty="0"/>
              <a:t>: life science organisations</a:t>
            </a:r>
            <a:br>
              <a:rPr lang="en-DE" dirty="0"/>
            </a:br>
            <a:r>
              <a:rPr lang="en-GB" dirty="0">
                <a:hlinkClick r:id="rId2"/>
              </a:rPr>
              <a:t>https://elixir-</a:t>
            </a:r>
            <a:r>
              <a:rPr lang="en-GB" dirty="0" err="1">
                <a:hlinkClick r:id="rId2"/>
              </a:rPr>
              <a:t>europe.org</a:t>
            </a:r>
            <a:endParaRPr lang="en-DE" dirty="0"/>
          </a:p>
          <a:p>
            <a:pPr lvl="1"/>
            <a:r>
              <a:rPr lang="en-GB" dirty="0"/>
              <a:t>Best Practices in software developments:</a:t>
            </a:r>
            <a:br>
              <a:rPr lang="en-GB" dirty="0"/>
            </a:br>
            <a:r>
              <a:rPr lang="en-GB" dirty="0">
                <a:hlinkClick r:id="rId3"/>
              </a:rPr>
              <a:t>https://elixir-europe.org/platforms/tools/software-best-practices</a:t>
            </a:r>
            <a:endParaRPr lang="en-DE" dirty="0"/>
          </a:p>
          <a:p>
            <a:pPr lvl="1"/>
            <a:r>
              <a:rPr lang="en-DE" dirty="0"/>
              <a:t>Portals: </a:t>
            </a:r>
            <a:r>
              <a:rPr lang="en-GB" dirty="0">
                <a:hlinkClick r:id="rId4"/>
              </a:rPr>
              <a:t>https://elixir-</a:t>
            </a:r>
            <a:r>
              <a:rPr lang="en-GB" dirty="0" err="1">
                <a:hlinkClick r:id="rId4"/>
              </a:rPr>
              <a:t>europe.org</a:t>
            </a:r>
            <a:r>
              <a:rPr lang="en-GB" dirty="0">
                <a:hlinkClick r:id="rId4"/>
              </a:rPr>
              <a:t>/what-we-offer/portals</a:t>
            </a:r>
            <a:endParaRPr lang="en-DE" dirty="0"/>
          </a:p>
          <a:p>
            <a:pPr lvl="1"/>
            <a:endParaRPr lang="en-DE" dirty="0"/>
          </a:p>
          <a:p>
            <a:pPr marL="457200" lvl="1" indent="0">
              <a:buNone/>
            </a:pPr>
            <a:endParaRPr lang="en-DE" dirty="0"/>
          </a:p>
          <a:p>
            <a:pPr marL="0" indent="0">
              <a:buNone/>
            </a:pPr>
            <a:endParaRPr lang="en-GB" dirty="0"/>
          </a:p>
        </p:txBody>
      </p:sp>
      <p:sp>
        <p:nvSpPr>
          <p:cNvPr id="4" name="Date Placeholder 3">
            <a:extLst>
              <a:ext uri="{FF2B5EF4-FFF2-40B4-BE49-F238E27FC236}">
                <a16:creationId xmlns:a16="http://schemas.microsoft.com/office/drawing/2014/main" id="{38FE4A41-BB46-26A8-9892-9787A94839CD}"/>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1FC332CC-DFAC-7E75-B76F-A3B0FFEBD2DC}"/>
              </a:ext>
            </a:extLst>
          </p:cNvPr>
          <p:cNvSpPr>
            <a:spLocks noGrp="1"/>
          </p:cNvSpPr>
          <p:nvPr>
            <p:ph type="ftr" sz="quarter" idx="11"/>
          </p:nvPr>
        </p:nvSpPr>
        <p:spPr/>
        <p:txBody>
          <a:bodyPr/>
          <a:lstStyle/>
          <a:p>
            <a:r>
              <a:rPr lang="it-IT"/>
              <a:t>First OSSR Open Collaboration Meeting, K. Graf 
</a:t>
            </a:r>
            <a:endParaRPr lang="it-IT" dirty="0"/>
          </a:p>
        </p:txBody>
      </p:sp>
      <p:pic>
        <p:nvPicPr>
          <p:cNvPr id="6" name="Picture 5">
            <a:extLst>
              <a:ext uri="{FF2B5EF4-FFF2-40B4-BE49-F238E27FC236}">
                <a16:creationId xmlns:a16="http://schemas.microsoft.com/office/drawing/2014/main" id="{5EFB1B72-51CD-C595-DFCF-5C0A312199A7}"/>
              </a:ext>
            </a:extLst>
          </p:cNvPr>
          <p:cNvPicPr>
            <a:picLocks noChangeAspect="1"/>
          </p:cNvPicPr>
          <p:nvPr/>
        </p:nvPicPr>
        <p:blipFill>
          <a:blip r:embed="rId5"/>
          <a:stretch>
            <a:fillRect/>
          </a:stretch>
        </p:blipFill>
        <p:spPr>
          <a:xfrm>
            <a:off x="8752114" y="1192381"/>
            <a:ext cx="2159000" cy="1663700"/>
          </a:xfrm>
          <a:prstGeom prst="rect">
            <a:avLst/>
          </a:prstGeom>
        </p:spPr>
      </p:pic>
      <p:pic>
        <p:nvPicPr>
          <p:cNvPr id="7" name="Picture 6">
            <a:extLst>
              <a:ext uri="{FF2B5EF4-FFF2-40B4-BE49-F238E27FC236}">
                <a16:creationId xmlns:a16="http://schemas.microsoft.com/office/drawing/2014/main" id="{AB0ABEA4-3C94-46B4-8C58-D258C57C2EF0}"/>
              </a:ext>
            </a:extLst>
          </p:cNvPr>
          <p:cNvPicPr>
            <a:picLocks noChangeAspect="1"/>
          </p:cNvPicPr>
          <p:nvPr/>
        </p:nvPicPr>
        <p:blipFill>
          <a:blip r:embed="rId6"/>
          <a:stretch>
            <a:fillRect/>
          </a:stretch>
        </p:blipFill>
        <p:spPr>
          <a:xfrm>
            <a:off x="840285" y="3595059"/>
            <a:ext cx="7772400" cy="3262941"/>
          </a:xfrm>
          <a:prstGeom prst="rect">
            <a:avLst/>
          </a:prstGeom>
        </p:spPr>
      </p:pic>
    </p:spTree>
    <p:extLst>
      <p:ext uri="{BB962C8B-B14F-4D97-AF65-F5344CB8AC3E}">
        <p14:creationId xmlns:p14="http://schemas.microsoft.com/office/powerpoint/2010/main" val="1950668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0A78-CA35-B002-9E0F-A4CD1D1D24EE}"/>
              </a:ext>
            </a:extLst>
          </p:cNvPr>
          <p:cNvSpPr>
            <a:spLocks noGrp="1"/>
          </p:cNvSpPr>
          <p:nvPr>
            <p:ph type="title"/>
          </p:nvPr>
        </p:nvSpPr>
        <p:spPr/>
        <p:txBody>
          <a:bodyPr>
            <a:normAutofit/>
          </a:bodyPr>
          <a:lstStyle/>
          <a:p>
            <a:pPr algn="r"/>
            <a:r>
              <a:rPr lang="en-GB" sz="3200" dirty="0">
                <a:solidFill>
                  <a:srgbClr val="000090"/>
                </a:solidFill>
                <a:latin typeface="Avenir Book" panose="02000503020000020003" pitchFamily="2" charset="0"/>
                <a:ea typeface="MS PGothic" charset="0"/>
              </a:rPr>
              <a:t>Projects and Institutes - International</a:t>
            </a:r>
          </a:p>
        </p:txBody>
      </p:sp>
      <p:sp>
        <p:nvSpPr>
          <p:cNvPr id="3" name="Content Placeholder 2">
            <a:extLst>
              <a:ext uri="{FF2B5EF4-FFF2-40B4-BE49-F238E27FC236}">
                <a16:creationId xmlns:a16="http://schemas.microsoft.com/office/drawing/2014/main" id="{0EE090E9-CA26-DA21-6128-56AD7EB722E5}"/>
              </a:ext>
            </a:extLst>
          </p:cNvPr>
          <p:cNvSpPr>
            <a:spLocks noGrp="1"/>
          </p:cNvSpPr>
          <p:nvPr>
            <p:ph idx="1"/>
          </p:nvPr>
        </p:nvSpPr>
        <p:spPr>
          <a:xfrm>
            <a:off x="838200" y="1358781"/>
            <a:ext cx="8397240" cy="4818182"/>
          </a:xfrm>
        </p:spPr>
        <p:txBody>
          <a:bodyPr>
            <a:normAutofit fontScale="77500" lnSpcReduction="20000"/>
          </a:bodyPr>
          <a:lstStyle/>
          <a:p>
            <a:r>
              <a:rPr lang="en-GB" dirty="0"/>
              <a:t>Software Sustainability Institute </a:t>
            </a:r>
            <a:br>
              <a:rPr lang="en-GB" dirty="0"/>
            </a:br>
            <a:r>
              <a:rPr lang="en-GB" dirty="0">
                <a:hlinkClick r:id="rId2"/>
              </a:rPr>
              <a:t>https://www.software.ac.uk</a:t>
            </a:r>
            <a:endParaRPr lang="en-GB" dirty="0"/>
          </a:p>
          <a:p>
            <a:endParaRPr lang="en-GB" dirty="0"/>
          </a:p>
          <a:p>
            <a:endParaRPr lang="en-GB" dirty="0"/>
          </a:p>
          <a:p>
            <a:pPr marL="0" indent="0">
              <a:buNone/>
            </a:pPr>
            <a:endParaRPr lang="en-GB" dirty="0"/>
          </a:p>
          <a:p>
            <a:pPr marL="0" indent="0">
              <a:buNone/>
            </a:pPr>
            <a:endParaRPr lang="en-GB" dirty="0"/>
          </a:p>
          <a:p>
            <a:r>
              <a:rPr lang="en-GB" dirty="0">
                <a:hlinkClick r:id="rId3"/>
              </a:rPr>
              <a:t>Programmes and Events</a:t>
            </a:r>
            <a:endParaRPr lang="en-GB" dirty="0"/>
          </a:p>
          <a:p>
            <a:pPr lvl="1"/>
            <a:r>
              <a:rPr lang="en-GB" dirty="0">
                <a:hlinkClick r:id="rId4"/>
              </a:rPr>
              <a:t>Fellowship Programme</a:t>
            </a:r>
            <a:endParaRPr lang="en-GB" dirty="0"/>
          </a:p>
          <a:p>
            <a:pPr lvl="1"/>
            <a:r>
              <a:rPr lang="en-GB" dirty="0">
                <a:hlinkClick r:id="rId5"/>
              </a:rPr>
              <a:t>Research Software Healthcheck</a:t>
            </a:r>
            <a:endParaRPr lang="en-GB" dirty="0"/>
          </a:p>
          <a:p>
            <a:pPr lvl="1"/>
            <a:r>
              <a:rPr lang="en-GB" dirty="0">
                <a:hlinkClick r:id="rId6"/>
              </a:rPr>
              <a:t>Carpentry Programmes</a:t>
            </a:r>
            <a:endParaRPr lang="en-GB" dirty="0"/>
          </a:p>
          <a:p>
            <a:pPr lvl="1"/>
            <a:r>
              <a:rPr lang="en-GB" dirty="0">
                <a:hlinkClick r:id="rId7"/>
              </a:rPr>
              <a:t>Research Software Engineers</a:t>
            </a:r>
            <a:endParaRPr lang="en-GB" dirty="0"/>
          </a:p>
          <a:p>
            <a:pPr lvl="1"/>
            <a:r>
              <a:rPr lang="en-GB" dirty="0">
                <a:hlinkClick r:id="rId8"/>
              </a:rPr>
              <a:t>Collaborations Workshops</a:t>
            </a:r>
            <a:endParaRPr lang="en-GB" dirty="0"/>
          </a:p>
          <a:p>
            <a:pPr lvl="1"/>
            <a:r>
              <a:rPr lang="en-GB" dirty="0">
                <a:hlinkClick r:id="rId9"/>
              </a:rPr>
              <a:t>Research Software Camps</a:t>
            </a:r>
            <a:endParaRPr lang="en-GB" dirty="0"/>
          </a:p>
          <a:p>
            <a:pPr lvl="1"/>
            <a:r>
              <a:rPr lang="en-GB" dirty="0">
                <a:hlinkClick r:id="rId10" tooltip="Past events run by the Institute"/>
              </a:rPr>
              <a:t>Past events</a:t>
            </a:r>
            <a:endParaRPr lang="en-GB" dirty="0"/>
          </a:p>
          <a:p>
            <a:pPr lvl="1"/>
            <a:r>
              <a:rPr lang="en-GB" dirty="0">
                <a:hlinkClick r:id="rId11"/>
              </a:rPr>
              <a:t>Code of Conduct</a:t>
            </a:r>
            <a:endParaRPr lang="en-GB" dirty="0"/>
          </a:p>
          <a:p>
            <a:pPr lvl="1"/>
            <a:r>
              <a:rPr lang="en-GB" dirty="0">
                <a:hlinkClick r:id="rId12"/>
              </a:rPr>
              <a:t>Open Call for Projects</a:t>
            </a:r>
            <a:endParaRPr lang="en-GB" dirty="0"/>
          </a:p>
          <a:p>
            <a:pPr marL="0" indent="0">
              <a:buNone/>
            </a:pPr>
            <a:endParaRPr lang="en-GB" dirty="0"/>
          </a:p>
          <a:p>
            <a:pPr lvl="1"/>
            <a:endParaRPr lang="en-GB" dirty="0"/>
          </a:p>
          <a:p>
            <a:endParaRPr lang="en-GB" dirty="0"/>
          </a:p>
        </p:txBody>
      </p:sp>
      <p:sp>
        <p:nvSpPr>
          <p:cNvPr id="4" name="Date Placeholder 3">
            <a:extLst>
              <a:ext uri="{FF2B5EF4-FFF2-40B4-BE49-F238E27FC236}">
                <a16:creationId xmlns:a16="http://schemas.microsoft.com/office/drawing/2014/main" id="{96451180-5F57-44D0-674C-3F09CF3962F2}"/>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30A2292A-ACFC-9F47-70D6-7A9F261B3D07}"/>
              </a:ext>
            </a:extLst>
          </p:cNvPr>
          <p:cNvSpPr>
            <a:spLocks noGrp="1"/>
          </p:cNvSpPr>
          <p:nvPr>
            <p:ph type="ftr" sz="quarter" idx="11"/>
          </p:nvPr>
        </p:nvSpPr>
        <p:spPr/>
        <p:txBody>
          <a:bodyPr/>
          <a:lstStyle/>
          <a:p>
            <a:r>
              <a:rPr lang="it-IT"/>
              <a:t>First OSSR Open Collaboration Meeting, K. Graf 
</a:t>
            </a:r>
            <a:endParaRPr lang="it-IT" dirty="0"/>
          </a:p>
        </p:txBody>
      </p:sp>
      <p:pic>
        <p:nvPicPr>
          <p:cNvPr id="5122" name="Picture 2">
            <a:extLst>
              <a:ext uri="{FF2B5EF4-FFF2-40B4-BE49-F238E27FC236}">
                <a16:creationId xmlns:a16="http://schemas.microsoft.com/office/drawing/2014/main" id="{91AD5842-C516-687B-629D-CD24E22616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01660" y="1192381"/>
            <a:ext cx="3835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7C51A82-1C95-0D10-B6D5-50B980E4993C}"/>
              </a:ext>
            </a:extLst>
          </p:cNvPr>
          <p:cNvPicPr>
            <a:picLocks noChangeAspect="1"/>
          </p:cNvPicPr>
          <p:nvPr/>
        </p:nvPicPr>
        <p:blipFill>
          <a:blip r:embed="rId14"/>
          <a:stretch>
            <a:fillRect/>
          </a:stretch>
        </p:blipFill>
        <p:spPr>
          <a:xfrm>
            <a:off x="1168016" y="2182981"/>
            <a:ext cx="10598785" cy="1187236"/>
          </a:xfrm>
          <a:prstGeom prst="rect">
            <a:avLst/>
          </a:prstGeom>
        </p:spPr>
      </p:pic>
    </p:spTree>
    <p:extLst>
      <p:ext uri="{BB962C8B-B14F-4D97-AF65-F5344CB8AC3E}">
        <p14:creationId xmlns:p14="http://schemas.microsoft.com/office/powerpoint/2010/main" val="4146577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0A78-CA35-B002-9E0F-A4CD1D1D24EE}"/>
              </a:ext>
            </a:extLst>
          </p:cNvPr>
          <p:cNvSpPr>
            <a:spLocks noGrp="1"/>
          </p:cNvSpPr>
          <p:nvPr>
            <p:ph type="title"/>
          </p:nvPr>
        </p:nvSpPr>
        <p:spPr/>
        <p:txBody>
          <a:bodyPr>
            <a:normAutofit/>
          </a:bodyPr>
          <a:lstStyle/>
          <a:p>
            <a:pPr algn="r"/>
            <a:r>
              <a:rPr lang="en-GB" sz="3200" dirty="0">
                <a:solidFill>
                  <a:srgbClr val="000090"/>
                </a:solidFill>
                <a:latin typeface="Avenir Book" panose="02000503020000020003" pitchFamily="2" charset="0"/>
                <a:ea typeface="MS PGothic" charset="0"/>
              </a:rPr>
              <a:t>Projects and Institutes - (Inter)national</a:t>
            </a:r>
          </a:p>
        </p:txBody>
      </p:sp>
      <p:sp>
        <p:nvSpPr>
          <p:cNvPr id="3" name="Content Placeholder 2">
            <a:extLst>
              <a:ext uri="{FF2B5EF4-FFF2-40B4-BE49-F238E27FC236}">
                <a16:creationId xmlns:a16="http://schemas.microsoft.com/office/drawing/2014/main" id="{0EE090E9-CA26-DA21-6128-56AD7EB722E5}"/>
              </a:ext>
            </a:extLst>
          </p:cNvPr>
          <p:cNvSpPr>
            <a:spLocks noGrp="1"/>
          </p:cNvSpPr>
          <p:nvPr>
            <p:ph idx="1"/>
          </p:nvPr>
        </p:nvSpPr>
        <p:spPr>
          <a:xfrm>
            <a:off x="838200" y="1358781"/>
            <a:ext cx="8397240" cy="4818182"/>
          </a:xfrm>
        </p:spPr>
        <p:txBody>
          <a:bodyPr>
            <a:normAutofit lnSpcReduction="10000"/>
          </a:bodyPr>
          <a:lstStyle/>
          <a:p>
            <a:r>
              <a:rPr lang="en-GB" dirty="0"/>
              <a:t>Netherlands </a:t>
            </a:r>
            <a:r>
              <a:rPr lang="en-GB" dirty="0" err="1"/>
              <a:t>eSiencecenter</a:t>
            </a:r>
            <a:br>
              <a:rPr lang="en-GB" dirty="0"/>
            </a:br>
            <a:r>
              <a:rPr lang="en-GB" dirty="0">
                <a:hlinkClick r:id="rId2"/>
              </a:rPr>
              <a:t>https://</a:t>
            </a:r>
            <a:r>
              <a:rPr lang="en-GB" dirty="0" err="1">
                <a:hlinkClick r:id="rId2"/>
              </a:rPr>
              <a:t>www.esciencecenter.nl</a:t>
            </a:r>
            <a:endParaRPr lang="en-GB" dirty="0"/>
          </a:p>
          <a:p>
            <a:pPr marL="0" indent="0">
              <a:buNone/>
            </a:pPr>
            <a:endParaRPr lang="en-GB" dirty="0"/>
          </a:p>
          <a:p>
            <a:r>
              <a:rPr lang="en-GB" dirty="0">
                <a:hlinkClick r:id="rId2"/>
              </a:rPr>
              <a:t>What we do</a:t>
            </a:r>
            <a:endParaRPr lang="en-GB" dirty="0"/>
          </a:p>
          <a:p>
            <a:pPr lvl="1"/>
            <a:r>
              <a:rPr lang="en-GB" dirty="0">
                <a:hlinkClick r:id="rId3"/>
              </a:rPr>
              <a:t>How can we help you?</a:t>
            </a:r>
            <a:endParaRPr lang="en-GB" dirty="0"/>
          </a:p>
          <a:p>
            <a:pPr lvl="1"/>
            <a:r>
              <a:rPr lang="en-GB" dirty="0">
                <a:hlinkClick r:id="rId4"/>
              </a:rPr>
              <a:t>Calls for proposals</a:t>
            </a:r>
            <a:endParaRPr lang="en-GB" dirty="0"/>
          </a:p>
          <a:p>
            <a:pPr lvl="1"/>
            <a:r>
              <a:rPr lang="en-GB" dirty="0">
                <a:hlinkClick r:id="rId5"/>
              </a:rPr>
              <a:t>Projects</a:t>
            </a:r>
            <a:endParaRPr lang="en-GB" dirty="0"/>
          </a:p>
          <a:p>
            <a:pPr lvl="1"/>
            <a:r>
              <a:rPr lang="en-GB" dirty="0">
                <a:hlinkClick r:id="rId6"/>
              </a:rPr>
              <a:t>Training &amp; Workshops</a:t>
            </a:r>
            <a:endParaRPr lang="en-GB" dirty="0"/>
          </a:p>
          <a:p>
            <a:pPr lvl="1"/>
            <a:r>
              <a:rPr lang="en-GB" dirty="0">
                <a:hlinkClick r:id="rId7"/>
              </a:rPr>
              <a:t>Events</a:t>
            </a:r>
            <a:endParaRPr lang="en-GB" dirty="0"/>
          </a:p>
          <a:p>
            <a:pPr lvl="1"/>
            <a:r>
              <a:rPr lang="en-GB" dirty="0">
                <a:hlinkClick r:id="rId8"/>
              </a:rPr>
              <a:t>Communities</a:t>
            </a:r>
            <a:endParaRPr lang="en-GB" dirty="0"/>
          </a:p>
          <a:p>
            <a:pPr lvl="1"/>
            <a:r>
              <a:rPr lang="en-GB" dirty="0">
                <a:hlinkClick r:id="rId9"/>
              </a:rPr>
              <a:t>Fellowship Programme</a:t>
            </a:r>
            <a:endParaRPr lang="en-GB" dirty="0"/>
          </a:p>
          <a:p>
            <a:pPr lvl="1"/>
            <a:r>
              <a:rPr lang="en-GB" dirty="0">
                <a:hlinkClick r:id="rId10"/>
              </a:rPr>
              <a:t>Software Management Plans</a:t>
            </a:r>
            <a:endParaRPr lang="en-GB" dirty="0"/>
          </a:p>
          <a:p>
            <a:pPr marL="0" indent="0">
              <a:buNone/>
            </a:pPr>
            <a:endParaRPr lang="en-GB" dirty="0"/>
          </a:p>
          <a:p>
            <a:pPr marL="457200" lvl="1" indent="0">
              <a:buNone/>
            </a:pPr>
            <a:endParaRPr lang="en-GB" dirty="0"/>
          </a:p>
          <a:p>
            <a:endParaRPr lang="en-GB" dirty="0"/>
          </a:p>
        </p:txBody>
      </p:sp>
      <p:sp>
        <p:nvSpPr>
          <p:cNvPr id="4" name="Date Placeholder 3">
            <a:extLst>
              <a:ext uri="{FF2B5EF4-FFF2-40B4-BE49-F238E27FC236}">
                <a16:creationId xmlns:a16="http://schemas.microsoft.com/office/drawing/2014/main" id="{96451180-5F57-44D0-674C-3F09CF3962F2}"/>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30A2292A-ACFC-9F47-70D6-7A9F261B3D07}"/>
              </a:ext>
            </a:extLst>
          </p:cNvPr>
          <p:cNvSpPr>
            <a:spLocks noGrp="1"/>
          </p:cNvSpPr>
          <p:nvPr>
            <p:ph type="ftr" sz="quarter" idx="11"/>
          </p:nvPr>
        </p:nvSpPr>
        <p:spPr/>
        <p:txBody>
          <a:bodyPr/>
          <a:lstStyle/>
          <a:p>
            <a:r>
              <a:rPr lang="it-IT"/>
              <a:t>First OSSR Open Collaboration Meeting, K. Graf 
</a:t>
            </a:r>
            <a:endParaRPr lang="it-IT" dirty="0"/>
          </a:p>
        </p:txBody>
      </p:sp>
      <p:pic>
        <p:nvPicPr>
          <p:cNvPr id="6" name="Picture 5">
            <a:extLst>
              <a:ext uri="{FF2B5EF4-FFF2-40B4-BE49-F238E27FC236}">
                <a16:creationId xmlns:a16="http://schemas.microsoft.com/office/drawing/2014/main" id="{C58792F3-8DCB-6E48-A3AB-3213A7DBF9C3}"/>
              </a:ext>
            </a:extLst>
          </p:cNvPr>
          <p:cNvPicPr>
            <a:picLocks noChangeAspect="1"/>
          </p:cNvPicPr>
          <p:nvPr/>
        </p:nvPicPr>
        <p:blipFill>
          <a:blip r:embed="rId11"/>
          <a:stretch>
            <a:fillRect/>
          </a:stretch>
        </p:blipFill>
        <p:spPr>
          <a:xfrm>
            <a:off x="8978900" y="1358780"/>
            <a:ext cx="2656230" cy="809653"/>
          </a:xfrm>
          <a:prstGeom prst="rect">
            <a:avLst/>
          </a:prstGeom>
        </p:spPr>
      </p:pic>
      <p:pic>
        <p:nvPicPr>
          <p:cNvPr id="7" name="Picture 6">
            <a:extLst>
              <a:ext uri="{FF2B5EF4-FFF2-40B4-BE49-F238E27FC236}">
                <a16:creationId xmlns:a16="http://schemas.microsoft.com/office/drawing/2014/main" id="{70C1C2FF-BA3A-F7AA-DD2F-36528B9F5132}"/>
              </a:ext>
            </a:extLst>
          </p:cNvPr>
          <p:cNvPicPr>
            <a:picLocks noChangeAspect="1"/>
          </p:cNvPicPr>
          <p:nvPr/>
        </p:nvPicPr>
        <p:blipFill>
          <a:blip r:embed="rId12"/>
          <a:stretch>
            <a:fillRect/>
          </a:stretch>
        </p:blipFill>
        <p:spPr>
          <a:xfrm>
            <a:off x="6349042" y="2703332"/>
            <a:ext cx="5259614" cy="2129079"/>
          </a:xfrm>
          <a:prstGeom prst="rect">
            <a:avLst/>
          </a:prstGeom>
        </p:spPr>
      </p:pic>
    </p:spTree>
    <p:extLst>
      <p:ext uri="{BB962C8B-B14F-4D97-AF65-F5344CB8AC3E}">
        <p14:creationId xmlns:p14="http://schemas.microsoft.com/office/powerpoint/2010/main" val="398150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40E4BA-7446-3681-2A5E-B26549527A0C}"/>
              </a:ext>
            </a:extLst>
          </p:cNvPr>
          <p:cNvSpPr>
            <a:spLocks noGrp="1"/>
          </p:cNvSpPr>
          <p:nvPr>
            <p:ph type="title"/>
          </p:nvPr>
        </p:nvSpPr>
        <p:spPr/>
        <p:txBody>
          <a:bodyPr/>
          <a:lstStyle/>
          <a:p>
            <a:r>
              <a:rPr lang="en-GB" dirty="0"/>
              <a:t>Introduction</a:t>
            </a:r>
          </a:p>
        </p:txBody>
      </p:sp>
      <p:sp>
        <p:nvSpPr>
          <p:cNvPr id="7" name="Text Placeholder 6">
            <a:extLst>
              <a:ext uri="{FF2B5EF4-FFF2-40B4-BE49-F238E27FC236}">
                <a16:creationId xmlns:a16="http://schemas.microsoft.com/office/drawing/2014/main" id="{0992C9B2-7D8C-E9F0-C7D4-18239DC8F0F4}"/>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D397937D-52A7-4E20-5429-531DBB5430C5}"/>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D4FF3F3D-1275-C8BA-2C75-0A5031529998}"/>
              </a:ext>
            </a:extLst>
          </p:cNvPr>
          <p:cNvSpPr>
            <a:spLocks noGrp="1"/>
          </p:cNvSpPr>
          <p:nvPr>
            <p:ph type="ftr" sz="quarter" idx="11"/>
          </p:nvPr>
        </p:nvSpPr>
        <p:spPr/>
        <p:txBody>
          <a:bodyPr/>
          <a:lstStyle/>
          <a:p>
            <a:r>
              <a:rPr lang="it-IT"/>
              <a:t>First OSSR Open Collaboration Meeting, K. Graf 
</a:t>
            </a:r>
            <a:endParaRPr lang="it-IT" dirty="0"/>
          </a:p>
        </p:txBody>
      </p:sp>
    </p:spTree>
    <p:extLst>
      <p:ext uri="{BB962C8B-B14F-4D97-AF65-F5344CB8AC3E}">
        <p14:creationId xmlns:p14="http://schemas.microsoft.com/office/powerpoint/2010/main" val="291299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0A78-CA35-B002-9E0F-A4CD1D1D24EE}"/>
              </a:ext>
            </a:extLst>
          </p:cNvPr>
          <p:cNvSpPr>
            <a:spLocks noGrp="1"/>
          </p:cNvSpPr>
          <p:nvPr>
            <p:ph type="title"/>
          </p:nvPr>
        </p:nvSpPr>
        <p:spPr/>
        <p:txBody>
          <a:bodyPr>
            <a:normAutofit/>
          </a:bodyPr>
          <a:lstStyle/>
          <a:p>
            <a:pPr algn="r"/>
            <a:r>
              <a:rPr lang="en-GB" sz="3200" dirty="0">
                <a:solidFill>
                  <a:srgbClr val="000090"/>
                </a:solidFill>
                <a:latin typeface="Avenir Book" panose="02000503020000020003" pitchFamily="2" charset="0"/>
                <a:ea typeface="MS PGothic" charset="0"/>
              </a:rPr>
              <a:t>Projects and Institutes - National</a:t>
            </a:r>
          </a:p>
        </p:txBody>
      </p:sp>
      <p:sp>
        <p:nvSpPr>
          <p:cNvPr id="3" name="Content Placeholder 2">
            <a:extLst>
              <a:ext uri="{FF2B5EF4-FFF2-40B4-BE49-F238E27FC236}">
                <a16:creationId xmlns:a16="http://schemas.microsoft.com/office/drawing/2014/main" id="{0EE090E9-CA26-DA21-6128-56AD7EB722E5}"/>
              </a:ext>
            </a:extLst>
          </p:cNvPr>
          <p:cNvSpPr>
            <a:spLocks noGrp="1"/>
          </p:cNvSpPr>
          <p:nvPr>
            <p:ph idx="1"/>
          </p:nvPr>
        </p:nvSpPr>
        <p:spPr>
          <a:xfrm>
            <a:off x="838200" y="1358781"/>
            <a:ext cx="6999514" cy="4818182"/>
          </a:xfrm>
        </p:spPr>
        <p:txBody>
          <a:bodyPr>
            <a:normAutofit fontScale="92500" lnSpcReduction="20000"/>
          </a:bodyPr>
          <a:lstStyle/>
          <a:p>
            <a:r>
              <a:rPr lang="en-GB" dirty="0"/>
              <a:t>focusing on Germany for today</a:t>
            </a:r>
          </a:p>
          <a:p>
            <a:r>
              <a:rPr lang="en-GB" dirty="0"/>
              <a:t>German NFDI initiative (national research data infrastructure)</a:t>
            </a:r>
            <a:br>
              <a:rPr lang="en-GB" dirty="0"/>
            </a:br>
            <a:r>
              <a:rPr lang="en-GB" dirty="0">
                <a:hlinkClick r:id="rId2"/>
              </a:rPr>
              <a:t>https://www.nfdi.de</a:t>
            </a:r>
            <a:endParaRPr lang="en-GB" dirty="0"/>
          </a:p>
          <a:p>
            <a:pPr lvl="1"/>
            <a:r>
              <a:rPr lang="en-GB" dirty="0"/>
              <a:t>Related projects:</a:t>
            </a:r>
          </a:p>
          <a:p>
            <a:pPr lvl="2"/>
            <a:r>
              <a:rPr lang="en-GB" dirty="0"/>
              <a:t>PUNCH4NFDI: particles physics, </a:t>
            </a:r>
            <a:br>
              <a:rPr lang="en-GB" dirty="0"/>
            </a:br>
            <a:r>
              <a:rPr lang="en-GB" dirty="0"/>
              <a:t>astrophysics, nuclear and hadron physics</a:t>
            </a:r>
            <a:br>
              <a:rPr lang="en-GB" dirty="0"/>
            </a:br>
            <a:r>
              <a:rPr lang="en-GB" dirty="0">
                <a:hlinkClick r:id="rId3"/>
              </a:rPr>
              <a:t>https://www.punch4nfdi.de</a:t>
            </a:r>
            <a:endParaRPr lang="en-GB" dirty="0"/>
          </a:p>
          <a:p>
            <a:pPr lvl="2"/>
            <a:endParaRPr lang="en-GB" dirty="0"/>
          </a:p>
          <a:p>
            <a:pPr lvl="2"/>
            <a:r>
              <a:rPr lang="en-GB" dirty="0"/>
              <a:t>DAPHNE4NFDI: photons and neutron </a:t>
            </a:r>
            <a:br>
              <a:rPr lang="en-GB" dirty="0"/>
            </a:br>
            <a:r>
              <a:rPr lang="en-GB" dirty="0"/>
              <a:t>sources and experiments</a:t>
            </a:r>
            <a:br>
              <a:rPr lang="en-GB" dirty="0"/>
            </a:br>
            <a:r>
              <a:rPr lang="en-GB" dirty="0">
                <a:hlinkClick r:id="rId4"/>
              </a:rPr>
              <a:t>https://www.daphne4nfdi.de</a:t>
            </a:r>
            <a:r>
              <a:rPr lang="en-GB" dirty="0"/>
              <a:t> </a:t>
            </a:r>
          </a:p>
          <a:p>
            <a:r>
              <a:rPr lang="en-GB" dirty="0"/>
              <a:t>DMA – see additional presentation</a:t>
            </a:r>
          </a:p>
          <a:p>
            <a:r>
              <a:rPr lang="en-GB" dirty="0"/>
              <a:t>DLR Institute for Software Technology</a:t>
            </a:r>
            <a:br>
              <a:rPr lang="en-GB" dirty="0"/>
            </a:br>
            <a:r>
              <a:rPr lang="en-GB" dirty="0">
                <a:hlinkClick r:id="rId5"/>
              </a:rPr>
              <a:t>https://dlr.de/sc/en/</a:t>
            </a:r>
            <a:endParaRPr lang="en-GB" dirty="0"/>
          </a:p>
          <a:p>
            <a:pPr lvl="1"/>
            <a:r>
              <a:rPr lang="en-GB" dirty="0">
                <a:hlinkClick r:id="rId6"/>
              </a:rPr>
              <a:t>DLR Software Engineering Guidelines</a:t>
            </a:r>
            <a:endParaRPr lang="en-GB" dirty="0"/>
          </a:p>
          <a:p>
            <a:pPr marL="0" indent="0">
              <a:buNone/>
            </a:pPr>
            <a:endParaRPr lang="en-GB" dirty="0"/>
          </a:p>
          <a:p>
            <a:endParaRPr lang="en-GB" dirty="0"/>
          </a:p>
        </p:txBody>
      </p:sp>
      <p:sp>
        <p:nvSpPr>
          <p:cNvPr id="4" name="Date Placeholder 3">
            <a:extLst>
              <a:ext uri="{FF2B5EF4-FFF2-40B4-BE49-F238E27FC236}">
                <a16:creationId xmlns:a16="http://schemas.microsoft.com/office/drawing/2014/main" id="{96451180-5F57-44D0-674C-3F09CF3962F2}"/>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30A2292A-ACFC-9F47-70D6-7A9F261B3D07}"/>
              </a:ext>
            </a:extLst>
          </p:cNvPr>
          <p:cNvSpPr>
            <a:spLocks noGrp="1"/>
          </p:cNvSpPr>
          <p:nvPr>
            <p:ph type="ftr" sz="quarter" idx="11"/>
          </p:nvPr>
        </p:nvSpPr>
        <p:spPr/>
        <p:txBody>
          <a:bodyPr/>
          <a:lstStyle/>
          <a:p>
            <a:r>
              <a:rPr lang="it-IT"/>
              <a:t>First OSSR Open Collaboration Meeting, K. Graf 
</a:t>
            </a:r>
            <a:endParaRPr lang="it-IT" dirty="0"/>
          </a:p>
        </p:txBody>
      </p:sp>
      <p:grpSp>
        <p:nvGrpSpPr>
          <p:cNvPr id="8" name="Group 7">
            <a:extLst>
              <a:ext uri="{FF2B5EF4-FFF2-40B4-BE49-F238E27FC236}">
                <a16:creationId xmlns:a16="http://schemas.microsoft.com/office/drawing/2014/main" id="{BAC3DD9A-5EC5-939A-BE52-148E217DDB47}"/>
              </a:ext>
            </a:extLst>
          </p:cNvPr>
          <p:cNvGrpSpPr/>
          <p:nvPr/>
        </p:nvGrpSpPr>
        <p:grpSpPr>
          <a:xfrm>
            <a:off x="7062282" y="2354092"/>
            <a:ext cx="5110264" cy="3201335"/>
            <a:chOff x="7818259" y="2350783"/>
            <a:chExt cx="4354286" cy="2757174"/>
          </a:xfrm>
        </p:grpSpPr>
        <p:pic>
          <p:nvPicPr>
            <p:cNvPr id="8194" name="Picture 2">
              <a:extLst>
                <a:ext uri="{FF2B5EF4-FFF2-40B4-BE49-F238E27FC236}">
                  <a16:creationId xmlns:a16="http://schemas.microsoft.com/office/drawing/2014/main" id="{B4644218-1379-5FF1-66B5-15EA05348A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4356" y="2621419"/>
              <a:ext cx="4328189" cy="24865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EB6F03-D3FB-D9D3-D551-953F5B583A9B}"/>
                </a:ext>
              </a:extLst>
            </p:cNvPr>
            <p:cNvSpPr txBox="1"/>
            <p:nvPr/>
          </p:nvSpPr>
          <p:spPr>
            <a:xfrm>
              <a:off x="7818259" y="2350783"/>
              <a:ext cx="2532873" cy="369332"/>
            </a:xfrm>
            <a:prstGeom prst="rect">
              <a:avLst/>
            </a:prstGeom>
            <a:noFill/>
          </p:spPr>
          <p:txBody>
            <a:bodyPr wrap="none" rtlCol="0">
              <a:spAutoFit/>
            </a:bodyPr>
            <a:lstStyle/>
            <a:p>
              <a:r>
                <a:rPr lang="en-GB" dirty="0"/>
                <a:t>PUNCH4NFDI Task Areas:</a:t>
              </a:r>
            </a:p>
          </p:txBody>
        </p:sp>
      </p:grpSp>
    </p:spTree>
    <p:extLst>
      <p:ext uri="{BB962C8B-B14F-4D97-AF65-F5344CB8AC3E}">
        <p14:creationId xmlns:p14="http://schemas.microsoft.com/office/powerpoint/2010/main" val="352611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0A78-CA35-B002-9E0F-A4CD1D1D24EE}"/>
              </a:ext>
            </a:extLst>
          </p:cNvPr>
          <p:cNvSpPr>
            <a:spLocks noGrp="1"/>
          </p:cNvSpPr>
          <p:nvPr>
            <p:ph type="title"/>
          </p:nvPr>
        </p:nvSpPr>
        <p:spPr/>
        <p:txBody>
          <a:bodyPr>
            <a:normAutofit/>
          </a:bodyPr>
          <a:lstStyle/>
          <a:p>
            <a:pPr algn="r"/>
            <a:r>
              <a:rPr lang="en-GB" sz="3200" dirty="0">
                <a:solidFill>
                  <a:srgbClr val="000090"/>
                </a:solidFill>
                <a:latin typeface="Avenir Book" panose="02000503020000020003" pitchFamily="2" charset="0"/>
                <a:ea typeface="MS PGothic" charset="0"/>
              </a:rPr>
              <a:t>Landscaping - Groups</a:t>
            </a:r>
          </a:p>
        </p:txBody>
      </p:sp>
      <p:sp>
        <p:nvSpPr>
          <p:cNvPr id="3" name="Content Placeholder 2">
            <a:extLst>
              <a:ext uri="{FF2B5EF4-FFF2-40B4-BE49-F238E27FC236}">
                <a16:creationId xmlns:a16="http://schemas.microsoft.com/office/drawing/2014/main" id="{0EE090E9-CA26-DA21-6128-56AD7EB722E5}"/>
              </a:ext>
            </a:extLst>
          </p:cNvPr>
          <p:cNvSpPr>
            <a:spLocks noGrp="1"/>
          </p:cNvSpPr>
          <p:nvPr>
            <p:ph idx="1"/>
          </p:nvPr>
        </p:nvSpPr>
        <p:spPr>
          <a:xfrm>
            <a:off x="404948" y="1358781"/>
            <a:ext cx="7786551" cy="4818182"/>
          </a:xfrm>
        </p:spPr>
        <p:txBody>
          <a:bodyPr>
            <a:normAutofit fontScale="47500" lnSpcReduction="20000"/>
          </a:bodyPr>
          <a:lstStyle/>
          <a:p>
            <a:pPr>
              <a:lnSpc>
                <a:spcPct val="120000"/>
              </a:lnSpc>
            </a:pPr>
            <a:r>
              <a:rPr lang="en-GB" dirty="0"/>
              <a:t>Research Data Alliance</a:t>
            </a:r>
            <a:br>
              <a:rPr lang="en-GB" dirty="0"/>
            </a:br>
            <a:r>
              <a:rPr lang="en-GB" dirty="0">
                <a:hlinkClick r:id="rId2"/>
              </a:rPr>
              <a:t>https://rd-alliance.org</a:t>
            </a:r>
            <a:br>
              <a:rPr lang="en-GB" dirty="0"/>
            </a:br>
            <a:r>
              <a:rPr lang="en-GB" i="1" dirty="0"/>
              <a:t>“The Research Data Alliance (RDA) builds the social and technical bridges to enable the open sharing and re-use of data.”</a:t>
            </a:r>
          </a:p>
          <a:p>
            <a:pPr lvl="1">
              <a:lnSpc>
                <a:spcPct val="120000"/>
              </a:lnSpc>
            </a:pPr>
            <a:r>
              <a:rPr lang="en-GB" dirty="0"/>
              <a:t>Groups: </a:t>
            </a:r>
            <a:r>
              <a:rPr lang="en-GB" dirty="0">
                <a:hlinkClick r:id="rId3"/>
              </a:rPr>
              <a:t>https://www.rd-alliance.org/groups/</a:t>
            </a:r>
            <a:endParaRPr lang="en-GB" dirty="0"/>
          </a:p>
          <a:p>
            <a:pPr lvl="1">
              <a:lnSpc>
                <a:spcPct val="120000"/>
              </a:lnSpc>
            </a:pPr>
            <a:r>
              <a:rPr lang="en-GB" dirty="0">
                <a:hlinkClick r:id="rId4"/>
              </a:rPr>
              <a:t>FAIR for Research Software (FAIR4RS) WG</a:t>
            </a:r>
            <a:endParaRPr lang="en-GB" dirty="0"/>
          </a:p>
          <a:p>
            <a:pPr lvl="2">
              <a:lnSpc>
                <a:spcPct val="120000"/>
              </a:lnSpc>
            </a:pPr>
            <a:r>
              <a:rPr lang="en-GB" dirty="0">
                <a:hlinkClick r:id="rId5"/>
              </a:rPr>
              <a:t>FAIR Principles for Research Software (FAIR4RS Principles)</a:t>
            </a:r>
            <a:endParaRPr lang="en-GB" dirty="0"/>
          </a:p>
          <a:p>
            <a:pPr>
              <a:lnSpc>
                <a:spcPct val="120000"/>
              </a:lnSpc>
            </a:pPr>
            <a:r>
              <a:rPr lang="en-GB" dirty="0"/>
              <a:t>Force11</a:t>
            </a:r>
            <a:br>
              <a:rPr lang="en-GB" dirty="0"/>
            </a:br>
            <a:r>
              <a:rPr lang="en-GB" dirty="0">
                <a:hlinkClick r:id="rId6"/>
              </a:rPr>
              <a:t>https://force11.org</a:t>
            </a:r>
            <a:br>
              <a:rPr lang="en-GB" dirty="0"/>
            </a:br>
            <a:r>
              <a:rPr lang="en-GB" i="1" dirty="0"/>
              <a:t>“FORCE11 is a community of scholars, librarians, archivists, publishers and research funders that has arisen organically to help facilitate the change toward improved knowledge creation and sharing. Individually and collectively, we aim to bring about a change in modern scholarly communications through the effective use of information technology.”</a:t>
            </a:r>
          </a:p>
          <a:p>
            <a:pPr>
              <a:lnSpc>
                <a:spcPct val="120000"/>
              </a:lnSpc>
            </a:pPr>
            <a:r>
              <a:rPr lang="en-GB" dirty="0"/>
              <a:t>Research Software Alliance</a:t>
            </a:r>
            <a:br>
              <a:rPr lang="en-GB" dirty="0"/>
            </a:br>
            <a:r>
              <a:rPr lang="en-GB" dirty="0">
                <a:hlinkClick r:id="rId7"/>
              </a:rPr>
              <a:t>https://www.researchsoft.org</a:t>
            </a:r>
            <a:br>
              <a:rPr lang="en-GB" dirty="0"/>
            </a:br>
            <a:r>
              <a:rPr lang="en-GB" i="1" dirty="0"/>
              <a:t>“Our vision: Research software and those who develop and maintain it are recognised and valued as fundamental and vital to research worldwide”</a:t>
            </a:r>
          </a:p>
          <a:p>
            <a:pPr lvl="1">
              <a:lnSpc>
                <a:spcPct val="120000"/>
              </a:lnSpc>
            </a:pPr>
            <a:r>
              <a:rPr lang="en-GB" dirty="0"/>
              <a:t>Funders Workshop </a:t>
            </a:r>
            <a:r>
              <a:rPr lang="en-GB" dirty="0">
                <a:hlinkClick r:id="rId8"/>
              </a:rPr>
              <a:t>The Future of Research Software</a:t>
            </a:r>
            <a:r>
              <a:rPr lang="en-GB" dirty="0"/>
              <a:t> (with </a:t>
            </a:r>
            <a:r>
              <a:rPr lang="en-GB" dirty="0" err="1"/>
              <a:t>eScienceCentre</a:t>
            </a:r>
            <a:r>
              <a:rPr lang="en-GB" dirty="0"/>
              <a:t>) → Amsterdam Declaration </a:t>
            </a:r>
            <a:br>
              <a:rPr lang="en-GB" dirty="0"/>
            </a:br>
            <a:r>
              <a:rPr lang="en-GB" dirty="0">
                <a:hlinkClick r:id="rId9"/>
              </a:rPr>
              <a:t>https://future-of-research-software.org/draft-amsterdam-declaration-on-funding-research-software-sustainability/</a:t>
            </a:r>
            <a:br>
              <a:rPr lang="en-GB" dirty="0"/>
            </a:br>
            <a:r>
              <a:rPr lang="en-GB" dirty="0"/>
              <a:t>(7 principles and 10 recommendations for software sustainability)</a:t>
            </a:r>
          </a:p>
          <a:p>
            <a:pPr marL="0" indent="0">
              <a:buNone/>
            </a:pPr>
            <a:endParaRPr lang="en-GB" dirty="0"/>
          </a:p>
          <a:p>
            <a:pPr lvl="1"/>
            <a:endParaRPr lang="en-GB" dirty="0"/>
          </a:p>
          <a:p>
            <a:endParaRPr lang="en-GB" dirty="0"/>
          </a:p>
        </p:txBody>
      </p:sp>
      <p:sp>
        <p:nvSpPr>
          <p:cNvPr id="4" name="Date Placeholder 3">
            <a:extLst>
              <a:ext uri="{FF2B5EF4-FFF2-40B4-BE49-F238E27FC236}">
                <a16:creationId xmlns:a16="http://schemas.microsoft.com/office/drawing/2014/main" id="{96451180-5F57-44D0-674C-3F09CF3962F2}"/>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30A2292A-ACFC-9F47-70D6-7A9F261B3D07}"/>
              </a:ext>
            </a:extLst>
          </p:cNvPr>
          <p:cNvSpPr>
            <a:spLocks noGrp="1"/>
          </p:cNvSpPr>
          <p:nvPr>
            <p:ph type="ftr" sz="quarter" idx="11"/>
          </p:nvPr>
        </p:nvSpPr>
        <p:spPr/>
        <p:txBody>
          <a:bodyPr/>
          <a:lstStyle/>
          <a:p>
            <a:r>
              <a:rPr lang="it-IT"/>
              <a:t>First OSSR Open Collaboration Meeting, K. Graf 
</a:t>
            </a:r>
            <a:endParaRPr lang="it-IT" dirty="0"/>
          </a:p>
        </p:txBody>
      </p:sp>
      <p:pic>
        <p:nvPicPr>
          <p:cNvPr id="6" name="Picture 5">
            <a:extLst>
              <a:ext uri="{FF2B5EF4-FFF2-40B4-BE49-F238E27FC236}">
                <a16:creationId xmlns:a16="http://schemas.microsoft.com/office/drawing/2014/main" id="{18A6D996-77EC-326C-2D96-9CE06B0C9323}"/>
              </a:ext>
            </a:extLst>
          </p:cNvPr>
          <p:cNvPicPr>
            <a:picLocks noChangeAspect="1"/>
          </p:cNvPicPr>
          <p:nvPr/>
        </p:nvPicPr>
        <p:blipFill>
          <a:blip r:embed="rId10"/>
          <a:stretch>
            <a:fillRect/>
          </a:stretch>
        </p:blipFill>
        <p:spPr>
          <a:xfrm>
            <a:off x="9162324" y="1358781"/>
            <a:ext cx="2262051" cy="1273114"/>
          </a:xfrm>
          <a:prstGeom prst="rect">
            <a:avLst/>
          </a:prstGeom>
        </p:spPr>
      </p:pic>
      <p:pic>
        <p:nvPicPr>
          <p:cNvPr id="7" name="Picture 6">
            <a:extLst>
              <a:ext uri="{FF2B5EF4-FFF2-40B4-BE49-F238E27FC236}">
                <a16:creationId xmlns:a16="http://schemas.microsoft.com/office/drawing/2014/main" id="{440CB609-E35B-01B6-6C1B-D1FA95650A16}"/>
              </a:ext>
            </a:extLst>
          </p:cNvPr>
          <p:cNvPicPr>
            <a:picLocks noChangeAspect="1"/>
          </p:cNvPicPr>
          <p:nvPr/>
        </p:nvPicPr>
        <p:blipFill>
          <a:blip r:embed="rId11"/>
          <a:stretch>
            <a:fillRect/>
          </a:stretch>
        </p:blipFill>
        <p:spPr>
          <a:xfrm>
            <a:off x="8394700" y="2933700"/>
            <a:ext cx="3797300" cy="990600"/>
          </a:xfrm>
          <a:prstGeom prst="rect">
            <a:avLst/>
          </a:prstGeom>
        </p:spPr>
      </p:pic>
      <p:pic>
        <p:nvPicPr>
          <p:cNvPr id="8" name="Picture 7">
            <a:extLst>
              <a:ext uri="{FF2B5EF4-FFF2-40B4-BE49-F238E27FC236}">
                <a16:creationId xmlns:a16="http://schemas.microsoft.com/office/drawing/2014/main" id="{76D7F484-A293-837F-279E-715B1FEFF86C}"/>
              </a:ext>
            </a:extLst>
          </p:cNvPr>
          <p:cNvPicPr>
            <a:picLocks noChangeAspect="1"/>
          </p:cNvPicPr>
          <p:nvPr/>
        </p:nvPicPr>
        <p:blipFill>
          <a:blip r:embed="rId12"/>
          <a:stretch>
            <a:fillRect/>
          </a:stretch>
        </p:blipFill>
        <p:spPr>
          <a:xfrm>
            <a:off x="9162324" y="4273700"/>
            <a:ext cx="2172969" cy="957580"/>
          </a:xfrm>
          <a:prstGeom prst="rect">
            <a:avLst/>
          </a:prstGeom>
        </p:spPr>
      </p:pic>
    </p:spTree>
    <p:extLst>
      <p:ext uri="{BB962C8B-B14F-4D97-AF65-F5344CB8AC3E}">
        <p14:creationId xmlns:p14="http://schemas.microsoft.com/office/powerpoint/2010/main" val="3919879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0A78-CA35-B002-9E0F-A4CD1D1D24EE}"/>
              </a:ext>
            </a:extLst>
          </p:cNvPr>
          <p:cNvSpPr>
            <a:spLocks noGrp="1"/>
          </p:cNvSpPr>
          <p:nvPr>
            <p:ph type="title"/>
          </p:nvPr>
        </p:nvSpPr>
        <p:spPr/>
        <p:txBody>
          <a:bodyPr>
            <a:normAutofit/>
          </a:bodyPr>
          <a:lstStyle/>
          <a:p>
            <a:pPr algn="r"/>
            <a:r>
              <a:rPr lang="en-GB" sz="3200" dirty="0">
                <a:solidFill>
                  <a:srgbClr val="000090"/>
                </a:solidFill>
                <a:latin typeface="Avenir Book" panose="02000503020000020003" pitchFamily="2" charset="0"/>
                <a:ea typeface="MS PGothic" charset="0"/>
              </a:rPr>
              <a:t>Landscaping - Groups</a:t>
            </a:r>
          </a:p>
        </p:txBody>
      </p:sp>
      <p:sp>
        <p:nvSpPr>
          <p:cNvPr id="3" name="Content Placeholder 2">
            <a:extLst>
              <a:ext uri="{FF2B5EF4-FFF2-40B4-BE49-F238E27FC236}">
                <a16:creationId xmlns:a16="http://schemas.microsoft.com/office/drawing/2014/main" id="{0EE090E9-CA26-DA21-6128-56AD7EB722E5}"/>
              </a:ext>
            </a:extLst>
          </p:cNvPr>
          <p:cNvSpPr>
            <a:spLocks noGrp="1"/>
          </p:cNvSpPr>
          <p:nvPr>
            <p:ph idx="1"/>
          </p:nvPr>
        </p:nvSpPr>
        <p:spPr>
          <a:xfrm>
            <a:off x="838200" y="1358781"/>
            <a:ext cx="10735491" cy="4818182"/>
          </a:xfrm>
        </p:spPr>
        <p:txBody>
          <a:bodyPr>
            <a:normAutofit fontScale="70000" lnSpcReduction="20000"/>
          </a:bodyPr>
          <a:lstStyle/>
          <a:p>
            <a:pPr>
              <a:lnSpc>
                <a:spcPct val="120000"/>
              </a:lnSpc>
            </a:pPr>
            <a:r>
              <a:rPr lang="en-GB" dirty="0"/>
              <a:t>EOSC Association Task Forces</a:t>
            </a:r>
            <a:br>
              <a:rPr lang="en-GB" dirty="0"/>
            </a:br>
            <a:r>
              <a:rPr lang="en-GB" dirty="0">
                <a:hlinkClick r:id="rId2"/>
              </a:rPr>
              <a:t>https://eosc.eu/news/eosc-association-task-forces-community-agenda</a:t>
            </a:r>
            <a:endParaRPr lang="en-GB" dirty="0"/>
          </a:p>
          <a:p>
            <a:pPr lvl="1"/>
            <a:r>
              <a:rPr lang="en-GB" dirty="0"/>
              <a:t>AG Implementation of EOSC</a:t>
            </a:r>
          </a:p>
          <a:p>
            <a:pPr lvl="2"/>
            <a:r>
              <a:rPr lang="en-GB" dirty="0">
                <a:hlinkClick r:id="rId3"/>
              </a:rPr>
              <a:t>TF PID Policy and Implementation</a:t>
            </a:r>
            <a:endParaRPr lang="en-GB" dirty="0"/>
          </a:p>
          <a:p>
            <a:pPr lvl="2"/>
            <a:r>
              <a:rPr lang="en-GB" dirty="0">
                <a:hlinkClick r:id="rId4"/>
              </a:rPr>
              <a:t>TF Researcher Engagement and Adoption</a:t>
            </a:r>
            <a:endParaRPr lang="en-GB" dirty="0"/>
          </a:p>
          <a:p>
            <a:pPr lvl="2"/>
            <a:r>
              <a:rPr lang="en-GB" dirty="0">
                <a:hlinkClick r:id="rId5"/>
              </a:rPr>
              <a:t>TF Rules of Participation Compliance Monitoring</a:t>
            </a:r>
            <a:endParaRPr lang="en-GB" dirty="0"/>
          </a:p>
          <a:p>
            <a:pPr lvl="1"/>
            <a:r>
              <a:rPr lang="en-GB" dirty="0"/>
              <a:t>AG Metadata and Data Quality</a:t>
            </a:r>
          </a:p>
          <a:p>
            <a:pPr lvl="2"/>
            <a:r>
              <a:rPr lang="en-GB" dirty="0">
                <a:hlinkClick r:id="rId6"/>
              </a:rPr>
              <a:t>TF FAIR Metrics and Data Quality</a:t>
            </a:r>
            <a:endParaRPr lang="en-GB" dirty="0"/>
          </a:p>
          <a:p>
            <a:pPr lvl="2"/>
            <a:r>
              <a:rPr lang="en-GB" dirty="0">
                <a:hlinkClick r:id="rId7"/>
              </a:rPr>
              <a:t>TF Semantic Interoperability</a:t>
            </a:r>
            <a:endParaRPr lang="en-GB" dirty="0"/>
          </a:p>
          <a:p>
            <a:pPr lvl="1"/>
            <a:r>
              <a:rPr lang="en-GB" dirty="0"/>
              <a:t>AG Research Careers and Curricula</a:t>
            </a:r>
          </a:p>
          <a:p>
            <a:pPr lvl="2"/>
            <a:r>
              <a:rPr lang="en-GB" dirty="0">
                <a:hlinkClick r:id="rId8"/>
              </a:rPr>
              <a:t>TF Data Stewardship Curricula and Career Paths</a:t>
            </a:r>
            <a:endParaRPr lang="en-GB" dirty="0"/>
          </a:p>
          <a:p>
            <a:pPr lvl="2"/>
            <a:r>
              <a:rPr lang="en-GB" b="1" dirty="0">
                <a:hlinkClick r:id="rId9"/>
              </a:rPr>
              <a:t>TF Research Careers, Recognition, and Credit</a:t>
            </a:r>
            <a:endParaRPr lang="en-GB" b="1" dirty="0"/>
          </a:p>
          <a:p>
            <a:pPr lvl="2"/>
            <a:r>
              <a:rPr lang="en-GB" dirty="0">
                <a:hlinkClick r:id="rId10"/>
              </a:rPr>
              <a:t>TF Upskilling Countries to Engage in EOSC</a:t>
            </a:r>
            <a:endParaRPr lang="en-GB" dirty="0"/>
          </a:p>
          <a:p>
            <a:pPr lvl="1"/>
            <a:r>
              <a:rPr lang="en-GB" dirty="0"/>
              <a:t>AG Sustaining EOSC</a:t>
            </a:r>
          </a:p>
          <a:p>
            <a:pPr lvl="2"/>
            <a:r>
              <a:rPr lang="en-GB" dirty="0">
                <a:hlinkClick r:id="rId11"/>
              </a:rPr>
              <a:t>TF Defining Funding Models for EOSC</a:t>
            </a:r>
            <a:endParaRPr lang="en-GB" dirty="0"/>
          </a:p>
          <a:p>
            <a:pPr lvl="2"/>
            <a:r>
              <a:rPr lang="en-GB" dirty="0">
                <a:hlinkClick r:id="rId12"/>
              </a:rPr>
              <a:t>TF Long-Term Data Preservation</a:t>
            </a:r>
            <a:endParaRPr lang="en-GB" dirty="0"/>
          </a:p>
          <a:p>
            <a:pPr lvl="1"/>
            <a:r>
              <a:rPr lang="en-GB" dirty="0"/>
              <a:t>AG Technical Challenges on EOSC</a:t>
            </a:r>
          </a:p>
          <a:p>
            <a:pPr lvl="2"/>
            <a:r>
              <a:rPr lang="en-GB" dirty="0">
                <a:hlinkClick r:id="rId13"/>
              </a:rPr>
              <a:t>TF AAI Architecture</a:t>
            </a:r>
            <a:endParaRPr lang="en-GB" dirty="0"/>
          </a:p>
          <a:p>
            <a:pPr lvl="2"/>
            <a:r>
              <a:rPr lang="en-GB" b="1" dirty="0">
                <a:hlinkClick r:id="rId14"/>
              </a:rPr>
              <a:t>TF Infrastructure for Quality Research Software</a:t>
            </a:r>
            <a:endParaRPr lang="en-GB" b="1" dirty="0"/>
          </a:p>
          <a:p>
            <a:pPr lvl="2"/>
            <a:r>
              <a:rPr lang="en-GB" dirty="0">
                <a:hlinkClick r:id="rId15"/>
              </a:rPr>
              <a:t>TF Technical Interoperability of Data and Services</a:t>
            </a:r>
            <a:endParaRPr lang="en-GB" dirty="0"/>
          </a:p>
          <a:p>
            <a:endParaRPr lang="en-GB" dirty="0"/>
          </a:p>
          <a:p>
            <a:pPr lvl="1"/>
            <a:endParaRPr lang="en-GB" dirty="0"/>
          </a:p>
          <a:p>
            <a:endParaRPr lang="en-GB" dirty="0"/>
          </a:p>
        </p:txBody>
      </p:sp>
      <p:sp>
        <p:nvSpPr>
          <p:cNvPr id="4" name="Date Placeholder 3">
            <a:extLst>
              <a:ext uri="{FF2B5EF4-FFF2-40B4-BE49-F238E27FC236}">
                <a16:creationId xmlns:a16="http://schemas.microsoft.com/office/drawing/2014/main" id="{96451180-5F57-44D0-674C-3F09CF3962F2}"/>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30A2292A-ACFC-9F47-70D6-7A9F261B3D07}"/>
              </a:ext>
            </a:extLst>
          </p:cNvPr>
          <p:cNvSpPr>
            <a:spLocks noGrp="1"/>
          </p:cNvSpPr>
          <p:nvPr>
            <p:ph type="ftr" sz="quarter" idx="11"/>
          </p:nvPr>
        </p:nvSpPr>
        <p:spPr/>
        <p:txBody>
          <a:bodyPr/>
          <a:lstStyle/>
          <a:p>
            <a:r>
              <a:rPr lang="it-IT"/>
              <a:t>First OSSR Open Collaboration Meeting, K. Graf 
</a:t>
            </a:r>
            <a:endParaRPr lang="it-IT" dirty="0"/>
          </a:p>
        </p:txBody>
      </p:sp>
      <p:pic>
        <p:nvPicPr>
          <p:cNvPr id="9" name="Picture 8">
            <a:extLst>
              <a:ext uri="{FF2B5EF4-FFF2-40B4-BE49-F238E27FC236}">
                <a16:creationId xmlns:a16="http://schemas.microsoft.com/office/drawing/2014/main" id="{CB327370-C651-7042-60AF-83E470814D16}"/>
              </a:ext>
            </a:extLst>
          </p:cNvPr>
          <p:cNvPicPr>
            <a:picLocks noChangeAspect="1"/>
          </p:cNvPicPr>
          <p:nvPr/>
        </p:nvPicPr>
        <p:blipFill>
          <a:blip r:embed="rId16"/>
          <a:stretch>
            <a:fillRect/>
          </a:stretch>
        </p:blipFill>
        <p:spPr>
          <a:xfrm>
            <a:off x="8237681" y="2139318"/>
            <a:ext cx="3849816" cy="1032353"/>
          </a:xfrm>
          <a:prstGeom prst="rect">
            <a:avLst/>
          </a:prstGeom>
        </p:spPr>
      </p:pic>
    </p:spTree>
    <p:extLst>
      <p:ext uri="{BB962C8B-B14F-4D97-AF65-F5344CB8AC3E}">
        <p14:creationId xmlns:p14="http://schemas.microsoft.com/office/powerpoint/2010/main" val="5248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68F0-F5F4-7BEE-A579-96E0B572F3E7}"/>
              </a:ext>
            </a:extLst>
          </p:cNvPr>
          <p:cNvSpPr>
            <a:spLocks noGrp="1"/>
          </p:cNvSpPr>
          <p:nvPr>
            <p:ph type="title"/>
          </p:nvPr>
        </p:nvSpPr>
        <p:spPr/>
        <p:txBody>
          <a:bodyPr/>
          <a:lstStyle/>
          <a:p>
            <a:pPr algn="r"/>
            <a:r>
              <a:rPr lang="en-GB" sz="3200" dirty="0">
                <a:solidFill>
                  <a:srgbClr val="000090"/>
                </a:solidFill>
                <a:latin typeface="Avenir Book" panose="02000503020000020003" pitchFamily="2" charset="0"/>
                <a:ea typeface="MS PGothic" charset="0"/>
              </a:rPr>
              <a:t>Landscaping - Groups</a:t>
            </a:r>
          </a:p>
        </p:txBody>
      </p:sp>
      <p:sp>
        <p:nvSpPr>
          <p:cNvPr id="3" name="Content Placeholder 2">
            <a:extLst>
              <a:ext uri="{FF2B5EF4-FFF2-40B4-BE49-F238E27FC236}">
                <a16:creationId xmlns:a16="http://schemas.microsoft.com/office/drawing/2014/main" id="{6B32C9CF-E129-D4DF-8A48-12A116763175}"/>
              </a:ext>
            </a:extLst>
          </p:cNvPr>
          <p:cNvSpPr>
            <a:spLocks noGrp="1"/>
          </p:cNvSpPr>
          <p:nvPr>
            <p:ph idx="1"/>
          </p:nvPr>
        </p:nvSpPr>
        <p:spPr/>
        <p:txBody>
          <a:bodyPr>
            <a:normAutofit/>
          </a:bodyPr>
          <a:lstStyle/>
          <a:p>
            <a:r>
              <a:rPr lang="en-GB" dirty="0"/>
              <a:t>HEP Software Foundation</a:t>
            </a:r>
            <a:br>
              <a:rPr lang="en-GB" dirty="0"/>
            </a:br>
            <a:r>
              <a:rPr lang="en-GB" dirty="0">
                <a:hlinkClick r:id="rId4"/>
              </a:rPr>
              <a:t>https://hepsoftwarefoundation.org</a:t>
            </a:r>
            <a:br>
              <a:rPr lang="en-GB" dirty="0"/>
            </a:br>
            <a:r>
              <a:rPr lang="en-GB" i="1" dirty="0"/>
              <a:t>“The HEP Software Foundation (HSF) facilitates coordination and common efforts in high energy physics (HEP) software and computing internationally.”</a:t>
            </a:r>
          </a:p>
          <a:p>
            <a:pPr lvl="1"/>
            <a:r>
              <a:rPr lang="en-GB" dirty="0">
                <a:hlinkClick r:id="rId5"/>
              </a:rPr>
              <a:t>8 Working Groups</a:t>
            </a:r>
            <a:endParaRPr lang="en-GB" dirty="0"/>
          </a:p>
          <a:p>
            <a:pPr lvl="1"/>
            <a:r>
              <a:rPr lang="en-GB" dirty="0"/>
              <a:t>Activities:</a:t>
            </a:r>
            <a:br>
              <a:rPr lang="en-GB" dirty="0"/>
            </a:br>
            <a:r>
              <a:rPr lang="en-GB" dirty="0"/>
              <a:t>“</a:t>
            </a:r>
            <a:r>
              <a:rPr lang="en-GB" i="1" dirty="0"/>
              <a:t>We organise many activities, from our </a:t>
            </a:r>
            <a:r>
              <a:rPr lang="en-GB" i="1" dirty="0">
                <a:hlinkClick r:id="rId5"/>
              </a:rPr>
              <a:t>working groups</a:t>
            </a:r>
            <a:r>
              <a:rPr lang="en-GB" i="1" dirty="0"/>
              <a:t>, to organising </a:t>
            </a:r>
            <a:r>
              <a:rPr lang="en-GB" i="1" dirty="0">
                <a:hlinkClick r:id="rId6"/>
              </a:rPr>
              <a:t>events</a:t>
            </a:r>
            <a:r>
              <a:rPr lang="en-GB" i="1" dirty="0"/>
              <a:t>, to supporting projects as </a:t>
            </a:r>
            <a:r>
              <a:rPr lang="en-GB" i="1" dirty="0">
                <a:hlinkClick r:id="rId7"/>
              </a:rPr>
              <a:t>HSF projects</a:t>
            </a:r>
            <a:r>
              <a:rPr lang="en-GB" i="1" dirty="0"/>
              <a:t>, and helping communication within the community through our  </a:t>
            </a:r>
            <a:r>
              <a:rPr lang="en-GB" i="1" dirty="0">
                <a:hlinkClick r:id="rId8"/>
              </a:rPr>
              <a:t>discussion </a:t>
            </a:r>
            <a:r>
              <a:rPr lang="en-GB" i="1" dirty="0" err="1">
                <a:hlinkClick r:id="rId8"/>
              </a:rPr>
              <a:t>forums</a:t>
            </a:r>
            <a:r>
              <a:rPr lang="en-GB" i="1" dirty="0" err="1"/>
              <a:t>and</a:t>
            </a:r>
            <a:r>
              <a:rPr lang="en-GB" i="1" dirty="0"/>
              <a:t> </a:t>
            </a:r>
            <a:r>
              <a:rPr lang="en-GB" i="1" dirty="0">
                <a:hlinkClick r:id="rId9"/>
              </a:rPr>
              <a:t>technical notes</a:t>
            </a:r>
            <a:r>
              <a:rPr lang="en-GB" i="1" dirty="0"/>
              <a:t>.</a:t>
            </a:r>
            <a:br>
              <a:rPr lang="en-GB" i="1" dirty="0"/>
            </a:br>
            <a:r>
              <a:rPr lang="en-GB" i="1" dirty="0"/>
              <a:t>The HSF can also write </a:t>
            </a:r>
            <a:r>
              <a:rPr lang="en-GB" i="1" dirty="0">
                <a:hlinkClick r:id="rId10"/>
              </a:rPr>
              <a:t>letters of collaboration and cooperation</a:t>
            </a:r>
            <a:r>
              <a:rPr lang="en-GB" i="1" dirty="0"/>
              <a:t> to project proposals.”</a:t>
            </a:r>
          </a:p>
          <a:p>
            <a:pPr lvl="1"/>
            <a:endParaRPr lang="en-GB" dirty="0"/>
          </a:p>
          <a:p>
            <a:endParaRPr lang="en-GB" dirty="0"/>
          </a:p>
          <a:p>
            <a:endParaRPr lang="en-GB" dirty="0"/>
          </a:p>
          <a:p>
            <a:pPr marL="0" indent="0">
              <a:buNone/>
            </a:pPr>
            <a:endParaRPr lang="en-GB" dirty="0"/>
          </a:p>
        </p:txBody>
      </p:sp>
      <p:sp>
        <p:nvSpPr>
          <p:cNvPr id="4" name="Date Placeholder 3">
            <a:extLst>
              <a:ext uri="{FF2B5EF4-FFF2-40B4-BE49-F238E27FC236}">
                <a16:creationId xmlns:a16="http://schemas.microsoft.com/office/drawing/2014/main" id="{EF8E504A-1107-D6D2-F8C0-2B7CD84C3835}"/>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61B6AE3D-6902-F1E2-4004-A59FA3C5739A}"/>
              </a:ext>
            </a:extLst>
          </p:cNvPr>
          <p:cNvSpPr>
            <a:spLocks noGrp="1"/>
          </p:cNvSpPr>
          <p:nvPr>
            <p:ph type="ftr" sz="quarter" idx="11"/>
          </p:nvPr>
        </p:nvSpPr>
        <p:spPr/>
        <p:txBody>
          <a:bodyPr/>
          <a:lstStyle/>
          <a:p>
            <a:r>
              <a:rPr lang="it-IT"/>
              <a:t>First OSSR Open Collaboration Meeting, K. Graf 
</a:t>
            </a:r>
            <a:endParaRPr lang="it-IT" dirty="0"/>
          </a:p>
        </p:txBody>
      </p:sp>
      <p:pic>
        <p:nvPicPr>
          <p:cNvPr id="6" name="Picture 5">
            <a:extLst>
              <a:ext uri="{FF2B5EF4-FFF2-40B4-BE49-F238E27FC236}">
                <a16:creationId xmlns:a16="http://schemas.microsoft.com/office/drawing/2014/main" id="{5BC12CA8-3494-032E-7AD8-967EC4E99786}"/>
              </a:ext>
            </a:extLst>
          </p:cNvPr>
          <p:cNvPicPr>
            <a:picLocks noChangeAspect="1"/>
          </p:cNvPicPr>
          <p:nvPr/>
        </p:nvPicPr>
        <p:blipFill>
          <a:blip r:embed="rId11"/>
          <a:stretch>
            <a:fillRect/>
          </a:stretch>
        </p:blipFill>
        <p:spPr>
          <a:xfrm>
            <a:off x="10008842" y="863916"/>
            <a:ext cx="2026404" cy="1330643"/>
          </a:xfrm>
          <a:prstGeom prst="rect">
            <a:avLst/>
          </a:prstGeom>
        </p:spPr>
      </p:pic>
    </p:spTree>
    <p:extLst>
      <p:ext uri="{BB962C8B-B14F-4D97-AF65-F5344CB8AC3E}">
        <p14:creationId xmlns:p14="http://schemas.microsoft.com/office/powerpoint/2010/main" val="307988991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1C7D-5E18-3B76-B567-28F7F05DF51D}"/>
              </a:ext>
            </a:extLst>
          </p:cNvPr>
          <p:cNvSpPr>
            <a:spLocks noGrp="1"/>
          </p:cNvSpPr>
          <p:nvPr>
            <p:ph type="title"/>
          </p:nvPr>
        </p:nvSpPr>
        <p:spPr/>
        <p:txBody>
          <a:bodyPr/>
          <a:lstStyle/>
          <a:p>
            <a:pPr algn="r"/>
            <a:r>
              <a:rPr lang="en-GB" sz="3200" dirty="0">
                <a:solidFill>
                  <a:srgbClr val="000090"/>
                </a:solidFill>
                <a:latin typeface="Avenir Book" panose="02000503020000020003" pitchFamily="2" charset="0"/>
                <a:ea typeface="MS PGothic" charset="0"/>
              </a:rPr>
              <a:t>Landscaping – Software Repositories</a:t>
            </a:r>
          </a:p>
        </p:txBody>
      </p:sp>
      <p:sp>
        <p:nvSpPr>
          <p:cNvPr id="3" name="Content Placeholder 2">
            <a:extLst>
              <a:ext uri="{FF2B5EF4-FFF2-40B4-BE49-F238E27FC236}">
                <a16:creationId xmlns:a16="http://schemas.microsoft.com/office/drawing/2014/main" id="{0C01AB88-9839-1550-67EE-4A0B7723783D}"/>
              </a:ext>
            </a:extLst>
          </p:cNvPr>
          <p:cNvSpPr>
            <a:spLocks noGrp="1"/>
          </p:cNvSpPr>
          <p:nvPr>
            <p:ph idx="1"/>
          </p:nvPr>
        </p:nvSpPr>
        <p:spPr>
          <a:xfrm>
            <a:off x="838200" y="1358781"/>
            <a:ext cx="7130650" cy="4818182"/>
          </a:xfrm>
        </p:spPr>
        <p:txBody>
          <a:bodyPr>
            <a:normAutofit/>
          </a:bodyPr>
          <a:lstStyle/>
          <a:p>
            <a:r>
              <a:rPr lang="en-GB" dirty="0"/>
              <a:t>EOSC Marketplace </a:t>
            </a:r>
            <a:br>
              <a:rPr lang="en-GB" dirty="0"/>
            </a:br>
            <a:r>
              <a:rPr lang="en-GB" dirty="0"/>
              <a:t>(all EOSC related services)</a:t>
            </a:r>
            <a:br>
              <a:rPr lang="en-GB" dirty="0"/>
            </a:br>
            <a:r>
              <a:rPr lang="en-GB" dirty="0">
                <a:hlinkClick r:id="rId2"/>
              </a:rPr>
              <a:t>https://marketplace.eosc-portal.eu</a:t>
            </a:r>
            <a:r>
              <a:rPr lang="en-GB" dirty="0"/>
              <a:t> </a:t>
            </a:r>
          </a:p>
          <a:p>
            <a:pPr marL="0" indent="0">
              <a:buNone/>
            </a:pPr>
            <a:endParaRPr lang="en-GB" dirty="0"/>
          </a:p>
          <a:p>
            <a:r>
              <a:rPr lang="en-GB" dirty="0"/>
              <a:t>Research Software Directory (</a:t>
            </a:r>
            <a:r>
              <a:rPr lang="en-GB" dirty="0" err="1"/>
              <a:t>eScienceCentre</a:t>
            </a:r>
            <a:r>
              <a:rPr lang="en-GB" dirty="0"/>
              <a:t>)</a:t>
            </a:r>
            <a:br>
              <a:rPr lang="en-GB" dirty="0"/>
            </a:br>
            <a:r>
              <a:rPr lang="en-GB" dirty="0">
                <a:hlinkClick r:id="rId3"/>
              </a:rPr>
              <a:t>https://research-software-directory.org </a:t>
            </a:r>
            <a:r>
              <a:rPr lang="en-GB" dirty="0"/>
              <a:t>(also </a:t>
            </a:r>
            <a:r>
              <a:rPr lang="en-GB" dirty="0">
                <a:hlinkClick r:id="rId4"/>
              </a:rPr>
              <a:t>https://helmholtz.software</a:t>
            </a:r>
            <a:r>
              <a:rPr lang="en-GB" dirty="0"/>
              <a:t>)</a:t>
            </a:r>
          </a:p>
          <a:p>
            <a:pPr marL="0" indent="0">
              <a:buNone/>
            </a:pPr>
            <a:r>
              <a:rPr lang="en-GB" dirty="0"/>
              <a:t>	</a:t>
            </a:r>
          </a:p>
          <a:p>
            <a:pPr marL="0" indent="0">
              <a:buNone/>
            </a:pPr>
            <a:endParaRPr lang="en-GB" dirty="0"/>
          </a:p>
        </p:txBody>
      </p:sp>
      <p:sp>
        <p:nvSpPr>
          <p:cNvPr id="4" name="Date Placeholder 3">
            <a:extLst>
              <a:ext uri="{FF2B5EF4-FFF2-40B4-BE49-F238E27FC236}">
                <a16:creationId xmlns:a16="http://schemas.microsoft.com/office/drawing/2014/main" id="{9F018C80-90F9-5774-75E2-08833B1D78FB}"/>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319B56CD-1E8B-C1B2-101D-BF86E170A0C5}"/>
              </a:ext>
            </a:extLst>
          </p:cNvPr>
          <p:cNvSpPr>
            <a:spLocks noGrp="1"/>
          </p:cNvSpPr>
          <p:nvPr>
            <p:ph type="ftr" sz="quarter" idx="11"/>
          </p:nvPr>
        </p:nvSpPr>
        <p:spPr/>
        <p:txBody>
          <a:bodyPr/>
          <a:lstStyle/>
          <a:p>
            <a:r>
              <a:rPr lang="it-IT"/>
              <a:t>First OSSR Open Collaboration Meeting, K. Graf 
</a:t>
            </a:r>
            <a:endParaRPr lang="it-IT" dirty="0"/>
          </a:p>
        </p:txBody>
      </p:sp>
      <p:pic>
        <p:nvPicPr>
          <p:cNvPr id="7" name="Picture 6">
            <a:extLst>
              <a:ext uri="{FF2B5EF4-FFF2-40B4-BE49-F238E27FC236}">
                <a16:creationId xmlns:a16="http://schemas.microsoft.com/office/drawing/2014/main" id="{E62A3ABA-CBEB-AB8D-8B6E-7E541FB1310C}"/>
              </a:ext>
            </a:extLst>
          </p:cNvPr>
          <p:cNvPicPr>
            <a:picLocks noChangeAspect="1"/>
          </p:cNvPicPr>
          <p:nvPr/>
        </p:nvPicPr>
        <p:blipFill>
          <a:blip r:embed="rId5"/>
          <a:stretch>
            <a:fillRect/>
          </a:stretch>
        </p:blipFill>
        <p:spPr>
          <a:xfrm>
            <a:off x="6570617" y="1482232"/>
            <a:ext cx="5621383" cy="1891858"/>
          </a:xfrm>
          <a:prstGeom prst="rect">
            <a:avLst/>
          </a:prstGeom>
        </p:spPr>
      </p:pic>
      <p:pic>
        <p:nvPicPr>
          <p:cNvPr id="8" name="Picture 7">
            <a:extLst>
              <a:ext uri="{FF2B5EF4-FFF2-40B4-BE49-F238E27FC236}">
                <a16:creationId xmlns:a16="http://schemas.microsoft.com/office/drawing/2014/main" id="{BDBAC687-5B03-AD01-BE1C-3ACD81AF09E3}"/>
              </a:ext>
            </a:extLst>
          </p:cNvPr>
          <p:cNvPicPr>
            <a:picLocks noChangeAspect="1"/>
          </p:cNvPicPr>
          <p:nvPr/>
        </p:nvPicPr>
        <p:blipFill>
          <a:blip r:embed="rId6"/>
          <a:stretch>
            <a:fillRect/>
          </a:stretch>
        </p:blipFill>
        <p:spPr>
          <a:xfrm>
            <a:off x="5290457" y="4667851"/>
            <a:ext cx="6961928" cy="2202367"/>
          </a:xfrm>
          <a:prstGeom prst="rect">
            <a:avLst/>
          </a:prstGeom>
        </p:spPr>
      </p:pic>
    </p:spTree>
    <p:extLst>
      <p:ext uri="{BB962C8B-B14F-4D97-AF65-F5344CB8AC3E}">
        <p14:creationId xmlns:p14="http://schemas.microsoft.com/office/powerpoint/2010/main" val="91308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1C7D-5E18-3B76-B567-28F7F05DF51D}"/>
              </a:ext>
            </a:extLst>
          </p:cNvPr>
          <p:cNvSpPr>
            <a:spLocks noGrp="1"/>
          </p:cNvSpPr>
          <p:nvPr>
            <p:ph type="title"/>
          </p:nvPr>
        </p:nvSpPr>
        <p:spPr/>
        <p:txBody>
          <a:bodyPr/>
          <a:lstStyle/>
          <a:p>
            <a:pPr algn="r"/>
            <a:r>
              <a:rPr lang="en-GB" sz="3200" dirty="0">
                <a:solidFill>
                  <a:srgbClr val="000090"/>
                </a:solidFill>
                <a:latin typeface="Avenir Book" panose="02000503020000020003" pitchFamily="2" charset="0"/>
                <a:ea typeface="MS PGothic" charset="0"/>
              </a:rPr>
              <a:t>Landscaping – Archives</a:t>
            </a:r>
          </a:p>
        </p:txBody>
      </p:sp>
      <p:sp>
        <p:nvSpPr>
          <p:cNvPr id="3" name="Content Placeholder 2">
            <a:extLst>
              <a:ext uri="{FF2B5EF4-FFF2-40B4-BE49-F238E27FC236}">
                <a16:creationId xmlns:a16="http://schemas.microsoft.com/office/drawing/2014/main" id="{0C01AB88-9839-1550-67EE-4A0B7723783D}"/>
              </a:ext>
            </a:extLst>
          </p:cNvPr>
          <p:cNvSpPr>
            <a:spLocks noGrp="1"/>
          </p:cNvSpPr>
          <p:nvPr>
            <p:ph idx="1"/>
          </p:nvPr>
        </p:nvSpPr>
        <p:spPr>
          <a:xfrm>
            <a:off x="838200" y="1358781"/>
            <a:ext cx="4397321" cy="4818182"/>
          </a:xfrm>
        </p:spPr>
        <p:txBody>
          <a:bodyPr>
            <a:normAutofit/>
          </a:bodyPr>
          <a:lstStyle/>
          <a:p>
            <a:pPr lvl="1"/>
            <a:r>
              <a:rPr lang="en-GB" dirty="0" err="1"/>
              <a:t>Zenodo</a:t>
            </a:r>
            <a:br>
              <a:rPr lang="en-GB" dirty="0"/>
            </a:br>
            <a:r>
              <a:rPr lang="en-GB" dirty="0">
                <a:hlinkClick r:id="rId2"/>
              </a:rPr>
              <a:t>https://zenodo.org</a:t>
            </a:r>
            <a:endParaRPr lang="en-GB" dirty="0"/>
          </a:p>
          <a:p>
            <a:pPr lvl="1"/>
            <a:endParaRPr lang="en-GB" dirty="0"/>
          </a:p>
          <a:p>
            <a:pPr lvl="1"/>
            <a:endParaRPr lang="en-GB" dirty="0"/>
          </a:p>
          <a:p>
            <a:pPr lvl="1"/>
            <a:endParaRPr lang="en-GB" dirty="0"/>
          </a:p>
          <a:p>
            <a:pPr lvl="1"/>
            <a:endParaRPr lang="en-GB" dirty="0"/>
          </a:p>
          <a:p>
            <a:pPr lvl="1"/>
            <a:r>
              <a:rPr lang="en-GB" dirty="0"/>
              <a:t>Software Heritage</a:t>
            </a:r>
            <a:br>
              <a:rPr lang="en-GB" dirty="0"/>
            </a:br>
            <a:r>
              <a:rPr lang="en-GB" dirty="0">
                <a:hlinkClick r:id="rId3"/>
              </a:rPr>
              <a:t>https://www.softwareheritage.org</a:t>
            </a:r>
            <a:endParaRPr lang="en-GB" dirty="0"/>
          </a:p>
          <a:p>
            <a:pPr marL="457200" lvl="1" indent="0">
              <a:buNone/>
            </a:pPr>
            <a:endParaRPr lang="en-GB" dirty="0"/>
          </a:p>
          <a:p>
            <a:pPr marL="0" indent="0">
              <a:buNone/>
            </a:pPr>
            <a:endParaRPr lang="en-GB" dirty="0"/>
          </a:p>
        </p:txBody>
      </p:sp>
      <p:sp>
        <p:nvSpPr>
          <p:cNvPr id="4" name="Date Placeholder 3">
            <a:extLst>
              <a:ext uri="{FF2B5EF4-FFF2-40B4-BE49-F238E27FC236}">
                <a16:creationId xmlns:a16="http://schemas.microsoft.com/office/drawing/2014/main" id="{9F018C80-90F9-5774-75E2-08833B1D78FB}"/>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319B56CD-1E8B-C1B2-101D-BF86E170A0C5}"/>
              </a:ext>
            </a:extLst>
          </p:cNvPr>
          <p:cNvSpPr>
            <a:spLocks noGrp="1"/>
          </p:cNvSpPr>
          <p:nvPr>
            <p:ph type="ftr" sz="quarter" idx="11"/>
          </p:nvPr>
        </p:nvSpPr>
        <p:spPr/>
        <p:txBody>
          <a:bodyPr/>
          <a:lstStyle/>
          <a:p>
            <a:r>
              <a:rPr lang="it-IT"/>
              <a:t>First OSSR Open Collaboration Meeting, K. Graf 
</a:t>
            </a:r>
            <a:endParaRPr lang="it-IT" dirty="0"/>
          </a:p>
        </p:txBody>
      </p:sp>
      <p:pic>
        <p:nvPicPr>
          <p:cNvPr id="6" name="Picture 5">
            <a:extLst>
              <a:ext uri="{FF2B5EF4-FFF2-40B4-BE49-F238E27FC236}">
                <a16:creationId xmlns:a16="http://schemas.microsoft.com/office/drawing/2014/main" id="{CBF343FB-BFD6-49C3-3E12-81A5681596E2}"/>
              </a:ext>
            </a:extLst>
          </p:cNvPr>
          <p:cNvPicPr>
            <a:picLocks noChangeAspect="1"/>
          </p:cNvPicPr>
          <p:nvPr/>
        </p:nvPicPr>
        <p:blipFill>
          <a:blip r:embed="rId4"/>
          <a:stretch>
            <a:fillRect/>
          </a:stretch>
        </p:blipFill>
        <p:spPr>
          <a:xfrm>
            <a:off x="5235521" y="3592715"/>
            <a:ext cx="6956479" cy="2584248"/>
          </a:xfrm>
          <a:prstGeom prst="rect">
            <a:avLst/>
          </a:prstGeom>
        </p:spPr>
      </p:pic>
      <p:pic>
        <p:nvPicPr>
          <p:cNvPr id="10" name="Picture 9">
            <a:extLst>
              <a:ext uri="{FF2B5EF4-FFF2-40B4-BE49-F238E27FC236}">
                <a16:creationId xmlns:a16="http://schemas.microsoft.com/office/drawing/2014/main" id="{62C8A252-1706-3A5C-74B0-22B296D5298F}"/>
              </a:ext>
            </a:extLst>
          </p:cNvPr>
          <p:cNvPicPr>
            <a:picLocks noChangeAspect="1"/>
          </p:cNvPicPr>
          <p:nvPr/>
        </p:nvPicPr>
        <p:blipFill>
          <a:blip r:embed="rId5"/>
          <a:stretch>
            <a:fillRect/>
          </a:stretch>
        </p:blipFill>
        <p:spPr>
          <a:xfrm>
            <a:off x="5235521" y="952943"/>
            <a:ext cx="5323210" cy="2587128"/>
          </a:xfrm>
          <a:prstGeom prst="rect">
            <a:avLst/>
          </a:prstGeom>
        </p:spPr>
      </p:pic>
      <p:pic>
        <p:nvPicPr>
          <p:cNvPr id="9" name="Picture 8">
            <a:extLst>
              <a:ext uri="{FF2B5EF4-FFF2-40B4-BE49-F238E27FC236}">
                <a16:creationId xmlns:a16="http://schemas.microsoft.com/office/drawing/2014/main" id="{840309B4-5D16-8851-93CF-B92173D934A1}"/>
              </a:ext>
            </a:extLst>
          </p:cNvPr>
          <p:cNvPicPr>
            <a:picLocks noChangeAspect="1"/>
          </p:cNvPicPr>
          <p:nvPr/>
        </p:nvPicPr>
        <p:blipFill>
          <a:blip r:embed="rId6"/>
          <a:stretch>
            <a:fillRect/>
          </a:stretch>
        </p:blipFill>
        <p:spPr>
          <a:xfrm>
            <a:off x="9598359" y="952943"/>
            <a:ext cx="2593641" cy="1004400"/>
          </a:xfrm>
          <a:prstGeom prst="rect">
            <a:avLst/>
          </a:prstGeom>
        </p:spPr>
      </p:pic>
    </p:spTree>
    <p:extLst>
      <p:ext uri="{BB962C8B-B14F-4D97-AF65-F5344CB8AC3E}">
        <p14:creationId xmlns:p14="http://schemas.microsoft.com/office/powerpoint/2010/main" val="1083218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4A78-856A-F96D-1076-8BB42FB6BCD5}"/>
              </a:ext>
            </a:extLst>
          </p:cNvPr>
          <p:cNvSpPr>
            <a:spLocks noGrp="1"/>
          </p:cNvSpPr>
          <p:nvPr>
            <p:ph type="title"/>
          </p:nvPr>
        </p:nvSpPr>
        <p:spPr/>
        <p:txBody>
          <a:bodyPr/>
          <a:lstStyle/>
          <a:p>
            <a:pPr algn="r"/>
            <a:r>
              <a:rPr lang="en-GB" sz="3200" dirty="0">
                <a:solidFill>
                  <a:srgbClr val="000090"/>
                </a:solidFill>
                <a:latin typeface="Avenir Book" panose="02000503020000020003" pitchFamily="2" charset="0"/>
                <a:ea typeface="MS PGothic" charset="0"/>
              </a:rPr>
              <a:t>Landscape - Aggregators</a:t>
            </a:r>
          </a:p>
        </p:txBody>
      </p:sp>
      <p:sp>
        <p:nvSpPr>
          <p:cNvPr id="3" name="Content Placeholder 2">
            <a:extLst>
              <a:ext uri="{FF2B5EF4-FFF2-40B4-BE49-F238E27FC236}">
                <a16:creationId xmlns:a16="http://schemas.microsoft.com/office/drawing/2014/main" id="{663C7525-9F18-68D2-4173-36DF26B7B1A3}"/>
              </a:ext>
            </a:extLst>
          </p:cNvPr>
          <p:cNvSpPr>
            <a:spLocks noGrp="1"/>
          </p:cNvSpPr>
          <p:nvPr>
            <p:ph idx="1"/>
          </p:nvPr>
        </p:nvSpPr>
        <p:spPr>
          <a:xfrm>
            <a:off x="838200" y="1358781"/>
            <a:ext cx="4439194" cy="4818182"/>
          </a:xfrm>
        </p:spPr>
        <p:txBody>
          <a:bodyPr/>
          <a:lstStyle/>
          <a:p>
            <a:r>
              <a:rPr lang="en-GB" dirty="0" err="1"/>
              <a:t>openAire</a:t>
            </a:r>
            <a:br>
              <a:rPr lang="en-GB" dirty="0"/>
            </a:br>
            <a:r>
              <a:rPr lang="en-GB" dirty="0">
                <a:hlinkClick r:id="rId2"/>
              </a:rPr>
              <a:t>https://explore.openaire.eu</a:t>
            </a:r>
            <a:endParaRPr lang="en-GB" dirty="0"/>
          </a:p>
          <a:p>
            <a:pPr marL="0" indent="0">
              <a:buNone/>
            </a:pPr>
            <a:endParaRPr lang="en-GB" dirty="0"/>
          </a:p>
          <a:p>
            <a:endParaRPr lang="en-GB" dirty="0"/>
          </a:p>
        </p:txBody>
      </p:sp>
      <p:sp>
        <p:nvSpPr>
          <p:cNvPr id="4" name="Date Placeholder 3">
            <a:extLst>
              <a:ext uri="{FF2B5EF4-FFF2-40B4-BE49-F238E27FC236}">
                <a16:creationId xmlns:a16="http://schemas.microsoft.com/office/drawing/2014/main" id="{E796FE96-00D9-2366-9599-D513957326C0}"/>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FFDF6B49-5F54-A57B-2ECF-302F96B44477}"/>
              </a:ext>
            </a:extLst>
          </p:cNvPr>
          <p:cNvSpPr>
            <a:spLocks noGrp="1"/>
          </p:cNvSpPr>
          <p:nvPr>
            <p:ph type="ftr" sz="quarter" idx="11"/>
          </p:nvPr>
        </p:nvSpPr>
        <p:spPr/>
        <p:txBody>
          <a:bodyPr/>
          <a:lstStyle/>
          <a:p>
            <a:r>
              <a:rPr lang="it-IT"/>
              <a:t>First OSSR Open Collaboration Meeting, K. Graf 
</a:t>
            </a:r>
            <a:endParaRPr lang="it-IT" dirty="0"/>
          </a:p>
        </p:txBody>
      </p:sp>
      <p:pic>
        <p:nvPicPr>
          <p:cNvPr id="6" name="Picture 5">
            <a:extLst>
              <a:ext uri="{FF2B5EF4-FFF2-40B4-BE49-F238E27FC236}">
                <a16:creationId xmlns:a16="http://schemas.microsoft.com/office/drawing/2014/main" id="{0B34225B-9F0D-647F-7867-02997E09EB01}"/>
              </a:ext>
            </a:extLst>
          </p:cNvPr>
          <p:cNvPicPr>
            <a:picLocks noChangeAspect="1"/>
          </p:cNvPicPr>
          <p:nvPr/>
        </p:nvPicPr>
        <p:blipFill>
          <a:blip r:embed="rId3"/>
          <a:stretch>
            <a:fillRect/>
          </a:stretch>
        </p:blipFill>
        <p:spPr>
          <a:xfrm>
            <a:off x="4419600" y="4694287"/>
            <a:ext cx="7772400" cy="2163713"/>
          </a:xfrm>
          <a:prstGeom prst="rect">
            <a:avLst/>
          </a:prstGeom>
        </p:spPr>
      </p:pic>
      <p:pic>
        <p:nvPicPr>
          <p:cNvPr id="7" name="Picture 6">
            <a:extLst>
              <a:ext uri="{FF2B5EF4-FFF2-40B4-BE49-F238E27FC236}">
                <a16:creationId xmlns:a16="http://schemas.microsoft.com/office/drawing/2014/main" id="{3E601A11-F007-9E31-67A9-C9CC46ED6B85}"/>
              </a:ext>
            </a:extLst>
          </p:cNvPr>
          <p:cNvPicPr>
            <a:picLocks noChangeAspect="1"/>
          </p:cNvPicPr>
          <p:nvPr/>
        </p:nvPicPr>
        <p:blipFill>
          <a:blip r:embed="rId4"/>
          <a:stretch>
            <a:fillRect/>
          </a:stretch>
        </p:blipFill>
        <p:spPr>
          <a:xfrm>
            <a:off x="5773783" y="1398510"/>
            <a:ext cx="6418217" cy="3358970"/>
          </a:xfrm>
          <a:prstGeom prst="rect">
            <a:avLst/>
          </a:prstGeom>
        </p:spPr>
      </p:pic>
    </p:spTree>
    <p:extLst>
      <p:ext uri="{BB962C8B-B14F-4D97-AF65-F5344CB8AC3E}">
        <p14:creationId xmlns:p14="http://schemas.microsoft.com/office/powerpoint/2010/main" val="3715905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06999B-6588-16A6-3607-84138EC459DD}"/>
              </a:ext>
            </a:extLst>
          </p:cNvPr>
          <p:cNvSpPr>
            <a:spLocks noGrp="1"/>
          </p:cNvSpPr>
          <p:nvPr>
            <p:ph type="title"/>
          </p:nvPr>
        </p:nvSpPr>
        <p:spPr/>
        <p:txBody>
          <a:bodyPr>
            <a:normAutofit/>
          </a:bodyPr>
          <a:lstStyle/>
          <a:p>
            <a:r>
              <a:rPr lang="en-GB" dirty="0"/>
              <a:t>Future Options and Roadmap</a:t>
            </a:r>
            <a:br>
              <a:rPr lang="en-GB" dirty="0"/>
            </a:br>
            <a:r>
              <a:rPr lang="en-GB" dirty="0"/>
              <a:t>Future organization</a:t>
            </a:r>
            <a:br>
              <a:rPr lang="en-GB" dirty="0"/>
            </a:br>
            <a:endParaRPr lang="en-GB" dirty="0"/>
          </a:p>
        </p:txBody>
      </p:sp>
      <p:sp>
        <p:nvSpPr>
          <p:cNvPr id="7" name="Text Placeholder 6">
            <a:extLst>
              <a:ext uri="{FF2B5EF4-FFF2-40B4-BE49-F238E27FC236}">
                <a16:creationId xmlns:a16="http://schemas.microsoft.com/office/drawing/2014/main" id="{19915C7D-F3B5-823D-3D3B-36773852B124}"/>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4E382C64-76FB-C271-25DF-D523F128372F}"/>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2F6A01B1-C5D0-75E1-F5C0-D009633BC2DA}"/>
              </a:ext>
            </a:extLst>
          </p:cNvPr>
          <p:cNvSpPr>
            <a:spLocks noGrp="1"/>
          </p:cNvSpPr>
          <p:nvPr>
            <p:ph type="ftr" sz="quarter" idx="11"/>
          </p:nvPr>
        </p:nvSpPr>
        <p:spPr/>
        <p:txBody>
          <a:bodyPr/>
          <a:lstStyle/>
          <a:p>
            <a:r>
              <a:rPr lang="it-IT"/>
              <a:t>First OSSR Open Collaboration Meeting, K. Graf 
</a:t>
            </a:r>
            <a:endParaRPr lang="it-IT" dirty="0"/>
          </a:p>
        </p:txBody>
      </p:sp>
    </p:spTree>
    <p:extLst>
      <p:ext uri="{BB962C8B-B14F-4D97-AF65-F5344CB8AC3E}">
        <p14:creationId xmlns:p14="http://schemas.microsoft.com/office/powerpoint/2010/main" val="2690232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318B-6F31-522F-D502-B2DDDA17502E}"/>
              </a:ext>
            </a:extLst>
          </p:cNvPr>
          <p:cNvSpPr>
            <a:spLocks noGrp="1"/>
          </p:cNvSpPr>
          <p:nvPr>
            <p:ph type="title"/>
          </p:nvPr>
        </p:nvSpPr>
        <p:spPr/>
        <p:txBody>
          <a:bodyPr/>
          <a:lstStyle/>
          <a:p>
            <a:pPr algn="r"/>
            <a:r>
              <a:rPr lang="en-GB" sz="3200" dirty="0">
                <a:solidFill>
                  <a:srgbClr val="000090"/>
                </a:solidFill>
                <a:latin typeface="Avenir Book" panose="02000503020000020003" pitchFamily="2" charset="0"/>
                <a:ea typeface="MS PGothic" charset="0"/>
              </a:rPr>
              <a:t>OSSR</a:t>
            </a:r>
          </a:p>
        </p:txBody>
      </p:sp>
      <p:sp>
        <p:nvSpPr>
          <p:cNvPr id="3" name="Content Placeholder 2">
            <a:extLst>
              <a:ext uri="{FF2B5EF4-FFF2-40B4-BE49-F238E27FC236}">
                <a16:creationId xmlns:a16="http://schemas.microsoft.com/office/drawing/2014/main" id="{8BAB4610-E4E8-88A3-99CF-4539C25D8BDE}"/>
              </a:ext>
            </a:extLst>
          </p:cNvPr>
          <p:cNvSpPr>
            <a:spLocks noGrp="1"/>
          </p:cNvSpPr>
          <p:nvPr>
            <p:ph idx="1"/>
          </p:nvPr>
        </p:nvSpPr>
        <p:spPr/>
        <p:txBody>
          <a:bodyPr>
            <a:normAutofit fontScale="70000" lnSpcReduction="20000"/>
          </a:bodyPr>
          <a:lstStyle/>
          <a:p>
            <a:pPr>
              <a:lnSpc>
                <a:spcPct val="120000"/>
              </a:lnSpc>
            </a:pPr>
            <a:r>
              <a:rPr lang="en-GB" dirty="0"/>
              <a:t>Goals &amp; Mission statement from OSSR final workshop</a:t>
            </a:r>
          </a:p>
          <a:p>
            <a:pPr lvl="1">
              <a:lnSpc>
                <a:spcPct val="120000"/>
              </a:lnSpc>
            </a:pPr>
            <a:r>
              <a:rPr lang="en-GB" dirty="0"/>
              <a:t>Continue to maintain the OSSR</a:t>
            </a:r>
          </a:p>
          <a:p>
            <a:pPr lvl="1">
              <a:lnSpc>
                <a:spcPct val="120000"/>
              </a:lnSpc>
            </a:pPr>
            <a:r>
              <a:rPr lang="en-GB" dirty="0"/>
              <a:t>Collect software to provide additional visibility and </a:t>
            </a:r>
            <a:r>
              <a:rPr lang="en-GB" dirty="0" err="1"/>
              <a:t>citeability</a:t>
            </a:r>
            <a:r>
              <a:rPr lang="en-GB" dirty="0"/>
              <a:t>; </a:t>
            </a:r>
            <a:br>
              <a:rPr lang="en-GB" dirty="0"/>
            </a:br>
            <a:r>
              <a:rPr lang="en-GB" dirty="0"/>
              <a:t>strengthen software competence with quality in focus</a:t>
            </a:r>
          </a:p>
          <a:p>
            <a:pPr lvl="1">
              <a:lnSpc>
                <a:spcPct val="120000"/>
              </a:lnSpc>
            </a:pPr>
            <a:r>
              <a:rPr lang="en-GB" dirty="0"/>
              <a:t>Use of OSSR as forum to foster publication</a:t>
            </a:r>
          </a:p>
          <a:p>
            <a:pPr lvl="1">
              <a:lnSpc>
                <a:spcPct val="120000"/>
              </a:lnSpc>
            </a:pPr>
            <a:r>
              <a:rPr lang="en-GB" dirty="0"/>
              <a:t>Offer standards for new communities to join</a:t>
            </a:r>
          </a:p>
          <a:p>
            <a:pPr>
              <a:lnSpc>
                <a:spcPct val="120000"/>
              </a:lnSpc>
            </a:pPr>
            <a:r>
              <a:rPr lang="en-GB" dirty="0"/>
              <a:t>Publications</a:t>
            </a:r>
          </a:p>
          <a:p>
            <a:pPr lvl="1">
              <a:lnSpc>
                <a:spcPct val="120000"/>
              </a:lnSpc>
            </a:pPr>
            <a:r>
              <a:rPr lang="en-GB" dirty="0"/>
              <a:t>Open Source and Service Repository Policy </a:t>
            </a:r>
            <a:r>
              <a:rPr lang="en-GB" dirty="0">
                <a:hlinkClick r:id="rId2"/>
              </a:rPr>
              <a:t>https://doi.org/10.5281/zenodo.6757112</a:t>
            </a:r>
            <a:endParaRPr lang="en-GB" dirty="0"/>
          </a:p>
          <a:p>
            <a:pPr lvl="2">
              <a:lnSpc>
                <a:spcPct val="120000"/>
              </a:lnSpc>
            </a:pPr>
            <a:r>
              <a:rPr lang="en-GB" dirty="0"/>
              <a:t>The OSSR mission </a:t>
            </a:r>
          </a:p>
          <a:p>
            <a:pPr lvl="2">
              <a:lnSpc>
                <a:spcPct val="120000"/>
              </a:lnSpc>
            </a:pPr>
            <a:r>
              <a:rPr lang="en-GB" dirty="0"/>
              <a:t>Guidelines and rules of participation to the ESCAPE OSSR </a:t>
            </a:r>
          </a:p>
          <a:p>
            <a:pPr lvl="2">
              <a:lnSpc>
                <a:spcPct val="120000"/>
              </a:lnSpc>
            </a:pPr>
            <a:r>
              <a:rPr lang="en-GB" dirty="0"/>
              <a:t>Onboard Process incl. checklist</a:t>
            </a:r>
          </a:p>
          <a:p>
            <a:pPr lvl="2">
              <a:lnSpc>
                <a:spcPct val="120000"/>
              </a:lnSpc>
            </a:pPr>
            <a:r>
              <a:rPr lang="en-GB" dirty="0"/>
              <a:t>Metadata definition</a:t>
            </a:r>
          </a:p>
          <a:p>
            <a:pPr lvl="1">
              <a:lnSpc>
                <a:spcPct val="120000"/>
              </a:lnSpc>
            </a:pPr>
            <a:r>
              <a:rPr lang="en-GB" dirty="0"/>
              <a:t>Technical Paper draft published </a:t>
            </a:r>
            <a:r>
              <a:rPr lang="en-GB" dirty="0">
                <a:hlinkClick r:id="rId3"/>
              </a:rPr>
              <a:t>https://open-research-europe.ec.europa.eu/articles/3-46/v1</a:t>
            </a:r>
            <a:endParaRPr lang="en-GB" dirty="0"/>
          </a:p>
          <a:p>
            <a:pPr lvl="1">
              <a:lnSpc>
                <a:spcPct val="120000"/>
              </a:lnSpc>
            </a:pPr>
            <a:r>
              <a:rPr lang="en-GB" dirty="0"/>
              <a:t>ESCAPE General Paper – to be written until Summer</a:t>
            </a:r>
          </a:p>
          <a:p>
            <a:pPr marL="0" indent="0">
              <a:buNone/>
            </a:pPr>
            <a:endParaRPr lang="en-GB" dirty="0"/>
          </a:p>
        </p:txBody>
      </p:sp>
      <p:sp>
        <p:nvSpPr>
          <p:cNvPr id="4" name="Date Placeholder 3">
            <a:extLst>
              <a:ext uri="{FF2B5EF4-FFF2-40B4-BE49-F238E27FC236}">
                <a16:creationId xmlns:a16="http://schemas.microsoft.com/office/drawing/2014/main" id="{5B92E577-B0D5-977E-423F-E1EBF94E3874}"/>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F3C36C4E-321F-0F90-5245-9CF4DAF593CC}"/>
              </a:ext>
            </a:extLst>
          </p:cNvPr>
          <p:cNvSpPr>
            <a:spLocks noGrp="1"/>
          </p:cNvSpPr>
          <p:nvPr>
            <p:ph type="ftr" sz="quarter" idx="11"/>
          </p:nvPr>
        </p:nvSpPr>
        <p:spPr/>
        <p:txBody>
          <a:bodyPr/>
          <a:lstStyle/>
          <a:p>
            <a:r>
              <a:rPr lang="it-IT"/>
              <a:t>First OSSR Open Collaboration Meeting, K. Graf 
</a:t>
            </a:r>
            <a:endParaRPr lang="it-IT" dirty="0"/>
          </a:p>
        </p:txBody>
      </p:sp>
    </p:spTree>
    <p:extLst>
      <p:ext uri="{BB962C8B-B14F-4D97-AF65-F5344CB8AC3E}">
        <p14:creationId xmlns:p14="http://schemas.microsoft.com/office/powerpoint/2010/main" val="4151132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44E8-3939-ECBD-D4A2-4BD58516E4C7}"/>
              </a:ext>
            </a:extLst>
          </p:cNvPr>
          <p:cNvSpPr>
            <a:spLocks noGrp="1"/>
          </p:cNvSpPr>
          <p:nvPr>
            <p:ph type="title"/>
          </p:nvPr>
        </p:nvSpPr>
        <p:spPr/>
        <p:txBody>
          <a:bodyPr>
            <a:normAutofit/>
          </a:bodyPr>
          <a:lstStyle/>
          <a:p>
            <a:pPr algn="r"/>
            <a:r>
              <a:rPr lang="en-GB" sz="3200" dirty="0">
                <a:solidFill>
                  <a:srgbClr val="000090"/>
                </a:solidFill>
                <a:latin typeface="Avenir Book" panose="02000503020000020003" pitchFamily="2" charset="0"/>
                <a:ea typeface="MS PGothic" charset="0"/>
              </a:rPr>
              <a:t>Future Options and Roadmap – Points of Discussion</a:t>
            </a:r>
            <a:br>
              <a:rPr lang="en-GB" sz="3200" dirty="0">
                <a:solidFill>
                  <a:srgbClr val="000090"/>
                </a:solidFill>
                <a:latin typeface="Avenir Book" panose="02000503020000020003" pitchFamily="2" charset="0"/>
                <a:ea typeface="MS PGothic" charset="0"/>
              </a:rPr>
            </a:br>
            <a:r>
              <a:rPr lang="en-GB" sz="3200" dirty="0">
                <a:solidFill>
                  <a:srgbClr val="000090"/>
                </a:solidFill>
                <a:latin typeface="Avenir Book" panose="02000503020000020003" pitchFamily="2" charset="0"/>
                <a:ea typeface="MS PGothic" charset="0"/>
              </a:rPr>
              <a:t>with Proposals</a:t>
            </a:r>
          </a:p>
        </p:txBody>
      </p:sp>
      <p:sp>
        <p:nvSpPr>
          <p:cNvPr id="3" name="Content Placeholder 2">
            <a:extLst>
              <a:ext uri="{FF2B5EF4-FFF2-40B4-BE49-F238E27FC236}">
                <a16:creationId xmlns:a16="http://schemas.microsoft.com/office/drawing/2014/main" id="{169F7F3A-AEAD-62F3-5140-F3FCE5F71CBB}"/>
              </a:ext>
            </a:extLst>
          </p:cNvPr>
          <p:cNvSpPr>
            <a:spLocks noGrp="1"/>
          </p:cNvSpPr>
          <p:nvPr>
            <p:ph idx="1"/>
          </p:nvPr>
        </p:nvSpPr>
        <p:spPr/>
        <p:txBody>
          <a:bodyPr>
            <a:normAutofit fontScale="70000" lnSpcReduction="20000"/>
          </a:bodyPr>
          <a:lstStyle/>
          <a:p>
            <a:r>
              <a:rPr lang="en-GB" dirty="0"/>
              <a:t>Positioning of OSSR</a:t>
            </a:r>
          </a:p>
          <a:p>
            <a:pPr lvl="1"/>
            <a:r>
              <a:rPr lang="en-GB" dirty="0"/>
              <a:t>ESCAPE Open Collaboration (members)</a:t>
            </a:r>
          </a:p>
          <a:p>
            <a:pPr lvl="1"/>
            <a:r>
              <a:rPr lang="en-GB" dirty="0"/>
              <a:t>Depth of work/involvement</a:t>
            </a:r>
          </a:p>
          <a:p>
            <a:r>
              <a:rPr lang="en-GB" dirty="0"/>
              <a:t>Organisation</a:t>
            </a:r>
          </a:p>
          <a:p>
            <a:pPr lvl="1"/>
            <a:r>
              <a:rPr lang="en-GB" dirty="0"/>
              <a:t>3 Bodies: Policy &amp; Strategy / Onboarding / Technical Developments</a:t>
            </a:r>
          </a:p>
          <a:p>
            <a:pPr lvl="1"/>
            <a:r>
              <a:rPr lang="en-GB" dirty="0"/>
              <a:t>Proposal: charge policy group with the formulation of an MoU</a:t>
            </a:r>
          </a:p>
          <a:p>
            <a:r>
              <a:rPr lang="en-GB" dirty="0"/>
              <a:t>Communication Channels</a:t>
            </a:r>
          </a:p>
          <a:p>
            <a:pPr lvl="1"/>
            <a:r>
              <a:rPr lang="en-GB" dirty="0"/>
              <a:t>Meeting framework</a:t>
            </a:r>
          </a:p>
          <a:p>
            <a:pPr lvl="1"/>
            <a:r>
              <a:rPr lang="en-GB" dirty="0"/>
              <a:t>Chat channel</a:t>
            </a:r>
          </a:p>
          <a:p>
            <a:pPr lvl="1"/>
            <a:r>
              <a:rPr lang="en-GB" dirty="0"/>
              <a:t>Mailing List</a:t>
            </a:r>
          </a:p>
          <a:p>
            <a:pPr lvl="1"/>
            <a:r>
              <a:rPr lang="en-GB" dirty="0"/>
              <a:t>Development Platform</a:t>
            </a:r>
          </a:p>
          <a:p>
            <a:r>
              <a:rPr lang="en-GB" dirty="0"/>
              <a:t>Topics / Subgroups(?) for Policy</a:t>
            </a:r>
          </a:p>
          <a:p>
            <a:pPr lvl="1"/>
            <a:r>
              <a:rPr lang="en-GB" dirty="0"/>
              <a:t>Organisation</a:t>
            </a:r>
          </a:p>
          <a:p>
            <a:pPr lvl="1"/>
            <a:r>
              <a:rPr lang="en-GB" dirty="0"/>
              <a:t>Best Practices</a:t>
            </a:r>
          </a:p>
          <a:p>
            <a:pPr lvl="1"/>
            <a:r>
              <a:rPr lang="en-GB" dirty="0"/>
              <a:t>Innovative Approaches</a:t>
            </a:r>
          </a:p>
          <a:p>
            <a:pPr lvl="1"/>
            <a:r>
              <a:rPr lang="en-GB" dirty="0"/>
              <a:t>Software Quality</a:t>
            </a:r>
          </a:p>
          <a:p>
            <a:pPr lvl="1"/>
            <a:r>
              <a:rPr lang="en-GB" dirty="0"/>
              <a:t>Software Efficiency</a:t>
            </a:r>
          </a:p>
        </p:txBody>
      </p:sp>
      <p:sp>
        <p:nvSpPr>
          <p:cNvPr id="4" name="Date Placeholder 3">
            <a:extLst>
              <a:ext uri="{FF2B5EF4-FFF2-40B4-BE49-F238E27FC236}">
                <a16:creationId xmlns:a16="http://schemas.microsoft.com/office/drawing/2014/main" id="{84C30216-67E3-9767-1138-4EADD4C3D613}"/>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A6426404-5C49-980D-4086-B1C060E46435}"/>
              </a:ext>
            </a:extLst>
          </p:cNvPr>
          <p:cNvSpPr>
            <a:spLocks noGrp="1"/>
          </p:cNvSpPr>
          <p:nvPr>
            <p:ph type="ftr" sz="quarter" idx="11"/>
          </p:nvPr>
        </p:nvSpPr>
        <p:spPr/>
        <p:txBody>
          <a:bodyPr/>
          <a:lstStyle/>
          <a:p>
            <a:r>
              <a:rPr lang="it-IT"/>
              <a:t>First OSSR Open Collaboration Meeting, K. Graf 
</a:t>
            </a:r>
            <a:endParaRPr lang="it-IT" dirty="0"/>
          </a:p>
        </p:txBody>
      </p:sp>
    </p:spTree>
    <p:extLst>
      <p:ext uri="{BB962C8B-B14F-4D97-AF65-F5344CB8AC3E}">
        <p14:creationId xmlns:p14="http://schemas.microsoft.com/office/powerpoint/2010/main" val="1312759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B34B-60CB-071F-B66C-B00F673398B1}"/>
              </a:ext>
            </a:extLst>
          </p:cNvPr>
          <p:cNvSpPr>
            <a:spLocks noGrp="1"/>
          </p:cNvSpPr>
          <p:nvPr>
            <p:ph type="title"/>
          </p:nvPr>
        </p:nvSpPr>
        <p:spPr/>
        <p:txBody>
          <a:bodyPr/>
          <a:lstStyle/>
          <a:p>
            <a:pPr algn="r"/>
            <a:r>
              <a:rPr lang="en-GB" sz="3200" dirty="0">
                <a:solidFill>
                  <a:srgbClr val="000090"/>
                </a:solidFill>
                <a:latin typeface="Avenir Book" panose="02000503020000020003" pitchFamily="2" charset="0"/>
                <a:ea typeface="MS PGothic" charset="0"/>
              </a:rPr>
              <a:t>Introduction</a:t>
            </a:r>
          </a:p>
        </p:txBody>
      </p:sp>
      <p:sp>
        <p:nvSpPr>
          <p:cNvPr id="3" name="Content Placeholder 2">
            <a:extLst>
              <a:ext uri="{FF2B5EF4-FFF2-40B4-BE49-F238E27FC236}">
                <a16:creationId xmlns:a16="http://schemas.microsoft.com/office/drawing/2014/main" id="{86DDF8A5-BFBD-E0D8-99A9-D1B85A81E146}"/>
              </a:ext>
            </a:extLst>
          </p:cNvPr>
          <p:cNvSpPr>
            <a:spLocks noGrp="1"/>
          </p:cNvSpPr>
          <p:nvPr>
            <p:ph idx="1"/>
          </p:nvPr>
        </p:nvSpPr>
        <p:spPr/>
        <p:txBody>
          <a:bodyPr>
            <a:normAutofit lnSpcReduction="10000"/>
          </a:bodyPr>
          <a:lstStyle/>
          <a:p>
            <a:r>
              <a:rPr lang="en-GB" dirty="0"/>
              <a:t>Aim of the meeting</a:t>
            </a:r>
          </a:p>
          <a:p>
            <a:pPr lvl="1"/>
            <a:r>
              <a:rPr lang="en-GB" dirty="0"/>
              <a:t>First meeting of OSSR community after the end of the ESCAPE project</a:t>
            </a:r>
          </a:p>
          <a:p>
            <a:pPr lvl="1"/>
            <a:r>
              <a:rPr lang="en-GB" dirty="0"/>
              <a:t>Shape the future organization and set-up of the </a:t>
            </a:r>
            <a:br>
              <a:rPr lang="en-GB" dirty="0"/>
            </a:br>
            <a:r>
              <a:rPr lang="en-GB" dirty="0"/>
              <a:t>Open Software and Service Repository</a:t>
            </a:r>
          </a:p>
          <a:p>
            <a:pPr lvl="2"/>
            <a:r>
              <a:rPr lang="en-GB" dirty="0"/>
              <a:t>Discussion on organisation</a:t>
            </a:r>
          </a:p>
          <a:p>
            <a:pPr lvl="2"/>
            <a:r>
              <a:rPr lang="en-GB" dirty="0"/>
              <a:t>Establish bodies and roadmaps</a:t>
            </a:r>
          </a:p>
          <a:p>
            <a:pPr lvl="1"/>
            <a:r>
              <a:rPr lang="en-GB" dirty="0"/>
              <a:t>Onboarding of new software</a:t>
            </a:r>
          </a:p>
          <a:p>
            <a:pPr lvl="1"/>
            <a:r>
              <a:rPr lang="en-GB" dirty="0"/>
              <a:t>Three main areas of collaboration:</a:t>
            </a:r>
          </a:p>
          <a:p>
            <a:pPr lvl="2"/>
            <a:r>
              <a:rPr lang="en-GB" dirty="0"/>
              <a:t>Policy &amp; Strategy</a:t>
            </a:r>
          </a:p>
          <a:p>
            <a:pPr lvl="2"/>
            <a:r>
              <a:rPr lang="en-GB" dirty="0"/>
              <a:t>Onboarding</a:t>
            </a:r>
          </a:p>
          <a:p>
            <a:pPr lvl="2"/>
            <a:r>
              <a:rPr lang="en-GB" dirty="0"/>
              <a:t>Technical Developments</a:t>
            </a:r>
          </a:p>
          <a:p>
            <a:r>
              <a:rPr lang="en-GB" dirty="0"/>
              <a:t>Open meeting in an Open Collaboration</a:t>
            </a:r>
          </a:p>
          <a:p>
            <a:r>
              <a:rPr lang="en-GB" dirty="0"/>
              <a:t>Round table of introductions and expectations</a:t>
            </a:r>
          </a:p>
        </p:txBody>
      </p:sp>
      <p:sp>
        <p:nvSpPr>
          <p:cNvPr id="4" name="Date Placeholder 3">
            <a:extLst>
              <a:ext uri="{FF2B5EF4-FFF2-40B4-BE49-F238E27FC236}">
                <a16:creationId xmlns:a16="http://schemas.microsoft.com/office/drawing/2014/main" id="{3A0B5BFE-9851-F8A6-3F4B-B905B9755525}"/>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CDCB1450-C249-1FA0-6500-842C02A3212E}"/>
              </a:ext>
            </a:extLst>
          </p:cNvPr>
          <p:cNvSpPr>
            <a:spLocks noGrp="1"/>
          </p:cNvSpPr>
          <p:nvPr>
            <p:ph type="ftr" sz="quarter" idx="11"/>
          </p:nvPr>
        </p:nvSpPr>
        <p:spPr/>
        <p:txBody>
          <a:bodyPr/>
          <a:lstStyle/>
          <a:p>
            <a:r>
              <a:rPr lang="it-IT"/>
              <a:t>First OSSR Open Collaboration Meeting, K. Graf 
</a:t>
            </a:r>
            <a:endParaRPr lang="it-IT" dirty="0"/>
          </a:p>
        </p:txBody>
      </p:sp>
    </p:spTree>
    <p:extLst>
      <p:ext uri="{BB962C8B-B14F-4D97-AF65-F5344CB8AC3E}">
        <p14:creationId xmlns:p14="http://schemas.microsoft.com/office/powerpoint/2010/main" val="3231491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06999B-6588-16A6-3607-84138EC459DD}"/>
              </a:ext>
            </a:extLst>
          </p:cNvPr>
          <p:cNvSpPr>
            <a:spLocks noGrp="1"/>
          </p:cNvSpPr>
          <p:nvPr>
            <p:ph type="title"/>
          </p:nvPr>
        </p:nvSpPr>
        <p:spPr/>
        <p:txBody>
          <a:bodyPr>
            <a:normAutofit/>
          </a:bodyPr>
          <a:lstStyle/>
          <a:p>
            <a:br>
              <a:rPr lang="en-GB" dirty="0"/>
            </a:br>
            <a:r>
              <a:rPr lang="en-GB" dirty="0"/>
              <a:t>Organizing group, meetings &amp; communication infrastructure</a:t>
            </a:r>
          </a:p>
        </p:txBody>
      </p:sp>
      <p:sp>
        <p:nvSpPr>
          <p:cNvPr id="7" name="Text Placeholder 6">
            <a:extLst>
              <a:ext uri="{FF2B5EF4-FFF2-40B4-BE49-F238E27FC236}">
                <a16:creationId xmlns:a16="http://schemas.microsoft.com/office/drawing/2014/main" id="{19915C7D-F3B5-823D-3D3B-36773852B124}"/>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4E382C64-76FB-C271-25DF-D523F128372F}"/>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2F6A01B1-C5D0-75E1-F5C0-D009633BC2DA}"/>
              </a:ext>
            </a:extLst>
          </p:cNvPr>
          <p:cNvSpPr>
            <a:spLocks noGrp="1"/>
          </p:cNvSpPr>
          <p:nvPr>
            <p:ph type="ftr" sz="quarter" idx="11"/>
          </p:nvPr>
        </p:nvSpPr>
        <p:spPr/>
        <p:txBody>
          <a:bodyPr/>
          <a:lstStyle/>
          <a:p>
            <a:r>
              <a:rPr lang="it-IT"/>
              <a:t>First OSSR Open Collaboration Meeting, K. Graf 
</a:t>
            </a:r>
            <a:endParaRPr lang="it-IT" dirty="0"/>
          </a:p>
        </p:txBody>
      </p:sp>
    </p:spTree>
    <p:extLst>
      <p:ext uri="{BB962C8B-B14F-4D97-AF65-F5344CB8AC3E}">
        <p14:creationId xmlns:p14="http://schemas.microsoft.com/office/powerpoint/2010/main" val="3633315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44E8-3939-ECBD-D4A2-4BD58516E4C7}"/>
              </a:ext>
            </a:extLst>
          </p:cNvPr>
          <p:cNvSpPr>
            <a:spLocks noGrp="1"/>
          </p:cNvSpPr>
          <p:nvPr>
            <p:ph type="title"/>
          </p:nvPr>
        </p:nvSpPr>
        <p:spPr/>
        <p:txBody>
          <a:bodyPr>
            <a:normAutofit/>
          </a:bodyPr>
          <a:lstStyle/>
          <a:p>
            <a:pPr algn="r"/>
            <a:r>
              <a:rPr lang="en-GB" sz="3200" dirty="0">
                <a:solidFill>
                  <a:srgbClr val="000090"/>
                </a:solidFill>
                <a:latin typeface="Avenir Book" panose="02000503020000020003" pitchFamily="2" charset="0"/>
                <a:ea typeface="MS PGothic" charset="0"/>
              </a:rPr>
              <a:t>Organisation of Group</a:t>
            </a:r>
            <a:br>
              <a:rPr lang="en-GB" sz="3200" dirty="0">
                <a:solidFill>
                  <a:srgbClr val="000090"/>
                </a:solidFill>
                <a:latin typeface="Avenir Book" panose="02000503020000020003" pitchFamily="2" charset="0"/>
                <a:ea typeface="MS PGothic" charset="0"/>
              </a:rPr>
            </a:br>
            <a:r>
              <a:rPr lang="en-GB" sz="3200" dirty="0">
                <a:solidFill>
                  <a:srgbClr val="000090"/>
                </a:solidFill>
                <a:latin typeface="Avenir Book" panose="02000503020000020003" pitchFamily="2" charset="0"/>
                <a:ea typeface="MS PGothic" charset="0"/>
              </a:rPr>
              <a:t>with Proposals</a:t>
            </a:r>
          </a:p>
        </p:txBody>
      </p:sp>
      <p:sp>
        <p:nvSpPr>
          <p:cNvPr id="3" name="Content Placeholder 2">
            <a:extLst>
              <a:ext uri="{FF2B5EF4-FFF2-40B4-BE49-F238E27FC236}">
                <a16:creationId xmlns:a16="http://schemas.microsoft.com/office/drawing/2014/main" id="{169F7F3A-AEAD-62F3-5140-F3FCE5F71CBB}"/>
              </a:ext>
            </a:extLst>
          </p:cNvPr>
          <p:cNvSpPr>
            <a:spLocks noGrp="1"/>
          </p:cNvSpPr>
          <p:nvPr>
            <p:ph idx="1"/>
          </p:nvPr>
        </p:nvSpPr>
        <p:spPr/>
        <p:txBody>
          <a:bodyPr>
            <a:normAutofit/>
          </a:bodyPr>
          <a:lstStyle/>
          <a:p>
            <a:r>
              <a:rPr lang="en-GB" dirty="0"/>
              <a:t>Meetings</a:t>
            </a:r>
          </a:p>
          <a:p>
            <a:pPr lvl="1"/>
            <a:r>
              <a:rPr lang="en-GB" dirty="0"/>
              <a:t>General Meeting every 3 Months with </a:t>
            </a:r>
            <a:r>
              <a:rPr lang="en-GB" dirty="0" err="1"/>
              <a:t>organisatorial</a:t>
            </a:r>
            <a:r>
              <a:rPr lang="en-GB" dirty="0"/>
              <a:t>, onboarding, technical part – one focus/highlight</a:t>
            </a:r>
          </a:p>
          <a:p>
            <a:pPr lvl="1"/>
            <a:r>
              <a:rPr lang="en-GB" dirty="0"/>
              <a:t>Monthly meetings of subgroups</a:t>
            </a:r>
          </a:p>
          <a:p>
            <a:r>
              <a:rPr lang="en-GB" dirty="0"/>
              <a:t>Group Composition</a:t>
            </a:r>
          </a:p>
          <a:p>
            <a:pPr lvl="1"/>
            <a:r>
              <a:rPr lang="en-GB" dirty="0"/>
              <a:t>(preliminary) WG-lead + co-lead</a:t>
            </a:r>
          </a:p>
          <a:p>
            <a:pPr lvl="1"/>
            <a:r>
              <a:rPr lang="en-GB" dirty="0"/>
              <a:t>members</a:t>
            </a:r>
          </a:p>
          <a:p>
            <a:endParaRPr lang="en-GB" dirty="0"/>
          </a:p>
        </p:txBody>
      </p:sp>
      <p:sp>
        <p:nvSpPr>
          <p:cNvPr id="4" name="Date Placeholder 3">
            <a:extLst>
              <a:ext uri="{FF2B5EF4-FFF2-40B4-BE49-F238E27FC236}">
                <a16:creationId xmlns:a16="http://schemas.microsoft.com/office/drawing/2014/main" id="{84C30216-67E3-9767-1138-4EADD4C3D613}"/>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A6426404-5C49-980D-4086-B1C060E46435}"/>
              </a:ext>
            </a:extLst>
          </p:cNvPr>
          <p:cNvSpPr>
            <a:spLocks noGrp="1"/>
          </p:cNvSpPr>
          <p:nvPr>
            <p:ph type="ftr" sz="quarter" idx="11"/>
          </p:nvPr>
        </p:nvSpPr>
        <p:spPr/>
        <p:txBody>
          <a:bodyPr/>
          <a:lstStyle/>
          <a:p>
            <a:r>
              <a:rPr lang="it-IT"/>
              <a:t>First OSSR Open Collaboration Meeting, K. Graf 
</a:t>
            </a:r>
            <a:endParaRPr lang="it-IT" dirty="0"/>
          </a:p>
        </p:txBody>
      </p:sp>
    </p:spTree>
    <p:extLst>
      <p:ext uri="{BB962C8B-B14F-4D97-AF65-F5344CB8AC3E}">
        <p14:creationId xmlns:p14="http://schemas.microsoft.com/office/powerpoint/2010/main" val="853047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B4385-CC6B-B8B2-0459-46BB200192A2}"/>
              </a:ext>
            </a:extLst>
          </p:cNvPr>
          <p:cNvSpPr>
            <a:spLocks noGrp="1"/>
          </p:cNvSpPr>
          <p:nvPr>
            <p:ph type="title"/>
          </p:nvPr>
        </p:nvSpPr>
        <p:spPr/>
        <p:txBody>
          <a:bodyPr/>
          <a:lstStyle/>
          <a:p>
            <a:pPr algn="r"/>
            <a:r>
              <a:rPr lang="en-GB" sz="3200" dirty="0">
                <a:solidFill>
                  <a:srgbClr val="000090"/>
                </a:solidFill>
                <a:latin typeface="Avenir Book" panose="02000503020000020003" pitchFamily="2" charset="0"/>
                <a:ea typeface="MS PGothic" charset="0"/>
              </a:rPr>
              <a:t>Future of ESCAPE</a:t>
            </a:r>
          </a:p>
        </p:txBody>
      </p:sp>
      <p:sp>
        <p:nvSpPr>
          <p:cNvPr id="3" name="Content Placeholder 2">
            <a:extLst>
              <a:ext uri="{FF2B5EF4-FFF2-40B4-BE49-F238E27FC236}">
                <a16:creationId xmlns:a16="http://schemas.microsoft.com/office/drawing/2014/main" id="{BC99CFB5-7D94-2EE2-0A2A-5257DE4D547C}"/>
              </a:ext>
            </a:extLst>
          </p:cNvPr>
          <p:cNvSpPr>
            <a:spLocks noGrp="1"/>
          </p:cNvSpPr>
          <p:nvPr>
            <p:ph idx="1"/>
          </p:nvPr>
        </p:nvSpPr>
        <p:spPr/>
        <p:txBody>
          <a:bodyPr>
            <a:normAutofit lnSpcReduction="10000"/>
          </a:bodyPr>
          <a:lstStyle/>
          <a:p>
            <a:pPr>
              <a:lnSpc>
                <a:spcPct val="100000"/>
              </a:lnSpc>
            </a:pPr>
            <a:r>
              <a:rPr lang="en-GB" dirty="0"/>
              <a:t>ESCAPE transforms into the </a:t>
            </a:r>
            <a:r>
              <a:rPr lang="en-GB" b="1" dirty="0"/>
              <a:t>ESCAPE Open Collaboration</a:t>
            </a:r>
          </a:p>
          <a:p>
            <a:pPr lvl="1">
              <a:lnSpc>
                <a:spcPct val="100000"/>
              </a:lnSpc>
            </a:pPr>
            <a:r>
              <a:rPr lang="en-GB" dirty="0"/>
              <a:t>Partners use reasonable endeavours to achieve the objectives</a:t>
            </a:r>
            <a:endParaRPr lang="en-DE" dirty="0"/>
          </a:p>
          <a:p>
            <a:pPr lvl="1">
              <a:lnSpc>
                <a:spcPct val="100000"/>
              </a:lnSpc>
            </a:pPr>
            <a:r>
              <a:rPr lang="en-GB" dirty="0"/>
              <a:t>Work will be managed workplan and current organisational structure</a:t>
            </a:r>
            <a:endParaRPr lang="en-DE" dirty="0"/>
          </a:p>
          <a:p>
            <a:pPr lvl="1">
              <a:lnSpc>
                <a:spcPct val="100000"/>
              </a:lnSpc>
            </a:pPr>
            <a:r>
              <a:rPr lang="en-GB" dirty="0"/>
              <a:t>Partner contribute the time and effort necessary to complete the work</a:t>
            </a:r>
            <a:endParaRPr lang="en-DE" dirty="0"/>
          </a:p>
          <a:p>
            <a:pPr>
              <a:lnSpc>
                <a:spcPct val="100000"/>
              </a:lnSpc>
            </a:pPr>
            <a:r>
              <a:rPr lang="en-GB" dirty="0"/>
              <a:t>Work Plan (currently) with 12 points</a:t>
            </a:r>
          </a:p>
          <a:p>
            <a:pPr lvl="1">
              <a:lnSpc>
                <a:spcPct val="100000"/>
              </a:lnSpc>
            </a:pPr>
            <a:r>
              <a:rPr lang="en-GB" dirty="0"/>
              <a:t>Common infrastructure,  </a:t>
            </a:r>
            <a:r>
              <a:rPr lang="en-GB" b="1" dirty="0"/>
              <a:t>repository and catalogue for software</a:t>
            </a:r>
            <a:r>
              <a:rPr lang="en-GB" dirty="0"/>
              <a:t>, VRE, collaborative operations, citizen science, advanced technologies, HPC community, </a:t>
            </a:r>
            <a:r>
              <a:rPr lang="en-GB" b="1" dirty="0"/>
              <a:t>virtual software institute</a:t>
            </a:r>
            <a:r>
              <a:rPr lang="en-GB" dirty="0"/>
              <a:t>, career development, science projects, European Strategy for Data</a:t>
            </a:r>
          </a:p>
          <a:p>
            <a:pPr>
              <a:lnSpc>
                <a:spcPct val="100000"/>
              </a:lnSpc>
            </a:pPr>
            <a:r>
              <a:rPr lang="en-GB" dirty="0"/>
              <a:t>Strive to include new partners </a:t>
            </a:r>
            <a:br>
              <a:rPr lang="en-GB" dirty="0"/>
            </a:br>
            <a:r>
              <a:rPr lang="en-GB" dirty="0"/>
              <a:t>(e.g. for onboarding following “train the trainers”)</a:t>
            </a:r>
          </a:p>
        </p:txBody>
      </p:sp>
      <p:sp>
        <p:nvSpPr>
          <p:cNvPr id="4" name="Date Placeholder 3">
            <a:extLst>
              <a:ext uri="{FF2B5EF4-FFF2-40B4-BE49-F238E27FC236}">
                <a16:creationId xmlns:a16="http://schemas.microsoft.com/office/drawing/2014/main" id="{E2816AB8-C480-BC88-7286-A36DB315B709}"/>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E0BF0CEF-B50B-7A01-4D98-5B15DD27590A}"/>
              </a:ext>
            </a:extLst>
          </p:cNvPr>
          <p:cNvSpPr>
            <a:spLocks noGrp="1"/>
          </p:cNvSpPr>
          <p:nvPr>
            <p:ph type="ftr" sz="quarter" idx="11"/>
          </p:nvPr>
        </p:nvSpPr>
        <p:spPr/>
        <p:txBody>
          <a:bodyPr/>
          <a:lstStyle/>
          <a:p>
            <a:r>
              <a:rPr lang="it-IT"/>
              <a:t>First OSSR Open Collaboration Meeting, K. Graf 
</a:t>
            </a:r>
            <a:endParaRPr lang="it-IT" dirty="0"/>
          </a:p>
        </p:txBody>
      </p:sp>
    </p:spTree>
    <p:extLst>
      <p:ext uri="{BB962C8B-B14F-4D97-AF65-F5344CB8AC3E}">
        <p14:creationId xmlns:p14="http://schemas.microsoft.com/office/powerpoint/2010/main" val="178901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44" name="Title 5"/>
          <p:cNvSpPr>
            <a:spLocks noGrp="1"/>
          </p:cNvSpPr>
          <p:nvPr>
            <p:ph type="title"/>
          </p:nvPr>
        </p:nvSpPr>
        <p:spPr>
          <a:xfrm>
            <a:off x="1738136" y="334605"/>
            <a:ext cx="10258791" cy="705112"/>
          </a:xfrm>
        </p:spPr>
        <p:txBody>
          <a:bodyPr>
            <a:normAutofit/>
          </a:bodyPr>
          <a:lstStyle/>
          <a:p>
            <a:pPr algn="r"/>
            <a:r>
              <a:rPr lang="en-GB" sz="3200" dirty="0">
                <a:solidFill>
                  <a:srgbClr val="000090"/>
                </a:solidFill>
                <a:latin typeface="Avenir Book" panose="02000503020000020003" pitchFamily="2" charset="0"/>
                <a:ea typeface="MS PGothic" charset="0"/>
              </a:rPr>
              <a:t>Current ESCAPE EOSC cell</a:t>
            </a:r>
            <a:endParaRPr lang="en-GB" sz="3200"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5" name="Immagine 4">
            <a:hlinkClick r:id="rId3"/>
            <a:extLst>
              <a:ext uri="{FF2B5EF4-FFF2-40B4-BE49-F238E27FC236}">
                <a16:creationId xmlns:a16="http://schemas.microsoft.com/office/drawing/2014/main" id="{E7C32CBA-8EA6-294F-861A-549183B838F6}"/>
              </a:ext>
            </a:extLst>
          </p:cNvPr>
          <p:cNvPicPr>
            <a:picLocks noChangeAspect="1"/>
          </p:cNvPicPr>
          <p:nvPr/>
        </p:nvPicPr>
        <p:blipFill>
          <a:blip r:embed="rId4"/>
          <a:stretch>
            <a:fillRect/>
          </a:stretch>
        </p:blipFill>
        <p:spPr>
          <a:xfrm>
            <a:off x="-230883" y="749210"/>
            <a:ext cx="12653765" cy="5359579"/>
          </a:xfrm>
          <a:prstGeom prst="rect">
            <a:avLst/>
          </a:prstGeom>
        </p:spPr>
      </p:pic>
      <p:sp>
        <p:nvSpPr>
          <p:cNvPr id="2" name="Date Placeholder 1">
            <a:extLst>
              <a:ext uri="{FF2B5EF4-FFF2-40B4-BE49-F238E27FC236}">
                <a16:creationId xmlns:a16="http://schemas.microsoft.com/office/drawing/2014/main" id="{E538AD5A-0985-7E46-AD73-39257E728A56}"/>
              </a:ext>
            </a:extLst>
          </p:cNvPr>
          <p:cNvSpPr>
            <a:spLocks noGrp="1"/>
          </p:cNvSpPr>
          <p:nvPr>
            <p:ph type="dt" sz="half" idx="10"/>
          </p:nvPr>
        </p:nvSpPr>
        <p:spPr/>
        <p:txBody>
          <a:bodyPr/>
          <a:lstStyle/>
          <a:p>
            <a:r>
              <a:rPr lang="de-DE"/>
              <a:t>03/2023</a:t>
            </a:r>
            <a:endParaRPr lang="it-IT"/>
          </a:p>
        </p:txBody>
      </p:sp>
      <p:sp>
        <p:nvSpPr>
          <p:cNvPr id="3" name="Footer Placeholder 2">
            <a:extLst>
              <a:ext uri="{FF2B5EF4-FFF2-40B4-BE49-F238E27FC236}">
                <a16:creationId xmlns:a16="http://schemas.microsoft.com/office/drawing/2014/main" id="{5BF48D3F-6B54-5046-89F3-B35EC313F788}"/>
              </a:ext>
            </a:extLst>
          </p:cNvPr>
          <p:cNvSpPr>
            <a:spLocks noGrp="1"/>
          </p:cNvSpPr>
          <p:nvPr>
            <p:ph type="ftr" sz="quarter" idx="11"/>
          </p:nvPr>
        </p:nvSpPr>
        <p:spPr/>
        <p:txBody>
          <a:bodyPr/>
          <a:lstStyle/>
          <a:p>
            <a:r>
              <a:rPr lang="it-IT"/>
              <a:t>First OSSR Open Collaboration Meeting, K. Graf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44" name="Title 5"/>
          <p:cNvSpPr>
            <a:spLocks noGrp="1"/>
          </p:cNvSpPr>
          <p:nvPr>
            <p:ph type="title"/>
          </p:nvPr>
        </p:nvSpPr>
        <p:spPr>
          <a:xfrm>
            <a:off x="1738136" y="334605"/>
            <a:ext cx="10258791" cy="705112"/>
          </a:xfrm>
        </p:spPr>
        <p:txBody>
          <a:bodyPr>
            <a:normAutofit/>
          </a:bodyPr>
          <a:lstStyle/>
          <a:p>
            <a:pPr algn="r"/>
            <a:r>
              <a:rPr lang="en-GB" sz="3200" dirty="0">
                <a:solidFill>
                  <a:srgbClr val="000090"/>
                </a:solidFill>
                <a:latin typeface="Avenir Book" panose="02000503020000020003" pitchFamily="2" charset="0"/>
                <a:ea typeface="MS PGothic" charset="0"/>
              </a:rPr>
              <a:t>ESCAPE EOSC cell evolve to</a:t>
            </a:r>
            <a:endParaRPr lang="en-GB" sz="3200"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 name="Date Placeholder 1">
            <a:extLst>
              <a:ext uri="{FF2B5EF4-FFF2-40B4-BE49-F238E27FC236}">
                <a16:creationId xmlns:a16="http://schemas.microsoft.com/office/drawing/2014/main" id="{E538AD5A-0985-7E46-AD73-39257E728A56}"/>
              </a:ext>
            </a:extLst>
          </p:cNvPr>
          <p:cNvSpPr>
            <a:spLocks noGrp="1"/>
          </p:cNvSpPr>
          <p:nvPr>
            <p:ph type="dt" sz="half" idx="10"/>
          </p:nvPr>
        </p:nvSpPr>
        <p:spPr/>
        <p:txBody>
          <a:bodyPr/>
          <a:lstStyle/>
          <a:p>
            <a:r>
              <a:rPr lang="de-DE"/>
              <a:t>03/2023</a:t>
            </a:r>
            <a:endParaRPr lang="it-IT"/>
          </a:p>
        </p:txBody>
      </p:sp>
      <p:sp>
        <p:nvSpPr>
          <p:cNvPr id="3" name="Footer Placeholder 2">
            <a:extLst>
              <a:ext uri="{FF2B5EF4-FFF2-40B4-BE49-F238E27FC236}">
                <a16:creationId xmlns:a16="http://schemas.microsoft.com/office/drawing/2014/main" id="{5BF48D3F-6B54-5046-89F3-B35EC313F788}"/>
              </a:ext>
            </a:extLst>
          </p:cNvPr>
          <p:cNvSpPr>
            <a:spLocks noGrp="1"/>
          </p:cNvSpPr>
          <p:nvPr>
            <p:ph type="ftr" sz="quarter" idx="11"/>
          </p:nvPr>
        </p:nvSpPr>
        <p:spPr/>
        <p:txBody>
          <a:bodyPr/>
          <a:lstStyle/>
          <a:p>
            <a:r>
              <a:rPr lang="it-IT"/>
              <a:t>First OSSR Open Collaboration Meeting, K. Graf 
</a:t>
            </a:r>
          </a:p>
        </p:txBody>
      </p:sp>
      <p:pic>
        <p:nvPicPr>
          <p:cNvPr id="9" name="Picture 8">
            <a:extLst>
              <a:ext uri="{FF2B5EF4-FFF2-40B4-BE49-F238E27FC236}">
                <a16:creationId xmlns:a16="http://schemas.microsoft.com/office/drawing/2014/main" id="{BFA1E717-1FBD-0BAB-3E86-72EC13D16935}"/>
              </a:ext>
            </a:extLst>
          </p:cNvPr>
          <p:cNvPicPr>
            <a:picLocks noChangeAspect="1"/>
          </p:cNvPicPr>
          <p:nvPr/>
        </p:nvPicPr>
        <p:blipFill>
          <a:blip r:embed="rId3"/>
          <a:stretch>
            <a:fillRect/>
          </a:stretch>
        </p:blipFill>
        <p:spPr>
          <a:xfrm>
            <a:off x="916142" y="1039717"/>
            <a:ext cx="10359716" cy="5827340"/>
          </a:xfrm>
          <a:prstGeom prst="rect">
            <a:avLst/>
          </a:prstGeom>
        </p:spPr>
      </p:pic>
      <p:sp>
        <p:nvSpPr>
          <p:cNvPr id="7" name="TextBox 6">
            <a:extLst>
              <a:ext uri="{FF2B5EF4-FFF2-40B4-BE49-F238E27FC236}">
                <a16:creationId xmlns:a16="http://schemas.microsoft.com/office/drawing/2014/main" id="{DABB1A5C-8E10-D40A-15C8-4DA8CE0B6AEF}"/>
              </a:ext>
            </a:extLst>
          </p:cNvPr>
          <p:cNvSpPr txBox="1"/>
          <p:nvPr/>
        </p:nvSpPr>
        <p:spPr>
          <a:xfrm rot="2056520">
            <a:off x="9781535" y="2263323"/>
            <a:ext cx="244036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G. </a:t>
            </a:r>
            <a:r>
              <a:rPr lang="en-GB" dirty="0" err="1"/>
              <a:t>Lamanna</a:t>
            </a:r>
            <a:r>
              <a:rPr lang="en-GB" dirty="0"/>
              <a:t>, </a:t>
            </a:r>
          </a:p>
          <a:p>
            <a:r>
              <a:rPr lang="en-GB" dirty="0"/>
              <a:t>ESCAPE to the Future</a:t>
            </a:r>
          </a:p>
        </p:txBody>
      </p:sp>
    </p:spTree>
    <p:extLst>
      <p:ext uri="{BB962C8B-B14F-4D97-AF65-F5344CB8AC3E}">
        <p14:creationId xmlns:p14="http://schemas.microsoft.com/office/powerpoint/2010/main" val="328281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B4385-CC6B-B8B2-0459-46BB200192A2}"/>
              </a:ext>
            </a:extLst>
          </p:cNvPr>
          <p:cNvSpPr>
            <a:spLocks noGrp="1"/>
          </p:cNvSpPr>
          <p:nvPr>
            <p:ph type="title"/>
          </p:nvPr>
        </p:nvSpPr>
        <p:spPr/>
        <p:txBody>
          <a:bodyPr/>
          <a:lstStyle/>
          <a:p>
            <a:pPr algn="r"/>
            <a:r>
              <a:rPr lang="en-GB" sz="3200" dirty="0">
                <a:solidFill>
                  <a:srgbClr val="000090"/>
                </a:solidFill>
                <a:latin typeface="Avenir Book" panose="02000503020000020003" pitchFamily="2" charset="0"/>
                <a:ea typeface="MS PGothic" charset="0"/>
              </a:rPr>
              <a:t>Introduction</a:t>
            </a:r>
          </a:p>
        </p:txBody>
      </p:sp>
      <p:sp>
        <p:nvSpPr>
          <p:cNvPr id="3" name="Content Placeholder 2">
            <a:extLst>
              <a:ext uri="{FF2B5EF4-FFF2-40B4-BE49-F238E27FC236}">
                <a16:creationId xmlns:a16="http://schemas.microsoft.com/office/drawing/2014/main" id="{BC99CFB5-7D94-2EE2-0A2A-5257DE4D547C}"/>
              </a:ext>
            </a:extLst>
          </p:cNvPr>
          <p:cNvSpPr>
            <a:spLocks noGrp="1"/>
          </p:cNvSpPr>
          <p:nvPr>
            <p:ph idx="1"/>
          </p:nvPr>
        </p:nvSpPr>
        <p:spPr/>
        <p:txBody>
          <a:bodyPr>
            <a:normAutofit/>
          </a:bodyPr>
          <a:lstStyle/>
          <a:p>
            <a:pPr>
              <a:lnSpc>
                <a:spcPct val="100000"/>
              </a:lnSpc>
            </a:pPr>
            <a:r>
              <a:rPr lang="en-GB" dirty="0"/>
              <a:t>Proposal: Organise meeting and bodies along the lines of</a:t>
            </a:r>
          </a:p>
          <a:p>
            <a:pPr lvl="1"/>
            <a:r>
              <a:rPr lang="en-GB" dirty="0"/>
              <a:t>Policy &amp; Strategy </a:t>
            </a:r>
          </a:p>
          <a:p>
            <a:pPr lvl="1"/>
            <a:r>
              <a:rPr lang="en-GB" dirty="0"/>
              <a:t>Onboarding</a:t>
            </a:r>
          </a:p>
          <a:p>
            <a:pPr lvl="1"/>
            <a:r>
              <a:rPr lang="en-GB" dirty="0"/>
              <a:t>Technical Developments</a:t>
            </a:r>
          </a:p>
          <a:p>
            <a:pPr lvl="1"/>
            <a:endParaRPr lang="en-GB" dirty="0"/>
          </a:p>
          <a:p>
            <a:pPr marL="457200" lvl="1" indent="0">
              <a:buNone/>
            </a:pPr>
            <a:r>
              <a:rPr lang="en-GB" dirty="0"/>
              <a:t>(can be adopted later on, but needed a start to organise today’s </a:t>
            </a:r>
            <a:br>
              <a:rPr lang="en-GB" dirty="0"/>
            </a:br>
            <a:r>
              <a:rPr lang="en-GB" dirty="0"/>
              <a:t>meeting and next activities)</a:t>
            </a:r>
          </a:p>
          <a:p>
            <a:pPr marL="914400" lvl="2" indent="0">
              <a:lnSpc>
                <a:spcPct val="100000"/>
              </a:lnSpc>
              <a:buNone/>
            </a:pPr>
            <a:endParaRPr lang="en-GB" dirty="0"/>
          </a:p>
        </p:txBody>
      </p:sp>
      <p:sp>
        <p:nvSpPr>
          <p:cNvPr id="4" name="Date Placeholder 3">
            <a:extLst>
              <a:ext uri="{FF2B5EF4-FFF2-40B4-BE49-F238E27FC236}">
                <a16:creationId xmlns:a16="http://schemas.microsoft.com/office/drawing/2014/main" id="{E2816AB8-C480-BC88-7286-A36DB315B709}"/>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E0BF0CEF-B50B-7A01-4D98-5B15DD27590A}"/>
              </a:ext>
            </a:extLst>
          </p:cNvPr>
          <p:cNvSpPr>
            <a:spLocks noGrp="1"/>
          </p:cNvSpPr>
          <p:nvPr>
            <p:ph type="ftr" sz="quarter" idx="11"/>
          </p:nvPr>
        </p:nvSpPr>
        <p:spPr/>
        <p:txBody>
          <a:bodyPr/>
          <a:lstStyle/>
          <a:p>
            <a:r>
              <a:rPr lang="it-IT"/>
              <a:t>First OSSR Open Collaboration Meeting, K. Graf 
</a:t>
            </a:r>
            <a:endParaRPr lang="it-IT" dirty="0"/>
          </a:p>
        </p:txBody>
      </p:sp>
    </p:spTree>
    <p:extLst>
      <p:ext uri="{BB962C8B-B14F-4D97-AF65-F5344CB8AC3E}">
        <p14:creationId xmlns:p14="http://schemas.microsoft.com/office/powerpoint/2010/main" val="147828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B34B-60CB-071F-B66C-B00F673398B1}"/>
              </a:ext>
            </a:extLst>
          </p:cNvPr>
          <p:cNvSpPr>
            <a:spLocks noGrp="1"/>
          </p:cNvSpPr>
          <p:nvPr>
            <p:ph type="title"/>
          </p:nvPr>
        </p:nvSpPr>
        <p:spPr/>
        <p:txBody>
          <a:bodyPr/>
          <a:lstStyle/>
          <a:p>
            <a:pPr algn="r"/>
            <a:r>
              <a:rPr lang="en-GB" sz="3200" dirty="0">
                <a:solidFill>
                  <a:srgbClr val="000090"/>
                </a:solidFill>
                <a:latin typeface="Avenir Book" panose="02000503020000020003" pitchFamily="2" charset="0"/>
                <a:ea typeface="MS PGothic" charset="0"/>
              </a:rPr>
              <a:t>Introduction</a:t>
            </a:r>
          </a:p>
        </p:txBody>
      </p:sp>
      <p:sp>
        <p:nvSpPr>
          <p:cNvPr id="3" name="Content Placeholder 2">
            <a:extLst>
              <a:ext uri="{FF2B5EF4-FFF2-40B4-BE49-F238E27FC236}">
                <a16:creationId xmlns:a16="http://schemas.microsoft.com/office/drawing/2014/main" id="{86DDF8A5-BFBD-E0D8-99A9-D1B85A81E146}"/>
              </a:ext>
            </a:extLst>
          </p:cNvPr>
          <p:cNvSpPr>
            <a:spLocks noGrp="1"/>
          </p:cNvSpPr>
          <p:nvPr>
            <p:ph idx="1"/>
          </p:nvPr>
        </p:nvSpPr>
        <p:spPr/>
        <p:txBody>
          <a:bodyPr>
            <a:normAutofit/>
          </a:bodyPr>
          <a:lstStyle/>
          <a:p>
            <a:r>
              <a:rPr lang="en-GB" dirty="0"/>
              <a:t>Round table of introductions and expectations</a:t>
            </a:r>
          </a:p>
          <a:p>
            <a:pPr lvl="1"/>
            <a:r>
              <a:rPr lang="en-GB" dirty="0"/>
              <a:t>Name</a:t>
            </a:r>
          </a:p>
          <a:p>
            <a:pPr lvl="1"/>
            <a:r>
              <a:rPr lang="en-GB" dirty="0"/>
              <a:t>Institute / project affiliation</a:t>
            </a:r>
          </a:p>
          <a:p>
            <a:pPr lvl="1"/>
            <a:r>
              <a:rPr lang="en-GB" dirty="0"/>
              <a:t>Interest in OSSR</a:t>
            </a:r>
          </a:p>
          <a:p>
            <a:pPr lvl="1"/>
            <a:r>
              <a:rPr lang="en-GB" dirty="0"/>
              <a:t>Possible contributions in the future, past contributions</a:t>
            </a:r>
          </a:p>
          <a:p>
            <a:pPr lvl="1"/>
            <a:r>
              <a:rPr lang="en-GB" dirty="0"/>
              <a:t>Expectation for this meeting</a:t>
            </a:r>
          </a:p>
        </p:txBody>
      </p:sp>
      <p:sp>
        <p:nvSpPr>
          <p:cNvPr id="4" name="Date Placeholder 3">
            <a:extLst>
              <a:ext uri="{FF2B5EF4-FFF2-40B4-BE49-F238E27FC236}">
                <a16:creationId xmlns:a16="http://schemas.microsoft.com/office/drawing/2014/main" id="{3A0B5BFE-9851-F8A6-3F4B-B905B9755525}"/>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CDCB1450-C249-1FA0-6500-842C02A3212E}"/>
              </a:ext>
            </a:extLst>
          </p:cNvPr>
          <p:cNvSpPr>
            <a:spLocks noGrp="1"/>
          </p:cNvSpPr>
          <p:nvPr>
            <p:ph type="ftr" sz="quarter" idx="11"/>
          </p:nvPr>
        </p:nvSpPr>
        <p:spPr/>
        <p:txBody>
          <a:bodyPr/>
          <a:lstStyle/>
          <a:p>
            <a:r>
              <a:rPr lang="it-IT"/>
              <a:t>First OSSR Open Collaboration Meeting, K. Graf 
</a:t>
            </a:r>
            <a:endParaRPr lang="it-IT" dirty="0"/>
          </a:p>
        </p:txBody>
      </p:sp>
    </p:spTree>
    <p:extLst>
      <p:ext uri="{BB962C8B-B14F-4D97-AF65-F5344CB8AC3E}">
        <p14:creationId xmlns:p14="http://schemas.microsoft.com/office/powerpoint/2010/main" val="114586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40E4BA-7446-3681-2A5E-B26549527A0C}"/>
              </a:ext>
            </a:extLst>
          </p:cNvPr>
          <p:cNvSpPr>
            <a:spLocks noGrp="1"/>
          </p:cNvSpPr>
          <p:nvPr>
            <p:ph type="title"/>
          </p:nvPr>
        </p:nvSpPr>
        <p:spPr/>
        <p:txBody>
          <a:bodyPr/>
          <a:lstStyle/>
          <a:p>
            <a:r>
              <a:rPr lang="en-GB" dirty="0"/>
              <a:t>Policy Part</a:t>
            </a:r>
          </a:p>
        </p:txBody>
      </p:sp>
      <p:sp>
        <p:nvSpPr>
          <p:cNvPr id="7" name="Text Placeholder 6">
            <a:extLst>
              <a:ext uri="{FF2B5EF4-FFF2-40B4-BE49-F238E27FC236}">
                <a16:creationId xmlns:a16="http://schemas.microsoft.com/office/drawing/2014/main" id="{0992C9B2-7D8C-E9F0-C7D4-18239DC8F0F4}"/>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D397937D-52A7-4E20-5429-531DBB5430C5}"/>
              </a:ext>
            </a:extLst>
          </p:cNvPr>
          <p:cNvSpPr>
            <a:spLocks noGrp="1"/>
          </p:cNvSpPr>
          <p:nvPr>
            <p:ph type="dt" sz="half" idx="10"/>
          </p:nvPr>
        </p:nvSpPr>
        <p:spPr/>
        <p:txBody>
          <a:bodyPr/>
          <a:lstStyle/>
          <a:p>
            <a:r>
              <a:rPr lang="de-DE"/>
              <a:t>03/2023</a:t>
            </a:r>
            <a:endParaRPr lang="it-IT"/>
          </a:p>
        </p:txBody>
      </p:sp>
      <p:sp>
        <p:nvSpPr>
          <p:cNvPr id="5" name="Footer Placeholder 4">
            <a:extLst>
              <a:ext uri="{FF2B5EF4-FFF2-40B4-BE49-F238E27FC236}">
                <a16:creationId xmlns:a16="http://schemas.microsoft.com/office/drawing/2014/main" id="{D4FF3F3D-1275-C8BA-2C75-0A5031529998}"/>
              </a:ext>
            </a:extLst>
          </p:cNvPr>
          <p:cNvSpPr>
            <a:spLocks noGrp="1"/>
          </p:cNvSpPr>
          <p:nvPr>
            <p:ph type="ftr" sz="quarter" idx="11"/>
          </p:nvPr>
        </p:nvSpPr>
        <p:spPr/>
        <p:txBody>
          <a:bodyPr/>
          <a:lstStyle/>
          <a:p>
            <a:r>
              <a:rPr lang="it-IT"/>
              <a:t>First OSSR Open Collaboration Meeting, K. Graf 
</a:t>
            </a:r>
            <a:endParaRPr lang="it-IT" dirty="0"/>
          </a:p>
        </p:txBody>
      </p:sp>
    </p:spTree>
    <p:extLst>
      <p:ext uri="{BB962C8B-B14F-4D97-AF65-F5344CB8AC3E}">
        <p14:creationId xmlns:p14="http://schemas.microsoft.com/office/powerpoint/2010/main" val="281644424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APE PPT template_v4_16-9" id="{F69436B8-0B6C-C84A-924F-A924AA470464}" vid="{518A6F0E-2D71-A84F-914F-4A4C1B479D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17503</TotalTime>
  <Words>2230</Words>
  <Application>Microsoft Macintosh PowerPoint</Application>
  <PresentationFormat>Widescreen</PresentationFormat>
  <Paragraphs>317</Paragraphs>
  <Slides>31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Avenir Book</vt:lpstr>
      <vt:lpstr>Avenir Heavy</vt:lpstr>
      <vt:lpstr>Calibri</vt:lpstr>
      <vt:lpstr>Calibri Light</vt:lpstr>
      <vt:lpstr>Roboto</vt:lpstr>
      <vt:lpstr>Tema di Office</vt:lpstr>
      <vt:lpstr> First OSSR Open Collaboration Meeting</vt:lpstr>
      <vt:lpstr>Introduction</vt:lpstr>
      <vt:lpstr>Introduction</vt:lpstr>
      <vt:lpstr>Future of ESCAPE</vt:lpstr>
      <vt:lpstr>Current ESCAPE EOSC cell</vt:lpstr>
      <vt:lpstr>ESCAPE EOSC cell evolve to</vt:lpstr>
      <vt:lpstr>Introduction</vt:lpstr>
      <vt:lpstr>Introduction</vt:lpstr>
      <vt:lpstr>Policy Part</vt:lpstr>
      <vt:lpstr>Timeline of this morning</vt:lpstr>
      <vt:lpstr>Landscaping</vt:lpstr>
      <vt:lpstr>Landscaping</vt:lpstr>
      <vt:lpstr>Projects and Institutes - International</vt:lpstr>
      <vt:lpstr>Projects and Institutes - International</vt:lpstr>
      <vt:lpstr>Projects and Institutes - International</vt:lpstr>
      <vt:lpstr>ESFRI Thematic Cluster Projects</vt:lpstr>
      <vt:lpstr>Thematic Cluster Projects</vt:lpstr>
      <vt:lpstr>Projects and Institutes - International</vt:lpstr>
      <vt:lpstr>Projects and Institutes - (Inter)national</vt:lpstr>
      <vt:lpstr>Projects and Institutes - National</vt:lpstr>
      <vt:lpstr>Landscaping - Groups</vt:lpstr>
      <vt:lpstr>Landscaping - Groups</vt:lpstr>
      <vt:lpstr>Landscaping - Groups</vt:lpstr>
      <vt:lpstr>Landscaping – Software Repositories</vt:lpstr>
      <vt:lpstr>Landscaping – Archives</vt:lpstr>
      <vt:lpstr>Landscape - Aggregators</vt:lpstr>
      <vt:lpstr>Future Options and Roadmap Future organization </vt:lpstr>
      <vt:lpstr>OSSR</vt:lpstr>
      <vt:lpstr>Future Options and Roadmap – Points of Discussion with Proposals</vt:lpstr>
      <vt:lpstr> Organizing group, meetings &amp; communication infrastructure</vt:lpstr>
      <vt:lpstr>Organisation of Group with Proposals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MidTerm Review ESCAPE WP3 – E-OSSR</dc:title>
  <dc:creator>Kay Graf</dc:creator>
  <cp:lastModifiedBy>Kay Graf</cp:lastModifiedBy>
  <cp:revision>94</cp:revision>
  <dcterms:created xsi:type="dcterms:W3CDTF">2020-11-06T13:35:13Z</dcterms:created>
  <dcterms:modified xsi:type="dcterms:W3CDTF">2023-03-15T06:47:12Z</dcterms:modified>
</cp:coreProperties>
</file>