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78" r:id="rId3"/>
    <p:sldId id="262" r:id="rId4"/>
    <p:sldId id="273" r:id="rId5"/>
    <p:sldId id="274" r:id="rId6"/>
    <p:sldId id="263" r:id="rId7"/>
    <p:sldId id="264" r:id="rId8"/>
    <p:sldId id="265" r:id="rId9"/>
    <p:sldId id="266" r:id="rId10"/>
    <p:sldId id="267" r:id="rId11"/>
    <p:sldId id="277" r:id="rId12"/>
    <p:sldId id="27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14FCE-9511-49E2-97D8-BA4AFC7B4B0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C4FDC-37E8-4FC3-A0DE-AC24D827A2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0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DB0A8FF0-1E1B-4C40-896C-EC6AE7842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3C1D7388-FAA1-4497-BA27-243B393E3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5D04F1B6-51C2-4A57-AE8B-163CEB9CC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FB8091-FB9C-40BA-A942-B7CA4936B1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50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DB0A8FF0-1E1B-4C40-896C-EC6AE7842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3C1D7388-FAA1-4497-BA27-243B393E3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5D04F1B6-51C2-4A57-AE8B-163CEB9CC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FB8091-FB9C-40BA-A942-B7CA4936B1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00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457200" y="4587755"/>
            <a:ext cx="7772400" cy="1111149"/>
          </a:xfrm>
        </p:spPr>
        <p:txBody>
          <a:bodyPr rtlCol="0" anchor="ctr">
            <a:normAutofit/>
          </a:bodyPr>
          <a:lstStyle>
            <a:lvl1pPr algn="r">
              <a:defRPr sz="4500" spc="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610600" y="4587755"/>
            <a:ext cx="3200400" cy="1111149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Tw Cen MT (Corps)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cxnSp>
        <p:nvCxnSpPr>
          <p:cNvPr id="6" name="Connecteur droit 7"/>
          <p:cNvCxnSpPr>
            <a:cxnSpLocks/>
          </p:cNvCxnSpPr>
          <p:nvPr/>
        </p:nvCxnSpPr>
        <p:spPr bwMode="auto">
          <a:xfrm flipV="1">
            <a:off x="8403319" y="4686129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273644" y="102332"/>
            <a:ext cx="7651860" cy="4294516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57200" y="6071285"/>
            <a:ext cx="1037968" cy="693709"/>
          </a:xfrm>
          <a:prstGeom prst="rect">
            <a:avLst/>
          </a:prstGeom>
        </p:spPr>
      </p:pic>
      <p:sp>
        <p:nvSpPr>
          <p:cNvPr id="9" name="Rectangle 11"/>
          <p:cNvSpPr/>
          <p:nvPr userDrawn="1"/>
        </p:nvSpPr>
        <p:spPr bwMode="auto">
          <a:xfrm>
            <a:off x="1495168" y="6156530"/>
            <a:ext cx="10315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>
                <a:latin typeface="Tw Cen MT (Corps)"/>
              </a:rPr>
              <a:t>This project has received funding from the European Union’s Horizon 2020 research and innovation programme under grant agreement No 824093</a:t>
            </a:r>
            <a:endParaRPr lang="fr-FR" sz="1400" i="1">
              <a:latin typeface="Tw Cen MT (Corps)"/>
            </a:endParaRPr>
          </a:p>
        </p:txBody>
      </p:sp>
    </p:spTree>
    <p:extLst>
      <p:ext uri="{BB962C8B-B14F-4D97-AF65-F5344CB8AC3E}">
        <p14:creationId xmlns:p14="http://schemas.microsoft.com/office/powerpoint/2010/main" val="170165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024129" y="436935"/>
            <a:ext cx="9720072" cy="683411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 bwMode="auto"/>
        <p:txBody>
          <a:bodyPr rtlCol="0"/>
          <a:lstStyle>
            <a:lvl1pPr>
              <a:defRPr>
                <a:latin typeface="Tw Cen MT (Corps)"/>
              </a:defRPr>
            </a:lvl1pPr>
            <a:lvl2pPr>
              <a:defRPr>
                <a:latin typeface="Tw Cen MT (Corps)"/>
              </a:defRPr>
            </a:lvl2pPr>
            <a:lvl3pPr>
              <a:defRPr>
                <a:latin typeface="Tw Cen MT (Corps)"/>
              </a:defRPr>
            </a:lvl3pPr>
            <a:lvl4pPr>
              <a:defRPr>
                <a:latin typeface="Tw Cen MT (Corps)"/>
              </a:defRPr>
            </a:lvl4pPr>
            <a:lvl5pPr>
              <a:defRPr>
                <a:latin typeface="Tw Cen MT (Corps)"/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024129" y="6470704"/>
            <a:ext cx="2154143" cy="274320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094892" y="6470469"/>
            <a:ext cx="5901459" cy="274320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0837333" y="6470704"/>
            <a:ext cx="973667" cy="274320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4FAB73BC-B049-4115-A692-8D63A059BFB8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48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024128" y="329843"/>
            <a:ext cx="9720072" cy="856406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 hasCustomPrompt="1"/>
          </p:nvPr>
        </p:nvSpPr>
        <p:spPr bwMode="auto">
          <a:xfrm>
            <a:off x="1024127" y="1347593"/>
            <a:ext cx="4754880" cy="4961767"/>
          </a:xfrm>
        </p:spPr>
        <p:txBody>
          <a:bodyPr rtlCol="0"/>
          <a:lstStyle>
            <a:lvl1pPr>
              <a:defRPr>
                <a:latin typeface="Tw Cen MT (Corps)"/>
              </a:defRPr>
            </a:lvl1pPr>
            <a:lvl2pPr>
              <a:defRPr>
                <a:latin typeface="Tw Cen MT (Corps)"/>
              </a:defRPr>
            </a:lvl2pPr>
            <a:lvl3pPr>
              <a:defRPr>
                <a:latin typeface="Tw Cen MT (Corps)"/>
              </a:defRPr>
            </a:lvl3pPr>
            <a:lvl4pPr>
              <a:defRPr>
                <a:latin typeface="Tw Cen MT (Corps)"/>
              </a:defRPr>
            </a:lvl4pPr>
            <a:lvl5pPr>
              <a:defRPr>
                <a:latin typeface="Tw Cen MT (Corps)"/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 hasCustomPrompt="1"/>
          </p:nvPr>
        </p:nvSpPr>
        <p:spPr bwMode="auto">
          <a:xfrm>
            <a:off x="5989320" y="1347593"/>
            <a:ext cx="4754880" cy="4961767"/>
          </a:xfrm>
        </p:spPr>
        <p:txBody>
          <a:bodyPr rtlCol="0"/>
          <a:lstStyle>
            <a:lvl1pPr>
              <a:defRPr>
                <a:latin typeface="Tw Cen MT (Corps)"/>
              </a:defRPr>
            </a:lvl1pPr>
            <a:lvl2pPr>
              <a:defRPr>
                <a:latin typeface="Tw Cen MT (Corps)"/>
              </a:defRPr>
            </a:lvl2pPr>
            <a:lvl3pPr>
              <a:defRPr>
                <a:latin typeface="Tw Cen MT (Corps)"/>
              </a:defRPr>
            </a:lvl3pPr>
            <a:lvl4pPr>
              <a:defRPr>
                <a:latin typeface="Tw Cen MT (Corps)"/>
              </a:defRPr>
            </a:lvl4pPr>
            <a:lvl5pPr>
              <a:defRPr>
                <a:latin typeface="Tw Cen MT (Corps)"/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1024129" y="6470704"/>
            <a:ext cx="2154143" cy="274320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6094892" y="6470469"/>
            <a:ext cx="5901459" cy="274320"/>
          </a:xfrm>
          <a:prstGeom prst="rect">
            <a:avLst/>
          </a:prstGeom>
        </p:spPr>
        <p:txBody>
          <a:bodyPr rtlCol="0"/>
          <a:lstStyle>
            <a:lvl1pPr>
              <a:defRPr b="1"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10837333" y="6470704"/>
            <a:ext cx="973667" cy="274320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4FAB73BC-B049-4115-A692-8D63A059BFB8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92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entagone 1"/>
          <p:cNvSpPr/>
          <p:nvPr userDrawn="1"/>
        </p:nvSpPr>
        <p:spPr bwMode="auto">
          <a:xfrm>
            <a:off x="0" y="6583680"/>
            <a:ext cx="3877962" cy="274320"/>
          </a:xfrm>
          <a:prstGeom prst="homePlate">
            <a:avLst>
              <a:gd name="adj" fmla="val 50000"/>
            </a:avLst>
          </a:prstGeom>
          <a:gradFill>
            <a:gsLst>
              <a:gs pos="7000">
                <a:schemeClr val="accent1">
                  <a:shade val="30000"/>
                  <a:satMod val="115000"/>
                </a:schemeClr>
              </a:gs>
              <a:gs pos="54000">
                <a:srgbClr val="0070C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100" b="1">
                <a:latin typeface="Tw Cen MT (Corps)"/>
              </a:rPr>
              <a:t>STRONG-2020 Annual Meeting, 18-19 October 2022</a:t>
            </a:r>
            <a:endParaRPr/>
          </a:p>
        </p:txBody>
      </p:sp>
      <p:sp>
        <p:nvSpPr>
          <p:cNvPr id="5" name="Titre 7"/>
          <p:cNvSpPr>
            <a:spLocks noGrp="1"/>
          </p:cNvSpPr>
          <p:nvPr>
            <p:ph type="title" hasCustomPrompt="1"/>
          </p:nvPr>
        </p:nvSpPr>
        <p:spPr bwMode="auto">
          <a:xfrm>
            <a:off x="1024128" y="276120"/>
            <a:ext cx="4389120" cy="109368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pPr>
              <a:defRPr/>
            </a:pPr>
            <a:r>
              <a:rPr lang="fr-FR"/>
              <a:t>Modifiez le style du titre du masque</a:t>
            </a:r>
            <a:endParaRPr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>
                <a:latin typeface="Tw Cen MT (Corps)"/>
              </a:defRPr>
            </a:lvl1pPr>
            <a:lvl2pPr>
              <a:defRPr sz="2000">
                <a:latin typeface="Tw Cen MT (Corps)"/>
              </a:defRPr>
            </a:lvl2pPr>
            <a:lvl3pPr>
              <a:defRPr sz="1600">
                <a:latin typeface="Tw Cen MT (Corps)"/>
              </a:defRPr>
            </a:lvl3pPr>
            <a:lvl4pPr>
              <a:defRPr sz="1600">
                <a:latin typeface="Tw Cen MT (Corps)"/>
              </a:defRPr>
            </a:lvl4pPr>
            <a:lvl5pPr>
              <a:defRPr sz="1600" b="0">
                <a:latin typeface="Tw Cen MT (Corps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1024128" y="1441622"/>
            <a:ext cx="4389120" cy="4578178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>
                <a:latin typeface="Tw Cen MT (Corps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10837333" y="6470704"/>
            <a:ext cx="973667" cy="274320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4FAB73BC-B049-4115-A692-8D63A059BFB8}" type="slidenum">
              <a:rPr lang="fr-FR"/>
              <a:t>‹N°›</a:t>
            </a:fld>
            <a:endParaRPr lang="fr-FR"/>
          </a:p>
        </p:txBody>
      </p:sp>
      <p:sp>
        <p:nvSpPr>
          <p:cNvPr id="9" name="Chevron 8"/>
          <p:cNvSpPr/>
          <p:nvPr userDrawn="1"/>
        </p:nvSpPr>
        <p:spPr bwMode="auto">
          <a:xfrm>
            <a:off x="3772930" y="6583680"/>
            <a:ext cx="269788" cy="274320"/>
          </a:xfrm>
          <a:prstGeom prst="chevron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3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95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E58-5724-4971-8E06-4B39EB14DA99}" type="datetime1">
              <a:rPr lang="fr-FR" smtClean="0"/>
              <a:t>31/01/2023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Sélection Professionnelle 2022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FDB7-4E7E-4EA9-9F88-F2A4F28A2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9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24128" y="299103"/>
            <a:ext cx="972007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24128" y="1512606"/>
            <a:ext cx="10302898" cy="479675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cxnSp>
        <p:nvCxnSpPr>
          <p:cNvPr id="6" name="Connecteur droit 6"/>
          <p:cNvCxnSpPr>
            <a:cxnSpLocks/>
          </p:cNvCxnSpPr>
          <p:nvPr/>
        </p:nvCxnSpPr>
        <p:spPr bwMode="auto">
          <a:xfrm flipV="1">
            <a:off x="770238" y="29910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7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10744200" y="0"/>
            <a:ext cx="1357697" cy="924390"/>
          </a:xfrm>
          <a:prstGeom prst="rect">
            <a:avLst/>
          </a:prstGeom>
        </p:spPr>
      </p:pic>
      <p:sp>
        <p:nvSpPr>
          <p:cNvPr id="8" name="Pentagone 9"/>
          <p:cNvSpPr/>
          <p:nvPr userDrawn="1"/>
        </p:nvSpPr>
        <p:spPr bwMode="auto">
          <a:xfrm>
            <a:off x="0" y="6583680"/>
            <a:ext cx="3877962" cy="274320"/>
          </a:xfrm>
          <a:prstGeom prst="homePlate">
            <a:avLst>
              <a:gd name="adj" fmla="val 50000"/>
            </a:avLst>
          </a:prstGeom>
          <a:gradFill>
            <a:gsLst>
              <a:gs pos="7000">
                <a:schemeClr val="accent1">
                  <a:shade val="30000"/>
                  <a:satMod val="115000"/>
                </a:schemeClr>
              </a:gs>
              <a:gs pos="54000">
                <a:srgbClr val="0070C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100" b="1">
                <a:latin typeface="Tw Cen MT (Corps)"/>
              </a:rPr>
              <a:t>STRONG-2020 Annual Meeting, 18-19 October 2022</a:t>
            </a:r>
            <a:endParaRPr/>
          </a:p>
        </p:txBody>
      </p:sp>
      <p:sp>
        <p:nvSpPr>
          <p:cNvPr id="9" name="Chevron 10"/>
          <p:cNvSpPr/>
          <p:nvPr userDrawn="1"/>
        </p:nvSpPr>
        <p:spPr bwMode="auto">
          <a:xfrm>
            <a:off x="3772930" y="6583680"/>
            <a:ext cx="269788" cy="274320"/>
          </a:xfrm>
          <a:prstGeom prst="chevron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0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 ftr="0" dt="0"/>
  <p:txStyles>
    <p:titleStyle>
      <a:lvl1pPr algn="l" defTabSz="914400">
        <a:lnSpc>
          <a:spcPct val="80000"/>
        </a:lnSpc>
        <a:spcBef>
          <a:spcPts val="0"/>
        </a:spcBef>
        <a:buNone/>
        <a:defRPr sz="3500" cap="all" spc="1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/>
        <a:buChar char=" "/>
        <a:defRPr sz="2200">
          <a:solidFill>
            <a:schemeClr val="tx1"/>
          </a:solidFill>
          <a:latin typeface="Tw Cen MT (Corps)"/>
          <a:ea typeface="+mn-ea"/>
          <a:cs typeface="+mn-cs"/>
        </a:defRPr>
      </a:lvl1pPr>
      <a:lvl2pPr marL="265176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800">
          <a:solidFill>
            <a:schemeClr val="tx1"/>
          </a:solidFill>
          <a:latin typeface="Tw Cen MT (Corps)"/>
          <a:ea typeface="+mn-ea"/>
          <a:cs typeface="+mn-cs"/>
        </a:defRPr>
      </a:lvl2pPr>
      <a:lvl3pPr marL="448056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Tw Cen MT (Corps)"/>
          <a:ea typeface="+mn-ea"/>
          <a:cs typeface="+mn-cs"/>
        </a:defRPr>
      </a:lvl3pPr>
      <a:lvl4pPr marL="594360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Tw Cen MT (Corps)"/>
          <a:ea typeface="+mn-ea"/>
          <a:cs typeface="+mn-cs"/>
        </a:defRPr>
      </a:lvl4pPr>
      <a:lvl5pPr marL="777240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Tw Cen MT (Corps)"/>
          <a:ea typeface="+mn-ea"/>
          <a:cs typeface="+mn-cs"/>
        </a:defRPr>
      </a:lvl5pPr>
      <a:lvl6pPr marL="914400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1216151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1362455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essin_Microsoft_Visio.vsdx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024128" y="204803"/>
            <a:ext cx="9720072" cy="856406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TIIMM Sensor’s overview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矩形 19">
            <a:extLst>
              <a:ext uri="{FF2B5EF4-FFF2-40B4-BE49-F238E27FC236}">
                <a16:creationId xmlns:a16="http://schemas.microsoft.com/office/drawing/2014/main" id="{CE0BC852-53B3-491A-A2E5-0E2E146C33ED}"/>
              </a:ext>
            </a:extLst>
          </p:cNvPr>
          <p:cNvSpPr/>
          <p:nvPr/>
        </p:nvSpPr>
        <p:spPr>
          <a:xfrm>
            <a:off x="-31179" y="5072850"/>
            <a:ext cx="2673324" cy="17235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TIIMM</a:t>
            </a:r>
            <a:r>
              <a:rPr lang="en-GB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GB" altLang="zh-CN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submission</a:t>
            </a:r>
            <a:r>
              <a:rPr lang="en-GB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zh-C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 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area: 2.2 mm * 1.5 mm</a:t>
            </a:r>
          </a:p>
          <a:p>
            <a:pPr algn="just"/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Matrix: 32 (rows) * 16 (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col)</a:t>
            </a:r>
            <a:endParaRPr lang="en-US" altLang="zh-C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Pixel pitch: 40 </a:t>
            </a:r>
            <a:r>
              <a:rPr lang="el-G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fr-F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m×40 </a:t>
            </a:r>
            <a:r>
              <a:rPr lang="el-G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fr-FR" altLang="zh-CN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</a:t>
            </a:r>
          </a:p>
          <a:p>
            <a:pPr algn="just"/>
            <a:endParaRPr lang="fr-FR" altLang="zh-CN" sz="1300" dirty="0" smtClean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CA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Corrected from the first</a:t>
            </a:r>
          </a:p>
          <a:p>
            <a:pPr algn="just"/>
            <a:r>
              <a:rPr lang="en-CA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submission</a:t>
            </a:r>
            <a:endParaRPr lang="en-CA" altLang="zh-CN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CA" altLang="zh-C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A472A2EC-5D56-438B-ACDA-8B818BEC2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32856"/>
            <a:ext cx="2040533" cy="2808312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E1D7EF69-8D14-4595-89ED-5B568F7A1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150368"/>
            <a:ext cx="2008090" cy="2790800"/>
          </a:xfrm>
          <a:prstGeom prst="rect">
            <a:avLst/>
          </a:prstGeom>
        </p:spPr>
      </p:pic>
      <p:sp>
        <p:nvSpPr>
          <p:cNvPr id="10" name="矩形 33">
            <a:extLst>
              <a:ext uri="{FF2B5EF4-FFF2-40B4-BE49-F238E27FC236}">
                <a16:creationId xmlns:a16="http://schemas.microsoft.com/office/drawing/2014/main" id="{C2638030-06D6-4167-802A-1C61BFF84D91}"/>
              </a:ext>
            </a:extLst>
          </p:cNvPr>
          <p:cNvSpPr/>
          <p:nvPr/>
        </p:nvSpPr>
        <p:spPr>
          <a:xfrm>
            <a:off x="2207568" y="5072850"/>
            <a:ext cx="2343735" cy="9387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TIIMM</a:t>
            </a:r>
            <a:r>
              <a:rPr lang="en-GB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</a:t>
            </a:r>
          </a:p>
          <a:p>
            <a:pPr algn="just"/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 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area: 2.2 mm * 1.5 mm</a:t>
            </a:r>
          </a:p>
          <a:p>
            <a:pPr algn="just"/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Matrix: 32 (rows) * 24 (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col)</a:t>
            </a:r>
            <a:endParaRPr lang="en-US" altLang="zh-C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Pixel pitch: 41.2</a:t>
            </a:r>
            <a:r>
              <a:rPr lang="el-G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μ</a:t>
            </a:r>
            <a:r>
              <a:rPr lang="fr-F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m×40 </a:t>
            </a:r>
            <a:r>
              <a:rPr lang="el-G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fr-F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11" name="图片 34">
            <a:extLst>
              <a:ext uri="{FF2B5EF4-FFF2-40B4-BE49-F238E27FC236}">
                <a16:creationId xmlns:a16="http://schemas.microsoft.com/office/drawing/2014/main" id="{2B6261AB-88AA-4001-9452-8E20A2F61A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180059"/>
            <a:ext cx="2001178" cy="277251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8B5E8E8B-20B7-4F79-BD76-080E4CCC2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180059"/>
            <a:ext cx="1978404" cy="2761109"/>
          </a:xfrm>
          <a:prstGeom prst="rect">
            <a:avLst/>
          </a:prstGeom>
        </p:spPr>
      </p:pic>
      <p:sp>
        <p:nvSpPr>
          <p:cNvPr id="13" name="矩形 36">
            <a:extLst>
              <a:ext uri="{FF2B5EF4-FFF2-40B4-BE49-F238E27FC236}">
                <a16:creationId xmlns:a16="http://schemas.microsoft.com/office/drawing/2014/main" id="{1006C1EE-DE61-4F68-9B69-C5BFDEF44027}"/>
              </a:ext>
            </a:extLst>
          </p:cNvPr>
          <p:cNvSpPr/>
          <p:nvPr/>
        </p:nvSpPr>
        <p:spPr>
          <a:xfrm>
            <a:off x="4511824" y="5072850"/>
            <a:ext cx="2544682" cy="17697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AU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TIIMM</a:t>
            </a:r>
            <a:r>
              <a:rPr lang="en-AU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r>
              <a:rPr lang="en-AU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sensor</a:t>
            </a:r>
          </a:p>
          <a:p>
            <a:pPr algn="just"/>
            <a:r>
              <a:rPr lang="en-AU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 area: 2.2 mm * 1.5 mm</a:t>
            </a:r>
          </a:p>
          <a:p>
            <a:pPr algn="just"/>
            <a:r>
              <a:rPr lang="en-AU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Matrix: 46 (rows) * 32 (col)</a:t>
            </a:r>
          </a:p>
          <a:p>
            <a:pPr algn="just"/>
            <a:endParaRPr lang="en-AU" altLang="zh-CN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AU" altLang="zh-CN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altLang="zh-CN" sz="1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 front end  </a:t>
            </a:r>
          </a:p>
          <a:p>
            <a:pPr algn="just"/>
            <a:r>
              <a:rPr lang="en-AU" altLang="zh-CN" sz="1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Analog part study only</a:t>
            </a:r>
          </a:p>
          <a:p>
            <a:pPr algn="just"/>
            <a:endParaRPr lang="en-AU" altLang="zh-CN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37">
            <a:extLst>
              <a:ext uri="{FF2B5EF4-FFF2-40B4-BE49-F238E27FC236}">
                <a16:creationId xmlns:a16="http://schemas.microsoft.com/office/drawing/2014/main" id="{E25C77A8-61A9-49B5-A205-B2A26742CA62}"/>
              </a:ext>
            </a:extLst>
          </p:cNvPr>
          <p:cNvSpPr/>
          <p:nvPr/>
        </p:nvSpPr>
        <p:spPr>
          <a:xfrm>
            <a:off x="6744072" y="5056728"/>
            <a:ext cx="2343735" cy="9387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TIIMM</a:t>
            </a:r>
            <a:r>
              <a:rPr lang="en-GB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r>
              <a:rPr lang="en-GB" altLang="zh-CN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</a:p>
          <a:p>
            <a:pPr algn="just"/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 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area: 2.2 mm * 1.5 mm</a:t>
            </a:r>
          </a:p>
          <a:p>
            <a:pPr algn="just"/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Matrix: 32 (rows) * 24 (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col)</a:t>
            </a:r>
            <a:endParaRPr lang="en-US" altLang="zh-C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Pixel pitch: 41.2</a:t>
            </a:r>
            <a:r>
              <a:rPr lang="el-G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μ</a:t>
            </a:r>
            <a:r>
              <a:rPr lang="fr-F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m×40 </a:t>
            </a:r>
            <a:r>
              <a:rPr lang="el-G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fr-FR" altLang="zh-CN" sz="13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文本框 38">
            <a:extLst>
              <a:ext uri="{FF2B5EF4-FFF2-40B4-BE49-F238E27FC236}">
                <a16:creationId xmlns:a16="http://schemas.microsoft.com/office/drawing/2014/main" id="{ACA5B87B-8C89-4FB0-840B-628C013B2C09}"/>
              </a:ext>
            </a:extLst>
          </p:cNvPr>
          <p:cNvSpPr txBox="1"/>
          <p:nvPr/>
        </p:nvSpPr>
        <p:spPr>
          <a:xfrm>
            <a:off x="-456729" y="1052736"/>
            <a:ext cx="1022513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900" b="1" dirty="0">
              <a:solidFill>
                <a:srgbClr val="0070C0"/>
              </a:solidFill>
            </a:endParaRPr>
          </a:p>
          <a:p>
            <a:pPr lvl="1"/>
            <a:r>
              <a:rPr lang="en-US" altLang="zh-CN" sz="1900" b="1" i="0" dirty="0">
                <a:solidFill>
                  <a:srgbClr val="000000"/>
                </a:solidFill>
                <a:effectLst/>
              </a:rPr>
              <a:t>-</a:t>
            </a:r>
            <a:r>
              <a:rPr lang="en-US" altLang="zh-CN" sz="1900" b="1" dirty="0"/>
              <a:t> </a:t>
            </a:r>
            <a:r>
              <a:rPr lang="en-US" altLang="zh-CN" sz="1900" b="1" dirty="0" smtClean="0"/>
              <a:t>First submission: preliminary </a:t>
            </a:r>
            <a:r>
              <a:rPr lang="en-US" altLang="zh-CN" sz="1900" b="1" dirty="0"/>
              <a:t>prototype (TIIMM0) submitted in March 2020.</a:t>
            </a:r>
            <a:endParaRPr lang="en-US" altLang="zh-CN" sz="1900" b="1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GB" altLang="zh-CN" sz="1900" b="1" i="0" dirty="0">
                <a:solidFill>
                  <a:srgbClr val="000000"/>
                </a:solidFill>
                <a:effectLst/>
              </a:rPr>
              <a:t>- </a:t>
            </a:r>
            <a:r>
              <a:rPr lang="en-GB" altLang="zh-CN" sz="1900" b="1" i="0" dirty="0" smtClean="0">
                <a:solidFill>
                  <a:srgbClr val="000000"/>
                </a:solidFill>
                <a:effectLst/>
              </a:rPr>
              <a:t>Second submission: TIIMM0/</a:t>
            </a:r>
            <a:r>
              <a:rPr lang="en-US" altLang="zh-CN" sz="1900" b="1" dirty="0" smtClean="0"/>
              <a:t>TIIMM1/TIIMM1A/TIIMM1B prototypes received </a:t>
            </a:r>
            <a:r>
              <a:rPr lang="en-US" altLang="zh-CN" sz="1900" b="1" dirty="0"/>
              <a:t>in </a:t>
            </a:r>
            <a:r>
              <a:rPr lang="en-US" altLang="zh-CN" sz="1900" b="1" dirty="0" smtClean="0"/>
              <a:t>August 2022</a:t>
            </a:r>
            <a:endParaRPr lang="en-US" altLang="zh-CN" sz="1900" b="1" dirty="0">
              <a:solidFill>
                <a:srgbClr val="7030A0"/>
              </a:solidFill>
            </a:endParaRPr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F6DFB253-FEE7-407B-84DE-14DEA4704742}"/>
              </a:ext>
            </a:extLst>
          </p:cNvPr>
          <p:cNvSpPr txBox="1"/>
          <p:nvPr/>
        </p:nvSpPr>
        <p:spPr>
          <a:xfrm>
            <a:off x="8256240" y="764704"/>
            <a:ext cx="4629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CMOS Monolithic Active Pixel Sensor</a:t>
            </a:r>
          </a:p>
          <a:p>
            <a:pPr defTabSz="1219140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design in 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TowerJazz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180 nm process</a:t>
            </a:r>
          </a:p>
          <a:p>
            <a:pPr defTabSz="1219140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For position and energy measurements</a:t>
            </a:r>
          </a:p>
          <a:p>
            <a:pPr defTabSz="1219140"/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8884847" y="2619853"/>
          <a:ext cx="3285283" cy="28882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86330">
                  <a:extLst>
                    <a:ext uri="{9D8B030D-6E8A-4147-A177-3AD203B41FA5}">
                      <a16:colId xmlns:a16="http://schemas.microsoft.com/office/drawing/2014/main" val="4130520859"/>
                    </a:ext>
                  </a:extLst>
                </a:gridCol>
                <a:gridCol w="784414">
                  <a:extLst>
                    <a:ext uri="{9D8B030D-6E8A-4147-A177-3AD203B41FA5}">
                      <a16:colId xmlns:a16="http://schemas.microsoft.com/office/drawing/2014/main" val="898895491"/>
                    </a:ext>
                  </a:extLst>
                </a:gridCol>
                <a:gridCol w="1614539">
                  <a:extLst>
                    <a:ext uri="{9D8B030D-6E8A-4147-A177-3AD203B41FA5}">
                      <a16:colId xmlns:a16="http://schemas.microsoft.com/office/drawing/2014/main" val="2616932114"/>
                    </a:ext>
                  </a:extLst>
                </a:gridCol>
              </a:tblGrid>
              <a:tr h="431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dirty="0" smtClean="0"/>
                        <a:t>Thickness</a:t>
                      </a:r>
                      <a:endParaRPr lang="en-US" sz="1200" b="1" noProof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noProof="1" smtClean="0"/>
                        <a:t>Process</a:t>
                      </a:r>
                      <a:endParaRPr lang="en-US" sz="1200" b="1" noProof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63225"/>
                  </a:ext>
                </a:extLst>
              </a:tr>
              <a:tr h="72020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25" noProof="1" smtClean="0">
                          <a:effectLst/>
                        </a:rPr>
                        <a:t>25 </a:t>
                      </a:r>
                      <a:r>
                        <a:rPr lang="en-US" sz="1100" b="1" spc="-25" noProof="1" smtClean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100" b="1" spc="-25" noProof="1" smtClean="0">
                          <a:effectLst/>
                        </a:rPr>
                        <a:t>m Epi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25" noProof="1" smtClean="0">
                          <a:effectLst/>
                        </a:rPr>
                        <a:t>High Res.</a:t>
                      </a:r>
                      <a:endParaRPr lang="en-US" sz="1100" b="1" noProof="1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100" b="1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1100" b="1" noProof="1" smtClean="0"/>
                        <a:t>Standar</a:t>
                      </a:r>
                      <a:endParaRPr lang="en-US" sz="1100" b="1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spc="-25" noProof="1" smtClean="0">
                          <a:effectLst/>
                        </a:rPr>
                        <a:t>Non-uniform N- layer </a:t>
                      </a:r>
                      <a:r>
                        <a:rPr lang="en-US" sz="1100" b="1" spc="-25" baseline="0" noProof="1" smtClean="0">
                          <a:effectLst/>
                        </a:rPr>
                        <a:t> </a:t>
                      </a:r>
                      <a:endParaRPr lang="en-US" sz="1100" b="1" noProof="1" smtClean="0">
                        <a:effectLst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spc="-25" noProof="1" smtClean="0">
                          <a:effectLst/>
                        </a:rPr>
                        <a:t>Uniform N- layer 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spc="-25" noProof="1" smtClean="0">
                          <a:effectLst/>
                        </a:rPr>
                        <a:t>      + Extra Deep </a:t>
                      </a:r>
                      <a:endParaRPr lang="en-US" sz="1100" b="1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912142"/>
                  </a:ext>
                </a:extLst>
              </a:tr>
              <a:tr h="66646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25" noProof="1" smtClean="0">
                          <a:effectLst/>
                        </a:rPr>
                        <a:t>50 </a:t>
                      </a:r>
                      <a:r>
                        <a:rPr lang="en-US" sz="1100" b="1" spc="-25" noProof="1" smtClean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100" b="1" spc="-25" noProof="1" smtClean="0">
                          <a:effectLst/>
                        </a:rPr>
                        <a:t>m Epi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25" noProof="1" smtClean="0">
                          <a:effectLst/>
                        </a:rPr>
                        <a:t>High Res.</a:t>
                      </a:r>
                      <a:endParaRPr lang="en-US" sz="1100" b="1" noProof="1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100" b="1" noProof="1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spc="-25" noProof="1" smtClean="0">
                          <a:effectLst/>
                        </a:rPr>
                        <a:t>Non-uniform N- layer </a:t>
                      </a:r>
                      <a:r>
                        <a:rPr lang="en-US" sz="1100" b="1" spc="-25" baseline="0" noProof="1" smtClean="0">
                          <a:effectLst/>
                        </a:rPr>
                        <a:t> </a:t>
                      </a:r>
                      <a:endParaRPr lang="en-US" sz="1100" b="1" noProof="1" smtClean="0">
                        <a:effectLst/>
                      </a:endParaRP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spc="-25" noProof="1" smtClean="0">
                          <a:effectLst/>
                        </a:rPr>
                        <a:t>Uniform N- layer  + Extra Deep P</a:t>
                      </a:r>
                      <a:endParaRPr lang="en-US" sz="1100" b="1" noProof="1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b="1" noProof="1" smtClean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1" noProof="1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12177"/>
                  </a:ext>
                </a:extLst>
              </a:tr>
              <a:tr h="723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spc="-25" noProof="1" smtClean="0">
                          <a:effectLst/>
                        </a:rPr>
                        <a:t>100 </a:t>
                      </a:r>
                      <a:r>
                        <a:rPr lang="en-US" sz="1100" b="1" spc="-25" noProof="1" smtClean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100" b="1" spc="-25" noProof="1" smtClean="0">
                          <a:effectLst/>
                        </a:rPr>
                        <a:t>m Epi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spc="-25" noProof="1" smtClean="0">
                          <a:effectLst/>
                        </a:rPr>
                        <a:t>High Res.</a:t>
                      </a:r>
                      <a:endParaRPr lang="en-US" sz="1100" b="1" noProof="1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spc="-25" noProof="1" smtClean="0">
                          <a:effectLst/>
                        </a:rPr>
                        <a:t>Non-uniform N- layer </a:t>
                      </a:r>
                      <a:r>
                        <a:rPr lang="en-US" sz="1100" b="1" spc="-25" baseline="0" noProof="1" smtClean="0">
                          <a:effectLst/>
                        </a:rPr>
                        <a:t> </a:t>
                      </a:r>
                      <a:endParaRPr lang="en-US" sz="1100" b="1" noProof="1" smtClean="0">
                        <a:effectLst/>
                      </a:endParaRP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spc="-25" noProof="1" smtClean="0">
                          <a:effectLst/>
                        </a:rPr>
                        <a:t>Uniform N- layer + Extra Deep P</a:t>
                      </a:r>
                      <a:endParaRPr lang="en-US" sz="1100" b="1" noProof="1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sz="1100" b="1" noProof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b="1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541055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976320" y="213285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7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400" b="1" dirty="0">
                <a:solidFill>
                  <a:srgbClr val="7030A0"/>
                </a:solidFill>
              </a:rPr>
              <a:t>sensing layer variants</a:t>
            </a:r>
            <a:endParaRPr lang="en-US" sz="2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2207568" y="2060848"/>
            <a:ext cx="4518149" cy="4392488"/>
            <a:chOff x="2275157" y="2060848"/>
            <a:chExt cx="4518149" cy="4111592"/>
          </a:xfrm>
        </p:grpSpPr>
        <p:cxnSp>
          <p:nvCxnSpPr>
            <p:cNvPr id="17" name="直接连接符 6">
              <a:extLst>
                <a:ext uri="{FF2B5EF4-FFF2-40B4-BE49-F238E27FC236}">
                  <a16:creationId xmlns:a16="http://schemas.microsoft.com/office/drawing/2014/main" id="{4059EAEE-5BB3-4A1B-8123-3CE501589A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5157" y="2060848"/>
              <a:ext cx="4419" cy="410490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6">
              <a:extLst>
                <a:ext uri="{FF2B5EF4-FFF2-40B4-BE49-F238E27FC236}">
                  <a16:creationId xmlns:a16="http://schemas.microsoft.com/office/drawing/2014/main" id="{4059EAEE-5BB3-4A1B-8123-3CE501589A5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22451" y="2060848"/>
              <a:ext cx="4419" cy="410490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6">
              <a:extLst>
                <a:ext uri="{FF2B5EF4-FFF2-40B4-BE49-F238E27FC236}">
                  <a16:creationId xmlns:a16="http://schemas.microsoft.com/office/drawing/2014/main" id="{4059EAEE-5BB3-4A1B-8123-3CE501589A5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788887" y="2067536"/>
              <a:ext cx="4419" cy="410490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570495" y="6076859"/>
            <a:ext cx="1292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rtl="0">
              <a:defRPr/>
            </a:pPr>
            <a:r>
              <a:rPr lang="fr-FR" altLang="zh-CN" sz="1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New front-end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88887" y="6076859"/>
            <a:ext cx="2064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rtl="0">
              <a:defRPr/>
            </a:pPr>
            <a:r>
              <a:rPr lang="en-BZ" altLang="zh-CN" sz="1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New front-end enhanced</a:t>
            </a:r>
            <a:endParaRPr lang="en-BZ" altLang="zh-CN" sz="1400" b="1" kern="1200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fr-FR" sz="1400" b="1" smtClean="0"/>
              <a:t>1</a:t>
            </a:fld>
            <a:endParaRPr lang="fr-FR" sz="1400" b="1"/>
          </a:p>
        </p:txBody>
      </p:sp>
      <p:sp>
        <p:nvSpPr>
          <p:cNvPr id="5" name="Rectangle 4"/>
          <p:cNvSpPr/>
          <p:nvPr/>
        </p:nvSpPr>
        <p:spPr>
          <a:xfrm>
            <a:off x="-8190" y="6543738"/>
            <a:ext cx="4183557" cy="32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1458307" y="6333838"/>
            <a:ext cx="452339" cy="4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84">
            <a:extLst>
              <a:ext uri="{FF2B5EF4-FFF2-40B4-BE49-F238E27FC236}">
                <a16:creationId xmlns:a16="http://schemas.microsoft.com/office/drawing/2014/main" id="{EF5904F0-EC4C-4ED0-847B-B314ACAED56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67408" y="289276"/>
            <a:ext cx="9720072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lvl="0" defTabSz="914377">
              <a:defRPr/>
            </a:pPr>
            <a:r>
              <a:rPr lang="en-US" altLang="zh-CN" b="1" dirty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TIIMM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1B</a:t>
            </a:r>
            <a:r>
              <a:rPr lang="en-US" altLang="zh-CN" b="1" dirty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 – First 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Laser tests Energy </a:t>
            </a:r>
            <a:br>
              <a:rPr lang="en-US" altLang="zh-CN" b="1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</a:br>
            <a:r>
              <a:rPr lang="en-US" altLang="zh-CN" b="1" dirty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	 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      loss measurement </a:t>
            </a:r>
            <a:br>
              <a:rPr lang="en-US" altLang="zh-CN" b="1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</a:br>
            <a:r>
              <a:rPr lang="en-US" altLang="zh-CN" b="1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		</a:t>
            </a:r>
            <a:r>
              <a:rPr lang="en-US" altLang="zh-CN" sz="1800" b="1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(single pixel TOT)  </a:t>
            </a:r>
            <a:endParaRPr kumimoji="0" lang="en-GB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2643394"/>
            <a:ext cx="5735960" cy="4169643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6672063" y="0"/>
            <a:ext cx="5519937" cy="2760719"/>
            <a:chOff x="6438697" y="4250396"/>
            <a:chExt cx="3689391" cy="2378957"/>
          </a:xfrm>
        </p:grpSpPr>
        <p:sp>
          <p:nvSpPr>
            <p:cNvPr id="10" name="文本框 7">
              <a:extLst>
                <a:ext uri="{FF2B5EF4-FFF2-40B4-BE49-F238E27FC236}">
                  <a16:creationId xmlns:a16="http://schemas.microsoft.com/office/drawing/2014/main" id="{7EA48F82-D6D2-4434-B3CA-039B80EF3408}"/>
                </a:ext>
              </a:extLst>
            </p:cNvPr>
            <p:cNvSpPr txBox="1"/>
            <p:nvPr/>
          </p:nvSpPr>
          <p:spPr>
            <a:xfrm>
              <a:off x="7726938" y="6307826"/>
              <a:ext cx="1182872" cy="32152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Qin (</a:t>
              </a:r>
              <a:r>
                <a:rPr lang="en-GB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ke</a:t>
              </a:r>
              <a:r>
                <a:rPr lang="en-GB" sz="10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</a:t>
              </a: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4E1B3F1F-B8ED-4F81-A35B-D8A4FABDC659}"/>
                </a:ext>
              </a:extLst>
            </p:cNvPr>
            <p:cNvSpPr txBox="1"/>
            <p:nvPr/>
          </p:nvSpPr>
          <p:spPr>
            <a:xfrm rot="16200000">
              <a:off x="5604289" y="5084805"/>
              <a:ext cx="2028646" cy="35982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TOT(µS</a:t>
              </a: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2" name="图片 6">
              <a:extLst>
                <a:ext uri="{FF2B5EF4-FFF2-40B4-BE49-F238E27FC236}">
                  <a16:creationId xmlns:a16="http://schemas.microsoft.com/office/drawing/2014/main" id="{5CDE8D6E-5DC4-4C61-B34F-C0DD70BB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88" y="4250396"/>
              <a:ext cx="3240000" cy="2057430"/>
            </a:xfrm>
            <a:prstGeom prst="rect">
              <a:avLst/>
            </a:prstGeom>
          </p:spPr>
        </p:pic>
      </p:grpSp>
      <p:sp>
        <p:nvSpPr>
          <p:cNvPr id="14" name="ZoneTexte 13"/>
          <p:cNvSpPr txBox="1"/>
          <p:nvPr/>
        </p:nvSpPr>
        <p:spPr>
          <a:xfrm rot="20692979">
            <a:off x="9596317" y="4395605"/>
            <a:ext cx="1889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Measurements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19336" y="1917955"/>
            <a:ext cx="6048671" cy="4248472"/>
            <a:chOff x="-2053403" y="-14183"/>
            <a:chExt cx="7099824" cy="4241651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53403" y="-14183"/>
              <a:ext cx="7099824" cy="4241651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-1176808" y="2261975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9,8 </a:t>
              </a:r>
              <a:r>
                <a:rPr lang="en-US" sz="1400" b="1" dirty="0" err="1" smtClean="0">
                  <a:solidFill>
                    <a:schemeClr val="tx2"/>
                  </a:solidFill>
                </a:rPr>
                <a:t>k</a:t>
              </a:r>
              <a:r>
                <a:rPr lang="en-US" altLang="zh-CN" sz="1400" b="1" dirty="0" err="1" smtClean="0">
                  <a:solidFill>
                    <a:schemeClr val="tx2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1400" b="1" baseline="30000" dirty="0" smtClean="0">
                  <a:solidFill>
                    <a:schemeClr val="tx2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-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-853443" y="66476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24 </a:t>
              </a:r>
              <a:r>
                <a:rPr lang="en-US" sz="1400" b="1" dirty="0" err="1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k</a:t>
              </a:r>
              <a:r>
                <a:rPr lang="en-US" altLang="zh-CN" sz="1400" b="1" dirty="0" err="1" smtClean="0">
                  <a:solidFill>
                    <a:schemeClr val="tx2">
                      <a:lumMod val="40000"/>
                      <a:lumOff val="60000"/>
                    </a:schemeClr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1400" b="1" baseline="300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-</a:t>
              </a:r>
              <a:endPara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46879" y="180527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AF00"/>
                  </a:solidFill>
                </a:rPr>
                <a:t>240 </a:t>
              </a:r>
              <a:r>
                <a:rPr lang="en-US" sz="1400" b="1" dirty="0" err="1" smtClean="0">
                  <a:solidFill>
                    <a:srgbClr val="FFAF00"/>
                  </a:solidFill>
                </a:rPr>
                <a:t>k</a:t>
              </a:r>
              <a:r>
                <a:rPr lang="en-US" altLang="zh-CN" sz="1400" b="1" dirty="0" err="1" smtClean="0">
                  <a:solidFill>
                    <a:srgbClr val="FFAF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1400" b="1" baseline="30000" dirty="0" smtClean="0">
                  <a:solidFill>
                    <a:srgbClr val="FFAF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-</a:t>
              </a:r>
              <a:endParaRPr lang="en-US" sz="1400" b="1" dirty="0">
                <a:solidFill>
                  <a:srgbClr val="FFAF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574175" y="1479435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0C302"/>
                  </a:solidFill>
                </a:rPr>
                <a:t>490 </a:t>
              </a:r>
              <a:r>
                <a:rPr lang="en-US" sz="1400" b="1" dirty="0" err="1" smtClean="0">
                  <a:solidFill>
                    <a:srgbClr val="F0C302"/>
                  </a:solidFill>
                </a:rPr>
                <a:t>k</a:t>
              </a:r>
              <a:r>
                <a:rPr lang="en-US" altLang="zh-CN" sz="1400" b="1" dirty="0" err="1" smtClean="0">
                  <a:solidFill>
                    <a:srgbClr val="F0C302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1400" b="1" baseline="30000" dirty="0" smtClean="0">
                  <a:solidFill>
                    <a:srgbClr val="F0C302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-</a:t>
              </a:r>
              <a:endParaRPr lang="en-US" sz="1400" b="1" dirty="0">
                <a:solidFill>
                  <a:srgbClr val="F0C302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370230" y="1135081"/>
              <a:ext cx="1062138" cy="307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5"/>
                  </a:solidFill>
                </a:rPr>
                <a:t>635 </a:t>
              </a:r>
              <a:r>
                <a:rPr lang="en-US" sz="1400" b="1" dirty="0" err="1" smtClean="0">
                  <a:solidFill>
                    <a:schemeClr val="accent5"/>
                  </a:solidFill>
                </a:rPr>
                <a:t>k</a:t>
              </a:r>
              <a:r>
                <a:rPr lang="en-US" altLang="zh-CN" sz="1400" b="1" dirty="0" err="1" smtClean="0">
                  <a:solidFill>
                    <a:schemeClr val="accent5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1400" b="1" baseline="30000" dirty="0" smtClean="0">
                  <a:solidFill>
                    <a:schemeClr val="accent5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-</a:t>
              </a:r>
              <a:endParaRPr 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354919" y="404584"/>
              <a:ext cx="1164385" cy="307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880 </a:t>
              </a:r>
              <a:r>
                <a:rPr lang="en-US" sz="1400" b="1" dirty="0" err="1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k</a:t>
              </a:r>
              <a:r>
                <a:rPr lang="en-US" altLang="zh-CN" sz="1400" b="1" dirty="0" err="1" smtClean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1400" b="1" baseline="300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-</a:t>
              </a:r>
              <a:endPara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11675061" y="6539056"/>
            <a:ext cx="973667" cy="274320"/>
          </a:xfrm>
        </p:spPr>
        <p:txBody>
          <a:bodyPr/>
          <a:lstStyle/>
          <a:p>
            <a:pPr>
              <a:defRPr/>
            </a:pPr>
            <a:fld id="{4FAB73BC-B049-4115-A692-8D63A059BFB8}" type="slidenum">
              <a:rPr lang="fr-FR" sz="1400" b="1" smtClean="0"/>
              <a:t>10</a:t>
            </a:fld>
            <a:endParaRPr lang="fr-FR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8992889" y="188641"/>
            <a:ext cx="3096344" cy="24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 rot="20692979">
            <a:off x="9642026" y="1149372"/>
            <a:ext cx="14390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Simulation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5388" y="6022458"/>
            <a:ext cx="6203942" cy="3693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Range of measured charges on single pixel: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⁓ </a:t>
            </a:r>
            <a:r>
              <a:rPr lang="en-US" b="1" dirty="0" smtClean="0">
                <a:cs typeface="Times New Roman" panose="02020603050405020304" pitchFamily="18" charset="0"/>
              </a:rPr>
              <a:t>[500</a:t>
            </a:r>
            <a:r>
              <a:rPr lang="en-US" b="1" dirty="0"/>
              <a:t>e</a:t>
            </a:r>
            <a:r>
              <a:rPr lang="en-US" b="1" baseline="30000" dirty="0"/>
              <a:t>-</a:t>
            </a:r>
            <a:r>
              <a:rPr lang="en-US" b="1" dirty="0" smtClean="0">
                <a:cs typeface="Times New Roman" panose="02020603050405020304" pitchFamily="18" charset="0"/>
              </a:rPr>
              <a:t> , </a:t>
            </a:r>
            <a:r>
              <a:rPr lang="en-US" b="1" dirty="0" smtClean="0"/>
              <a:t>900Ke</a:t>
            </a:r>
            <a:r>
              <a:rPr lang="en-US" b="1" baseline="30000" dirty="0" smtClean="0"/>
              <a:t>-</a:t>
            </a:r>
            <a:r>
              <a:rPr lang="en-US" b="1" dirty="0" smtClean="0"/>
              <a:t>] 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23392" y="1547500"/>
            <a:ext cx="54393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Charge Sensitive Amplifier output voltage </a:t>
            </a:r>
            <a:r>
              <a:rPr lang="en-US" i="1" dirty="0" smtClean="0"/>
              <a:t>(oscilloscope)</a:t>
            </a:r>
            <a:endParaRPr lang="en-US" i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-8190" y="6543738"/>
            <a:ext cx="4183557" cy="32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FDB7-4E7E-4EA9-9F88-F2A4F28A29C9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" y="2265700"/>
            <a:ext cx="6463221" cy="46079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19" y="2257885"/>
            <a:ext cx="5797781" cy="3705249"/>
          </a:xfrm>
          <a:prstGeom prst="rect">
            <a:avLst/>
          </a:prstGeom>
        </p:spPr>
      </p:pic>
      <p:sp>
        <p:nvSpPr>
          <p:cNvPr id="5" name="文本框 84">
            <a:extLst>
              <a:ext uri="{FF2B5EF4-FFF2-40B4-BE49-F238E27FC236}">
                <a16:creationId xmlns:a16="http://schemas.microsoft.com/office/drawing/2014/main" id="{EF5904F0-EC4C-4ED0-847B-B314ACAED564}"/>
              </a:ext>
            </a:extLst>
          </p:cNvPr>
          <p:cNvSpPr txBox="1">
            <a:spLocks/>
          </p:cNvSpPr>
          <p:nvPr/>
        </p:nvSpPr>
        <p:spPr bwMode="auto">
          <a:xfrm>
            <a:off x="767408" y="289276"/>
            <a:ext cx="9720072" cy="6832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>
              <a:lnSpc>
                <a:spcPct val="80000"/>
              </a:lnSpc>
              <a:spcBef>
                <a:spcPts val="0"/>
              </a:spcBef>
              <a:buNone/>
              <a:defRPr sz="2400" cap="all" spc="1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altLang="zh-CN" b="1" kern="0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TIIMM</a:t>
            </a:r>
            <a:r>
              <a:rPr lang="en-US" altLang="zh-CN" b="1" kern="0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1B</a:t>
            </a:r>
            <a:r>
              <a:rPr lang="en-US" altLang="zh-CN" b="1" kern="0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 – First Laser tests Energy loss measurement </a:t>
            </a:r>
            <a:br>
              <a:rPr lang="en-US" altLang="zh-CN" b="1" kern="0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</a:br>
            <a:r>
              <a:rPr lang="en-US" altLang="zh-CN" b="1" kern="0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		</a:t>
            </a:r>
            <a:r>
              <a:rPr lang="en-US" altLang="zh-CN" sz="1800" b="1" kern="0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(single pixel TOT)  </a:t>
            </a:r>
            <a:endParaRPr lang="en-GB" altLang="zh-CN" sz="1800" b="1" kern="1200" cap="none" spc="0" dirty="0">
              <a:solidFill>
                <a:srgbClr val="0070C0"/>
              </a:solidFill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559906" y="6291384"/>
            <a:ext cx="480389" cy="4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0" y="57137"/>
            <a:ext cx="12111487" cy="6812278"/>
            <a:chOff x="178676" y="150827"/>
            <a:chExt cx="11877793" cy="6263509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5DB23A6A-9CA5-4494-B050-DFA0EB352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6342" y="5946756"/>
              <a:ext cx="1040127" cy="467580"/>
            </a:xfrm>
            <a:prstGeom prst="rect">
              <a:avLst/>
            </a:prstGeom>
          </p:spPr>
        </p:pic>
        <p:pic>
          <p:nvPicPr>
            <p:cNvPr id="6" name="图片 2">
              <a:extLst>
                <a:ext uri="{FF2B5EF4-FFF2-40B4-BE49-F238E27FC236}">
                  <a16:creationId xmlns:a16="http://schemas.microsoft.com/office/drawing/2014/main" id="{BD946675-0B83-4B6C-97F7-D38C5861D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019" y="229763"/>
              <a:ext cx="768937" cy="53313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76" y="150827"/>
              <a:ext cx="884069" cy="491090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/>
        </p:nvSpPr>
        <p:spPr>
          <a:xfrm flipH="1">
            <a:off x="1173191" y="2743199"/>
            <a:ext cx="1047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rgbClr val="0070C0"/>
                </a:solidFill>
              </a:rPr>
              <a:t>Merci de votre attention</a:t>
            </a:r>
            <a:endParaRPr lang="fr-FR" sz="7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8190" y="6543738"/>
            <a:ext cx="4183557" cy="32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4" y="6158554"/>
            <a:ext cx="604454" cy="6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TIIMM</a:t>
            </a:r>
            <a:r>
              <a:rPr lang="en-US" b="1" dirty="0" smtClean="0">
                <a:solidFill>
                  <a:srgbClr val="FF0000"/>
                </a:solidFill>
              </a:rPr>
              <a:t>1B: </a:t>
            </a:r>
            <a:r>
              <a:rPr lang="en-US" b="1" dirty="0" smtClean="0">
                <a:solidFill>
                  <a:srgbClr val="0070C0"/>
                </a:solidFill>
              </a:rPr>
              <a:t>Single pixel Analog Front-end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fr-FR" smtClean="0"/>
              <a:t>2</a:t>
            </a:fld>
            <a:endParaRPr lang="fr-FR"/>
          </a:p>
        </p:txBody>
      </p:sp>
      <p:graphicFrame>
        <p:nvGraphicFramePr>
          <p:cNvPr id="6" name="对象 2">
            <a:extLst>
              <a:ext uri="{FF2B5EF4-FFF2-40B4-BE49-F238E27FC236}">
                <a16:creationId xmlns:a16="http://schemas.microsoft.com/office/drawing/2014/main" id="{168F5B7D-4626-407F-BCFA-274A630E9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785851"/>
              </p:ext>
            </p:extLst>
          </p:nvPr>
        </p:nvGraphicFramePr>
        <p:xfrm>
          <a:off x="2760133" y="956749"/>
          <a:ext cx="8856134" cy="3335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Visio" r:id="rId3" imgW="4981538" imgH="2009775" progId="Visio.Drawing.15">
                  <p:embed/>
                </p:oleObj>
              </mc:Choice>
              <mc:Fallback>
                <p:oleObj name="Visio" r:id="rId3" imgW="4981538" imgH="2009775" progId="Visio.Drawing.15">
                  <p:embed/>
                  <p:pic>
                    <p:nvPicPr>
                      <p:cNvPr id="5" name="对象 2">
                        <a:extLst>
                          <a:ext uri="{FF2B5EF4-FFF2-40B4-BE49-F238E27FC236}">
                            <a16:creationId xmlns:a16="http://schemas.microsoft.com/office/drawing/2014/main" id="{168F5B7D-4626-407F-BCFA-274A630E99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133" y="956749"/>
                        <a:ext cx="8856134" cy="3335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4">
            <a:extLst>
              <a:ext uri="{FF2B5EF4-FFF2-40B4-BE49-F238E27FC236}">
                <a16:creationId xmlns:a16="http://schemas.microsoft.com/office/drawing/2014/main" id="{B6414989-3DD3-4713-9C07-87CB77E6D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01"/>
            <a:ext cx="4063999" cy="2565400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06E55E46-3007-4984-90C1-111CE5F3168E}"/>
              </a:ext>
            </a:extLst>
          </p:cNvPr>
          <p:cNvSpPr txBox="1"/>
          <p:nvPr/>
        </p:nvSpPr>
        <p:spPr>
          <a:xfrm>
            <a:off x="4629748" y="4622800"/>
            <a:ext cx="61144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pitch: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 </a:t>
            </a:r>
            <a:r>
              <a:rPr lang="el-GR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 × 41.2 </a:t>
            </a:r>
            <a:r>
              <a:rPr lang="el-GR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endParaRPr lang="en-US" altLang="zh-C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 bits)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coupling 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3.75fF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2fF</a:t>
            </a:r>
            <a:endParaRPr lang="en-US" altLang="zh-C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Gain=29mV/</a:t>
            </a:r>
            <a:r>
              <a:rPr lang="en-US" altLang="zh-CN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ENC: 102 e-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extracted sim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Threshold=1000e-</a:t>
            </a:r>
            <a:endParaRPr lang="en-US" altLang="zh-C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767408" y="200362"/>
            <a:ext cx="10513168" cy="6834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TIIMM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1B </a:t>
            </a:r>
            <a:r>
              <a:rPr lang="en-US" sz="2000" b="1" i="1" dirty="0" smtClean="0">
                <a:solidFill>
                  <a:srgbClr val="0070C0"/>
                </a:solidFill>
                <a:latin typeface="+mn-lt"/>
              </a:rPr>
              <a:t>(Transistor level - simulations only)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8655579" y="935707"/>
            <a:ext cx="3256494" cy="1902969"/>
            <a:chOff x="7481188" y="1123712"/>
            <a:chExt cx="2704170" cy="1577642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0DD8BEDF-7B5B-4E79-B7D4-8F18F41C7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1188" y="1123712"/>
              <a:ext cx="2704170" cy="157764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978184" y="1891034"/>
              <a:ext cx="85508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TIIMM1 </a:t>
              </a:r>
              <a:r>
                <a:rPr lang="en-US" altLang="zh-CN" sz="9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comparator </a:t>
              </a:r>
              <a:r>
                <a:rPr lang="en-US" altLang="zh-CN" sz="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offset</a:t>
              </a:r>
              <a:endParaRPr lang="fr-FR" sz="9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8675881" y="2786743"/>
            <a:ext cx="3516120" cy="2025218"/>
            <a:chOff x="8022735" y="2531939"/>
            <a:chExt cx="2967482" cy="1695000"/>
          </a:xfrm>
        </p:grpSpPr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D6DD57A1-F417-4D38-9D5D-D66F817B3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735" y="2531939"/>
              <a:ext cx="2967482" cy="1695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405391" y="3436861"/>
              <a:ext cx="85508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TIIMM1B comparator </a:t>
              </a:r>
              <a:r>
                <a:rPr lang="en-US" altLang="zh-CN" sz="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offset</a:t>
              </a:r>
              <a:endParaRPr lang="fr-FR" sz="900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235064" y="5127557"/>
            <a:ext cx="3224755" cy="1585049"/>
          </a:xfrm>
          <a:prstGeom prst="rect">
            <a:avLst/>
          </a:prstGeom>
          <a:noFill/>
          <a:ln w="34925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     </a:t>
            </a:r>
            <a:r>
              <a:rPr lang="en-US" sz="2000" b="1" dirty="0" smtClean="0">
                <a:solidFill>
                  <a:srgbClr val="0070C0"/>
                </a:solidFill>
              </a:rPr>
              <a:t>TIIMM</a:t>
            </a:r>
            <a:r>
              <a:rPr lang="en-US" sz="2000" b="1" dirty="0" smtClean="0">
                <a:solidFill>
                  <a:srgbClr val="FF0000"/>
                </a:solidFill>
              </a:rPr>
              <a:t>1 vs </a:t>
            </a:r>
            <a:r>
              <a:rPr lang="en-US" sz="2000" b="1" dirty="0" smtClean="0">
                <a:solidFill>
                  <a:srgbClr val="0070C0"/>
                </a:solidFill>
              </a:rPr>
              <a:t>TIIMM</a:t>
            </a:r>
            <a:r>
              <a:rPr lang="en-US" sz="2000" b="1" dirty="0" smtClean="0">
                <a:solidFill>
                  <a:srgbClr val="FF0000"/>
                </a:solidFill>
              </a:rPr>
              <a:t>1B</a:t>
            </a: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Amplifier structure optimized 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    for larger input dynamic range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New Comparator structure with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    less intrinsic input offset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038317"/>
              </p:ext>
            </p:extLst>
          </p:nvPr>
        </p:nvGraphicFramePr>
        <p:xfrm>
          <a:off x="7821394" y="4811961"/>
          <a:ext cx="4191574" cy="1874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02455">
                  <a:extLst>
                    <a:ext uri="{9D8B030D-6E8A-4147-A177-3AD203B41FA5}">
                      <a16:colId xmlns:a16="http://schemas.microsoft.com/office/drawing/2014/main" val="1915913619"/>
                    </a:ext>
                  </a:extLst>
                </a:gridCol>
                <a:gridCol w="1496105">
                  <a:extLst>
                    <a:ext uri="{9D8B030D-6E8A-4147-A177-3AD203B41FA5}">
                      <a16:colId xmlns:a16="http://schemas.microsoft.com/office/drawing/2014/main" val="1247457260"/>
                    </a:ext>
                  </a:extLst>
                </a:gridCol>
                <a:gridCol w="1493014">
                  <a:extLst>
                    <a:ext uri="{9D8B030D-6E8A-4147-A177-3AD203B41FA5}">
                      <a16:colId xmlns:a16="http://schemas.microsoft.com/office/drawing/2014/main" val="3875725275"/>
                    </a:ext>
                  </a:extLst>
                </a:gridCol>
              </a:tblGrid>
              <a:tr h="3488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TIIMM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TIIMM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1B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87315"/>
                  </a:ext>
                </a:extLst>
              </a:tr>
              <a:tr h="4526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400" b="1" dirty="0" smtClean="0">
                          <a:solidFill>
                            <a:srgbClr val="0070C0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Range of TOT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200" b="1" dirty="0" smtClean="0">
                          <a:solidFill>
                            <a:srgbClr val="7030A0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Maximum at 250ke</a:t>
                      </a:r>
                      <a:r>
                        <a:rPr lang="en-US" altLang="zh-CN" sz="1200" b="1" baseline="30000" dirty="0" smtClean="0">
                          <a:solidFill>
                            <a:srgbClr val="7030A0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200" b="1" dirty="0" smtClean="0">
                          <a:solidFill>
                            <a:srgbClr val="7030A0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rgbClr val="7030A0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Maximum at 700ke</a:t>
                      </a:r>
                      <a:r>
                        <a:rPr lang="en-US" altLang="zh-CN" sz="1200" b="1" baseline="30000" dirty="0" smtClean="0">
                          <a:solidFill>
                            <a:srgbClr val="7030A0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200" b="1" dirty="0" smtClean="0">
                          <a:solidFill>
                            <a:srgbClr val="7030A0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dirty="0" smtClean="0">
                        <a:latin typeface="+mn-lt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sz="12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50570"/>
                  </a:ext>
                </a:extLst>
              </a:tr>
              <a:tr h="5167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Comparator input offset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6.6 mV</a:t>
                      </a:r>
                      <a:endParaRPr lang="en-US" sz="1200" b="1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2.7 mV</a:t>
                      </a:r>
                      <a:endParaRPr lang="en-US" sz="1200" b="1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190492"/>
                  </a:ext>
                </a:extLst>
              </a:tr>
            </a:tbl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222506" y="4184273"/>
            <a:ext cx="3817772" cy="2277488"/>
            <a:chOff x="6438697" y="4250396"/>
            <a:chExt cx="3689391" cy="2378957"/>
          </a:xfrm>
        </p:grpSpPr>
        <p:sp>
          <p:nvSpPr>
            <p:cNvPr id="9" name="文本框 7">
              <a:extLst>
                <a:ext uri="{FF2B5EF4-FFF2-40B4-BE49-F238E27FC236}">
                  <a16:creationId xmlns:a16="http://schemas.microsoft.com/office/drawing/2014/main" id="{7EA48F82-D6D2-4434-B3CA-039B80EF3408}"/>
                </a:ext>
              </a:extLst>
            </p:cNvPr>
            <p:cNvSpPr txBox="1"/>
            <p:nvPr/>
          </p:nvSpPr>
          <p:spPr>
            <a:xfrm>
              <a:off x="7726938" y="6307826"/>
              <a:ext cx="1182872" cy="32152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Qin (</a:t>
              </a:r>
              <a:r>
                <a:rPr lang="en-GB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ke</a:t>
              </a:r>
              <a:r>
                <a:rPr lang="en-GB" sz="10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</a:t>
              </a: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" name="文本框 12">
              <a:extLst>
                <a:ext uri="{FF2B5EF4-FFF2-40B4-BE49-F238E27FC236}">
                  <a16:creationId xmlns:a16="http://schemas.microsoft.com/office/drawing/2014/main" id="{4E1B3F1F-B8ED-4F81-A35B-D8A4FABDC659}"/>
                </a:ext>
              </a:extLst>
            </p:cNvPr>
            <p:cNvSpPr txBox="1"/>
            <p:nvPr/>
          </p:nvSpPr>
          <p:spPr>
            <a:xfrm rot="16200000">
              <a:off x="5604289" y="5084805"/>
              <a:ext cx="2028646" cy="35982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TOT(µS</a:t>
              </a: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1" name="图片 6">
              <a:extLst>
                <a:ext uri="{FF2B5EF4-FFF2-40B4-BE49-F238E27FC236}">
                  <a16:creationId xmlns:a16="http://schemas.microsoft.com/office/drawing/2014/main" id="{5CDE8D6E-5DC4-4C61-B34F-C0DD70BB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88" y="4250396"/>
              <a:ext cx="3240000" cy="2057430"/>
            </a:xfrm>
            <a:prstGeom prst="rect">
              <a:avLst/>
            </a:prstGeom>
          </p:spPr>
        </p:pic>
      </p:grp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8489486" y="6611064"/>
            <a:ext cx="973667" cy="274320"/>
          </a:xfrm>
        </p:spPr>
        <p:txBody>
          <a:bodyPr/>
          <a:lstStyle/>
          <a:p>
            <a:pPr>
              <a:defRPr/>
            </a:pPr>
            <a:fld id="{4FAB73BC-B049-4115-A692-8D63A059BFB8}" type="slidenum">
              <a:rPr lang="fr-FR" sz="1400" b="1" smtClean="0"/>
              <a:t>3</a:t>
            </a:fld>
            <a:endParaRPr lang="fr-FR" sz="1400" b="1" dirty="0"/>
          </a:p>
        </p:txBody>
      </p:sp>
      <p:graphicFrame>
        <p:nvGraphicFramePr>
          <p:cNvPr id="19" name="对象 13">
            <a:extLst>
              <a:ext uri="{FF2B5EF4-FFF2-40B4-BE49-F238E27FC236}">
                <a16:creationId xmlns:a16="http://schemas.microsoft.com/office/drawing/2014/main" id="{69D72877-8B82-4873-A396-28E2CA86E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560205"/>
              </p:ext>
            </p:extLst>
          </p:nvPr>
        </p:nvGraphicFramePr>
        <p:xfrm>
          <a:off x="4938520" y="820797"/>
          <a:ext cx="3222217" cy="152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Visio" r:id="rId6" imgW="4160905" imgH="1996860" progId="Visio.Drawing.15">
                  <p:embed/>
                </p:oleObj>
              </mc:Choice>
              <mc:Fallback>
                <p:oleObj name="Visio" r:id="rId6" imgW="4160905" imgH="1996860" progId="Visio.Drawing.15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69D72877-8B82-4873-A396-28E2CA86EF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520" y="820797"/>
                        <a:ext cx="3222217" cy="152323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12">
            <a:extLst>
              <a:ext uri="{FF2B5EF4-FFF2-40B4-BE49-F238E27FC236}">
                <a16:creationId xmlns:a16="http://schemas.microsoft.com/office/drawing/2014/main" id="{22508B3A-8079-4D1D-8C82-EA3320218B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63" y="1253619"/>
            <a:ext cx="4453474" cy="2315122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4676503" y="2663920"/>
            <a:ext cx="3657600" cy="2362029"/>
            <a:chOff x="4676503" y="2614225"/>
            <a:chExt cx="3657600" cy="2362029"/>
          </a:xfrm>
        </p:grpSpPr>
        <p:pic>
          <p:nvPicPr>
            <p:cNvPr id="22" name="图片 2">
              <a:extLst>
                <a:ext uri="{FF2B5EF4-FFF2-40B4-BE49-F238E27FC236}">
                  <a16:creationId xmlns:a16="http://schemas.microsoft.com/office/drawing/2014/main" id="{CAE1F4EF-D8EB-42BE-922F-A48A3AB38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76503" y="2614225"/>
              <a:ext cx="3657600" cy="2075758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4" name="ZoneTexte 23"/>
            <p:cNvSpPr txBox="1"/>
            <p:nvPr/>
          </p:nvSpPr>
          <p:spPr>
            <a:xfrm>
              <a:off x="5446680" y="4668477"/>
              <a:ext cx="1738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TIIMM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1B</a:t>
              </a:r>
              <a:r>
                <a:rPr lang="en-US" sz="1400" b="1" dirty="0" smtClean="0"/>
                <a:t> comparator</a:t>
              </a:r>
              <a:endParaRPr lang="en-US" sz="1400" b="1" dirty="0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5541257" y="2337847"/>
            <a:ext cx="164391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TIIMM</a:t>
            </a:r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b="1" dirty="0" smtClean="0"/>
              <a:t> comparator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-8190" y="6543738"/>
            <a:ext cx="4183557" cy="32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FB7D0E5-483C-4212-A32E-A0F292D90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7" y="3533707"/>
            <a:ext cx="3240000" cy="20317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3824E8-153A-448C-8055-B84500338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8" y="1106664"/>
            <a:ext cx="3240000" cy="2030240"/>
          </a:xfrm>
          <a:prstGeom prst="rect">
            <a:avLst/>
          </a:prstGeom>
        </p:spPr>
      </p:pic>
      <p:sp>
        <p:nvSpPr>
          <p:cNvPr id="85" name="文本框 84">
            <a:extLst>
              <a:ext uri="{FF2B5EF4-FFF2-40B4-BE49-F238E27FC236}">
                <a16:creationId xmlns:a16="http://schemas.microsoft.com/office/drawing/2014/main" id="{800334B9-64A9-4541-A91E-07AC3FBA13CE}"/>
              </a:ext>
            </a:extLst>
          </p:cNvPr>
          <p:cNvSpPr txBox="1"/>
          <p:nvPr/>
        </p:nvSpPr>
        <p:spPr bwMode="auto">
          <a:xfrm>
            <a:off x="1061973" y="270010"/>
            <a:ext cx="957275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defTabSz="914377">
              <a:defRPr/>
            </a:pPr>
            <a:r>
              <a:rPr lang="fr-FR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 comparaison (Réglages typiques)</a:t>
            </a:r>
            <a:endParaRPr lang="fr-FR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ZoneTexte 8">
            <a:extLst>
              <a:ext uri="{FF2B5EF4-FFF2-40B4-BE49-F238E27FC236}">
                <a16:creationId xmlns:a16="http://schemas.microsoft.com/office/drawing/2014/main" id="{F92CE838-5527-448D-BB7C-C0F5F49806A8}"/>
              </a:ext>
            </a:extLst>
          </p:cNvPr>
          <p:cNvSpPr txBox="1"/>
          <p:nvPr/>
        </p:nvSpPr>
        <p:spPr>
          <a:xfrm>
            <a:off x="8278594" y="5877316"/>
            <a:ext cx="953482" cy="27699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TIIMM1B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7EA48F82-D6D2-4434-B3CA-039B80EF3408}"/>
              </a:ext>
            </a:extLst>
          </p:cNvPr>
          <p:cNvSpPr txBox="1"/>
          <p:nvPr/>
        </p:nvSpPr>
        <p:spPr>
          <a:xfrm>
            <a:off x="9610746" y="5604133"/>
            <a:ext cx="1182871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文本框 9">
            <a:extLst>
              <a:ext uri="{FF2B5EF4-FFF2-40B4-BE49-F238E27FC236}">
                <a16:creationId xmlns:a16="http://schemas.microsoft.com/office/drawing/2014/main" id="{11E5B836-C906-4D6E-8984-8E20E671EDFF}"/>
              </a:ext>
            </a:extLst>
          </p:cNvPr>
          <p:cNvSpPr txBox="1"/>
          <p:nvPr/>
        </p:nvSpPr>
        <p:spPr>
          <a:xfrm>
            <a:off x="9589812" y="3126721"/>
            <a:ext cx="1182871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0F73883C-89ED-41D7-9B7B-50EB43CCF472}"/>
              </a:ext>
            </a:extLst>
          </p:cNvPr>
          <p:cNvSpPr txBox="1"/>
          <p:nvPr/>
        </p:nvSpPr>
        <p:spPr>
          <a:xfrm rot="16200000">
            <a:off x="7478966" y="1915355"/>
            <a:ext cx="2060924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Amplitude of the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csa_vout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(V)</a:t>
            </a:r>
          </a:p>
        </p:txBody>
      </p:sp>
      <p:sp>
        <p:nvSpPr>
          <p:cNvPr id="18" name="文本框 12">
            <a:extLst>
              <a:ext uri="{FF2B5EF4-FFF2-40B4-BE49-F238E27FC236}">
                <a16:creationId xmlns:a16="http://schemas.microsoft.com/office/drawing/2014/main" id="{4E1B3F1F-B8ED-4F81-A35B-D8A4FABDC659}"/>
              </a:ext>
            </a:extLst>
          </p:cNvPr>
          <p:cNvSpPr txBox="1"/>
          <p:nvPr/>
        </p:nvSpPr>
        <p:spPr>
          <a:xfrm rot="16200000">
            <a:off x="7529341" y="4358729"/>
            <a:ext cx="2171629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Pulse width of the comparator (µS)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3F0CCB-5613-4374-897A-293ED7E98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08" y="1043947"/>
            <a:ext cx="3240000" cy="20536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DE8D6E-5DC4-4C61-B34F-C0DD70BBB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897" y="3546703"/>
            <a:ext cx="3240000" cy="20574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E12F8E-0550-4D08-ACAF-DAD558ADC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499" y="3542220"/>
            <a:ext cx="3248061" cy="20663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DB91AE4-6662-44B2-8CB7-A0EA0A01C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5766" y="1043947"/>
            <a:ext cx="3248061" cy="2060923"/>
          </a:xfrm>
          <a:prstGeom prst="rect">
            <a:avLst/>
          </a:prstGeom>
        </p:spPr>
      </p:pic>
      <p:sp>
        <p:nvSpPr>
          <p:cNvPr id="21" name="ZoneTexte 8">
            <a:extLst>
              <a:ext uri="{FF2B5EF4-FFF2-40B4-BE49-F238E27FC236}">
                <a16:creationId xmlns:a16="http://schemas.microsoft.com/office/drawing/2014/main" id="{063A0C4D-F631-4BCB-BDD8-AB64CD135EC9}"/>
              </a:ext>
            </a:extLst>
          </p:cNvPr>
          <p:cNvSpPr txBox="1"/>
          <p:nvPr/>
        </p:nvSpPr>
        <p:spPr>
          <a:xfrm>
            <a:off x="4250279" y="5880150"/>
            <a:ext cx="840195" cy="27699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TIIMM1</a:t>
            </a:r>
            <a:r>
              <a:rPr lang="en-GB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7">
            <a:extLst>
              <a:ext uri="{FF2B5EF4-FFF2-40B4-BE49-F238E27FC236}">
                <a16:creationId xmlns:a16="http://schemas.microsoft.com/office/drawing/2014/main" id="{E80AAD4A-B47F-4A92-AFC9-757C0E93AC6D}"/>
              </a:ext>
            </a:extLst>
          </p:cNvPr>
          <p:cNvSpPr txBox="1"/>
          <p:nvPr/>
        </p:nvSpPr>
        <p:spPr>
          <a:xfrm>
            <a:off x="5866642" y="3126721"/>
            <a:ext cx="1182871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4" name="文本框 9">
            <a:extLst>
              <a:ext uri="{FF2B5EF4-FFF2-40B4-BE49-F238E27FC236}">
                <a16:creationId xmlns:a16="http://schemas.microsoft.com/office/drawing/2014/main" id="{C5E5686D-9979-422C-AE71-210A527B4507}"/>
              </a:ext>
            </a:extLst>
          </p:cNvPr>
          <p:cNvSpPr txBox="1"/>
          <p:nvPr/>
        </p:nvSpPr>
        <p:spPr>
          <a:xfrm>
            <a:off x="5866642" y="5608617"/>
            <a:ext cx="1182871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5" name="文本框 10">
            <a:extLst>
              <a:ext uri="{FF2B5EF4-FFF2-40B4-BE49-F238E27FC236}">
                <a16:creationId xmlns:a16="http://schemas.microsoft.com/office/drawing/2014/main" id="{F7B3D5D2-C2F7-46D4-81D6-E5EA35EDF8CA}"/>
              </a:ext>
            </a:extLst>
          </p:cNvPr>
          <p:cNvSpPr txBox="1"/>
          <p:nvPr/>
        </p:nvSpPr>
        <p:spPr>
          <a:xfrm rot="16200000">
            <a:off x="3532354" y="1915071"/>
            <a:ext cx="2060354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Amplitude of the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csa_vout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(V)</a:t>
            </a:r>
          </a:p>
        </p:txBody>
      </p:sp>
      <p:sp>
        <p:nvSpPr>
          <p:cNvPr id="26" name="文本框 12">
            <a:extLst>
              <a:ext uri="{FF2B5EF4-FFF2-40B4-BE49-F238E27FC236}">
                <a16:creationId xmlns:a16="http://schemas.microsoft.com/office/drawing/2014/main" id="{BF45D29A-ABAF-4845-9F02-67771EB9DEC7}"/>
              </a:ext>
            </a:extLst>
          </p:cNvPr>
          <p:cNvSpPr txBox="1"/>
          <p:nvPr/>
        </p:nvSpPr>
        <p:spPr>
          <a:xfrm rot="16200000">
            <a:off x="3514629" y="4359392"/>
            <a:ext cx="2183486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Pulse width of the comparator (µS)</a:t>
            </a:r>
          </a:p>
        </p:txBody>
      </p:sp>
      <p:sp>
        <p:nvSpPr>
          <p:cNvPr id="30" name="ZoneTexte 8">
            <a:extLst>
              <a:ext uri="{FF2B5EF4-FFF2-40B4-BE49-F238E27FC236}">
                <a16:creationId xmlns:a16="http://schemas.microsoft.com/office/drawing/2014/main" id="{4ABEA681-6EC4-4533-AB2E-C2A12BD1384B}"/>
              </a:ext>
            </a:extLst>
          </p:cNvPr>
          <p:cNvSpPr txBox="1"/>
          <p:nvPr/>
        </p:nvSpPr>
        <p:spPr>
          <a:xfrm>
            <a:off x="329184" y="5880150"/>
            <a:ext cx="785425" cy="27699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TIIMM0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AD8493A-32D6-4406-80DA-879688ED1EBB}"/>
              </a:ext>
            </a:extLst>
          </p:cNvPr>
          <p:cNvSpPr txBox="1"/>
          <p:nvPr/>
        </p:nvSpPr>
        <p:spPr>
          <a:xfrm>
            <a:off x="1894881" y="3198830"/>
            <a:ext cx="887153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E4F6D2C-1CAB-419E-A720-4A926C132240}"/>
              </a:ext>
            </a:extLst>
          </p:cNvPr>
          <p:cNvSpPr txBox="1"/>
          <p:nvPr/>
        </p:nvSpPr>
        <p:spPr>
          <a:xfrm>
            <a:off x="1869073" y="5589365"/>
            <a:ext cx="887153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7AF8E57-AE09-45F3-A0AC-EBBAB8620A59}"/>
              </a:ext>
            </a:extLst>
          </p:cNvPr>
          <p:cNvSpPr txBox="1"/>
          <p:nvPr/>
        </p:nvSpPr>
        <p:spPr>
          <a:xfrm rot="16200000">
            <a:off x="-446750" y="1946835"/>
            <a:ext cx="2082773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Amplitude of the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csa_vout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(V)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24C47E1-E526-494E-8E2B-AE2DEC52C804}"/>
              </a:ext>
            </a:extLst>
          </p:cNvPr>
          <p:cNvSpPr txBox="1"/>
          <p:nvPr/>
        </p:nvSpPr>
        <p:spPr>
          <a:xfrm rot="16200000">
            <a:off x="-419834" y="4346022"/>
            <a:ext cx="2210223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Pulse width of the comparator (µS)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ADEBAB1-D007-4364-B29E-250405D424F4}"/>
              </a:ext>
            </a:extLst>
          </p:cNvPr>
          <p:cNvCxnSpPr/>
          <p:nvPr/>
        </p:nvCxnSpPr>
        <p:spPr>
          <a:xfrm>
            <a:off x="4164929" y="890539"/>
            <a:ext cx="0" cy="58724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2A775E0-37D8-4584-98EF-CEFF5C4852B2}"/>
              </a:ext>
            </a:extLst>
          </p:cNvPr>
          <p:cNvCxnSpPr/>
          <p:nvPr/>
        </p:nvCxnSpPr>
        <p:spPr>
          <a:xfrm>
            <a:off x="8140794" y="890539"/>
            <a:ext cx="0" cy="58724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840224" y="1937118"/>
            <a:ext cx="13939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Amplitude </a:t>
            </a:r>
            <a:r>
              <a:rPr lang="en-US" altLang="zh-CN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du 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CSA 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vs Qin </a:t>
            </a: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(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500 e</a:t>
            </a:r>
            <a:r>
              <a:rPr lang="fr-FR" sz="900" b="1" baseline="30000" dirty="0">
                <a:ea typeface="微软雅黑" panose="020B0503020204020204" pitchFamily="34" charset="-122"/>
              </a:rPr>
              <a:t>-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~</a:t>
            </a: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150 </a:t>
            </a:r>
            <a:r>
              <a:rPr lang="fr-FR" sz="9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ke</a:t>
            </a:r>
            <a:r>
              <a:rPr lang="fr-FR" sz="900" b="1" baseline="30000" dirty="0">
                <a:ea typeface="微软雅黑" panose="020B0503020204020204" pitchFamily="34" charset="-122"/>
              </a:rPr>
              <a:t>-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8" name="ZoneTexte 1">
            <a:extLst>
              <a:ext uri="{FF2B5EF4-FFF2-40B4-BE49-F238E27FC236}">
                <a16:creationId xmlns:a16="http://schemas.microsoft.com/office/drawing/2014/main" id="{0D58DD31-44C7-4FD7-9CC8-F7FF60242AF4}"/>
              </a:ext>
            </a:extLst>
          </p:cNvPr>
          <p:cNvSpPr txBox="1"/>
          <p:nvPr/>
        </p:nvSpPr>
        <p:spPr>
          <a:xfrm>
            <a:off x="1882131" y="4744794"/>
            <a:ext cx="192629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Largeur de signal du comparateur 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 Qin (500 e</a:t>
            </a:r>
            <a:r>
              <a:rPr lang="fr-FR" sz="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~150 </a:t>
            </a:r>
            <a:r>
              <a:rPr lang="fr-FR" sz="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</a:t>
            </a:r>
            <a:r>
              <a:rPr lang="fr-FR" sz="800" b="1" baseline="30000" dirty="0" smtClean="0">
                <a:ea typeface="微软雅黑" panose="020B0503020204020204" pitchFamily="34" charset="-122"/>
              </a:rPr>
              <a:t>-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fr-FR" sz="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37740" y="6278153"/>
            <a:ext cx="3849218" cy="2923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La </a:t>
            </a:r>
            <a:r>
              <a:rPr lang="fr-FR" altLang="zh-CN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partie ~ linéaire </a:t>
            </a:r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du </a:t>
            </a:r>
            <a:r>
              <a:rPr lang="fr-FR" altLang="zh-CN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ToT</a:t>
            </a:r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est de </a:t>
            </a:r>
            <a:r>
              <a:rPr lang="fr-FR" altLang="zh-CN" sz="1300" b="1" dirty="0" smtClean="0">
                <a:solidFill>
                  <a:srgbClr val="7030A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500e- à ~110 </a:t>
            </a:r>
            <a:r>
              <a:rPr lang="fr-FR" altLang="zh-CN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ke</a:t>
            </a:r>
            <a:r>
              <a:rPr lang="fr-FR" altLang="zh-CN" sz="13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-</a:t>
            </a:r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fr-FR" sz="13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220350" y="6293783"/>
            <a:ext cx="3853921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La </a:t>
            </a:r>
            <a:r>
              <a:rPr lang="fr-FR" altLang="zh-CN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partie ~ linéaire </a:t>
            </a:r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du </a:t>
            </a:r>
            <a:r>
              <a:rPr lang="fr-FR" altLang="zh-CN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ToT</a:t>
            </a:r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est de </a:t>
            </a:r>
            <a:r>
              <a:rPr lang="fr-FR" altLang="zh-CN" sz="1300" b="1" dirty="0" smtClean="0">
                <a:solidFill>
                  <a:srgbClr val="7030A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700e- à ~ 250 </a:t>
            </a:r>
            <a:r>
              <a:rPr lang="fr-FR" altLang="zh-CN" sz="1300" b="1" dirty="0" err="1" smtClean="0">
                <a:solidFill>
                  <a:srgbClr val="7030A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ke</a:t>
            </a:r>
            <a:r>
              <a:rPr lang="fr-FR" altLang="zh-CN" sz="1300" b="1" baseline="30000" dirty="0" smtClean="0">
                <a:solidFill>
                  <a:srgbClr val="7030A0"/>
                </a:solidFill>
                <a:ea typeface="微软雅黑" panose="020B0503020204020204" pitchFamily="34" charset="-122"/>
              </a:rPr>
              <a:t>-</a:t>
            </a:r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fr-FR" sz="13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8271630" y="6293783"/>
            <a:ext cx="3853921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La </a:t>
            </a:r>
            <a:r>
              <a:rPr lang="fr-FR" altLang="zh-CN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partie ~ linéaire </a:t>
            </a:r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du </a:t>
            </a:r>
            <a:r>
              <a:rPr lang="fr-FR" altLang="zh-CN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ToT</a:t>
            </a:r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est de </a:t>
            </a:r>
            <a:r>
              <a:rPr lang="fr-FR" altLang="zh-CN" sz="1300" b="1" dirty="0">
                <a:solidFill>
                  <a:srgbClr val="7030A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fr-FR" altLang="zh-CN" sz="1300" b="1" dirty="0" smtClean="0">
                <a:solidFill>
                  <a:srgbClr val="7030A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Ke- à ~ 700 </a:t>
            </a:r>
            <a:r>
              <a:rPr lang="fr-FR" altLang="zh-CN" sz="1300" b="1" dirty="0" err="1" smtClean="0">
                <a:solidFill>
                  <a:srgbClr val="7030A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ke</a:t>
            </a:r>
            <a:r>
              <a:rPr lang="fr-FR" altLang="zh-CN" sz="1300" b="1" baseline="30000" dirty="0" smtClean="0">
                <a:solidFill>
                  <a:srgbClr val="7030A0"/>
                </a:solidFill>
                <a:ea typeface="微软雅黑" panose="020B0503020204020204" pitchFamily="34" charset="-122"/>
              </a:rPr>
              <a:t>-</a:t>
            </a:r>
            <a:r>
              <a:rPr lang="fr-FR" altLang="zh-CN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fr-FR" sz="13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980965" y="1955024"/>
            <a:ext cx="13939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Amplitude </a:t>
            </a:r>
            <a:r>
              <a:rPr lang="en-US" altLang="zh-CN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du 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CSA 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vs Qin </a:t>
            </a: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(0,7Ke </a:t>
            </a:r>
            <a:r>
              <a:rPr lang="fr-FR" sz="900" b="1" baseline="30000" dirty="0" smtClean="0">
                <a:ea typeface="微软雅黑" panose="020B0503020204020204" pitchFamily="34" charset="-122"/>
              </a:rPr>
              <a:t>-</a:t>
            </a: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~ 300 </a:t>
            </a:r>
            <a:r>
              <a:rPr lang="fr-FR" sz="9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ke</a:t>
            </a:r>
            <a:r>
              <a:rPr lang="fr-FR" sz="900" b="1" baseline="30000" dirty="0">
                <a:ea typeface="微软雅黑" panose="020B0503020204020204" pitchFamily="34" charset="-122"/>
              </a:rPr>
              <a:t>-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43" name="ZoneTexte 1">
            <a:extLst>
              <a:ext uri="{FF2B5EF4-FFF2-40B4-BE49-F238E27FC236}">
                <a16:creationId xmlns:a16="http://schemas.microsoft.com/office/drawing/2014/main" id="{0D58DD31-44C7-4FD7-9CC8-F7FF60242AF4}"/>
              </a:ext>
            </a:extLst>
          </p:cNvPr>
          <p:cNvSpPr txBox="1"/>
          <p:nvPr/>
        </p:nvSpPr>
        <p:spPr>
          <a:xfrm>
            <a:off x="5784291" y="4832713"/>
            <a:ext cx="205733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Largeur de signal du comparateur 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 Qin (0,7k e</a:t>
            </a:r>
            <a:r>
              <a:rPr lang="fr-FR" sz="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~300 </a:t>
            </a:r>
            <a:r>
              <a:rPr lang="fr-FR" sz="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</a:t>
            </a:r>
            <a:r>
              <a:rPr lang="fr-FR" sz="800" b="1" baseline="30000" dirty="0" smtClean="0">
                <a:ea typeface="微软雅黑" panose="020B0503020204020204" pitchFamily="34" charset="-122"/>
              </a:rPr>
              <a:t>-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fr-FR" sz="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619813" y="1846954"/>
            <a:ext cx="17429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ea typeface="微软雅黑" panose="020B0503020204020204" pitchFamily="34" charset="-122"/>
              </a:rPr>
              <a:t>Amplitude </a:t>
            </a:r>
            <a:r>
              <a:rPr lang="en-US" altLang="zh-CN" sz="1100" b="1" dirty="0" smtClean="0">
                <a:ea typeface="微软雅黑" panose="020B0503020204020204" pitchFamily="34" charset="-122"/>
              </a:rPr>
              <a:t>du </a:t>
            </a:r>
            <a:r>
              <a:rPr lang="en-US" altLang="zh-CN" sz="1100" b="1" dirty="0">
                <a:ea typeface="微软雅黑" panose="020B0503020204020204" pitchFamily="34" charset="-122"/>
              </a:rPr>
              <a:t>CSA </a:t>
            </a:r>
            <a:r>
              <a:rPr lang="fr-FR" sz="1100" b="1" dirty="0">
                <a:ea typeface="微软雅黑" panose="020B0503020204020204" pitchFamily="34" charset="-122"/>
              </a:rPr>
              <a:t>vs Qin </a:t>
            </a:r>
          </a:p>
          <a:p>
            <a:pPr algn="ctr"/>
            <a:r>
              <a:rPr lang="fr-FR" sz="1100" b="1" dirty="0" smtClean="0">
                <a:ea typeface="微软雅黑" panose="020B0503020204020204" pitchFamily="34" charset="-122"/>
              </a:rPr>
              <a:t>(1Ke </a:t>
            </a:r>
            <a:r>
              <a:rPr lang="fr-FR" sz="1100" b="1" baseline="30000" dirty="0" smtClean="0">
                <a:ea typeface="微软雅黑" panose="020B0503020204020204" pitchFamily="34" charset="-122"/>
              </a:rPr>
              <a:t>-</a:t>
            </a:r>
            <a:r>
              <a:rPr lang="fr-FR" sz="1100" b="1" dirty="0" smtClean="0">
                <a:ea typeface="微软雅黑" panose="020B0503020204020204" pitchFamily="34" charset="-122"/>
              </a:rPr>
              <a:t>~ 800 </a:t>
            </a:r>
            <a:r>
              <a:rPr lang="fr-FR" sz="1100" b="1" dirty="0" err="1">
                <a:ea typeface="微软雅黑" panose="020B0503020204020204" pitchFamily="34" charset="-122"/>
              </a:rPr>
              <a:t>ke</a:t>
            </a:r>
            <a:r>
              <a:rPr lang="fr-FR" sz="1100" b="1" baseline="30000" dirty="0">
                <a:ea typeface="微软雅黑" panose="020B0503020204020204" pitchFamily="34" charset="-122"/>
              </a:rPr>
              <a:t>-</a:t>
            </a:r>
            <a:r>
              <a:rPr lang="fr-FR" sz="1100" b="1" dirty="0"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45" name="ZoneTexte 1">
            <a:extLst>
              <a:ext uri="{FF2B5EF4-FFF2-40B4-BE49-F238E27FC236}">
                <a16:creationId xmlns:a16="http://schemas.microsoft.com/office/drawing/2014/main" id="{0D58DD31-44C7-4FD7-9CC8-F7FF60242AF4}"/>
              </a:ext>
            </a:extLst>
          </p:cNvPr>
          <p:cNvSpPr txBox="1"/>
          <p:nvPr/>
        </p:nvSpPr>
        <p:spPr>
          <a:xfrm>
            <a:off x="9674722" y="4843810"/>
            <a:ext cx="21959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zh-CN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Largeur de signal du comparateur </a:t>
            </a:r>
            <a:r>
              <a:rPr lang="fr-FR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vs Qin (1k e</a:t>
            </a:r>
            <a:r>
              <a:rPr lang="fr-FR" sz="9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fr-FR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~800 </a:t>
            </a:r>
            <a:r>
              <a:rPr lang="fr-FR" sz="9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</a:t>
            </a:r>
            <a:r>
              <a:rPr lang="fr-FR" sz="900" b="1" baseline="30000" dirty="0" smtClean="0">
                <a:ea typeface="微软雅黑" panose="020B0503020204020204" pitchFamily="34" charset="-122"/>
              </a:rPr>
              <a:t>-</a:t>
            </a:r>
            <a:r>
              <a:rPr lang="fr-FR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fr-FR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Espace réservé du numéro de diapositive 48"/>
          <p:cNvSpPr txBox="1">
            <a:spLocks/>
          </p:cNvSpPr>
          <p:nvPr/>
        </p:nvSpPr>
        <p:spPr>
          <a:xfrm>
            <a:off x="11671386" y="6557640"/>
            <a:ext cx="398514" cy="2743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FAB73BC-B049-4115-A692-8D63A059BFB8}" type="slidenum">
              <a:rPr lang="fr-FR" sz="1400" b="1" smtClean="0"/>
              <a:pPr>
                <a:defRPr/>
              </a:pPr>
              <a:t>4</a:t>
            </a:fld>
            <a:endParaRPr lang="fr-FR" sz="1400" b="1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-8190" y="6579047"/>
            <a:ext cx="4183557" cy="29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017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49D60E3-351F-4098-BF85-B42B79957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0" y="972568"/>
            <a:ext cx="3240000" cy="20875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705449-163C-4969-8A32-41478C71E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3" y="3430906"/>
            <a:ext cx="3240000" cy="208974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79362FF-9B3D-43AC-994B-88F012169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36" y="3423460"/>
            <a:ext cx="3240000" cy="20971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BB43F-6106-4C85-8460-D7E9E127F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49" y="958516"/>
            <a:ext cx="3240000" cy="209325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530D0153-F7A0-4106-A057-FA646BE1B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897" y="950317"/>
            <a:ext cx="3240000" cy="210145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E4E619C-56C8-47EE-B737-B6BB3AD9D6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060" y="3421320"/>
            <a:ext cx="3240000" cy="2099326"/>
          </a:xfrm>
          <a:prstGeom prst="rect">
            <a:avLst/>
          </a:prstGeom>
        </p:spPr>
      </p:pic>
      <p:sp>
        <p:nvSpPr>
          <p:cNvPr id="12" name="ZoneTexte 8">
            <a:extLst>
              <a:ext uri="{FF2B5EF4-FFF2-40B4-BE49-F238E27FC236}">
                <a16:creationId xmlns:a16="http://schemas.microsoft.com/office/drawing/2014/main" id="{F92CE838-5527-448D-BB7C-C0F5F49806A8}"/>
              </a:ext>
            </a:extLst>
          </p:cNvPr>
          <p:cNvSpPr txBox="1"/>
          <p:nvPr/>
        </p:nvSpPr>
        <p:spPr>
          <a:xfrm>
            <a:off x="8278593" y="5982870"/>
            <a:ext cx="396885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dirty="0" smtClean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 partie linéaire reste sensiblement  la même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7EA48F82-D6D2-4434-B3CA-039B80EF3408}"/>
              </a:ext>
            </a:extLst>
          </p:cNvPr>
          <p:cNvSpPr txBox="1"/>
          <p:nvPr/>
        </p:nvSpPr>
        <p:spPr>
          <a:xfrm>
            <a:off x="9610746" y="5520646"/>
            <a:ext cx="771745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文本框 9">
            <a:extLst>
              <a:ext uri="{FF2B5EF4-FFF2-40B4-BE49-F238E27FC236}">
                <a16:creationId xmlns:a16="http://schemas.microsoft.com/office/drawing/2014/main" id="{11E5B836-C906-4D6E-8984-8E20E671EDFF}"/>
              </a:ext>
            </a:extLst>
          </p:cNvPr>
          <p:cNvSpPr txBox="1"/>
          <p:nvPr/>
        </p:nvSpPr>
        <p:spPr>
          <a:xfrm>
            <a:off x="9589812" y="3060166"/>
            <a:ext cx="792679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0F73883C-89ED-41D7-9B7B-50EB43CCF472}"/>
              </a:ext>
            </a:extLst>
          </p:cNvPr>
          <p:cNvSpPr txBox="1"/>
          <p:nvPr/>
        </p:nvSpPr>
        <p:spPr>
          <a:xfrm rot="16200000">
            <a:off x="7544132" y="1825609"/>
            <a:ext cx="2131007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Amplitude of the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csa_vout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(V)</a:t>
            </a:r>
          </a:p>
        </p:txBody>
      </p:sp>
      <p:sp>
        <p:nvSpPr>
          <p:cNvPr id="18" name="文本框 12">
            <a:extLst>
              <a:ext uri="{FF2B5EF4-FFF2-40B4-BE49-F238E27FC236}">
                <a16:creationId xmlns:a16="http://schemas.microsoft.com/office/drawing/2014/main" id="{4E1B3F1F-B8ED-4F81-A35B-D8A4FABDC659}"/>
              </a:ext>
            </a:extLst>
          </p:cNvPr>
          <p:cNvSpPr txBox="1"/>
          <p:nvPr/>
        </p:nvSpPr>
        <p:spPr>
          <a:xfrm rot="16200000">
            <a:off x="7485836" y="4298098"/>
            <a:ext cx="2183481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Pulse width of the comparator (µS)</a:t>
            </a:r>
          </a:p>
        </p:txBody>
      </p:sp>
      <p:sp>
        <p:nvSpPr>
          <p:cNvPr id="21" name="ZoneTexte 8">
            <a:extLst>
              <a:ext uri="{FF2B5EF4-FFF2-40B4-BE49-F238E27FC236}">
                <a16:creationId xmlns:a16="http://schemas.microsoft.com/office/drawing/2014/main" id="{063A0C4D-F631-4BCB-BDD8-AB64CD135EC9}"/>
              </a:ext>
            </a:extLst>
          </p:cNvPr>
          <p:cNvSpPr txBox="1"/>
          <p:nvPr/>
        </p:nvSpPr>
        <p:spPr>
          <a:xfrm>
            <a:off x="4250279" y="5985704"/>
            <a:ext cx="402130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partie linéaire reste sensiblement  la même</a:t>
            </a:r>
            <a:r>
              <a:rPr 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7">
            <a:extLst>
              <a:ext uri="{FF2B5EF4-FFF2-40B4-BE49-F238E27FC236}">
                <a16:creationId xmlns:a16="http://schemas.microsoft.com/office/drawing/2014/main" id="{E80AAD4A-B47F-4A92-AFC9-757C0E93AC6D}"/>
              </a:ext>
            </a:extLst>
          </p:cNvPr>
          <p:cNvSpPr txBox="1"/>
          <p:nvPr/>
        </p:nvSpPr>
        <p:spPr>
          <a:xfrm>
            <a:off x="5866642" y="3072016"/>
            <a:ext cx="825135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文本框 9">
            <a:extLst>
              <a:ext uri="{FF2B5EF4-FFF2-40B4-BE49-F238E27FC236}">
                <a16:creationId xmlns:a16="http://schemas.microsoft.com/office/drawing/2014/main" id="{C5E5686D-9979-422C-AE71-210A527B4507}"/>
              </a:ext>
            </a:extLst>
          </p:cNvPr>
          <p:cNvSpPr txBox="1"/>
          <p:nvPr/>
        </p:nvSpPr>
        <p:spPr>
          <a:xfrm>
            <a:off x="5866642" y="5534660"/>
            <a:ext cx="825135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文本框 10">
            <a:extLst>
              <a:ext uri="{FF2B5EF4-FFF2-40B4-BE49-F238E27FC236}">
                <a16:creationId xmlns:a16="http://schemas.microsoft.com/office/drawing/2014/main" id="{F7B3D5D2-C2F7-46D4-81D6-E5EA35EDF8CA}"/>
              </a:ext>
            </a:extLst>
          </p:cNvPr>
          <p:cNvSpPr txBox="1"/>
          <p:nvPr/>
        </p:nvSpPr>
        <p:spPr>
          <a:xfrm rot="16200000">
            <a:off x="3501039" y="1860366"/>
            <a:ext cx="2060354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Amplitude of the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csa_vout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(V)</a:t>
            </a:r>
          </a:p>
        </p:txBody>
      </p:sp>
      <p:sp>
        <p:nvSpPr>
          <p:cNvPr id="26" name="文本框 12">
            <a:extLst>
              <a:ext uri="{FF2B5EF4-FFF2-40B4-BE49-F238E27FC236}">
                <a16:creationId xmlns:a16="http://schemas.microsoft.com/office/drawing/2014/main" id="{BF45D29A-ABAF-4845-9F02-67771EB9DEC7}"/>
              </a:ext>
            </a:extLst>
          </p:cNvPr>
          <p:cNvSpPr txBox="1"/>
          <p:nvPr/>
        </p:nvSpPr>
        <p:spPr>
          <a:xfrm rot="16200000">
            <a:off x="3479920" y="4320082"/>
            <a:ext cx="2152697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Pulse width of the comparator (µS)</a:t>
            </a:r>
          </a:p>
        </p:txBody>
      </p:sp>
      <p:sp>
        <p:nvSpPr>
          <p:cNvPr id="30" name="ZoneTexte 8">
            <a:extLst>
              <a:ext uri="{FF2B5EF4-FFF2-40B4-BE49-F238E27FC236}">
                <a16:creationId xmlns:a16="http://schemas.microsoft.com/office/drawing/2014/main" id="{4ABEA681-6EC4-4533-AB2E-C2A12BD1384B}"/>
              </a:ext>
            </a:extLst>
          </p:cNvPr>
          <p:cNvSpPr txBox="1"/>
          <p:nvPr/>
        </p:nvSpPr>
        <p:spPr>
          <a:xfrm>
            <a:off x="281171" y="6021796"/>
            <a:ext cx="377478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 partie linéaire reste sensiblement  la même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AD8493A-32D6-4406-80DA-879688ED1EBB}"/>
              </a:ext>
            </a:extLst>
          </p:cNvPr>
          <p:cNvSpPr txBox="1"/>
          <p:nvPr/>
        </p:nvSpPr>
        <p:spPr>
          <a:xfrm>
            <a:off x="1877296" y="3060165"/>
            <a:ext cx="887153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E4F6D2C-1CAB-419E-A720-4A926C132240}"/>
              </a:ext>
            </a:extLst>
          </p:cNvPr>
          <p:cNvSpPr txBox="1"/>
          <p:nvPr/>
        </p:nvSpPr>
        <p:spPr>
          <a:xfrm>
            <a:off x="1869073" y="5520646"/>
            <a:ext cx="779637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Qin (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7AF8E57-AE09-45F3-A0AC-EBBAB8620A59}"/>
              </a:ext>
            </a:extLst>
          </p:cNvPr>
          <p:cNvSpPr txBox="1"/>
          <p:nvPr/>
        </p:nvSpPr>
        <p:spPr>
          <a:xfrm rot="16200000">
            <a:off x="-446750" y="1892130"/>
            <a:ext cx="2082773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Amplitude of the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csa_vout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(V)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24C47E1-E526-494E-8E2B-AE2DEC52C804}"/>
              </a:ext>
            </a:extLst>
          </p:cNvPr>
          <p:cNvSpPr txBox="1"/>
          <p:nvPr/>
        </p:nvSpPr>
        <p:spPr>
          <a:xfrm rot="16200000">
            <a:off x="-437910" y="4329346"/>
            <a:ext cx="2171224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Pulse width of the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comparator (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µS)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ADEBAB1-D007-4364-B29E-250405D424F4}"/>
              </a:ext>
            </a:extLst>
          </p:cNvPr>
          <p:cNvCxnSpPr/>
          <p:nvPr/>
        </p:nvCxnSpPr>
        <p:spPr>
          <a:xfrm>
            <a:off x="4164929" y="968689"/>
            <a:ext cx="0" cy="58724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2A775E0-37D8-4584-98EF-CEFF5C4852B2}"/>
              </a:ext>
            </a:extLst>
          </p:cNvPr>
          <p:cNvCxnSpPr/>
          <p:nvPr/>
        </p:nvCxnSpPr>
        <p:spPr>
          <a:xfrm>
            <a:off x="8140794" y="968689"/>
            <a:ext cx="0" cy="58724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921249" y="1882413"/>
            <a:ext cx="16404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Amplitude </a:t>
            </a:r>
            <a:r>
              <a:rPr lang="en-US" altLang="zh-CN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du 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CSA 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vs Qin </a:t>
            </a:r>
          </a:p>
          <a:p>
            <a:pPr algn="ctr"/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(500 e</a:t>
            </a:r>
            <a:r>
              <a:rPr lang="fr-FR" sz="9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~150 </a:t>
            </a:r>
            <a:r>
              <a:rPr lang="fr-FR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ke</a:t>
            </a:r>
            <a:r>
              <a:rPr lang="fr-FR" sz="9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  <p:sp>
        <p:nvSpPr>
          <p:cNvPr id="39" name="ZoneTexte 1">
            <a:extLst>
              <a:ext uri="{FF2B5EF4-FFF2-40B4-BE49-F238E27FC236}">
                <a16:creationId xmlns:a16="http://schemas.microsoft.com/office/drawing/2014/main" id="{0D58DD31-44C7-4FD7-9CC8-F7FF60242AF4}"/>
              </a:ext>
            </a:extLst>
          </p:cNvPr>
          <p:cNvSpPr txBox="1"/>
          <p:nvPr/>
        </p:nvSpPr>
        <p:spPr>
          <a:xfrm>
            <a:off x="2010459" y="4778008"/>
            <a:ext cx="192629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Largeur de signal du comparateur 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vs Qin (500 e</a:t>
            </a:r>
            <a:r>
              <a:rPr lang="fr-FR" sz="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~150 </a:t>
            </a:r>
            <a:r>
              <a:rPr lang="fr-FR" sz="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ke</a:t>
            </a:r>
            <a:r>
              <a:rPr lang="fr-FR" sz="8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fr-FR" sz="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866643" y="1900319"/>
            <a:ext cx="150827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Amplitude </a:t>
            </a:r>
            <a:r>
              <a:rPr lang="en-US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du 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CSA </a:t>
            </a:r>
            <a:r>
              <a:rPr lang="fr-F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vs Qin </a:t>
            </a:r>
          </a:p>
          <a:p>
            <a:pPr algn="ctr"/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(0,7Ke </a:t>
            </a:r>
            <a:r>
              <a:rPr lang="fr-FR" sz="8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~ 300 </a:t>
            </a:r>
            <a:r>
              <a:rPr lang="fr-FR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ke</a:t>
            </a:r>
            <a:r>
              <a:rPr lang="fr-FR" sz="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  <p:sp>
        <p:nvSpPr>
          <p:cNvPr id="43" name="ZoneTexte 1">
            <a:extLst>
              <a:ext uri="{FF2B5EF4-FFF2-40B4-BE49-F238E27FC236}">
                <a16:creationId xmlns:a16="http://schemas.microsoft.com/office/drawing/2014/main" id="{0D58DD31-44C7-4FD7-9CC8-F7FF60242AF4}"/>
              </a:ext>
            </a:extLst>
          </p:cNvPr>
          <p:cNvSpPr txBox="1"/>
          <p:nvPr/>
        </p:nvSpPr>
        <p:spPr>
          <a:xfrm>
            <a:off x="5784291" y="4778008"/>
            <a:ext cx="205733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Largeur de signal du comparateur 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vs Qin (0,7k e</a:t>
            </a:r>
            <a:r>
              <a:rPr lang="fr-FR" sz="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~300 </a:t>
            </a:r>
            <a:r>
              <a:rPr lang="fr-FR" sz="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ke</a:t>
            </a:r>
            <a:r>
              <a:rPr lang="fr-FR" sz="8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fr-FR" sz="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988353" y="1731042"/>
            <a:ext cx="158129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Amplitude </a:t>
            </a:r>
            <a:r>
              <a:rPr lang="en-US" altLang="zh-CN" sz="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du </a:t>
            </a:r>
            <a:r>
              <a:rPr lang="en-US" altLang="zh-CN" sz="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CSA </a:t>
            </a:r>
            <a:r>
              <a:rPr lang="fr-FR" sz="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vs Qin </a:t>
            </a:r>
          </a:p>
          <a:p>
            <a:pPr algn="ctr"/>
            <a:r>
              <a:rPr lang="fr-FR" sz="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(1Ke </a:t>
            </a:r>
            <a:r>
              <a:rPr lang="fr-FR" sz="8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~ 800 </a:t>
            </a:r>
            <a:r>
              <a:rPr lang="fr-FR" sz="8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ke</a:t>
            </a:r>
            <a:r>
              <a:rPr lang="fr-FR" sz="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  <p:sp>
        <p:nvSpPr>
          <p:cNvPr id="45" name="ZoneTexte 1">
            <a:extLst>
              <a:ext uri="{FF2B5EF4-FFF2-40B4-BE49-F238E27FC236}">
                <a16:creationId xmlns:a16="http://schemas.microsoft.com/office/drawing/2014/main" id="{0D58DD31-44C7-4FD7-9CC8-F7FF60242AF4}"/>
              </a:ext>
            </a:extLst>
          </p:cNvPr>
          <p:cNvSpPr txBox="1"/>
          <p:nvPr/>
        </p:nvSpPr>
        <p:spPr>
          <a:xfrm>
            <a:off x="9907929" y="4789105"/>
            <a:ext cx="206689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zh-CN" sz="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Largeur de signal du comparateur </a:t>
            </a:r>
            <a:r>
              <a:rPr lang="fr-FR" sz="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vs Qin (1k e</a:t>
            </a:r>
            <a:r>
              <a:rPr lang="fr-FR" sz="8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~800 </a:t>
            </a:r>
            <a:r>
              <a:rPr lang="fr-FR" sz="8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ke</a:t>
            </a:r>
            <a:r>
              <a:rPr lang="fr-FR" sz="8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fr-FR" sz="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fr-FR" sz="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2942" y="268014"/>
            <a:ext cx="8670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fr-FR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Avec 3 courants de 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bias</a:t>
            </a:r>
            <a:r>
              <a:rPr lang="fr-FR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(ampli) différents : 30nA, 60nA et 150nA</a:t>
            </a:r>
            <a:endParaRPr lang="fr-FR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ZoneTexte 8">
            <a:extLst>
              <a:ext uri="{FF2B5EF4-FFF2-40B4-BE49-F238E27FC236}">
                <a16:creationId xmlns:a16="http://schemas.microsoft.com/office/drawing/2014/main" id="{F92CE838-5527-448D-BB7C-C0F5F49806A8}"/>
              </a:ext>
            </a:extLst>
          </p:cNvPr>
          <p:cNvSpPr txBox="1"/>
          <p:nvPr/>
        </p:nvSpPr>
        <p:spPr>
          <a:xfrm>
            <a:off x="8278594" y="5822611"/>
            <a:ext cx="953482" cy="27699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TIIMM1B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ZoneTexte 8">
            <a:extLst>
              <a:ext uri="{FF2B5EF4-FFF2-40B4-BE49-F238E27FC236}">
                <a16:creationId xmlns:a16="http://schemas.microsoft.com/office/drawing/2014/main" id="{063A0C4D-F631-4BCB-BDD8-AB64CD135EC9}"/>
              </a:ext>
            </a:extLst>
          </p:cNvPr>
          <p:cNvSpPr txBox="1"/>
          <p:nvPr/>
        </p:nvSpPr>
        <p:spPr>
          <a:xfrm>
            <a:off x="4250279" y="5825445"/>
            <a:ext cx="840195" cy="27699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TIIMM1</a:t>
            </a:r>
            <a:r>
              <a:rPr lang="en-GB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ZoneTexte 8">
            <a:extLst>
              <a:ext uri="{FF2B5EF4-FFF2-40B4-BE49-F238E27FC236}">
                <a16:creationId xmlns:a16="http://schemas.microsoft.com/office/drawing/2014/main" id="{4ABEA681-6EC4-4533-AB2E-C2A12BD1384B}"/>
              </a:ext>
            </a:extLst>
          </p:cNvPr>
          <p:cNvSpPr txBox="1"/>
          <p:nvPr/>
        </p:nvSpPr>
        <p:spPr>
          <a:xfrm>
            <a:off x="329184" y="5825445"/>
            <a:ext cx="785425" cy="27699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TIIMM0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Espace réservé du numéro de diapositive 48"/>
          <p:cNvSpPr txBox="1">
            <a:spLocks/>
          </p:cNvSpPr>
          <p:nvPr/>
        </p:nvSpPr>
        <p:spPr>
          <a:xfrm>
            <a:off x="11775562" y="6557422"/>
            <a:ext cx="398514" cy="2743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FAB73BC-B049-4115-A692-8D63A059BFB8}" type="slidenum">
              <a:rPr lang="fr-FR" sz="1400" b="1" smtClean="0"/>
              <a:pPr>
                <a:defRPr/>
              </a:pPr>
              <a:t>5</a:t>
            </a:fld>
            <a:endParaRPr lang="fr-FR" sz="1400" b="1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-8190" y="6543738"/>
            <a:ext cx="4183557" cy="32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1644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4">
            <a:extLst>
              <a:ext uri="{FF2B5EF4-FFF2-40B4-BE49-F238E27FC236}">
                <a16:creationId xmlns:a16="http://schemas.microsoft.com/office/drawing/2014/main" id="{EF5904F0-EC4C-4ED0-847B-B314ACAED564}"/>
              </a:ext>
            </a:extLst>
          </p:cNvPr>
          <p:cNvSpPr txBox="1"/>
          <p:nvPr/>
        </p:nvSpPr>
        <p:spPr bwMode="auto">
          <a:xfrm>
            <a:off x="911424" y="476672"/>
            <a:ext cx="957275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lvl="0" defTabSz="914377">
              <a:defRPr/>
            </a:pPr>
            <a:r>
              <a:rPr lang="en-US" altLang="zh-CN" b="1" dirty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TIIMM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1B</a:t>
            </a:r>
            <a:r>
              <a:rPr lang="en-US" altLang="zh-CN" b="1" dirty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 – First 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Functional test results </a:t>
            </a:r>
            <a:r>
              <a:rPr lang="en-US" b="1" i="1" dirty="0">
                <a:solidFill>
                  <a:srgbClr val="0070C0"/>
                </a:solidFill>
                <a:latin typeface="+mn-lt"/>
              </a:rPr>
              <a:t>(single pixel)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 </a:t>
            </a:r>
            <a:endParaRPr kumimoji="0" lang="en-GB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592328" y="1332752"/>
            <a:ext cx="4167968" cy="3464400"/>
            <a:chOff x="9098568" y="762035"/>
            <a:chExt cx="2824349" cy="207462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056" y="762035"/>
              <a:ext cx="2785861" cy="2009602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10077976" y="2670779"/>
              <a:ext cx="771452" cy="165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Pulse </a:t>
              </a:r>
              <a:r>
                <a:rPr lang="en-CA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width (s)</a:t>
              </a:r>
              <a:endParaRPr lang="en-CA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 rot="16200000">
              <a:off x="8897970" y="1576899"/>
              <a:ext cx="609755" cy="208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TOT </a:t>
              </a:r>
              <a:r>
                <a:rPr lang="fr-F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counts</a:t>
              </a:r>
              <a:endPara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8616280" y="1588996"/>
            <a:ext cx="3456384" cy="3208157"/>
            <a:chOff x="8338639" y="2865031"/>
            <a:chExt cx="3273816" cy="242136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" t="8843" r="7659"/>
            <a:stretch/>
          </p:blipFill>
          <p:spPr>
            <a:xfrm>
              <a:off x="8581807" y="2865031"/>
              <a:ext cx="3030648" cy="2324893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9515331" y="5077329"/>
              <a:ext cx="1354656" cy="209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Input amplitude (V)</a:t>
              </a:r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 rot="16200000">
              <a:off x="8086891" y="3894971"/>
              <a:ext cx="768509" cy="265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TOT </a:t>
              </a:r>
              <a:r>
                <a:rPr lang="fr-F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counts</a:t>
              </a:r>
              <a:endPara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039024" y="4994592"/>
            <a:ext cx="39372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External digital pulse generator (hits emulator)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TOT counting is correct (6bits)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1588996"/>
            <a:ext cx="3841970" cy="28638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203088" y="4923745"/>
            <a:ext cx="2941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Internal analog injection pulse</a:t>
            </a:r>
          </a:p>
          <a:p>
            <a:pPr>
              <a:buClr>
                <a:srgbClr val="FF0000"/>
              </a:buClr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       (using parasitic capacitor)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The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full chain working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53449" y="134076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Digital part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0005936" y="133147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Full chain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5881" y="4545797"/>
            <a:ext cx="4893015" cy="19082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Setup: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ADC – SOC </a:t>
            </a:r>
            <a:r>
              <a:rPr lang="en-US" sz="1400" b="1" dirty="0"/>
              <a:t> </a:t>
            </a:r>
            <a:r>
              <a:rPr lang="en-US" sz="1400" dirty="0" smtClean="0"/>
              <a:t>(</a:t>
            </a:r>
            <a:r>
              <a:rPr lang="en-US" sz="1400" dirty="0"/>
              <a:t>FPGA: Cyclone V with ARM- </a:t>
            </a:r>
            <a:r>
              <a:rPr lang="en-US" sz="1400" dirty="0" smtClean="0"/>
              <a:t>A9 running Linux)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Automatic controlled Pulses generator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Sensor prototype wire bonded on custom board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monitoring ADC, biasing DACs, analog outputs </a:t>
            </a:r>
            <a:r>
              <a:rPr lang="en-US" sz="1600" b="1" dirty="0" smtClean="0"/>
              <a:t>readout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Full control acquisition system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066777" y="1411840"/>
            <a:ext cx="175729" cy="1816273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994747" y="1115004"/>
            <a:ext cx="2274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TIIMM1B Sensor covered</a:t>
            </a:r>
            <a:endParaRPr lang="en-US" sz="1600" b="1" dirty="0"/>
          </a:p>
        </p:txBody>
      </p:sp>
      <p:cxnSp>
        <p:nvCxnSpPr>
          <p:cNvPr id="34" name="Connecteur en arc 33"/>
          <p:cNvCxnSpPr/>
          <p:nvPr/>
        </p:nvCxnSpPr>
        <p:spPr>
          <a:xfrm flipV="1">
            <a:off x="1343473" y="4005064"/>
            <a:ext cx="1296145" cy="99069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237895" y="1772816"/>
            <a:ext cx="1866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TOT</a:t>
            </a:r>
            <a:r>
              <a:rPr lang="en-US" sz="1200" b="1" dirty="0" smtClean="0"/>
              <a:t>: </a:t>
            </a:r>
            <a:r>
              <a:rPr lang="en-US" sz="1200" b="1" dirty="0" smtClean="0">
                <a:solidFill>
                  <a:srgbClr val="C00000"/>
                </a:solidFill>
              </a:rPr>
              <a:t>T</a:t>
            </a:r>
            <a:r>
              <a:rPr lang="en-US" sz="1200" b="1" dirty="0" smtClean="0"/>
              <a:t>ime </a:t>
            </a:r>
            <a:r>
              <a:rPr lang="en-US" sz="1200" b="1" dirty="0" smtClean="0">
                <a:solidFill>
                  <a:srgbClr val="C00000"/>
                </a:solidFill>
              </a:rPr>
              <a:t>O</a:t>
            </a:r>
            <a:r>
              <a:rPr lang="en-US" sz="1200" b="1" dirty="0" smtClean="0"/>
              <a:t>ver </a:t>
            </a:r>
            <a:r>
              <a:rPr lang="en-US" sz="1200" b="1" dirty="0" smtClean="0">
                <a:solidFill>
                  <a:srgbClr val="C00000"/>
                </a:solidFill>
              </a:rPr>
              <a:t>T</a:t>
            </a:r>
            <a:r>
              <a:rPr lang="en-US" sz="1200" b="1" dirty="0" smtClean="0"/>
              <a:t>hreshold</a:t>
            </a:r>
            <a:endParaRPr lang="en-US" sz="12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9126327" y="1772816"/>
            <a:ext cx="1866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TOT</a:t>
            </a:r>
            <a:r>
              <a:rPr lang="en-US" sz="1200" b="1" dirty="0" smtClean="0"/>
              <a:t>: </a:t>
            </a:r>
            <a:r>
              <a:rPr lang="en-US" sz="1200" b="1" dirty="0" smtClean="0">
                <a:solidFill>
                  <a:srgbClr val="C00000"/>
                </a:solidFill>
              </a:rPr>
              <a:t>T</a:t>
            </a:r>
            <a:r>
              <a:rPr lang="en-US" sz="1200" b="1" dirty="0" smtClean="0"/>
              <a:t>ime </a:t>
            </a:r>
            <a:r>
              <a:rPr lang="en-US" sz="1200" b="1" dirty="0" smtClean="0">
                <a:solidFill>
                  <a:srgbClr val="C00000"/>
                </a:solidFill>
              </a:rPr>
              <a:t>O</a:t>
            </a:r>
            <a:r>
              <a:rPr lang="en-US" sz="1200" b="1" dirty="0" smtClean="0"/>
              <a:t>ver </a:t>
            </a:r>
            <a:r>
              <a:rPr lang="en-US" sz="1200" b="1" dirty="0" smtClean="0">
                <a:solidFill>
                  <a:srgbClr val="C00000"/>
                </a:solidFill>
              </a:rPr>
              <a:t>T</a:t>
            </a:r>
            <a:r>
              <a:rPr lang="en-US" sz="1200" b="1" dirty="0" smtClean="0"/>
              <a:t>hreshold</a:t>
            </a:r>
            <a:endParaRPr lang="en-US" sz="1200" b="1" dirty="0"/>
          </a:p>
        </p:txBody>
      </p:sp>
      <p:sp>
        <p:nvSpPr>
          <p:cNvPr id="49" name="Espace réservé du numéro de diapositive 48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398514" cy="274320"/>
          </a:xfrm>
        </p:spPr>
        <p:txBody>
          <a:bodyPr/>
          <a:lstStyle/>
          <a:p>
            <a:pPr>
              <a:defRPr/>
            </a:pPr>
            <a:fld id="{4FAB73BC-B049-4115-A692-8D63A059BFB8}" type="slidenum">
              <a:rPr lang="fr-FR" sz="1400" b="1" smtClean="0"/>
              <a:t>6</a:t>
            </a:fld>
            <a:endParaRPr lang="fr-FR" sz="1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-8190" y="6543738"/>
            <a:ext cx="4183557" cy="32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607114" y="6347706"/>
            <a:ext cx="435004" cy="4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16055901-08E5-4337-9CE6-1B57D8902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287759"/>
            <a:ext cx="3822705" cy="336537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243917C-D3EF-4087-BA21-9A157073E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99" y="1823769"/>
            <a:ext cx="2305213" cy="2592288"/>
          </a:xfrm>
          <a:prstGeom prst="rect">
            <a:avLst/>
          </a:prstGeom>
        </p:spPr>
      </p:pic>
      <p:sp>
        <p:nvSpPr>
          <p:cNvPr id="10" name="文本框 84">
            <a:extLst>
              <a:ext uri="{FF2B5EF4-FFF2-40B4-BE49-F238E27FC236}">
                <a16:creationId xmlns:a16="http://schemas.microsoft.com/office/drawing/2014/main" id="{EF5904F0-EC4C-4ED0-847B-B314ACAED56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024129" y="584741"/>
            <a:ext cx="9720072" cy="3877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lvl="0" defTabSz="914377">
              <a:defRPr/>
            </a:pP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TIIMM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1B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 First 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Laser tests  </a:t>
            </a:r>
            <a:endParaRPr kumimoji="0" lang="en-GB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28800"/>
            <a:ext cx="2160240" cy="462646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4583832" y="1817672"/>
            <a:ext cx="2015267" cy="1395304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583832" y="3289176"/>
            <a:ext cx="2015267" cy="112688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386550" y="4880554"/>
            <a:ext cx="2115985" cy="53091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Pulsed Diode LASER</a:t>
            </a:r>
          </a:p>
          <a:p>
            <a:pPr algn="ctr"/>
            <a:r>
              <a:rPr lang="en-US" sz="1050" i="1" dirty="0" smtClean="0"/>
              <a:t>(Model LDH-P-C-N-1060)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3687341" y="4054102"/>
            <a:ext cx="121886" cy="8162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1874244" y="4077072"/>
            <a:ext cx="945391" cy="8162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494402" y="1196752"/>
            <a:ext cx="1540806" cy="33855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TIIMM1B sensor</a:t>
            </a:r>
            <a:endParaRPr lang="en-US" sz="1600" b="1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7092910" y="1563251"/>
            <a:ext cx="600028" cy="172592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550103" y="5882996"/>
            <a:ext cx="1843773" cy="56169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Pulse generator</a:t>
            </a:r>
          </a:p>
          <a:p>
            <a:pPr algn="ctr"/>
            <a:r>
              <a:rPr lang="en-US" sz="1050" i="1" dirty="0" smtClean="0"/>
              <a:t>(Model HP 811A)</a:t>
            </a:r>
            <a:endParaRPr lang="en-US" sz="1050" i="1" dirty="0"/>
          </a:p>
        </p:txBody>
      </p:sp>
      <p:cxnSp>
        <p:nvCxnSpPr>
          <p:cNvPr id="33" name="Connecteur droit avec flèche 32"/>
          <p:cNvCxnSpPr>
            <a:stCxn id="32" idx="1"/>
          </p:cNvCxnSpPr>
          <p:nvPr/>
        </p:nvCxnSpPr>
        <p:spPr>
          <a:xfrm flipH="1" flipV="1">
            <a:off x="1113520" y="4926296"/>
            <a:ext cx="1436583" cy="12375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8904312" y="1748603"/>
            <a:ext cx="3287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400" b="1" dirty="0" smtClean="0"/>
              <a:t>We can move the laser spot in</a:t>
            </a:r>
          </a:p>
          <a:p>
            <a:r>
              <a:rPr lang="en-ZA" sz="1400" b="1" dirty="0" smtClean="0"/>
              <a:t>     x/y direction with 1</a:t>
            </a:r>
            <a:r>
              <a:rPr lang="en-ZA" sz="1400" b="1" dirty="0" smtClean="0">
                <a:cs typeface="Times New Roman" panose="02020603050405020304" pitchFamily="18" charset="0"/>
              </a:rPr>
              <a:t>μm step precision</a:t>
            </a:r>
          </a:p>
          <a:p>
            <a:endParaRPr lang="en-ZA" sz="14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cs typeface="Times New Roman" panose="02020603050405020304" pitchFamily="18" charset="0"/>
              </a:rPr>
              <a:t>We are able to inject charge in a single pixel</a:t>
            </a:r>
            <a:endParaRPr lang="en-ZA" sz="14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4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Positioning and number of laser pulses are </a:t>
            </a:r>
            <a:r>
              <a:rPr lang="en-US" sz="1400" b="1" dirty="0" smtClean="0"/>
              <a:t>remotely </a:t>
            </a:r>
            <a:r>
              <a:rPr lang="en-US" sz="1400" b="1" dirty="0"/>
              <a:t>controlled</a:t>
            </a:r>
            <a:endParaRPr lang="en-ZA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9443044" y="4556963"/>
            <a:ext cx="2367956" cy="73866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 analog outputs to perform </a:t>
            </a:r>
          </a:p>
          <a:p>
            <a:r>
              <a:rPr lang="en-US" sz="1400" b="1" dirty="0" smtClean="0"/>
              <a:t>different measurements with </a:t>
            </a:r>
          </a:p>
          <a:p>
            <a:r>
              <a:rPr lang="en-US" sz="1400" b="1" dirty="0" smtClean="0"/>
              <a:t>the oscilloscope</a:t>
            </a:r>
            <a:endParaRPr lang="en-US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4604024" y="4758243"/>
            <a:ext cx="40767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b="1" dirty="0" smtClean="0"/>
              <a:t>Selectable repetition frequencies: 3.25 KHz to 80 MHz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b="1" dirty="0" smtClean="0"/>
              <a:t>Wavelength </a:t>
            </a:r>
            <a:r>
              <a:rPr lang="en-US" sz="1300" b="1" i="1" dirty="0" smtClean="0"/>
              <a:t>(average): 10</a:t>
            </a:r>
            <a:r>
              <a:rPr lang="en-US" sz="1300" b="1" dirty="0" smtClean="0"/>
              <a:t>61 nm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b="1" dirty="0" smtClean="0"/>
              <a:t>Peak power </a:t>
            </a:r>
            <a:r>
              <a:rPr lang="en-US" sz="1300" b="1" i="1" dirty="0" smtClean="0"/>
              <a:t>(intensity): from 18 </a:t>
            </a:r>
            <a:r>
              <a:rPr lang="en-US" sz="1300" b="1" i="1" dirty="0" err="1" smtClean="0"/>
              <a:t>mW</a:t>
            </a:r>
            <a:r>
              <a:rPr lang="en-US" sz="1300" b="1" i="1" dirty="0" smtClean="0"/>
              <a:t> to 400 </a:t>
            </a:r>
            <a:r>
              <a:rPr lang="en-US" sz="1300" b="1" i="1" dirty="0" err="1" smtClean="0"/>
              <a:t>mW</a:t>
            </a:r>
            <a:endParaRPr lang="en-US" sz="1300" b="1" i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b="1" i="1" dirty="0" smtClean="0"/>
              <a:t>FWHM (time-width): 88 </a:t>
            </a:r>
            <a:r>
              <a:rPr lang="en-US" sz="1300" b="1" i="1" dirty="0" err="1" smtClean="0"/>
              <a:t>ps</a:t>
            </a:r>
            <a:r>
              <a:rPr lang="en-US" sz="1300" b="1" i="1" dirty="0" smtClean="0"/>
              <a:t> to 500 </a:t>
            </a:r>
            <a:r>
              <a:rPr lang="en-US" sz="1300" b="1" i="1" dirty="0" err="1" smtClean="0"/>
              <a:t>ps</a:t>
            </a:r>
            <a:endParaRPr lang="en-US" sz="1300" b="1" dirty="0"/>
          </a:p>
        </p:txBody>
      </p:sp>
      <p:sp>
        <p:nvSpPr>
          <p:cNvPr id="42" name="Accolade ouvrante 41"/>
          <p:cNvSpPr/>
          <p:nvPr/>
        </p:nvSpPr>
        <p:spPr>
          <a:xfrm>
            <a:off x="4550919" y="4730298"/>
            <a:ext cx="155448" cy="9144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42"/>
          <p:cNvSpPr txBox="1"/>
          <p:nvPr/>
        </p:nvSpPr>
        <p:spPr>
          <a:xfrm>
            <a:off x="45622" y="1204179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Single pixel CSA output </a:t>
            </a:r>
            <a:r>
              <a:rPr lang="en-US" sz="1200" b="1" dirty="0"/>
              <a:t>signal</a:t>
            </a:r>
            <a:r>
              <a:rPr lang="en-US" sz="1200" b="1" dirty="0" smtClean="0"/>
              <a:t> </a:t>
            </a:r>
          </a:p>
          <a:p>
            <a:r>
              <a:rPr lang="en-US" sz="1200" b="1" dirty="0" smtClean="0"/>
              <a:t>with 2 laser pulses</a:t>
            </a:r>
            <a:endParaRPr lang="en-US" sz="1200" b="1" dirty="0"/>
          </a:p>
        </p:txBody>
      </p:sp>
      <p:sp>
        <p:nvSpPr>
          <p:cNvPr id="51" name="Accolade ouvrante 50"/>
          <p:cNvSpPr/>
          <p:nvPr/>
        </p:nvSpPr>
        <p:spPr>
          <a:xfrm>
            <a:off x="4550919" y="5749805"/>
            <a:ext cx="155448" cy="9144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ZoneTexte 52"/>
          <p:cNvSpPr txBox="1"/>
          <p:nvPr/>
        </p:nvSpPr>
        <p:spPr>
          <a:xfrm>
            <a:off x="4628643" y="5889856"/>
            <a:ext cx="2646878" cy="892552"/>
          </a:xfrm>
          <a:prstGeom prst="rect">
            <a:avLst/>
          </a:prstGeom>
          <a:noFill/>
        </p:spPr>
        <p:txBody>
          <a:bodyPr wrap="none" lIns="108000" rtlCol="0">
            <a:normAutofit/>
          </a:bodyPr>
          <a:lstStyle/>
          <a:p>
            <a:pPr marL="172800" indent="-180000">
              <a:buFont typeface="Wingdings" panose="05000000000000000000" pitchFamily="2" charset="2"/>
              <a:buChar char="§"/>
            </a:pPr>
            <a:r>
              <a:rPr lang="en-US" sz="1300" b="1" dirty="0" smtClean="0"/>
              <a:t>Width: 5 ns ; Period: 10 ns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en-US" sz="1300" b="1" dirty="0" smtClean="0"/>
              <a:t>Amp: 2 V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en-US" sz="1300" b="1" dirty="0" smtClean="0"/>
              <a:t>Leading-edge: 2ns ; Trailing-edge: 2ns</a:t>
            </a:r>
          </a:p>
          <a:p>
            <a:pPr indent="-180000">
              <a:buFont typeface="Wingdings" panose="05000000000000000000" pitchFamily="2" charset="2"/>
              <a:buChar char="§"/>
            </a:pPr>
            <a:endParaRPr lang="en-US" sz="1300" b="1" dirty="0"/>
          </a:p>
        </p:txBody>
      </p:sp>
      <p:cxnSp>
        <p:nvCxnSpPr>
          <p:cNvPr id="55" name="Connecteur en angle 54"/>
          <p:cNvCxnSpPr/>
          <p:nvPr/>
        </p:nvCxnSpPr>
        <p:spPr>
          <a:xfrm rot="16200000" flipH="1">
            <a:off x="1151921" y="1805725"/>
            <a:ext cx="677994" cy="137156"/>
          </a:xfrm>
          <a:prstGeom prst="bentConnector3">
            <a:avLst>
              <a:gd name="adj1" fmla="val 71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36" idx="1"/>
          </p:cNvCxnSpPr>
          <p:nvPr/>
        </p:nvCxnSpPr>
        <p:spPr>
          <a:xfrm flipH="1" flipV="1">
            <a:off x="8616280" y="4293096"/>
            <a:ext cx="826764" cy="63319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space réservé du numéro de diapositive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fr-FR" sz="1400" b="1" smtClean="0"/>
              <a:t>7</a:t>
            </a:fld>
            <a:endParaRPr lang="fr-FR" sz="1400" b="1"/>
          </a:p>
        </p:txBody>
      </p:sp>
      <p:sp>
        <p:nvSpPr>
          <p:cNvPr id="25" name="Rectangle 24"/>
          <p:cNvSpPr/>
          <p:nvPr/>
        </p:nvSpPr>
        <p:spPr bwMode="auto">
          <a:xfrm>
            <a:off x="-8190" y="6543738"/>
            <a:ext cx="4183557" cy="32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607282" y="6335417"/>
            <a:ext cx="407435" cy="4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4" y="1340767"/>
            <a:ext cx="3638522" cy="482214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86" y="1301121"/>
            <a:ext cx="3804559" cy="4838735"/>
          </a:xfrm>
          <a:prstGeom prst="rect">
            <a:avLst/>
          </a:prstGeom>
        </p:spPr>
      </p:pic>
      <p:sp>
        <p:nvSpPr>
          <p:cNvPr id="9" name="文本框 84">
            <a:extLst>
              <a:ext uri="{FF2B5EF4-FFF2-40B4-BE49-F238E27FC236}">
                <a16:creationId xmlns:a16="http://schemas.microsoft.com/office/drawing/2014/main" id="{EF5904F0-EC4C-4ED0-847B-B314ACAED56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024129" y="560119"/>
            <a:ext cx="9720072" cy="4370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lvl="0" defTabSz="914377"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TIIMM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1B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 – First 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t>Laser tests  - Full matrix heat map  </a:t>
            </a:r>
            <a:endParaRPr kumimoji="0" lang="en-GB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7408" y="234888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 Laser pulses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97882" y="230432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50 Laser pulses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07322" y="211921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180 Laser pulses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340768"/>
            <a:ext cx="3600400" cy="482214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853572" y="400506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130 Laser pulses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340768"/>
            <a:ext cx="3575721" cy="482214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315525" y="2299993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130 Laser pulses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04876" y="2299993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180 Laser pulses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403345" y="1700808"/>
            <a:ext cx="750982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880 </a:t>
            </a:r>
            <a:r>
              <a:rPr lang="en-US" sz="1200" b="1" dirty="0" err="1" smtClean="0"/>
              <a:t>k</a:t>
            </a:r>
            <a:r>
              <a:rPr lang="en-US" altLang="zh-CN" sz="1200" b="1" dirty="0" err="1" smtClean="0"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1200" b="1" baseline="30000" dirty="0" smtClean="0"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</a:p>
          <a:p>
            <a:pPr lvl="0"/>
            <a:endParaRPr lang="en-US" sz="1200" b="1" dirty="0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/>
            <a:endParaRPr lang="en-US" sz="12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/>
            <a:endParaRPr lang="en-US" sz="1200" b="1" dirty="0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/>
            <a:endParaRPr lang="en-US" sz="12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ea typeface="微软雅黑" panose="020B0503020204020204" pitchFamily="34" charset="-122"/>
                <a:cs typeface="Times New Roman" panose="02020603050405020304" pitchFamily="18" charset="0"/>
              </a:rPr>
              <a:t>660 </a:t>
            </a:r>
            <a:r>
              <a:rPr lang="en-US" sz="1200" b="1" dirty="0" err="1"/>
              <a:t>k</a:t>
            </a:r>
            <a:r>
              <a:rPr lang="en-US" altLang="zh-CN" sz="1200" b="1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1200" b="1" baseline="30000" dirty="0"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</a:p>
          <a:p>
            <a:endParaRPr lang="en-US" sz="1200" b="1" dirty="0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12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1200" b="1" dirty="0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ea typeface="微软雅黑" panose="020B0503020204020204" pitchFamily="34" charset="-122"/>
                <a:cs typeface="Times New Roman" panose="02020603050405020304" pitchFamily="18" charset="0"/>
              </a:rPr>
              <a:t>440 </a:t>
            </a:r>
            <a:r>
              <a:rPr lang="en-US" sz="1200" b="1" dirty="0" err="1"/>
              <a:t>k</a:t>
            </a:r>
            <a:r>
              <a:rPr lang="en-US" altLang="zh-CN" sz="1200" b="1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1200" b="1" baseline="30000" dirty="0"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</a:p>
          <a:p>
            <a:endParaRPr lang="en-US" sz="1200" b="1" dirty="0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12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1200" b="1" dirty="0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12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ea typeface="微软雅黑" panose="020B0503020204020204" pitchFamily="34" charset="-122"/>
                <a:cs typeface="Times New Roman" panose="02020603050405020304" pitchFamily="18" charset="0"/>
              </a:rPr>
              <a:t>220 </a:t>
            </a:r>
            <a:r>
              <a:rPr lang="en-US" sz="1200" b="1" dirty="0" err="1"/>
              <a:t>k</a:t>
            </a:r>
            <a:r>
              <a:rPr lang="en-US" altLang="zh-CN" sz="1200" b="1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1200" b="1" baseline="30000" dirty="0"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</a:p>
          <a:p>
            <a:endParaRPr lang="en-US" sz="12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1200" b="1" dirty="0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1200" b="1" dirty="0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12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1200" b="1" dirty="0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ea typeface="微软雅黑" panose="020B0503020204020204" pitchFamily="34" charset="-122"/>
                <a:cs typeface="Times New Roman" panose="02020603050405020304" pitchFamily="18" charset="0"/>
              </a:rPr>
              <a:t>0 </a:t>
            </a:r>
            <a:r>
              <a:rPr lang="en-US" sz="1200" b="1" dirty="0" err="1"/>
              <a:t>k</a:t>
            </a:r>
            <a:r>
              <a:rPr lang="en-US" altLang="zh-CN" sz="1200" b="1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1200" b="1" baseline="30000" dirty="0"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</a:p>
          <a:p>
            <a:endParaRPr lang="en-US" sz="1200" b="1" dirty="0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230736" y="1351249"/>
            <a:ext cx="10905824" cy="29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fr-FR" sz="1400" b="1" smtClean="0"/>
              <a:t>8</a:t>
            </a:fld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154426" y="5805264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Pixel number</a:t>
            </a:r>
            <a:endParaRPr lang="en-US" sz="1000" b="1" dirty="0"/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-345356" y="3496540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Pixel number</a:t>
            </a:r>
            <a:endParaRPr lang="en-US" sz="10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-8190" y="6544626"/>
            <a:ext cx="4183557" cy="32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1634829" y="6330508"/>
            <a:ext cx="418772" cy="4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6" y="857232"/>
            <a:ext cx="5199585" cy="23427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" y="3207606"/>
            <a:ext cx="6795099" cy="33457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文本框 84">
            <a:extLst>
              <a:ext uri="{FF2B5EF4-FFF2-40B4-BE49-F238E27FC236}">
                <a16:creationId xmlns:a16="http://schemas.microsoft.com/office/drawing/2014/main" id="{EF5904F0-EC4C-4ED0-847B-B314ACAED564}"/>
              </a:ext>
            </a:extLst>
          </p:cNvPr>
          <p:cNvSpPr txBox="1"/>
          <p:nvPr/>
        </p:nvSpPr>
        <p:spPr bwMode="auto">
          <a:xfrm>
            <a:off x="767408" y="188640"/>
            <a:ext cx="957275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lvl="0" defTabSz="914377"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TIIMM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1B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 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CSA output </a:t>
            </a:r>
            <a:r>
              <a:rPr lang="en-US" altLang="zh-CN" sz="2000" b="1" u="sng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preliminary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tests with Fe55 source - Calibration 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7" y="3365775"/>
            <a:ext cx="5199585" cy="3218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313924" y="4502273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Fe55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>
            <a:stCxn id="7" idx="2"/>
          </p:cNvCxnSpPr>
          <p:nvPr/>
        </p:nvCxnSpPr>
        <p:spPr>
          <a:xfrm flipH="1">
            <a:off x="1313923" y="4810050"/>
            <a:ext cx="273474" cy="5324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055224" y="389774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Noise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002180" y="4148914"/>
            <a:ext cx="317670" cy="3386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201433" y="4724091"/>
            <a:ext cx="12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 laser pulses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3677525" y="5046430"/>
            <a:ext cx="130003" cy="2662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339678" y="4814434"/>
            <a:ext cx="12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4 laser pulses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6033348" y="5122211"/>
            <a:ext cx="40619" cy="3286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991544" y="3667065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Superposition of 3 histograms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340445" y="822703"/>
            <a:ext cx="2948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Histogram of the output voltage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of the CSA  with 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</a:rPr>
              <a:t> laser pulses</a:t>
            </a:r>
          </a:p>
          <a:p>
            <a:pPr algn="ctr"/>
            <a:r>
              <a:rPr lang="en-US" sz="1400" b="1" i="1" dirty="0">
                <a:solidFill>
                  <a:srgbClr val="0070C0"/>
                </a:solidFill>
              </a:rPr>
              <a:t>(single pixel)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689642" y="3364783"/>
            <a:ext cx="2579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Histogram of the output voltage of the CSA  with </a:t>
            </a:r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r>
              <a:rPr lang="en-US" sz="1600" b="1" dirty="0" smtClean="0">
                <a:solidFill>
                  <a:srgbClr val="0070C0"/>
                </a:solidFill>
              </a:rPr>
              <a:t> laser pulses </a:t>
            </a:r>
            <a:r>
              <a:rPr lang="en-US" sz="1400" b="1" i="1" dirty="0" smtClean="0">
                <a:solidFill>
                  <a:srgbClr val="0070C0"/>
                </a:solidFill>
              </a:rPr>
              <a:t>(</a:t>
            </a:r>
            <a:r>
              <a:rPr lang="en-US" sz="1400" b="1" i="1" dirty="0">
                <a:solidFill>
                  <a:srgbClr val="0070C0"/>
                </a:solidFill>
              </a:rPr>
              <a:t>single pixel)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675840"/>
            <a:ext cx="5400600" cy="24927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059191" y="772547"/>
            <a:ext cx="4108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Histogram of the output voltage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of the CSA </a:t>
            </a:r>
            <a:r>
              <a:rPr lang="en-US" sz="1400" b="1" i="1" dirty="0" smtClean="0">
                <a:solidFill>
                  <a:srgbClr val="0070C0"/>
                </a:solidFill>
              </a:rPr>
              <a:t>(single pixel) </a:t>
            </a:r>
            <a:r>
              <a:rPr lang="en-US" sz="1600" b="1" dirty="0" smtClean="0">
                <a:solidFill>
                  <a:srgbClr val="0070C0"/>
                </a:solidFill>
              </a:rPr>
              <a:t>with a </a:t>
            </a:r>
            <a:r>
              <a:rPr lang="en-US" sz="1600" b="1" dirty="0" smtClean="0">
                <a:solidFill>
                  <a:srgbClr val="FF0000"/>
                </a:solidFill>
              </a:rPr>
              <a:t>Fe55</a:t>
            </a:r>
            <a:r>
              <a:rPr lang="en-US" sz="1600" b="1" dirty="0" smtClean="0">
                <a:solidFill>
                  <a:srgbClr val="0070C0"/>
                </a:solidFill>
              </a:rPr>
              <a:t> source only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Espace réservé du numéro de diapositive 27"/>
          <p:cNvSpPr txBox="1">
            <a:spLocks/>
          </p:cNvSpPr>
          <p:nvPr/>
        </p:nvSpPr>
        <p:spPr>
          <a:xfrm>
            <a:off x="11675061" y="6539056"/>
            <a:ext cx="973667" cy="274320"/>
          </a:xfrm>
          <a:prstGeom prst="rect">
            <a:avLst/>
          </a:prstGeom>
        </p:spPr>
        <p:txBody>
          <a:bodyPr/>
          <a:lstStyle>
            <a:defPPr>
              <a:defRPr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FAB73BC-B049-4115-A692-8D63A059BFB8}" type="slidenum">
              <a:rPr lang="fr-FR" sz="1400" b="1" smtClean="0"/>
              <a:pPr>
                <a:defRPr/>
              </a:pPr>
              <a:t>9</a:t>
            </a:fld>
            <a:endParaRPr lang="fr-FR" sz="1400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8190" y="6577043"/>
            <a:ext cx="4183557" cy="285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Arial"/>
        <a:cs typeface="Arial"/>
      </a:majorFont>
      <a:minorFont>
        <a:latin typeface="Tw Cen MT"/>
        <a:ea typeface="Arial"/>
        <a:cs typeface="Arial"/>
      </a:minorFont>
    </a:fontScheme>
    <a:fmtScheme name="Integral">
      <a:fillStyleLst>
        <a:solidFill>
          <a:schemeClr val="phClr"/>
        </a:solidFill>
        <a:gradFill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/>
        </a:gradFill>
        <a:gradFill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1169</Words>
  <Application>Microsoft Office PowerPoint</Application>
  <PresentationFormat>Grand écran</PresentationFormat>
  <Paragraphs>250</Paragraphs>
  <Slides>12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7" baseType="lpstr">
      <vt:lpstr>微软雅黑</vt:lpstr>
      <vt:lpstr>微软雅黑</vt:lpstr>
      <vt:lpstr>宋体</vt:lpstr>
      <vt:lpstr>Arial</vt:lpstr>
      <vt:lpstr>Calibri</vt:lpstr>
      <vt:lpstr>等线</vt:lpstr>
      <vt:lpstr>Symbol</vt:lpstr>
      <vt:lpstr>Times New Roman</vt:lpstr>
      <vt:lpstr>Tw Cen MT</vt:lpstr>
      <vt:lpstr>Tw Cen MT (Corps)</vt:lpstr>
      <vt:lpstr>Tw Cen MT Condensed</vt:lpstr>
      <vt:lpstr>Wingdings</vt:lpstr>
      <vt:lpstr>Wingdings 3</vt:lpstr>
      <vt:lpstr>Intégral</vt:lpstr>
      <vt:lpstr>Visio</vt:lpstr>
      <vt:lpstr>TIIMM Sensor’s overview</vt:lpstr>
      <vt:lpstr>TIIMM1B: Single pixel Analog Front-end</vt:lpstr>
      <vt:lpstr>TIIMM1B (Transistor level - simulations only)</vt:lpstr>
      <vt:lpstr>Présentation PowerPoint</vt:lpstr>
      <vt:lpstr>Présentation PowerPoint</vt:lpstr>
      <vt:lpstr>Présentation PowerPoint</vt:lpstr>
      <vt:lpstr>TIIMM1B – First Laser tests  </vt:lpstr>
      <vt:lpstr>TIIMM1B – First Laser tests  - Full matrix heat map  </vt:lpstr>
      <vt:lpstr>Présentation PowerPoint</vt:lpstr>
      <vt:lpstr>TIIMM1B – First Laser tests Energy          loss measurement    (single pixel TOT)  </vt:lpstr>
      <vt:lpstr>Présentation PowerPoint</vt:lpstr>
      <vt:lpstr>Présentation PowerPoint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MI2I</dc:title>
  <dc:creator>Rachid Sefri</dc:creator>
  <cp:lastModifiedBy>Rachid Sefri</cp:lastModifiedBy>
  <cp:revision>60</cp:revision>
  <dcterms:created xsi:type="dcterms:W3CDTF">2022-11-29T17:28:28Z</dcterms:created>
  <dcterms:modified xsi:type="dcterms:W3CDTF">2023-01-31T14:08:32Z</dcterms:modified>
</cp:coreProperties>
</file>