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2" r:id="rId3"/>
    <p:sldId id="293" r:id="rId4"/>
    <p:sldId id="296" r:id="rId5"/>
    <p:sldId id="295" r:id="rId6"/>
    <p:sldId id="305" r:id="rId7"/>
    <p:sldId id="327" r:id="rId8"/>
    <p:sldId id="328" r:id="rId9"/>
    <p:sldId id="309" r:id="rId10"/>
    <p:sldId id="316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40" r:id="rId21"/>
    <p:sldId id="341" r:id="rId22"/>
    <p:sldId id="342" r:id="rId23"/>
    <p:sldId id="343" r:id="rId24"/>
    <p:sldId id="344" r:id="rId25"/>
    <p:sldId id="339" r:id="rId26"/>
    <p:sldId id="338" r:id="rId27"/>
    <p:sldId id="310" r:id="rId28"/>
    <p:sldId id="313" r:id="rId29"/>
    <p:sldId id="315" r:id="rId30"/>
  </p:sldIdLst>
  <p:sldSz cx="9144000" cy="5143500" type="screen16x9"/>
  <p:notesSz cx="6858000" cy="9144000"/>
  <p:defaultTextStyle>
    <a:defPPr>
      <a:defRPr lang="fr-FR"/>
    </a:defPPr>
    <a:lvl1pPr marL="0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7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7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6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94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2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2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2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de Microsoft Office" initials="Office" lastIdx="1" clrIdx="0"/>
  <p:cmAuthor id="2" name="Utilisateur de Microsoft Office" initials="Office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4ED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7"/>
    <p:restoredTop sz="96327"/>
  </p:normalViewPr>
  <p:slideViewPr>
    <p:cSldViewPr snapToGrid="0" snapToObjects="1">
      <p:cViewPr varScale="1">
        <p:scale>
          <a:sx n="171" d="100"/>
          <a:sy n="171" d="100"/>
        </p:scale>
        <p:origin x="70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44"/>
    </p:cViewPr>
  </p:sorterViewPr>
  <p:notesViewPr>
    <p:cSldViewPr snapToGrid="0" snapToObjects="1">
      <p:cViewPr varScale="1">
        <p:scale>
          <a:sx n="108" d="100"/>
          <a:sy n="108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96376-E71A-4942-A452-29D43CC7888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31A72-CDD1-0E4F-B5BD-66FA3A5AD5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62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42454-72C6-C049-83CE-EB6862BB40BD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72188-33C4-4346-813F-CCE8AB8D1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14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7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7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6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4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2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2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2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76400"/>
            <a:ext cx="6858000" cy="1497980"/>
          </a:xfrm>
        </p:spPr>
        <p:txBody>
          <a:bodyPr anchor="ctr" anchorCtr="1"/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4593108"/>
            <a:ext cx="6858000" cy="322326"/>
          </a:xfrm>
        </p:spPr>
        <p:txBody>
          <a:bodyPr>
            <a:normAutofit/>
          </a:bodyPr>
          <a:lstStyle>
            <a:lvl1pPr marL="0" indent="0" algn="r">
              <a:buNone/>
              <a:defRPr sz="1200" b="0" i="1" baseline="0">
                <a:solidFill>
                  <a:schemeClr val="bg2">
                    <a:lumMod val="50000"/>
                  </a:schemeClr>
                </a:solidFill>
                <a:latin typeface="Aganè Light" charset="0"/>
                <a:ea typeface="Aganè Light" charset="0"/>
                <a:cs typeface="Aganè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Patrick Robbe, </a:t>
            </a:r>
            <a:r>
              <a:rPr lang="fr-FR" dirty="0" err="1"/>
              <a:t>IJCLab</a:t>
            </a:r>
            <a:r>
              <a:rPr lang="fr-FR" dirty="0"/>
              <a:t> Orsay,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4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2022" y="273844"/>
            <a:ext cx="1809641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1886" y="273844"/>
            <a:ext cx="64269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9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73844"/>
            <a:ext cx="8339328" cy="92402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2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73844"/>
            <a:ext cx="8339328" cy="92402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1297577"/>
            <a:ext cx="4112514" cy="33351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97577"/>
            <a:ext cx="4112514" cy="33351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0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273844"/>
            <a:ext cx="8349778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886" y="1260872"/>
            <a:ext cx="4106296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886" y="1878806"/>
            <a:ext cx="4106296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4112514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4112514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88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28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6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342900"/>
            <a:ext cx="3187133" cy="10243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2434" y="342900"/>
            <a:ext cx="5049229" cy="429005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1886" y="1489166"/>
            <a:ext cx="3187133" cy="314379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2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77" y="342900"/>
            <a:ext cx="3195842" cy="108530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75017" y="342901"/>
            <a:ext cx="5066647" cy="430747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77" y="1543050"/>
            <a:ext cx="3195842" cy="31073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926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16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2336" y="273844"/>
            <a:ext cx="8339328" cy="92402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C4E4ED"/>
              </a:gs>
              <a:gs pos="100000">
                <a:schemeClr val="bg1"/>
              </a:gs>
            </a:gsLst>
            <a:lin ang="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298448"/>
            <a:ext cx="8339328" cy="333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84264" y="473392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ileron" charset="0"/>
                <a:ea typeface="Aileron" charset="0"/>
                <a:cs typeface="Aileron" charset="0"/>
              </a:defRPr>
            </a:lvl1pPr>
          </a:lstStyle>
          <a:p>
            <a:fld id="{76C469FD-F6FD-0649-A221-1E17ECBCC29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57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ileron SemiBold" charset="0"/>
          <a:ea typeface="Aileron SemiBold" charset="0"/>
          <a:cs typeface="Aileron SemiBold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900022"/>
            <a:ext cx="6858000" cy="149798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Projet</a:t>
            </a:r>
            <a:r>
              <a:rPr lang="en-US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LHCb-ECAL2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Source Sans Pro" panose="020B0503030403020204" pitchFamily="34" charset="77"/>
              </a:rPr>
              <a:t>Patrick </a:t>
            </a:r>
            <a:r>
              <a:rPr lang="en-US" dirty="0" err="1">
                <a:latin typeface="Source Sans Pro" panose="020B0503030403020204" pitchFamily="34" charset="77"/>
              </a:rPr>
              <a:t>Robbe</a:t>
            </a:r>
            <a:r>
              <a:rPr lang="en-US" dirty="0">
                <a:latin typeface="Source Sans Pro" panose="020B0503030403020204" pitchFamily="34" charset="77"/>
              </a:rPr>
              <a:t> , </a:t>
            </a:r>
            <a:r>
              <a:rPr lang="en-US" dirty="0" err="1">
                <a:latin typeface="Source Sans Pro" panose="020B0503030403020204" pitchFamily="34" charset="77"/>
              </a:rPr>
              <a:t>IJCLab</a:t>
            </a:r>
            <a:r>
              <a:rPr lang="en-US" dirty="0">
                <a:latin typeface="Source Sans Pro" panose="020B0503030403020204" pitchFamily="34" charset="77"/>
              </a:rPr>
              <a:t> Orsay, </a:t>
            </a:r>
            <a:r>
              <a:rPr lang="en-US" dirty="0" err="1">
                <a:latin typeface="Source Sans Pro" panose="020B0503030403020204" pitchFamily="34" charset="77"/>
              </a:rPr>
              <a:t>Journées</a:t>
            </a:r>
            <a:r>
              <a:rPr lang="en-US" dirty="0">
                <a:latin typeface="Source Sans Pro" panose="020B0503030403020204" pitchFamily="34" charset="77"/>
              </a:rPr>
              <a:t> R&amp;T 2023, 8/11/2023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63AE79-7F7C-4AA8-9BF0-BB4EE9031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50" y="85599"/>
            <a:ext cx="619191" cy="4666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17DE99-F80D-3CBF-01A1-6ED875848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48" y="9974"/>
            <a:ext cx="1202944" cy="6179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A987F1-E869-2862-AED5-48AE309D0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5" y="85599"/>
            <a:ext cx="521390" cy="5213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5FB4CA-CDCE-ADD8-646D-F2E9E5672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39" y="130693"/>
            <a:ext cx="719249" cy="3764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1647CB0-BEB2-9580-1E98-BF4CC13A93E2}"/>
              </a:ext>
            </a:extLst>
          </p:cNvPr>
          <p:cNvSpPr txBox="1"/>
          <p:nvPr/>
        </p:nvSpPr>
        <p:spPr>
          <a:xfrm>
            <a:off x="3209443" y="2670131"/>
            <a:ext cx="59345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1800" dirty="0"/>
              <a:t>Ludovic </a:t>
            </a:r>
            <a:r>
              <a:rPr lang="fr-FR" sz="1800" dirty="0" err="1"/>
              <a:t>Alvado</a:t>
            </a:r>
            <a:r>
              <a:rPr lang="fr-FR" sz="1800" dirty="0"/>
              <a:t>, Nicolas </a:t>
            </a:r>
            <a:r>
              <a:rPr lang="fr-FR" sz="1800" dirty="0" err="1"/>
              <a:t>Arveuf</a:t>
            </a:r>
            <a:r>
              <a:rPr lang="fr-FR" sz="1800" dirty="0"/>
              <a:t>, Edouard Bechetoille, Christophe Beigbeder, Guillaume Blanchard, Dominique Breton, Raphael de </a:t>
            </a:r>
            <a:r>
              <a:rPr lang="fr-FR" sz="1800" dirty="0" err="1"/>
              <a:t>Neef</a:t>
            </a:r>
            <a:r>
              <a:rPr lang="fr-FR" sz="1800" dirty="0"/>
              <a:t>, Laetitia Guerry, Frédéric Jouve, Baptiste Joly, Laurent </a:t>
            </a:r>
            <a:r>
              <a:rPr lang="fr-FR" sz="1800" dirty="0" err="1"/>
              <a:t>Leterrier</a:t>
            </a:r>
            <a:r>
              <a:rPr lang="fr-FR" sz="1800" dirty="0"/>
              <a:t>, </a:t>
            </a:r>
            <a:r>
              <a:rPr lang="fr-FR" dirty="0"/>
              <a:t>Jihane </a:t>
            </a:r>
            <a:r>
              <a:rPr lang="fr-FR" dirty="0" err="1"/>
              <a:t>Maalmi</a:t>
            </a:r>
            <a:r>
              <a:rPr lang="fr-FR" dirty="0"/>
              <a:t>, </a:t>
            </a:r>
            <a:r>
              <a:rPr lang="fr-FR" sz="1800" dirty="0"/>
              <a:t>Samuel </a:t>
            </a:r>
            <a:r>
              <a:rPr lang="fr-FR" sz="1800" dirty="0" err="1"/>
              <a:t>Manen</a:t>
            </a:r>
            <a:r>
              <a:rPr lang="fr-FR" sz="1800" u="sng" dirty="0"/>
              <a:t>,</a:t>
            </a:r>
            <a:r>
              <a:rPr lang="fr-FR" sz="1800" dirty="0"/>
              <a:t> Hervé </a:t>
            </a:r>
            <a:r>
              <a:rPr lang="fr-FR" sz="1800" dirty="0" err="1"/>
              <a:t>Mathez</a:t>
            </a:r>
            <a:r>
              <a:rPr lang="fr-FR" sz="1800" dirty="0"/>
              <a:t>, Patrick Robbe, Christophe Sylvia, Aurélie Terrisse, Vincent Tisserand, Philippe Vallerand, Richard Vandaele</a:t>
            </a:r>
          </a:p>
        </p:txBody>
      </p:sp>
    </p:spTree>
    <p:extLst>
      <p:ext uri="{BB962C8B-B14F-4D97-AF65-F5344CB8AC3E}">
        <p14:creationId xmlns:p14="http://schemas.microsoft.com/office/powerpoint/2010/main" val="1975316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B7FF3-FEFB-BA65-45A6-787F6E7C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Electronique pour ECAL Upgrade II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8931F0-AECF-058E-858C-6251E1019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8339328" cy="3845052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Architecture: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>
              <a:lnSpc>
                <a:spcPct val="110000"/>
              </a:lnSpc>
            </a:pPr>
            <a:r>
              <a:rPr lang="fr-FR" dirty="0"/>
              <a:t>Lecture par </a:t>
            </a:r>
            <a:r>
              <a:rPr lang="fr-FR" dirty="0" err="1"/>
              <a:t>PMTs</a:t>
            </a:r>
            <a:endParaRPr lang="fr-FR" dirty="0"/>
          </a:p>
          <a:p>
            <a:pPr>
              <a:lnSpc>
                <a:spcPct val="110000"/>
              </a:lnSpc>
            </a:pPr>
            <a:r>
              <a:rPr lang="fr-FR" dirty="0"/>
              <a:t>Deux chemins séparés avec des ASIC dédiés développés en parallèle, avec la même technologie (TSMC 65 nm):</a:t>
            </a:r>
          </a:p>
          <a:p>
            <a:pPr lvl="1">
              <a:lnSpc>
                <a:spcPct val="110000"/>
              </a:lnSpc>
            </a:pPr>
            <a:r>
              <a:rPr lang="fr-FR" b="1" dirty="0"/>
              <a:t>ASIC temps (SPIDER): </a:t>
            </a:r>
            <a:r>
              <a:rPr lang="fr-FR" dirty="0" err="1"/>
              <a:t>waveform</a:t>
            </a:r>
            <a:r>
              <a:rPr lang="fr-FR" dirty="0"/>
              <a:t> TDC dans des mémoires analogiques (R&amp;T IN2P3, Orsay/Clermont-Ferrand/Lyon/Caen)</a:t>
            </a:r>
          </a:p>
          <a:p>
            <a:pPr lvl="1">
              <a:lnSpc>
                <a:spcPct val="110000"/>
              </a:lnSpc>
            </a:pPr>
            <a:r>
              <a:rPr lang="fr-FR" b="1" dirty="0"/>
              <a:t>ASIC énergie </a:t>
            </a:r>
            <a:r>
              <a:rPr lang="fr-FR" dirty="0"/>
              <a:t>(Barcelone, Valence), avec un design proche de l’ASIC actuel (ICECAL): mesure de la charge à la fréquence de 40 MHz sur 12 bits avec des gains différents (gamme dynamique entre E</a:t>
            </a:r>
            <a:r>
              <a:rPr lang="fr-FR" baseline="-25000" dirty="0"/>
              <a:t>T</a:t>
            </a:r>
            <a:r>
              <a:rPr lang="fr-FR" dirty="0"/>
              <a:t> = 0 to 400 </a:t>
            </a:r>
            <a:r>
              <a:rPr lang="fr-FR" dirty="0" err="1"/>
              <a:t>GeV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CFAC4E-6FCE-D077-B91B-770C3C17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7097BB-B504-88EC-28F2-91AFB42BA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74" y="1298448"/>
            <a:ext cx="6482751" cy="17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21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34741-61CC-10A4-5510-DF96BF568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Mesure</a:t>
            </a:r>
            <a:r>
              <a:rPr lang="en-GB" dirty="0"/>
              <a:t> du temps: </a:t>
            </a:r>
            <a:r>
              <a:rPr lang="en-GB" dirty="0" err="1"/>
              <a:t>contexte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1DA290-DCBC-2FC9-930D-3ADB417BC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Resolution </a:t>
            </a:r>
            <a:r>
              <a:rPr lang="en-GB" sz="2000" dirty="0" err="1"/>
              <a:t>visée</a:t>
            </a:r>
            <a:r>
              <a:rPr lang="en-GB" sz="2000" dirty="0"/>
              <a:t>: 15 </a:t>
            </a:r>
            <a:r>
              <a:rPr lang="en-GB" sz="2000" dirty="0" err="1"/>
              <a:t>ps</a:t>
            </a:r>
            <a:r>
              <a:rPr lang="en-GB" sz="2000" dirty="0"/>
              <a:t> RMS</a:t>
            </a:r>
          </a:p>
          <a:p>
            <a:r>
              <a:rPr lang="en-GB" sz="2000" dirty="0"/>
              <a:t>Sur </a:t>
            </a:r>
            <a:r>
              <a:rPr lang="en-GB" sz="2000" dirty="0" err="1"/>
              <a:t>une</a:t>
            </a:r>
            <a:r>
              <a:rPr lang="en-GB" sz="2000" dirty="0"/>
              <a:t> </a:t>
            </a:r>
            <a:r>
              <a:rPr lang="en-GB" sz="2000" dirty="0" err="1"/>
              <a:t>gamme</a:t>
            </a:r>
            <a:r>
              <a:rPr lang="en-GB" sz="2000" dirty="0"/>
              <a:t> </a:t>
            </a:r>
            <a:r>
              <a:rPr lang="en-GB" sz="2000" dirty="0" err="1"/>
              <a:t>dynamique</a:t>
            </a:r>
            <a:r>
              <a:rPr lang="en-GB" sz="2000" dirty="0"/>
              <a:t> </a:t>
            </a:r>
            <a:r>
              <a:rPr lang="en-GB" sz="2000" dirty="0" err="1"/>
              <a:t>élevée</a:t>
            </a:r>
            <a:r>
              <a:rPr lang="en-GB" sz="2000" dirty="0"/>
              <a:t>: entre E</a:t>
            </a:r>
            <a:r>
              <a:rPr lang="en-GB" sz="2000" baseline="-25000" dirty="0"/>
              <a:t>T</a:t>
            </a:r>
            <a:r>
              <a:rPr lang="en-GB" sz="2000" dirty="0"/>
              <a:t> = 50 MeV et 5 GeV (</a:t>
            </a:r>
            <a:r>
              <a:rPr lang="en-GB" sz="2000" dirty="0" err="1"/>
              <a:t>facteur</a:t>
            </a:r>
            <a:r>
              <a:rPr lang="en-GB" sz="2000" dirty="0"/>
              <a:t> 100)</a:t>
            </a:r>
          </a:p>
          <a:p>
            <a:r>
              <a:rPr lang="en-GB" sz="2000" dirty="0"/>
              <a:t>Avec un </a:t>
            </a:r>
            <a:r>
              <a:rPr lang="en-GB" sz="2000" dirty="0" err="1"/>
              <a:t>taux</a:t>
            </a:r>
            <a:r>
              <a:rPr lang="en-GB" sz="2000" dirty="0"/>
              <a:t> de </a:t>
            </a:r>
            <a:r>
              <a:rPr lang="en-GB" sz="2000" dirty="0" err="1"/>
              <a:t>comptage</a:t>
            </a:r>
            <a:r>
              <a:rPr lang="en-GB" sz="2000" dirty="0"/>
              <a:t> de 10% (</a:t>
            </a:r>
            <a:r>
              <a:rPr lang="en-GB" sz="2000" dirty="0" err="1"/>
              <a:t>à</a:t>
            </a:r>
            <a:r>
              <a:rPr lang="en-GB" sz="2000" dirty="0"/>
              <a:t> 40 MHz) </a:t>
            </a:r>
            <a:r>
              <a:rPr lang="en-GB" sz="2000" dirty="0" err="1"/>
              <a:t>initialement</a:t>
            </a:r>
            <a:endParaRPr lang="en-GB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022FA5-36A6-D8F2-D837-2CF5BA097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7846EE-6539-0545-27AB-D1094B4B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972" y="2564421"/>
            <a:ext cx="3038056" cy="20683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40AEAE-6FE2-198A-6D7C-322535672F8A}"/>
              </a:ext>
            </a:extLst>
          </p:cNvPr>
          <p:cNvSpPr txBox="1"/>
          <p:nvPr/>
        </p:nvSpPr>
        <p:spPr>
          <a:xfrm>
            <a:off x="3204478" y="4638438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Taux</a:t>
            </a:r>
            <a:r>
              <a:rPr lang="en-GB" dirty="0"/>
              <a:t> de </a:t>
            </a:r>
            <a:r>
              <a:rPr lang="en-GB" dirty="0" err="1"/>
              <a:t>comptage</a:t>
            </a:r>
            <a:r>
              <a:rPr lang="en-GB" dirty="0"/>
              <a:t> par </a:t>
            </a:r>
            <a:r>
              <a:rPr lang="en-GB" dirty="0" err="1"/>
              <a:t>voie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42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C2F464-580B-F01A-BDB4-FCEB0F0F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Mesure</a:t>
            </a:r>
            <a:r>
              <a:rPr lang="en-GB" dirty="0"/>
              <a:t> du temps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449D14-18A8-DA54-13C1-BD58F2B70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5" y="1298448"/>
            <a:ext cx="8008419" cy="3845052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 err="1"/>
              <a:t>Résolution</a:t>
            </a:r>
            <a:r>
              <a:rPr lang="en-GB" sz="1800" dirty="0"/>
              <a:t> </a:t>
            </a:r>
            <a:r>
              <a:rPr lang="en-GB" sz="1800" dirty="0" err="1"/>
              <a:t>théorique</a:t>
            </a:r>
            <a:r>
              <a:rPr lang="en-GB" sz="1800" dirty="0"/>
              <a:t>: </a:t>
            </a:r>
          </a:p>
          <a:p>
            <a:r>
              <a:rPr lang="en-GB" sz="1800" dirty="0"/>
              <a:t>Avec les </a:t>
            </a:r>
            <a:r>
              <a:rPr lang="en-GB" sz="1800" dirty="0" err="1"/>
              <a:t>candidats</a:t>
            </a:r>
            <a:r>
              <a:rPr lang="en-GB" sz="1800" dirty="0"/>
              <a:t> PMTs pour le </a:t>
            </a:r>
            <a:r>
              <a:rPr lang="en-GB" sz="1800" dirty="0" err="1"/>
              <a:t>détecteur</a:t>
            </a:r>
            <a:r>
              <a:rPr lang="en-GB" sz="1800" dirty="0"/>
              <a:t>, rise time de </a:t>
            </a:r>
            <a:r>
              <a:rPr lang="en-GB" sz="1800" dirty="0" err="1"/>
              <a:t>l’ordre</a:t>
            </a:r>
            <a:r>
              <a:rPr lang="en-GB" sz="1800" dirty="0"/>
              <a:t> de 1ns</a:t>
            </a:r>
          </a:p>
          <a:p>
            <a:r>
              <a:rPr lang="en-GB" sz="1800" u="sng" dirty="0" err="1"/>
              <a:t>Système</a:t>
            </a:r>
            <a:r>
              <a:rPr lang="en-GB" sz="1800" u="sng" dirty="0"/>
              <a:t> </a:t>
            </a:r>
            <a:r>
              <a:rPr lang="en-GB" sz="1800" u="sng" dirty="0" err="1"/>
              <a:t>classique</a:t>
            </a:r>
            <a:r>
              <a:rPr lang="en-GB" sz="1800" dirty="0"/>
              <a:t>: TDC (Time to Digital Convertor)</a:t>
            </a:r>
          </a:p>
          <a:p>
            <a:pPr lvl="1"/>
            <a:r>
              <a:rPr lang="en-GB" sz="1400" dirty="0"/>
              <a:t>doit </a:t>
            </a:r>
            <a:r>
              <a:rPr lang="en-GB" sz="1400" dirty="0" err="1"/>
              <a:t>être</a:t>
            </a:r>
            <a:r>
              <a:rPr lang="en-GB" sz="1400" dirty="0"/>
              <a:t> </a:t>
            </a:r>
            <a:r>
              <a:rPr lang="en-GB" sz="1400" dirty="0" err="1"/>
              <a:t>associé</a:t>
            </a:r>
            <a:r>
              <a:rPr lang="en-GB" sz="1400" dirty="0"/>
              <a:t> </a:t>
            </a:r>
            <a:r>
              <a:rPr lang="en-GB" sz="1400" dirty="0" err="1"/>
              <a:t>à</a:t>
            </a:r>
            <a:r>
              <a:rPr lang="en-GB" sz="1400" dirty="0"/>
              <a:t> un </a:t>
            </a:r>
            <a:r>
              <a:rPr lang="en-GB" sz="1400" dirty="0" err="1"/>
              <a:t>discriminateur</a:t>
            </a:r>
            <a:r>
              <a:rPr lang="en-GB" sz="1400" dirty="0"/>
              <a:t>, pour transformer le signal </a:t>
            </a:r>
            <a:r>
              <a:rPr lang="en-GB" sz="1400" dirty="0" err="1"/>
              <a:t>analogique</a:t>
            </a:r>
            <a:r>
              <a:rPr lang="en-GB" sz="1400" dirty="0"/>
              <a:t> </a:t>
            </a:r>
            <a:r>
              <a:rPr lang="en-GB" sz="1400" dirty="0" err="1"/>
              <a:t>en</a:t>
            </a:r>
            <a:r>
              <a:rPr lang="en-GB" sz="1400" dirty="0"/>
              <a:t> signal digital. </a:t>
            </a:r>
          </a:p>
          <a:p>
            <a:pPr lvl="1"/>
            <a:r>
              <a:rPr lang="en-GB" sz="1400" dirty="0" err="1"/>
              <a:t>Cela</a:t>
            </a:r>
            <a:r>
              <a:rPr lang="en-GB" sz="1400" dirty="0"/>
              <a:t> </a:t>
            </a:r>
            <a:r>
              <a:rPr lang="en-GB" sz="1400" dirty="0" err="1"/>
              <a:t>introduit</a:t>
            </a:r>
            <a:r>
              <a:rPr lang="en-GB" sz="1400" dirty="0"/>
              <a:t> un jitter </a:t>
            </a:r>
            <a:r>
              <a:rPr lang="en-GB" sz="1400" dirty="0" err="1"/>
              <a:t>supplémentaire</a:t>
            </a:r>
            <a:r>
              <a:rPr lang="en-GB" sz="1400" dirty="0"/>
              <a:t> et du “time walk” </a:t>
            </a:r>
          </a:p>
          <a:p>
            <a:pPr marL="342900" lvl="1" indent="0">
              <a:buNone/>
            </a:pPr>
            <a:endParaRPr lang="en-GB" sz="1400" dirty="0"/>
          </a:p>
          <a:p>
            <a:pPr lvl="1"/>
            <a:endParaRPr lang="en-GB" sz="1400" dirty="0"/>
          </a:p>
          <a:p>
            <a:pPr lvl="1"/>
            <a:endParaRPr lang="en-GB" sz="1400" dirty="0"/>
          </a:p>
          <a:p>
            <a:pPr lvl="1"/>
            <a:endParaRPr lang="en-GB" sz="1400" dirty="0"/>
          </a:p>
          <a:p>
            <a:pPr lvl="1"/>
            <a:endParaRPr lang="en-GB" sz="1400" dirty="0"/>
          </a:p>
          <a:p>
            <a:pPr lvl="1"/>
            <a:endParaRPr lang="en-GB" sz="1400" dirty="0"/>
          </a:p>
          <a:p>
            <a:pPr lvl="1"/>
            <a:endParaRPr lang="en-GB" sz="1400" dirty="0"/>
          </a:p>
          <a:p>
            <a:pPr lvl="1"/>
            <a:endParaRPr lang="en-GB" sz="1400" dirty="0"/>
          </a:p>
          <a:p>
            <a:pPr lvl="1"/>
            <a:r>
              <a:rPr lang="en-GB" sz="1400" dirty="0" err="1"/>
              <a:t>Amélioration</a:t>
            </a:r>
            <a:r>
              <a:rPr lang="en-GB" sz="1400" dirty="0"/>
              <a:t> possible </a:t>
            </a:r>
            <a:r>
              <a:rPr lang="en-GB" sz="1400" dirty="0" err="1"/>
              <a:t>en</a:t>
            </a:r>
            <a:r>
              <a:rPr lang="en-GB" sz="1400" dirty="0"/>
              <a:t> applicant un </a:t>
            </a:r>
            <a:r>
              <a:rPr lang="en-GB" sz="1400" dirty="0" err="1"/>
              <a:t>seuil</a:t>
            </a:r>
            <a:r>
              <a:rPr lang="en-GB" sz="1400" dirty="0"/>
              <a:t> </a:t>
            </a:r>
            <a:r>
              <a:rPr lang="en-GB" sz="1400" dirty="0" err="1"/>
              <a:t>dépendant</a:t>
            </a:r>
            <a:r>
              <a:rPr lang="en-GB" sz="1400" dirty="0"/>
              <a:t> de </a:t>
            </a:r>
            <a:r>
              <a:rPr lang="en-GB" sz="1400" dirty="0" err="1"/>
              <a:t>l’amplitude</a:t>
            </a:r>
            <a:r>
              <a:rPr lang="en-GB" sz="1400" dirty="0"/>
              <a:t> (CFD – Constant Fraction Discrimination) </a:t>
            </a:r>
            <a:r>
              <a:rPr lang="en-GB" sz="1400" dirty="0" err="1"/>
              <a:t>mais</a:t>
            </a:r>
            <a:r>
              <a:rPr lang="en-GB" sz="1400" dirty="0"/>
              <a:t> </a:t>
            </a:r>
            <a:r>
              <a:rPr lang="en-GB" sz="1400" dirty="0" err="1"/>
              <a:t>besoin</a:t>
            </a:r>
            <a:r>
              <a:rPr lang="en-GB" sz="1400" dirty="0"/>
              <a:t> de </a:t>
            </a:r>
            <a:r>
              <a:rPr lang="en-GB" sz="1400" dirty="0" err="1"/>
              <a:t>connaitre</a:t>
            </a:r>
            <a:r>
              <a:rPr lang="en-GB" sz="1400" dirty="0"/>
              <a:t> </a:t>
            </a:r>
            <a:r>
              <a:rPr lang="en-GB" sz="1400" dirty="0" err="1"/>
              <a:t>à</a:t>
            </a:r>
            <a:r>
              <a:rPr lang="en-GB" sz="1400" dirty="0"/>
              <a:t> priori le maximum de </a:t>
            </a:r>
            <a:r>
              <a:rPr lang="en-GB" sz="1400" dirty="0" err="1"/>
              <a:t>l’amplitude</a:t>
            </a:r>
            <a:endParaRPr lang="en-GB" sz="1400" dirty="0"/>
          </a:p>
          <a:p>
            <a:pPr lvl="1"/>
            <a:r>
              <a:rPr lang="en-GB" sz="1400" dirty="0" err="1"/>
              <a:t>Cela</a:t>
            </a:r>
            <a:r>
              <a:rPr lang="en-GB" sz="1400" dirty="0"/>
              <a:t> </a:t>
            </a:r>
            <a:r>
              <a:rPr lang="en-GB" sz="1400" dirty="0" err="1"/>
              <a:t>peut-être</a:t>
            </a:r>
            <a:r>
              <a:rPr lang="en-GB" sz="1400" dirty="0"/>
              <a:t> </a:t>
            </a:r>
            <a:r>
              <a:rPr lang="en-GB" sz="1400" dirty="0" err="1"/>
              <a:t>compensé</a:t>
            </a:r>
            <a:r>
              <a:rPr lang="en-GB" sz="1400" dirty="0"/>
              <a:t> (</a:t>
            </a:r>
            <a:r>
              <a:rPr lang="en-GB" sz="1400" dirty="0" err="1"/>
              <a:t>en</a:t>
            </a:r>
            <a:r>
              <a:rPr lang="en-GB" sz="1400" dirty="0"/>
              <a:t> </a:t>
            </a:r>
            <a:r>
              <a:rPr lang="en-GB" sz="1400" dirty="0" err="1"/>
              <a:t>utilisant</a:t>
            </a:r>
            <a:r>
              <a:rPr lang="en-GB" sz="1400" dirty="0"/>
              <a:t> le TOT (Time over threshold)), </a:t>
            </a:r>
            <a:r>
              <a:rPr lang="en-GB" sz="1400" dirty="0" err="1"/>
              <a:t>mais</a:t>
            </a:r>
            <a:r>
              <a:rPr lang="en-GB" sz="1400" dirty="0"/>
              <a:t> avec </a:t>
            </a:r>
            <a:r>
              <a:rPr lang="en-GB" sz="1400" dirty="0" err="1"/>
              <a:t>une</a:t>
            </a:r>
            <a:r>
              <a:rPr lang="en-GB" sz="1400" dirty="0"/>
              <a:t> precision </a:t>
            </a:r>
            <a:r>
              <a:rPr lang="en-GB" sz="1400" dirty="0" err="1"/>
              <a:t>limitée</a:t>
            </a:r>
            <a:r>
              <a:rPr lang="en-GB" sz="1400" dirty="0"/>
              <a:t>, </a:t>
            </a:r>
            <a:r>
              <a:rPr lang="en-GB" sz="1400" dirty="0" err="1"/>
              <a:t>particulièrement</a:t>
            </a:r>
            <a:r>
              <a:rPr lang="en-GB" sz="1400" dirty="0"/>
              <a:t> avec des </a:t>
            </a:r>
            <a:r>
              <a:rPr lang="en-GB" sz="1400" dirty="0" err="1"/>
              <a:t>signaux</a:t>
            </a:r>
            <a:r>
              <a:rPr lang="en-GB" sz="1400" dirty="0"/>
              <a:t> </a:t>
            </a:r>
            <a:r>
              <a:rPr lang="en-GB" sz="1400" dirty="0" err="1"/>
              <a:t>asymétriques</a:t>
            </a:r>
            <a:r>
              <a:rPr lang="en-GB" sz="1400" dirty="0"/>
              <a:t> </a:t>
            </a:r>
            <a:r>
              <a:rPr lang="en-GB" sz="1400" dirty="0" err="1"/>
              <a:t>comme</a:t>
            </a:r>
            <a:r>
              <a:rPr lang="en-GB" sz="1400" dirty="0"/>
              <a:t> </a:t>
            </a:r>
            <a:r>
              <a:rPr lang="en-GB" sz="1400" dirty="0" err="1"/>
              <a:t>ceux</a:t>
            </a:r>
            <a:r>
              <a:rPr lang="en-GB" sz="1400" dirty="0"/>
              <a:t> des PMTs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465393-7CA3-949F-6940-CE644A74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0AD30A-49E8-494D-4EA7-924DFDA34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15" y="1090236"/>
            <a:ext cx="1538377" cy="5361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890AE0-6B06-6561-0967-2D04580EA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026" y="135730"/>
            <a:ext cx="1409700" cy="14351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2DED7C-126A-2C69-3A80-2800BAC43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50" y="2962356"/>
            <a:ext cx="4525782" cy="1275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C7CA6D-30BA-F70B-5F84-6934A6980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607" y="2921656"/>
            <a:ext cx="1328136" cy="13565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09DA885-84AC-C52B-180C-E863E2FB2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2534361"/>
            <a:ext cx="2057400" cy="169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97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CFB668-A416-D6FF-7675-568BA142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Mesure</a:t>
            </a:r>
            <a:r>
              <a:rPr lang="en-GB" dirty="0"/>
              <a:t> du temps: Waveform Digitizing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BBF306-6F49-3358-DE7D-31F9A189D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4" y="1399651"/>
            <a:ext cx="5701097" cy="3334275"/>
          </a:xfrm>
        </p:spPr>
        <p:txBody>
          <a:bodyPr>
            <a:normAutofit/>
          </a:bodyPr>
          <a:lstStyle/>
          <a:p>
            <a:r>
              <a:rPr lang="en-GB" sz="1600" dirty="0"/>
              <a:t>La </a:t>
            </a:r>
            <a:r>
              <a:rPr lang="en-GB" sz="1600" dirty="0" err="1"/>
              <a:t>mesure</a:t>
            </a:r>
            <a:r>
              <a:rPr lang="en-GB" sz="1600" dirty="0"/>
              <a:t> du temps </a:t>
            </a:r>
            <a:r>
              <a:rPr lang="en-GB" sz="1600" dirty="0" err="1"/>
              <a:t>peut</a:t>
            </a:r>
            <a:r>
              <a:rPr lang="en-GB" sz="1600" dirty="0"/>
              <a:t> </a:t>
            </a:r>
            <a:r>
              <a:rPr lang="en-GB" sz="1600" dirty="0" err="1"/>
              <a:t>aussi</a:t>
            </a:r>
            <a:r>
              <a:rPr lang="en-GB" sz="1600" dirty="0"/>
              <a:t> </a:t>
            </a:r>
            <a:r>
              <a:rPr lang="en-GB" sz="1600" dirty="0" err="1"/>
              <a:t>etre</a:t>
            </a:r>
            <a:r>
              <a:rPr lang="en-GB" sz="1600" dirty="0"/>
              <a:t> </a:t>
            </a:r>
            <a:r>
              <a:rPr lang="en-GB" sz="1600" dirty="0" err="1"/>
              <a:t>faite</a:t>
            </a:r>
            <a:r>
              <a:rPr lang="en-GB" sz="1600" dirty="0"/>
              <a:t> par </a:t>
            </a:r>
            <a:r>
              <a:rPr lang="en-GB" sz="1600" dirty="0" err="1"/>
              <a:t>échantillonnage</a:t>
            </a:r>
            <a:r>
              <a:rPr lang="en-GB" sz="1600" dirty="0"/>
              <a:t> de la </a:t>
            </a:r>
            <a:r>
              <a:rPr lang="en-GB" sz="1600" dirty="0" err="1"/>
              <a:t>forme</a:t>
            </a:r>
            <a:r>
              <a:rPr lang="en-GB" sz="1600" dirty="0"/>
              <a:t> du signal,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utilisant</a:t>
            </a:r>
            <a:r>
              <a:rPr lang="en-GB" sz="1600" dirty="0"/>
              <a:t> des </a:t>
            </a:r>
            <a:r>
              <a:rPr lang="en-GB" sz="1600" dirty="0" err="1"/>
              <a:t>mémoires</a:t>
            </a:r>
            <a:r>
              <a:rPr lang="en-GB" sz="1600" dirty="0"/>
              <a:t> </a:t>
            </a:r>
            <a:r>
              <a:rPr lang="en-GB" sz="1600" dirty="0" err="1"/>
              <a:t>analogiques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association avec un FPGA. </a:t>
            </a:r>
          </a:p>
          <a:p>
            <a:r>
              <a:rPr lang="en-GB" sz="1600" dirty="0"/>
              <a:t>Le temps </a:t>
            </a:r>
            <a:r>
              <a:rPr lang="en-GB" sz="1600" dirty="0" err="1"/>
              <a:t>est</a:t>
            </a:r>
            <a:r>
              <a:rPr lang="en-GB" sz="1600" dirty="0"/>
              <a:t> </a:t>
            </a:r>
            <a:r>
              <a:rPr lang="en-GB" sz="1600" dirty="0" err="1"/>
              <a:t>calculé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utilisant</a:t>
            </a:r>
            <a:r>
              <a:rPr lang="en-GB" sz="1600" dirty="0"/>
              <a:t>:</a:t>
            </a:r>
          </a:p>
          <a:p>
            <a:pPr lvl="1"/>
            <a:r>
              <a:rPr lang="en-GB" sz="1300" dirty="0"/>
              <a:t>un </a:t>
            </a:r>
            <a:r>
              <a:rPr lang="en-GB" sz="1300" dirty="0" err="1"/>
              <a:t>compteur</a:t>
            </a:r>
            <a:r>
              <a:rPr lang="en-GB" sz="1300" dirty="0"/>
              <a:t> (~1 ns step), </a:t>
            </a:r>
          </a:p>
          <a:p>
            <a:pPr lvl="1"/>
            <a:r>
              <a:rPr lang="en-GB" sz="1300" dirty="0" err="1"/>
              <a:t>une</a:t>
            </a:r>
            <a:r>
              <a:rPr lang="en-GB" sz="1300" dirty="0"/>
              <a:t> DLL pour </a:t>
            </a:r>
            <a:r>
              <a:rPr lang="en-GB" sz="1300" dirty="0" err="1"/>
              <a:t>définir</a:t>
            </a:r>
            <a:r>
              <a:rPr lang="en-GB" sz="1300" dirty="0"/>
              <a:t> la region </a:t>
            </a:r>
            <a:r>
              <a:rPr lang="en-GB" sz="1300" dirty="0" err="1"/>
              <a:t>d’intérêt</a:t>
            </a:r>
            <a:r>
              <a:rPr lang="en-GB" sz="1300" dirty="0"/>
              <a:t> (~200 </a:t>
            </a:r>
            <a:r>
              <a:rPr lang="en-GB" sz="1300" dirty="0" err="1"/>
              <a:t>ps</a:t>
            </a:r>
            <a:r>
              <a:rPr lang="en-GB" sz="1300" dirty="0"/>
              <a:t> step)</a:t>
            </a:r>
          </a:p>
          <a:p>
            <a:pPr lvl="1"/>
            <a:r>
              <a:rPr lang="en-GB" sz="1300" dirty="0"/>
              <a:t>des </a:t>
            </a:r>
            <a:r>
              <a:rPr lang="en-GB" sz="1300" dirty="0" err="1"/>
              <a:t>échantillons</a:t>
            </a:r>
            <a:r>
              <a:rPr lang="en-GB" sz="1300" dirty="0"/>
              <a:t> sur la </a:t>
            </a:r>
            <a:r>
              <a:rPr lang="en-GB" sz="1300" dirty="0" err="1"/>
              <a:t>forme</a:t>
            </a:r>
            <a:r>
              <a:rPr lang="en-GB" sz="1300" dirty="0"/>
              <a:t> du signal: </a:t>
            </a:r>
          </a:p>
          <a:p>
            <a:pPr lvl="1"/>
            <a:r>
              <a:rPr lang="en-GB" sz="1300" dirty="0" err="1"/>
              <a:t>l’interpolation</a:t>
            </a:r>
            <a:r>
              <a:rPr lang="en-GB" sz="1300" dirty="0"/>
              <a:t> </a:t>
            </a:r>
            <a:r>
              <a:rPr lang="en-GB" sz="1300" dirty="0" err="1"/>
              <a:t>permet</a:t>
            </a:r>
            <a:r>
              <a:rPr lang="en-GB" sz="1300" dirty="0"/>
              <a:t> de </a:t>
            </a:r>
            <a:r>
              <a:rPr lang="en-GB" sz="1300" dirty="0" err="1"/>
              <a:t>mesurer</a:t>
            </a:r>
            <a:r>
              <a:rPr lang="en-GB" sz="1300" dirty="0"/>
              <a:t> le temps avec </a:t>
            </a:r>
            <a:r>
              <a:rPr lang="en-GB" sz="1300" dirty="0" err="1"/>
              <a:t>une</a:t>
            </a:r>
            <a:r>
              <a:rPr lang="en-GB" sz="1300" dirty="0"/>
              <a:t> </a:t>
            </a:r>
            <a:r>
              <a:rPr lang="en-GB" sz="1300" dirty="0" err="1"/>
              <a:t>précision</a:t>
            </a:r>
            <a:r>
              <a:rPr lang="en-GB" sz="1300" dirty="0"/>
              <a:t> de </a:t>
            </a:r>
            <a:r>
              <a:rPr lang="en-GB" sz="1300" dirty="0" err="1"/>
              <a:t>quelques</a:t>
            </a:r>
            <a:r>
              <a:rPr lang="en-GB" sz="1300" dirty="0"/>
              <a:t> </a:t>
            </a:r>
            <a:r>
              <a:rPr lang="en-GB" sz="1300" dirty="0" err="1"/>
              <a:t>ps</a:t>
            </a:r>
            <a:r>
              <a:rPr lang="en-GB" sz="1300" dirty="0"/>
              <a:t> RMS, avec </a:t>
            </a:r>
            <a:r>
              <a:rPr lang="en-GB" sz="1300" dirty="0" err="1"/>
              <a:t>une</a:t>
            </a:r>
            <a:r>
              <a:rPr lang="en-GB" sz="1300" dirty="0"/>
              <a:t> calibration </a:t>
            </a:r>
            <a:r>
              <a:rPr lang="en-GB" sz="1300" dirty="0" err="1"/>
              <a:t>précise</a:t>
            </a:r>
            <a:r>
              <a:rPr lang="en-GB" sz="1300" dirty="0"/>
              <a:t> </a:t>
            </a:r>
            <a:r>
              <a:rPr lang="en-GB" sz="1300" dirty="0" err="1"/>
              <a:t>même</a:t>
            </a:r>
            <a:r>
              <a:rPr lang="en-GB" sz="1300" dirty="0"/>
              <a:t> pour des </a:t>
            </a:r>
            <a:r>
              <a:rPr lang="en-GB" sz="1300" dirty="0" err="1"/>
              <a:t>signaux</a:t>
            </a:r>
            <a:r>
              <a:rPr lang="en-GB" sz="1300" dirty="0"/>
              <a:t> de </a:t>
            </a:r>
            <a:r>
              <a:rPr lang="en-GB" sz="1300" dirty="0" err="1"/>
              <a:t>faible</a:t>
            </a:r>
            <a:r>
              <a:rPr lang="en-GB" sz="1300" dirty="0"/>
              <a:t> amplitude</a:t>
            </a:r>
          </a:p>
          <a:p>
            <a:r>
              <a:rPr lang="en-GB" sz="1600" dirty="0"/>
              <a:t>Les </a:t>
            </a:r>
            <a:r>
              <a:rPr lang="en-GB" sz="1600" dirty="0" err="1"/>
              <a:t>principaux</a:t>
            </a:r>
            <a:r>
              <a:rPr lang="en-GB" sz="1600" dirty="0"/>
              <a:t> </a:t>
            </a:r>
            <a:r>
              <a:rPr lang="en-GB" sz="1600" dirty="0" err="1"/>
              <a:t>inconvénients</a:t>
            </a:r>
            <a:r>
              <a:rPr lang="en-GB" sz="1600" dirty="0"/>
              <a:t>:</a:t>
            </a:r>
          </a:p>
          <a:p>
            <a:pPr lvl="1"/>
            <a:r>
              <a:rPr lang="en-GB" sz="1300" dirty="0"/>
              <a:t>grand temps mort (~ 100 </a:t>
            </a:r>
            <a:r>
              <a:rPr lang="en-GB" sz="1300" dirty="0" err="1">
                <a:latin typeface="Symbol" pitchFamily="2" charset="2"/>
              </a:rPr>
              <a:t>m</a:t>
            </a:r>
            <a:r>
              <a:rPr lang="en-GB" sz="1300" dirty="0" err="1"/>
              <a:t>s</a:t>
            </a:r>
            <a:r>
              <a:rPr lang="en-GB" sz="1300" dirty="0"/>
              <a:t>) qui </a:t>
            </a:r>
            <a:r>
              <a:rPr lang="en-GB" sz="1300" dirty="0" err="1"/>
              <a:t>limite</a:t>
            </a:r>
            <a:r>
              <a:rPr lang="en-GB" sz="1300" dirty="0"/>
              <a:t> </a:t>
            </a:r>
            <a:r>
              <a:rPr lang="en-GB" sz="1300" dirty="0" err="1"/>
              <a:t>l’utilisation</a:t>
            </a:r>
            <a:r>
              <a:rPr lang="en-GB" sz="1300" dirty="0"/>
              <a:t> </a:t>
            </a:r>
            <a:r>
              <a:rPr lang="en-GB" sz="1300" dirty="0" err="1"/>
              <a:t>à</a:t>
            </a:r>
            <a:r>
              <a:rPr lang="en-GB" sz="1300" dirty="0"/>
              <a:t> grand </a:t>
            </a:r>
            <a:r>
              <a:rPr lang="en-GB" sz="1300" dirty="0" err="1"/>
              <a:t>taux</a:t>
            </a:r>
            <a:r>
              <a:rPr lang="en-GB" sz="1300" dirty="0"/>
              <a:t> (but = 40 MHz)</a:t>
            </a:r>
          </a:p>
          <a:p>
            <a:pPr lvl="1"/>
            <a:r>
              <a:rPr lang="en-GB" sz="1300" dirty="0" err="1"/>
              <a:t>En</a:t>
            </a:r>
            <a:r>
              <a:rPr lang="en-GB" sz="1300" dirty="0"/>
              <a:t> </a:t>
            </a:r>
            <a:r>
              <a:rPr lang="en-GB" sz="1300" dirty="0" err="1"/>
              <a:t>général</a:t>
            </a:r>
            <a:r>
              <a:rPr lang="en-GB" sz="1300" dirty="0"/>
              <a:t> </a:t>
            </a:r>
            <a:r>
              <a:rPr lang="en-GB" sz="1300" dirty="0" err="1"/>
              <a:t>besoin</a:t>
            </a:r>
            <a:r>
              <a:rPr lang="en-GB" sz="1300" dirty="0"/>
              <a:t> d’un trigger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31D662-FDDB-4870-E185-63AF43170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7D4F7F-831B-EDCD-DB95-C6E563380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241" y="1999786"/>
            <a:ext cx="3461175" cy="184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4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970809-F181-8C96-4A0E-9CCF7704E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48767"/>
            <a:ext cx="8339328" cy="712177"/>
          </a:xfrm>
        </p:spPr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669019-5E66-53FE-401A-59C61008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780827"/>
            <a:ext cx="8339328" cy="3334275"/>
          </a:xfrm>
        </p:spPr>
        <p:txBody>
          <a:bodyPr>
            <a:normAutofit/>
          </a:bodyPr>
          <a:lstStyle/>
          <a:p>
            <a:r>
              <a:rPr lang="en-GB" sz="1600" dirty="0"/>
              <a:t>Simulation du jitter sur le timing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fonction</a:t>
            </a:r>
            <a:r>
              <a:rPr lang="en-GB" sz="1600" dirty="0"/>
              <a:t> de </a:t>
            </a:r>
            <a:r>
              <a:rPr lang="en-GB" sz="1600" dirty="0" err="1"/>
              <a:t>l’amplitude</a:t>
            </a:r>
            <a:r>
              <a:rPr lang="en-GB" sz="1600" dirty="0"/>
              <a:t> du signal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utilisant</a:t>
            </a:r>
            <a:r>
              <a:rPr lang="en-GB" sz="1600" dirty="0"/>
              <a:t> un signal </a:t>
            </a:r>
            <a:r>
              <a:rPr lang="en-GB" sz="1600" dirty="0" err="1"/>
              <a:t>typique</a:t>
            </a:r>
            <a:r>
              <a:rPr lang="en-GB" sz="1600" dirty="0"/>
              <a:t> d’un module du ECAL </a:t>
            </a:r>
            <a:r>
              <a:rPr lang="en-GB" sz="1600" dirty="0" err="1"/>
              <a:t>lu</a:t>
            </a:r>
            <a:r>
              <a:rPr lang="en-GB" sz="1600" dirty="0"/>
              <a:t> par un PMT: rise time = 1.5ns, </a:t>
            </a:r>
            <a:r>
              <a:rPr lang="en-GB" sz="1600" dirty="0" err="1">
                <a:latin typeface="Symbol" pitchFamily="2" charset="2"/>
              </a:rPr>
              <a:t>s</a:t>
            </a:r>
            <a:r>
              <a:rPr lang="en-GB" sz="1600" baseline="-25000" dirty="0" err="1"/>
              <a:t>noise</a:t>
            </a:r>
            <a:r>
              <a:rPr lang="en-GB" sz="1600" dirty="0"/>
              <a:t> = 0.5mV RMS (Philippe Vallerand)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942730-C25C-33D4-E89D-7B9151AC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8920BB-B38E-52B5-4ED1-BEA4EC7E6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76" y="1306359"/>
            <a:ext cx="4836949" cy="12901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6C6065-1E58-F5A0-3EDD-34F9BB877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888" y="2568194"/>
            <a:ext cx="4698334" cy="12682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DDDBD1-790C-FB40-CBB9-5F214533F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4" y="3808081"/>
            <a:ext cx="4605900" cy="124821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D1DB4C3-F3AF-FBD7-71AB-095ED00E88A9}"/>
              </a:ext>
            </a:extLst>
          </p:cNvPr>
          <p:cNvSpPr txBox="1"/>
          <p:nvPr/>
        </p:nvSpPr>
        <p:spPr>
          <a:xfrm>
            <a:off x="89619" y="1524634"/>
            <a:ext cx="348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Discriminateur</a:t>
            </a:r>
            <a:r>
              <a:rPr lang="en-GB" sz="1400" dirty="0"/>
              <a:t> avec </a:t>
            </a:r>
            <a:r>
              <a:rPr lang="en-GB" sz="1400" dirty="0" err="1"/>
              <a:t>gamme</a:t>
            </a:r>
            <a:r>
              <a:rPr lang="en-GB" sz="1400" dirty="0"/>
              <a:t> </a:t>
            </a:r>
            <a:r>
              <a:rPr lang="en-GB" sz="1400" dirty="0" err="1"/>
              <a:t>dynamique</a:t>
            </a:r>
            <a:r>
              <a:rPr lang="en-GB" sz="1400" dirty="0"/>
              <a:t> de 1:20 (V</a:t>
            </a:r>
            <a:r>
              <a:rPr lang="en-GB" sz="1400" baseline="-25000" dirty="0"/>
              <a:t>in</a:t>
            </a:r>
            <a:r>
              <a:rPr lang="en-GB" sz="1400" dirty="0"/>
              <a:t> de 50mV </a:t>
            </a:r>
            <a:r>
              <a:rPr lang="en-GB" sz="1400" dirty="0" err="1"/>
              <a:t>à</a:t>
            </a:r>
            <a:r>
              <a:rPr lang="en-GB" sz="1400" dirty="0"/>
              <a:t> 1V, </a:t>
            </a:r>
            <a:r>
              <a:rPr lang="en-GB" sz="1400" dirty="0" err="1"/>
              <a:t>seuil</a:t>
            </a:r>
            <a:r>
              <a:rPr lang="en-GB" sz="1400" dirty="0"/>
              <a:t> </a:t>
            </a:r>
            <a:r>
              <a:rPr lang="en-GB" sz="1400" dirty="0" err="1"/>
              <a:t>à</a:t>
            </a:r>
            <a:r>
              <a:rPr lang="en-GB" sz="1400" dirty="0"/>
              <a:t> 25mV)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E9DF1F-2CA8-90B6-BC7A-A9075E9F725B}"/>
              </a:ext>
            </a:extLst>
          </p:cNvPr>
          <p:cNvSpPr txBox="1"/>
          <p:nvPr/>
        </p:nvSpPr>
        <p:spPr>
          <a:xfrm>
            <a:off x="89619" y="2940715"/>
            <a:ext cx="348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Discriminateur</a:t>
            </a:r>
            <a:r>
              <a:rPr lang="en-GB" sz="1400" dirty="0"/>
              <a:t> avec </a:t>
            </a:r>
            <a:r>
              <a:rPr lang="en-GB" sz="1400" dirty="0" err="1"/>
              <a:t>gamme</a:t>
            </a:r>
            <a:r>
              <a:rPr lang="en-GB" sz="1400" dirty="0"/>
              <a:t> </a:t>
            </a:r>
            <a:r>
              <a:rPr lang="en-GB" sz="1400" dirty="0" err="1"/>
              <a:t>dynamique</a:t>
            </a:r>
            <a:r>
              <a:rPr lang="en-GB" sz="1400" dirty="0"/>
              <a:t> de 1:100 (V</a:t>
            </a:r>
            <a:r>
              <a:rPr lang="en-GB" sz="1400" baseline="-25000" dirty="0"/>
              <a:t>in</a:t>
            </a:r>
            <a:r>
              <a:rPr lang="en-GB" sz="1400" dirty="0"/>
              <a:t> de 10mV </a:t>
            </a:r>
            <a:r>
              <a:rPr lang="en-GB" sz="1400" dirty="0" err="1"/>
              <a:t>à</a:t>
            </a:r>
            <a:r>
              <a:rPr lang="en-GB" sz="1400" dirty="0"/>
              <a:t> 1V, </a:t>
            </a:r>
            <a:r>
              <a:rPr lang="en-GB" sz="1400" dirty="0" err="1"/>
              <a:t>seuil</a:t>
            </a:r>
            <a:r>
              <a:rPr lang="en-GB" sz="1400" dirty="0"/>
              <a:t> </a:t>
            </a:r>
            <a:r>
              <a:rPr lang="en-GB" sz="1400" dirty="0" err="1"/>
              <a:t>à</a:t>
            </a:r>
            <a:r>
              <a:rPr lang="en-GB" sz="1400" dirty="0"/>
              <a:t> 5mV)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9CDCCE-B43F-31AD-8E65-B45947376942}"/>
              </a:ext>
            </a:extLst>
          </p:cNvPr>
          <p:cNvSpPr txBox="1"/>
          <p:nvPr/>
        </p:nvSpPr>
        <p:spPr>
          <a:xfrm>
            <a:off x="89619" y="4095186"/>
            <a:ext cx="3486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Digital CFD </a:t>
            </a:r>
            <a:r>
              <a:rPr lang="en-GB" sz="1400" dirty="0" err="1"/>
              <a:t>basé</a:t>
            </a:r>
            <a:r>
              <a:rPr lang="en-GB" sz="1400" dirty="0"/>
              <a:t> sur la </a:t>
            </a:r>
            <a:r>
              <a:rPr lang="en-GB" sz="1400" dirty="0" err="1"/>
              <a:t>forme</a:t>
            </a:r>
            <a:r>
              <a:rPr lang="en-GB" sz="1400" dirty="0"/>
              <a:t> du signal avec </a:t>
            </a:r>
            <a:r>
              <a:rPr lang="en-GB" sz="1400" dirty="0" err="1"/>
              <a:t>gamme</a:t>
            </a:r>
            <a:r>
              <a:rPr lang="en-GB" sz="1400" dirty="0"/>
              <a:t> </a:t>
            </a:r>
            <a:r>
              <a:rPr lang="en-GB" sz="1400" dirty="0" err="1"/>
              <a:t>dynamique</a:t>
            </a:r>
            <a:r>
              <a:rPr lang="en-GB" sz="1400" dirty="0"/>
              <a:t> de 1:100 (V</a:t>
            </a:r>
            <a:r>
              <a:rPr lang="en-GB" sz="1400" baseline="-25000" dirty="0"/>
              <a:t>in</a:t>
            </a:r>
            <a:r>
              <a:rPr lang="en-GB" sz="1400" dirty="0"/>
              <a:t> de 10mV </a:t>
            </a:r>
            <a:r>
              <a:rPr lang="en-GB" sz="1400" dirty="0" err="1"/>
              <a:t>à</a:t>
            </a:r>
            <a:r>
              <a:rPr lang="en-GB" sz="1400" dirty="0"/>
              <a:t> 1V)</a:t>
            </a:r>
          </a:p>
        </p:txBody>
      </p:sp>
    </p:spTree>
    <p:extLst>
      <p:ext uri="{BB962C8B-B14F-4D97-AF65-F5344CB8AC3E}">
        <p14:creationId xmlns:p14="http://schemas.microsoft.com/office/powerpoint/2010/main" val="4062721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7E30E6-32FC-8E4F-B737-83F9EDD2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SPIDER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76C454-2B9B-6EBB-9434-609471799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46" y="1197864"/>
            <a:ext cx="5285678" cy="3945635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/>
              <a:t>Discriminateur</a:t>
            </a:r>
            <a:r>
              <a:rPr lang="en-GB" dirty="0"/>
              <a:t> + TDC </a:t>
            </a:r>
            <a:r>
              <a:rPr lang="en-GB" dirty="0" err="1"/>
              <a:t>est</a:t>
            </a:r>
            <a:r>
              <a:rPr lang="en-GB" dirty="0"/>
              <a:t> bien </a:t>
            </a:r>
            <a:r>
              <a:rPr lang="en-GB" dirty="0" err="1"/>
              <a:t>adapté</a:t>
            </a:r>
            <a:r>
              <a:rPr lang="en-GB" dirty="0"/>
              <a:t> pour des </a:t>
            </a:r>
            <a:r>
              <a:rPr lang="en-GB" dirty="0" err="1"/>
              <a:t>gammes</a:t>
            </a:r>
            <a:r>
              <a:rPr lang="en-GB" dirty="0"/>
              <a:t> </a:t>
            </a:r>
            <a:r>
              <a:rPr lang="en-GB" dirty="0" err="1"/>
              <a:t>dynamiques</a:t>
            </a:r>
            <a:r>
              <a:rPr lang="en-GB" dirty="0"/>
              <a:t> pas trop </a:t>
            </a:r>
            <a:r>
              <a:rPr lang="en-GB" dirty="0" err="1"/>
              <a:t>élevées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pas pour le </a:t>
            </a:r>
            <a:r>
              <a:rPr lang="en-GB" dirty="0" err="1"/>
              <a:t>cas</a:t>
            </a:r>
            <a:r>
              <a:rPr lang="en-GB" dirty="0"/>
              <a:t> du ECAL de </a:t>
            </a:r>
            <a:r>
              <a:rPr lang="en-GB" dirty="0" err="1"/>
              <a:t>LHCb</a:t>
            </a:r>
            <a:endParaRPr lang="en-GB" dirty="0"/>
          </a:p>
          <a:p>
            <a:r>
              <a:rPr lang="en-GB" dirty="0" err="1"/>
              <a:t>Développement</a:t>
            </a:r>
            <a:r>
              <a:rPr lang="en-GB" dirty="0"/>
              <a:t> d’un ASIC </a:t>
            </a:r>
            <a:r>
              <a:rPr lang="en-GB" dirty="0" err="1"/>
              <a:t>avecdigitisation</a:t>
            </a:r>
            <a:r>
              <a:rPr lang="en-GB" dirty="0"/>
              <a:t> de la </a:t>
            </a:r>
            <a:r>
              <a:rPr lang="en-GB" dirty="0" err="1"/>
              <a:t>forme</a:t>
            </a:r>
            <a:r>
              <a:rPr lang="en-GB" dirty="0"/>
              <a:t> du signal dans des </a:t>
            </a:r>
            <a:r>
              <a:rPr lang="en-GB" dirty="0" err="1"/>
              <a:t>mémoires</a:t>
            </a:r>
            <a:r>
              <a:rPr lang="en-GB" dirty="0"/>
              <a:t> </a:t>
            </a:r>
            <a:r>
              <a:rPr lang="en-GB" dirty="0" err="1"/>
              <a:t>analogiques</a:t>
            </a:r>
            <a:r>
              <a:rPr lang="en-GB" dirty="0"/>
              <a:t>: </a:t>
            </a:r>
            <a:r>
              <a:rPr lang="en-GB" b="1" dirty="0"/>
              <a:t>SPIDER</a:t>
            </a:r>
            <a:endParaRPr lang="en-GB" dirty="0"/>
          </a:p>
          <a:p>
            <a:pPr lvl="1"/>
            <a:r>
              <a:rPr lang="en-GB" dirty="0"/>
              <a:t>Jitter visible dans la </a:t>
            </a:r>
            <a:r>
              <a:rPr lang="en-GB" dirty="0" err="1"/>
              <a:t>région</a:t>
            </a:r>
            <a:r>
              <a:rPr lang="en-GB" dirty="0"/>
              <a:t> des basses </a:t>
            </a:r>
            <a:r>
              <a:rPr lang="en-GB" dirty="0" err="1"/>
              <a:t>énergies</a:t>
            </a:r>
            <a:r>
              <a:rPr lang="en-GB" dirty="0"/>
              <a:t> (</a:t>
            </a:r>
            <a:r>
              <a:rPr lang="en-GB" dirty="0" err="1"/>
              <a:t>où</a:t>
            </a:r>
            <a:r>
              <a:rPr lang="en-GB" dirty="0"/>
              <a:t> </a:t>
            </a:r>
            <a:r>
              <a:rPr lang="en-GB" dirty="0" err="1"/>
              <a:t>aussi</a:t>
            </a:r>
            <a:r>
              <a:rPr lang="en-GB" dirty="0"/>
              <a:t> les modules </a:t>
            </a:r>
            <a:r>
              <a:rPr lang="en-GB" dirty="0" err="1"/>
              <a:t>ont</a:t>
            </a:r>
            <a:r>
              <a:rPr lang="en-GB" dirty="0"/>
              <a:t> des performances </a:t>
            </a:r>
            <a:r>
              <a:rPr lang="en-GB" dirty="0" err="1"/>
              <a:t>dégradées</a:t>
            </a:r>
            <a:r>
              <a:rPr lang="en-GB" dirty="0"/>
              <a:t>), </a:t>
            </a:r>
            <a:r>
              <a:rPr lang="en-GB" dirty="0" err="1"/>
              <a:t>mais</a:t>
            </a:r>
            <a:r>
              <a:rPr lang="en-GB" dirty="0"/>
              <a:t> contribution </a:t>
            </a:r>
            <a:r>
              <a:rPr lang="en-GB" dirty="0" err="1"/>
              <a:t>négligeable</a:t>
            </a:r>
            <a:r>
              <a:rPr lang="en-GB" dirty="0"/>
              <a:t> à haute </a:t>
            </a:r>
            <a:r>
              <a:rPr lang="en-GB" dirty="0" err="1"/>
              <a:t>énergie</a:t>
            </a:r>
            <a:endParaRPr lang="en-GB" dirty="0"/>
          </a:p>
          <a:p>
            <a:pPr lvl="1"/>
            <a:r>
              <a:rPr lang="en-GB" dirty="0"/>
              <a:t>Calibration simple, </a:t>
            </a:r>
            <a:r>
              <a:rPr lang="en-GB" dirty="0" err="1"/>
              <a:t>générée</a:t>
            </a:r>
            <a:r>
              <a:rPr lang="en-GB" dirty="0"/>
              <a:t> de </a:t>
            </a:r>
            <a:r>
              <a:rPr lang="en-GB" dirty="0" err="1"/>
              <a:t>façon</a:t>
            </a:r>
            <a:r>
              <a:rPr lang="en-GB" dirty="0"/>
              <a:t> interne</a:t>
            </a:r>
          </a:p>
          <a:p>
            <a:pPr lvl="1"/>
            <a:r>
              <a:rPr lang="en-GB" dirty="0" err="1"/>
              <a:t>L’algorithme</a:t>
            </a:r>
            <a:r>
              <a:rPr lang="en-GB" dirty="0"/>
              <a:t> </a:t>
            </a:r>
            <a:r>
              <a:rPr lang="en-GB" dirty="0" err="1"/>
              <a:t>d’extraction</a:t>
            </a:r>
            <a:r>
              <a:rPr lang="en-GB" dirty="0"/>
              <a:t> du temps </a:t>
            </a:r>
            <a:r>
              <a:rPr lang="en-GB" dirty="0" err="1"/>
              <a:t>peut</a:t>
            </a:r>
            <a:r>
              <a:rPr lang="en-GB" dirty="0"/>
              <a:t> </a:t>
            </a:r>
            <a:r>
              <a:rPr lang="en-GB" dirty="0" err="1"/>
              <a:t>etre</a:t>
            </a:r>
            <a:r>
              <a:rPr lang="en-GB" dirty="0"/>
              <a:t> </a:t>
            </a:r>
            <a:r>
              <a:rPr lang="en-GB" dirty="0" err="1"/>
              <a:t>modifié</a:t>
            </a:r>
            <a:r>
              <a:rPr lang="en-GB" dirty="0"/>
              <a:t> pour </a:t>
            </a:r>
            <a:r>
              <a:rPr lang="en-GB" dirty="0" err="1"/>
              <a:t>suivre</a:t>
            </a:r>
            <a:r>
              <a:rPr lang="en-GB" dirty="0"/>
              <a:t> la </a:t>
            </a:r>
            <a:r>
              <a:rPr lang="en-GB" dirty="0" err="1"/>
              <a:t>dégradation</a:t>
            </a:r>
            <a:r>
              <a:rPr lang="en-GB" dirty="0"/>
              <a:t> du signal avec les radiations</a:t>
            </a:r>
          </a:p>
          <a:p>
            <a:pPr lvl="1"/>
            <a:r>
              <a:rPr lang="en-GB" dirty="0"/>
              <a:t>Challenging </a:t>
            </a:r>
            <a:r>
              <a:rPr lang="en-GB" dirty="0" err="1"/>
              <a:t>mais</a:t>
            </a:r>
            <a:r>
              <a:rPr lang="en-GB" dirty="0"/>
              <a:t> solution </a:t>
            </a:r>
            <a:r>
              <a:rPr lang="en-GB" dirty="0" err="1"/>
              <a:t>robuste</a:t>
            </a:r>
            <a:r>
              <a:rPr lang="en-GB" dirty="0"/>
              <a:t> et </a:t>
            </a:r>
            <a:r>
              <a:rPr lang="en-GB" dirty="0" err="1"/>
              <a:t>adaptée</a:t>
            </a:r>
            <a:r>
              <a:rPr lang="en-GB" dirty="0"/>
              <a:t> </a:t>
            </a:r>
            <a:r>
              <a:rPr lang="en-GB" dirty="0" err="1"/>
              <a:t>à</a:t>
            </a:r>
            <a:r>
              <a:rPr lang="en-GB" dirty="0"/>
              <a:t> </a:t>
            </a:r>
            <a:r>
              <a:rPr lang="en-GB" dirty="0" err="1"/>
              <a:t>notre</a:t>
            </a:r>
            <a:r>
              <a:rPr lang="en-GB" dirty="0"/>
              <a:t> </a:t>
            </a:r>
            <a:r>
              <a:rPr lang="en-GB" dirty="0" err="1"/>
              <a:t>problème</a:t>
            </a:r>
            <a:endParaRPr lang="en-GB" dirty="0"/>
          </a:p>
          <a:p>
            <a:r>
              <a:rPr lang="en-GB" dirty="0"/>
              <a:t>Idée </a:t>
            </a:r>
            <a:r>
              <a:rPr lang="en-GB" dirty="0" err="1"/>
              <a:t>principale</a:t>
            </a:r>
            <a:r>
              <a:rPr lang="en-GB" dirty="0"/>
              <a:t>: </a:t>
            </a:r>
            <a:r>
              <a:rPr lang="en-GB" dirty="0" err="1"/>
              <a:t>enregistrer</a:t>
            </a:r>
            <a:r>
              <a:rPr lang="en-GB" dirty="0"/>
              <a:t> le signal </a:t>
            </a:r>
            <a:r>
              <a:rPr lang="en-GB" dirty="0" err="1"/>
              <a:t>seulement</a:t>
            </a:r>
            <a:r>
              <a:rPr lang="en-GB" dirty="0"/>
              <a:t> dans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fenêtre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temps qui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fraction de la </a:t>
            </a:r>
            <a:r>
              <a:rPr lang="en-GB" dirty="0" err="1"/>
              <a:t>période</a:t>
            </a:r>
            <a:r>
              <a:rPr lang="en-GB" dirty="0"/>
              <a:t> de </a:t>
            </a:r>
            <a:r>
              <a:rPr lang="en-GB" dirty="0" err="1"/>
              <a:t>l’horloge</a:t>
            </a:r>
            <a:r>
              <a:rPr lang="en-GB" dirty="0"/>
              <a:t> et </a:t>
            </a:r>
            <a:r>
              <a:rPr lang="en-GB" dirty="0" err="1"/>
              <a:t>selectionner</a:t>
            </a:r>
            <a:r>
              <a:rPr lang="en-GB" dirty="0"/>
              <a:t> 8 </a:t>
            </a:r>
            <a:r>
              <a:rPr lang="en-GB" dirty="0" err="1"/>
              <a:t>échantillons</a:t>
            </a:r>
            <a:r>
              <a:rPr lang="en-GB" dirty="0"/>
              <a:t> qui </a:t>
            </a:r>
            <a:r>
              <a:rPr lang="en-GB" dirty="0" err="1"/>
              <a:t>seront</a:t>
            </a:r>
            <a:r>
              <a:rPr lang="en-GB" dirty="0"/>
              <a:t> </a:t>
            </a:r>
            <a:r>
              <a:rPr lang="en-GB" dirty="0" err="1"/>
              <a:t>utilisés</a:t>
            </a:r>
            <a:r>
              <a:rPr lang="en-GB" dirty="0"/>
              <a:t> pour le </a:t>
            </a:r>
            <a:r>
              <a:rPr lang="en-GB" dirty="0" err="1"/>
              <a:t>calcul</a:t>
            </a:r>
            <a:r>
              <a:rPr lang="en-GB" dirty="0"/>
              <a:t> de la </a:t>
            </a:r>
            <a:r>
              <a:rPr lang="en-GB" dirty="0" err="1"/>
              <a:t>mesure</a:t>
            </a:r>
            <a:r>
              <a:rPr lang="en-GB" dirty="0"/>
              <a:t> de temps via CFD</a:t>
            </a:r>
          </a:p>
          <a:p>
            <a:pPr lvl="1"/>
            <a:r>
              <a:rPr lang="en-GB" dirty="0" err="1"/>
              <a:t>Cela</a:t>
            </a:r>
            <a:r>
              <a:rPr lang="en-GB" dirty="0"/>
              <a:t> </a:t>
            </a:r>
            <a:r>
              <a:rPr lang="en-GB" dirty="0" err="1"/>
              <a:t>limite</a:t>
            </a:r>
            <a:r>
              <a:rPr lang="en-GB" dirty="0"/>
              <a:t> le temps de lecture des </a:t>
            </a:r>
            <a:r>
              <a:rPr lang="en-GB" dirty="0" err="1"/>
              <a:t>mémoires</a:t>
            </a:r>
            <a:r>
              <a:rPr lang="en-GB" dirty="0"/>
              <a:t> </a:t>
            </a:r>
            <a:r>
              <a:rPr lang="en-GB" dirty="0" err="1"/>
              <a:t>analogiques</a:t>
            </a:r>
            <a:r>
              <a:rPr lang="en-GB" dirty="0"/>
              <a:t> (40ns/</a:t>
            </a:r>
            <a:r>
              <a:rPr lang="en-GB" dirty="0" err="1"/>
              <a:t>evt</a:t>
            </a:r>
            <a:r>
              <a:rPr lang="en-GB" dirty="0"/>
              <a:t> @ 200 MHz/</a:t>
            </a:r>
            <a:r>
              <a:rPr lang="en-GB" dirty="0" err="1"/>
              <a:t>échantillon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Extraction du temps dans un FPGA </a:t>
            </a:r>
          </a:p>
          <a:p>
            <a:pPr lvl="1"/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AC17DB-833C-7FF7-DAB0-AD63F460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07D39C-C7C6-CFD5-B36D-4394A50FF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965" y="1895547"/>
            <a:ext cx="3492647" cy="190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5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3059F-43F0-3603-7232-C6D65C49E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SPIDER: Architecture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856ABE-BF51-A182-3A3C-4FB8006D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2" y="1595814"/>
            <a:ext cx="4535478" cy="3547686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/>
              <a:t>Chaque</a:t>
            </a:r>
            <a:r>
              <a:rPr lang="en-GB" dirty="0"/>
              <a:t> </a:t>
            </a:r>
            <a:r>
              <a:rPr lang="en-GB" dirty="0" err="1"/>
              <a:t>voie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“self-triggering”, avec des </a:t>
            </a:r>
            <a:r>
              <a:rPr lang="en-GB" dirty="0" err="1"/>
              <a:t>discriminateurs</a:t>
            </a:r>
            <a:r>
              <a:rPr lang="en-GB" dirty="0"/>
              <a:t> </a:t>
            </a:r>
            <a:r>
              <a:rPr lang="en-GB" dirty="0" err="1"/>
              <a:t>individuels</a:t>
            </a:r>
            <a:endParaRPr lang="en-GB" dirty="0"/>
          </a:p>
          <a:p>
            <a:r>
              <a:rPr lang="en-GB" dirty="0"/>
              <a:t>8 </a:t>
            </a:r>
            <a:r>
              <a:rPr lang="en-GB" dirty="0" err="1"/>
              <a:t>banques</a:t>
            </a:r>
            <a:r>
              <a:rPr lang="en-GB" dirty="0"/>
              <a:t> par </a:t>
            </a:r>
            <a:r>
              <a:rPr lang="en-GB" dirty="0" err="1"/>
              <a:t>voie</a:t>
            </a:r>
            <a:r>
              <a:rPr lang="en-GB" dirty="0"/>
              <a:t>, qui </a:t>
            </a:r>
            <a:r>
              <a:rPr lang="en-GB" dirty="0" err="1"/>
              <a:t>peuvent</a:t>
            </a:r>
            <a:r>
              <a:rPr lang="en-GB" dirty="0"/>
              <a:t> </a:t>
            </a:r>
            <a:r>
              <a:rPr lang="en-GB" dirty="0" err="1"/>
              <a:t>être</a:t>
            </a:r>
            <a:r>
              <a:rPr lang="en-GB" dirty="0"/>
              <a:t> </a:t>
            </a:r>
            <a:r>
              <a:rPr lang="en-GB" dirty="0" err="1"/>
              <a:t>déclenchées</a:t>
            </a:r>
            <a:r>
              <a:rPr lang="en-GB" dirty="0"/>
              <a:t> sur des Bunch Crossings </a:t>
            </a:r>
            <a:r>
              <a:rPr lang="en-GB" dirty="0" err="1"/>
              <a:t>consécutifs</a:t>
            </a:r>
            <a:r>
              <a:rPr lang="en-GB" dirty="0"/>
              <a:t>: </a:t>
            </a:r>
            <a:r>
              <a:rPr lang="en-GB" dirty="0" err="1"/>
              <a:t>derandomizer</a:t>
            </a:r>
            <a:r>
              <a:rPr lang="en-GB" dirty="0"/>
              <a:t> </a:t>
            </a:r>
            <a:r>
              <a:rPr lang="en-GB" dirty="0" err="1"/>
              <a:t>analogique</a:t>
            </a:r>
            <a:endParaRPr lang="en-GB" dirty="0"/>
          </a:p>
          <a:p>
            <a:pPr lvl="1"/>
            <a:r>
              <a:rPr lang="en-GB" dirty="0"/>
              <a:t>La </a:t>
            </a:r>
            <a:r>
              <a:rPr lang="en-GB" dirty="0" err="1"/>
              <a:t>fenêtre</a:t>
            </a:r>
            <a:r>
              <a:rPr lang="en-GB" dirty="0"/>
              <a:t> </a:t>
            </a:r>
            <a:r>
              <a:rPr lang="en-GB" dirty="0" err="1"/>
              <a:t>d’échantillonnage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calée</a:t>
            </a:r>
            <a:r>
              <a:rPr lang="en-GB" dirty="0"/>
              <a:t> sur le temps de vol des </a:t>
            </a:r>
            <a:r>
              <a:rPr lang="en-GB" dirty="0" err="1"/>
              <a:t>particules</a:t>
            </a:r>
            <a:r>
              <a:rPr lang="en-GB" dirty="0"/>
              <a:t> par rapport au point </a:t>
            </a:r>
            <a:r>
              <a:rPr lang="en-GB" dirty="0" err="1"/>
              <a:t>d’interaction</a:t>
            </a:r>
            <a:endParaRPr lang="en-GB" dirty="0"/>
          </a:p>
          <a:p>
            <a:r>
              <a:rPr lang="en-GB" dirty="0"/>
              <a:t>La conversion Analogue-</a:t>
            </a:r>
            <a:r>
              <a:rPr lang="en-GB" dirty="0" err="1"/>
              <a:t>Digitale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massivement</a:t>
            </a:r>
            <a:r>
              <a:rPr lang="en-GB" dirty="0"/>
              <a:t> </a:t>
            </a:r>
            <a:r>
              <a:rPr lang="en-GB" dirty="0" err="1"/>
              <a:t>parallèle</a:t>
            </a:r>
            <a:r>
              <a:rPr lang="en-GB" dirty="0"/>
              <a:t>, pour </a:t>
            </a:r>
            <a:r>
              <a:rPr lang="en-GB" dirty="0" err="1"/>
              <a:t>pouvoir</a:t>
            </a:r>
            <a:r>
              <a:rPr lang="en-GB" dirty="0"/>
              <a:t> </a:t>
            </a:r>
            <a:r>
              <a:rPr lang="en-GB" dirty="0" err="1"/>
              <a:t>convertir</a:t>
            </a:r>
            <a:r>
              <a:rPr lang="en-GB" dirty="0"/>
              <a:t> </a:t>
            </a:r>
            <a:r>
              <a:rPr lang="en-GB" dirty="0" err="1"/>
              <a:t>toutes</a:t>
            </a:r>
            <a:r>
              <a:rPr lang="en-GB" dirty="0"/>
              <a:t> les </a:t>
            </a:r>
            <a:r>
              <a:rPr lang="en-GB" dirty="0" err="1"/>
              <a:t>banques</a:t>
            </a:r>
            <a:r>
              <a:rPr lang="en-GB" dirty="0"/>
              <a:t> qui </a:t>
            </a:r>
            <a:r>
              <a:rPr lang="en-GB" dirty="0" err="1"/>
              <a:t>ont</a:t>
            </a:r>
            <a:r>
              <a:rPr lang="en-GB" dirty="0"/>
              <a:t> déjà “</a:t>
            </a:r>
            <a:r>
              <a:rPr lang="en-GB" dirty="0" err="1"/>
              <a:t>triggé</a:t>
            </a:r>
            <a:r>
              <a:rPr lang="en-GB" dirty="0"/>
              <a:t>”</a:t>
            </a:r>
          </a:p>
          <a:p>
            <a:pPr lvl="1"/>
            <a:r>
              <a:rPr lang="en-GB" dirty="0" err="1"/>
              <a:t>Cela</a:t>
            </a:r>
            <a:r>
              <a:rPr lang="en-GB" dirty="0"/>
              <a:t> </a:t>
            </a:r>
            <a:r>
              <a:rPr lang="en-GB" dirty="0" err="1"/>
              <a:t>permet</a:t>
            </a:r>
            <a:r>
              <a:rPr lang="en-GB" dirty="0"/>
              <a:t> </a:t>
            </a:r>
            <a:r>
              <a:rPr lang="en-GB" dirty="0" err="1"/>
              <a:t>d’augmenter</a:t>
            </a:r>
            <a:r>
              <a:rPr lang="en-GB" dirty="0"/>
              <a:t> le </a:t>
            </a:r>
            <a:r>
              <a:rPr lang="en-GB" dirty="0" err="1"/>
              <a:t>taux</a:t>
            </a:r>
            <a:r>
              <a:rPr lang="en-GB" dirty="0"/>
              <a:t> </a:t>
            </a:r>
            <a:r>
              <a:rPr lang="en-GB" dirty="0" err="1"/>
              <a:t>d’occupation</a:t>
            </a:r>
            <a:r>
              <a:rPr lang="en-GB" dirty="0"/>
              <a:t> acceptable (</a:t>
            </a:r>
            <a:r>
              <a:rPr lang="en-GB" dirty="0" err="1"/>
              <a:t>jusqu’à</a:t>
            </a:r>
            <a:r>
              <a:rPr lang="en-GB" dirty="0"/>
              <a:t> 50% au </a:t>
            </a:r>
            <a:r>
              <a:rPr lang="en-GB" dirty="0" err="1"/>
              <a:t>niveau</a:t>
            </a:r>
            <a:r>
              <a:rPr lang="en-GB" dirty="0"/>
              <a:t> ADC)</a:t>
            </a:r>
          </a:p>
          <a:p>
            <a:pPr lvl="1"/>
            <a:r>
              <a:rPr lang="en-GB" dirty="0"/>
              <a:t>Le point de </a:t>
            </a:r>
            <a:r>
              <a:rPr lang="en-GB" dirty="0" err="1"/>
              <a:t>blocage</a:t>
            </a:r>
            <a:r>
              <a:rPr lang="en-GB" dirty="0"/>
              <a:t> </a:t>
            </a:r>
            <a:r>
              <a:rPr lang="en-GB" dirty="0" err="1"/>
              <a:t>devient</a:t>
            </a:r>
            <a:r>
              <a:rPr lang="en-GB" dirty="0"/>
              <a:t> la lecture et la </a:t>
            </a:r>
            <a:r>
              <a:rPr lang="en-GB" dirty="0" err="1"/>
              <a:t>capacité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sortie </a:t>
            </a:r>
            <a:r>
              <a:rPr lang="en-GB" dirty="0" err="1"/>
              <a:t>d’envoi</a:t>
            </a:r>
            <a:r>
              <a:rPr lang="en-GB" dirty="0"/>
              <a:t> des </a:t>
            </a:r>
            <a:r>
              <a:rPr lang="en-GB" dirty="0" err="1"/>
              <a:t>données</a:t>
            </a:r>
            <a:r>
              <a:rPr lang="en-GB" dirty="0"/>
              <a:t> (</a:t>
            </a:r>
            <a:r>
              <a:rPr lang="en-GB" dirty="0" err="1"/>
              <a:t>jusqu’à</a:t>
            </a:r>
            <a:r>
              <a:rPr lang="en-GB" dirty="0"/>
              <a:t> 2Gbit/s/</a:t>
            </a:r>
            <a:r>
              <a:rPr lang="en-GB" dirty="0" err="1"/>
              <a:t>voie</a:t>
            </a:r>
            <a:r>
              <a:rPr lang="en-GB" dirty="0"/>
              <a:t>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25EC8F-35F5-9578-96DB-EE42B4D3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DDF726-3FFC-7A03-08B6-BEF371003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857" y="1828800"/>
            <a:ext cx="4647622" cy="25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46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5792A1-AC5F-8782-A514-988A7824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SPIDER: </a:t>
            </a:r>
            <a:r>
              <a:rPr lang="en-GB" dirty="0" err="1"/>
              <a:t>Caractéristiques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095CB0-7374-B99B-33B2-8D87A0C2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8339328" cy="3845052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/>
              <a:t>Technologie</a:t>
            </a:r>
            <a:r>
              <a:rPr lang="en-GB" dirty="0"/>
              <a:t>: TSMC CMOS 65nm (disponible pour au </a:t>
            </a:r>
            <a:r>
              <a:rPr lang="en-GB" dirty="0" err="1"/>
              <a:t>moins</a:t>
            </a:r>
            <a:r>
              <a:rPr lang="en-GB" dirty="0"/>
              <a:t> 10 </a:t>
            </a:r>
            <a:r>
              <a:rPr lang="en-GB" dirty="0" err="1"/>
              <a:t>ans</a:t>
            </a:r>
            <a:r>
              <a:rPr lang="en-GB" dirty="0"/>
              <a:t>),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seulement</a:t>
            </a:r>
            <a:r>
              <a:rPr lang="en-GB" dirty="0"/>
              <a:t> 1.2 V pour </a:t>
            </a:r>
            <a:r>
              <a:rPr lang="en-GB" dirty="0" err="1"/>
              <a:t>l’alimentation</a:t>
            </a:r>
            <a:endParaRPr lang="en-GB" dirty="0"/>
          </a:p>
          <a:p>
            <a:pPr lvl="1"/>
            <a:r>
              <a:rPr lang="en-GB" dirty="0"/>
              <a:t>Difficile pour la </a:t>
            </a:r>
            <a:r>
              <a:rPr lang="en-GB" dirty="0" err="1"/>
              <a:t>partie</a:t>
            </a:r>
            <a:r>
              <a:rPr lang="en-GB" dirty="0"/>
              <a:t> </a:t>
            </a:r>
            <a:r>
              <a:rPr lang="en-GB" dirty="0" err="1"/>
              <a:t>analogique</a:t>
            </a:r>
            <a:r>
              <a:rPr lang="en-GB" dirty="0"/>
              <a:t> (utilisation de transistors </a:t>
            </a:r>
            <a:r>
              <a:rPr lang="en-GB" dirty="0" err="1"/>
              <a:t>à</a:t>
            </a:r>
            <a:r>
              <a:rPr lang="en-GB" dirty="0"/>
              <a:t> 2.5 V </a:t>
            </a:r>
            <a:r>
              <a:rPr lang="en-GB" dirty="0" err="1"/>
              <a:t>envisagée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pas pour la baseline)</a:t>
            </a:r>
          </a:p>
          <a:p>
            <a:r>
              <a:rPr lang="en-GB" dirty="0"/>
              <a:t>Signal </a:t>
            </a:r>
            <a:r>
              <a:rPr lang="en-GB" dirty="0" err="1"/>
              <a:t>d’entrée</a:t>
            </a:r>
            <a:r>
              <a:rPr lang="en-GB" dirty="0"/>
              <a:t>: rise time 1 – 1.5ns, </a:t>
            </a:r>
            <a:r>
              <a:rPr lang="en-GB" dirty="0" err="1"/>
              <a:t>gamme</a:t>
            </a:r>
            <a:r>
              <a:rPr lang="en-GB" dirty="0"/>
              <a:t> </a:t>
            </a:r>
            <a:r>
              <a:rPr lang="en-GB" dirty="0" err="1"/>
              <a:t>dynamique</a:t>
            </a:r>
            <a:r>
              <a:rPr lang="en-GB" dirty="0"/>
              <a:t>: 8mV – 0.8 V dans </a:t>
            </a:r>
            <a:r>
              <a:rPr lang="en-GB" dirty="0" err="1"/>
              <a:t>LHCb</a:t>
            </a:r>
            <a:endParaRPr lang="en-GB" dirty="0"/>
          </a:p>
          <a:p>
            <a:pPr lvl="1"/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bande</a:t>
            </a:r>
            <a:r>
              <a:rPr lang="en-GB" dirty="0"/>
              <a:t> </a:t>
            </a:r>
            <a:r>
              <a:rPr lang="en-GB" dirty="0" err="1"/>
              <a:t>passante</a:t>
            </a:r>
            <a:r>
              <a:rPr lang="en-GB" dirty="0"/>
              <a:t> de </a:t>
            </a:r>
            <a:r>
              <a:rPr lang="en-GB" dirty="0" err="1"/>
              <a:t>quelques</a:t>
            </a:r>
            <a:r>
              <a:rPr lang="en-GB" dirty="0"/>
              <a:t> GHz pour utilisation avec des </a:t>
            </a:r>
            <a:r>
              <a:rPr lang="en-GB" dirty="0" err="1"/>
              <a:t>détecteurs</a:t>
            </a:r>
            <a:r>
              <a:rPr lang="en-GB" dirty="0"/>
              <a:t> plus </a:t>
            </a:r>
            <a:r>
              <a:rPr lang="en-GB" dirty="0" err="1"/>
              <a:t>rapides</a:t>
            </a:r>
            <a:r>
              <a:rPr lang="en-GB" dirty="0"/>
              <a:t>. </a:t>
            </a:r>
          </a:p>
          <a:p>
            <a:r>
              <a:rPr lang="en-GB" dirty="0"/>
              <a:t>Pour </a:t>
            </a:r>
            <a:r>
              <a:rPr lang="en-GB" dirty="0" err="1"/>
              <a:t>obtenir</a:t>
            </a:r>
            <a:r>
              <a:rPr lang="en-GB" dirty="0"/>
              <a:t> des </a:t>
            </a:r>
            <a:r>
              <a:rPr lang="en-GB" dirty="0" err="1"/>
              <a:t>résolutions</a:t>
            </a:r>
            <a:r>
              <a:rPr lang="en-GB" dirty="0"/>
              <a:t> </a:t>
            </a:r>
            <a:r>
              <a:rPr lang="en-GB" dirty="0" err="1"/>
              <a:t>mieux</a:t>
            </a:r>
            <a:r>
              <a:rPr lang="en-GB" dirty="0"/>
              <a:t> que 15 </a:t>
            </a:r>
            <a:r>
              <a:rPr lang="en-GB" dirty="0" err="1"/>
              <a:t>ps</a:t>
            </a:r>
            <a:r>
              <a:rPr lang="en-GB" dirty="0"/>
              <a:t> RMS sur la </a:t>
            </a:r>
            <a:r>
              <a:rPr lang="en-GB" dirty="0" err="1"/>
              <a:t>grande</a:t>
            </a:r>
            <a:r>
              <a:rPr lang="en-GB" dirty="0"/>
              <a:t> </a:t>
            </a:r>
            <a:r>
              <a:rPr lang="en-GB" dirty="0" err="1"/>
              <a:t>dynamique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Une cellule de </a:t>
            </a:r>
            <a:r>
              <a:rPr lang="en-GB" dirty="0" err="1"/>
              <a:t>mémoire</a:t>
            </a:r>
            <a:r>
              <a:rPr lang="en-GB" dirty="0"/>
              <a:t> (switches/capacitors) avec ~0.8V de </a:t>
            </a:r>
            <a:r>
              <a:rPr lang="en-GB" dirty="0" err="1"/>
              <a:t>gamme</a:t>
            </a:r>
            <a:r>
              <a:rPr lang="en-GB" dirty="0"/>
              <a:t> </a:t>
            </a:r>
            <a:r>
              <a:rPr lang="en-GB" dirty="0" err="1"/>
              <a:t>dynamique</a:t>
            </a:r>
            <a:r>
              <a:rPr lang="en-GB" dirty="0"/>
              <a:t> et un </a:t>
            </a:r>
            <a:r>
              <a:rPr lang="en-GB" dirty="0" err="1"/>
              <a:t>niveau</a:t>
            </a:r>
            <a:r>
              <a:rPr lang="en-GB" dirty="0"/>
              <a:t> de bruit ~0.5mV RMS</a:t>
            </a:r>
          </a:p>
          <a:p>
            <a:pPr lvl="1"/>
            <a:r>
              <a:rPr lang="en-GB" dirty="0"/>
              <a:t>Une </a:t>
            </a:r>
            <a:r>
              <a:rPr lang="en-GB" dirty="0" err="1"/>
              <a:t>résolution</a:t>
            </a:r>
            <a:r>
              <a:rPr lang="en-GB" dirty="0"/>
              <a:t> de 10 bits pour la conversion: 10-bit Wilkinson ADC </a:t>
            </a:r>
            <a:r>
              <a:rPr lang="en-GB" dirty="0" err="1"/>
              <a:t>à</a:t>
            </a:r>
            <a:r>
              <a:rPr lang="en-GB" dirty="0"/>
              <a:t> 5 GHz pour </a:t>
            </a:r>
            <a:r>
              <a:rPr lang="en-GB" dirty="0" err="1"/>
              <a:t>réduire</a:t>
            </a:r>
            <a:r>
              <a:rPr lang="en-GB" dirty="0"/>
              <a:t> le temps de conversion</a:t>
            </a:r>
          </a:p>
          <a:p>
            <a:pPr lvl="1"/>
            <a:r>
              <a:rPr lang="en-GB" dirty="0"/>
              <a:t>Une DLL1 (128 cellules) @40 MHz, pour </a:t>
            </a:r>
            <a:r>
              <a:rPr lang="en-GB" dirty="0" err="1"/>
              <a:t>fournir</a:t>
            </a:r>
            <a:r>
              <a:rPr lang="en-GB" dirty="0"/>
              <a:t> un pas de 200ps pour </a:t>
            </a:r>
            <a:r>
              <a:rPr lang="en-GB" dirty="0" err="1"/>
              <a:t>définir</a:t>
            </a:r>
            <a:r>
              <a:rPr lang="en-GB" dirty="0"/>
              <a:t> le début de la zone </a:t>
            </a:r>
            <a:r>
              <a:rPr lang="en-GB" dirty="0" err="1"/>
              <a:t>d’échantillonage</a:t>
            </a:r>
            <a:endParaRPr lang="en-GB" dirty="0"/>
          </a:p>
          <a:p>
            <a:pPr lvl="1"/>
            <a:r>
              <a:rPr lang="en-GB" dirty="0"/>
              <a:t>Une DLL2 (32 cellules) @80 – 640 MHz, pas de 50ps </a:t>
            </a:r>
            <a:r>
              <a:rPr lang="en-GB" dirty="0" err="1"/>
              <a:t>à</a:t>
            </a:r>
            <a:r>
              <a:rPr lang="en-GB" dirty="0"/>
              <a:t> 400ps pour </a:t>
            </a:r>
            <a:r>
              <a:rPr lang="en-GB" dirty="0" err="1"/>
              <a:t>définir</a:t>
            </a:r>
            <a:r>
              <a:rPr lang="en-GB" dirty="0"/>
              <a:t> la </a:t>
            </a:r>
            <a:r>
              <a:rPr lang="en-GB" dirty="0" err="1"/>
              <a:t>fréquence</a:t>
            </a:r>
            <a:r>
              <a:rPr lang="en-GB" dirty="0"/>
              <a:t> </a:t>
            </a:r>
            <a:r>
              <a:rPr lang="en-GB" dirty="0" err="1"/>
              <a:t>d’échantillonage</a:t>
            </a:r>
            <a:r>
              <a:rPr lang="en-GB" dirty="0"/>
              <a:t> entre 2.5 GS/s et 20 GS/s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FC337A-7F30-BEB0-C4B5-C85DB131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307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A50014-FCE5-A059-D798-C7982431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SPIDER: Premier prototype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749DCD-A868-9F7F-2F23-52727461C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5" y="1298448"/>
            <a:ext cx="2504415" cy="3334275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/>
              <a:t>Contient</a:t>
            </a:r>
            <a:r>
              <a:rPr lang="en-GB" dirty="0"/>
              <a:t> </a:t>
            </a:r>
            <a:r>
              <a:rPr lang="en-GB" dirty="0" err="1"/>
              <a:t>tous</a:t>
            </a:r>
            <a:r>
              <a:rPr lang="en-GB" dirty="0"/>
              <a:t> les blocs critiques:</a:t>
            </a:r>
          </a:p>
          <a:p>
            <a:pPr lvl="1"/>
            <a:r>
              <a:rPr lang="en-GB" dirty="0"/>
              <a:t>Distribution </a:t>
            </a:r>
            <a:r>
              <a:rPr lang="en-GB" dirty="0" err="1"/>
              <a:t>d’horloge</a:t>
            </a:r>
            <a:r>
              <a:rPr lang="en-GB" dirty="0"/>
              <a:t> et DLL</a:t>
            </a:r>
          </a:p>
          <a:p>
            <a:pPr lvl="1"/>
            <a:r>
              <a:rPr lang="en-GB" dirty="0"/>
              <a:t>Cellules de </a:t>
            </a:r>
            <a:r>
              <a:rPr lang="en-GB" dirty="0" err="1"/>
              <a:t>mémoires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65nm</a:t>
            </a:r>
          </a:p>
          <a:p>
            <a:pPr lvl="1"/>
            <a:r>
              <a:rPr lang="en-GB" dirty="0"/>
              <a:t>”Self-triggering”</a:t>
            </a:r>
          </a:p>
          <a:p>
            <a:pPr lvl="1"/>
            <a:r>
              <a:rPr lang="en-GB" dirty="0"/>
              <a:t>Utilisation de </a:t>
            </a:r>
            <a:r>
              <a:rPr lang="en-GB" dirty="0" err="1"/>
              <a:t>plusieures</a:t>
            </a:r>
            <a:r>
              <a:rPr lang="en-GB" dirty="0"/>
              <a:t> </a:t>
            </a:r>
            <a:r>
              <a:rPr lang="en-GB" dirty="0" err="1"/>
              <a:t>banques</a:t>
            </a:r>
            <a:endParaRPr lang="en-GB" dirty="0"/>
          </a:p>
          <a:p>
            <a:pPr lvl="1"/>
            <a:r>
              <a:rPr lang="en-GB" dirty="0"/>
              <a:t>10-bit ADC Wilkinson @5GHz</a:t>
            </a:r>
          </a:p>
          <a:p>
            <a:pPr lvl="1"/>
            <a:r>
              <a:rPr lang="en-GB" dirty="0"/>
              <a:t>PLLs</a:t>
            </a:r>
          </a:p>
          <a:p>
            <a:r>
              <a:rPr lang="en-GB" dirty="0"/>
              <a:t>Production au début 2024 et tests dans la </a:t>
            </a:r>
            <a:r>
              <a:rPr lang="en-GB" dirty="0" err="1"/>
              <a:t>foulée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0116E4-99C5-5E31-8B7F-AD5CEACE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E0EBA9-0F33-BBA2-80FF-09F1D0ED4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014" y="1441369"/>
            <a:ext cx="5766197" cy="304905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76313B2-AF70-67B1-B968-F5A63577379C}"/>
              </a:ext>
            </a:extLst>
          </p:cNvPr>
          <p:cNvSpPr/>
          <p:nvPr/>
        </p:nvSpPr>
        <p:spPr>
          <a:xfrm>
            <a:off x="7712964" y="4280593"/>
            <a:ext cx="750849" cy="273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30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B8C54-7C95-1B02-F048-93F0EBC2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SPIDER: Status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1FB325-335F-CEDD-CA92-D04EB6621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Développement</a:t>
            </a:r>
            <a:r>
              <a:rPr lang="en-GB" dirty="0"/>
              <a:t> </a:t>
            </a:r>
            <a:r>
              <a:rPr lang="en-GB" dirty="0" err="1"/>
              <a:t>depuis</a:t>
            </a:r>
            <a:r>
              <a:rPr lang="en-GB" dirty="0"/>
              <a:t> 1 an </a:t>
            </a:r>
            <a:r>
              <a:rPr lang="en-GB" dirty="0" err="1"/>
              <a:t>en</a:t>
            </a:r>
            <a:r>
              <a:rPr lang="en-GB" dirty="0"/>
              <a:t> collaboration entre 4 </a:t>
            </a:r>
            <a:r>
              <a:rPr lang="en-GB" dirty="0" err="1"/>
              <a:t>labos</a:t>
            </a:r>
            <a:r>
              <a:rPr lang="en-GB" dirty="0"/>
              <a:t> IN2P3 (Orsay, Clermont-Ferrand, Caen, Lyon), </a:t>
            </a:r>
            <a:r>
              <a:rPr lang="en-GB" dirty="0" err="1"/>
              <a:t>coordonné</a:t>
            </a:r>
            <a:r>
              <a:rPr lang="en-GB" dirty="0"/>
              <a:t> par Samuel </a:t>
            </a:r>
            <a:r>
              <a:rPr lang="en-GB" dirty="0" err="1"/>
              <a:t>Manen</a:t>
            </a:r>
            <a:r>
              <a:rPr lang="en-GB" dirty="0"/>
              <a:t> (LPC) et Philippe Vallerand (</a:t>
            </a:r>
            <a:r>
              <a:rPr lang="en-GB" dirty="0" err="1"/>
              <a:t>IJCLab</a:t>
            </a:r>
            <a:r>
              <a:rPr lang="en-GB" dirty="0"/>
              <a:t>)</a:t>
            </a:r>
          </a:p>
          <a:p>
            <a:r>
              <a:rPr lang="en-GB" dirty="0"/>
              <a:t>Travail </a:t>
            </a:r>
            <a:r>
              <a:rPr lang="en-GB" dirty="0" err="1"/>
              <a:t>réparti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packages:</a:t>
            </a:r>
          </a:p>
          <a:p>
            <a:pPr lvl="1"/>
            <a:r>
              <a:rPr lang="en-GB" dirty="0"/>
              <a:t>1 : Architecture</a:t>
            </a:r>
          </a:p>
          <a:p>
            <a:pPr lvl="1"/>
            <a:r>
              <a:rPr lang="en-GB" dirty="0"/>
              <a:t>2 : Delay Locked Loop (DLL1 &amp; DLL2)</a:t>
            </a:r>
          </a:p>
          <a:p>
            <a:pPr lvl="1"/>
            <a:r>
              <a:rPr lang="en-GB" dirty="0"/>
              <a:t>3 : </a:t>
            </a:r>
            <a:r>
              <a:rPr lang="en-GB" dirty="0" err="1"/>
              <a:t>Partie</a:t>
            </a:r>
            <a:r>
              <a:rPr lang="en-GB" dirty="0"/>
              <a:t> </a:t>
            </a:r>
            <a:r>
              <a:rPr lang="en-GB" dirty="0" err="1"/>
              <a:t>analogique</a:t>
            </a:r>
            <a:r>
              <a:rPr lang="en-GB" dirty="0"/>
              <a:t> (cellule </a:t>
            </a:r>
            <a:r>
              <a:rPr lang="en-GB" dirty="0" err="1"/>
              <a:t>mémoire</a:t>
            </a:r>
            <a:r>
              <a:rPr lang="en-GB" dirty="0"/>
              <a:t>, </a:t>
            </a:r>
            <a:r>
              <a:rPr lang="en-GB" dirty="0" err="1"/>
              <a:t>comparateur</a:t>
            </a:r>
            <a:r>
              <a:rPr lang="en-GB" dirty="0"/>
              <a:t> pour le </a:t>
            </a:r>
            <a:r>
              <a:rPr lang="en-GB" dirty="0" err="1"/>
              <a:t>déclenchement</a:t>
            </a:r>
            <a:r>
              <a:rPr lang="en-GB" dirty="0"/>
              <a:t>, </a:t>
            </a:r>
            <a:r>
              <a:rPr lang="en-GB" dirty="0" err="1"/>
              <a:t>comparateur</a:t>
            </a:r>
            <a:r>
              <a:rPr lang="en-GB" dirty="0"/>
              <a:t> ADC, </a:t>
            </a:r>
            <a:r>
              <a:rPr lang="en-GB" dirty="0" err="1"/>
              <a:t>générateur</a:t>
            </a:r>
            <a:r>
              <a:rPr lang="en-GB" dirty="0"/>
              <a:t> de </a:t>
            </a:r>
            <a:r>
              <a:rPr lang="en-GB" dirty="0" err="1"/>
              <a:t>rampe</a:t>
            </a:r>
            <a:r>
              <a:rPr lang="en-GB" dirty="0"/>
              <a:t>) + </a:t>
            </a:r>
            <a:r>
              <a:rPr lang="en-GB" dirty="0" err="1"/>
              <a:t>Echantillonage</a:t>
            </a:r>
            <a:r>
              <a:rPr lang="en-GB" dirty="0"/>
              <a:t> et ADC (</a:t>
            </a:r>
            <a:r>
              <a:rPr lang="en-GB" dirty="0" err="1"/>
              <a:t>séquence</a:t>
            </a:r>
            <a:r>
              <a:rPr lang="en-GB" dirty="0"/>
              <a:t> de conversion, </a:t>
            </a:r>
            <a:r>
              <a:rPr lang="en-GB" dirty="0" err="1"/>
              <a:t>controlleur</a:t>
            </a:r>
            <a:r>
              <a:rPr lang="en-GB" dirty="0"/>
              <a:t> des </a:t>
            </a:r>
            <a:r>
              <a:rPr lang="en-GB" dirty="0" err="1"/>
              <a:t>banques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4 : </a:t>
            </a:r>
            <a:r>
              <a:rPr lang="en-GB" dirty="0" err="1"/>
              <a:t>Partie</a:t>
            </a:r>
            <a:r>
              <a:rPr lang="en-GB" dirty="0"/>
              <a:t> </a:t>
            </a:r>
            <a:r>
              <a:rPr lang="en-GB" dirty="0" err="1"/>
              <a:t>digitale</a:t>
            </a:r>
            <a:r>
              <a:rPr lang="en-GB" dirty="0"/>
              <a:t> pour ADC Wilkinson 10bit </a:t>
            </a:r>
          </a:p>
          <a:p>
            <a:pPr lvl="1"/>
            <a:r>
              <a:rPr lang="en-GB" dirty="0"/>
              <a:t>5 : Slow control et readout</a:t>
            </a:r>
          </a:p>
          <a:p>
            <a:pPr lvl="1"/>
            <a:r>
              <a:rPr lang="en-GB" dirty="0"/>
              <a:t>6 : Phase Locked Loop (non critique pour le premier prototype)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0B6182-7B93-5176-82B4-6D32BA74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373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7DDFA-DC38-4CE9-C557-CA67E2866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LHCb</a:t>
            </a:r>
            <a:r>
              <a:rPr lang="fr-FR" dirty="0"/>
              <a:t> Upgrade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67FA77-EBE7-58DD-8DCA-715DCDC81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90017"/>
            <a:ext cx="4310744" cy="179809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fr-FR" dirty="0"/>
              <a:t>Proposition de construire un nouveau détecteur pour </a:t>
            </a:r>
            <a:r>
              <a:rPr lang="fr-FR" dirty="0" err="1"/>
              <a:t>LHCb</a:t>
            </a:r>
            <a:r>
              <a:rPr lang="fr-FR" dirty="0"/>
              <a:t> pour les Run 5 et 6 du LHC, et intégrer 300 fb</a:t>
            </a:r>
            <a:r>
              <a:rPr lang="fr-FR" baseline="30000" dirty="0"/>
              <a:t>-1</a:t>
            </a:r>
            <a:r>
              <a:rPr lang="fr-FR" dirty="0"/>
              <a:t> de données à la fin du LHC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58094D-C6F7-0816-A9B7-283321260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</a:t>
            </a:fld>
            <a:endParaRPr lang="fr-FR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7BB22394-23A6-4BFB-E20E-09DF2385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229" y="1130847"/>
            <a:ext cx="5136529" cy="1340642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130F3A34-E753-BB3F-791A-24613B3CF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912" y="2623551"/>
            <a:ext cx="4598703" cy="249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48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7608AA-A836-A366-44B7-4C19D9E5F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WP2: DLLs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B3A508-90C8-CC9F-F297-803882304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3746970" cy="3334275"/>
          </a:xfrm>
        </p:spPr>
        <p:txBody>
          <a:bodyPr/>
          <a:lstStyle/>
          <a:p>
            <a:r>
              <a:rPr lang="en-GB" dirty="0"/>
              <a:t>Design de 2 DLLs pour SPIDER: avec </a:t>
            </a:r>
            <a:r>
              <a:rPr lang="en-GB" dirty="0" err="1"/>
              <a:t>contraintes</a:t>
            </a:r>
            <a:r>
              <a:rPr lang="en-GB" dirty="0"/>
              <a:t> sur </a:t>
            </a:r>
            <a:r>
              <a:rPr lang="en-GB" dirty="0" err="1"/>
              <a:t>consommation</a:t>
            </a:r>
            <a:r>
              <a:rPr lang="en-GB" dirty="0"/>
              <a:t> et jitter</a:t>
            </a:r>
          </a:p>
          <a:p>
            <a:pPr lvl="1"/>
            <a:r>
              <a:rPr lang="en-GB" dirty="0"/>
              <a:t>Si </a:t>
            </a:r>
            <a:r>
              <a:rPr lang="en-GB" dirty="0" err="1"/>
              <a:t>jitter</a:t>
            </a:r>
            <a:r>
              <a:rPr lang="en-GB" baseline="-25000" dirty="0" err="1"/>
              <a:t>DLL</a:t>
            </a:r>
            <a:r>
              <a:rPr lang="en-GB" dirty="0"/>
              <a:t> &lt; 2.5 </a:t>
            </a:r>
            <a:r>
              <a:rPr lang="en-GB" dirty="0" err="1"/>
              <a:t>ps</a:t>
            </a:r>
            <a:r>
              <a:rPr lang="en-GB" dirty="0"/>
              <a:t> sur </a:t>
            </a:r>
            <a:r>
              <a:rPr lang="en-GB" dirty="0" err="1"/>
              <a:t>chaque</a:t>
            </a:r>
            <a:r>
              <a:rPr lang="en-GB" dirty="0"/>
              <a:t> DLL, la degradation du jitter total </a:t>
            </a:r>
            <a:r>
              <a:rPr lang="en-GB" dirty="0" err="1"/>
              <a:t>est</a:t>
            </a:r>
            <a:r>
              <a:rPr lang="en-GB" dirty="0"/>
              <a:t> de ~1ps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529E76-F305-F3C6-CC9E-679782A4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20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AC18E2-F527-4947-1EB6-7293439F51F8}"/>
              </a:ext>
            </a:extLst>
          </p:cNvPr>
          <p:cNvSpPr txBox="1"/>
          <p:nvPr/>
        </p:nvSpPr>
        <p:spPr>
          <a:xfrm>
            <a:off x="-51759" y="4800046"/>
            <a:ext cx="446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Ludovic</a:t>
            </a:r>
            <a:r>
              <a:rPr lang="en-GB" dirty="0"/>
              <a:t> </a:t>
            </a:r>
            <a:r>
              <a:rPr lang="en-GB" dirty="0" err="1"/>
              <a:t>Alvado</a:t>
            </a:r>
            <a:r>
              <a:rPr lang="en-GB" dirty="0"/>
              <a:t>, Laurent Leterrier (LPC Caen)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ED1053-CC45-425C-142C-61A1E3CC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432" y="1298448"/>
            <a:ext cx="4429664" cy="13888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9EBCC0-FA6E-26C2-B64C-9FD812FCE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" y="3070406"/>
            <a:ext cx="1635433" cy="17296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403636C-5952-74CE-77C1-EEDF06D0E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615" y="3749870"/>
            <a:ext cx="2086754" cy="3707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45BAC3-25A8-11DF-1705-1B5E9B297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71" y="2787840"/>
            <a:ext cx="2437345" cy="18448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CD8F71D-8D72-5E1F-CA5C-E96F27B84B9B}"/>
              </a:ext>
            </a:extLst>
          </p:cNvPr>
          <p:cNvSpPr txBox="1"/>
          <p:nvPr/>
        </p:nvSpPr>
        <p:spPr>
          <a:xfrm>
            <a:off x="5820192" y="4607092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cours</a:t>
            </a:r>
            <a:r>
              <a:rPr lang="en-GB" dirty="0"/>
              <a:t> de finalisation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CD06D8-0BB6-F361-2CBE-6F099544C283}"/>
              </a:ext>
            </a:extLst>
          </p:cNvPr>
          <p:cNvSpPr txBox="1"/>
          <p:nvPr/>
        </p:nvSpPr>
        <p:spPr>
          <a:xfrm>
            <a:off x="4910175" y="297361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DLL2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B266BD7-AED5-335C-4B72-992FB072A9F9}"/>
              </a:ext>
            </a:extLst>
          </p:cNvPr>
          <p:cNvSpPr txBox="1"/>
          <p:nvPr/>
        </p:nvSpPr>
        <p:spPr>
          <a:xfrm>
            <a:off x="82210" y="334094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DLL1</a:t>
            </a:r>
          </a:p>
        </p:txBody>
      </p:sp>
    </p:spTree>
    <p:extLst>
      <p:ext uri="{BB962C8B-B14F-4D97-AF65-F5344CB8AC3E}">
        <p14:creationId xmlns:p14="http://schemas.microsoft.com/office/powerpoint/2010/main" val="3199966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1F0E12-078E-29F4-5469-A4BF0342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63093"/>
            <a:ext cx="8339328" cy="924020"/>
          </a:xfrm>
        </p:spPr>
        <p:txBody>
          <a:bodyPr/>
          <a:lstStyle/>
          <a:p>
            <a:r>
              <a:rPr lang="en-GB" dirty="0"/>
              <a:t>WP3: </a:t>
            </a:r>
            <a:r>
              <a:rPr lang="en-GB" dirty="0" err="1"/>
              <a:t>Partie</a:t>
            </a:r>
            <a:r>
              <a:rPr lang="en-GB" dirty="0"/>
              <a:t> </a:t>
            </a:r>
            <a:r>
              <a:rPr lang="en-GB" dirty="0" err="1"/>
              <a:t>analogique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3DD8B6-F132-75AE-27D3-1F778FA4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46" y="1327657"/>
            <a:ext cx="3307303" cy="3334275"/>
          </a:xfrm>
        </p:spPr>
        <p:txBody>
          <a:bodyPr/>
          <a:lstStyle/>
          <a:p>
            <a:r>
              <a:rPr lang="en-GB" dirty="0" err="1"/>
              <a:t>Fonctions</a:t>
            </a:r>
            <a:r>
              <a:rPr lang="en-GB" dirty="0"/>
              <a:t> </a:t>
            </a:r>
            <a:r>
              <a:rPr lang="en-GB" dirty="0" err="1"/>
              <a:t>réalisées</a:t>
            </a:r>
            <a:r>
              <a:rPr lang="en-GB" dirty="0"/>
              <a:t>:</a:t>
            </a:r>
          </a:p>
          <a:p>
            <a:r>
              <a:rPr lang="en-GB" dirty="0"/>
              <a:t>Simulation de la </a:t>
            </a:r>
            <a:r>
              <a:rPr lang="en-GB" dirty="0" err="1"/>
              <a:t>chaine</a:t>
            </a:r>
            <a:r>
              <a:rPr lang="en-GB" dirty="0"/>
              <a:t> </a:t>
            </a:r>
            <a:r>
              <a:rPr lang="en-GB" dirty="0" err="1"/>
              <a:t>complète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cours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949A2D-F99D-36E1-1349-0DC6BFB5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3FF28ED-7108-CAD4-AC82-3C55CE0D57CF}"/>
              </a:ext>
            </a:extLst>
          </p:cNvPr>
          <p:cNvSpPr txBox="1"/>
          <p:nvPr/>
        </p:nvSpPr>
        <p:spPr>
          <a:xfrm>
            <a:off x="-51759" y="4800046"/>
            <a:ext cx="606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Baptiste Joly (LPC Clermont), Philippe Vallerand (</a:t>
            </a:r>
            <a:r>
              <a:rPr lang="en-GB" dirty="0" err="1"/>
              <a:t>IJCLab</a:t>
            </a:r>
            <a:r>
              <a:rPr lang="en-GB" dirty="0"/>
              <a:t> Orsay)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C57696-1394-638F-17B6-5230B009B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49" y="896976"/>
            <a:ext cx="5364820" cy="22065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E936EA9-A230-ED84-866A-617CD55A6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187235"/>
            <a:ext cx="7772400" cy="168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8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5D7F5F-5D65-2EF8-5D7A-81158B46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WP4: </a:t>
            </a:r>
            <a:r>
              <a:rPr lang="en-GB" dirty="0" err="1"/>
              <a:t>Partie</a:t>
            </a:r>
            <a:r>
              <a:rPr lang="en-GB" dirty="0"/>
              <a:t> </a:t>
            </a:r>
            <a:r>
              <a:rPr lang="en-GB" dirty="0" err="1"/>
              <a:t>digitale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F6CA26-6446-2B3D-9D68-CE895E902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70" y="1298448"/>
            <a:ext cx="8339328" cy="3334275"/>
          </a:xfrm>
        </p:spPr>
        <p:txBody>
          <a:bodyPr>
            <a:normAutofit/>
          </a:bodyPr>
          <a:lstStyle/>
          <a:p>
            <a:r>
              <a:rPr lang="en-GB" dirty="0"/>
              <a:t>3 modules: Time Stamp Gray counter, Fast Gray counter (ADC Wilkinson), Ring oscillator</a:t>
            </a:r>
          </a:p>
          <a:p>
            <a:r>
              <a:rPr lang="en-GB" dirty="0"/>
              <a:t>Status: </a:t>
            </a:r>
          </a:p>
          <a:p>
            <a:pPr lvl="1"/>
            <a:r>
              <a:rPr lang="en-GB" dirty="0"/>
              <a:t>10 bit Time Stamp Gray counter : Simulated &amp; </a:t>
            </a:r>
            <a:r>
              <a:rPr lang="en-GB" dirty="0" err="1"/>
              <a:t>PnR</a:t>
            </a:r>
            <a:r>
              <a:rPr lang="en-GB" dirty="0"/>
              <a:t> done using digital flow</a:t>
            </a:r>
          </a:p>
          <a:p>
            <a:pPr lvl="1"/>
            <a:r>
              <a:rPr lang="en-GB" dirty="0"/>
              <a:t> Ring Oscillator 5GHz : Almost Simulated &amp; </a:t>
            </a:r>
            <a:r>
              <a:rPr lang="en-GB" dirty="0" err="1"/>
              <a:t>PnR</a:t>
            </a:r>
            <a:r>
              <a:rPr lang="en-GB" dirty="0"/>
              <a:t> done using </a:t>
            </a:r>
            <a:r>
              <a:rPr lang="en-GB" dirty="0" err="1"/>
              <a:t>analog</a:t>
            </a:r>
            <a:r>
              <a:rPr lang="en-GB" dirty="0"/>
              <a:t> flow</a:t>
            </a:r>
          </a:p>
          <a:p>
            <a:pPr lvl="1"/>
            <a:r>
              <a:rPr lang="en-GB" dirty="0"/>
              <a:t>10 bit Fast Gray counter Simulated &amp; </a:t>
            </a:r>
            <a:r>
              <a:rPr lang="en-GB" dirty="0" err="1"/>
              <a:t>PnR</a:t>
            </a:r>
            <a:r>
              <a:rPr lang="en-GB" dirty="0"/>
              <a:t> done using </a:t>
            </a:r>
            <a:r>
              <a:rPr lang="en-GB" dirty="0" err="1"/>
              <a:t>analog</a:t>
            </a:r>
            <a:r>
              <a:rPr lang="en-GB" dirty="0"/>
              <a:t> flow</a:t>
            </a:r>
          </a:p>
          <a:p>
            <a:pPr lvl="1"/>
            <a:r>
              <a:rPr lang="en-GB" dirty="0"/>
              <a:t>RO + Fast Gray counter simulated together and working</a:t>
            </a:r>
          </a:p>
          <a:p>
            <a:r>
              <a:rPr lang="en-GB" dirty="0"/>
              <a:t>TODO : Use a Gray buffer tree with low skew to feed all FF in memory cell (256 cells): </a:t>
            </a:r>
            <a:r>
              <a:rPr lang="en-GB" dirty="0" err="1"/>
              <a:t>analog</a:t>
            </a:r>
            <a:r>
              <a:rPr lang="en-GB" dirty="0"/>
              <a:t> vs digital flow in discussion 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49904C-D759-A079-A495-906DFDF7D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5002BE-7199-AB6A-AF58-8D02F87F34F7}"/>
              </a:ext>
            </a:extLst>
          </p:cNvPr>
          <p:cNvSpPr txBox="1"/>
          <p:nvPr/>
        </p:nvSpPr>
        <p:spPr>
          <a:xfrm>
            <a:off x="-51759" y="4800046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Nicolas </a:t>
            </a:r>
            <a:r>
              <a:rPr lang="en-GB" dirty="0" err="1"/>
              <a:t>Arveuf</a:t>
            </a:r>
            <a:r>
              <a:rPr lang="en-GB" dirty="0"/>
              <a:t> (LPC Clermont)</a:t>
            </a:r>
          </a:p>
        </p:txBody>
      </p:sp>
    </p:spTree>
    <p:extLst>
      <p:ext uri="{BB962C8B-B14F-4D97-AF65-F5344CB8AC3E}">
        <p14:creationId xmlns:p14="http://schemas.microsoft.com/office/powerpoint/2010/main" val="4151224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69D060-3805-CDBB-C02E-F40AA1F9A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WP5: Slow control et lecture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7D997F-12F5-DA0D-39BF-EBDAB8698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7" y="1298448"/>
            <a:ext cx="5512159" cy="1712171"/>
          </a:xfrm>
        </p:spPr>
        <p:txBody>
          <a:bodyPr>
            <a:normAutofit/>
          </a:bodyPr>
          <a:lstStyle/>
          <a:p>
            <a:r>
              <a:rPr lang="en-GB" sz="1600" dirty="0"/>
              <a:t>3 modules: </a:t>
            </a:r>
            <a:r>
              <a:rPr lang="en-GB" sz="1600" dirty="0" err="1"/>
              <a:t>Controleur</a:t>
            </a:r>
            <a:r>
              <a:rPr lang="en-GB" sz="1600" dirty="0"/>
              <a:t> de lecture central, </a:t>
            </a:r>
            <a:r>
              <a:rPr lang="en-GB" sz="1600" dirty="0" err="1"/>
              <a:t>controleur</a:t>
            </a:r>
            <a:r>
              <a:rPr lang="en-GB" sz="1600" dirty="0"/>
              <a:t> de </a:t>
            </a:r>
            <a:r>
              <a:rPr lang="en-GB" sz="1600" dirty="0" err="1"/>
              <a:t>lecteur</a:t>
            </a:r>
            <a:r>
              <a:rPr lang="en-GB" sz="1600" dirty="0"/>
              <a:t> par </a:t>
            </a:r>
            <a:r>
              <a:rPr lang="en-GB" sz="1600" dirty="0" err="1"/>
              <a:t>voie</a:t>
            </a:r>
            <a:r>
              <a:rPr lang="en-GB" sz="1600" dirty="0"/>
              <a:t> et slow control (i2c)</a:t>
            </a:r>
          </a:p>
          <a:p>
            <a:r>
              <a:rPr lang="en-GB" sz="1600" dirty="0"/>
              <a:t>Pour le prototype: implementation simple avec bus </a:t>
            </a:r>
            <a:r>
              <a:rPr lang="en-GB" sz="1600" dirty="0" err="1"/>
              <a:t>parallèles</a:t>
            </a:r>
            <a:endParaRPr lang="en-GB" sz="1600" dirty="0"/>
          </a:p>
          <a:p>
            <a:r>
              <a:rPr lang="en-GB" sz="1600" dirty="0"/>
              <a:t>Pour la version finale: implementation plus </a:t>
            </a:r>
            <a:r>
              <a:rPr lang="en-GB" sz="1600" dirty="0" err="1"/>
              <a:t>complexe</a:t>
            </a:r>
            <a:r>
              <a:rPr lang="en-GB" sz="1600" dirty="0"/>
              <a:t> avec serialisation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C6577D-EE5A-4994-1AB9-B69161265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23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C0B71A-2FE3-567D-FB7A-26350606199C}"/>
              </a:ext>
            </a:extLst>
          </p:cNvPr>
          <p:cNvSpPr txBox="1"/>
          <p:nvPr/>
        </p:nvSpPr>
        <p:spPr>
          <a:xfrm>
            <a:off x="-51759" y="4800046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Nicolas </a:t>
            </a:r>
            <a:r>
              <a:rPr lang="en-GB" dirty="0" err="1"/>
              <a:t>Arveuf</a:t>
            </a:r>
            <a:r>
              <a:rPr lang="en-GB" dirty="0"/>
              <a:t> (LPC Clermont)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C3390B-789C-EF23-9B89-0C25F7F64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796" y="1207257"/>
            <a:ext cx="3554203" cy="11617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53C100-52C3-D2D0-8416-F59AA899E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613" y="2338924"/>
            <a:ext cx="3476567" cy="12125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E5E3A2-61AB-B3CD-8990-C64215EC5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729" y="2981834"/>
            <a:ext cx="3851740" cy="18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90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8A40BA-B442-5745-0AE8-D90CE7A6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WP6: PLL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2B3D0-95DA-118A-13E4-908143715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4894283" cy="350159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Design </a:t>
            </a:r>
            <a:r>
              <a:rPr lang="en-GB" dirty="0" err="1"/>
              <a:t>basé</a:t>
            </a:r>
            <a:r>
              <a:rPr lang="en-GB" dirty="0"/>
              <a:t> sur 2 R&amp;T </a:t>
            </a:r>
            <a:r>
              <a:rPr lang="en-GB" dirty="0" err="1"/>
              <a:t>précédentes</a:t>
            </a:r>
            <a:r>
              <a:rPr lang="en-GB" dirty="0"/>
              <a:t> : Lojic130 et FASTIME</a:t>
            </a:r>
          </a:p>
          <a:p>
            <a:r>
              <a:rPr lang="en-GB" dirty="0" err="1"/>
              <a:t>Résultats</a:t>
            </a:r>
            <a:r>
              <a:rPr lang="en-GB" dirty="0"/>
              <a:t> pour le </a:t>
            </a:r>
            <a:r>
              <a:rPr lang="en-GB" dirty="0" err="1"/>
              <a:t>projet</a:t>
            </a:r>
            <a:r>
              <a:rPr lang="en-GB" dirty="0"/>
              <a:t> SPIDER: </a:t>
            </a:r>
          </a:p>
          <a:p>
            <a:pPr lvl="1"/>
            <a:r>
              <a:rPr lang="en-GB" dirty="0"/>
              <a:t>migration de </a:t>
            </a:r>
            <a:r>
              <a:rPr lang="en-GB" dirty="0" err="1"/>
              <a:t>technologie</a:t>
            </a:r>
            <a:r>
              <a:rPr lang="en-GB" dirty="0"/>
              <a:t> de 130nm </a:t>
            </a:r>
            <a:r>
              <a:rPr lang="en-GB" dirty="0" err="1"/>
              <a:t>à</a:t>
            </a:r>
            <a:r>
              <a:rPr lang="en-GB" dirty="0"/>
              <a:t> 65nm</a:t>
            </a:r>
          </a:p>
          <a:p>
            <a:pPr lvl="1"/>
            <a:r>
              <a:rPr lang="en-GB" dirty="0" err="1"/>
              <a:t>Fréquence</a:t>
            </a:r>
            <a:r>
              <a:rPr lang="en-GB" dirty="0"/>
              <a:t> </a:t>
            </a:r>
            <a:r>
              <a:rPr lang="en-GB" dirty="0" err="1"/>
              <a:t>d’entrée</a:t>
            </a:r>
            <a:r>
              <a:rPr lang="en-GB" dirty="0"/>
              <a:t>: 40 MHz, </a:t>
            </a:r>
            <a:r>
              <a:rPr lang="en-GB" dirty="0" err="1"/>
              <a:t>fréquence</a:t>
            </a:r>
            <a:r>
              <a:rPr lang="en-GB" dirty="0"/>
              <a:t> de sortie: 2.56 GHz, jitter </a:t>
            </a:r>
            <a:r>
              <a:rPr lang="en-GB" dirty="0" err="1"/>
              <a:t>absolu</a:t>
            </a:r>
            <a:r>
              <a:rPr lang="en-GB" dirty="0"/>
              <a:t> </a:t>
            </a:r>
            <a:r>
              <a:rPr lang="en-GB" dirty="0" err="1"/>
              <a:t>amélioré</a:t>
            </a:r>
            <a:r>
              <a:rPr lang="en-GB" dirty="0"/>
              <a:t> </a:t>
            </a:r>
            <a:r>
              <a:rPr lang="en-GB" dirty="0" err="1"/>
              <a:t>à</a:t>
            </a:r>
            <a:r>
              <a:rPr lang="en-GB" dirty="0"/>
              <a:t> 0.5ps RMS, locking time &lt; 2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/>
              <a:t>s</a:t>
            </a:r>
          </a:p>
          <a:p>
            <a:pPr lvl="1"/>
            <a:r>
              <a:rPr lang="en-GB" dirty="0" err="1"/>
              <a:t>Horloge</a:t>
            </a:r>
            <a:r>
              <a:rPr lang="en-GB" dirty="0"/>
              <a:t> </a:t>
            </a:r>
            <a:r>
              <a:rPr lang="en-GB" dirty="0" err="1"/>
              <a:t>utilisée</a:t>
            </a:r>
            <a:r>
              <a:rPr lang="en-GB" dirty="0"/>
              <a:t> pour la calibration et les machines d’états</a:t>
            </a:r>
          </a:p>
          <a:p>
            <a:r>
              <a:rPr lang="en-GB" dirty="0" err="1"/>
              <a:t>Prochaines</a:t>
            </a:r>
            <a:r>
              <a:rPr lang="en-GB" dirty="0"/>
              <a:t> étapes:</a:t>
            </a:r>
          </a:p>
          <a:p>
            <a:pPr lvl="1"/>
            <a:r>
              <a:rPr lang="en-GB" dirty="0"/>
              <a:t>Layout, et post-layout simulation</a:t>
            </a:r>
          </a:p>
          <a:p>
            <a:pPr lvl="1"/>
            <a:r>
              <a:rPr lang="en-GB" dirty="0"/>
              <a:t>SLVS transmitter/receiver (transition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cours</a:t>
            </a:r>
            <a:r>
              <a:rPr lang="en-GB" dirty="0"/>
              <a:t> </a:t>
            </a:r>
            <a:r>
              <a:rPr lang="en-GB" dirty="0" err="1"/>
              <a:t>à</a:t>
            </a:r>
            <a:r>
              <a:rPr lang="en-GB" dirty="0"/>
              <a:t> </a:t>
            </a:r>
            <a:r>
              <a:rPr lang="en-GB" dirty="0" err="1"/>
              <a:t>partir</a:t>
            </a:r>
            <a:r>
              <a:rPr lang="en-GB" dirty="0"/>
              <a:t> du process 130 nm)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D680B1-55C2-F75B-AFC6-6F92E06F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24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039D90-3758-9977-D95B-1A1C2346F9E1}"/>
              </a:ext>
            </a:extLst>
          </p:cNvPr>
          <p:cNvSpPr txBox="1"/>
          <p:nvPr/>
        </p:nvSpPr>
        <p:spPr>
          <a:xfrm>
            <a:off x="-51759" y="4800046"/>
            <a:ext cx="258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Hervé</a:t>
            </a:r>
            <a:r>
              <a:rPr lang="en-GB" dirty="0"/>
              <a:t> </a:t>
            </a:r>
            <a:r>
              <a:rPr lang="en-GB" dirty="0" err="1"/>
              <a:t>Mathez</a:t>
            </a:r>
            <a:r>
              <a:rPr lang="en-GB" dirty="0"/>
              <a:t> (IP2I Lyon)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571AD6-85C3-81E0-255B-5732E89C8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619" y="1458473"/>
            <a:ext cx="3541144" cy="10301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690B87-51B1-480B-492A-2BFC0FC04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868" y="2499087"/>
            <a:ext cx="2252007" cy="22126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BA2FFAE-B0A1-C95D-6CDF-318248677DC5}"/>
              </a:ext>
            </a:extLst>
          </p:cNvPr>
          <p:cNvSpPr txBox="1"/>
          <p:nvPr/>
        </p:nvSpPr>
        <p:spPr>
          <a:xfrm>
            <a:off x="6404721" y="1204186"/>
            <a:ext cx="130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Physical PLL</a:t>
            </a:r>
          </a:p>
        </p:txBody>
      </p:sp>
    </p:spTree>
    <p:extLst>
      <p:ext uri="{BB962C8B-B14F-4D97-AF65-F5344CB8AC3E}">
        <p14:creationId xmlns:p14="http://schemas.microsoft.com/office/powerpoint/2010/main" val="1365249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EDF0A3-23F0-FA27-182B-E8995D79D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SPIDER: </a:t>
            </a:r>
            <a:r>
              <a:rPr lang="en-GB" dirty="0" err="1"/>
              <a:t>Calendrier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E69EB9-BA1C-13B5-DCF9-E617E2006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200" dirty="0">
                <a:solidFill>
                  <a:srgbClr val="FF0000"/>
                </a:solidFill>
              </a:rPr>
              <a:t>Objectif: LS4 (2033), 30000 channels </a:t>
            </a:r>
          </a:p>
          <a:p>
            <a:pPr lvl="1"/>
            <a:r>
              <a:rPr lang="fr-FR" sz="1800" u="sng" dirty="0"/>
              <a:t>2023</a:t>
            </a:r>
            <a:r>
              <a:rPr lang="fr-FR" sz="1800" dirty="0"/>
              <a:t>: Design SPIDER V0 (2 voies + validation de la technologie)</a:t>
            </a:r>
          </a:p>
          <a:p>
            <a:pPr lvl="1"/>
            <a:r>
              <a:rPr lang="fr-FR" sz="1800" u="sng" dirty="0"/>
              <a:t>2024</a:t>
            </a:r>
            <a:r>
              <a:rPr lang="fr-FR" sz="1800" dirty="0"/>
              <a:t>: Caractérisation de SPIDER V0 et design SPIDER V1 (2 voies)</a:t>
            </a:r>
          </a:p>
          <a:p>
            <a:pPr lvl="1"/>
            <a:r>
              <a:rPr lang="fr-FR" sz="1800" u="sng" dirty="0"/>
              <a:t>2025</a:t>
            </a:r>
            <a:r>
              <a:rPr lang="fr-FR" sz="1800" dirty="0"/>
              <a:t>: Caractérisation de SPIDER V1 et design SPIDER V2 (</a:t>
            </a:r>
            <a:r>
              <a:rPr lang="fr-FR" sz="1800" dirty="0" err="1"/>
              <a:t>multi-voies</a:t>
            </a:r>
            <a:r>
              <a:rPr lang="fr-FR" sz="1800" dirty="0"/>
              <a:t> </a:t>
            </a:r>
            <a:r>
              <a:rPr lang="fr-FR" dirty="0"/>
              <a:t>+ </a:t>
            </a:r>
            <a:r>
              <a:rPr lang="fr-FR" dirty="0" err="1"/>
              <a:t>tolérence</a:t>
            </a:r>
            <a:r>
              <a:rPr lang="fr-FR" dirty="0"/>
              <a:t> aux</a:t>
            </a:r>
            <a:r>
              <a:rPr lang="fr-FR" sz="1800" dirty="0"/>
              <a:t> radiations)</a:t>
            </a:r>
          </a:p>
          <a:p>
            <a:pPr lvl="1"/>
            <a:r>
              <a:rPr lang="fr-FR" sz="1800" u="sng" dirty="0"/>
              <a:t>2026</a:t>
            </a:r>
            <a:r>
              <a:rPr lang="fr-FR" sz="1800" dirty="0"/>
              <a:t>: Caractérisation de SPIDER V2 et design SPIDER V3 (</a:t>
            </a:r>
            <a:r>
              <a:rPr lang="fr-FR" sz="1800" dirty="0" err="1"/>
              <a:t>multi-voies</a:t>
            </a:r>
            <a:r>
              <a:rPr lang="fr-FR" sz="1800" dirty="0"/>
              <a:t> + tolérance aux radiations + optimisation)</a:t>
            </a:r>
          </a:p>
          <a:p>
            <a:pPr lvl="1"/>
            <a:r>
              <a:rPr lang="fr-FR" sz="1800" u="sng" dirty="0"/>
              <a:t>2027</a:t>
            </a:r>
            <a:r>
              <a:rPr lang="fr-FR" sz="1800" dirty="0"/>
              <a:t>: Caractérisation de SPIDER V3 et design SPIDER V4 (</a:t>
            </a:r>
            <a:r>
              <a:rPr lang="fr-FR" sz="1800" dirty="0" err="1"/>
              <a:t>multi-voies</a:t>
            </a:r>
            <a:r>
              <a:rPr lang="fr-FR" sz="1800" dirty="0"/>
              <a:t> + tolérance aux radiations + optimisation + </a:t>
            </a:r>
            <a:r>
              <a:rPr lang="fr-FR" sz="1800" dirty="0" err="1"/>
              <a:t>yield</a:t>
            </a:r>
            <a:r>
              <a:rPr lang="fr-FR" sz="1800" dirty="0"/>
              <a:t>)</a:t>
            </a:r>
          </a:p>
          <a:p>
            <a:pPr lvl="1"/>
            <a:r>
              <a:rPr lang="fr-FR" sz="1800" u="sng" dirty="0"/>
              <a:t>2028</a:t>
            </a:r>
            <a:r>
              <a:rPr lang="fr-FR" sz="1800" dirty="0"/>
              <a:t>: Caractérisation de SPIDER V4 et design </a:t>
            </a:r>
            <a:r>
              <a:rPr lang="fr-FR" sz="1800" dirty="0" err="1"/>
              <a:t>pré-production</a:t>
            </a:r>
            <a:endParaRPr lang="fr-FR" sz="1800" dirty="0"/>
          </a:p>
          <a:p>
            <a:pPr lvl="1"/>
            <a:r>
              <a:rPr lang="fr-FR" sz="1800" u="sng" dirty="0"/>
              <a:t>2029</a:t>
            </a:r>
            <a:r>
              <a:rPr lang="fr-FR" sz="1800" dirty="0"/>
              <a:t>: Caractérisation of SPIDER </a:t>
            </a:r>
            <a:r>
              <a:rPr lang="fr-FR" sz="1800" dirty="0" err="1"/>
              <a:t>pré-production</a:t>
            </a:r>
            <a:endParaRPr lang="fr-FR" sz="1800" dirty="0"/>
          </a:p>
          <a:p>
            <a:pPr lvl="1"/>
            <a:r>
              <a:rPr lang="fr-FR" sz="1800" u="sng" dirty="0"/>
              <a:t>2030</a:t>
            </a:r>
            <a:r>
              <a:rPr lang="fr-FR" sz="1800" dirty="0"/>
              <a:t>: Production de SPIDER</a:t>
            </a:r>
            <a:endParaRPr lang="fr-FR" sz="2000" dirty="0"/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E401BA-819C-5794-DEEB-826812A4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33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972593-6F51-E8B0-722B-5C4D242C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36FF3B-27EC-0C0A-5BB3-0900C7DAE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8339328" cy="3845052"/>
          </a:xfrm>
        </p:spPr>
        <p:txBody>
          <a:bodyPr>
            <a:normAutofit fontScale="77500" lnSpcReduction="20000"/>
          </a:bodyPr>
          <a:lstStyle/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Pour la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calorimétrie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4D et pour le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futur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PicoCal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besoin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développer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électronique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avec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très bonne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précision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temps sur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gamme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d’énergie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très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100" b="0" dirty="0" err="1">
                <a:latin typeface="Arial" panose="020B0604020202020204" pitchFamily="34" charset="0"/>
                <a:cs typeface="Arial" panose="020B0604020202020204" pitchFamily="34" charset="0"/>
              </a:rPr>
              <a:t>L’association</a:t>
            </a:r>
            <a:r>
              <a:rPr lang="en-US" sz="1100" b="0" dirty="0">
                <a:latin typeface="Arial" panose="020B0604020202020204" pitchFamily="34" charset="0"/>
                <a:cs typeface="Arial" panose="020B0604020202020204" pitchFamily="34" charset="0"/>
              </a:rPr>
              <a:t> des 2 </a:t>
            </a:r>
            <a:r>
              <a:rPr lang="en-US" sz="1100" b="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100" b="0" dirty="0">
                <a:latin typeface="Arial" panose="020B0604020202020204" pitchFamily="34" charset="0"/>
                <a:cs typeface="Arial" panose="020B0604020202020204" pitchFamily="34" charset="0"/>
              </a:rPr>
              <a:t> un challenge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11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Une solution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basée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sur des “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Waveform TDC”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solution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adaptée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challenge</a:t>
            </a:r>
          </a:p>
          <a:p>
            <a:pPr lvl="1"/>
            <a:r>
              <a:rPr lang="en-US" sz="1100" b="0" dirty="0">
                <a:latin typeface="Arial" panose="020B0604020202020204" pitchFamily="34" charset="0"/>
                <a:cs typeface="Arial" panose="020B0604020202020204" pitchFamily="34" charset="0"/>
              </a:rPr>
              <a:t>La “waveform” </a:t>
            </a:r>
            <a:r>
              <a:rPr lang="en-US" sz="1100" b="0" dirty="0" err="1">
                <a:latin typeface="Arial" panose="020B0604020202020204" pitchFamily="34" charset="0"/>
                <a:cs typeface="Arial" panose="020B0604020202020204" pitchFamily="34" charset="0"/>
              </a:rPr>
              <a:t>contient</a:t>
            </a:r>
            <a:r>
              <a:rPr lang="en-US" sz="11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dirty="0" err="1"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en-US" sz="1100" b="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100" b="0" dirty="0" err="1">
                <a:latin typeface="Arial" panose="020B0604020202020204" pitchFamily="34" charset="0"/>
                <a:cs typeface="Arial" panose="020B0604020202020204" pitchFamily="34" charset="0"/>
              </a:rPr>
              <a:t>informations</a:t>
            </a:r>
            <a:endParaRPr lang="en-US" sz="11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seuil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bas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n’a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pas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d’impact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sur la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précision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mesure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de temps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considérer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que des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chantillons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dans la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partie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utile du signal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limite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le temps de lecture</a:t>
            </a:r>
          </a:p>
          <a:p>
            <a:pPr marL="742950" lvl="1" indent="-285750"/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Cette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solution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fonctionne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aussi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d’autres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types de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détecteurs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rapides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jusqu’à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300ps de temps de montée</a:t>
            </a:r>
          </a:p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principaux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court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terme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00150" lvl="2" indent="-285750"/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Réduire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le bruit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électronique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et augmenter la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gamme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dynamique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lien avec le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des modules (PMT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particulier)</a:t>
            </a:r>
          </a:p>
          <a:p>
            <a:pPr marL="1200150" lvl="2" indent="-285750"/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Réduire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le temps de conversion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conservant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parallèlisme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massif de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l’ADC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/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Obtenir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meilleur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jitter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temps possible pour les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mémoires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analogiques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/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Optimiser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transfert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l’extérieu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l’ASIC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long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terme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00150" lvl="2" indent="-285750"/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Compression des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on-chip</a:t>
            </a:r>
          </a:p>
          <a:p>
            <a:pPr marL="1200150" lvl="2" indent="-285750"/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S’approcher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d’occupations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de 100%</a:t>
            </a:r>
          </a:p>
          <a:p>
            <a:pPr marL="1200150" lvl="2" indent="-285750"/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Mesure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combinée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du temps et de </a:t>
            </a:r>
            <a:r>
              <a:rPr 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l’amplitude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285750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paralléle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57250" lvl="1" indent="-285750"/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carte Front-End (Companion FPGA)</a:t>
            </a:r>
          </a:p>
          <a:p>
            <a:pPr marL="857250" lvl="1" indent="-285750"/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de bancs tests</a:t>
            </a:r>
          </a:p>
          <a:p>
            <a:pPr marL="857250" lvl="1" indent="-285750"/>
            <a:endParaRPr lang="en-US" sz="17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0">
              <a:buNone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22B8B5-35AF-E16E-8DE2-AC2DD33E4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172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2DB98-5D72-7E51-6DD0-BE18D86A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C42711-EB06-D0E3-5014-6F84F15E6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2ADFB9-A28E-EB40-A2DC-0432F708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832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566F56-1134-B824-C690-72FDFCF7F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LS3 Consolidation: Upgrade </a:t>
            </a:r>
            <a:r>
              <a:rPr lang="fr-FR" dirty="0" err="1"/>
              <a:t>Ib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7472EA-53FD-E876-7331-A83328E7E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5246490" cy="370932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</a:pPr>
            <a:r>
              <a:rPr lang="fr-FR" dirty="0"/>
              <a:t>At the end of Run 3, the </a:t>
            </a:r>
            <a:r>
              <a:rPr lang="fr-FR" dirty="0" err="1"/>
              <a:t>inner-most</a:t>
            </a:r>
            <a:r>
              <a:rPr lang="fr-FR" dirty="0"/>
              <a:t> modules of the ECAL </a:t>
            </a:r>
            <a:r>
              <a:rPr lang="fr-FR" dirty="0" err="1"/>
              <a:t>will</a:t>
            </a:r>
            <a:r>
              <a:rPr lang="fr-FR" dirty="0"/>
              <a:t> not </a:t>
            </a:r>
            <a:r>
              <a:rPr lang="fr-FR" dirty="0" err="1"/>
              <a:t>function</a:t>
            </a:r>
            <a:r>
              <a:rPr lang="fr-FR" dirty="0"/>
              <a:t> </a:t>
            </a:r>
            <a:r>
              <a:rPr lang="fr-FR" dirty="0" err="1"/>
              <a:t>anymore</a:t>
            </a:r>
            <a:r>
              <a:rPr lang="fr-FR" dirty="0"/>
              <a:t> due to radiation damages</a:t>
            </a:r>
          </a:p>
          <a:p>
            <a:pPr>
              <a:lnSpc>
                <a:spcPct val="100000"/>
              </a:lnSpc>
            </a:pPr>
            <a:r>
              <a:rPr lang="fr-FR" dirty="0" err="1"/>
              <a:t>Since</a:t>
            </a:r>
            <a:r>
              <a:rPr lang="fr-FR" dirty="0"/>
              <a:t> LS3 </a:t>
            </a:r>
            <a:r>
              <a:rPr lang="fr-FR" dirty="0" err="1"/>
              <a:t>is</a:t>
            </a:r>
            <a:r>
              <a:rPr lang="fr-FR" dirty="0"/>
              <a:t> long, replace </a:t>
            </a:r>
            <a:r>
              <a:rPr lang="fr-FR" dirty="0" err="1"/>
              <a:t>these</a:t>
            </a:r>
            <a:r>
              <a:rPr lang="fr-FR" dirty="0"/>
              <a:t> modules </a:t>
            </a:r>
            <a:r>
              <a:rPr lang="fr-FR" dirty="0" err="1"/>
              <a:t>with</a:t>
            </a:r>
            <a:r>
              <a:rPr lang="fr-FR" dirty="0"/>
              <a:t> new modules </a:t>
            </a:r>
            <a:r>
              <a:rPr lang="fr-FR" dirty="0" err="1"/>
              <a:t>designed</a:t>
            </a:r>
            <a:r>
              <a:rPr lang="fr-FR" dirty="0"/>
              <a:t> for Upgrade II and </a:t>
            </a:r>
            <a:r>
              <a:rPr lang="fr-FR" dirty="0" err="1"/>
              <a:t>re-arrange</a:t>
            </a:r>
            <a:r>
              <a:rPr lang="fr-FR" dirty="0"/>
              <a:t> the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Sashlik</a:t>
            </a:r>
            <a:r>
              <a:rPr lang="fr-FR" dirty="0"/>
              <a:t> modules in </a:t>
            </a:r>
            <a:r>
              <a:rPr lang="fr-FR" dirty="0" err="1"/>
              <a:t>rhombic</a:t>
            </a:r>
            <a:r>
              <a:rPr lang="fr-FR" dirty="0"/>
              <a:t> </a:t>
            </a:r>
            <a:r>
              <a:rPr lang="fr-FR" dirty="0" err="1"/>
              <a:t>shape</a:t>
            </a:r>
            <a:endParaRPr lang="fr-FR" dirty="0"/>
          </a:p>
          <a:p>
            <a:pPr>
              <a:lnSpc>
                <a:spcPct val="100000"/>
              </a:lnSpc>
            </a:pPr>
            <a:r>
              <a:rPr lang="fr-FR" dirty="0"/>
              <a:t>Configuration: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solidFill>
                  <a:srgbClr val="FF0000"/>
                </a:solidFill>
              </a:rPr>
              <a:t>2x2 cm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/>
              <a:t>: 32 modules (new </a:t>
            </a:r>
            <a:r>
              <a:rPr lang="fr-FR" dirty="0" err="1"/>
              <a:t>SpaCal</a:t>
            </a:r>
            <a:r>
              <a:rPr lang="fr-FR" dirty="0"/>
              <a:t>-W and </a:t>
            </a:r>
            <a:r>
              <a:rPr lang="fr-FR" dirty="0" err="1"/>
              <a:t>polystyrene</a:t>
            </a:r>
            <a:r>
              <a:rPr lang="fr-FR" dirty="0"/>
              <a:t> </a:t>
            </a:r>
            <a:r>
              <a:rPr lang="fr-FR" dirty="0" err="1"/>
              <a:t>fibers</a:t>
            </a:r>
            <a:r>
              <a:rPr lang="fr-FR" dirty="0"/>
              <a:t>) – 1152 </a:t>
            </a:r>
            <a:r>
              <a:rPr lang="fr-FR" dirty="0" err="1"/>
              <a:t>cells</a:t>
            </a:r>
            <a:endParaRPr lang="fr-FR" dirty="0"/>
          </a:p>
          <a:p>
            <a:pPr lvl="1">
              <a:lnSpc>
                <a:spcPct val="100000"/>
              </a:lnSpc>
            </a:pPr>
            <a:r>
              <a:rPr lang="fr-FR" dirty="0">
                <a:solidFill>
                  <a:schemeClr val="accent2"/>
                </a:solidFill>
              </a:rPr>
              <a:t>3x3 cm</a:t>
            </a:r>
            <a:r>
              <a:rPr lang="fr-FR" baseline="30000" dirty="0">
                <a:solidFill>
                  <a:schemeClr val="accent2"/>
                </a:solidFill>
              </a:rPr>
              <a:t>2</a:t>
            </a:r>
            <a:r>
              <a:rPr lang="fr-FR" dirty="0"/>
              <a:t>:</a:t>
            </a:r>
            <a:r>
              <a:rPr lang="fr-FR" baseline="30000" dirty="0"/>
              <a:t> </a:t>
            </a:r>
            <a:r>
              <a:rPr lang="fr-FR" dirty="0"/>
              <a:t> 144 modules (new </a:t>
            </a:r>
            <a:r>
              <a:rPr lang="fr-FR" dirty="0" err="1"/>
              <a:t>SpaCal</a:t>
            </a:r>
            <a:r>
              <a:rPr lang="fr-FR" dirty="0"/>
              <a:t>-Pb) – 2304 </a:t>
            </a:r>
            <a:r>
              <a:rPr lang="fr-FR" dirty="0" err="1"/>
              <a:t>cells</a:t>
            </a:r>
            <a:endParaRPr lang="fr-FR" baseline="30000" dirty="0"/>
          </a:p>
          <a:p>
            <a:pPr lvl="1">
              <a:lnSpc>
                <a:spcPct val="100000"/>
              </a:lnSpc>
            </a:pPr>
            <a:r>
              <a:rPr lang="fr-FR" dirty="0">
                <a:solidFill>
                  <a:srgbClr val="00B050"/>
                </a:solidFill>
              </a:rPr>
              <a:t>4x4 cm</a:t>
            </a:r>
            <a:r>
              <a:rPr lang="fr-FR" baseline="30000" dirty="0">
                <a:solidFill>
                  <a:srgbClr val="00B050"/>
                </a:solidFill>
              </a:rPr>
              <a:t>2</a:t>
            </a:r>
            <a:r>
              <a:rPr lang="fr-FR" dirty="0"/>
              <a:t>: 176 modules (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Shashlik</a:t>
            </a:r>
            <a:r>
              <a:rPr lang="fr-FR" dirty="0"/>
              <a:t>) – 1584 </a:t>
            </a:r>
            <a:r>
              <a:rPr lang="fr-FR" dirty="0" err="1"/>
              <a:t>cells</a:t>
            </a:r>
            <a:endParaRPr lang="fr-FR" dirty="0"/>
          </a:p>
          <a:p>
            <a:pPr lvl="1">
              <a:lnSpc>
                <a:spcPct val="100000"/>
              </a:lnSpc>
            </a:pPr>
            <a:r>
              <a:rPr lang="fr-FR" dirty="0">
                <a:solidFill>
                  <a:srgbClr val="00B0F0"/>
                </a:solidFill>
              </a:rPr>
              <a:t>6x6 cm</a:t>
            </a:r>
            <a:r>
              <a:rPr lang="fr-FR" baseline="30000" dirty="0">
                <a:solidFill>
                  <a:srgbClr val="00B0F0"/>
                </a:solidFill>
              </a:rPr>
              <a:t>2</a:t>
            </a:r>
            <a:r>
              <a:rPr lang="fr-FR" dirty="0"/>
              <a:t>: 448 modules (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Shashlik</a:t>
            </a:r>
            <a:r>
              <a:rPr lang="fr-FR" dirty="0"/>
              <a:t>) – 1792 </a:t>
            </a:r>
            <a:r>
              <a:rPr lang="fr-FR" dirty="0" err="1"/>
              <a:t>cells</a:t>
            </a:r>
            <a:endParaRPr lang="fr-FR" dirty="0"/>
          </a:p>
          <a:p>
            <a:pPr lvl="1">
              <a:lnSpc>
                <a:spcPct val="10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12x12 cm</a:t>
            </a:r>
            <a:r>
              <a:rPr lang="fr-FR" baseline="30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fr-FR" dirty="0"/>
              <a:t>: 2512 modules (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Shashlik</a:t>
            </a:r>
            <a:r>
              <a:rPr lang="fr-FR" dirty="0"/>
              <a:t>) – 2512 </a:t>
            </a:r>
            <a:r>
              <a:rPr lang="fr-FR" dirty="0" err="1"/>
              <a:t>cells</a:t>
            </a:r>
            <a:endParaRPr lang="fr-FR" dirty="0"/>
          </a:p>
          <a:p>
            <a:pPr>
              <a:lnSpc>
                <a:spcPct val="100000"/>
              </a:lnSpc>
            </a:pPr>
            <a:r>
              <a:rPr lang="fr-FR" dirty="0"/>
              <a:t>No longitudinal segmentation: </a:t>
            </a:r>
            <a:r>
              <a:rPr lang="fr-FR" b="1" dirty="0"/>
              <a:t>9344</a:t>
            </a:r>
            <a:r>
              <a:rPr lang="fr-FR" dirty="0"/>
              <a:t> </a:t>
            </a:r>
            <a:r>
              <a:rPr lang="fr-FR" dirty="0" err="1"/>
              <a:t>cells</a:t>
            </a:r>
            <a:r>
              <a:rPr lang="fr-FR" dirty="0"/>
              <a:t> (vs. 6046 </a:t>
            </a:r>
            <a:r>
              <a:rPr lang="fr-FR" dirty="0" err="1"/>
              <a:t>now</a:t>
            </a:r>
            <a:r>
              <a:rPr lang="fr-FR" dirty="0"/>
              <a:t>)</a:t>
            </a:r>
          </a:p>
          <a:p>
            <a:pPr>
              <a:lnSpc>
                <a:spcPct val="100000"/>
              </a:lnSpc>
            </a:pPr>
            <a:r>
              <a:rPr lang="fr-FR" dirty="0" err="1"/>
              <a:t>Since</a:t>
            </a:r>
            <a:r>
              <a:rPr lang="fr-FR" dirty="0"/>
              <a:t> Run 4 conditions are the </a:t>
            </a:r>
            <a:r>
              <a:rPr lang="fr-FR" dirty="0" err="1"/>
              <a:t>same</a:t>
            </a:r>
            <a:r>
              <a:rPr lang="fr-FR" dirty="0"/>
              <a:t> as Run 3, no </a:t>
            </a:r>
            <a:r>
              <a:rPr lang="fr-FR" dirty="0" err="1"/>
              <a:t>need</a:t>
            </a:r>
            <a:r>
              <a:rPr lang="fr-FR" dirty="0"/>
              <a:t> of timing, but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ideal</a:t>
            </a:r>
            <a:r>
              <a:rPr lang="fr-FR" dirty="0"/>
              <a:t> test </a:t>
            </a:r>
            <a:r>
              <a:rPr lang="fr-FR" dirty="0" err="1"/>
              <a:t>bench</a:t>
            </a:r>
            <a:r>
              <a:rPr lang="fr-FR" dirty="0"/>
              <a:t> to </a:t>
            </a:r>
            <a:r>
              <a:rPr lang="fr-FR" dirty="0" err="1"/>
              <a:t>install</a:t>
            </a:r>
            <a:r>
              <a:rPr lang="fr-FR" dirty="0"/>
              <a:t> the </a:t>
            </a:r>
            <a:r>
              <a:rPr lang="fr-FR" dirty="0" err="1"/>
              <a:t>Front-End</a:t>
            </a:r>
            <a:r>
              <a:rPr lang="fr-FR" dirty="0"/>
              <a:t> </a:t>
            </a:r>
            <a:r>
              <a:rPr lang="fr-FR" dirty="0" err="1"/>
              <a:t>electronics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timing </a:t>
            </a:r>
            <a:r>
              <a:rPr lang="fr-FR" dirty="0" err="1"/>
              <a:t>capabilities</a:t>
            </a:r>
            <a:r>
              <a:rPr lang="fr-FR" dirty="0"/>
              <a:t> </a:t>
            </a:r>
            <a:r>
              <a:rPr lang="fr-FR" dirty="0" err="1"/>
              <a:t>foreseen</a:t>
            </a:r>
            <a:r>
              <a:rPr lang="fr-FR" dirty="0"/>
              <a:t> for Upgrade II in the new modules and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plan to design and </a:t>
            </a:r>
            <a:r>
              <a:rPr lang="fr-FR" dirty="0" err="1"/>
              <a:t>build</a:t>
            </a:r>
            <a:r>
              <a:rPr lang="fr-FR" dirty="0"/>
              <a:t> in Orsay</a:t>
            </a:r>
          </a:p>
          <a:p>
            <a:pPr>
              <a:lnSpc>
                <a:spcPct val="100000"/>
              </a:lnSpc>
            </a:pPr>
            <a:r>
              <a:rPr lang="fr-FR" b="1" dirty="0"/>
              <a:t>April/May 2023</a:t>
            </a:r>
            <a:r>
              <a:rPr lang="fr-FR" dirty="0"/>
              <a:t>: </a:t>
            </a:r>
            <a:r>
              <a:rPr lang="fr-FR" dirty="0" err="1"/>
              <a:t>Internal</a:t>
            </a:r>
            <a:r>
              <a:rPr lang="fr-FR" dirty="0"/>
              <a:t> </a:t>
            </a:r>
            <a:r>
              <a:rPr lang="fr-FR" dirty="0" err="1"/>
              <a:t>review</a:t>
            </a:r>
            <a:r>
              <a:rPr lang="fr-FR" dirty="0"/>
              <a:t> to </a:t>
            </a:r>
            <a:r>
              <a:rPr lang="fr-FR" dirty="0" err="1"/>
              <a:t>approve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plan</a:t>
            </a:r>
          </a:p>
          <a:p>
            <a:pPr>
              <a:lnSpc>
                <a:spcPct val="100000"/>
              </a:lnSpc>
            </a:pPr>
            <a:r>
              <a:rPr lang="fr-FR" b="1" dirty="0" err="1"/>
              <a:t>September</a:t>
            </a:r>
            <a:r>
              <a:rPr lang="fr-FR" b="1" dirty="0"/>
              <a:t> 2023</a:t>
            </a:r>
            <a:r>
              <a:rPr lang="fr-FR" dirty="0"/>
              <a:t>: Light-</a:t>
            </a:r>
            <a:r>
              <a:rPr lang="fr-FR" dirty="0" err="1"/>
              <a:t>weight</a:t>
            </a:r>
            <a:r>
              <a:rPr lang="fr-FR" dirty="0"/>
              <a:t> TDR for LHCC</a:t>
            </a:r>
          </a:p>
          <a:p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FC8C37-2E67-0CF4-FD78-EFE4A611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660A7E-27DA-FF40-6F13-956309803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730" y="1197864"/>
            <a:ext cx="2604015" cy="20506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4084FF-1F7C-7611-C911-1B994BCC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261" y="3212696"/>
            <a:ext cx="2362349" cy="1919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D1E014-7D3E-FA8B-B3A3-8A3444D4D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473" y="145598"/>
            <a:ext cx="2875272" cy="10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42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F4580-4AE4-9B26-51FE-D57BBB84A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Scheduling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645D96-B060-C137-1246-5EDA15D1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0697B8-1B29-E598-910B-60020EB6F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42" y="1197864"/>
            <a:ext cx="7772400" cy="377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98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68403B-C05B-D7C5-5138-CC4AD7D3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Détecteur pour Upgrade II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5FC740-37E7-9891-A848-D6F7B496F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9"/>
            <a:ext cx="8339328" cy="500388"/>
          </a:xfrm>
        </p:spPr>
        <p:txBody>
          <a:bodyPr>
            <a:normAutofit/>
          </a:bodyPr>
          <a:lstStyle/>
          <a:p>
            <a:r>
              <a:rPr lang="fr-FR" sz="1800" dirty="0"/>
              <a:t>Mêmes performances que pour Run 3, avec un pile-up de 40 au lieu de 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0E2CE7-600E-3D44-520D-D5072F0C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1D1095-6120-2E47-9442-A675C999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138" y="1704639"/>
            <a:ext cx="3100040" cy="19433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B30A40-21C7-7C95-7E46-4EABED1BB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51" y="1682904"/>
            <a:ext cx="3166946" cy="1986778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90450D3-A01C-2CC8-2646-014B0B6CD4FD}"/>
              </a:ext>
            </a:extLst>
          </p:cNvPr>
          <p:cNvCxnSpPr/>
          <p:nvPr/>
        </p:nvCxnSpPr>
        <p:spPr>
          <a:xfrm>
            <a:off x="3992137" y="2676293"/>
            <a:ext cx="71367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68CD023-95D7-5F97-25CF-CA3726D89AE2}"/>
              </a:ext>
            </a:extLst>
          </p:cNvPr>
          <p:cNvSpPr txBox="1"/>
          <p:nvPr/>
        </p:nvSpPr>
        <p:spPr>
          <a:xfrm>
            <a:off x="2081348" y="3603356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Run 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BC371A-6967-9967-5D88-BB5933EBC607}"/>
              </a:ext>
            </a:extLst>
          </p:cNvPr>
          <p:cNvSpPr txBox="1"/>
          <p:nvPr/>
        </p:nvSpPr>
        <p:spPr>
          <a:xfrm>
            <a:off x="5949768" y="3602241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Run 5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EF0076CA-D0C9-4722-B260-4975CCBF03DB}"/>
              </a:ext>
            </a:extLst>
          </p:cNvPr>
          <p:cNvSpPr txBox="1">
            <a:spLocks/>
          </p:cNvSpPr>
          <p:nvPr/>
        </p:nvSpPr>
        <p:spPr>
          <a:xfrm>
            <a:off x="168349" y="3972967"/>
            <a:ext cx="8339328" cy="110969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Même géométrie du détecteur avec des technologies innovantes pour les sous-détecteurs et le data </a:t>
            </a:r>
            <a:r>
              <a:rPr lang="fr-FR" dirty="0" err="1"/>
              <a:t>processing</a:t>
            </a:r>
            <a:endParaRPr lang="fr-FR" dirty="0"/>
          </a:p>
          <a:p>
            <a:r>
              <a:rPr lang="fr-FR" dirty="0"/>
              <a:t>Eléments principaux: </a:t>
            </a:r>
          </a:p>
          <a:p>
            <a:pPr lvl="1"/>
            <a:r>
              <a:rPr lang="fr-FR" dirty="0"/>
              <a:t>Augmenter la granularité</a:t>
            </a:r>
          </a:p>
          <a:p>
            <a:pPr lvl="1"/>
            <a:r>
              <a:rPr lang="fr-FR" dirty="0"/>
              <a:t>Ajout de la mesure du temps (résolutions de l’ordre de 10-50 </a:t>
            </a:r>
            <a:r>
              <a:rPr lang="fr-FR" dirty="0" err="1"/>
              <a:t>ps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Résistance aux radiations (jusqu’à 10</a:t>
            </a:r>
            <a:r>
              <a:rPr lang="fr-FR" baseline="30000" dirty="0"/>
              <a:t>16</a:t>
            </a:r>
            <a:r>
              <a:rPr lang="fr-FR" dirty="0"/>
              <a:t> </a:t>
            </a:r>
            <a:r>
              <a:rPr lang="fr-FR" dirty="0" err="1"/>
              <a:t>n</a:t>
            </a:r>
            <a:r>
              <a:rPr lang="fr-FR" baseline="-25000" dirty="0" err="1"/>
              <a:t>eq</a:t>
            </a:r>
            <a:r>
              <a:rPr lang="fr-FR" dirty="0"/>
              <a:t>/cm</a:t>
            </a:r>
            <a:r>
              <a:rPr lang="fr-FR" baseline="30000" dirty="0"/>
              <a:t>2</a:t>
            </a:r>
            <a:r>
              <a:rPr lang="fr-FR" dirty="0"/>
              <a:t>)</a:t>
            </a:r>
          </a:p>
          <a:p>
            <a:pPr lvl="1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F4F8BA1-733A-6CD4-22F6-0BF164A5A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697" y="4205207"/>
            <a:ext cx="4042954" cy="9382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F64932E-3E53-10C7-7FC3-6F0C4AB1D8CD}"/>
              </a:ext>
            </a:extLst>
          </p:cNvPr>
          <p:cNvSpPr/>
          <p:nvPr/>
        </p:nvSpPr>
        <p:spPr>
          <a:xfrm>
            <a:off x="8473440" y="5007770"/>
            <a:ext cx="141514" cy="135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660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BF32D-0CCB-4C92-0122-9D5EE5C82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054A8E-9CBC-75F6-3DDA-47622C431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5" y="3158626"/>
            <a:ext cx="8339328" cy="1849144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Contraintes pour le planning de Upgrade II:</a:t>
            </a:r>
          </a:p>
          <a:p>
            <a:pPr lvl="1"/>
            <a:r>
              <a:rPr lang="fr-FR" dirty="0"/>
              <a:t>Tous les détecteurs doivent être prêts au début de LS4, en 2033</a:t>
            </a:r>
          </a:p>
          <a:p>
            <a:pPr lvl="2"/>
            <a:r>
              <a:rPr lang="fr-FR" dirty="0"/>
              <a:t>Démarrage de la construction pendant LS3</a:t>
            </a:r>
          </a:p>
          <a:p>
            <a:pPr lvl="2"/>
            <a:r>
              <a:rPr lang="fr-FR" dirty="0"/>
              <a:t>Anticipation dès LS3: infrastructure, ECAL et RICH</a:t>
            </a:r>
          </a:p>
          <a:p>
            <a:pPr lvl="1"/>
            <a:r>
              <a:rPr lang="fr-FR" dirty="0"/>
              <a:t>Durée de LS4 n’est que de 2 ans</a:t>
            </a:r>
          </a:p>
          <a:p>
            <a:pPr lvl="1"/>
            <a:r>
              <a:rPr lang="fr-FR" dirty="0"/>
              <a:t>Moins de 1 an de commissioning pour profiter au maximum des Runs 5 et 6:</a:t>
            </a:r>
          </a:p>
          <a:p>
            <a:pPr lvl="2"/>
            <a:r>
              <a:rPr lang="fr-FR" dirty="0"/>
              <a:t>Planification en avance de la phase de commissioning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4DE698-A932-50D4-B1CC-426A2D2F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C9FC5D-C7FA-F8DB-D074-B9A4ED1D7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40" y="1197864"/>
            <a:ext cx="5962772" cy="18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31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6342C6-6610-6CB9-2067-1F519155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ECAL upgrade 2: </a:t>
            </a:r>
            <a:r>
              <a:rPr lang="fr-FR" dirty="0" err="1"/>
              <a:t>PicoCal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886DB0-5666-71D2-249C-705C849F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dirty="0"/>
              <a:t>Un des détecteurs d’intérêt pour les groupes français dans </a:t>
            </a:r>
            <a:r>
              <a:rPr lang="fr-FR" dirty="0" err="1"/>
              <a:t>LHCb</a:t>
            </a:r>
            <a:r>
              <a:rPr lang="fr-FR" dirty="0"/>
              <a:t>: Calorimètre électromagnétique (</a:t>
            </a:r>
            <a:r>
              <a:rPr lang="fr-FR" dirty="0" err="1"/>
              <a:t>PicoCal</a:t>
            </a:r>
            <a:r>
              <a:rPr lang="fr-FR" dirty="0"/>
              <a:t>):</a:t>
            </a:r>
          </a:p>
          <a:p>
            <a:pPr lvl="1">
              <a:lnSpc>
                <a:spcPct val="110000"/>
              </a:lnSpc>
            </a:pPr>
            <a:r>
              <a:rPr lang="fr-FR" dirty="0"/>
              <a:t>Electronique: LPC Clermont-Ferrand, </a:t>
            </a:r>
            <a:r>
              <a:rPr lang="fr-FR" dirty="0" err="1"/>
              <a:t>IJCLab</a:t>
            </a:r>
            <a:r>
              <a:rPr lang="fr-FR" dirty="0"/>
              <a:t> Orsay, LAPP Annecy</a:t>
            </a:r>
          </a:p>
          <a:p>
            <a:pPr lvl="1">
              <a:lnSpc>
                <a:spcPct val="110000"/>
              </a:lnSpc>
            </a:pPr>
            <a:r>
              <a:rPr lang="fr-FR" dirty="0"/>
              <a:t>Mécanique: LAPP Annecy</a:t>
            </a:r>
          </a:p>
          <a:p>
            <a:pPr>
              <a:lnSpc>
                <a:spcPct val="110000"/>
              </a:lnSpc>
            </a:pPr>
            <a:r>
              <a:rPr lang="fr-FR" dirty="0"/>
              <a:t>Pour Upgrade 2: </a:t>
            </a:r>
          </a:p>
          <a:p>
            <a:pPr lvl="1">
              <a:lnSpc>
                <a:spcPct val="110000"/>
              </a:lnSpc>
            </a:pPr>
            <a:r>
              <a:rPr lang="fr-FR" dirty="0"/>
              <a:t>Augmenter la granularité: nouvelle structure mécanique</a:t>
            </a:r>
          </a:p>
          <a:p>
            <a:pPr lvl="1">
              <a:lnSpc>
                <a:spcPct val="110000"/>
              </a:lnSpc>
            </a:pPr>
            <a:r>
              <a:rPr lang="fr-FR" dirty="0"/>
              <a:t>Ajouter la mesure du temps dans les cellules: nouvelle électronique de </a:t>
            </a:r>
            <a:r>
              <a:rPr lang="fr-FR" dirty="0" err="1"/>
              <a:t>Front-End</a:t>
            </a:r>
            <a:r>
              <a:rPr lang="fr-FR" dirty="0"/>
              <a:t> et ASIC dédié (SPIDER: « </a:t>
            </a:r>
            <a:r>
              <a:rPr lang="fr-FR" b="1" dirty="0"/>
              <a:t>S</a:t>
            </a:r>
            <a:r>
              <a:rPr lang="fr-FR" dirty="0"/>
              <a:t>wift </a:t>
            </a:r>
            <a:r>
              <a:rPr lang="fr-FR" b="1" dirty="0" err="1"/>
              <a:t>PI</a:t>
            </a:r>
            <a:r>
              <a:rPr lang="fr-FR" dirty="0" err="1"/>
              <a:t>pelined</a:t>
            </a:r>
            <a:r>
              <a:rPr lang="fr-FR" dirty="0"/>
              <a:t> </a:t>
            </a:r>
            <a:r>
              <a:rPr lang="fr-FR" b="1" dirty="0" err="1"/>
              <a:t>D</a:t>
            </a:r>
            <a:r>
              <a:rPr lang="fr-FR" dirty="0" err="1"/>
              <a:t>igitiz</a:t>
            </a:r>
            <a:r>
              <a:rPr lang="fr-FR" b="1" dirty="0" err="1"/>
              <a:t>ER</a:t>
            </a:r>
            <a:r>
              <a:rPr lang="fr-FR" dirty="0"/>
              <a:t> » </a:t>
            </a:r>
            <a:r>
              <a:rPr lang="fr-FR" dirty="0">
                <a:highlight>
                  <a:srgbClr val="FFFF00"/>
                </a:highlight>
              </a:rPr>
              <a:t>)</a:t>
            </a:r>
          </a:p>
          <a:p>
            <a:pPr>
              <a:lnSpc>
                <a:spcPct val="110000"/>
              </a:lnSpc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D5258F-C35A-495C-B064-17BFAF262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338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36434F-F0AD-3154-2A89-C594446B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Granularité ECAL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8C3189-0C0D-7AFE-CE52-04B37C1F5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14" y="1366406"/>
            <a:ext cx="5433469" cy="377709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fr-FR" dirty="0"/>
              <a:t>Moyen efficace d’améliorer les performances à haute luminosité</a:t>
            </a:r>
          </a:p>
          <a:p>
            <a:pPr>
              <a:lnSpc>
                <a:spcPct val="120000"/>
              </a:lnSpc>
            </a:pPr>
            <a:r>
              <a:rPr lang="fr-FR" dirty="0"/>
              <a:t>Réorganisation des zones du ECAL en forme de losanges pour mieux suivre les doses de radiation et l’occupation des cellules</a:t>
            </a:r>
          </a:p>
          <a:p>
            <a:pPr>
              <a:lnSpc>
                <a:spcPct val="120000"/>
              </a:lnSpc>
            </a:pPr>
            <a:r>
              <a:rPr lang="fr-FR" dirty="0"/>
              <a:t>Cinq zones de cellules de tailles différentes: (1 module = 1 bloc de 12x12 cm</a:t>
            </a:r>
            <a:r>
              <a:rPr lang="fr-FR" baseline="30000" dirty="0"/>
              <a:t>2</a:t>
            </a:r>
            <a:r>
              <a:rPr lang="fr-FR" dirty="0"/>
              <a:t>)</a:t>
            </a:r>
          </a:p>
          <a:p>
            <a:pPr lvl="1">
              <a:lnSpc>
                <a:spcPct val="120000"/>
              </a:lnSpc>
            </a:pPr>
            <a:r>
              <a:rPr lang="fr-FR" dirty="0">
                <a:solidFill>
                  <a:srgbClr val="FF0000"/>
                </a:solidFill>
              </a:rPr>
              <a:t>1.5x1.5 cm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/>
              <a:t>: 32 modules (type </a:t>
            </a:r>
            <a:r>
              <a:rPr lang="fr-FR" dirty="0" err="1"/>
              <a:t>SpaCal</a:t>
            </a:r>
            <a:r>
              <a:rPr lang="fr-FR" dirty="0"/>
              <a:t>-W) – 2048 cellules</a:t>
            </a:r>
          </a:p>
          <a:p>
            <a:pPr lvl="1">
              <a:lnSpc>
                <a:spcPct val="120000"/>
              </a:lnSpc>
            </a:pPr>
            <a:r>
              <a:rPr lang="fr-FR" dirty="0">
                <a:solidFill>
                  <a:schemeClr val="accent2"/>
                </a:solidFill>
              </a:rPr>
              <a:t>3x3 cm</a:t>
            </a:r>
            <a:r>
              <a:rPr lang="fr-FR" baseline="30000" dirty="0">
                <a:solidFill>
                  <a:schemeClr val="accent2"/>
                </a:solidFill>
              </a:rPr>
              <a:t>2</a:t>
            </a:r>
            <a:r>
              <a:rPr lang="fr-FR" dirty="0"/>
              <a:t>:</a:t>
            </a:r>
            <a:r>
              <a:rPr lang="fr-FR" baseline="30000" dirty="0"/>
              <a:t> </a:t>
            </a:r>
            <a:r>
              <a:rPr lang="fr-FR" dirty="0"/>
              <a:t> 144 modules (type </a:t>
            </a:r>
            <a:r>
              <a:rPr lang="fr-FR" dirty="0" err="1"/>
              <a:t>SpaCal</a:t>
            </a:r>
            <a:r>
              <a:rPr lang="fr-FR" dirty="0"/>
              <a:t>-Pb) – 2304 cellules</a:t>
            </a:r>
            <a:endParaRPr lang="fr-FR" baseline="30000" dirty="0"/>
          </a:p>
          <a:p>
            <a:pPr lvl="1">
              <a:lnSpc>
                <a:spcPct val="120000"/>
              </a:lnSpc>
            </a:pPr>
            <a:r>
              <a:rPr lang="fr-FR" dirty="0">
                <a:solidFill>
                  <a:srgbClr val="00B050"/>
                </a:solidFill>
              </a:rPr>
              <a:t>4x4 cm</a:t>
            </a:r>
            <a:r>
              <a:rPr lang="fr-FR" baseline="30000" dirty="0">
                <a:solidFill>
                  <a:srgbClr val="00B050"/>
                </a:solidFill>
              </a:rPr>
              <a:t>2</a:t>
            </a:r>
            <a:r>
              <a:rPr lang="fr-FR" dirty="0"/>
              <a:t>: 448 modules (type </a:t>
            </a:r>
            <a:r>
              <a:rPr lang="fr-FR" dirty="0" err="1"/>
              <a:t>Shashlik</a:t>
            </a:r>
            <a:r>
              <a:rPr lang="fr-FR" dirty="0"/>
              <a:t>) – 4032 cellules</a:t>
            </a:r>
          </a:p>
          <a:p>
            <a:pPr lvl="1">
              <a:lnSpc>
                <a:spcPct val="120000"/>
              </a:lnSpc>
            </a:pPr>
            <a:r>
              <a:rPr lang="fr-FR" dirty="0">
                <a:solidFill>
                  <a:srgbClr val="00B0F0"/>
                </a:solidFill>
              </a:rPr>
              <a:t>6x6 cm</a:t>
            </a:r>
            <a:r>
              <a:rPr lang="fr-FR" baseline="30000" dirty="0">
                <a:solidFill>
                  <a:srgbClr val="00B0F0"/>
                </a:solidFill>
              </a:rPr>
              <a:t>2</a:t>
            </a:r>
            <a:r>
              <a:rPr lang="fr-FR" dirty="0"/>
              <a:t>: 1344 modules (type </a:t>
            </a:r>
            <a:r>
              <a:rPr lang="fr-FR" dirty="0" err="1"/>
              <a:t>Shashlik</a:t>
            </a:r>
            <a:r>
              <a:rPr lang="fr-FR" dirty="0"/>
              <a:t>) – 5376 cellules</a:t>
            </a:r>
          </a:p>
          <a:p>
            <a:pPr lvl="1">
              <a:lnSpc>
                <a:spcPct val="12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12x12 cm</a:t>
            </a:r>
            <a:r>
              <a:rPr lang="fr-FR" baseline="30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fr-FR" dirty="0"/>
              <a:t>: 1344 modules (type </a:t>
            </a:r>
            <a:r>
              <a:rPr lang="fr-FR" dirty="0" err="1"/>
              <a:t>Shashlik</a:t>
            </a:r>
            <a:r>
              <a:rPr lang="fr-FR" dirty="0"/>
              <a:t>) – 1344 cellules</a:t>
            </a:r>
          </a:p>
          <a:p>
            <a:pPr>
              <a:lnSpc>
                <a:spcPct val="120000"/>
              </a:lnSpc>
            </a:pPr>
            <a:r>
              <a:rPr lang="fr-FR" dirty="0"/>
              <a:t>Ajout de segmentation longitudinales à la position du maximum de développement de la gerbe électromagnétique (utile aussi pour l’identification de particules: séparation électron/hadron)</a:t>
            </a:r>
          </a:p>
          <a:p>
            <a:pPr>
              <a:lnSpc>
                <a:spcPct val="120000"/>
              </a:lnSpc>
            </a:pPr>
            <a:r>
              <a:rPr lang="fr-FR" dirty="0"/>
              <a:t>Une cellule = 2 voies pour le </a:t>
            </a:r>
            <a:r>
              <a:rPr lang="fr-FR" dirty="0" err="1"/>
              <a:t>readout</a:t>
            </a:r>
            <a:r>
              <a:rPr lang="fr-FR" dirty="0"/>
              <a:t> (1 avant and 1 arrière)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Total de </a:t>
            </a:r>
            <a:r>
              <a:rPr lang="fr-FR" b="1" dirty="0"/>
              <a:t>30208 voies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20D95E-3A28-B72B-F584-60FE625F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046052-B693-7A75-1179-5288B0EC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448" y="1329974"/>
            <a:ext cx="3250552" cy="353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6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15930-44C0-3BA8-15CA-6D5E8505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Mesure</a:t>
            </a:r>
            <a:r>
              <a:rPr lang="en-GB" dirty="0"/>
              <a:t> de temps </a:t>
            </a:r>
            <a:r>
              <a:rPr lang="en-GB" dirty="0" err="1"/>
              <a:t>précise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5F5C3D-A98C-B4BD-F203-2AC254ED2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16" y="1298448"/>
            <a:ext cx="5297012" cy="3709322"/>
          </a:xfrm>
        </p:spPr>
        <p:txBody>
          <a:bodyPr/>
          <a:lstStyle/>
          <a:p>
            <a:r>
              <a:rPr lang="en-GB" dirty="0"/>
              <a:t>Pour </a:t>
            </a:r>
            <a:r>
              <a:rPr lang="en-GB" dirty="0" err="1"/>
              <a:t>lutter</a:t>
            </a:r>
            <a:r>
              <a:rPr lang="en-GB" dirty="0"/>
              <a:t> </a:t>
            </a:r>
            <a:r>
              <a:rPr lang="en-GB" dirty="0" err="1"/>
              <a:t>contre</a:t>
            </a:r>
            <a:r>
              <a:rPr lang="en-GB" dirty="0"/>
              <a:t> le bruit de fond important </a:t>
            </a:r>
            <a:r>
              <a:rPr lang="en-GB" dirty="0" err="1"/>
              <a:t>dû</a:t>
            </a:r>
            <a:r>
              <a:rPr lang="en-GB" dirty="0"/>
              <a:t> au pile-up: </a:t>
            </a:r>
            <a:r>
              <a:rPr lang="en-GB" dirty="0" err="1"/>
              <a:t>ajout</a:t>
            </a:r>
            <a:r>
              <a:rPr lang="en-GB" dirty="0"/>
              <a:t> de la </a:t>
            </a:r>
            <a:r>
              <a:rPr lang="en-GB" dirty="0" err="1"/>
              <a:t>mesure</a:t>
            </a:r>
            <a:r>
              <a:rPr lang="en-GB" dirty="0"/>
              <a:t> du temps dans le ECAL avec </a:t>
            </a:r>
            <a:r>
              <a:rPr lang="en-GB" dirty="0" err="1"/>
              <a:t>une</a:t>
            </a:r>
            <a:r>
              <a:rPr lang="en-GB" dirty="0"/>
              <a:t> precision de 15 </a:t>
            </a:r>
            <a:r>
              <a:rPr lang="en-GB" dirty="0" err="1"/>
              <a:t>ps</a:t>
            </a:r>
            <a:r>
              <a:rPr lang="en-GB" dirty="0"/>
              <a:t> = </a:t>
            </a:r>
            <a:r>
              <a:rPr lang="en-GB" dirty="0" err="1"/>
              <a:t>PicoCal</a:t>
            </a:r>
            <a:endParaRPr lang="en-GB" dirty="0"/>
          </a:p>
          <a:p>
            <a:r>
              <a:rPr lang="en-GB" dirty="0" err="1"/>
              <a:t>Sélection</a:t>
            </a:r>
            <a:r>
              <a:rPr lang="en-GB" dirty="0"/>
              <a:t> des cellules </a:t>
            </a:r>
            <a:r>
              <a:rPr lang="en-GB" dirty="0" err="1"/>
              <a:t>où</a:t>
            </a:r>
            <a:r>
              <a:rPr lang="en-GB" dirty="0"/>
              <a:t> </a:t>
            </a:r>
            <a:r>
              <a:rPr lang="fr-FR" dirty="0"/>
              <a:t>|</a:t>
            </a:r>
            <a:r>
              <a:rPr lang="fr-FR" dirty="0" err="1"/>
              <a:t>t</a:t>
            </a:r>
            <a:r>
              <a:rPr lang="fr-FR" baseline="-25000" dirty="0" err="1"/>
              <a:t>ECAL</a:t>
            </a:r>
            <a:r>
              <a:rPr lang="fr-FR" dirty="0" err="1"/>
              <a:t>-t</a:t>
            </a:r>
            <a:r>
              <a:rPr lang="fr-FR" baseline="-25000" dirty="0" err="1"/>
              <a:t>PV</a:t>
            </a:r>
            <a:r>
              <a:rPr lang="fr-FR" dirty="0"/>
              <a:t>|/</a:t>
            </a:r>
            <a:r>
              <a:rPr lang="fr-FR" dirty="0">
                <a:latin typeface="Symbol" pitchFamily="2" charset="2"/>
              </a:rPr>
              <a:t>s</a:t>
            </a:r>
            <a:r>
              <a:rPr lang="fr-FR" dirty="0"/>
              <a:t>(</a:t>
            </a:r>
            <a:r>
              <a:rPr lang="fr-FR" dirty="0" err="1"/>
              <a:t>t</a:t>
            </a:r>
            <a:r>
              <a:rPr lang="fr-FR" dirty="0"/>
              <a:t>)&lt;3</a:t>
            </a:r>
          </a:p>
          <a:p>
            <a:pPr lvl="1"/>
            <a:r>
              <a:rPr lang="fr-FR" dirty="0" err="1"/>
              <a:t>t</a:t>
            </a:r>
            <a:r>
              <a:rPr lang="fr-FR" baseline="-25000" dirty="0" err="1"/>
              <a:t>PV</a:t>
            </a:r>
            <a:r>
              <a:rPr lang="fr-FR" dirty="0"/>
              <a:t> : temps de la collision mesuré par d’autres détecteurs (VELO par exemple)</a:t>
            </a:r>
          </a:p>
          <a:p>
            <a:pPr lvl="1"/>
            <a:r>
              <a:rPr lang="fr-FR" dirty="0" err="1"/>
              <a:t>t</a:t>
            </a:r>
            <a:r>
              <a:rPr lang="fr-FR" baseline="-25000" dirty="0" err="1"/>
              <a:t>ECAL</a:t>
            </a:r>
            <a:r>
              <a:rPr lang="fr-FR" baseline="-25000" dirty="0"/>
              <a:t> </a:t>
            </a:r>
            <a:r>
              <a:rPr lang="fr-FR" dirty="0"/>
              <a:t>: temps mesuré dans le ECAL, corrigé du temps de vol</a:t>
            </a:r>
          </a:p>
          <a:p>
            <a:pPr lvl="1"/>
            <a:r>
              <a:rPr lang="fr-FR" dirty="0">
                <a:latin typeface="Symbol" pitchFamily="2" charset="2"/>
              </a:rPr>
              <a:t>s</a:t>
            </a:r>
            <a:r>
              <a:rPr lang="fr-FR" dirty="0"/>
              <a:t>(</a:t>
            </a:r>
            <a:r>
              <a:rPr lang="fr-FR" dirty="0" err="1"/>
              <a:t>t</a:t>
            </a:r>
            <a:r>
              <a:rPr lang="fr-FR" dirty="0"/>
              <a:t>) : résolution en temps du ECAL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BCE95A-6DAF-97C2-28B5-27E63133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1268A1-5A80-9508-4032-A2CAB5F8E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350" y="580815"/>
            <a:ext cx="3360734" cy="23276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53E1AFE-3396-914C-F892-B4A3B8F8F6FB}"/>
              </a:ext>
            </a:extLst>
          </p:cNvPr>
          <p:cNvSpPr txBox="1"/>
          <p:nvPr/>
        </p:nvSpPr>
        <p:spPr>
          <a:xfrm>
            <a:off x="5493954" y="3167175"/>
            <a:ext cx="352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Full simulation du signal </a:t>
            </a:r>
            <a:r>
              <a:rPr lang="fr-FR" sz="1400" i="1" dirty="0"/>
              <a:t>B</a:t>
            </a:r>
            <a:r>
              <a:rPr lang="fr-FR" sz="1400" baseline="30000" dirty="0"/>
              <a:t>0</a:t>
            </a:r>
            <a:r>
              <a:rPr lang="fr-FR" sz="1400" dirty="0"/>
              <a:t>→</a:t>
            </a:r>
            <a:r>
              <a:rPr lang="fr-FR" sz="1400" i="1" dirty="0"/>
              <a:t>K</a:t>
            </a:r>
            <a:r>
              <a:rPr lang="fr-FR" sz="1400" baseline="30000" dirty="0"/>
              <a:t>*0</a:t>
            </a:r>
            <a:r>
              <a:rPr lang="fr-FR" sz="1400" dirty="0"/>
              <a:t> </a:t>
            </a:r>
            <a:r>
              <a:rPr lang="fr-FR" sz="1400" dirty="0">
                <a:latin typeface="Symbol" pitchFamily="2" charset="2"/>
              </a:rPr>
              <a:t>g</a:t>
            </a:r>
            <a:r>
              <a:rPr lang="fr-FR" sz="1400" dirty="0"/>
              <a:t> avec pile-up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2EE1B6-3EAA-4932-D6AD-7CAC9B793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246" y="3449997"/>
            <a:ext cx="2235118" cy="16685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D888ED-DFCB-8EF5-7D0D-7925C0762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402" y="3457558"/>
            <a:ext cx="719074" cy="4429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4527FD6-1DF1-3941-4664-B75EA1CF6C93}"/>
              </a:ext>
            </a:extLst>
          </p:cNvPr>
          <p:cNvSpPr txBox="1"/>
          <p:nvPr/>
        </p:nvSpPr>
        <p:spPr>
          <a:xfrm>
            <a:off x="8015819" y="3494921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Run 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1C24D4-E20D-9421-0842-F3313E1A11F7}"/>
              </a:ext>
            </a:extLst>
          </p:cNvPr>
          <p:cNvSpPr txBox="1"/>
          <p:nvPr/>
        </p:nvSpPr>
        <p:spPr>
          <a:xfrm>
            <a:off x="8015819" y="3768985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Run 5 (15 </a:t>
            </a:r>
            <a:r>
              <a:rPr lang="en-GB" sz="1400" dirty="0" err="1">
                <a:solidFill>
                  <a:schemeClr val="tx2"/>
                </a:solidFill>
              </a:rPr>
              <a:t>ps</a:t>
            </a:r>
            <a:r>
              <a:rPr lang="en-GB" sz="1400" dirty="0">
                <a:solidFill>
                  <a:schemeClr val="tx2"/>
                </a:solidFill>
              </a:rPr>
              <a:t>)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5C1F508-ADF5-A8F2-10FD-CA5CB73C214B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712964" y="3648809"/>
            <a:ext cx="30285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DD25BB3-4865-C4D1-BCF2-64FFCD990895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749199" y="3757774"/>
            <a:ext cx="266620" cy="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738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91EA6F-0574-FDAE-B9D2-1AD67B69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118199"/>
            <a:ext cx="8339328" cy="924020"/>
          </a:xfrm>
        </p:spPr>
        <p:txBody>
          <a:bodyPr/>
          <a:lstStyle/>
          <a:p>
            <a:r>
              <a:rPr lang="en-GB" dirty="0"/>
              <a:t>Modules ECAL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B16666-B8AA-57EE-4D7F-457B59C1B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092820"/>
            <a:ext cx="8339328" cy="3539903"/>
          </a:xfrm>
        </p:spPr>
        <p:txBody>
          <a:bodyPr>
            <a:normAutofit/>
          </a:bodyPr>
          <a:lstStyle/>
          <a:p>
            <a:r>
              <a:rPr lang="en-GB" sz="1600" dirty="0"/>
              <a:t>R&amp;D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cours</a:t>
            </a:r>
            <a:r>
              <a:rPr lang="en-GB" sz="1600" dirty="0"/>
              <a:t> pour </a:t>
            </a:r>
            <a:r>
              <a:rPr lang="en-GB" sz="1600" dirty="0" err="1"/>
              <a:t>produire</a:t>
            </a:r>
            <a:r>
              <a:rPr lang="en-GB" sz="1600" dirty="0"/>
              <a:t> des modules qui </a:t>
            </a:r>
            <a:r>
              <a:rPr lang="en-GB" sz="1600" dirty="0" err="1"/>
              <a:t>permettent</a:t>
            </a:r>
            <a:r>
              <a:rPr lang="en-GB" sz="1600" dirty="0"/>
              <a:t> la </a:t>
            </a:r>
            <a:r>
              <a:rPr lang="en-GB" sz="1600" dirty="0" err="1"/>
              <a:t>mesure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temps precise pour </a:t>
            </a:r>
            <a:r>
              <a:rPr lang="en-GB" sz="1600" dirty="0" err="1"/>
              <a:t>une</a:t>
            </a:r>
            <a:r>
              <a:rPr lang="en-GB" sz="1600" dirty="0"/>
              <a:t> resolution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énergie</a:t>
            </a:r>
            <a:r>
              <a:rPr lang="en-GB" sz="1600" dirty="0"/>
              <a:t> de 10%/sqrt(E)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0C347B-4348-22EB-65EE-3FC98D9A6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1F0FDE-ACFD-B283-96BE-033D06311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782" y="1668126"/>
            <a:ext cx="1874830" cy="9980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11DE6F-8C56-9E6D-8C07-05EA7F967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" y="2635140"/>
            <a:ext cx="1716446" cy="13563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4EC902-D231-D3ED-9B0D-477843C61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774" y="2740102"/>
            <a:ext cx="1045852" cy="13603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2F7D1E-8877-D337-7B16-8BF4F624E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158" y="1563866"/>
            <a:ext cx="2427491" cy="8091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3D11F9-6938-DE2E-7675-EC931AA82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799" y="2763008"/>
            <a:ext cx="2122850" cy="1280211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50152ED-4295-C15B-7C5A-04D1463E0E23}"/>
              </a:ext>
            </a:extLst>
          </p:cNvPr>
          <p:cNvCxnSpPr/>
          <p:nvPr/>
        </p:nvCxnSpPr>
        <p:spPr>
          <a:xfrm>
            <a:off x="5523571" y="1784195"/>
            <a:ext cx="0" cy="308665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197F037-0F1A-4F6F-4E92-C41ADEA51DA5}"/>
              </a:ext>
            </a:extLst>
          </p:cNvPr>
          <p:cNvCxnSpPr>
            <a:cxnSpLocks/>
          </p:cNvCxnSpPr>
          <p:nvPr/>
        </p:nvCxnSpPr>
        <p:spPr>
          <a:xfrm>
            <a:off x="2877829" y="2740102"/>
            <a:ext cx="0" cy="213074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D8CCFB15-776A-7A5B-5FC1-F5CA357CE738}"/>
              </a:ext>
            </a:extLst>
          </p:cNvPr>
          <p:cNvSpPr txBox="1"/>
          <p:nvPr/>
        </p:nvSpPr>
        <p:spPr>
          <a:xfrm>
            <a:off x="764582" y="1889184"/>
            <a:ext cx="10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SPACAL: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9F03517-434D-2085-095C-832D69699599}"/>
              </a:ext>
            </a:extLst>
          </p:cNvPr>
          <p:cNvSpPr txBox="1"/>
          <p:nvPr/>
        </p:nvSpPr>
        <p:spPr>
          <a:xfrm>
            <a:off x="6762251" y="1325741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SHASHLIK: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C94E3E8-20D6-75E8-F8F3-766D8E076A2F}"/>
              </a:ext>
            </a:extLst>
          </p:cNvPr>
          <p:cNvSpPr txBox="1"/>
          <p:nvPr/>
        </p:nvSpPr>
        <p:spPr>
          <a:xfrm>
            <a:off x="5815100" y="4217328"/>
            <a:ext cx="315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Modules </a:t>
            </a:r>
            <a:r>
              <a:rPr lang="en-GB" dirty="0" err="1"/>
              <a:t>actuels</a:t>
            </a:r>
            <a:r>
              <a:rPr lang="en-GB" dirty="0"/>
              <a:t>: </a:t>
            </a:r>
            <a:r>
              <a:rPr lang="en-GB" dirty="0" err="1"/>
              <a:t>région</a:t>
            </a:r>
            <a:r>
              <a:rPr lang="en-GB" dirty="0"/>
              <a:t> </a:t>
            </a:r>
            <a:r>
              <a:rPr lang="en-GB" dirty="0" err="1"/>
              <a:t>externe</a:t>
            </a:r>
            <a:endParaRPr lang="en-GB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C08A72-8D99-35A2-F126-ED2028E60A8E}"/>
              </a:ext>
            </a:extLst>
          </p:cNvPr>
          <p:cNvSpPr txBox="1"/>
          <p:nvPr/>
        </p:nvSpPr>
        <p:spPr>
          <a:xfrm>
            <a:off x="110531" y="4114247"/>
            <a:ext cx="277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Absorbeur</a:t>
            </a:r>
            <a:r>
              <a:rPr lang="en-GB" sz="1600" dirty="0"/>
              <a:t> W, fibres </a:t>
            </a:r>
            <a:r>
              <a:rPr lang="en-GB" sz="1600" dirty="0" err="1"/>
              <a:t>cristal</a:t>
            </a:r>
            <a:r>
              <a:rPr lang="en-GB" sz="1600" dirty="0"/>
              <a:t>:</a:t>
            </a:r>
          </a:p>
          <a:p>
            <a:r>
              <a:rPr lang="en-GB" sz="1600" dirty="0"/>
              <a:t>Grande resistance aux radiations et rayon de Molière petit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1EDCCC2-B37F-7CC1-96E2-0507F2EB5440}"/>
              </a:ext>
            </a:extLst>
          </p:cNvPr>
          <p:cNvSpPr txBox="1"/>
          <p:nvPr/>
        </p:nvSpPr>
        <p:spPr>
          <a:xfrm>
            <a:off x="3023042" y="4115847"/>
            <a:ext cx="277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Absorbeur</a:t>
            </a:r>
            <a:r>
              <a:rPr lang="en-GB" sz="1600" dirty="0"/>
              <a:t> Pb, fibres </a:t>
            </a:r>
            <a:r>
              <a:rPr lang="en-GB" sz="1600" dirty="0" err="1"/>
              <a:t>polystyrène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8392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5BA6C9-CD71-D1A6-812F-531ADB4B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faisceaux: résolution en temps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89AC0EC-E269-D11E-5F6C-ED50EA52B7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2336" y="1298449"/>
                <a:ext cx="8339328" cy="1101852"/>
              </a:xfrm>
            </p:spPr>
            <p:txBody>
              <a:bodyPr>
                <a:normAutofit/>
              </a:bodyPr>
              <a:lstStyle/>
              <a:p>
                <a:r>
                  <a:rPr lang="fr-FR" sz="1800" dirty="0"/>
                  <a:t>Plusieurs campagnes, à </a:t>
                </a:r>
                <a:r>
                  <a:rPr lang="fr-FR" sz="1800" b="1" dirty="0"/>
                  <a:t>DESY</a:t>
                </a:r>
                <a:r>
                  <a:rPr lang="fr-FR" sz="1800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fr-FR" sz="1800" dirty="0"/>
                  <a:t> 1 – 6 </a:t>
                </a:r>
                <a:r>
                  <a:rPr lang="fr-FR" sz="1800" dirty="0" err="1"/>
                  <a:t>GeV</a:t>
                </a:r>
                <a:r>
                  <a:rPr lang="fr-FR" sz="1800" dirty="0"/>
                  <a:t>) et au </a:t>
                </a:r>
                <a:r>
                  <a:rPr lang="fr-FR" sz="1800" b="1" dirty="0"/>
                  <a:t>CERN-SPS</a:t>
                </a:r>
                <a:r>
                  <a:rPr lang="fr-FR" sz="1800" dirty="0"/>
                  <a:t> (e</a:t>
                </a:r>
                <a:r>
                  <a:rPr lang="fr-FR" sz="1800" baseline="30000" dirty="0"/>
                  <a:t>-</a:t>
                </a:r>
                <a:r>
                  <a:rPr lang="fr-FR" sz="1800" dirty="0"/>
                  <a:t> 20 – 300 </a:t>
                </a:r>
                <a:r>
                  <a:rPr lang="fr-FR" sz="1800" dirty="0" err="1"/>
                  <a:t>GeV</a:t>
                </a:r>
                <a:r>
                  <a:rPr lang="fr-FR" sz="1800" dirty="0"/>
                  <a:t>) </a:t>
                </a:r>
              </a:p>
              <a:p>
                <a:r>
                  <a:rPr lang="fr-FR" sz="1800" dirty="0"/>
                  <a:t>Participation de l’équipe </a:t>
                </a:r>
                <a:r>
                  <a:rPr lang="fr-FR" sz="1800" dirty="0" err="1"/>
                  <a:t>IJCLab-LHCb</a:t>
                </a:r>
                <a:r>
                  <a:rPr lang="fr-FR" sz="1800" dirty="0"/>
                  <a:t> (</a:t>
                </a:r>
                <a:r>
                  <a:rPr lang="fr-FR" sz="1800" i="1" dirty="0"/>
                  <a:t>Manuel </a:t>
                </a:r>
                <a:r>
                  <a:rPr lang="fr-FR" sz="1800" i="1" dirty="0" err="1"/>
                  <a:t>Guittière</a:t>
                </a:r>
                <a:r>
                  <a:rPr lang="fr-FR" sz="1800" i="1" dirty="0"/>
                  <a:t>, Christophe Beigbeder, </a:t>
                </a:r>
                <a:r>
                  <a:rPr lang="fr-FR" sz="1800" i="1" dirty="0" err="1"/>
                  <a:t>Mariia</a:t>
                </a:r>
                <a:r>
                  <a:rPr lang="fr-FR" sz="1800" i="1" dirty="0"/>
                  <a:t> </a:t>
                </a:r>
                <a:r>
                  <a:rPr lang="fr-FR" sz="1800" i="1" dirty="0" err="1"/>
                  <a:t>Buchynska</a:t>
                </a:r>
                <a:r>
                  <a:rPr lang="fr-FR" sz="1800" i="1" dirty="0"/>
                  <a:t>, Raphael De </a:t>
                </a:r>
                <a:r>
                  <a:rPr lang="fr-FR" sz="1800" i="1" dirty="0" err="1"/>
                  <a:t>Neef</a:t>
                </a:r>
                <a:r>
                  <a:rPr lang="fr-FR" sz="1800" dirty="0"/>
                  <a:t>)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89AC0EC-E269-D11E-5F6C-ED50EA52B7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2336" y="1298449"/>
                <a:ext cx="8339328" cy="1101852"/>
              </a:xfrm>
              <a:blipFill>
                <a:blip r:embed="rId2"/>
                <a:stretch>
                  <a:fillRect l="-456" t="-56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014FE8-838A-CB4C-1FAD-9158FDA15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F5A2DE-237F-B8C4-62A6-C6296450A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872" y="2465543"/>
            <a:ext cx="2033128" cy="15049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D9F20B-B53D-24B7-BE1D-2C10FE6ED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683" y="2420757"/>
            <a:ext cx="2161236" cy="15603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C1D78C-2DC7-3FA1-E654-9B9171CA3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89805"/>
            <a:ext cx="2015739" cy="14359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7B24BB-5C10-CFAF-B3FF-6EB75D9B0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532" y="2420757"/>
            <a:ext cx="2172361" cy="1560307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B06BB08-5D22-5EA5-6244-852088449C03}"/>
              </a:ext>
            </a:extLst>
          </p:cNvPr>
          <p:cNvSpPr txBox="1">
            <a:spLocks/>
          </p:cNvSpPr>
          <p:nvPr/>
        </p:nvSpPr>
        <p:spPr>
          <a:xfrm>
            <a:off x="470515" y="4041646"/>
            <a:ext cx="8339328" cy="11018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Résolution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temps </a:t>
            </a:r>
            <a:r>
              <a:rPr lang="en-US" sz="1800" dirty="0" err="1"/>
              <a:t>inférieure</a:t>
            </a:r>
            <a:r>
              <a:rPr lang="en-US" sz="1800" dirty="0"/>
              <a:t> </a:t>
            </a:r>
            <a:r>
              <a:rPr lang="en-US" sz="1800" dirty="0" err="1"/>
              <a:t>à</a:t>
            </a:r>
            <a:r>
              <a:rPr lang="en-US" sz="1800" dirty="0"/>
              <a:t> 20 </a:t>
            </a:r>
            <a:r>
              <a:rPr lang="en-US" sz="1800" dirty="0" err="1"/>
              <a:t>ps</a:t>
            </a:r>
            <a:r>
              <a:rPr lang="en-US" sz="1800" dirty="0"/>
              <a:t> pour les </a:t>
            </a:r>
            <a:r>
              <a:rPr lang="en-US" sz="1800" dirty="0" err="1"/>
              <a:t>grandes</a:t>
            </a:r>
            <a:r>
              <a:rPr lang="en-US" sz="1800" dirty="0"/>
              <a:t> </a:t>
            </a:r>
            <a:r>
              <a:rPr lang="en-US" sz="1800" dirty="0" err="1"/>
              <a:t>énergies</a:t>
            </a:r>
            <a:endParaRPr lang="en-US" sz="1800" dirty="0"/>
          </a:p>
          <a:p>
            <a:r>
              <a:rPr lang="en-US" sz="1800" dirty="0"/>
              <a:t>DAQ avec 2 </a:t>
            </a:r>
            <a:r>
              <a:rPr lang="en-US" sz="1800" dirty="0" err="1"/>
              <a:t>systèmes</a:t>
            </a:r>
            <a:r>
              <a:rPr lang="en-US" sz="1800" dirty="0"/>
              <a:t> </a:t>
            </a:r>
            <a:r>
              <a:rPr lang="en-US" sz="1800" dirty="0" err="1"/>
              <a:t>basés</a:t>
            </a:r>
            <a:r>
              <a:rPr lang="en-US" sz="1800" dirty="0"/>
              <a:t> sur le  “waveform sampling” dans des </a:t>
            </a:r>
            <a:r>
              <a:rPr lang="en-US" sz="1800" dirty="0" err="1"/>
              <a:t>mémoires</a:t>
            </a:r>
            <a:r>
              <a:rPr lang="en-US" sz="1800" dirty="0"/>
              <a:t> </a:t>
            </a:r>
            <a:r>
              <a:rPr lang="en-US" sz="1800" dirty="0" err="1"/>
              <a:t>analogiques</a:t>
            </a:r>
            <a:r>
              <a:rPr lang="en-US" sz="1800" dirty="0"/>
              <a:t>: </a:t>
            </a:r>
            <a:r>
              <a:rPr lang="en-US" sz="1800" b="1" dirty="0"/>
              <a:t>DRS4</a:t>
            </a:r>
            <a:r>
              <a:rPr lang="en-US" sz="1800" dirty="0"/>
              <a:t> et </a:t>
            </a:r>
            <a:r>
              <a:rPr lang="en-US" sz="1800" b="1" dirty="0" err="1"/>
              <a:t>WaveCatcher</a:t>
            </a:r>
            <a:r>
              <a:rPr lang="en-US" sz="1800" dirty="0"/>
              <a:t> (</a:t>
            </a:r>
            <a:r>
              <a:rPr lang="en-US" sz="1800" dirty="0" err="1"/>
              <a:t>IJCLab</a:t>
            </a:r>
            <a:r>
              <a:rPr lang="en-US" sz="1800" dirty="0"/>
              <a:t> – IRFU, Dominique Breton – Eric </a:t>
            </a:r>
            <a:r>
              <a:rPr lang="en-US" sz="1800" dirty="0" err="1"/>
              <a:t>Delagnes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70134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LHCb" id="{17B565CF-8BB3-3B45-8C79-BC071B7A821A}" vid="{7BFEF971-A27B-1242-896B-E489171C5BA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13036</TotalTime>
  <Words>2664</Words>
  <Application>Microsoft Macintosh PowerPoint</Application>
  <PresentationFormat>Affichage à l'écran (16:9)</PresentationFormat>
  <Paragraphs>267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0" baseType="lpstr">
      <vt:lpstr>Aganè Light</vt:lpstr>
      <vt:lpstr>Aileron</vt:lpstr>
      <vt:lpstr>Aileron SemiBold</vt:lpstr>
      <vt:lpstr>Arial</vt:lpstr>
      <vt:lpstr>Calibri</vt:lpstr>
      <vt:lpstr>Cambria Math</vt:lpstr>
      <vt:lpstr>Gill Sans MT</vt:lpstr>
      <vt:lpstr>GILL SANS SEMIBOLD</vt:lpstr>
      <vt:lpstr>Source Sans Pro</vt:lpstr>
      <vt:lpstr>Symbol</vt:lpstr>
      <vt:lpstr>Thème Office</vt:lpstr>
      <vt:lpstr>Projet LHCb-ECAL2</vt:lpstr>
      <vt:lpstr>LHCb Upgrade 2</vt:lpstr>
      <vt:lpstr>Détecteur pour Upgrade II</vt:lpstr>
      <vt:lpstr>Planning</vt:lpstr>
      <vt:lpstr>ECAL upgrade 2: PicoCal</vt:lpstr>
      <vt:lpstr>Granularité ECAL</vt:lpstr>
      <vt:lpstr>Mesure de temps précise</vt:lpstr>
      <vt:lpstr>Modules ECAL</vt:lpstr>
      <vt:lpstr>Test faisceaux: résolution en temps</vt:lpstr>
      <vt:lpstr>Electronique pour ECAL Upgrade II</vt:lpstr>
      <vt:lpstr>Mesure du temps: contexte</vt:lpstr>
      <vt:lpstr>Mesure du temps</vt:lpstr>
      <vt:lpstr>Mesure du temps: Waveform Digitizing</vt:lpstr>
      <vt:lpstr>Simulations</vt:lpstr>
      <vt:lpstr>SPIDER</vt:lpstr>
      <vt:lpstr>SPIDER: Architecture</vt:lpstr>
      <vt:lpstr>SPIDER: Caractéristiques</vt:lpstr>
      <vt:lpstr>SPIDER: Premier prototype</vt:lpstr>
      <vt:lpstr>SPIDER: Status </vt:lpstr>
      <vt:lpstr>WP2: DLLs</vt:lpstr>
      <vt:lpstr>WP3: Partie analogique</vt:lpstr>
      <vt:lpstr>WP4: Partie digitale</vt:lpstr>
      <vt:lpstr>WP5: Slow control et lecture</vt:lpstr>
      <vt:lpstr>WP6: PLL</vt:lpstr>
      <vt:lpstr>SPIDER: Calendrier</vt:lpstr>
      <vt:lpstr>Conclusions</vt:lpstr>
      <vt:lpstr>Backup</vt:lpstr>
      <vt:lpstr>LS3 Consolidation: Upgrade Ib</vt:lpstr>
      <vt:lpstr>Scheduling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Running a flavour experiment at the LHC</dc:title>
  <dc:creator>Patrick Robbe</dc:creator>
  <cp:lastModifiedBy>Patrick Robbe</cp:lastModifiedBy>
  <cp:revision>670</cp:revision>
  <cp:lastPrinted>2018-05-19T23:31:06Z</cp:lastPrinted>
  <dcterms:created xsi:type="dcterms:W3CDTF">2022-07-04T11:45:39Z</dcterms:created>
  <dcterms:modified xsi:type="dcterms:W3CDTF">2023-11-07T21:55:43Z</dcterms:modified>
</cp:coreProperties>
</file>