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7" r:id="rId1"/>
  </p:sldMasterIdLst>
  <p:notesMasterIdLst>
    <p:notesMasterId r:id="rId32"/>
  </p:notesMasterIdLst>
  <p:sldIdLst>
    <p:sldId id="257" r:id="rId2"/>
    <p:sldId id="328" r:id="rId3"/>
    <p:sldId id="320" r:id="rId4"/>
    <p:sldId id="330" r:id="rId5"/>
    <p:sldId id="321" r:id="rId6"/>
    <p:sldId id="322" r:id="rId7"/>
    <p:sldId id="323" r:id="rId8"/>
    <p:sldId id="329" r:id="rId9"/>
    <p:sldId id="331" r:id="rId10"/>
    <p:sldId id="332" r:id="rId11"/>
    <p:sldId id="334" r:id="rId12"/>
    <p:sldId id="286" r:id="rId13"/>
    <p:sldId id="261" r:id="rId14"/>
    <p:sldId id="333" r:id="rId15"/>
    <p:sldId id="324" r:id="rId16"/>
    <p:sldId id="325" r:id="rId17"/>
    <p:sldId id="306" r:id="rId18"/>
    <p:sldId id="310" r:id="rId19"/>
    <p:sldId id="309" r:id="rId20"/>
    <p:sldId id="308" r:id="rId21"/>
    <p:sldId id="326" r:id="rId22"/>
    <p:sldId id="335" r:id="rId23"/>
    <p:sldId id="336" r:id="rId24"/>
    <p:sldId id="337" r:id="rId25"/>
    <p:sldId id="302" r:id="rId26"/>
    <p:sldId id="338" r:id="rId27"/>
    <p:sldId id="313" r:id="rId28"/>
    <p:sldId id="319" r:id="rId29"/>
    <p:sldId id="283" r:id="rId30"/>
    <p:sldId id="273" r:id="rId31"/>
  </p:sldIdLst>
  <p:sldSz cx="10772775" cy="6059488"/>
  <p:notesSz cx="6858000" cy="9144000"/>
  <p:defaultTextStyle>
    <a:defPPr>
      <a:defRPr lang="fr-FR"/>
    </a:defPPr>
    <a:lvl1pPr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501650" indent="-44450"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1004888" indent="-90488"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508125" indent="-136525"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2009775" indent="-180975"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909">
          <p15:clr>
            <a:srgbClr val="A4A3A4"/>
          </p15:clr>
        </p15:guide>
        <p15:guide id="2" pos="339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9200"/>
    <a:srgbClr val="00294B"/>
    <a:srgbClr val="456487"/>
    <a:srgbClr val="FF6700"/>
    <a:srgbClr val="E05314"/>
    <a:srgbClr val="6600CC"/>
    <a:srgbClr val="511F74"/>
    <a:srgbClr val="7A286A"/>
    <a:srgbClr val="DF8A2D"/>
    <a:srgbClr val="CC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322" autoAdjust="0"/>
    <p:restoredTop sz="95642" autoAdjust="0"/>
  </p:normalViewPr>
  <p:slideViewPr>
    <p:cSldViewPr>
      <p:cViewPr varScale="1">
        <p:scale>
          <a:sx n="121" d="100"/>
          <a:sy n="121" d="100"/>
        </p:scale>
        <p:origin x="584" y="80"/>
      </p:cViewPr>
      <p:guideLst>
        <p:guide orient="horz" pos="1909"/>
        <p:guide pos="339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1005537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1005537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A0983F0-3B2B-4346-9D34-6FF74AEF7015}" type="datetimeFigureOut">
              <a:rPr lang="fr-FR"/>
              <a:pPr>
                <a:defRPr/>
              </a:pPr>
              <a:t>07/11/2023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r-FR" noProof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1005537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defTabSz="1005537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C3BC699F-DBFB-4FA7-9A20-949047200EDB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395271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-logo-per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" y="0"/>
            <a:ext cx="10772418" cy="6059486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73918" y="149425"/>
            <a:ext cx="8424938" cy="432048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01/03/2020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Mon exposé - Lieu - Titre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902578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-2-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" y="0"/>
            <a:ext cx="10772417" cy="6059484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 b="1" cap="all" baseline="0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5"/>
            <a:ext cx="4557712" cy="325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5"/>
            <a:ext cx="4579937" cy="3255963"/>
          </a:xfrm>
          <a:prstGeom prst="rect">
            <a:avLst/>
          </a:prstGeom>
        </p:spPr>
        <p:txBody>
          <a:bodyPr/>
          <a:lstStyle>
            <a:lvl1pPr marL="228600" indent="-228600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08/11/2023</a:t>
            </a: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G. OLIVIER       Journées R&amp;T STRASBOURG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070700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-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" y="0"/>
            <a:ext cx="10772418" cy="605948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73918" y="149425"/>
            <a:ext cx="8424938" cy="432048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01/03/2020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Mon exposé - Lieu - Titre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125629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-ijcla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" y="0"/>
            <a:ext cx="10772420" cy="6059487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3" y="149425"/>
            <a:ext cx="8208911" cy="43204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lang="fr-FR" sz="2400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01/03/2020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Mon exposé - Lieu - Titre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332634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-slide-fili-per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" y="0"/>
            <a:ext cx="10772420" cy="6059487"/>
          </a:xfrm>
          <a:prstGeom prst="rect">
            <a:avLst/>
          </a:prstGeom>
        </p:spPr>
      </p:pic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5"/>
            <a:ext cx="4557712" cy="325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5"/>
            <a:ext cx="4579937" cy="3255963"/>
          </a:xfrm>
          <a:prstGeom prst="rect">
            <a:avLst/>
          </a:prstGeom>
        </p:spPr>
        <p:txBody>
          <a:bodyPr/>
          <a:lstStyle>
            <a:lvl1pPr marL="228600" indent="-228600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01/03/2020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Mon exposé - Lieu - Titre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lang="fr-FR" sz="2400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06208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tro-slide-per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" y="0"/>
            <a:ext cx="10772420" cy="6059486"/>
          </a:xfrm>
          <a:prstGeom prst="rect">
            <a:avLst/>
          </a:prstGeom>
        </p:spPr>
      </p:pic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5"/>
            <a:ext cx="4557712" cy="325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5"/>
            <a:ext cx="4579937" cy="3255963"/>
          </a:xfrm>
          <a:prstGeom prst="rect">
            <a:avLst/>
          </a:prstGeom>
        </p:spPr>
        <p:txBody>
          <a:bodyPr/>
          <a:lstStyle>
            <a:lvl1pPr marL="228600" indent="-228600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01/03/2020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Mon exposé - Lieu - Titre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lang="fr-FR" sz="2400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800993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-2-fili-tutel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" y="0"/>
            <a:ext cx="10772420" cy="6059486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 b="1">
                <a:solidFill>
                  <a:srgbClr val="00294B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5"/>
            <a:ext cx="4557712" cy="325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5"/>
            <a:ext cx="4579937" cy="3255963"/>
          </a:xfrm>
          <a:prstGeom prst="rect">
            <a:avLst/>
          </a:prstGeom>
        </p:spPr>
        <p:txBody>
          <a:bodyPr/>
          <a:lstStyle>
            <a:lvl1pPr marL="228600" indent="-228600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01/03/2020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Mon exposé - Lieu - Titre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259134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-2-fil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" y="0"/>
            <a:ext cx="10772418" cy="6059486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 b="1">
                <a:solidFill>
                  <a:srgbClr val="00294B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5"/>
            <a:ext cx="4557712" cy="325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5"/>
            <a:ext cx="4579937" cy="3255963"/>
          </a:xfrm>
          <a:prstGeom prst="rect">
            <a:avLst/>
          </a:prstGeom>
        </p:spPr>
        <p:txBody>
          <a:bodyPr/>
          <a:lstStyle>
            <a:lvl1pPr marL="228600" indent="-228600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01/03/2020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Mon exposé - Lieu - Titre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36140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" y="0"/>
            <a:ext cx="10772418" cy="605948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 b="1">
                <a:solidFill>
                  <a:srgbClr val="00294B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5"/>
            <a:ext cx="4557712" cy="325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5"/>
            <a:ext cx="4579937" cy="3255963"/>
          </a:xfrm>
          <a:prstGeom prst="rect">
            <a:avLst/>
          </a:prstGeom>
        </p:spPr>
        <p:txBody>
          <a:bodyPr/>
          <a:lstStyle>
            <a:lvl1pPr marL="228600" indent="-228600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01/03/2020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Mon exposé - Lieu - Titre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70654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-2-fili-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" y="0"/>
            <a:ext cx="10772417" cy="605948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 b="1">
                <a:solidFill>
                  <a:srgbClr val="00294B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5"/>
            <a:ext cx="4557712" cy="32559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5"/>
            <a:ext cx="4579937" cy="3255963"/>
          </a:xfrm>
          <a:prstGeom prst="rect">
            <a:avLst/>
          </a:prstGeom>
        </p:spPr>
        <p:txBody>
          <a:bodyPr/>
          <a:lstStyle>
            <a:lvl1pPr marL="228600" indent="-228600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01/03/2020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Mon exposé - Lieu - Titre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561091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741363" y="5616575"/>
            <a:ext cx="2422525" cy="322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dirty="0"/>
              <a:t>08/11/2023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568700" y="5616575"/>
            <a:ext cx="3635375" cy="322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dirty="0"/>
              <a:t>G. OLIVIER    -    Journées R&amp;T STRASBOURG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7608888" y="5616575"/>
            <a:ext cx="2422525" cy="322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E71596-5F9D-49C5-9701-16B3CA54319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16465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1" r:id="rId3"/>
    <p:sldLayoutId id="2147483708" r:id="rId4"/>
    <p:sldLayoutId id="2147483709" r:id="rId5"/>
    <p:sldLayoutId id="2147483702" r:id="rId6"/>
    <p:sldLayoutId id="2147483703" r:id="rId7"/>
    <p:sldLayoutId id="2147483704" r:id="rId8"/>
    <p:sldLayoutId id="2147483710" r:id="rId9"/>
    <p:sldLayoutId id="2147483711" r:id="rId10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4.jpeg"/><Relationship Id="rId7" Type="http://schemas.openxmlformats.org/officeDocument/2006/relationships/image" Target="../media/image25.jp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10" Type="http://schemas.openxmlformats.org/officeDocument/2006/relationships/image" Target="../media/image40.png"/><Relationship Id="rId4" Type="http://schemas.openxmlformats.org/officeDocument/2006/relationships/image" Target="../media/image35.jpeg"/><Relationship Id="rId9" Type="http://schemas.openxmlformats.org/officeDocument/2006/relationships/image" Target="../media/image3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5.png"/><Relationship Id="rId5" Type="http://schemas.openxmlformats.org/officeDocument/2006/relationships/image" Target="../media/image44.jpeg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3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1.emf"/><Relationship Id="rId5" Type="http://schemas.openxmlformats.org/officeDocument/2006/relationships/image" Target="../media/image60.emf"/><Relationship Id="rId4" Type="http://schemas.openxmlformats.org/officeDocument/2006/relationships/image" Target="../media/image59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6.emf"/><Relationship Id="rId5" Type="http://schemas.openxmlformats.org/officeDocument/2006/relationships/image" Target="../media/image65.png"/><Relationship Id="rId4" Type="http://schemas.openxmlformats.org/officeDocument/2006/relationships/image" Target="../media/image64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9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4.wmf"/><Relationship Id="rId4" Type="http://schemas.openxmlformats.org/officeDocument/2006/relationships/oleObject" Target="../embeddings/oleObject1.bin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8 novembre 2023</a:t>
            </a:r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G. OLIVIER     -     Journées R&amp;T STRASBOURG</a:t>
            </a: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</a:t>
            </a:fld>
            <a:endParaRPr lang="fr-FR" dirty="0"/>
          </a:p>
        </p:txBody>
      </p:sp>
      <p:sp>
        <p:nvSpPr>
          <p:cNvPr id="9" name="Titre 8"/>
          <p:cNvSpPr>
            <a:spLocks noGrp="1"/>
          </p:cNvSpPr>
          <p:nvPr>
            <p:ph type="title"/>
          </p:nvPr>
        </p:nvSpPr>
        <p:spPr>
          <a:xfrm>
            <a:off x="1569963" y="149425"/>
            <a:ext cx="6408713" cy="432048"/>
          </a:xfrm>
        </p:spPr>
        <p:txBody>
          <a:bodyPr>
            <a:noAutofit/>
          </a:bodyPr>
          <a:lstStyle/>
          <a:p>
            <a:pPr algn="ctr"/>
            <a:r>
              <a:rPr lang="fr-FR" sz="3200" dirty="0">
                <a:latin typeface="+mn-lt"/>
              </a:rPr>
              <a:t>CRYOMODULE  PERLE @ ORSAY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03AC944D-87BA-4A71-A217-0ED1F1C4480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8942" y="1229544"/>
            <a:ext cx="4516847" cy="2151381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4D70C529-B4EC-401F-898B-609D2D95117B}"/>
              </a:ext>
            </a:extLst>
          </p:cNvPr>
          <p:cNvSpPr txBox="1"/>
          <p:nvPr/>
        </p:nvSpPr>
        <p:spPr>
          <a:xfrm>
            <a:off x="129741" y="1949624"/>
            <a:ext cx="5616686" cy="47307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74" b="1" dirty="0"/>
              <a:t>CRYOMODULE  PERLE @ ORSAY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70D43912-F739-4585-858F-71EFB3AA5D99}"/>
              </a:ext>
            </a:extLst>
          </p:cNvPr>
          <p:cNvSpPr txBox="1"/>
          <p:nvPr/>
        </p:nvSpPr>
        <p:spPr>
          <a:xfrm>
            <a:off x="849883" y="3200819"/>
            <a:ext cx="4326414" cy="11800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67" b="1" dirty="0"/>
              <a:t>JOURNEES  R&amp;T</a:t>
            </a:r>
          </a:p>
          <a:p>
            <a:pPr algn="ctr"/>
            <a:r>
              <a:rPr lang="en-US" sz="1767" b="1" dirty="0"/>
              <a:t>IPHC  STRASBOURG</a:t>
            </a:r>
          </a:p>
          <a:p>
            <a:pPr algn="ctr"/>
            <a:endParaRPr lang="en-US" sz="1767" b="1" dirty="0"/>
          </a:p>
          <a:p>
            <a:pPr algn="ctr"/>
            <a:r>
              <a:rPr lang="en-US" sz="1767" b="1" dirty="0"/>
              <a:t>8 </a:t>
            </a:r>
            <a:r>
              <a:rPr lang="en-US" sz="1767" b="1" dirty="0" err="1"/>
              <a:t>novembre</a:t>
            </a:r>
            <a:r>
              <a:rPr lang="en-US" sz="1767" b="1" dirty="0"/>
              <a:t> 2023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7142D63E-8F99-4230-85E8-393695805C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6427" y="3447443"/>
            <a:ext cx="3202270" cy="1866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7605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65907" y="149425"/>
            <a:ext cx="8967093" cy="432048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fr-FR" sz="3200" dirty="0">
                <a:latin typeface="+mn-lt"/>
              </a:rPr>
              <a:t>CRYOMODULE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8 novembre 2023</a:t>
            </a: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G. OLIVIER     -     Journées R&amp;T STRASBOURG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10</a:t>
            </a:fld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E42FD48-4F8F-41D6-A01A-46F8805FA3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804" y="685791"/>
            <a:ext cx="8784976" cy="4956661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61D0A5EB-F51F-4BF4-BDEA-D5F343DD373E}"/>
              </a:ext>
            </a:extLst>
          </p:cNvPr>
          <p:cNvSpPr txBox="1"/>
          <p:nvPr/>
        </p:nvSpPr>
        <p:spPr>
          <a:xfrm>
            <a:off x="8986787" y="4901952"/>
            <a:ext cx="11714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/>
              <a:t>©P. DUTHIL</a:t>
            </a:r>
          </a:p>
        </p:txBody>
      </p:sp>
    </p:spTree>
    <p:extLst>
      <p:ext uri="{BB962C8B-B14F-4D97-AF65-F5344CB8AC3E}">
        <p14:creationId xmlns:p14="http://schemas.microsoft.com/office/powerpoint/2010/main" val="18930199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65907" y="149425"/>
            <a:ext cx="8967093" cy="432048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fr-FR" sz="3200" dirty="0">
                <a:latin typeface="+mn-lt"/>
              </a:rPr>
              <a:t>CRYOMODULE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8 novembre 2023</a:t>
            </a: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G. OLIVIER     -     Journées R&amp;T STRASBOURG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11</a:t>
            </a:fld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D48099F-5A2D-49BE-8B74-99350E11BC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646" y="941512"/>
            <a:ext cx="9130804" cy="4626211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549E4891-7EA7-4543-A6D9-CC5500DDAA48}"/>
              </a:ext>
            </a:extLst>
          </p:cNvPr>
          <p:cNvSpPr txBox="1"/>
          <p:nvPr/>
        </p:nvSpPr>
        <p:spPr>
          <a:xfrm>
            <a:off x="9344450" y="4685928"/>
            <a:ext cx="11714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/>
              <a:t>©P. DUTHIL</a:t>
            </a:r>
          </a:p>
        </p:txBody>
      </p:sp>
    </p:spTree>
    <p:extLst>
      <p:ext uri="{BB962C8B-B14F-4D97-AF65-F5344CB8AC3E}">
        <p14:creationId xmlns:p14="http://schemas.microsoft.com/office/powerpoint/2010/main" val="20301118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65907" y="149425"/>
            <a:ext cx="8967093" cy="432048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fr-FR" sz="3200" dirty="0">
                <a:latin typeface="+mn-lt"/>
              </a:rPr>
              <a:t>CRYOMODULE  PERLE @ ORSAY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8 novembre 2023</a:t>
            </a: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G. OLIVIER     -     Journées R&amp;T STRASBOURG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12</a:t>
            </a:fld>
            <a:endParaRPr lang="fr-FR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C46D7131-2A2E-4419-84B6-AD36D122EDC7}"/>
              </a:ext>
            </a:extLst>
          </p:cNvPr>
          <p:cNvSpPr txBox="1"/>
          <p:nvPr/>
        </p:nvSpPr>
        <p:spPr>
          <a:xfrm>
            <a:off x="416496" y="1043731"/>
            <a:ext cx="8928992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/>
              <a:t>PERLE @ ORSAY</a:t>
            </a:r>
          </a:p>
          <a:p>
            <a:pPr marL="342900" indent="-342900">
              <a:buFontTx/>
              <a:buChar char="-"/>
            </a:pPr>
            <a:r>
              <a:rPr lang="en-GB" sz="1600" dirty="0"/>
              <a:t>5 cells elliptical cavities at 801,58MHz</a:t>
            </a:r>
          </a:p>
          <a:p>
            <a:pPr marL="342900" indent="-342900">
              <a:buFontTx/>
              <a:buChar char="-"/>
            </a:pPr>
            <a:r>
              <a:rPr lang="en-GB" sz="1600" dirty="0"/>
              <a:t>2 cryomodules composed of 4 superconducting cavities</a:t>
            </a:r>
          </a:p>
          <a:p>
            <a:endParaRPr lang="en-GB" sz="1600" dirty="0"/>
          </a:p>
          <a:p>
            <a:r>
              <a:rPr lang="en-GB" sz="1600" b="1" dirty="0"/>
              <a:t>FIRST MILESTONE</a:t>
            </a:r>
          </a:p>
          <a:p>
            <a:pPr marL="342900" indent="-342900">
              <a:buFontTx/>
              <a:buChar char="-"/>
            </a:pPr>
            <a:r>
              <a:rPr lang="en-GB" sz="1600" dirty="0"/>
              <a:t>1 cryomodule prototype</a:t>
            </a:r>
          </a:p>
          <a:p>
            <a:pPr marL="342900" indent="-342900">
              <a:buFontTx/>
              <a:buChar char="-"/>
            </a:pPr>
            <a:r>
              <a:rPr lang="en-GB" sz="1600" dirty="0"/>
              <a:t>Complete cryomodule ready for test </a:t>
            </a:r>
          </a:p>
          <a:p>
            <a:pPr marL="342900" indent="-342900">
              <a:buFontTx/>
              <a:buChar char="-"/>
            </a:pPr>
            <a:r>
              <a:rPr lang="en-GB" sz="1600" dirty="0"/>
              <a:t>Limited cryogenic plant</a:t>
            </a:r>
          </a:p>
          <a:p>
            <a:pPr marL="342900" indent="-342900">
              <a:buFontTx/>
              <a:buChar char="-"/>
            </a:pPr>
            <a:r>
              <a:rPr lang="en-GB" sz="1600" dirty="0"/>
              <a:t>Full RF power on one cavity</a:t>
            </a:r>
          </a:p>
          <a:p>
            <a:pPr marL="342900" indent="-342900">
              <a:buFontTx/>
              <a:buChar char="-"/>
            </a:pPr>
            <a:endParaRPr lang="en-GB" sz="1600" dirty="0"/>
          </a:p>
          <a:p>
            <a:r>
              <a:rPr lang="en-GB" sz="1600" b="1" dirty="0"/>
              <a:t>SECOND MILESTONE</a:t>
            </a:r>
          </a:p>
          <a:p>
            <a:pPr marL="342900" indent="-342900">
              <a:buFontTx/>
              <a:buChar char="-"/>
            </a:pPr>
            <a:r>
              <a:rPr lang="en-GB" sz="1600" dirty="0"/>
              <a:t>Integration of the cryomodule in the PERLE phase 1 layout</a:t>
            </a:r>
          </a:p>
          <a:p>
            <a:pPr marL="342900" indent="-342900">
              <a:buFontTx/>
              <a:buChar char="-"/>
            </a:pPr>
            <a:r>
              <a:rPr lang="en-GB" sz="1600" dirty="0"/>
              <a:t>Operation at 250MeV</a:t>
            </a:r>
          </a:p>
          <a:p>
            <a:endParaRPr lang="en-GB" sz="1600" dirty="0"/>
          </a:p>
          <a:p>
            <a:r>
              <a:rPr lang="en-GB" sz="1600" b="1" dirty="0"/>
              <a:t>THIRD  MILESTONE</a:t>
            </a:r>
          </a:p>
          <a:p>
            <a:pPr marL="342900" indent="-342900">
              <a:buFontTx/>
              <a:buChar char="-"/>
            </a:pPr>
            <a:r>
              <a:rPr lang="en-GB" sz="1600" dirty="0"/>
              <a:t>Integration of the second cryomodule </a:t>
            </a:r>
          </a:p>
          <a:p>
            <a:pPr marL="342900" indent="-342900">
              <a:buFontTx/>
              <a:buChar char="-"/>
            </a:pPr>
            <a:r>
              <a:rPr lang="en-GB" sz="1600" dirty="0"/>
              <a:t>Final PERLE layout (phase 2)</a:t>
            </a:r>
          </a:p>
          <a:p>
            <a:pPr marL="342900" indent="-342900">
              <a:buFontTx/>
              <a:buChar char="-"/>
            </a:pPr>
            <a:r>
              <a:rPr lang="en-GB" sz="1600" dirty="0"/>
              <a:t>Operation at 500MeV</a:t>
            </a:r>
          </a:p>
          <a:p>
            <a:endParaRPr lang="en-GB" dirty="0"/>
          </a:p>
        </p:txBody>
      </p:sp>
      <p:pic>
        <p:nvPicPr>
          <p:cNvPr id="11" name="Picture 15" descr="alessia_1g.png">
            <a:extLst>
              <a:ext uri="{FF2B5EF4-FFF2-40B4-BE49-F238E27FC236}">
                <a16:creationId xmlns:a16="http://schemas.microsoft.com/office/drawing/2014/main" id="{713E2AAD-DD2D-45C7-BF35-FA3C3FBD6806}"/>
              </a:ext>
            </a:extLst>
          </p:cNvPr>
          <p:cNvPicPr/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91255" y="2507458"/>
            <a:ext cx="2634922" cy="1584176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59612895-0C7C-4C09-8989-B72717B06616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6791255" y="4161356"/>
            <a:ext cx="2736304" cy="1483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6622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93899" y="149424"/>
            <a:ext cx="8967093" cy="432048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fr-FR" sz="3200" dirty="0">
                <a:latin typeface="+mn-lt"/>
              </a:rPr>
              <a:t>CRYOMODULE  ESS  PROTOTYPE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8 novembre 2023</a:t>
            </a: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G. OLIVIER     -     Journées R&amp;T STRASBOURG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13</a:t>
            </a:fld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C80C37AE-D61E-4781-9232-762F14FECE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8562" y="797496"/>
            <a:ext cx="5652196" cy="4331185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0C4116D9-7ED6-43D5-B050-23DEE1338616}"/>
              </a:ext>
            </a:extLst>
          </p:cNvPr>
          <p:cNvSpPr txBox="1"/>
          <p:nvPr/>
        </p:nvSpPr>
        <p:spPr>
          <a:xfrm>
            <a:off x="5126592" y="5144649"/>
            <a:ext cx="44037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i="1" dirty="0"/>
              <a:t>ESS prototype cryomodule in LUND test stand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918A9C4F-E144-4F7D-947D-C2D1302F37C0}"/>
              </a:ext>
            </a:extLst>
          </p:cNvPr>
          <p:cNvSpPr txBox="1"/>
          <p:nvPr/>
        </p:nvSpPr>
        <p:spPr>
          <a:xfrm>
            <a:off x="112017" y="910326"/>
            <a:ext cx="4842322" cy="31700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CEA in charge of the In-kind contribution for medium and high beta section (elliptical cavities)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Design of the cryomodule (common for M</a:t>
            </a:r>
            <a:r>
              <a:rPr lang="el-GR" dirty="0"/>
              <a:t>β</a:t>
            </a:r>
            <a:r>
              <a:rPr lang="en-GB" dirty="0"/>
              <a:t> and H</a:t>
            </a:r>
            <a:r>
              <a:rPr lang="el-GR" dirty="0"/>
              <a:t>β</a:t>
            </a:r>
            <a:r>
              <a:rPr lang="fr-FR" dirty="0"/>
              <a:t>) by IJCLab (</a:t>
            </a:r>
            <a:r>
              <a:rPr lang="en-GB" dirty="0"/>
              <a:t>excepted</a:t>
            </a:r>
            <a:r>
              <a:rPr lang="fr-FR" dirty="0"/>
              <a:t> </a:t>
            </a:r>
            <a:r>
              <a:rPr lang="fr-FR" dirty="0" err="1"/>
              <a:t>cavities</a:t>
            </a:r>
            <a:r>
              <a:rPr lang="fr-FR" dirty="0"/>
              <a:t> string)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Components of the M</a:t>
            </a:r>
            <a:r>
              <a:rPr lang="el-GR" dirty="0"/>
              <a:t>β </a:t>
            </a:r>
            <a:r>
              <a:rPr lang="en-GB" dirty="0"/>
              <a:t>prototype purchased and delivered by IJCLab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Assembled and tested at CEA </a:t>
            </a:r>
            <a:r>
              <a:rPr lang="en-GB" dirty="0" err="1"/>
              <a:t>Saclay</a:t>
            </a:r>
            <a:endParaRPr lang="en-GB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Tested</a:t>
            </a:r>
            <a:r>
              <a:rPr lang="fr-FR" dirty="0"/>
              <a:t> at ESS Lund</a:t>
            </a:r>
            <a:endParaRPr lang="en-GB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62917056-BF56-4797-B52A-45D54E4F3D47}"/>
              </a:ext>
            </a:extLst>
          </p:cNvPr>
          <p:cNvSpPr txBox="1"/>
          <p:nvPr/>
        </p:nvSpPr>
        <p:spPr>
          <a:xfrm>
            <a:off x="228922" y="4389791"/>
            <a:ext cx="4608512" cy="1015663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GB" b="1" dirty="0"/>
              <a:t>ESS has agreed to provide the cryomodule components to IJCLab for its first Perle cryomodule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4532405F-528C-40B1-9C78-0775114F9B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4379" y="4133561"/>
            <a:ext cx="1572904" cy="798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340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65907" y="149425"/>
            <a:ext cx="8967093" cy="432048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fr-FR" sz="3200" dirty="0">
                <a:latin typeface="+mn-lt"/>
              </a:rPr>
              <a:t>CRYOMODULE  ESS  PROTOTYPE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8 novembre 2023</a:t>
            </a: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G. OLIVIER     -     Journées R&amp;T STRASBOURG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14</a:t>
            </a:fld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51A4CB8-AEEB-4E1F-846B-7A4A810BF3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2251" y="869504"/>
            <a:ext cx="6532660" cy="4761887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4FAB6CED-0A9B-4356-9379-E72A23A145B4}"/>
              </a:ext>
            </a:extLst>
          </p:cNvPr>
          <p:cNvSpPr txBox="1"/>
          <p:nvPr/>
        </p:nvSpPr>
        <p:spPr>
          <a:xfrm>
            <a:off x="345828" y="941512"/>
            <a:ext cx="3816423" cy="193899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dirty="0"/>
              <a:t>En raison de fréquences proches (802 vs  704MHz), les cavités sont de dimensions comparables et le cryomodule ESS est parfaitement adapté pour Perle)</a:t>
            </a:r>
          </a:p>
        </p:txBody>
      </p:sp>
    </p:spTree>
    <p:extLst>
      <p:ext uri="{BB962C8B-B14F-4D97-AF65-F5344CB8AC3E}">
        <p14:creationId xmlns:p14="http://schemas.microsoft.com/office/powerpoint/2010/main" val="24142687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65907" y="149425"/>
            <a:ext cx="8967093" cy="432048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fr-FR" sz="3200" dirty="0">
                <a:latin typeface="+mn-lt"/>
              </a:rPr>
              <a:t>CRYOMODULE  PERLE @ ORSAY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8 novembre 2023</a:t>
            </a: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G. OLIVIER     -     Journées R&amp;T STRASBOURG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15</a:t>
            </a:fld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C3CF7270-0853-4143-B99D-C1DDF04B1A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53" y="725488"/>
            <a:ext cx="5257923" cy="4859827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0DAC45D9-DB80-42DE-AF2B-3D1CFDE1F5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4163" y="2338595"/>
            <a:ext cx="5227425" cy="2943429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14D39D03-289B-4F2B-8B26-DCA9BD0D2F1F}"/>
              </a:ext>
            </a:extLst>
          </p:cNvPr>
          <p:cNvSpPr txBox="1"/>
          <p:nvPr/>
        </p:nvSpPr>
        <p:spPr>
          <a:xfrm>
            <a:off x="7012940" y="5257961"/>
            <a:ext cx="2109873" cy="40011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dirty="0"/>
              <a:t>Main dimensions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0AE81FBE-0D30-4692-A5D4-80B4C8ECDBE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1929"/>
          <a:stretch/>
        </p:blipFill>
        <p:spPr>
          <a:xfrm>
            <a:off x="8614877" y="1612067"/>
            <a:ext cx="1364575" cy="1059104"/>
          </a:xfrm>
          <a:prstGeom prst="rect">
            <a:avLst/>
          </a:prstGeom>
        </p:spPr>
      </p:pic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D98D6477-B765-47EE-A97A-D56021AC27FF}"/>
              </a:ext>
            </a:extLst>
          </p:cNvPr>
          <p:cNvCxnSpPr>
            <a:cxnSpLocks/>
          </p:cNvCxnSpPr>
          <p:nvPr/>
        </p:nvCxnSpPr>
        <p:spPr>
          <a:xfrm flipH="1">
            <a:off x="8159407" y="2509632"/>
            <a:ext cx="611356" cy="736136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13">
            <a:extLst>
              <a:ext uri="{FF2B5EF4-FFF2-40B4-BE49-F238E27FC236}">
                <a16:creationId xmlns:a16="http://schemas.microsoft.com/office/drawing/2014/main" id="{A416F4AD-3BAB-4E11-9ADF-D9FFCE7A7534}"/>
              </a:ext>
            </a:extLst>
          </p:cNvPr>
          <p:cNvSpPr txBox="1"/>
          <p:nvPr/>
        </p:nvSpPr>
        <p:spPr>
          <a:xfrm>
            <a:off x="8353023" y="800739"/>
            <a:ext cx="23428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Tx/>
              <a:buChar char="-"/>
            </a:pPr>
            <a:r>
              <a:rPr lang="fr-FR" sz="1200" dirty="0"/>
              <a:t>Access to CTS</a:t>
            </a:r>
          </a:p>
          <a:p>
            <a:pPr marL="171450" indent="-171450">
              <a:buFontTx/>
              <a:buChar char="-"/>
            </a:pPr>
            <a:r>
              <a:rPr lang="fr-FR" sz="1200" dirty="0"/>
              <a:t>Blocking of </a:t>
            </a:r>
            <a:r>
              <a:rPr lang="fr-FR" sz="1200" dirty="0" err="1"/>
              <a:t>cavities</a:t>
            </a:r>
            <a:r>
              <a:rPr lang="fr-FR" sz="1200" dirty="0"/>
              <a:t>, </a:t>
            </a:r>
            <a:r>
              <a:rPr lang="fr-FR" sz="1200" dirty="0" err="1"/>
              <a:t>spaceframe</a:t>
            </a:r>
            <a:r>
              <a:rPr lang="fr-FR" sz="1200" dirty="0"/>
              <a:t> &amp; thermal </a:t>
            </a:r>
            <a:r>
              <a:rPr lang="fr-FR" sz="1200" dirty="0" err="1"/>
              <a:t>shield</a:t>
            </a:r>
            <a:r>
              <a:rPr lang="fr-FR" sz="1200" dirty="0"/>
              <a:t> for transportation</a:t>
            </a:r>
            <a:endParaRPr lang="en-GB" sz="1200" dirty="0"/>
          </a:p>
        </p:txBody>
      </p: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B6CA54BB-17D6-4A9A-A428-38AAE0E3D274}"/>
              </a:ext>
            </a:extLst>
          </p:cNvPr>
          <p:cNvCxnSpPr>
            <a:cxnSpLocks/>
          </p:cNvCxnSpPr>
          <p:nvPr/>
        </p:nvCxnSpPr>
        <p:spPr>
          <a:xfrm>
            <a:off x="5723772" y="1842258"/>
            <a:ext cx="40121" cy="791442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15">
            <a:extLst>
              <a:ext uri="{FF2B5EF4-FFF2-40B4-BE49-F238E27FC236}">
                <a16:creationId xmlns:a16="http://schemas.microsoft.com/office/drawing/2014/main" id="{8C8D91D3-5C54-4F13-8630-51C33B4999E4}"/>
              </a:ext>
            </a:extLst>
          </p:cNvPr>
          <p:cNvSpPr txBox="1"/>
          <p:nvPr/>
        </p:nvSpPr>
        <p:spPr>
          <a:xfrm>
            <a:off x="5214563" y="1195927"/>
            <a:ext cx="27414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2 </a:t>
            </a:r>
            <a:r>
              <a:rPr lang="fr-FR" sz="1200" dirty="0" err="1"/>
              <a:t>helium</a:t>
            </a:r>
            <a:r>
              <a:rPr lang="fr-FR" sz="1200" dirty="0"/>
              <a:t> valve </a:t>
            </a:r>
            <a:r>
              <a:rPr lang="fr-FR" sz="1200" dirty="0" err="1"/>
              <a:t>inside</a:t>
            </a:r>
            <a:r>
              <a:rPr lang="fr-FR" sz="1200" dirty="0"/>
              <a:t> the cryomodule:</a:t>
            </a:r>
          </a:p>
          <a:p>
            <a:pPr marL="171450" indent="-171450">
              <a:buFontTx/>
              <a:buChar char="-"/>
            </a:pPr>
            <a:r>
              <a:rPr lang="fr-FR" sz="1200" dirty="0"/>
              <a:t>JT valve</a:t>
            </a:r>
          </a:p>
          <a:p>
            <a:pPr marL="171450" indent="-171450">
              <a:buFontTx/>
              <a:buChar char="-"/>
            </a:pPr>
            <a:r>
              <a:rPr lang="fr-FR" sz="1200" dirty="0" err="1"/>
              <a:t>Cooling</a:t>
            </a:r>
            <a:r>
              <a:rPr lang="fr-FR" sz="1200" dirty="0"/>
              <a:t> down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11941722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65907" y="149425"/>
            <a:ext cx="8967093" cy="432048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fr-FR" sz="3200" dirty="0">
                <a:latin typeface="+mn-lt"/>
              </a:rPr>
              <a:t>CRYOMODULE  PERLE @ ORSAY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8 novembre 2023</a:t>
            </a: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G. OLIVIER     -     Journées R&amp;T STRASBOURG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16</a:t>
            </a:fld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054F3A9-5895-4817-863E-40F5CCBEB3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03" y="797496"/>
            <a:ext cx="5309435" cy="3096344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3BCF6039-07E6-4269-AF65-81BAB26502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2462" y="2268300"/>
            <a:ext cx="5539410" cy="3251080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38BF84B-2F7E-42FB-B696-ABC6079573E5}"/>
              </a:ext>
            </a:extLst>
          </p:cNvPr>
          <p:cNvSpPr txBox="1"/>
          <p:nvPr/>
        </p:nvSpPr>
        <p:spPr>
          <a:xfrm>
            <a:off x="6113494" y="1009678"/>
            <a:ext cx="4091826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sz="2800" b="1" dirty="0"/>
              <a:t>ASSEMBLY  PROCESS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9C28011-F397-40BE-8485-CC9025F5694D}"/>
              </a:ext>
            </a:extLst>
          </p:cNvPr>
          <p:cNvSpPr txBox="1"/>
          <p:nvPr/>
        </p:nvSpPr>
        <p:spPr>
          <a:xfrm>
            <a:off x="201812" y="4554106"/>
            <a:ext cx="4706553" cy="70788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No means at IJCLab for the cryomodule assembly (clean rooms size)</a:t>
            </a:r>
          </a:p>
        </p:txBody>
      </p:sp>
    </p:spTree>
    <p:extLst>
      <p:ext uri="{BB962C8B-B14F-4D97-AF65-F5344CB8AC3E}">
        <p14:creationId xmlns:p14="http://schemas.microsoft.com/office/powerpoint/2010/main" val="42535974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65907" y="149425"/>
            <a:ext cx="8967093" cy="432048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fr-FR" sz="3200" dirty="0">
                <a:latin typeface="+mn-lt"/>
              </a:rPr>
              <a:t>ESS  CRYOMODULE  FOR  ELLIPTICAL  CAVITIES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8 novembre 2023</a:t>
            </a: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G. OLIVIER     -     Journées R&amp;T STRASBOURG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17</a:t>
            </a:fld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D79FA85-2FE0-432F-89B5-1D17B7DC245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130"/>
          <a:stretch/>
        </p:blipFill>
        <p:spPr>
          <a:xfrm>
            <a:off x="72216" y="869504"/>
            <a:ext cx="2658609" cy="1999056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1A0ADBE2-30AA-4CB6-AF93-9C8A82BC5FF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818"/>
          <a:stretch/>
        </p:blipFill>
        <p:spPr>
          <a:xfrm>
            <a:off x="2803259" y="869504"/>
            <a:ext cx="3159192" cy="2007919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A6C4F378-5B97-4C2D-8B24-69460BF996D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208" r="26989"/>
          <a:stretch/>
        </p:blipFill>
        <p:spPr>
          <a:xfrm>
            <a:off x="6000057" y="869504"/>
            <a:ext cx="2338658" cy="2030013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5F74F6F7-AB96-471C-893E-3AE9C58F9C9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16" y="3078365"/>
            <a:ext cx="3240360" cy="243027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98877742-7CC0-4758-A6A2-80B8DC3EE1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80986" y="3461125"/>
            <a:ext cx="3688400" cy="207282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8465745D-6CD7-4FBC-BA9B-00502D7B834A}"/>
              </a:ext>
            </a:extLst>
          </p:cNvPr>
          <p:cNvSpPr txBox="1"/>
          <p:nvPr/>
        </p:nvSpPr>
        <p:spPr>
          <a:xfrm>
            <a:off x="98145" y="2422965"/>
            <a:ext cx="1169269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2017-2018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F99D6543-18F7-44D8-AADD-A6253E74EE5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60200" y="3195746"/>
            <a:ext cx="3042121" cy="2331127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8B7D65BF-2422-451B-9E84-15C2B156A4FF}"/>
              </a:ext>
            </a:extLst>
          </p:cNvPr>
          <p:cNvSpPr txBox="1"/>
          <p:nvPr/>
        </p:nvSpPr>
        <p:spPr>
          <a:xfrm>
            <a:off x="8013471" y="5177474"/>
            <a:ext cx="115212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2019-2020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1C77B442-24DD-458A-A630-9C0CDF9955B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6281" y="932165"/>
            <a:ext cx="2385924" cy="1789443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CD92B27F-57FA-4AB1-A669-6B197E7110B0}"/>
              </a:ext>
            </a:extLst>
          </p:cNvPr>
          <p:cNvSpPr txBox="1"/>
          <p:nvPr/>
        </p:nvSpPr>
        <p:spPr>
          <a:xfrm>
            <a:off x="6123478" y="4973960"/>
            <a:ext cx="72008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2018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7E3298F6-6089-4B23-A286-63C99873F03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80853" y="2834587"/>
            <a:ext cx="933504" cy="1208887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5A7C235D-ACE0-41AF-ACFE-8C11BADCE9E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83032" y="2968700"/>
            <a:ext cx="1572850" cy="796903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2718772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65907" y="149425"/>
            <a:ext cx="8967093" cy="432048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fr-FR" sz="3200" dirty="0">
                <a:latin typeface="+mn-lt"/>
              </a:rPr>
              <a:t>COMPONENTS  REUSED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8 novembre 2023</a:t>
            </a: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G. OLIVIER     -     Journées R&amp;T STRASBOURG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18</a:t>
            </a:fld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7BEB1EF8-50DB-431C-ABA1-BCB1C7AF33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8229" y="851287"/>
            <a:ext cx="1758098" cy="1630447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7AC68CF-C661-48DA-9DB2-983D4ABCDA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3508" y="861314"/>
            <a:ext cx="2405478" cy="1566616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F2E3FA70-1FED-47A1-9F87-B790A90EFDCF}"/>
              </a:ext>
            </a:extLst>
          </p:cNvPr>
          <p:cNvSpPr txBox="1"/>
          <p:nvPr/>
        </p:nvSpPr>
        <p:spPr>
          <a:xfrm>
            <a:off x="99885" y="3263838"/>
            <a:ext cx="5718550" cy="206210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1600" dirty="0"/>
              <a:t>And </a:t>
            </a:r>
            <a:r>
              <a:rPr lang="fr-FR" sz="1600" dirty="0" err="1"/>
              <a:t>also</a:t>
            </a:r>
            <a:r>
              <a:rPr lang="fr-FR" sz="1600" dirty="0"/>
              <a:t>:</a:t>
            </a:r>
          </a:p>
          <a:p>
            <a:pPr marL="342900" indent="-342900">
              <a:buFontTx/>
              <a:buChar char="-"/>
            </a:pPr>
            <a:r>
              <a:rPr lang="fr-FR" sz="1600" dirty="0"/>
              <a:t>2 UHV all </a:t>
            </a:r>
            <a:r>
              <a:rPr lang="fr-FR" sz="1600" dirty="0" err="1"/>
              <a:t>metal</a:t>
            </a:r>
            <a:r>
              <a:rPr lang="fr-FR" sz="1600" dirty="0"/>
              <a:t> </a:t>
            </a:r>
            <a:r>
              <a:rPr lang="fr-FR" sz="1600" dirty="0" err="1"/>
              <a:t>gate</a:t>
            </a:r>
            <a:r>
              <a:rPr lang="fr-FR" sz="1600" dirty="0"/>
              <a:t> valves (???)</a:t>
            </a:r>
          </a:p>
          <a:p>
            <a:pPr marL="342900" indent="-342900">
              <a:buFontTx/>
              <a:buChar char="-"/>
            </a:pPr>
            <a:r>
              <a:rPr lang="fr-FR" sz="1600" dirty="0"/>
              <a:t>2 </a:t>
            </a:r>
            <a:r>
              <a:rPr lang="fr-FR" sz="1600" dirty="0" err="1"/>
              <a:t>helium</a:t>
            </a:r>
            <a:r>
              <a:rPr lang="fr-FR" sz="1600" dirty="0"/>
              <a:t> valves</a:t>
            </a:r>
          </a:p>
          <a:p>
            <a:pPr marL="342900" indent="-342900">
              <a:buFontTx/>
              <a:buChar char="-"/>
            </a:pPr>
            <a:r>
              <a:rPr lang="fr-FR" sz="1600" dirty="0"/>
              <a:t>Angle vacuum valves</a:t>
            </a:r>
          </a:p>
          <a:p>
            <a:pPr marL="342900" indent="-342900">
              <a:buFontTx/>
              <a:buChar char="-"/>
            </a:pPr>
            <a:r>
              <a:rPr lang="fr-FR" sz="1600" dirty="0"/>
              <a:t>Thermal </a:t>
            </a:r>
            <a:r>
              <a:rPr lang="fr-FR" sz="1600" dirty="0" err="1"/>
              <a:t>shield</a:t>
            </a:r>
            <a:r>
              <a:rPr lang="fr-FR" sz="1600" dirty="0"/>
              <a:t> multi layer insulation + parts of cold mass</a:t>
            </a:r>
          </a:p>
          <a:p>
            <a:pPr marL="342900" indent="-342900">
              <a:buFontTx/>
              <a:buChar char="-"/>
            </a:pPr>
            <a:r>
              <a:rPr lang="fr-FR" sz="1600" dirty="0"/>
              <a:t>Instrumentation (</a:t>
            </a:r>
            <a:r>
              <a:rPr lang="fr-FR" sz="1600" dirty="0" err="1"/>
              <a:t>temperature</a:t>
            </a:r>
            <a:r>
              <a:rPr lang="fr-FR" sz="1600" dirty="0"/>
              <a:t> gauges, </a:t>
            </a:r>
            <a:r>
              <a:rPr lang="fr-FR" sz="1600" dirty="0" err="1"/>
              <a:t>level</a:t>
            </a:r>
            <a:r>
              <a:rPr lang="fr-FR" sz="1600" dirty="0"/>
              <a:t> gauges, pressure gauges)</a:t>
            </a:r>
          </a:p>
          <a:p>
            <a:pPr marL="342900" indent="-342900">
              <a:buFontTx/>
              <a:buChar char="-"/>
            </a:pPr>
            <a:r>
              <a:rPr lang="fr-FR" sz="1600" dirty="0" err="1"/>
              <a:t>Wiring</a:t>
            </a:r>
            <a:r>
              <a:rPr lang="fr-FR" sz="1600" dirty="0"/>
              <a:t> and </a:t>
            </a:r>
            <a:r>
              <a:rPr lang="fr-FR" sz="1600" dirty="0" err="1"/>
              <a:t>connectors</a:t>
            </a:r>
            <a:endParaRPr lang="en-GB" sz="1600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8F5453CB-D093-4CE5-9FCD-3391216A92B9}"/>
              </a:ext>
            </a:extLst>
          </p:cNvPr>
          <p:cNvSpPr txBox="1"/>
          <p:nvPr/>
        </p:nvSpPr>
        <p:spPr>
          <a:xfrm>
            <a:off x="769252" y="2563918"/>
            <a:ext cx="1559209" cy="33855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sz="1600" dirty="0"/>
              <a:t>Vacuum </a:t>
            </a:r>
            <a:r>
              <a:rPr lang="fr-FR" sz="1600" dirty="0" err="1"/>
              <a:t>vessel</a:t>
            </a:r>
            <a:endParaRPr lang="en-GB" sz="1600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1F504EAB-A767-44A8-B604-101F9ED410A6}"/>
              </a:ext>
            </a:extLst>
          </p:cNvPr>
          <p:cNvSpPr txBox="1"/>
          <p:nvPr/>
        </p:nvSpPr>
        <p:spPr>
          <a:xfrm>
            <a:off x="5699809" y="2485337"/>
            <a:ext cx="1527982" cy="33855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sz="1600" dirty="0"/>
              <a:t>Thermal </a:t>
            </a:r>
            <a:r>
              <a:rPr lang="fr-FR" sz="1600" dirty="0" err="1"/>
              <a:t>shield</a:t>
            </a:r>
            <a:endParaRPr lang="en-GB" sz="1600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0B8AA941-1B8E-4595-B775-9BE58155CA6C}"/>
              </a:ext>
            </a:extLst>
          </p:cNvPr>
          <p:cNvSpPr txBox="1"/>
          <p:nvPr/>
        </p:nvSpPr>
        <p:spPr>
          <a:xfrm>
            <a:off x="3681909" y="2534232"/>
            <a:ext cx="1290738" cy="33855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sz="1600" dirty="0" err="1"/>
              <a:t>Spaceframe</a:t>
            </a:r>
            <a:endParaRPr lang="en-GB" sz="1600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5A95592B-25CF-4509-A8D3-878A5FC1F3C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3537" b="50000"/>
          <a:stretch/>
        </p:blipFill>
        <p:spPr>
          <a:xfrm>
            <a:off x="6338305" y="3438947"/>
            <a:ext cx="1620224" cy="2049189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33115C5D-AC6D-4CAB-AA7E-0C9EDB412309}"/>
              </a:ext>
            </a:extLst>
          </p:cNvPr>
          <p:cNvSpPr txBox="1"/>
          <p:nvPr/>
        </p:nvSpPr>
        <p:spPr>
          <a:xfrm>
            <a:off x="8037765" y="4397896"/>
            <a:ext cx="2420856" cy="107721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sz="1600" dirty="0"/>
              <a:t>Pressure </a:t>
            </a:r>
            <a:r>
              <a:rPr lang="fr-FR" sz="1600" dirty="0" err="1"/>
              <a:t>safety</a:t>
            </a:r>
            <a:r>
              <a:rPr lang="fr-FR" sz="1600" dirty="0"/>
              <a:t> </a:t>
            </a:r>
            <a:r>
              <a:rPr lang="fr-FR" sz="1600" dirty="0" err="1"/>
              <a:t>devices</a:t>
            </a:r>
            <a:r>
              <a:rPr lang="fr-FR" sz="1600" dirty="0"/>
              <a:t>:</a:t>
            </a:r>
          </a:p>
          <a:p>
            <a:pPr marL="342900" indent="-342900">
              <a:buFontTx/>
              <a:buChar char="-"/>
            </a:pPr>
            <a:r>
              <a:rPr lang="fr-FR" sz="1600" dirty="0" err="1"/>
              <a:t>Bursting</a:t>
            </a:r>
            <a:r>
              <a:rPr lang="fr-FR" sz="1600" dirty="0"/>
              <a:t> </a:t>
            </a:r>
            <a:r>
              <a:rPr lang="fr-FR" sz="1600" dirty="0" err="1"/>
              <a:t>disks</a:t>
            </a:r>
            <a:r>
              <a:rPr lang="fr-FR" sz="1600" dirty="0"/>
              <a:t> (x2)</a:t>
            </a:r>
          </a:p>
          <a:p>
            <a:pPr marL="342900" indent="-342900">
              <a:buFontTx/>
              <a:buChar char="-"/>
            </a:pPr>
            <a:r>
              <a:rPr lang="fr-FR" sz="1600" dirty="0" err="1"/>
              <a:t>Controlled</a:t>
            </a:r>
            <a:r>
              <a:rPr lang="fr-FR" sz="1600" dirty="0"/>
              <a:t> valve</a:t>
            </a:r>
          </a:p>
          <a:p>
            <a:pPr marL="342900" indent="-342900">
              <a:buFontTx/>
              <a:buChar char="-"/>
            </a:pPr>
            <a:r>
              <a:rPr lang="fr-FR" sz="1600" dirty="0" err="1"/>
              <a:t>Safety</a:t>
            </a:r>
            <a:r>
              <a:rPr lang="fr-FR" sz="1600" dirty="0"/>
              <a:t> valve</a:t>
            </a:r>
            <a:endParaRPr lang="en-GB" sz="1600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A95704A7-1835-413F-8F23-C0A4A23D071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772"/>
          <a:stretch/>
        </p:blipFill>
        <p:spPr>
          <a:xfrm>
            <a:off x="7757150" y="866790"/>
            <a:ext cx="2006962" cy="1494885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5125A0BB-2857-4E6B-BFC0-221EAA068509}"/>
              </a:ext>
            </a:extLst>
          </p:cNvPr>
          <p:cNvSpPr txBox="1"/>
          <p:nvPr/>
        </p:nvSpPr>
        <p:spPr>
          <a:xfrm>
            <a:off x="7721273" y="2392462"/>
            <a:ext cx="2330872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1600" dirty="0"/>
              <a:t>Coupler « </a:t>
            </a:r>
            <a:r>
              <a:rPr lang="fr-FR" sz="1600" dirty="0" err="1"/>
              <a:t>bell</a:t>
            </a:r>
            <a:r>
              <a:rPr lang="fr-FR" sz="1600" dirty="0"/>
              <a:t> » &amp; </a:t>
            </a:r>
            <a:r>
              <a:rPr lang="fr-FR" sz="1600" dirty="0" err="1"/>
              <a:t>Patm</a:t>
            </a:r>
            <a:r>
              <a:rPr lang="fr-FR" sz="1600" dirty="0"/>
              <a:t> compensation (x4)</a:t>
            </a:r>
            <a:endParaRPr lang="en-GB" sz="1600" dirty="0"/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B4DA50CD-B677-4DDB-A612-D47F05F6C0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6045" y="808157"/>
            <a:ext cx="3001677" cy="1687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9123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65907" y="149425"/>
            <a:ext cx="8967093" cy="432048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fr-FR" sz="3200" dirty="0">
                <a:latin typeface="+mn-lt"/>
              </a:rPr>
              <a:t>COMPONENTS  NOT  REUSED  OR  MODIFIED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8 novembre 2023</a:t>
            </a: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G. OLIVIER     -     Journées R&amp;T STRASBOURG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19</a:t>
            </a:fld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B71851F-A3B6-4945-82B4-EAE37A97A2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126" y="823641"/>
            <a:ext cx="2225233" cy="1670449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6E509705-AEC8-4500-8009-E36561599675}"/>
              </a:ext>
            </a:extLst>
          </p:cNvPr>
          <p:cNvSpPr txBox="1"/>
          <p:nvPr/>
        </p:nvSpPr>
        <p:spPr>
          <a:xfrm>
            <a:off x="950139" y="2634760"/>
            <a:ext cx="1967205" cy="70788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dirty="0"/>
              <a:t>Magnetic </a:t>
            </a:r>
            <a:r>
              <a:rPr lang="fr-FR" dirty="0" err="1"/>
              <a:t>shield</a:t>
            </a:r>
            <a:endParaRPr lang="fr-FR" dirty="0"/>
          </a:p>
          <a:p>
            <a:r>
              <a:rPr lang="fr-FR" dirty="0"/>
              <a:t>(not </a:t>
            </a:r>
            <a:r>
              <a:rPr lang="fr-FR" dirty="0" err="1"/>
              <a:t>reused</a:t>
            </a:r>
            <a:r>
              <a:rPr lang="fr-FR" dirty="0"/>
              <a:t>)</a:t>
            </a:r>
            <a:endParaRPr lang="en-GB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D1727ED-B0EB-42A5-A9F3-72B6DF5FD3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1759" y="1366682"/>
            <a:ext cx="3529890" cy="2536156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7FDF23A5-5A82-4DB6-BFB5-8A1440853906}"/>
              </a:ext>
            </a:extLst>
          </p:cNvPr>
          <p:cNvSpPr txBox="1"/>
          <p:nvPr/>
        </p:nvSpPr>
        <p:spPr>
          <a:xfrm>
            <a:off x="4522291" y="4100943"/>
            <a:ext cx="5627593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fr-FR" dirty="0" err="1"/>
              <a:t>Supporting</a:t>
            </a:r>
            <a:r>
              <a:rPr lang="fr-FR" dirty="0"/>
              <a:t> system to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adapted</a:t>
            </a:r>
            <a:r>
              <a:rPr lang="fr-FR" dirty="0"/>
              <a:t> to Perle </a:t>
            </a:r>
            <a:r>
              <a:rPr lang="fr-FR" dirty="0" err="1"/>
              <a:t>cavity</a:t>
            </a:r>
            <a:r>
              <a:rPr lang="fr-FR" dirty="0"/>
              <a:t>.</a:t>
            </a:r>
          </a:p>
          <a:p>
            <a:pPr algn="ctr"/>
            <a:r>
              <a:rPr lang="fr-FR" dirty="0"/>
              <a:t>Perle tank </a:t>
            </a:r>
            <a:r>
              <a:rPr lang="fr-FR" dirty="0" err="1"/>
              <a:t>diameter</a:t>
            </a:r>
            <a:r>
              <a:rPr lang="fr-FR" dirty="0"/>
              <a:t> &lt;  ESS </a:t>
            </a:r>
            <a:r>
              <a:rPr lang="fr-FR" dirty="0" err="1"/>
              <a:t>diameter</a:t>
            </a:r>
            <a:endParaRPr lang="en-GB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0D592298-5B11-4E82-B8EE-EBE5ACDA4BEA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996" y="3700097"/>
            <a:ext cx="777949" cy="654524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8AB7BB65-ACC5-4973-B1EE-887D3A140D23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5812" y="3605808"/>
            <a:ext cx="1152746" cy="828153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F1A4C700-515E-4099-9024-317FD2596D2A}"/>
              </a:ext>
            </a:extLst>
          </p:cNvPr>
          <p:cNvSpPr txBox="1"/>
          <p:nvPr/>
        </p:nvSpPr>
        <p:spPr>
          <a:xfrm>
            <a:off x="793896" y="4538466"/>
            <a:ext cx="2892138" cy="101566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dirty="0"/>
              <a:t>Inter </a:t>
            </a:r>
            <a:r>
              <a:rPr lang="fr-FR" dirty="0" err="1"/>
              <a:t>cavities</a:t>
            </a:r>
            <a:r>
              <a:rPr lang="fr-FR" dirty="0"/>
              <a:t> </a:t>
            </a:r>
            <a:r>
              <a:rPr lang="fr-FR" dirty="0" err="1"/>
              <a:t>bellows</a:t>
            </a:r>
            <a:r>
              <a:rPr lang="fr-FR" dirty="0"/>
              <a:t> </a:t>
            </a:r>
          </a:p>
          <a:p>
            <a:r>
              <a:rPr lang="fr-FR" dirty="0"/>
              <a:t>&amp; Cold/warm transitions</a:t>
            </a:r>
          </a:p>
          <a:p>
            <a:r>
              <a:rPr lang="fr-FR" dirty="0"/>
              <a:t>(not </a:t>
            </a:r>
            <a:r>
              <a:rPr lang="fr-FR" dirty="0" err="1"/>
              <a:t>reused</a:t>
            </a:r>
            <a:r>
              <a:rPr lang="fr-FR" dirty="0"/>
              <a:t>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983716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40784" y="127869"/>
            <a:ext cx="8967093" cy="432048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fr-FR" sz="3200" dirty="0">
                <a:latin typeface="+mn-lt"/>
              </a:rPr>
              <a:t>ACCELERATION  RF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8 novembre 2023</a:t>
            </a: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G. OLIVIER     -     Journées R&amp;T STRASBOURG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2</a:t>
            </a:fld>
            <a:endParaRPr lang="fr-FR" dirty="0"/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1AE74885-7DD5-4C80-BFB9-AC52771B28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9110" y="1193638"/>
            <a:ext cx="7254553" cy="4106986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sz="1767"/>
          </a:p>
        </p:txBody>
      </p:sp>
      <p:sp>
        <p:nvSpPr>
          <p:cNvPr id="11" name="Text Box 3">
            <a:extLst>
              <a:ext uri="{FF2B5EF4-FFF2-40B4-BE49-F238E27FC236}">
                <a16:creationId xmlns:a16="http://schemas.microsoft.com/office/drawing/2014/main" id="{84D9C5AD-E82C-434A-9EA1-93B9D7D86F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4614" y="664075"/>
            <a:ext cx="9152226" cy="364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fr-FR" altLang="fr-FR" sz="1767" b="1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MathSoftText" pitchFamily="2" charset="0"/>
                <a:sym typeface="Symbol" panose="05050102010706020507" pitchFamily="18" charset="2"/>
              </a:rPr>
              <a:t>Passage d’une particule chargée dans la cavité</a:t>
            </a:r>
            <a:r>
              <a:rPr lang="fr-FR" altLang="fr-FR" sz="1767" b="1" dirty="0">
                <a:effectLst>
                  <a:outerShdw blurRad="38100" dist="38100" dir="2700000" algn="tl">
                    <a:srgbClr val="C0C0C0"/>
                  </a:outerShdw>
                </a:effectLst>
                <a:latin typeface="MathSoftText" pitchFamily="2" charset="0"/>
                <a:sym typeface="Symbol" panose="05050102010706020507" pitchFamily="18" charset="2"/>
              </a:rPr>
              <a:t> : conditions de synchronisation</a:t>
            </a:r>
            <a:endParaRPr lang="en-GB" altLang="fr-FR" sz="1767" b="1" dirty="0">
              <a:effectLst>
                <a:outerShdw blurRad="38100" dist="38100" dir="2700000" algn="tl">
                  <a:srgbClr val="C0C0C0"/>
                </a:outerShdw>
              </a:effectLst>
              <a:latin typeface="MathSoftText" pitchFamily="2" charset="0"/>
              <a:sym typeface="Symbol" panose="05050102010706020507" pitchFamily="18" charset="2"/>
            </a:endParaRPr>
          </a:p>
        </p:txBody>
      </p:sp>
      <p:grpSp>
        <p:nvGrpSpPr>
          <p:cNvPr id="12" name="Group 4">
            <a:extLst>
              <a:ext uri="{FF2B5EF4-FFF2-40B4-BE49-F238E27FC236}">
                <a16:creationId xmlns:a16="http://schemas.microsoft.com/office/drawing/2014/main" id="{B0B7D1DD-5ACB-4CED-B147-0176A72ABA24}"/>
              </a:ext>
            </a:extLst>
          </p:cNvPr>
          <p:cNvGrpSpPr>
            <a:grpSpLocks/>
          </p:cNvGrpSpPr>
          <p:nvPr/>
        </p:nvGrpSpPr>
        <p:grpSpPr bwMode="auto">
          <a:xfrm>
            <a:off x="1826437" y="1260965"/>
            <a:ext cx="7041349" cy="3747905"/>
            <a:chOff x="402" y="1038"/>
            <a:chExt cx="5020" cy="2672"/>
          </a:xfrm>
        </p:grpSpPr>
        <p:grpSp>
          <p:nvGrpSpPr>
            <p:cNvPr id="13" name="Group 5">
              <a:extLst>
                <a:ext uri="{FF2B5EF4-FFF2-40B4-BE49-F238E27FC236}">
                  <a16:creationId xmlns:a16="http://schemas.microsoft.com/office/drawing/2014/main" id="{94B2C3DD-0F0B-492E-A9EC-4D888BD6A45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64" y="1038"/>
              <a:ext cx="4858" cy="2672"/>
              <a:chOff x="402" y="1110"/>
              <a:chExt cx="4858" cy="2601"/>
            </a:xfrm>
          </p:grpSpPr>
          <p:grpSp>
            <p:nvGrpSpPr>
              <p:cNvPr id="15" name="Group 6">
                <a:extLst>
                  <a:ext uri="{FF2B5EF4-FFF2-40B4-BE49-F238E27FC236}">
                    <a16:creationId xmlns:a16="http://schemas.microsoft.com/office/drawing/2014/main" id="{47EF0D31-B965-42BF-B423-37F3287CD30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2" y="1110"/>
                <a:ext cx="4858" cy="2601"/>
                <a:chOff x="402" y="966"/>
                <a:chExt cx="4858" cy="2601"/>
              </a:xfrm>
            </p:grpSpPr>
            <p:pic>
              <p:nvPicPr>
                <p:cNvPr id="25" name="Picture 7" descr="n2">
                  <a:extLst>
                    <a:ext uri="{FF2B5EF4-FFF2-40B4-BE49-F238E27FC236}">
                      <a16:creationId xmlns:a16="http://schemas.microsoft.com/office/drawing/2014/main" id="{B5FC43D9-9481-44B8-8D3E-40E19F014F6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02" y="966"/>
                  <a:ext cx="4858" cy="260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grpSp>
              <p:nvGrpSpPr>
                <p:cNvPr id="26" name="Group 8">
                  <a:extLst>
                    <a:ext uri="{FF2B5EF4-FFF2-40B4-BE49-F238E27FC236}">
                      <a16:creationId xmlns:a16="http://schemas.microsoft.com/office/drawing/2014/main" id="{F0AB92E8-6945-4A30-8FFC-C2D273BCEDD1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320" y="2045"/>
                  <a:ext cx="408" cy="456"/>
                  <a:chOff x="1392" y="2075"/>
                  <a:chExt cx="408" cy="456"/>
                </a:xfrm>
              </p:grpSpPr>
              <p:sp>
                <p:nvSpPr>
                  <p:cNvPr id="27" name="Text Box 9">
                    <a:extLst>
                      <a:ext uri="{FF2B5EF4-FFF2-40B4-BE49-F238E27FC236}">
                        <a16:creationId xmlns:a16="http://schemas.microsoft.com/office/drawing/2014/main" id="{5DE82446-49AD-4E16-84E7-164BC5B71132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548" y="2297"/>
                    <a:ext cx="216" cy="23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>
                    <a:spAutoFit/>
                  </a:bodyPr>
                  <a:lstStyle/>
                  <a:p>
                    <a:pPr algn="l">
                      <a:spcBef>
                        <a:spcPct val="50000"/>
                      </a:spcBef>
                    </a:pPr>
                    <a:r>
                      <a:rPr lang="fr-FR" altLang="fr-FR" sz="1590" b="1">
                        <a:solidFill>
                          <a:srgbClr val="FF3300"/>
                        </a:solidFill>
                        <a:latin typeface="Comic Sans MS" panose="030F0702030302020204" pitchFamily="66" charset="0"/>
                      </a:rPr>
                      <a:t>E</a:t>
                    </a:r>
                    <a:endParaRPr lang="en-GB" altLang="fr-FR" sz="1590" b="1">
                      <a:solidFill>
                        <a:srgbClr val="FF3300"/>
                      </a:solidFill>
                      <a:latin typeface="Comic Sans MS" panose="030F0702030302020204" pitchFamily="66" charset="0"/>
                    </a:endParaRPr>
                  </a:p>
                </p:txBody>
              </p:sp>
              <p:sp>
                <p:nvSpPr>
                  <p:cNvPr id="28" name="Text Box 10">
                    <a:extLst>
                      <a:ext uri="{FF2B5EF4-FFF2-40B4-BE49-F238E27FC236}">
                        <a16:creationId xmlns:a16="http://schemas.microsoft.com/office/drawing/2014/main" id="{947A5F04-E627-4459-AC93-8FA2BBC46DA9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392" y="2075"/>
                    <a:ext cx="408" cy="19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>
                    <a:spAutoFit/>
                  </a:bodyPr>
                  <a:lstStyle/>
                  <a:p>
                    <a:pPr>
                      <a:spcBef>
                        <a:spcPct val="50000"/>
                      </a:spcBef>
                    </a:pPr>
                    <a:r>
                      <a:rPr lang="fr-FR" altLang="fr-FR" sz="1237">
                        <a:solidFill>
                          <a:srgbClr val="339966"/>
                        </a:solidFill>
                        <a:latin typeface="Comic Sans MS" panose="030F0702030302020204" pitchFamily="66" charset="0"/>
                      </a:rPr>
                      <a:t>q </a:t>
                    </a:r>
                    <a:endParaRPr lang="en-GB" altLang="fr-FR" sz="1237" i="1">
                      <a:solidFill>
                        <a:srgbClr val="339966"/>
                      </a:solidFill>
                      <a:latin typeface="Comic Sans MS" panose="030F0702030302020204" pitchFamily="66" charset="0"/>
                    </a:endParaRPr>
                  </a:p>
                </p:txBody>
              </p:sp>
            </p:grpSp>
          </p:grpSp>
          <p:grpSp>
            <p:nvGrpSpPr>
              <p:cNvPr id="16" name="Group 11">
                <a:extLst>
                  <a:ext uri="{FF2B5EF4-FFF2-40B4-BE49-F238E27FC236}">
                    <a16:creationId xmlns:a16="http://schemas.microsoft.com/office/drawing/2014/main" id="{955632DB-B67B-4EEC-942C-207C526F3A8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122" y="1502"/>
                <a:ext cx="470" cy="653"/>
                <a:chOff x="4302" y="1418"/>
                <a:chExt cx="470" cy="653"/>
              </a:xfrm>
            </p:grpSpPr>
            <p:grpSp>
              <p:nvGrpSpPr>
                <p:cNvPr id="17" name="Group 12">
                  <a:extLst>
                    <a:ext uri="{FF2B5EF4-FFF2-40B4-BE49-F238E27FC236}">
                      <a16:creationId xmlns:a16="http://schemas.microsoft.com/office/drawing/2014/main" id="{6FB0BABB-F9AD-483B-ADE0-8CF4C666B19A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302" y="1609"/>
                  <a:ext cx="470" cy="462"/>
                  <a:chOff x="4132" y="1905"/>
                  <a:chExt cx="470" cy="462"/>
                </a:xfrm>
              </p:grpSpPr>
              <p:sp>
                <p:nvSpPr>
                  <p:cNvPr id="19" name="Rectangle 13">
                    <a:extLst>
                      <a:ext uri="{FF2B5EF4-FFF2-40B4-BE49-F238E27FC236}">
                        <a16:creationId xmlns:a16="http://schemas.microsoft.com/office/drawing/2014/main" id="{11406513-BAC1-4186-855A-028922C6C45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210" y="1941"/>
                    <a:ext cx="324" cy="426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fr-FR" sz="1767"/>
                  </a:p>
                </p:txBody>
              </p:sp>
              <p:grpSp>
                <p:nvGrpSpPr>
                  <p:cNvPr id="20" name="Group 14">
                    <a:extLst>
                      <a:ext uri="{FF2B5EF4-FFF2-40B4-BE49-F238E27FC236}">
                        <a16:creationId xmlns:a16="http://schemas.microsoft.com/office/drawing/2014/main" id="{46134328-2250-4FFF-8833-D1070D8508C8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4132" y="1905"/>
                    <a:ext cx="470" cy="432"/>
                    <a:chOff x="4146" y="1998"/>
                    <a:chExt cx="470" cy="432"/>
                  </a:xfrm>
                </p:grpSpPr>
                <p:sp>
                  <p:nvSpPr>
                    <p:cNvPr id="21" name="Line 15">
                      <a:extLst>
                        <a:ext uri="{FF2B5EF4-FFF2-40B4-BE49-F238E27FC236}">
                          <a16:creationId xmlns:a16="http://schemas.microsoft.com/office/drawing/2014/main" id="{CABE9F09-461A-4794-B2FE-6942A33188F4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4218" y="2004"/>
                      <a:ext cx="0" cy="426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fr-FR" sz="1767"/>
                    </a:p>
                  </p:txBody>
                </p:sp>
                <p:sp>
                  <p:nvSpPr>
                    <p:cNvPr id="22" name="Line 16">
                      <a:extLst>
                        <a:ext uri="{FF2B5EF4-FFF2-40B4-BE49-F238E27FC236}">
                          <a16:creationId xmlns:a16="http://schemas.microsoft.com/office/drawing/2014/main" id="{8589C688-FE40-46F5-BCE6-9D3E8FB32E34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4542" y="1998"/>
                      <a:ext cx="0" cy="432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fr-FR" sz="1767"/>
                    </a:p>
                  </p:txBody>
                </p:sp>
                <p:sp>
                  <p:nvSpPr>
                    <p:cNvPr id="23" name="Rectangle 17">
                      <a:extLst>
                        <a:ext uri="{FF2B5EF4-FFF2-40B4-BE49-F238E27FC236}">
                          <a16:creationId xmlns:a16="http://schemas.microsoft.com/office/drawing/2014/main" id="{66A02EBB-89AE-4784-91A7-BB1F4897435A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42" y="2004"/>
                      <a:ext cx="74" cy="62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2857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 sz="1767"/>
                    </a:p>
                  </p:txBody>
                </p:sp>
                <p:sp>
                  <p:nvSpPr>
                    <p:cNvPr id="24" name="Rectangle 18">
                      <a:extLst>
                        <a:ext uri="{FF2B5EF4-FFF2-40B4-BE49-F238E27FC236}">
                          <a16:creationId xmlns:a16="http://schemas.microsoft.com/office/drawing/2014/main" id="{2277C13B-5343-432C-B311-F3C8C3312571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146" y="2004"/>
                      <a:ext cx="74" cy="62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2857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fr-FR" sz="1767"/>
                    </a:p>
                  </p:txBody>
                </p:sp>
              </p:grpSp>
            </p:grpSp>
            <p:sp>
              <p:nvSpPr>
                <p:cNvPr id="18" name="Rectangle 19">
                  <a:extLst>
                    <a:ext uri="{FF2B5EF4-FFF2-40B4-BE49-F238E27FC236}">
                      <a16:creationId xmlns:a16="http://schemas.microsoft.com/office/drawing/2014/main" id="{75F40697-E33A-4B61-8089-48EFFC5413F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492" y="1418"/>
                  <a:ext cx="88" cy="632"/>
                </a:xfrm>
                <a:prstGeom prst="rect">
                  <a:avLst/>
                </a:prstGeom>
                <a:solidFill>
                  <a:srgbClr val="FF66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 sz="1767"/>
                </a:p>
              </p:txBody>
            </p:sp>
          </p:grpSp>
        </p:grpSp>
        <p:sp>
          <p:nvSpPr>
            <p:cNvPr id="14" name="Text Box 20">
              <a:extLst>
                <a:ext uri="{FF2B5EF4-FFF2-40B4-BE49-F238E27FC236}">
                  <a16:creationId xmlns:a16="http://schemas.microsoft.com/office/drawing/2014/main" id="{5E2794E5-76F2-44DF-898E-1FFD7300AAD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2" y="1748"/>
              <a:ext cx="894" cy="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FR" altLang="fr-FR" sz="1237">
                  <a:solidFill>
                    <a:srgbClr val="339966"/>
                  </a:solidFill>
                  <a:latin typeface="Comic Sans MS" panose="030F0702030302020204" pitchFamily="66" charset="0"/>
                </a:rPr>
                <a:t>Cas du proton q &gt; 0, vitesse v</a:t>
              </a:r>
              <a:endParaRPr lang="en-GB" altLang="fr-FR" sz="1237" i="1">
                <a:solidFill>
                  <a:srgbClr val="339966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29" name="Group 21">
            <a:extLst>
              <a:ext uri="{FF2B5EF4-FFF2-40B4-BE49-F238E27FC236}">
                <a16:creationId xmlns:a16="http://schemas.microsoft.com/office/drawing/2014/main" id="{E23CC1F0-A3F0-4B97-8C84-E69ED5206F86}"/>
              </a:ext>
            </a:extLst>
          </p:cNvPr>
          <p:cNvGrpSpPr>
            <a:grpSpLocks/>
          </p:cNvGrpSpPr>
          <p:nvPr/>
        </p:nvGrpSpPr>
        <p:grpSpPr bwMode="auto">
          <a:xfrm>
            <a:off x="3762107" y="2809499"/>
            <a:ext cx="530205" cy="336638"/>
            <a:chOff x="1608" y="2316"/>
            <a:chExt cx="378" cy="240"/>
          </a:xfrm>
        </p:grpSpPr>
        <p:sp>
          <p:nvSpPr>
            <p:cNvPr id="30" name="Line 22">
              <a:extLst>
                <a:ext uri="{FF2B5EF4-FFF2-40B4-BE49-F238E27FC236}">
                  <a16:creationId xmlns:a16="http://schemas.microsoft.com/office/drawing/2014/main" id="{C6EB0C99-1520-41DB-8D92-42DF6F46244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08" y="2532"/>
              <a:ext cx="378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 sz="1767"/>
            </a:p>
          </p:txBody>
        </p:sp>
        <p:sp>
          <p:nvSpPr>
            <p:cNvPr id="31" name="Text Box 23">
              <a:extLst>
                <a:ext uri="{FF2B5EF4-FFF2-40B4-BE49-F238E27FC236}">
                  <a16:creationId xmlns:a16="http://schemas.microsoft.com/office/drawing/2014/main" id="{66AB5EF3-DB79-40BA-A8EB-323084A1924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70" y="2316"/>
              <a:ext cx="216" cy="2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fr-FR" altLang="fr-FR" sz="1590" b="1">
                  <a:latin typeface="Comic Sans MS" panose="030F0702030302020204" pitchFamily="66" charset="0"/>
                </a:rPr>
                <a:t>F</a:t>
              </a:r>
              <a:endParaRPr lang="en-GB" altLang="fr-FR" sz="1590" b="1">
                <a:latin typeface="Comic Sans MS" panose="030F0702030302020204" pitchFamily="66" charset="0"/>
              </a:endParaRPr>
            </a:p>
          </p:txBody>
        </p:sp>
      </p:grpSp>
      <p:sp>
        <p:nvSpPr>
          <p:cNvPr id="32" name="Text Box 24">
            <a:extLst>
              <a:ext uri="{FF2B5EF4-FFF2-40B4-BE49-F238E27FC236}">
                <a16:creationId xmlns:a16="http://schemas.microsoft.com/office/drawing/2014/main" id="{0B739B63-E328-427C-8BC3-FEB06BB6E4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2354" y="4561942"/>
            <a:ext cx="7848872" cy="937629"/>
          </a:xfrm>
          <a:prstGeom prst="rect">
            <a:avLst/>
          </a:prstGeom>
          <a:solidFill>
            <a:srgbClr val="FFFFCC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buFont typeface="Symbol" panose="05050102010706020507" pitchFamily="18" charset="2"/>
              <a:buNone/>
            </a:pPr>
            <a:r>
              <a:rPr lang="fr-FR" altLang="fr-FR" sz="1237" dirty="0">
                <a:latin typeface="Comic Sans MS" panose="030F0702030302020204" pitchFamily="66" charset="0"/>
              </a:rPr>
              <a:t>2. il faut ajuster la longueur des cellules à la vitesse de la particule</a:t>
            </a:r>
          </a:p>
          <a:p>
            <a:pPr algn="ctr">
              <a:spcBef>
                <a:spcPct val="50000"/>
              </a:spcBef>
            </a:pPr>
            <a:r>
              <a:rPr lang="fr-FR" altLang="fr-FR" sz="1600" b="1" i="1" dirty="0">
                <a:latin typeface="Comic Sans MS" panose="030F0702030302020204" pitchFamily="66" charset="0"/>
                <a:sym typeface="Symbol" panose="05050102010706020507" pitchFamily="18" charset="2"/>
              </a:rPr>
              <a:t>« Plus la vitesse (v = c) est faible, plus </a:t>
            </a:r>
            <a:r>
              <a:rPr lang="fr-FR" altLang="fr-FR" sz="1600" b="1" i="1" dirty="0" err="1">
                <a:latin typeface="Comic Sans MS" panose="030F0702030302020204" pitchFamily="66" charset="0"/>
                <a:sym typeface="Symbol" panose="05050102010706020507" pitchFamily="18" charset="2"/>
              </a:rPr>
              <a:t>L</a:t>
            </a:r>
            <a:r>
              <a:rPr lang="fr-FR" altLang="fr-FR" sz="1600" b="1" i="1" baseline="-25000" dirty="0" err="1">
                <a:latin typeface="Comic Sans MS" panose="030F0702030302020204" pitchFamily="66" charset="0"/>
                <a:sym typeface="Symbol" panose="05050102010706020507" pitchFamily="18" charset="2"/>
              </a:rPr>
              <a:t>cell</a:t>
            </a:r>
            <a:r>
              <a:rPr lang="fr-FR" altLang="fr-FR" sz="1600" b="1" i="1" dirty="0">
                <a:latin typeface="Comic Sans MS" panose="030F0702030302020204" pitchFamily="66" charset="0"/>
                <a:sym typeface="Symbol" panose="05050102010706020507" pitchFamily="18" charset="2"/>
              </a:rPr>
              <a:t> et/ou f doivent être faibles »</a:t>
            </a:r>
            <a:endParaRPr lang="en-GB" altLang="fr-FR" sz="1600" b="1" i="1" dirty="0">
              <a:latin typeface="Comic Sans MS" panose="030F0702030302020204" pitchFamily="66" charset="0"/>
              <a:sym typeface="Symbol" panose="05050102010706020507" pitchFamily="18" charset="2"/>
            </a:endParaRPr>
          </a:p>
          <a:p>
            <a:pPr algn="ctr">
              <a:spcBef>
                <a:spcPct val="50000"/>
              </a:spcBef>
            </a:pPr>
            <a:r>
              <a:rPr lang="fr-FR" altLang="fr-FR" sz="1237" i="1" dirty="0">
                <a:latin typeface="Comic Sans MS" panose="030F0702030302020204" pitchFamily="66" charset="0"/>
                <a:sym typeface="Symbol" panose="05050102010706020507" pitchFamily="18" charset="2"/>
              </a:rPr>
              <a:t>Ex: f = 1500MHz &amp;   = 1    </a:t>
            </a:r>
            <a:r>
              <a:rPr lang="fr-FR" altLang="fr-FR" sz="1237" i="1" dirty="0" err="1">
                <a:latin typeface="Comic Sans MS" panose="030F0702030302020204" pitchFamily="66" charset="0"/>
                <a:sym typeface="Symbol" panose="05050102010706020507" pitchFamily="18" charset="2"/>
              </a:rPr>
              <a:t>L</a:t>
            </a:r>
            <a:r>
              <a:rPr lang="fr-FR" altLang="fr-FR" sz="1237" i="1" baseline="-25000" dirty="0" err="1">
                <a:latin typeface="Comic Sans MS" panose="030F0702030302020204" pitchFamily="66" charset="0"/>
                <a:sym typeface="Symbol" panose="05050102010706020507" pitchFamily="18" charset="2"/>
              </a:rPr>
              <a:t>cell</a:t>
            </a:r>
            <a:r>
              <a:rPr lang="fr-FR" altLang="fr-FR" sz="1237" i="1" baseline="-25000" dirty="0">
                <a:latin typeface="Comic Sans MS" panose="030F0702030302020204" pitchFamily="66" charset="0"/>
                <a:sym typeface="Symbol" panose="05050102010706020507" pitchFamily="18" charset="2"/>
              </a:rPr>
              <a:t> </a:t>
            </a:r>
            <a:r>
              <a:rPr lang="fr-FR" altLang="fr-FR" sz="1237" i="1" dirty="0">
                <a:latin typeface="Comic Sans MS" panose="030F0702030302020204" pitchFamily="66" charset="0"/>
                <a:sym typeface="Symbol" panose="05050102010706020507" pitchFamily="18" charset="2"/>
              </a:rPr>
              <a:t>= c/2f = 10 cm</a:t>
            </a:r>
          </a:p>
        </p:txBody>
      </p:sp>
      <p:grpSp>
        <p:nvGrpSpPr>
          <p:cNvPr id="33" name="Group 25">
            <a:extLst>
              <a:ext uri="{FF2B5EF4-FFF2-40B4-BE49-F238E27FC236}">
                <a16:creationId xmlns:a16="http://schemas.microsoft.com/office/drawing/2014/main" id="{C6DE9685-3DD3-4CEE-AAD0-CF360198A1BD}"/>
              </a:ext>
            </a:extLst>
          </p:cNvPr>
          <p:cNvGrpSpPr>
            <a:grpSpLocks/>
          </p:cNvGrpSpPr>
          <p:nvPr/>
        </p:nvGrpSpPr>
        <p:grpSpPr bwMode="auto">
          <a:xfrm>
            <a:off x="3749484" y="1934241"/>
            <a:ext cx="1106698" cy="315599"/>
            <a:chOff x="1770" y="1584"/>
            <a:chExt cx="789" cy="225"/>
          </a:xfrm>
        </p:grpSpPr>
        <p:sp>
          <p:nvSpPr>
            <p:cNvPr id="34" name="Line 26">
              <a:extLst>
                <a:ext uri="{FF2B5EF4-FFF2-40B4-BE49-F238E27FC236}">
                  <a16:creationId xmlns:a16="http://schemas.microsoft.com/office/drawing/2014/main" id="{4010028D-582C-4257-A26C-B7E7A91A137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70" y="1809"/>
              <a:ext cx="789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 sz="1767"/>
            </a:p>
          </p:txBody>
        </p:sp>
        <p:sp>
          <p:nvSpPr>
            <p:cNvPr id="35" name="Text Box 27">
              <a:extLst>
                <a:ext uri="{FF2B5EF4-FFF2-40B4-BE49-F238E27FC236}">
                  <a16:creationId xmlns:a16="http://schemas.microsoft.com/office/drawing/2014/main" id="{889C57C4-A359-486A-B0AE-C0861A8F7FE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56" y="1584"/>
              <a:ext cx="566" cy="2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fr-FR" altLang="fr-FR" sz="1414" b="1">
                  <a:solidFill>
                    <a:srgbClr val="0000FF"/>
                  </a:solidFill>
                  <a:latin typeface="Comic Sans MS" panose="030F0702030302020204" pitchFamily="66" charset="0"/>
                  <a:sym typeface="Symbol" panose="05050102010706020507" pitchFamily="18" charset="2"/>
                </a:rPr>
                <a:t> L</a:t>
              </a:r>
              <a:r>
                <a:rPr lang="fr-FR" altLang="fr-FR" sz="1414" b="1" baseline="-25000">
                  <a:solidFill>
                    <a:srgbClr val="0000FF"/>
                  </a:solidFill>
                  <a:latin typeface="Comic Sans MS" panose="030F0702030302020204" pitchFamily="66" charset="0"/>
                </a:rPr>
                <a:t>cellule</a:t>
              </a:r>
              <a:endParaRPr lang="en-GB" altLang="fr-FR" sz="1414" b="1" baseline="-25000">
                <a:solidFill>
                  <a:srgbClr val="0000FF"/>
                </a:solidFill>
                <a:latin typeface="Comic Sans MS" panose="030F0702030302020204" pitchFamily="66" charset="0"/>
              </a:endParaRPr>
            </a:p>
          </p:txBody>
        </p:sp>
      </p:grpSp>
      <p:sp>
        <p:nvSpPr>
          <p:cNvPr id="36" name="Text Box 28">
            <a:extLst>
              <a:ext uri="{FF2B5EF4-FFF2-40B4-BE49-F238E27FC236}">
                <a16:creationId xmlns:a16="http://schemas.microsoft.com/office/drawing/2014/main" id="{DCF96E6A-9F2F-4DB2-BF3E-969A321F2A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97731" y="4090648"/>
            <a:ext cx="6173103" cy="282706"/>
          </a:xfrm>
          <a:prstGeom prst="rect">
            <a:avLst/>
          </a:prstGeom>
          <a:solidFill>
            <a:srgbClr val="FFFFCC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Font typeface="Symbol" panose="05050102010706020507" pitchFamily="18" charset="2"/>
              <a:buNone/>
            </a:pPr>
            <a:r>
              <a:rPr lang="fr-FR" altLang="fr-FR" sz="1237" dirty="0">
                <a:latin typeface="Comic Sans MS" panose="030F0702030302020204" pitchFamily="66" charset="0"/>
              </a:rPr>
              <a:t>1. il faut que la particule arrive au bon moment dans la cavité</a:t>
            </a:r>
          </a:p>
        </p:txBody>
      </p:sp>
      <p:grpSp>
        <p:nvGrpSpPr>
          <p:cNvPr id="37" name="Group 29">
            <a:extLst>
              <a:ext uri="{FF2B5EF4-FFF2-40B4-BE49-F238E27FC236}">
                <a16:creationId xmlns:a16="http://schemas.microsoft.com/office/drawing/2014/main" id="{3E52186D-55D0-451D-8388-6E796515E727}"/>
              </a:ext>
            </a:extLst>
          </p:cNvPr>
          <p:cNvGrpSpPr>
            <a:grpSpLocks/>
          </p:cNvGrpSpPr>
          <p:nvPr/>
        </p:nvGrpSpPr>
        <p:grpSpPr bwMode="auto">
          <a:xfrm>
            <a:off x="2163075" y="1328294"/>
            <a:ext cx="6379294" cy="283337"/>
            <a:chOff x="336" y="1248"/>
            <a:chExt cx="4548" cy="202"/>
          </a:xfrm>
        </p:grpSpPr>
        <p:sp>
          <p:nvSpPr>
            <p:cNvPr id="38" name="Text Box 30">
              <a:extLst>
                <a:ext uri="{FF2B5EF4-FFF2-40B4-BE49-F238E27FC236}">
                  <a16:creationId xmlns:a16="http://schemas.microsoft.com/office/drawing/2014/main" id="{9B45C298-A554-4F7B-89F2-BBA66916ECB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6" y="1248"/>
              <a:ext cx="4548" cy="2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fr-FR" altLang="fr-FR" sz="1237">
                  <a:solidFill>
                    <a:srgbClr val="FF3300"/>
                  </a:solidFill>
                  <a:latin typeface="Comic Sans MS" panose="030F0702030302020204" pitchFamily="66" charset="0"/>
                </a:rPr>
                <a:t>À chaque instant, la force F = q . E provoquant l’accélération doit être bien orientée</a:t>
              </a:r>
              <a:endParaRPr lang="en-GB" altLang="fr-FR" sz="1237">
                <a:solidFill>
                  <a:srgbClr val="FF3300"/>
                </a:solidFill>
                <a:latin typeface="Comic Sans MS" panose="030F0702030302020204" pitchFamily="66" charset="0"/>
              </a:endParaRPr>
            </a:p>
          </p:txBody>
        </p:sp>
        <p:grpSp>
          <p:nvGrpSpPr>
            <p:cNvPr id="39" name="Group 31">
              <a:extLst>
                <a:ext uri="{FF2B5EF4-FFF2-40B4-BE49-F238E27FC236}">
                  <a16:creationId xmlns:a16="http://schemas.microsoft.com/office/drawing/2014/main" id="{893B2A44-8D59-4276-AF45-F287CB50EAC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76" y="1254"/>
              <a:ext cx="432" cy="6"/>
              <a:chOff x="3144" y="1368"/>
              <a:chExt cx="432" cy="6"/>
            </a:xfrm>
          </p:grpSpPr>
          <p:sp>
            <p:nvSpPr>
              <p:cNvPr id="40" name="Line 32">
                <a:extLst>
                  <a:ext uri="{FF2B5EF4-FFF2-40B4-BE49-F238E27FC236}">
                    <a16:creationId xmlns:a16="http://schemas.microsoft.com/office/drawing/2014/main" id="{590E14D5-9365-4AA9-AF2D-C361C1DC249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44" y="1374"/>
                <a:ext cx="96" cy="0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 type="arrow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 sz="1767"/>
              </a:p>
            </p:txBody>
          </p:sp>
          <p:sp>
            <p:nvSpPr>
              <p:cNvPr id="41" name="Line 33">
                <a:extLst>
                  <a:ext uri="{FF2B5EF4-FFF2-40B4-BE49-F238E27FC236}">
                    <a16:creationId xmlns:a16="http://schemas.microsoft.com/office/drawing/2014/main" id="{A4AF0E81-5F1B-492A-923D-E28AA41887E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80" y="1368"/>
                <a:ext cx="96" cy="0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 type="arrow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 sz="1767"/>
              </a:p>
            </p:txBody>
          </p:sp>
        </p:grpSp>
      </p:grpSp>
      <p:sp>
        <p:nvSpPr>
          <p:cNvPr id="42" name="ZoneTexte 41">
            <a:extLst>
              <a:ext uri="{FF2B5EF4-FFF2-40B4-BE49-F238E27FC236}">
                <a16:creationId xmlns:a16="http://schemas.microsoft.com/office/drawing/2014/main" id="{FBCA1233-D2A2-44E4-BC6D-6B25DA3F014B}"/>
              </a:ext>
            </a:extLst>
          </p:cNvPr>
          <p:cNvSpPr txBox="1"/>
          <p:nvPr/>
        </p:nvSpPr>
        <p:spPr>
          <a:xfrm>
            <a:off x="9321860" y="5345682"/>
            <a:ext cx="13720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/>
              <a:t>©JL. Biarrotte</a:t>
            </a:r>
          </a:p>
        </p:txBody>
      </p:sp>
    </p:spTree>
    <p:extLst>
      <p:ext uri="{BB962C8B-B14F-4D97-AF65-F5344CB8AC3E}">
        <p14:creationId xmlns:p14="http://schemas.microsoft.com/office/powerpoint/2010/main" val="492126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" presetClass="entr" presetSubtype="8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 autoUpdateAnimBg="0"/>
      <p:bldP spid="36" grpId="0" animBg="1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65907" y="149425"/>
            <a:ext cx="8967093" cy="432048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fr-FR" sz="3200" dirty="0">
                <a:latin typeface="+mn-lt"/>
              </a:rPr>
              <a:t>CRYOGENIC  LINES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8 novembre 2023</a:t>
            </a: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G. OLIVIER     -     Journées R&amp;T STRASBOURG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20</a:t>
            </a:fld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38E0393-1FF3-42BF-9567-9C6AE136C0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915" y="974813"/>
            <a:ext cx="6120680" cy="4327567"/>
          </a:xfrm>
          <a:prstGeom prst="rect">
            <a:avLst/>
          </a:prstGeom>
        </p:spPr>
      </p:pic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9D3A51C3-6A02-4F88-8508-B17ECBCEC504}"/>
              </a:ext>
            </a:extLst>
          </p:cNvPr>
          <p:cNvCxnSpPr>
            <a:cxnSpLocks/>
          </p:cNvCxnSpPr>
          <p:nvPr/>
        </p:nvCxnSpPr>
        <p:spPr>
          <a:xfrm flipH="1" flipV="1">
            <a:off x="7121302" y="2446702"/>
            <a:ext cx="569341" cy="405685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312EF32E-5E82-4DFF-B126-4944BB2FC0B8}"/>
              </a:ext>
            </a:extLst>
          </p:cNvPr>
          <p:cNvCxnSpPr>
            <a:cxnSpLocks/>
            <a:stCxn id="14" idx="2"/>
          </p:cNvCxnSpPr>
          <p:nvPr/>
        </p:nvCxnSpPr>
        <p:spPr>
          <a:xfrm>
            <a:off x="4870746" y="2601600"/>
            <a:ext cx="288032" cy="421573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0C8D55B1-D88E-4E88-A561-C03FAD5FA669}"/>
              </a:ext>
            </a:extLst>
          </p:cNvPr>
          <p:cNvCxnSpPr/>
          <p:nvPr/>
        </p:nvCxnSpPr>
        <p:spPr>
          <a:xfrm flipH="1" flipV="1">
            <a:off x="3757730" y="4028243"/>
            <a:ext cx="504056" cy="787174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3873F360-E8D0-4FF5-84A4-0D7B040CA21E}"/>
              </a:ext>
            </a:extLst>
          </p:cNvPr>
          <p:cNvCxnSpPr>
            <a:cxnSpLocks/>
          </p:cNvCxnSpPr>
          <p:nvPr/>
        </p:nvCxnSpPr>
        <p:spPr>
          <a:xfrm flipH="1" flipV="1">
            <a:off x="6034124" y="3431849"/>
            <a:ext cx="432048" cy="6531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13">
            <a:extLst>
              <a:ext uri="{FF2B5EF4-FFF2-40B4-BE49-F238E27FC236}">
                <a16:creationId xmlns:a16="http://schemas.microsoft.com/office/drawing/2014/main" id="{8E708FC5-FAD0-44D8-8946-513318F5CA7F}"/>
              </a:ext>
            </a:extLst>
          </p:cNvPr>
          <p:cNvSpPr txBox="1"/>
          <p:nvPr/>
        </p:nvSpPr>
        <p:spPr>
          <a:xfrm>
            <a:off x="4006650" y="1862936"/>
            <a:ext cx="1728192" cy="738664"/>
          </a:xfrm>
          <a:prstGeom prst="rect">
            <a:avLst/>
          </a:prstGeom>
          <a:solidFill>
            <a:srgbClr val="FFC000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600" dirty="0" err="1"/>
              <a:t>Ti</a:t>
            </a:r>
            <a:r>
              <a:rPr lang="en-GB" sz="1600" dirty="0"/>
              <a:t> diphasic line</a:t>
            </a:r>
          </a:p>
          <a:p>
            <a:pPr algn="ctr"/>
            <a:r>
              <a:rPr lang="fr-FR" sz="1600" dirty="0"/>
              <a:t>N</a:t>
            </a:r>
            <a:r>
              <a:rPr lang="en-GB" sz="1600" dirty="0" err="1"/>
              <a:t>ot</a:t>
            </a:r>
            <a:r>
              <a:rPr lang="en-GB" sz="1600" dirty="0"/>
              <a:t> reused or deeply modified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4008ED0D-CF92-48F8-B2CD-B4EC03FCADA1}"/>
              </a:ext>
            </a:extLst>
          </p:cNvPr>
          <p:cNvSpPr txBox="1"/>
          <p:nvPr/>
        </p:nvSpPr>
        <p:spPr>
          <a:xfrm>
            <a:off x="5315191" y="4116612"/>
            <a:ext cx="1437865" cy="24622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GB" sz="1600" dirty="0"/>
              <a:t>Cooling down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BF53EFE5-EEB4-4D40-AC8B-62DC15ED361F}"/>
              </a:ext>
            </a:extLst>
          </p:cNvPr>
          <p:cNvSpPr txBox="1"/>
          <p:nvPr/>
        </p:nvSpPr>
        <p:spPr>
          <a:xfrm>
            <a:off x="7762651" y="2729276"/>
            <a:ext cx="1297483" cy="24622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GB" sz="1600" dirty="0"/>
              <a:t>Cavities filling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D8285022-C4AC-4E44-917E-EBB6E887A827}"/>
              </a:ext>
            </a:extLst>
          </p:cNvPr>
          <p:cNvSpPr txBox="1"/>
          <p:nvPr/>
        </p:nvSpPr>
        <p:spPr>
          <a:xfrm>
            <a:off x="3357271" y="4798204"/>
            <a:ext cx="1681968" cy="24622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GB" sz="1600" dirty="0"/>
              <a:t>Couplers cooling</a:t>
            </a: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968B4FAD-8423-415C-AB23-27C1252FE08A}"/>
              </a:ext>
            </a:extLst>
          </p:cNvPr>
          <p:cNvSpPr/>
          <p:nvPr/>
        </p:nvSpPr>
        <p:spPr>
          <a:xfrm>
            <a:off x="5674419" y="974813"/>
            <a:ext cx="719411" cy="936104"/>
          </a:xfrm>
          <a:prstGeom prst="ellipse">
            <a:avLst/>
          </a:prstGeom>
          <a:noFill/>
          <a:ln w="317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2CD12B37-75BC-4DB3-8124-705AC582AEA3}"/>
              </a:ext>
            </a:extLst>
          </p:cNvPr>
          <p:cNvSpPr/>
          <p:nvPr/>
        </p:nvSpPr>
        <p:spPr>
          <a:xfrm>
            <a:off x="6702573" y="962144"/>
            <a:ext cx="719411" cy="2189806"/>
          </a:xfrm>
          <a:prstGeom prst="ellipse">
            <a:avLst/>
          </a:prstGeom>
          <a:noFill/>
          <a:ln w="317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F1D13B7C-868D-4360-9A8B-1D4091F66349}"/>
              </a:ext>
            </a:extLst>
          </p:cNvPr>
          <p:cNvSpPr/>
          <p:nvPr/>
        </p:nvSpPr>
        <p:spPr>
          <a:xfrm>
            <a:off x="930645" y="3222831"/>
            <a:ext cx="719411" cy="936104"/>
          </a:xfrm>
          <a:prstGeom prst="ellipse">
            <a:avLst/>
          </a:prstGeom>
          <a:noFill/>
          <a:ln w="317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DDB1F55B-A8F3-400D-AF28-0D5E638779ED}"/>
              </a:ext>
            </a:extLst>
          </p:cNvPr>
          <p:cNvSpPr/>
          <p:nvPr/>
        </p:nvSpPr>
        <p:spPr>
          <a:xfrm>
            <a:off x="2104662" y="2976294"/>
            <a:ext cx="307405" cy="2189807"/>
          </a:xfrm>
          <a:prstGeom prst="ellipse">
            <a:avLst/>
          </a:prstGeom>
          <a:noFill/>
          <a:ln w="317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24D6A56B-8289-49A2-9513-B8DC90EA6048}"/>
              </a:ext>
            </a:extLst>
          </p:cNvPr>
          <p:cNvCxnSpPr>
            <a:cxnSpLocks/>
          </p:cNvCxnSpPr>
          <p:nvPr/>
        </p:nvCxnSpPr>
        <p:spPr>
          <a:xfrm flipH="1">
            <a:off x="2383077" y="3138596"/>
            <a:ext cx="445839" cy="218609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D9E125C2-2EF2-4EC6-B15F-79A41125CF24}"/>
              </a:ext>
            </a:extLst>
          </p:cNvPr>
          <p:cNvCxnSpPr>
            <a:cxnSpLocks/>
          </p:cNvCxnSpPr>
          <p:nvPr/>
        </p:nvCxnSpPr>
        <p:spPr>
          <a:xfrm flipV="1">
            <a:off x="806283" y="4116612"/>
            <a:ext cx="272163" cy="546405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7E9CB98B-DC0A-4E7B-9B6B-75E2653A0800}"/>
              </a:ext>
            </a:extLst>
          </p:cNvPr>
          <p:cNvCxnSpPr>
            <a:cxnSpLocks/>
          </p:cNvCxnSpPr>
          <p:nvPr/>
        </p:nvCxnSpPr>
        <p:spPr>
          <a:xfrm flipH="1">
            <a:off x="7382957" y="1214753"/>
            <a:ext cx="682556" cy="364762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DE613DB0-0623-473F-B7ED-8F315BD072A3}"/>
              </a:ext>
            </a:extLst>
          </p:cNvPr>
          <p:cNvCxnSpPr>
            <a:cxnSpLocks/>
          </p:cNvCxnSpPr>
          <p:nvPr/>
        </p:nvCxnSpPr>
        <p:spPr>
          <a:xfrm>
            <a:off x="5119767" y="1214753"/>
            <a:ext cx="842684" cy="169323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ZoneTexte 29">
            <a:extLst>
              <a:ext uri="{FF2B5EF4-FFF2-40B4-BE49-F238E27FC236}">
                <a16:creationId xmlns:a16="http://schemas.microsoft.com/office/drawing/2014/main" id="{9F158469-1F0D-4278-99B9-AE02A81B409B}"/>
              </a:ext>
            </a:extLst>
          </p:cNvPr>
          <p:cNvSpPr txBox="1"/>
          <p:nvPr/>
        </p:nvSpPr>
        <p:spPr>
          <a:xfrm>
            <a:off x="359514" y="4652764"/>
            <a:ext cx="799944" cy="492443"/>
          </a:xfrm>
          <a:prstGeom prst="rect">
            <a:avLst/>
          </a:prstGeom>
          <a:solidFill>
            <a:srgbClr val="92D050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600" dirty="0"/>
              <a:t>Bursting disk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A5EE3EB3-2FB3-407D-B642-569C7156284E}"/>
              </a:ext>
            </a:extLst>
          </p:cNvPr>
          <p:cNvSpPr txBox="1"/>
          <p:nvPr/>
        </p:nvSpPr>
        <p:spPr>
          <a:xfrm>
            <a:off x="1021614" y="2282049"/>
            <a:ext cx="1361463" cy="246221"/>
          </a:xfrm>
          <a:prstGeom prst="rect">
            <a:avLst/>
          </a:prstGeom>
          <a:solidFill>
            <a:srgbClr val="FFC000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GB" sz="1600" dirty="0"/>
              <a:t>He Exchanger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E1640066-F525-4D5E-AB11-B4F3CF92ACFD}"/>
              </a:ext>
            </a:extLst>
          </p:cNvPr>
          <p:cNvSpPr txBox="1"/>
          <p:nvPr/>
        </p:nvSpPr>
        <p:spPr>
          <a:xfrm>
            <a:off x="8100654" y="1053193"/>
            <a:ext cx="886134" cy="246221"/>
          </a:xfrm>
          <a:prstGeom prst="rect">
            <a:avLst/>
          </a:prstGeom>
          <a:solidFill>
            <a:srgbClr val="92D050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GB" sz="1600" dirty="0"/>
              <a:t>JT valve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29C60289-0614-41DE-AEEB-78001CC9111F}"/>
              </a:ext>
            </a:extLst>
          </p:cNvPr>
          <p:cNvSpPr txBox="1"/>
          <p:nvPr/>
        </p:nvSpPr>
        <p:spPr>
          <a:xfrm>
            <a:off x="4059557" y="959179"/>
            <a:ext cx="1437865" cy="246221"/>
          </a:xfrm>
          <a:prstGeom prst="rect">
            <a:avLst/>
          </a:prstGeom>
          <a:solidFill>
            <a:srgbClr val="92D050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GB" sz="1600" dirty="0"/>
              <a:t>Bursting disk</a:t>
            </a:r>
          </a:p>
        </p:txBody>
      </p:sp>
      <p:cxnSp>
        <p:nvCxnSpPr>
          <p:cNvPr id="36" name="Connecteur droit 35">
            <a:extLst>
              <a:ext uri="{FF2B5EF4-FFF2-40B4-BE49-F238E27FC236}">
                <a16:creationId xmlns:a16="http://schemas.microsoft.com/office/drawing/2014/main" id="{0575CA09-FB6D-4554-B1C8-BDB74A1D49AD}"/>
              </a:ext>
            </a:extLst>
          </p:cNvPr>
          <p:cNvCxnSpPr>
            <a:cxnSpLocks/>
          </p:cNvCxnSpPr>
          <p:nvPr/>
        </p:nvCxnSpPr>
        <p:spPr>
          <a:xfrm flipV="1">
            <a:off x="1671577" y="3431850"/>
            <a:ext cx="378938" cy="653187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36">
            <a:extLst>
              <a:ext uri="{FF2B5EF4-FFF2-40B4-BE49-F238E27FC236}">
                <a16:creationId xmlns:a16="http://schemas.microsoft.com/office/drawing/2014/main" id="{13282E1F-73CA-40E4-89CD-7BA1C6B7CBB6}"/>
              </a:ext>
            </a:extLst>
          </p:cNvPr>
          <p:cNvCxnSpPr>
            <a:cxnSpLocks/>
          </p:cNvCxnSpPr>
          <p:nvPr/>
        </p:nvCxnSpPr>
        <p:spPr>
          <a:xfrm>
            <a:off x="1719349" y="3449611"/>
            <a:ext cx="349436" cy="578632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ZoneTexte 42">
            <a:extLst>
              <a:ext uri="{FF2B5EF4-FFF2-40B4-BE49-F238E27FC236}">
                <a16:creationId xmlns:a16="http://schemas.microsoft.com/office/drawing/2014/main" id="{77B3BCF9-5EEE-4EAB-BD44-B62C3F0B4465}"/>
              </a:ext>
            </a:extLst>
          </p:cNvPr>
          <p:cNvSpPr txBox="1"/>
          <p:nvPr/>
        </p:nvSpPr>
        <p:spPr>
          <a:xfrm>
            <a:off x="2606993" y="2845117"/>
            <a:ext cx="1349238" cy="492443"/>
          </a:xfrm>
          <a:prstGeom prst="rect">
            <a:avLst/>
          </a:prstGeom>
          <a:solidFill>
            <a:srgbClr val="92D050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600" dirty="0"/>
              <a:t>Cooling down valve</a:t>
            </a:r>
          </a:p>
        </p:txBody>
      </p:sp>
      <p:cxnSp>
        <p:nvCxnSpPr>
          <p:cNvPr id="44" name="Connecteur droit avec flèche 43">
            <a:extLst>
              <a:ext uri="{FF2B5EF4-FFF2-40B4-BE49-F238E27FC236}">
                <a16:creationId xmlns:a16="http://schemas.microsoft.com/office/drawing/2014/main" id="{B0AFB056-E595-4B87-80C3-FF25F9B217C9}"/>
              </a:ext>
            </a:extLst>
          </p:cNvPr>
          <p:cNvCxnSpPr>
            <a:cxnSpLocks/>
          </p:cNvCxnSpPr>
          <p:nvPr/>
        </p:nvCxnSpPr>
        <p:spPr>
          <a:xfrm>
            <a:off x="1650056" y="2576373"/>
            <a:ext cx="254245" cy="891273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ZoneTexte 45">
            <a:extLst>
              <a:ext uri="{FF2B5EF4-FFF2-40B4-BE49-F238E27FC236}">
                <a16:creationId xmlns:a16="http://schemas.microsoft.com/office/drawing/2014/main" id="{C07644EB-9E6D-4D4B-B29A-309A412F93B1}"/>
              </a:ext>
            </a:extLst>
          </p:cNvPr>
          <p:cNvSpPr txBox="1"/>
          <p:nvPr/>
        </p:nvSpPr>
        <p:spPr>
          <a:xfrm>
            <a:off x="7042571" y="3212498"/>
            <a:ext cx="3672408" cy="206210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sz="1600" b="1" dirty="0"/>
              <a:t>The configuration and the dimensioning of the Cryogenic circuits strongly depends on: </a:t>
            </a:r>
          </a:p>
          <a:p>
            <a:pPr marL="285750" indent="-285750">
              <a:buFontTx/>
              <a:buChar char="-"/>
            </a:pPr>
            <a:r>
              <a:rPr lang="en-GB" sz="1600" b="1" dirty="0"/>
              <a:t>the characteristics of the HOM couplers cooling  </a:t>
            </a:r>
          </a:p>
          <a:p>
            <a:pPr marL="285750" indent="-285750">
              <a:buFontTx/>
              <a:buChar char="-"/>
            </a:pPr>
            <a:r>
              <a:rPr lang="en-GB" sz="1600" b="1" dirty="0"/>
              <a:t>The power to be dissipated by the low pressure circuit (see related slide)</a:t>
            </a:r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F7BD9567-FD9C-4867-81DE-47A2C66686BF}"/>
              </a:ext>
            </a:extLst>
          </p:cNvPr>
          <p:cNvSpPr txBox="1"/>
          <p:nvPr/>
        </p:nvSpPr>
        <p:spPr>
          <a:xfrm>
            <a:off x="402395" y="988669"/>
            <a:ext cx="3009157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r-FR" dirty="0" err="1"/>
              <a:t>Mainly</a:t>
            </a:r>
            <a:r>
              <a:rPr lang="fr-FR" dirty="0"/>
              <a:t> all </a:t>
            </a:r>
            <a:r>
              <a:rPr lang="fr-FR" dirty="0" err="1"/>
              <a:t>welded</a:t>
            </a:r>
            <a:r>
              <a:rPr lang="fr-FR" dirty="0"/>
              <a:t> circuits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837517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65907" y="149425"/>
            <a:ext cx="8967093" cy="432048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fr-FR" sz="3200" dirty="0">
                <a:latin typeface="+mn-lt"/>
              </a:rPr>
              <a:t>CAVITE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8 novembre 2023</a:t>
            </a: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G. OLIVIER     -     Journées R&amp;T STRASBOURG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21</a:t>
            </a:fld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52C010D-B6FA-42F5-8EA0-BCEA19D4C2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040" r="14492" b="29273"/>
          <a:stretch/>
        </p:blipFill>
        <p:spPr>
          <a:xfrm>
            <a:off x="201812" y="818344"/>
            <a:ext cx="3168351" cy="164918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68B9504-ACC0-4C92-A179-3818567E89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794" r="25588" b="6242"/>
          <a:stretch/>
        </p:blipFill>
        <p:spPr>
          <a:xfrm>
            <a:off x="8409455" y="2796079"/>
            <a:ext cx="2159654" cy="2664262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E2A88ABC-0EE8-4DEC-B27E-EE057765300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053" r="4506" b="20060"/>
          <a:stretch/>
        </p:blipFill>
        <p:spPr>
          <a:xfrm>
            <a:off x="1243122" y="2799169"/>
            <a:ext cx="5910266" cy="266426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F095456A-ADC0-48F2-A68E-AB6D580C8547}"/>
              </a:ext>
            </a:extLst>
          </p:cNvPr>
          <p:cNvSpPr txBox="1"/>
          <p:nvPr/>
        </p:nvSpPr>
        <p:spPr>
          <a:xfrm>
            <a:off x="3697980" y="4181872"/>
            <a:ext cx="1369286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400" dirty="0" err="1"/>
              <a:t>Cavité</a:t>
            </a:r>
            <a:r>
              <a:rPr lang="en-GB" sz="1400" dirty="0"/>
              <a:t> niobium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48BB6D71-6547-4F09-AD24-5778B922C432}"/>
              </a:ext>
            </a:extLst>
          </p:cNvPr>
          <p:cNvSpPr txBox="1"/>
          <p:nvPr/>
        </p:nvSpPr>
        <p:spPr>
          <a:xfrm>
            <a:off x="4316336" y="2867114"/>
            <a:ext cx="1500475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400" dirty="0"/>
              <a:t>Tube </a:t>
            </a:r>
            <a:r>
              <a:rPr lang="en-GB" sz="1400" dirty="0" err="1"/>
              <a:t>diphasique</a:t>
            </a:r>
            <a:endParaRPr lang="en-GB" sz="1400" dirty="0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021B4B4F-F4DF-46C0-9ED8-D30E6CBD2873}"/>
              </a:ext>
            </a:extLst>
          </p:cNvPr>
          <p:cNvSpPr txBox="1"/>
          <p:nvPr/>
        </p:nvSpPr>
        <p:spPr>
          <a:xfrm>
            <a:off x="6198168" y="2898691"/>
            <a:ext cx="1745350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400" dirty="0"/>
              <a:t>Tank hélium (titane)</a:t>
            </a:r>
          </a:p>
        </p:txBody>
      </p: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39D5EEC9-BB4F-44C2-BD27-95D1A582C348}"/>
              </a:ext>
            </a:extLst>
          </p:cNvPr>
          <p:cNvCxnSpPr>
            <a:cxnSpLocks/>
          </p:cNvCxnSpPr>
          <p:nvPr/>
        </p:nvCxnSpPr>
        <p:spPr>
          <a:xfrm flipH="1">
            <a:off x="5976878" y="3153334"/>
            <a:ext cx="340683" cy="385654"/>
          </a:xfrm>
          <a:prstGeom prst="straightConnector1">
            <a:avLst/>
          </a:prstGeom>
          <a:ln w="1905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ZoneTexte 24">
            <a:extLst>
              <a:ext uri="{FF2B5EF4-FFF2-40B4-BE49-F238E27FC236}">
                <a16:creationId xmlns:a16="http://schemas.microsoft.com/office/drawing/2014/main" id="{E50B72A4-6D44-438A-BCFE-76658CD216B6}"/>
              </a:ext>
            </a:extLst>
          </p:cNvPr>
          <p:cNvSpPr txBox="1"/>
          <p:nvPr/>
        </p:nvSpPr>
        <p:spPr>
          <a:xfrm>
            <a:off x="6322491" y="5074554"/>
            <a:ext cx="1766830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400" dirty="0"/>
              <a:t>Coupleur puissance</a:t>
            </a:r>
          </a:p>
        </p:txBody>
      </p: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E90953F0-AA7C-4575-AA8D-20C119460FA4}"/>
              </a:ext>
            </a:extLst>
          </p:cNvPr>
          <p:cNvCxnSpPr>
            <a:cxnSpLocks/>
          </p:cNvCxnSpPr>
          <p:nvPr/>
        </p:nvCxnSpPr>
        <p:spPr>
          <a:xfrm flipH="1" flipV="1">
            <a:off x="6497454" y="4836815"/>
            <a:ext cx="252028" cy="281161"/>
          </a:xfrm>
          <a:prstGeom prst="straightConnector1">
            <a:avLst/>
          </a:prstGeom>
          <a:ln w="1905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ZoneTexte 26">
            <a:extLst>
              <a:ext uri="{FF2B5EF4-FFF2-40B4-BE49-F238E27FC236}">
                <a16:creationId xmlns:a16="http://schemas.microsoft.com/office/drawing/2014/main" id="{C5A8A61E-CE98-4E79-8A1A-9DFB015B93C8}"/>
              </a:ext>
            </a:extLst>
          </p:cNvPr>
          <p:cNvSpPr txBox="1"/>
          <p:nvPr/>
        </p:nvSpPr>
        <p:spPr>
          <a:xfrm>
            <a:off x="129803" y="3356919"/>
            <a:ext cx="1468672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400" dirty="0"/>
              <a:t>Coupleurs HOM</a:t>
            </a:r>
          </a:p>
        </p:txBody>
      </p: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E6EBFFA8-2C13-4B03-81C5-4CA042A78F94}"/>
              </a:ext>
            </a:extLst>
          </p:cNvPr>
          <p:cNvCxnSpPr>
            <a:cxnSpLocks/>
          </p:cNvCxnSpPr>
          <p:nvPr/>
        </p:nvCxnSpPr>
        <p:spPr>
          <a:xfrm>
            <a:off x="1353939" y="3605808"/>
            <a:ext cx="432048" cy="288032"/>
          </a:xfrm>
          <a:prstGeom prst="straightConnector1">
            <a:avLst/>
          </a:prstGeom>
          <a:ln w="1905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ZoneTexte 29">
            <a:extLst>
              <a:ext uri="{FF2B5EF4-FFF2-40B4-BE49-F238E27FC236}">
                <a16:creationId xmlns:a16="http://schemas.microsoft.com/office/drawing/2014/main" id="{0CD27F69-D9DB-4885-A98B-DF4FF1694AF4}"/>
              </a:ext>
            </a:extLst>
          </p:cNvPr>
          <p:cNvSpPr txBox="1"/>
          <p:nvPr/>
        </p:nvSpPr>
        <p:spPr>
          <a:xfrm>
            <a:off x="178003" y="4878057"/>
            <a:ext cx="131995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400" dirty="0"/>
              <a:t>Soufflet de compensation</a:t>
            </a:r>
          </a:p>
        </p:txBody>
      </p: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3762FADB-A40C-46EC-8569-51841618B2E2}"/>
              </a:ext>
            </a:extLst>
          </p:cNvPr>
          <p:cNvCxnSpPr>
            <a:cxnSpLocks/>
          </p:cNvCxnSpPr>
          <p:nvPr/>
        </p:nvCxnSpPr>
        <p:spPr>
          <a:xfrm flipV="1">
            <a:off x="1437315" y="5074555"/>
            <a:ext cx="636704" cy="166589"/>
          </a:xfrm>
          <a:prstGeom prst="straightConnector1">
            <a:avLst/>
          </a:prstGeom>
          <a:ln w="1905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ZoneTexte 32">
            <a:extLst>
              <a:ext uri="{FF2B5EF4-FFF2-40B4-BE49-F238E27FC236}">
                <a16:creationId xmlns:a16="http://schemas.microsoft.com/office/drawing/2014/main" id="{73695ACE-48A8-4147-910E-F74A43E21BFB}"/>
              </a:ext>
            </a:extLst>
          </p:cNvPr>
          <p:cNvSpPr txBox="1"/>
          <p:nvPr/>
        </p:nvSpPr>
        <p:spPr>
          <a:xfrm>
            <a:off x="5316021" y="818344"/>
            <a:ext cx="4572036" cy="193899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fr-FR" dirty="0"/>
              <a:t>5 cellules de type elliptique</a:t>
            </a:r>
          </a:p>
          <a:p>
            <a:pPr marL="342900" indent="-342900">
              <a:buFontTx/>
              <a:buChar char="-"/>
            </a:pPr>
            <a:r>
              <a:rPr lang="fr-FR" dirty="0"/>
              <a:t>Fréquence à froid: 801,58MHz</a:t>
            </a:r>
          </a:p>
          <a:p>
            <a:pPr marL="342900" indent="-342900">
              <a:buFontTx/>
              <a:buChar char="-"/>
            </a:pPr>
            <a:r>
              <a:rPr lang="fr-FR" dirty="0"/>
              <a:t>Fonctionnement à 2K</a:t>
            </a:r>
          </a:p>
          <a:p>
            <a:pPr marL="342900" indent="-342900">
              <a:buFontTx/>
              <a:buChar char="-"/>
            </a:pPr>
            <a:r>
              <a:rPr lang="fr-FR" dirty="0"/>
              <a:t>Pression bain hélium 30mbar</a:t>
            </a:r>
          </a:p>
          <a:p>
            <a:pPr marL="342900" indent="-342900">
              <a:buFontTx/>
              <a:buChar char="-"/>
            </a:pPr>
            <a:r>
              <a:rPr lang="fr-FR" dirty="0"/>
              <a:t>Longueur approximative 1300mm</a:t>
            </a:r>
          </a:p>
          <a:p>
            <a:pPr marL="342900" indent="-342900">
              <a:buFontTx/>
              <a:buChar char="-"/>
            </a:pPr>
            <a:r>
              <a:rPr lang="fr-FR" dirty="0"/>
              <a:t>Diamètre du tank hélium 368mm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606F9B59-A900-4210-9B57-D24D89252935}"/>
              </a:ext>
            </a:extLst>
          </p:cNvPr>
          <p:cNvSpPr txBox="1"/>
          <p:nvPr/>
        </p:nvSpPr>
        <p:spPr>
          <a:xfrm>
            <a:off x="828032" y="2815501"/>
            <a:ext cx="1915909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400" dirty="0"/>
              <a:t>Pompage bain hélium</a:t>
            </a:r>
          </a:p>
        </p:txBody>
      </p:sp>
      <p:sp>
        <p:nvSpPr>
          <p:cNvPr id="34" name="Flèche : gauche 33">
            <a:extLst>
              <a:ext uri="{FF2B5EF4-FFF2-40B4-BE49-F238E27FC236}">
                <a16:creationId xmlns:a16="http://schemas.microsoft.com/office/drawing/2014/main" id="{6251F5F7-5EA8-4BB7-8A9E-348000D9C676}"/>
              </a:ext>
            </a:extLst>
          </p:cNvPr>
          <p:cNvSpPr/>
          <p:nvPr/>
        </p:nvSpPr>
        <p:spPr>
          <a:xfrm>
            <a:off x="2677501" y="2916049"/>
            <a:ext cx="504056" cy="176723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81986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65907" y="149425"/>
            <a:ext cx="8967093" cy="432048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fr-FR" sz="3200" dirty="0">
                <a:latin typeface="+mn-lt"/>
              </a:rPr>
              <a:t>CAVITE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8 novembre 2023</a:t>
            </a: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G. OLIVIER     -     Journées R&amp;T STRASBOURG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22</a:t>
            </a:fld>
            <a:endParaRPr lang="fr-FR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2D8F71BF-F17D-420B-9766-83707B9EB615}"/>
              </a:ext>
            </a:extLst>
          </p:cNvPr>
          <p:cNvSpPr txBox="1"/>
          <p:nvPr/>
        </p:nvSpPr>
        <p:spPr>
          <a:xfrm>
            <a:off x="97181" y="725488"/>
            <a:ext cx="4137078" cy="483209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1400" b="1" dirty="0"/>
              <a:t>Points importants pour le design d’une cavité:</a:t>
            </a:r>
          </a:p>
          <a:p>
            <a:endParaRPr lang="fr-FR" sz="1400" dirty="0"/>
          </a:p>
          <a:p>
            <a:pPr marL="285750" indent="-285750">
              <a:buFontTx/>
              <a:buChar char="-"/>
            </a:pPr>
            <a:r>
              <a:rPr lang="fr-FR" sz="1400" dirty="0"/>
              <a:t>Optimisation de la géométrie pour les principales caractéristiques RF: fréquence, Eacc, Q0, pertes…</a:t>
            </a:r>
          </a:p>
          <a:p>
            <a:pPr marL="285750" indent="-285750">
              <a:buFontTx/>
              <a:buChar char="-"/>
            </a:pPr>
            <a:r>
              <a:rPr lang="fr-FR" sz="1400" dirty="0"/>
              <a:t>Fréquence à froid dans les conditions de fonctionnement pour tenir compte de la plage d’action du SAF(Système d’Accord à Froid)</a:t>
            </a:r>
          </a:p>
          <a:p>
            <a:pPr marL="285750" indent="-285750">
              <a:buFontTx/>
              <a:buChar char="-"/>
            </a:pPr>
            <a:r>
              <a:rPr lang="fr-FR" sz="1400" dirty="0"/>
              <a:t>Fréquence à chaud en conditions ambiantes </a:t>
            </a:r>
          </a:p>
          <a:p>
            <a:pPr marL="285750" indent="-285750">
              <a:buFontTx/>
              <a:buChar char="-"/>
            </a:pPr>
            <a:r>
              <a:rPr lang="fr-FR" sz="1400" dirty="0"/>
              <a:t>Comportement mécaniques suivant les différents modes opératoires (pression -1bar à +2,5bar appliquées sur la cavité) à 2K ou à température ambiante</a:t>
            </a:r>
          </a:p>
          <a:p>
            <a:pPr marL="285750" indent="-285750">
              <a:buFontTx/>
              <a:buChar char="-"/>
            </a:pPr>
            <a:r>
              <a:rPr lang="fr-FR" sz="1400" dirty="0"/>
              <a:t>Rigidité mécanique à froid pour le fonctionnement du SAF</a:t>
            </a:r>
          </a:p>
          <a:p>
            <a:pPr marL="285750" indent="-285750">
              <a:buFontTx/>
              <a:buChar char="-"/>
            </a:pPr>
            <a:r>
              <a:rPr lang="fr-FR" sz="1400" dirty="0"/>
              <a:t>Sensibilité en fréquence pour le fonctionnement du SAF</a:t>
            </a:r>
          </a:p>
          <a:p>
            <a:pPr marL="285750" indent="-285750">
              <a:buFontTx/>
              <a:buChar char="-"/>
            </a:pPr>
            <a:r>
              <a:rPr lang="fr-FR" sz="1400" dirty="0"/>
              <a:t>Plage d’action du SAF (limite élastique à froid du niobium)</a:t>
            </a:r>
          </a:p>
          <a:p>
            <a:pPr marL="285750" indent="-285750">
              <a:buFontTx/>
              <a:buChar char="-"/>
            </a:pPr>
            <a:r>
              <a:rPr lang="fr-FR" sz="1400" dirty="0"/>
              <a:t>Sensibilité aux variations de pression externe (bain d’hélium)</a:t>
            </a:r>
          </a:p>
          <a:p>
            <a:pPr marL="285750" indent="-285750">
              <a:buFontTx/>
              <a:buChar char="-"/>
            </a:pPr>
            <a:r>
              <a:rPr lang="fr-FR" sz="1400" dirty="0"/>
              <a:t>Sensibilité aux forces de Lorentz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BF54445-05A4-4C6E-B6E8-B91D345895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3501" y="797496"/>
            <a:ext cx="6299053" cy="216024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079AA5F-5759-4067-9C59-D1F19EAF81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353"/>
          <a:stretch/>
        </p:blipFill>
        <p:spPr>
          <a:xfrm>
            <a:off x="5818435" y="4345480"/>
            <a:ext cx="3024336" cy="1276552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D2322E3E-903F-495E-8366-0CDDE8B27C7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089"/>
          <a:stretch/>
        </p:blipFill>
        <p:spPr>
          <a:xfrm>
            <a:off x="4450283" y="2972763"/>
            <a:ext cx="5904656" cy="1372718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1FE3EC6-5848-4C5B-A08C-358B4637F4FA}"/>
              </a:ext>
            </a:extLst>
          </p:cNvPr>
          <p:cNvSpPr txBox="1"/>
          <p:nvPr/>
        </p:nvSpPr>
        <p:spPr>
          <a:xfrm>
            <a:off x="8842771" y="5108103"/>
            <a:ext cx="15737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/>
              <a:t>© P. DUCHESNE</a:t>
            </a:r>
          </a:p>
        </p:txBody>
      </p:sp>
    </p:spTree>
    <p:extLst>
      <p:ext uri="{BB962C8B-B14F-4D97-AF65-F5344CB8AC3E}">
        <p14:creationId xmlns:p14="http://schemas.microsoft.com/office/powerpoint/2010/main" val="35660857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65907" y="149425"/>
            <a:ext cx="8967093" cy="432048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fr-FR" sz="3200" dirty="0">
                <a:latin typeface="+mn-lt"/>
              </a:rPr>
              <a:t>COUPLEURS HOM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8 novembre 2023</a:t>
            </a: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G. OLIVIER     -     Journées R&amp;T STRASBOURG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23</a:t>
            </a:fld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827C6B3-36F0-4B98-A600-231EE9CC95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2211" y="763913"/>
            <a:ext cx="2808312" cy="2260978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F94EFE0D-A7F7-45C3-9AB8-8760A34CA6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1709" y="765477"/>
            <a:ext cx="4314361" cy="2260978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ECB086C-4E4D-4536-917B-29044D4154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5683" y="3631654"/>
            <a:ext cx="3241928" cy="2016224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CFA0B60-52F6-40F4-95B1-EB56499004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94299" y="3633217"/>
            <a:ext cx="3179824" cy="2013097"/>
          </a:xfrm>
          <a:prstGeom prst="rect">
            <a:avLst/>
          </a:prstGeom>
        </p:spPr>
      </p:pic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9672C9FF-1857-48EA-8023-1FBE1800C9AC}"/>
              </a:ext>
            </a:extLst>
          </p:cNvPr>
          <p:cNvCxnSpPr>
            <a:cxnSpLocks/>
          </p:cNvCxnSpPr>
          <p:nvPr/>
        </p:nvCxnSpPr>
        <p:spPr>
          <a:xfrm flipH="1">
            <a:off x="5611368" y="2811227"/>
            <a:ext cx="2007267" cy="938597"/>
          </a:xfrm>
          <a:prstGeom prst="straightConnector1">
            <a:avLst/>
          </a:prstGeom>
          <a:ln w="2222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0C514EDB-133A-488D-B19A-7D5F7276241F}"/>
              </a:ext>
            </a:extLst>
          </p:cNvPr>
          <p:cNvCxnSpPr>
            <a:cxnSpLocks/>
          </p:cNvCxnSpPr>
          <p:nvPr/>
        </p:nvCxnSpPr>
        <p:spPr>
          <a:xfrm>
            <a:off x="8410723" y="2809221"/>
            <a:ext cx="681093" cy="940603"/>
          </a:xfrm>
          <a:prstGeom prst="straightConnector1">
            <a:avLst/>
          </a:prstGeom>
          <a:ln w="2222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Image 16">
            <a:extLst>
              <a:ext uri="{FF2B5EF4-FFF2-40B4-BE49-F238E27FC236}">
                <a16:creationId xmlns:a16="http://schemas.microsoft.com/office/drawing/2014/main" id="{67CF7E37-F0E9-4329-A528-E665AA3C5E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450" y="3389784"/>
            <a:ext cx="4456398" cy="1590524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09E7BDD2-BC62-4C33-9930-9524A9880CB9}"/>
              </a:ext>
            </a:extLst>
          </p:cNvPr>
          <p:cNvSpPr txBox="1"/>
          <p:nvPr/>
        </p:nvSpPr>
        <p:spPr>
          <a:xfrm>
            <a:off x="86705" y="1013520"/>
            <a:ext cx="3643498" cy="203132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sz="1400" dirty="0"/>
              <a:t>Nombreux modes supérieurs pour ce type de cavité</a:t>
            </a:r>
          </a:p>
          <a:p>
            <a:pPr marL="285750" indent="-285750">
              <a:buFontTx/>
              <a:buChar char="-"/>
            </a:pPr>
            <a:r>
              <a:rPr lang="fr-FR" sz="1400" dirty="0"/>
              <a:t>A extraire absolument pour ne pas altérer la qualité du faisceau</a:t>
            </a:r>
          </a:p>
          <a:p>
            <a:pPr marL="285750" indent="-285750">
              <a:buFontTx/>
              <a:buChar char="-"/>
            </a:pPr>
            <a:r>
              <a:rPr lang="fr-FR" sz="1400" dirty="0"/>
              <a:t>Risque d’amplification de modes</a:t>
            </a:r>
          </a:p>
          <a:p>
            <a:pPr marL="285750" indent="-285750">
              <a:buFontTx/>
              <a:buChar char="-"/>
            </a:pPr>
            <a:r>
              <a:rPr lang="fr-FR" sz="1400" dirty="0"/>
              <a:t>Optimisation réalisée avec 3 géométries de coupleurs</a:t>
            </a:r>
          </a:p>
          <a:p>
            <a:pPr marL="285750" indent="-285750">
              <a:buFontTx/>
              <a:buChar char="-"/>
            </a:pPr>
            <a:r>
              <a:rPr lang="fr-FR" sz="1400" dirty="0"/>
              <a:t>Meilleure configuration avec 2 de </a:t>
            </a:r>
            <a:r>
              <a:rPr lang="fr-FR" sz="1400"/>
              <a:t>type DQW </a:t>
            </a:r>
            <a:r>
              <a:rPr lang="fr-FR" sz="1400" dirty="0"/>
              <a:t>et 2 de type </a:t>
            </a:r>
            <a:r>
              <a:rPr lang="fr-FR" sz="1400" dirty="0" err="1"/>
              <a:t>hook</a:t>
            </a:r>
            <a:r>
              <a:rPr lang="fr-FR" sz="1400" dirty="0"/>
              <a:t>.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F9B22624-F09C-4159-BB49-533BEC2C5C28}"/>
              </a:ext>
            </a:extLst>
          </p:cNvPr>
          <p:cNvSpPr txBox="1"/>
          <p:nvPr/>
        </p:nvSpPr>
        <p:spPr>
          <a:xfrm>
            <a:off x="2027662" y="5218902"/>
            <a:ext cx="18726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/>
              <a:t>© C. BARBAGALLO</a:t>
            </a:r>
          </a:p>
        </p:txBody>
      </p:sp>
    </p:spTree>
    <p:extLst>
      <p:ext uri="{BB962C8B-B14F-4D97-AF65-F5344CB8AC3E}">
        <p14:creationId xmlns:p14="http://schemas.microsoft.com/office/powerpoint/2010/main" val="16257963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65907" y="149425"/>
            <a:ext cx="8967093" cy="432048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fr-FR" sz="3200" dirty="0">
                <a:latin typeface="+mn-lt"/>
              </a:rPr>
              <a:t>CAPTURES  MODES  HOM - BPA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8 novembre 2023</a:t>
            </a: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G. OLIVIER     -     Journées R&amp;T STRASBOURG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24</a:t>
            </a:fld>
            <a:endParaRPr lang="fr-FR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FE400786-F4C4-4A9E-8F29-F36BC985E500}"/>
              </a:ext>
            </a:extLst>
          </p:cNvPr>
          <p:cNvSpPr txBox="1"/>
          <p:nvPr/>
        </p:nvSpPr>
        <p:spPr>
          <a:xfrm>
            <a:off x="3361734" y="730557"/>
            <a:ext cx="7031285" cy="70788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fr-FR" dirty="0"/>
              <a:t>Et comme les coupleurs HOM ne suffisent pas…</a:t>
            </a:r>
          </a:p>
          <a:p>
            <a:pPr algn="ctr"/>
            <a:r>
              <a:rPr lang="fr-FR" dirty="0"/>
              <a:t>Nécessité de “Beam Pipe </a:t>
            </a:r>
            <a:r>
              <a:rPr lang="fr-FR" dirty="0" err="1"/>
              <a:t>absorbers</a:t>
            </a:r>
            <a:r>
              <a:rPr lang="fr-FR" dirty="0"/>
              <a:t>” (BPA) entre les cavités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CB59FE0-8C2E-4430-9FF7-0EFF5DB84D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618" y="759884"/>
            <a:ext cx="2592289" cy="1645106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22B92FDA-B40C-40EB-A451-0009BAB52CAF}"/>
              </a:ext>
            </a:extLst>
          </p:cNvPr>
          <p:cNvSpPr txBox="1"/>
          <p:nvPr/>
        </p:nvSpPr>
        <p:spPr>
          <a:xfrm>
            <a:off x="890932" y="2334745"/>
            <a:ext cx="13933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/>
              <a:t>STFC Daresbury, UK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889C92FE-90BB-4BC6-92A4-6E65AB3A5C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851" y="2923575"/>
            <a:ext cx="1800200" cy="2475275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8A2AC177-D6B5-4222-AF34-54243DAA7BC9}"/>
              </a:ext>
            </a:extLst>
          </p:cNvPr>
          <p:cNvSpPr txBox="1"/>
          <p:nvPr/>
        </p:nvSpPr>
        <p:spPr>
          <a:xfrm>
            <a:off x="858262" y="5398850"/>
            <a:ext cx="92365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/>
              <a:t>Cornell, USA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46BC52D0-4217-476F-81FE-7C908325AF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6067" y="3471893"/>
            <a:ext cx="2276137" cy="1926957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27795BC-7F4D-4712-A8DD-F5E2DE38F5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2131" y="5370727"/>
            <a:ext cx="920576" cy="274344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A3EF816A-EB60-4FEE-A4E8-1D9F7BD714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98355" y="3411308"/>
            <a:ext cx="4639703" cy="2145527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782D62F9-2A68-4691-BEBD-89E5631B95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14084" y="5337225"/>
            <a:ext cx="920576" cy="274344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D2EE5165-B8E5-4DBD-8383-47BBE69CD55A}"/>
              </a:ext>
            </a:extLst>
          </p:cNvPr>
          <p:cNvSpPr txBox="1"/>
          <p:nvPr/>
        </p:nvSpPr>
        <p:spPr>
          <a:xfrm>
            <a:off x="3304217" y="1458267"/>
            <a:ext cx="7277715" cy="15696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sz="1600" dirty="0"/>
              <a:t>Utilisation de différents matériaux pour l’absorption RF: ferrites, céramiques</a:t>
            </a:r>
          </a:p>
          <a:p>
            <a:pPr marL="285750" indent="-285750">
              <a:buFontTx/>
              <a:buChar char="-"/>
            </a:pPr>
            <a:r>
              <a:rPr lang="fr-FR" sz="1600" dirty="0"/>
              <a:t>“Traitement” jusqu’à 30GHz minimum</a:t>
            </a:r>
          </a:p>
          <a:p>
            <a:pPr marL="285750" indent="-285750">
              <a:buFontTx/>
              <a:buChar char="-"/>
            </a:pPr>
            <a:r>
              <a:rPr lang="fr-FR" sz="1600" dirty="0"/>
              <a:t>30 à 50W par BPA</a:t>
            </a:r>
          </a:p>
          <a:p>
            <a:pPr marL="285750" indent="-285750">
              <a:buFontTx/>
              <a:buChar char="-"/>
            </a:pPr>
            <a:r>
              <a:rPr lang="fr-FR" sz="1600" dirty="0"/>
              <a:t>Matériaux brasés en tuile ou en cylindre  sur métal (Cu, alliages) pour évacuation thermique</a:t>
            </a:r>
          </a:p>
          <a:p>
            <a:pPr marL="285750" indent="-285750">
              <a:buFontTx/>
              <a:buChar char="-"/>
            </a:pPr>
            <a:r>
              <a:rPr lang="fr-FR" sz="1600" dirty="0"/>
              <a:t>Refroidissement actif à prévoir (</a:t>
            </a:r>
            <a:r>
              <a:rPr lang="fr-FR" sz="1600" dirty="0" err="1"/>
              <a:t>GHe</a:t>
            </a:r>
            <a:r>
              <a:rPr lang="fr-FR" sz="1600" dirty="0"/>
              <a:t> 50K?)</a:t>
            </a:r>
          </a:p>
        </p:txBody>
      </p:sp>
    </p:spTree>
    <p:extLst>
      <p:ext uri="{BB962C8B-B14F-4D97-AF65-F5344CB8AC3E}">
        <p14:creationId xmlns:p14="http://schemas.microsoft.com/office/powerpoint/2010/main" val="42015751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65907" y="149425"/>
            <a:ext cx="8967093" cy="432048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fr-FR" sz="3200" dirty="0">
                <a:latin typeface="+mn-lt"/>
              </a:rPr>
              <a:t>SYSTÈME  D’ACCORD  A  FROID  (SAF)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8 novembre 2023</a:t>
            </a: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06221" y="5723204"/>
            <a:ext cx="4896544" cy="322263"/>
          </a:xfrm>
        </p:spPr>
        <p:txBody>
          <a:bodyPr/>
          <a:lstStyle/>
          <a:p>
            <a:r>
              <a:rPr lang="fr-FR" dirty="0"/>
              <a:t>G. OLIVIER     -     Journées R&amp;T STRASBOURG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25</a:t>
            </a:fld>
            <a:endParaRPr lang="fr-FR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11103775-85E3-45A7-B5A2-62495D0B8EB6}"/>
              </a:ext>
            </a:extLst>
          </p:cNvPr>
          <p:cNvSpPr txBox="1"/>
          <p:nvPr/>
        </p:nvSpPr>
        <p:spPr>
          <a:xfrm>
            <a:off x="555910" y="1009745"/>
            <a:ext cx="8864927" cy="101566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dirty="0"/>
              <a:t>Données de base:</a:t>
            </a:r>
          </a:p>
          <a:p>
            <a:pPr marL="342900" indent="-342900">
              <a:buFontTx/>
              <a:buChar char="-"/>
            </a:pPr>
            <a:r>
              <a:rPr lang="fr-FR" dirty="0"/>
              <a:t>La fréquence d’une cavité sous vide dépend uniquement de sa géométrie</a:t>
            </a:r>
          </a:p>
          <a:p>
            <a:pPr marL="342900" indent="-342900">
              <a:buFontTx/>
              <a:buChar char="-"/>
            </a:pPr>
            <a:r>
              <a:rPr lang="fr-FR" dirty="0"/>
              <a:t>La cavité doit résonner à la fréquence RF injectée (bande étroite)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CB9887C7-2495-415E-9221-C3D5B090EBF1}"/>
              </a:ext>
            </a:extLst>
          </p:cNvPr>
          <p:cNvSpPr txBox="1"/>
          <p:nvPr/>
        </p:nvSpPr>
        <p:spPr>
          <a:xfrm>
            <a:off x="555910" y="2324036"/>
            <a:ext cx="7953011" cy="163121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dirty="0"/>
              <a:t>Variation de fréquence hors fonctionnement (importantes et stables):</a:t>
            </a:r>
          </a:p>
          <a:p>
            <a:pPr marL="342900" indent="-342900">
              <a:buFontTx/>
              <a:buChar char="-"/>
            </a:pPr>
            <a:r>
              <a:rPr lang="fr-FR" dirty="0"/>
              <a:t>Tolérances de fabrication (chaudronnerie)</a:t>
            </a:r>
          </a:p>
          <a:p>
            <a:pPr marL="342900" indent="-342900">
              <a:buFontTx/>
              <a:buChar char="-"/>
            </a:pPr>
            <a:r>
              <a:rPr lang="fr-FR" dirty="0"/>
              <a:t>Relâchement de contraintes (chocs, transport, mises sous vide)</a:t>
            </a:r>
          </a:p>
          <a:p>
            <a:pPr marL="342900" indent="-342900">
              <a:buFontTx/>
              <a:buChar char="-"/>
            </a:pPr>
            <a:r>
              <a:rPr lang="fr-FR" dirty="0"/>
              <a:t>Préparation (polissage chimique, recuit)</a:t>
            </a:r>
          </a:p>
          <a:p>
            <a:pPr marL="342900" indent="-342900">
              <a:buFontTx/>
              <a:buChar char="-"/>
            </a:pPr>
            <a:r>
              <a:rPr lang="fr-FR" dirty="0"/>
              <a:t>Contraction thermique lors de la mise en froid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AE90CCE-FF8D-481A-B66E-7FF11E55774A}"/>
              </a:ext>
            </a:extLst>
          </p:cNvPr>
          <p:cNvSpPr txBox="1"/>
          <p:nvPr/>
        </p:nvSpPr>
        <p:spPr>
          <a:xfrm>
            <a:off x="555910" y="4185993"/>
            <a:ext cx="9038243" cy="132343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dirty="0"/>
              <a:t>Variations de fréquence en fonctionnement (faibles mais fluctuant rapidement):</a:t>
            </a:r>
          </a:p>
          <a:p>
            <a:pPr marL="342900" indent="-342900">
              <a:buFontTx/>
              <a:buChar char="-"/>
            </a:pPr>
            <a:r>
              <a:rPr lang="fr-FR" dirty="0"/>
              <a:t>Vibrations externes (pompes, transport routier…)</a:t>
            </a:r>
          </a:p>
          <a:p>
            <a:pPr marL="342900" indent="-342900">
              <a:buFontTx/>
              <a:buChar char="-"/>
            </a:pPr>
            <a:r>
              <a:rPr lang="fr-FR" dirty="0"/>
              <a:t>Variations de pression du bain hélium</a:t>
            </a:r>
          </a:p>
          <a:p>
            <a:pPr marL="342900" indent="-342900">
              <a:buFontTx/>
              <a:buChar char="-"/>
            </a:pPr>
            <a:r>
              <a:rPr lang="fr-FR" dirty="0"/>
              <a:t>Forces de Lorentz</a:t>
            </a:r>
          </a:p>
        </p:txBody>
      </p:sp>
    </p:spTree>
    <p:extLst>
      <p:ext uri="{BB962C8B-B14F-4D97-AF65-F5344CB8AC3E}">
        <p14:creationId xmlns:p14="http://schemas.microsoft.com/office/powerpoint/2010/main" val="40698619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65907" y="149425"/>
            <a:ext cx="8967093" cy="432048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fr-FR" sz="3200" dirty="0">
                <a:latin typeface="+mn-lt"/>
              </a:rPr>
              <a:t>SYSTÈME  D’ACCORD  A  FROID  (SAF)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8 novembre 2023</a:t>
            </a: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06221" y="5723204"/>
            <a:ext cx="4896544" cy="322263"/>
          </a:xfrm>
        </p:spPr>
        <p:txBody>
          <a:bodyPr/>
          <a:lstStyle/>
          <a:p>
            <a:r>
              <a:rPr lang="fr-FR" dirty="0"/>
              <a:t>G. OLIVIER     -     Journées R&amp;T STRASBOURG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26</a:t>
            </a:fld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FA5B5FC-87D5-4895-A336-A24DBB53CC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05" y="1236130"/>
            <a:ext cx="5688632" cy="3185996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3B73D52A-4CB6-4734-A004-0D8EA36C2B2D}"/>
              </a:ext>
            </a:extLst>
          </p:cNvPr>
          <p:cNvSpPr txBox="1"/>
          <p:nvPr/>
        </p:nvSpPr>
        <p:spPr>
          <a:xfrm>
            <a:off x="633859" y="725488"/>
            <a:ext cx="3807453" cy="5847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sz="1600" dirty="0"/>
              <a:t>Accord en fréquence:</a:t>
            </a:r>
          </a:p>
          <a:p>
            <a:r>
              <a:rPr lang="fr-FR" sz="1600" dirty="0"/>
              <a:t>     On tire sur la cavité pour la déformer</a:t>
            </a:r>
          </a:p>
        </p:txBody>
      </p:sp>
      <p:sp>
        <p:nvSpPr>
          <p:cNvPr id="5" name="Flèche : droite 4">
            <a:extLst>
              <a:ext uri="{FF2B5EF4-FFF2-40B4-BE49-F238E27FC236}">
                <a16:creationId xmlns:a16="http://schemas.microsoft.com/office/drawing/2014/main" id="{04B72113-F2D2-44D5-952C-8F3662D66D96}"/>
              </a:ext>
            </a:extLst>
          </p:cNvPr>
          <p:cNvSpPr/>
          <p:nvPr/>
        </p:nvSpPr>
        <p:spPr>
          <a:xfrm>
            <a:off x="592466" y="1085528"/>
            <a:ext cx="360040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EBC50C60-5090-41A3-B8E5-C57109D42101}"/>
              </a:ext>
            </a:extLst>
          </p:cNvPr>
          <p:cNvSpPr txBox="1"/>
          <p:nvPr/>
        </p:nvSpPr>
        <p:spPr>
          <a:xfrm>
            <a:off x="1223338" y="4909651"/>
            <a:ext cx="16225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/>
              <a:t>© N. GANDOLFO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8875B485-0F58-4594-9FD7-C1A070A99C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5969" y="4402416"/>
            <a:ext cx="5166360" cy="118872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994E080-199D-46A4-B3DB-B45C22A5A2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1944" y="808226"/>
            <a:ext cx="4908926" cy="3301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1959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65907" y="149425"/>
            <a:ext cx="8967093" cy="432048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fr-FR" sz="3200" dirty="0">
                <a:latin typeface="+mn-lt"/>
              </a:rPr>
              <a:t>SYSTÈME  D’ACCORD  A  FROID  (SAF)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3" y="5700848"/>
            <a:ext cx="2411556" cy="322263"/>
          </a:xfrm>
        </p:spPr>
        <p:txBody>
          <a:bodyPr/>
          <a:lstStyle/>
          <a:p>
            <a:r>
              <a:rPr lang="fr-FR" dirty="0"/>
              <a:t>8 novembre 2023</a:t>
            </a:r>
          </a:p>
        </p:txBody>
      </p:sp>
      <p:sp>
        <p:nvSpPr>
          <p:cNvPr id="10" name="Espace réservé du pied de page 7">
            <a:extLst>
              <a:ext uri="{FF2B5EF4-FFF2-40B4-BE49-F238E27FC236}">
                <a16:creationId xmlns:a16="http://schemas.microsoft.com/office/drawing/2014/main" id="{991D3940-6737-46F9-8190-CE3FE2141BAF}"/>
              </a:ext>
            </a:extLst>
          </p:cNvPr>
          <p:cNvSpPr txBox="1">
            <a:spLocks/>
          </p:cNvSpPr>
          <p:nvPr/>
        </p:nvSpPr>
        <p:spPr>
          <a:xfrm>
            <a:off x="2938116" y="5714820"/>
            <a:ext cx="4896544" cy="322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algn="ctr" defTabSz="1004888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1pPr>
            <a:lvl2pPr marL="501650" indent="-44450" algn="l" defTabSz="1004888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1004888" indent="-90488" algn="l" defTabSz="1004888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508125" indent="-136525" algn="l" defTabSz="1004888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2009775" indent="-180975" algn="l" defTabSz="1004888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r>
              <a:rPr lang="fr-FR" dirty="0"/>
              <a:t>G. OLIVIER     -     Journées R&amp;T STRASBOURG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4AADD48-837D-486C-99EF-9AE5CEBA3D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858" y="725386"/>
            <a:ext cx="3561439" cy="4824638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2E89F15A-9077-405E-AF23-F4C3AA9392FE}"/>
              </a:ext>
            </a:extLst>
          </p:cNvPr>
          <p:cNvSpPr txBox="1"/>
          <p:nvPr/>
        </p:nvSpPr>
        <p:spPr>
          <a:xfrm>
            <a:off x="5242371" y="746269"/>
            <a:ext cx="5400602" cy="163121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fr-FR" dirty="0"/>
              <a:t>SAF utilisé sur cavités ESS et MYRRHA</a:t>
            </a:r>
          </a:p>
          <a:p>
            <a:pPr marL="342900" indent="-342900">
              <a:buFontTx/>
              <a:buChar char="-"/>
            </a:pPr>
            <a:r>
              <a:rPr lang="fr-FR" dirty="0"/>
              <a:t>Design IJCLab</a:t>
            </a:r>
          </a:p>
          <a:p>
            <a:pPr marL="342900" indent="-342900">
              <a:buFontTx/>
              <a:buChar char="-"/>
            </a:pPr>
            <a:r>
              <a:rPr lang="fr-FR" dirty="0"/>
              <a:t>Adaptations sur cavités PERLE (tube faisceau plus gros, SAF plus éloigné du tank) </a:t>
            </a:r>
            <a:endParaRPr lang="en-GB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BED7C3C-F56C-4E23-A448-6354768700CE}"/>
              </a:ext>
            </a:extLst>
          </p:cNvPr>
          <p:cNvSpPr txBox="1"/>
          <p:nvPr/>
        </p:nvSpPr>
        <p:spPr>
          <a:xfrm>
            <a:off x="5881314" y="2921927"/>
            <a:ext cx="33041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Motorisation et vis à bille</a:t>
            </a:r>
          </a:p>
          <a:p>
            <a:r>
              <a:rPr lang="fr-FR" dirty="0"/>
              <a:t>Grands déplacements lents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B00CD10A-4531-44D8-9959-11A53443EB68}"/>
              </a:ext>
            </a:extLst>
          </p:cNvPr>
          <p:cNvSpPr txBox="1"/>
          <p:nvPr/>
        </p:nvSpPr>
        <p:spPr>
          <a:xfrm>
            <a:off x="5052862" y="4243773"/>
            <a:ext cx="32351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Modules piézo-électriques:</a:t>
            </a:r>
          </a:p>
          <a:p>
            <a:r>
              <a:rPr lang="fr-FR" dirty="0"/>
              <a:t>Petites variations rapides</a:t>
            </a:r>
          </a:p>
        </p:txBody>
      </p: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2C394196-C48D-411D-B271-8EC435ADD2A1}"/>
              </a:ext>
            </a:extLst>
          </p:cNvPr>
          <p:cNvCxnSpPr>
            <a:cxnSpLocks/>
          </p:cNvCxnSpPr>
          <p:nvPr/>
        </p:nvCxnSpPr>
        <p:spPr>
          <a:xfrm flipH="1" flipV="1">
            <a:off x="2146027" y="4109864"/>
            <a:ext cx="2783160" cy="318919"/>
          </a:xfrm>
          <a:prstGeom prst="straightConnector1">
            <a:avLst/>
          </a:prstGeom>
          <a:ln w="285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EBA53FFE-EB08-4FAD-A69C-31F7E63FAB53}"/>
              </a:ext>
            </a:extLst>
          </p:cNvPr>
          <p:cNvCxnSpPr>
            <a:cxnSpLocks/>
          </p:cNvCxnSpPr>
          <p:nvPr/>
        </p:nvCxnSpPr>
        <p:spPr>
          <a:xfrm flipH="1" flipV="1">
            <a:off x="3226148" y="3357846"/>
            <a:ext cx="1800199" cy="952346"/>
          </a:xfrm>
          <a:prstGeom prst="straightConnector1">
            <a:avLst/>
          </a:prstGeom>
          <a:ln w="285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24D77678-6609-4420-9102-9F8E797483B0}"/>
              </a:ext>
            </a:extLst>
          </p:cNvPr>
          <p:cNvCxnSpPr>
            <a:cxnSpLocks/>
          </p:cNvCxnSpPr>
          <p:nvPr/>
        </p:nvCxnSpPr>
        <p:spPr>
          <a:xfrm flipH="1" flipV="1">
            <a:off x="3586187" y="1161724"/>
            <a:ext cx="2338284" cy="1949350"/>
          </a:xfrm>
          <a:prstGeom prst="straightConnector1">
            <a:avLst/>
          </a:prstGeom>
          <a:ln w="285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86134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02840" y="91432"/>
            <a:ext cx="8967093" cy="432048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fr-FR" sz="3200" dirty="0">
                <a:latin typeface="+mn-lt"/>
              </a:rPr>
              <a:t>COUPLEUR  PUISSANCE  RF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8 novembre 2023</a:t>
            </a: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G. OLIVIER     -     Journées R&amp;T STRASBOURG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28</a:t>
            </a:fld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9E1EAD6-A2CB-47FD-B79B-1C2E00601E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7916" y="952243"/>
            <a:ext cx="2952328" cy="4155002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AD121BA6-5A05-4934-B8F2-E96E16E26598}"/>
              </a:ext>
            </a:extLst>
          </p:cNvPr>
          <p:cNvSpPr txBox="1"/>
          <p:nvPr/>
        </p:nvSpPr>
        <p:spPr>
          <a:xfrm>
            <a:off x="3277000" y="1104730"/>
            <a:ext cx="692818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400" dirty="0"/>
              <a:t>Cavité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0B4AC4EF-F98B-4E47-90E0-F4AC5D40E835}"/>
              </a:ext>
            </a:extLst>
          </p:cNvPr>
          <p:cNvSpPr txBox="1"/>
          <p:nvPr/>
        </p:nvSpPr>
        <p:spPr>
          <a:xfrm>
            <a:off x="420990" y="1405411"/>
            <a:ext cx="8515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Antenne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25AD743D-16FD-4057-B69C-5DB0BA3970A2}"/>
              </a:ext>
            </a:extLst>
          </p:cNvPr>
          <p:cNvSpPr txBox="1"/>
          <p:nvPr/>
        </p:nvSpPr>
        <p:spPr>
          <a:xfrm>
            <a:off x="3432658" y="4774601"/>
            <a:ext cx="11664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Liaison vers lignes RF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477E2215-B406-45FF-B156-FC547EF0B060}"/>
              </a:ext>
            </a:extLst>
          </p:cNvPr>
          <p:cNvSpPr txBox="1"/>
          <p:nvPr/>
        </p:nvSpPr>
        <p:spPr>
          <a:xfrm>
            <a:off x="3210904" y="3815374"/>
            <a:ext cx="16658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Bride de fermeture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7C1C68D5-FA6D-4484-A637-1110FC6A3718}"/>
              </a:ext>
            </a:extLst>
          </p:cNvPr>
          <p:cNvSpPr txBox="1"/>
          <p:nvPr/>
        </p:nvSpPr>
        <p:spPr>
          <a:xfrm>
            <a:off x="3122922" y="2316038"/>
            <a:ext cx="14761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Refroidissement antenne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95C2AB60-7B6F-4B7B-9CB5-F3D8AD01871A}"/>
              </a:ext>
            </a:extLst>
          </p:cNvPr>
          <p:cNvSpPr txBox="1"/>
          <p:nvPr/>
        </p:nvSpPr>
        <p:spPr>
          <a:xfrm>
            <a:off x="131415" y="4648649"/>
            <a:ext cx="14828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Refroidissement fenêtre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A7FD4F25-2930-4114-875E-E4F519F01BF2}"/>
              </a:ext>
            </a:extLst>
          </p:cNvPr>
          <p:cNvSpPr txBox="1"/>
          <p:nvPr/>
        </p:nvSpPr>
        <p:spPr>
          <a:xfrm>
            <a:off x="359312" y="3624200"/>
            <a:ext cx="8002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Fenêtre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5E65EB73-74D8-4A83-80E0-C7292E4EF118}"/>
              </a:ext>
            </a:extLst>
          </p:cNvPr>
          <p:cNvSpPr txBox="1"/>
          <p:nvPr/>
        </p:nvSpPr>
        <p:spPr>
          <a:xfrm>
            <a:off x="350805" y="2146703"/>
            <a:ext cx="10440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Manchette refroidie</a:t>
            </a:r>
          </a:p>
        </p:txBody>
      </p: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BC38227F-184C-4E1C-A3D7-11F1137685F9}"/>
              </a:ext>
            </a:extLst>
          </p:cNvPr>
          <p:cNvCxnSpPr>
            <a:cxnSpLocks/>
          </p:cNvCxnSpPr>
          <p:nvPr/>
        </p:nvCxnSpPr>
        <p:spPr>
          <a:xfrm flipV="1">
            <a:off x="1217855" y="1405411"/>
            <a:ext cx="1280541" cy="192596"/>
          </a:xfrm>
          <a:prstGeom prst="straightConnector1">
            <a:avLst/>
          </a:prstGeom>
          <a:ln w="2222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2C09816B-2CED-490A-9BB3-7D5DDBBCD6EE}"/>
              </a:ext>
            </a:extLst>
          </p:cNvPr>
          <p:cNvCxnSpPr>
            <a:cxnSpLocks/>
          </p:cNvCxnSpPr>
          <p:nvPr/>
        </p:nvCxnSpPr>
        <p:spPr>
          <a:xfrm flipV="1">
            <a:off x="1272505" y="2272848"/>
            <a:ext cx="1017538" cy="214417"/>
          </a:xfrm>
          <a:prstGeom prst="straightConnector1">
            <a:avLst/>
          </a:prstGeom>
          <a:ln w="2222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2DCA74C5-7949-405D-8D7E-CBFE36CC1B88}"/>
              </a:ext>
            </a:extLst>
          </p:cNvPr>
          <p:cNvCxnSpPr>
            <a:cxnSpLocks/>
          </p:cNvCxnSpPr>
          <p:nvPr/>
        </p:nvCxnSpPr>
        <p:spPr>
          <a:xfrm>
            <a:off x="1083554" y="3853907"/>
            <a:ext cx="1217297" cy="183949"/>
          </a:xfrm>
          <a:prstGeom prst="straightConnector1">
            <a:avLst/>
          </a:prstGeom>
          <a:ln w="2222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4471F316-F30B-4734-A0B6-418DC282FC1E}"/>
              </a:ext>
            </a:extLst>
          </p:cNvPr>
          <p:cNvCxnSpPr>
            <a:cxnSpLocks/>
            <a:stCxn id="13" idx="1"/>
          </p:cNvCxnSpPr>
          <p:nvPr/>
        </p:nvCxnSpPr>
        <p:spPr>
          <a:xfrm flipH="1" flipV="1">
            <a:off x="2974118" y="4942957"/>
            <a:ext cx="458540" cy="93254"/>
          </a:xfrm>
          <a:prstGeom prst="straightConnector1">
            <a:avLst/>
          </a:prstGeom>
          <a:ln w="2222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9415A46B-E2DD-40A9-BA3A-268CD11358C2}"/>
              </a:ext>
            </a:extLst>
          </p:cNvPr>
          <p:cNvCxnSpPr>
            <a:cxnSpLocks/>
          </p:cNvCxnSpPr>
          <p:nvPr/>
        </p:nvCxnSpPr>
        <p:spPr>
          <a:xfrm flipH="1" flipV="1">
            <a:off x="3374953" y="3372122"/>
            <a:ext cx="283242" cy="481785"/>
          </a:xfrm>
          <a:prstGeom prst="straightConnector1">
            <a:avLst/>
          </a:prstGeom>
          <a:ln w="2222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3B9CF343-B70D-4F8D-99F7-F0CAE233598F}"/>
              </a:ext>
            </a:extLst>
          </p:cNvPr>
          <p:cNvCxnSpPr>
            <a:cxnSpLocks/>
          </p:cNvCxnSpPr>
          <p:nvPr/>
        </p:nvCxnSpPr>
        <p:spPr>
          <a:xfrm flipH="1" flipV="1">
            <a:off x="2646486" y="2487265"/>
            <a:ext cx="476436" cy="160577"/>
          </a:xfrm>
          <a:prstGeom prst="straightConnector1">
            <a:avLst/>
          </a:prstGeom>
          <a:ln w="2222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3E736BA8-453B-4D9F-BC69-0300B9104B41}"/>
              </a:ext>
            </a:extLst>
          </p:cNvPr>
          <p:cNvCxnSpPr>
            <a:cxnSpLocks/>
          </p:cNvCxnSpPr>
          <p:nvPr/>
        </p:nvCxnSpPr>
        <p:spPr>
          <a:xfrm flipV="1">
            <a:off x="1252717" y="4829944"/>
            <a:ext cx="749294" cy="206267"/>
          </a:xfrm>
          <a:prstGeom prst="straightConnector1">
            <a:avLst/>
          </a:prstGeom>
          <a:ln w="2222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ZoneTexte 36">
            <a:extLst>
              <a:ext uri="{FF2B5EF4-FFF2-40B4-BE49-F238E27FC236}">
                <a16:creationId xmlns:a16="http://schemas.microsoft.com/office/drawing/2014/main" id="{DE5257BF-6632-4241-97B5-18957DBC4672}"/>
              </a:ext>
            </a:extLst>
          </p:cNvPr>
          <p:cNvSpPr txBox="1"/>
          <p:nvPr/>
        </p:nvSpPr>
        <p:spPr>
          <a:xfrm>
            <a:off x="5026347" y="1313078"/>
            <a:ext cx="5555585" cy="230832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fr-FR" sz="1800" dirty="0"/>
              <a:t>Transmettre la puissance RF à la cavité</a:t>
            </a:r>
          </a:p>
          <a:p>
            <a:pPr marL="342900" indent="-342900">
              <a:buFontTx/>
              <a:buChar char="-"/>
            </a:pPr>
            <a:r>
              <a:rPr lang="fr-FR" sz="1800" dirty="0"/>
              <a:t>Assurer une barrière entre le vide de la cavité et la pression ambiante dans les lignes RF</a:t>
            </a:r>
          </a:p>
          <a:p>
            <a:pPr marL="342900" indent="-342900">
              <a:buFontTx/>
              <a:buChar char="-"/>
            </a:pPr>
            <a:r>
              <a:rPr lang="fr-FR" sz="1800" dirty="0"/>
              <a:t>Assurer une barrière entre le vide d’isolement du cryomodule et l’air ambiant externe</a:t>
            </a:r>
          </a:p>
          <a:p>
            <a:pPr marL="342900" indent="-342900">
              <a:buFontTx/>
              <a:buChar char="-"/>
            </a:pPr>
            <a:r>
              <a:rPr lang="fr-FR" sz="1800" dirty="0"/>
              <a:t>Limiter les apports thermiques entre la cavité à 2K et l’enceinte externe à température ambiante</a:t>
            </a:r>
          </a:p>
          <a:p>
            <a:pPr marL="342900" indent="-342900">
              <a:buFontTx/>
              <a:buChar char="-"/>
            </a:pPr>
            <a:r>
              <a:rPr lang="fr-FR" sz="1800" dirty="0"/>
              <a:t>Mesurer la valeur du vide cavité</a:t>
            </a:r>
          </a:p>
        </p:txBody>
      </p:sp>
    </p:spTree>
    <p:extLst>
      <p:ext uri="{BB962C8B-B14F-4D97-AF65-F5344CB8AC3E}">
        <p14:creationId xmlns:p14="http://schemas.microsoft.com/office/powerpoint/2010/main" val="12241775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65907" y="149425"/>
            <a:ext cx="8967093" cy="432048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fr-FR" sz="3200" dirty="0">
                <a:latin typeface="+mn-lt"/>
              </a:rPr>
              <a:t>HEAT  LOSSES  FOR  CRYOGENIC  LINES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71431" y="5720098"/>
            <a:ext cx="2411556" cy="322263"/>
          </a:xfrm>
        </p:spPr>
        <p:txBody>
          <a:bodyPr/>
          <a:lstStyle/>
          <a:p>
            <a:r>
              <a:rPr lang="fr-FR" dirty="0"/>
              <a:t>8 novembre 2023</a:t>
            </a:r>
          </a:p>
        </p:txBody>
      </p:sp>
      <p:graphicFrame>
        <p:nvGraphicFramePr>
          <p:cNvPr id="27" name="Tableau 26">
            <a:extLst>
              <a:ext uri="{FF2B5EF4-FFF2-40B4-BE49-F238E27FC236}">
                <a16:creationId xmlns:a16="http://schemas.microsoft.com/office/drawing/2014/main" id="{084D034F-3605-42F6-BBAD-52331E2AAF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5188467"/>
              </p:ext>
            </p:extLst>
          </p:nvPr>
        </p:nvGraphicFramePr>
        <p:xfrm>
          <a:off x="6131044" y="1541011"/>
          <a:ext cx="3878685" cy="2255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7130">
                  <a:extLst>
                    <a:ext uri="{9D8B030D-6E8A-4147-A177-3AD203B41FA5}">
                      <a16:colId xmlns:a16="http://schemas.microsoft.com/office/drawing/2014/main" val="35242948"/>
                    </a:ext>
                  </a:extLst>
                </a:gridCol>
                <a:gridCol w="1201296">
                  <a:extLst>
                    <a:ext uri="{9D8B030D-6E8A-4147-A177-3AD203B41FA5}">
                      <a16:colId xmlns:a16="http://schemas.microsoft.com/office/drawing/2014/main" val="1130463642"/>
                    </a:ext>
                  </a:extLst>
                </a:gridCol>
                <a:gridCol w="1450259">
                  <a:extLst>
                    <a:ext uri="{9D8B030D-6E8A-4147-A177-3AD203B41FA5}">
                      <a16:colId xmlns:a16="http://schemas.microsoft.com/office/drawing/2014/main" val="3857487915"/>
                    </a:ext>
                  </a:extLst>
                </a:gridCol>
              </a:tblGrid>
              <a:tr h="469273"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CIRCUIT</a:t>
                      </a: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err="1"/>
                        <a:t>Heat</a:t>
                      </a:r>
                      <a:r>
                        <a:rPr lang="fr-FR" sz="1400" dirty="0"/>
                        <a:t> </a:t>
                      </a:r>
                      <a:r>
                        <a:rPr lang="fr-FR" sz="1400" dirty="0" err="1"/>
                        <a:t>load</a:t>
                      </a:r>
                      <a:endParaRPr lang="fr-FR" sz="1400" dirty="0"/>
                    </a:p>
                    <a:p>
                      <a:pPr algn="ctr"/>
                      <a:r>
                        <a:rPr lang="fr-FR" sz="1400" dirty="0"/>
                        <a:t>ESS </a:t>
                      </a:r>
                      <a:r>
                        <a:rPr lang="fr-FR" sz="1400" dirty="0" err="1"/>
                        <a:t>Ell</a:t>
                      </a:r>
                      <a:r>
                        <a:rPr lang="fr-FR" sz="1400" dirty="0"/>
                        <a:t>. (W)</a:t>
                      </a: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err="1"/>
                        <a:t>Heat</a:t>
                      </a:r>
                      <a:r>
                        <a:rPr lang="fr-FR" sz="1400" dirty="0"/>
                        <a:t> </a:t>
                      </a:r>
                      <a:r>
                        <a:rPr lang="fr-FR" sz="1400" dirty="0" err="1"/>
                        <a:t>load</a:t>
                      </a:r>
                      <a:endParaRPr lang="fr-FR" sz="1400" dirty="0"/>
                    </a:p>
                    <a:p>
                      <a:pPr algn="ctr"/>
                      <a:r>
                        <a:rPr lang="fr-FR" sz="1400" dirty="0"/>
                        <a:t>PERLE (W)</a:t>
                      </a: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8681999"/>
                  </a:ext>
                </a:extLst>
              </a:tr>
              <a:tr h="283772">
                <a:tc>
                  <a:txBody>
                    <a:bodyPr/>
                    <a:lstStyle/>
                    <a:p>
                      <a:pPr algn="ctr"/>
                      <a:r>
                        <a:rPr lang="en-GB" sz="1400" noProof="0"/>
                        <a:t>RF losses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40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260 (Q0 1.E+10)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0053807"/>
                  </a:ext>
                </a:extLst>
              </a:tr>
              <a:tr h="283772">
                <a:tc>
                  <a:txBody>
                    <a:bodyPr/>
                    <a:lstStyle/>
                    <a:p>
                      <a:pPr algn="ctr"/>
                      <a:r>
                        <a:rPr lang="en-GB" sz="1400" noProof="0" dirty="0"/>
                        <a:t>Beam losses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3,25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??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1470158"/>
                  </a:ext>
                </a:extLst>
              </a:tr>
              <a:tr h="283772">
                <a:tc>
                  <a:txBody>
                    <a:bodyPr/>
                    <a:lstStyle/>
                    <a:p>
                      <a:pPr algn="ctr"/>
                      <a:r>
                        <a:rPr lang="en-GB" sz="1400" noProof="0" dirty="0"/>
                        <a:t>HOM ports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40 mW à 2K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20034998"/>
                  </a:ext>
                </a:extLst>
              </a:tr>
              <a:tr h="469273">
                <a:tc>
                  <a:txBody>
                    <a:bodyPr/>
                    <a:lstStyle/>
                    <a:p>
                      <a:pPr algn="ctr"/>
                      <a:r>
                        <a:rPr lang="fr-FR" sz="1400" noProof="0" dirty="0"/>
                        <a:t>HOM </a:t>
                      </a:r>
                      <a:r>
                        <a:rPr lang="fr-FR" sz="1400" noProof="0" dirty="0" err="1"/>
                        <a:t>beam</a:t>
                      </a:r>
                      <a:r>
                        <a:rPr lang="fr-FR" sz="1400" noProof="0" dirty="0"/>
                        <a:t> pipes</a:t>
                      </a:r>
                      <a:endParaRPr lang="en-GB" sz="1400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80/160 W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9306577"/>
                  </a:ext>
                </a:extLst>
              </a:tr>
              <a:tr h="283772">
                <a:tc>
                  <a:txBody>
                    <a:bodyPr/>
                    <a:lstStyle/>
                    <a:p>
                      <a:pPr algn="ctr"/>
                      <a:r>
                        <a:rPr lang="en-GB" sz="1400" noProof="0" dirty="0"/>
                        <a:t>Static losses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20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39475922"/>
                  </a:ext>
                </a:extLst>
              </a:tr>
            </a:tbl>
          </a:graphicData>
        </a:graphic>
      </p:graphicFrame>
      <p:sp>
        <p:nvSpPr>
          <p:cNvPr id="28" name="ZoneTexte 27">
            <a:extLst>
              <a:ext uri="{FF2B5EF4-FFF2-40B4-BE49-F238E27FC236}">
                <a16:creationId xmlns:a16="http://schemas.microsoft.com/office/drawing/2014/main" id="{E6B0D688-7500-4767-B04F-BC3CE01E23B4}"/>
              </a:ext>
            </a:extLst>
          </p:cNvPr>
          <p:cNvSpPr txBox="1"/>
          <p:nvPr/>
        </p:nvSpPr>
        <p:spPr>
          <a:xfrm>
            <a:off x="5827110" y="1082639"/>
            <a:ext cx="4714171" cy="338554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600" dirty="0"/>
              <a:t>Static &amp; Dynamic 2/4K heat loads for 4 cavities</a:t>
            </a: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B41402E0-DBC1-4590-BB86-11CA62EAA893}"/>
              </a:ext>
            </a:extLst>
          </p:cNvPr>
          <p:cNvSpPr/>
          <p:nvPr/>
        </p:nvSpPr>
        <p:spPr>
          <a:xfrm>
            <a:off x="8648562" y="2340323"/>
            <a:ext cx="1190632" cy="142555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81926FB4-C9C4-4EAC-9620-46F5F2E04C1D}"/>
              </a:ext>
            </a:extLst>
          </p:cNvPr>
          <p:cNvCxnSpPr>
            <a:cxnSpLocks/>
          </p:cNvCxnSpPr>
          <p:nvPr/>
        </p:nvCxnSpPr>
        <p:spPr>
          <a:xfrm>
            <a:off x="9254299" y="3765882"/>
            <a:ext cx="236544" cy="297349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ZoneTexte 33">
            <a:extLst>
              <a:ext uri="{FF2B5EF4-FFF2-40B4-BE49-F238E27FC236}">
                <a16:creationId xmlns:a16="http://schemas.microsoft.com/office/drawing/2014/main" id="{93DD26A9-713E-416D-B547-D2FB1BCC2E6A}"/>
              </a:ext>
            </a:extLst>
          </p:cNvPr>
          <p:cNvSpPr txBox="1"/>
          <p:nvPr/>
        </p:nvSpPr>
        <p:spPr>
          <a:xfrm>
            <a:off x="9490843" y="3916349"/>
            <a:ext cx="12620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Preliminary estimate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DB993B11-22EF-4604-8FD4-10D3E54DA5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9870"/>
          <a:stretch/>
        </p:blipFill>
        <p:spPr>
          <a:xfrm>
            <a:off x="129505" y="1052281"/>
            <a:ext cx="3888432" cy="4667817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D9976B29-63F5-44C4-85AE-7F31D6374484}"/>
              </a:ext>
            </a:extLst>
          </p:cNvPr>
          <p:cNvSpPr txBox="1"/>
          <p:nvPr/>
        </p:nvSpPr>
        <p:spPr>
          <a:xfrm>
            <a:off x="386111" y="824634"/>
            <a:ext cx="1975221" cy="5847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fr-FR" sz="1600" b="1" dirty="0"/>
              <a:t>ESS medium beta </a:t>
            </a:r>
          </a:p>
          <a:p>
            <a:pPr algn="ctr"/>
            <a:r>
              <a:rPr lang="fr-FR" sz="1600" b="1" dirty="0" err="1"/>
              <a:t>Heat</a:t>
            </a:r>
            <a:r>
              <a:rPr lang="fr-FR" sz="1600" b="1" dirty="0"/>
              <a:t> balance</a:t>
            </a:r>
            <a:endParaRPr lang="en-GB" sz="1600" b="1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9C94176D-B19F-4E25-8B47-A149B138B27B}"/>
              </a:ext>
            </a:extLst>
          </p:cNvPr>
          <p:cNvSpPr txBox="1"/>
          <p:nvPr/>
        </p:nvSpPr>
        <p:spPr>
          <a:xfrm>
            <a:off x="3510960" y="2058526"/>
            <a:ext cx="525785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fr-FR" sz="900" dirty="0">
                <a:solidFill>
                  <a:srgbClr val="FF0000"/>
                </a:solidFill>
              </a:rPr>
              <a:t>(HB: 24,4)</a:t>
            </a:r>
            <a:endParaRPr lang="en-GB" sz="900" dirty="0">
              <a:solidFill>
                <a:srgbClr val="FF0000"/>
              </a:solidFill>
            </a:endParaRP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BB82C326-EE02-4D20-A2B6-55E2DAACC59C}"/>
              </a:ext>
            </a:extLst>
          </p:cNvPr>
          <p:cNvSpPr txBox="1"/>
          <p:nvPr/>
        </p:nvSpPr>
        <p:spPr>
          <a:xfrm>
            <a:off x="4014926" y="5120963"/>
            <a:ext cx="589905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fr-FR" sz="900" dirty="0">
                <a:solidFill>
                  <a:srgbClr val="FF0000"/>
                </a:solidFill>
              </a:rPr>
              <a:t>(HB: 27,65)</a:t>
            </a:r>
            <a:endParaRPr lang="en-GB" sz="900" dirty="0">
              <a:solidFill>
                <a:srgbClr val="FF0000"/>
              </a:solidFill>
            </a:endParaRP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A544C470-E7D2-4341-B38F-CCF84E306AB4}"/>
              </a:ext>
            </a:extLst>
          </p:cNvPr>
          <p:cNvSpPr txBox="1"/>
          <p:nvPr/>
        </p:nvSpPr>
        <p:spPr>
          <a:xfrm>
            <a:off x="3559051" y="5400682"/>
            <a:ext cx="429605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fr-FR" sz="900" dirty="0">
                <a:solidFill>
                  <a:srgbClr val="FF0000"/>
                </a:solidFill>
              </a:rPr>
              <a:t>(HB: 41)</a:t>
            </a:r>
            <a:endParaRPr lang="en-GB" sz="900" dirty="0">
              <a:solidFill>
                <a:srgbClr val="FF0000"/>
              </a:solidFill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C76DDCE8-C30A-420B-8BB8-8DEC06C6CC3D}"/>
              </a:ext>
            </a:extLst>
          </p:cNvPr>
          <p:cNvSpPr txBox="1"/>
          <p:nvPr/>
        </p:nvSpPr>
        <p:spPr>
          <a:xfrm>
            <a:off x="2717064" y="782526"/>
            <a:ext cx="11512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err="1"/>
              <a:t>Calculated</a:t>
            </a:r>
            <a:endParaRPr lang="en-GB" sz="1600" dirty="0"/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EC94EEB8-E986-4AB9-9A2A-57F99D000BDB}"/>
              </a:ext>
            </a:extLst>
          </p:cNvPr>
          <p:cNvSpPr txBox="1"/>
          <p:nvPr/>
        </p:nvSpPr>
        <p:spPr>
          <a:xfrm>
            <a:off x="4224073" y="678270"/>
            <a:ext cx="11673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err="1"/>
              <a:t>Measured</a:t>
            </a:r>
            <a:endParaRPr lang="fr-FR" sz="1600" dirty="0"/>
          </a:p>
          <a:p>
            <a:r>
              <a:rPr lang="fr-FR" sz="1600" dirty="0"/>
              <a:t>MB </a:t>
            </a:r>
            <a:r>
              <a:rPr lang="fr-FR" sz="1600" dirty="0" err="1"/>
              <a:t>cryom</a:t>
            </a:r>
            <a:r>
              <a:rPr lang="fr-FR" sz="1600" dirty="0"/>
              <a:t>.</a:t>
            </a:r>
            <a:endParaRPr lang="en-GB" sz="1600" dirty="0"/>
          </a:p>
        </p:txBody>
      </p: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31D3BC9B-278D-46B4-9016-C4F255E7ED73}"/>
              </a:ext>
            </a:extLst>
          </p:cNvPr>
          <p:cNvCxnSpPr>
            <a:cxnSpLocks/>
          </p:cNvCxnSpPr>
          <p:nvPr/>
        </p:nvCxnSpPr>
        <p:spPr>
          <a:xfrm>
            <a:off x="3580309" y="5050494"/>
            <a:ext cx="869974" cy="2132"/>
          </a:xfrm>
          <a:prstGeom prst="straightConnector1">
            <a:avLst/>
          </a:prstGeom>
          <a:ln w="158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avec flèche 35">
            <a:extLst>
              <a:ext uri="{FF2B5EF4-FFF2-40B4-BE49-F238E27FC236}">
                <a16:creationId xmlns:a16="http://schemas.microsoft.com/office/drawing/2014/main" id="{1FBD0A63-8078-4B3A-AEAA-A15412149766}"/>
              </a:ext>
            </a:extLst>
          </p:cNvPr>
          <p:cNvCxnSpPr>
            <a:cxnSpLocks/>
          </p:cNvCxnSpPr>
          <p:nvPr/>
        </p:nvCxnSpPr>
        <p:spPr>
          <a:xfrm>
            <a:off x="2794099" y="3893840"/>
            <a:ext cx="1584176" cy="0"/>
          </a:xfrm>
          <a:prstGeom prst="straightConnector1">
            <a:avLst/>
          </a:prstGeom>
          <a:ln w="158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avec flèche 36">
            <a:extLst>
              <a:ext uri="{FF2B5EF4-FFF2-40B4-BE49-F238E27FC236}">
                <a16:creationId xmlns:a16="http://schemas.microsoft.com/office/drawing/2014/main" id="{D3E6BC28-B52C-4A71-B708-AF96C4C913DB}"/>
              </a:ext>
            </a:extLst>
          </p:cNvPr>
          <p:cNvCxnSpPr>
            <a:cxnSpLocks/>
          </p:cNvCxnSpPr>
          <p:nvPr/>
        </p:nvCxnSpPr>
        <p:spPr>
          <a:xfrm>
            <a:off x="3874219" y="2043142"/>
            <a:ext cx="504056" cy="0"/>
          </a:xfrm>
          <a:prstGeom prst="straightConnector1">
            <a:avLst/>
          </a:prstGeom>
          <a:ln w="158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ZoneTexte 37">
            <a:extLst>
              <a:ext uri="{FF2B5EF4-FFF2-40B4-BE49-F238E27FC236}">
                <a16:creationId xmlns:a16="http://schemas.microsoft.com/office/drawing/2014/main" id="{54246C57-15DB-4EC3-A71B-9B035E789E37}"/>
              </a:ext>
            </a:extLst>
          </p:cNvPr>
          <p:cNvSpPr txBox="1"/>
          <p:nvPr/>
        </p:nvSpPr>
        <p:spPr>
          <a:xfrm>
            <a:off x="4378275" y="4923998"/>
            <a:ext cx="64312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/>
              <a:t>16 to 20</a:t>
            </a:r>
            <a:endParaRPr lang="en-GB" sz="1000" dirty="0"/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D8950B46-DD0F-4C1A-B5D1-BB14A916F636}"/>
              </a:ext>
            </a:extLst>
          </p:cNvPr>
          <p:cNvSpPr txBox="1"/>
          <p:nvPr/>
        </p:nvSpPr>
        <p:spPr>
          <a:xfrm>
            <a:off x="4338804" y="3770729"/>
            <a:ext cx="64312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/>
              <a:t>70 to 80</a:t>
            </a:r>
            <a:endParaRPr lang="en-GB" sz="1000" dirty="0"/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93E0D819-89A7-42F3-8754-FE8B4CB47C2A}"/>
              </a:ext>
            </a:extLst>
          </p:cNvPr>
          <p:cNvSpPr txBox="1"/>
          <p:nvPr/>
        </p:nvSpPr>
        <p:spPr>
          <a:xfrm>
            <a:off x="4319070" y="1884846"/>
            <a:ext cx="64312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/>
              <a:t>24 to 40</a:t>
            </a:r>
            <a:endParaRPr lang="en-GB" sz="1000" dirty="0"/>
          </a:p>
        </p:txBody>
      </p:sp>
      <p:sp>
        <p:nvSpPr>
          <p:cNvPr id="43" name="Flèche : bas 42">
            <a:extLst>
              <a:ext uri="{FF2B5EF4-FFF2-40B4-BE49-F238E27FC236}">
                <a16:creationId xmlns:a16="http://schemas.microsoft.com/office/drawing/2014/main" id="{A483A1A0-F341-49D2-BCF3-342DEC542199}"/>
              </a:ext>
            </a:extLst>
          </p:cNvPr>
          <p:cNvSpPr/>
          <p:nvPr/>
        </p:nvSpPr>
        <p:spPr>
          <a:xfrm>
            <a:off x="4604831" y="1304379"/>
            <a:ext cx="164973" cy="47543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Flèche : bas 44">
            <a:extLst>
              <a:ext uri="{FF2B5EF4-FFF2-40B4-BE49-F238E27FC236}">
                <a16:creationId xmlns:a16="http://schemas.microsoft.com/office/drawing/2014/main" id="{201B9BDE-337E-4E5F-A0B0-A00D1CADA2A2}"/>
              </a:ext>
            </a:extLst>
          </p:cNvPr>
          <p:cNvSpPr/>
          <p:nvPr/>
        </p:nvSpPr>
        <p:spPr>
          <a:xfrm>
            <a:off x="7474619" y="4181872"/>
            <a:ext cx="224304" cy="5040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20402F20-CAA7-4049-A486-8CF22D616996}"/>
              </a:ext>
            </a:extLst>
          </p:cNvPr>
          <p:cNvSpPr txBox="1"/>
          <p:nvPr/>
        </p:nvSpPr>
        <p:spPr>
          <a:xfrm>
            <a:off x="5320848" y="4744803"/>
            <a:ext cx="5246949" cy="5847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sz="1600" dirty="0"/>
              <a:t>Heavy figures for helium consumption at 2K.</a:t>
            </a:r>
          </a:p>
          <a:p>
            <a:pPr algn="ctr"/>
            <a:r>
              <a:rPr lang="en-GB" sz="1600" dirty="0"/>
              <a:t>Dimensioning of the low pressure circuit to be assessed</a:t>
            </a:r>
          </a:p>
        </p:txBody>
      </p:sp>
      <p:sp>
        <p:nvSpPr>
          <p:cNvPr id="25" name="Espace réservé du pied de page 7">
            <a:extLst>
              <a:ext uri="{FF2B5EF4-FFF2-40B4-BE49-F238E27FC236}">
                <a16:creationId xmlns:a16="http://schemas.microsoft.com/office/drawing/2014/main" id="{EB53F38B-222B-4A45-94E3-4400EA1AA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/>
          <a:p>
            <a:r>
              <a:rPr lang="fr-FR" dirty="0"/>
              <a:t>G. OLIVIER     -     Journées R&amp;T STRASBOURG</a:t>
            </a:r>
          </a:p>
        </p:txBody>
      </p:sp>
      <p:sp>
        <p:nvSpPr>
          <p:cNvPr id="26" name="Espace réservé du numéro de diapositive 8">
            <a:extLst>
              <a:ext uri="{FF2B5EF4-FFF2-40B4-BE49-F238E27FC236}">
                <a16:creationId xmlns:a16="http://schemas.microsoft.com/office/drawing/2014/main" id="{E827159B-DC2E-406C-A798-DC8165A2C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/>
          <a:p>
            <a:fld id="{77E71596-5F9D-49C5-9701-16B3CA54319D}" type="slidenum">
              <a:rPr lang="fr-FR" smtClean="0"/>
              <a:pPr/>
              <a:t>29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964890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65907" y="112402"/>
            <a:ext cx="8967093" cy="432048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fr-FR" sz="3200" dirty="0">
                <a:latin typeface="+mn-lt"/>
              </a:rPr>
              <a:t>ACCELERATION  RF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8 novembre 2023</a:t>
            </a: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G. OLIVIER     -     Journées R&amp;T STRASBOURG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3</a:t>
            </a:fld>
            <a:endParaRPr lang="fr-FR" dirty="0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2C6F3DA7-4874-44EF-9F8B-54AE1EBBA4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0332" y="853034"/>
            <a:ext cx="7406040" cy="390500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sz="1767"/>
          </a:p>
        </p:txBody>
      </p:sp>
      <p:pic>
        <p:nvPicPr>
          <p:cNvPr id="10" name="Picture 27" descr="newpartRF">
            <a:extLst>
              <a:ext uri="{FF2B5EF4-FFF2-40B4-BE49-F238E27FC236}">
                <a16:creationId xmlns:a16="http://schemas.microsoft.com/office/drawing/2014/main" id="{4A846F7F-8A39-41C3-B595-86B06A143F4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33306" y="991392"/>
            <a:ext cx="7011894" cy="3612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4">
            <a:extLst>
              <a:ext uri="{FF2B5EF4-FFF2-40B4-BE49-F238E27FC236}">
                <a16:creationId xmlns:a16="http://schemas.microsoft.com/office/drawing/2014/main" id="{2321BAE8-00BF-4332-B2CB-9AC8A06CCCDE}"/>
              </a:ext>
            </a:extLst>
          </p:cNvPr>
          <p:cNvGrpSpPr>
            <a:grpSpLocks/>
          </p:cNvGrpSpPr>
          <p:nvPr/>
        </p:nvGrpSpPr>
        <p:grpSpPr bwMode="auto">
          <a:xfrm>
            <a:off x="7132142" y="1440749"/>
            <a:ext cx="659250" cy="915936"/>
            <a:chOff x="4302" y="1418"/>
            <a:chExt cx="470" cy="653"/>
          </a:xfrm>
        </p:grpSpPr>
        <p:grpSp>
          <p:nvGrpSpPr>
            <p:cNvPr id="12" name="Group 5">
              <a:extLst>
                <a:ext uri="{FF2B5EF4-FFF2-40B4-BE49-F238E27FC236}">
                  <a16:creationId xmlns:a16="http://schemas.microsoft.com/office/drawing/2014/main" id="{05AC32C6-264F-458F-AE01-426AE2EDB67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02" y="1609"/>
              <a:ext cx="470" cy="462"/>
              <a:chOff x="4132" y="1905"/>
              <a:chExt cx="470" cy="462"/>
            </a:xfrm>
          </p:grpSpPr>
          <p:sp>
            <p:nvSpPr>
              <p:cNvPr id="14" name="Rectangle 6">
                <a:extLst>
                  <a:ext uri="{FF2B5EF4-FFF2-40B4-BE49-F238E27FC236}">
                    <a16:creationId xmlns:a16="http://schemas.microsoft.com/office/drawing/2014/main" id="{C4B0EE74-EAD4-4F03-86B9-43F0CD362C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10" y="1941"/>
                <a:ext cx="324" cy="42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 sz="1767"/>
              </a:p>
            </p:txBody>
          </p:sp>
          <p:grpSp>
            <p:nvGrpSpPr>
              <p:cNvPr id="15" name="Group 7">
                <a:extLst>
                  <a:ext uri="{FF2B5EF4-FFF2-40B4-BE49-F238E27FC236}">
                    <a16:creationId xmlns:a16="http://schemas.microsoft.com/office/drawing/2014/main" id="{5EC0755A-B869-49CD-A34B-3C4C3450009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132" y="1905"/>
                <a:ext cx="470" cy="432"/>
                <a:chOff x="4146" y="1998"/>
                <a:chExt cx="470" cy="432"/>
              </a:xfrm>
            </p:grpSpPr>
            <p:sp>
              <p:nvSpPr>
                <p:cNvPr id="16" name="Line 8">
                  <a:extLst>
                    <a:ext uri="{FF2B5EF4-FFF2-40B4-BE49-F238E27FC236}">
                      <a16:creationId xmlns:a16="http://schemas.microsoft.com/office/drawing/2014/main" id="{D59971A2-1A64-4EB4-8C32-9791F090237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218" y="2004"/>
                  <a:ext cx="0" cy="42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fr-FR" sz="1767"/>
                </a:p>
              </p:txBody>
            </p:sp>
            <p:sp>
              <p:nvSpPr>
                <p:cNvPr id="17" name="Line 9">
                  <a:extLst>
                    <a:ext uri="{FF2B5EF4-FFF2-40B4-BE49-F238E27FC236}">
                      <a16:creationId xmlns:a16="http://schemas.microsoft.com/office/drawing/2014/main" id="{C5CF82DD-29E4-4FD1-9F4F-8A43D755DCC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542" y="1998"/>
                  <a:ext cx="0" cy="43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fr-FR" sz="1767"/>
                </a:p>
              </p:txBody>
            </p:sp>
            <p:sp>
              <p:nvSpPr>
                <p:cNvPr id="18" name="Rectangle 10">
                  <a:extLst>
                    <a:ext uri="{FF2B5EF4-FFF2-40B4-BE49-F238E27FC236}">
                      <a16:creationId xmlns:a16="http://schemas.microsoft.com/office/drawing/2014/main" id="{5F028598-CB89-4327-A22D-A7BC016F9DB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542" y="2004"/>
                  <a:ext cx="74" cy="62"/>
                </a:xfrm>
                <a:prstGeom prst="rect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 sz="1767"/>
                </a:p>
              </p:txBody>
            </p:sp>
            <p:sp>
              <p:nvSpPr>
                <p:cNvPr id="19" name="Rectangle 11">
                  <a:extLst>
                    <a:ext uri="{FF2B5EF4-FFF2-40B4-BE49-F238E27FC236}">
                      <a16:creationId xmlns:a16="http://schemas.microsoft.com/office/drawing/2014/main" id="{33FE8809-BD13-4568-BE96-A4B0CAA0BE2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146" y="2004"/>
                  <a:ext cx="74" cy="62"/>
                </a:xfrm>
                <a:prstGeom prst="rect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 sz="1767"/>
                </a:p>
              </p:txBody>
            </p:sp>
          </p:grpSp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0639FBC-F780-43E7-A03E-7774F2D248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92" y="1418"/>
              <a:ext cx="88" cy="632"/>
            </a:xfrm>
            <a:prstGeom prst="rect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 sz="1767"/>
            </a:p>
          </p:txBody>
        </p:sp>
      </p:grpSp>
      <p:sp>
        <p:nvSpPr>
          <p:cNvPr id="20" name="Text Box 13">
            <a:extLst>
              <a:ext uri="{FF2B5EF4-FFF2-40B4-BE49-F238E27FC236}">
                <a16:creationId xmlns:a16="http://schemas.microsoft.com/office/drawing/2014/main" id="{E8887EBF-BAEC-473A-BD21-7836495FB7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58093" y="4421399"/>
            <a:ext cx="4510952" cy="255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fr-FR" altLang="fr-FR" sz="1060" i="1">
                <a:effectLst>
                  <a:outerShdw blurRad="38100" dist="38100" dir="2700000" algn="tl">
                    <a:srgbClr val="C0C0C0"/>
                  </a:outerShdw>
                </a:effectLst>
              </a:rPr>
              <a:t>Exemple de la cavité elliptique : mode accélérateur « TM 010 -</a:t>
            </a:r>
            <a:r>
              <a:rPr lang="fr-FR" altLang="fr-FR" sz="1060" i="1">
                <a:effectLst>
                  <a:outerShdw blurRad="38100" dist="38100" dir="2700000" algn="tl">
                    <a:srgbClr val="C0C0C0"/>
                  </a:outerShdw>
                </a:effectLst>
                <a:sym typeface="Symbol" panose="05050102010706020507" pitchFamily="18" charset="2"/>
              </a:rPr>
              <a:t> »</a:t>
            </a:r>
            <a:endParaRPr lang="en-GB" altLang="fr-FR" sz="1060" i="1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grpSp>
        <p:nvGrpSpPr>
          <p:cNvPr id="21" name="Group 14">
            <a:extLst>
              <a:ext uri="{FF2B5EF4-FFF2-40B4-BE49-F238E27FC236}">
                <a16:creationId xmlns:a16="http://schemas.microsoft.com/office/drawing/2014/main" id="{05FE7479-02FE-4EF4-B6D5-DD0D6E0F49D7}"/>
              </a:ext>
            </a:extLst>
          </p:cNvPr>
          <p:cNvGrpSpPr>
            <a:grpSpLocks/>
          </p:cNvGrpSpPr>
          <p:nvPr/>
        </p:nvGrpSpPr>
        <p:grpSpPr bwMode="auto">
          <a:xfrm>
            <a:off x="797202" y="3460579"/>
            <a:ext cx="8395447" cy="1995985"/>
            <a:chOff x="40" y="2789"/>
            <a:chExt cx="5638" cy="1423"/>
          </a:xfrm>
        </p:grpSpPr>
        <p:sp>
          <p:nvSpPr>
            <p:cNvPr id="22" name="Text Box 15">
              <a:extLst>
                <a:ext uri="{FF2B5EF4-FFF2-40B4-BE49-F238E27FC236}">
                  <a16:creationId xmlns:a16="http://schemas.microsoft.com/office/drawing/2014/main" id="{DC1FF62B-4E1A-414C-BAF2-B6F49CBE33F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" y="2789"/>
              <a:ext cx="5638" cy="1423"/>
            </a:xfrm>
            <a:prstGeom prst="rect">
              <a:avLst/>
            </a:prstGeom>
            <a:solidFill>
              <a:srgbClr val="FFFFCC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457200" indent="-457200" algn="l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914400" indent="-457200" algn="l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371600" indent="-457200" algn="l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828800" indent="-457200" algn="l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286000" indent="-457200" algn="l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743200" indent="-4572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3200400" indent="-4572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657600" indent="-4572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4114800" indent="-4572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fr-FR" altLang="fr-FR" sz="1237" u="sng" dirty="0">
                  <a:latin typeface="Comic Sans MS" panose="030F0702030302020204" pitchFamily="66" charset="0"/>
                  <a:sym typeface="Symbol" panose="05050102010706020507" pitchFamily="18" charset="2"/>
                </a:rPr>
                <a:t>Energie gagnée par la particule</a:t>
              </a:r>
              <a:r>
                <a:rPr lang="fr-FR" altLang="fr-FR" sz="1237" dirty="0">
                  <a:latin typeface="Comic Sans MS" panose="030F0702030302020204" pitchFamily="66" charset="0"/>
                  <a:sym typeface="Symbol" panose="05050102010706020507" pitchFamily="18" charset="2"/>
                </a:rPr>
                <a:t> :</a:t>
              </a:r>
            </a:p>
            <a:p>
              <a:pPr>
                <a:spcBef>
                  <a:spcPct val="50000"/>
                </a:spcBef>
              </a:pPr>
              <a:r>
                <a:rPr lang="fr-FR" altLang="fr-FR" sz="1237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Comic Sans MS" panose="030F0702030302020204" pitchFamily="66" charset="0"/>
                  <a:sym typeface="Symbol" panose="05050102010706020507" pitchFamily="18" charset="2"/>
                </a:rPr>
                <a:t>					</a:t>
              </a:r>
              <a:r>
                <a:rPr lang="fr-FR" altLang="fr-FR" sz="1237" dirty="0" err="1">
                  <a:latin typeface="Comic Sans MS" panose="030F0702030302020204" pitchFamily="66" charset="0"/>
                  <a:sym typeface="Symbol" panose="05050102010706020507" pitchFamily="18" charset="2"/>
                </a:rPr>
                <a:t>E</a:t>
              </a:r>
              <a:r>
                <a:rPr lang="fr-FR" altLang="fr-FR" sz="1237" baseline="-25000" dirty="0" err="1">
                  <a:latin typeface="Comic Sans MS" panose="030F0702030302020204" pitchFamily="66" charset="0"/>
                  <a:sym typeface="Symbol" panose="05050102010706020507" pitchFamily="18" charset="2"/>
                </a:rPr>
                <a:t>acc</a:t>
              </a:r>
              <a:r>
                <a:rPr lang="fr-FR" altLang="fr-FR" sz="1237" dirty="0">
                  <a:latin typeface="Comic Sans MS" panose="030F0702030302020204" pitchFamily="66" charset="0"/>
                  <a:sym typeface="Symbol" panose="05050102010706020507" pitchFamily="18" charset="2"/>
                </a:rPr>
                <a:t>: champ accélérateur développé par la cavité</a:t>
              </a:r>
            </a:p>
            <a:p>
              <a:pPr>
                <a:spcBef>
                  <a:spcPct val="50000"/>
                </a:spcBef>
              </a:pPr>
              <a:r>
                <a:rPr lang="fr-FR" altLang="fr-FR" sz="1237" dirty="0">
                  <a:latin typeface="Comic Sans MS" panose="030F0702030302020204" pitchFamily="66" charset="0"/>
                  <a:sym typeface="Symbol" panose="05050102010706020507" pitchFamily="18" charset="2"/>
                </a:rPr>
                <a:t>					</a:t>
              </a:r>
              <a:r>
                <a:rPr lang="fr-FR" altLang="fr-FR" sz="1237" dirty="0" err="1">
                  <a:latin typeface="Comic Sans MS" panose="030F0702030302020204" pitchFamily="66" charset="0"/>
                  <a:sym typeface="Symbol" panose="05050102010706020507" pitchFamily="18" charset="2"/>
                </a:rPr>
                <a:t>L</a:t>
              </a:r>
              <a:r>
                <a:rPr lang="fr-FR" altLang="fr-FR" sz="1237" baseline="-25000" dirty="0" err="1">
                  <a:latin typeface="Comic Sans MS" panose="030F0702030302020204" pitchFamily="66" charset="0"/>
                  <a:sym typeface="Symbol" panose="05050102010706020507" pitchFamily="18" charset="2"/>
                </a:rPr>
                <a:t>acc</a:t>
              </a:r>
              <a:r>
                <a:rPr lang="fr-FR" altLang="fr-FR" sz="1237" dirty="0">
                  <a:latin typeface="Comic Sans MS" panose="030F0702030302020204" pitchFamily="66" charset="0"/>
                  <a:sym typeface="Symbol" panose="05050102010706020507" pitchFamily="18" charset="2"/>
                </a:rPr>
                <a:t>: longueur « accélératrice » de la cavité</a:t>
              </a:r>
            </a:p>
            <a:p>
              <a:pPr>
                <a:spcBef>
                  <a:spcPct val="50000"/>
                </a:spcBef>
              </a:pPr>
              <a:r>
                <a:rPr lang="fr-FR" altLang="fr-FR" sz="1237" dirty="0">
                  <a:latin typeface="Comic Sans MS" panose="030F0702030302020204" pitchFamily="66" charset="0"/>
                  <a:sym typeface="Symbol" panose="05050102010706020507" pitchFamily="18" charset="2"/>
                </a:rPr>
                <a:t>					 : déphasage particule / onde RF</a:t>
              </a:r>
            </a:p>
            <a:p>
              <a:pPr>
                <a:spcBef>
                  <a:spcPct val="50000"/>
                </a:spcBef>
              </a:pPr>
              <a:endParaRPr lang="fr-FR" altLang="fr-FR" sz="1237" i="1" dirty="0">
                <a:solidFill>
                  <a:srgbClr val="FF3300"/>
                </a:solidFill>
                <a:latin typeface="Comic Sans MS" panose="030F0702030302020204" pitchFamily="66" charset="0"/>
                <a:sym typeface="Symbol" panose="05050102010706020507" pitchFamily="18" charset="2"/>
              </a:endParaRPr>
            </a:p>
            <a:p>
              <a:pPr>
                <a:spcBef>
                  <a:spcPct val="50000"/>
                </a:spcBef>
              </a:pPr>
              <a:r>
                <a:rPr lang="fr-FR" altLang="fr-FR" sz="1237" i="1" dirty="0">
                  <a:solidFill>
                    <a:srgbClr val="FF3300"/>
                  </a:solidFill>
                  <a:latin typeface="Comic Sans MS" panose="030F0702030302020204" pitchFamily="66" charset="0"/>
                  <a:sym typeface="Symbol" panose="05050102010706020507" pitchFamily="18" charset="2"/>
                </a:rPr>
                <a:t>Ex : f = 1500MHz ; cavité 4 cellules  = 1 ; </a:t>
              </a:r>
              <a:r>
                <a:rPr lang="fr-FR" altLang="fr-FR" sz="1237" i="1" dirty="0" err="1">
                  <a:solidFill>
                    <a:srgbClr val="FF3300"/>
                  </a:solidFill>
                  <a:latin typeface="Comic Sans MS" panose="030F0702030302020204" pitchFamily="66" charset="0"/>
                  <a:sym typeface="Symbol" panose="05050102010706020507" pitchFamily="18" charset="2"/>
                </a:rPr>
                <a:t>E</a:t>
              </a:r>
              <a:r>
                <a:rPr lang="fr-FR" altLang="fr-FR" sz="1237" i="1" baseline="-25000" dirty="0" err="1">
                  <a:solidFill>
                    <a:srgbClr val="FF3300"/>
                  </a:solidFill>
                  <a:latin typeface="Comic Sans MS" panose="030F0702030302020204" pitchFamily="66" charset="0"/>
                  <a:sym typeface="Symbol" panose="05050102010706020507" pitchFamily="18" charset="2"/>
                </a:rPr>
                <a:t>acc</a:t>
              </a:r>
              <a:r>
                <a:rPr lang="fr-FR" altLang="fr-FR" sz="1237" i="1" dirty="0">
                  <a:solidFill>
                    <a:srgbClr val="FF3300"/>
                  </a:solidFill>
                  <a:latin typeface="Comic Sans MS" panose="030F0702030302020204" pitchFamily="66" charset="0"/>
                  <a:sym typeface="Symbol" panose="05050102010706020507" pitchFamily="18" charset="2"/>
                </a:rPr>
                <a:t>= 25MV/m ;  = 0°    </a:t>
              </a:r>
            </a:p>
            <a:p>
              <a:pPr>
                <a:spcBef>
                  <a:spcPct val="50000"/>
                </a:spcBef>
              </a:pPr>
              <a:r>
                <a:rPr lang="fr-FR" altLang="fr-FR" sz="1237" b="1" i="1" dirty="0">
                  <a:solidFill>
                    <a:srgbClr val="FF3300"/>
                  </a:solidFill>
                  <a:latin typeface="Comic Sans MS" panose="030F0702030302020204" pitchFamily="66" charset="0"/>
                  <a:sym typeface="Symbol" panose="05050102010706020507" pitchFamily="18" charset="2"/>
                </a:rPr>
                <a:t>	 	  </a:t>
              </a:r>
              <a:r>
                <a:rPr lang="fr-FR" altLang="fr-FR" sz="1237" i="1" u="sng" dirty="0">
                  <a:solidFill>
                    <a:srgbClr val="FF3300"/>
                  </a:solidFill>
                  <a:latin typeface="Comic Sans MS" panose="030F0702030302020204" pitchFamily="66" charset="0"/>
                  <a:sym typeface="Symbol" panose="05050102010706020507" pitchFamily="18" charset="2"/>
                </a:rPr>
                <a:t>Energie gagnée</a:t>
              </a:r>
              <a:r>
                <a:rPr lang="fr-FR" altLang="fr-FR" sz="1237" b="1" i="1" dirty="0">
                  <a:solidFill>
                    <a:srgbClr val="FF3300"/>
                  </a:solidFill>
                  <a:latin typeface="Comic Sans MS" panose="030F0702030302020204" pitchFamily="66" charset="0"/>
                  <a:sym typeface="Symbol" panose="05050102010706020507" pitchFamily="18" charset="2"/>
                </a:rPr>
                <a:t> : U = </a:t>
              </a:r>
              <a:r>
                <a:rPr lang="fr-FR" altLang="fr-FR" sz="1237" i="1" dirty="0">
                  <a:solidFill>
                    <a:srgbClr val="FF3300"/>
                  </a:solidFill>
                  <a:latin typeface="Comic Sans MS" panose="030F0702030302020204" pitchFamily="66" charset="0"/>
                  <a:sym typeface="Symbol" panose="05050102010706020507" pitchFamily="18" charset="2"/>
                </a:rPr>
                <a:t>1eV  25MV/m  0,4m  1 =</a:t>
              </a:r>
              <a:r>
                <a:rPr lang="fr-FR" altLang="fr-FR" sz="1237" b="1" i="1" dirty="0">
                  <a:solidFill>
                    <a:srgbClr val="FF3300"/>
                  </a:solidFill>
                  <a:latin typeface="Comic Sans MS" panose="030F0702030302020204" pitchFamily="66" charset="0"/>
                  <a:sym typeface="Symbol" panose="05050102010706020507" pitchFamily="18" charset="2"/>
                </a:rPr>
                <a:t> 10 MeV</a:t>
              </a:r>
              <a:endParaRPr lang="en-GB" altLang="fr-FR" sz="1237" i="1" dirty="0">
                <a:solidFill>
                  <a:srgbClr val="FF3300"/>
                </a:solidFill>
                <a:latin typeface="Comic Sans MS" panose="030F0702030302020204" pitchFamily="66" charset="0"/>
                <a:sym typeface="Symbol" panose="05050102010706020507" pitchFamily="18" charset="2"/>
              </a:endParaRPr>
            </a:p>
          </p:txBody>
        </p:sp>
        <p:graphicFrame>
          <p:nvGraphicFramePr>
            <p:cNvPr id="23" name="Object 16">
              <a:extLst>
                <a:ext uri="{FF2B5EF4-FFF2-40B4-BE49-F238E27FC236}">
                  <a16:creationId xmlns:a16="http://schemas.microsoft.com/office/drawing/2014/main" id="{C78BC3AC-B478-421D-9749-548D7A2C8B4D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550479958"/>
                </p:ext>
              </p:extLst>
            </p:nvPr>
          </p:nvGraphicFramePr>
          <p:xfrm>
            <a:off x="627" y="3164"/>
            <a:ext cx="1432" cy="20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89" name="Equation" r:id="rId4" imgW="1587240" imgH="215640" progId="Equation.3">
                    <p:embed/>
                  </p:oleObj>
                </mc:Choice>
                <mc:Fallback>
                  <p:oleObj name="Equation" r:id="rId4" imgW="1587240" imgH="215640" progId="Equation.3">
                    <p:embed/>
                    <p:pic>
                      <p:nvPicPr>
                        <p:cNvPr id="51" name="Object 1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27" y="3164"/>
                          <a:ext cx="1432" cy="202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4" name="Group 17">
            <a:extLst>
              <a:ext uri="{FF2B5EF4-FFF2-40B4-BE49-F238E27FC236}">
                <a16:creationId xmlns:a16="http://schemas.microsoft.com/office/drawing/2014/main" id="{35B917C7-3FCE-4DE4-81F6-4A57C991DCF6}"/>
              </a:ext>
            </a:extLst>
          </p:cNvPr>
          <p:cNvGrpSpPr>
            <a:grpSpLocks/>
          </p:cNvGrpSpPr>
          <p:nvPr/>
        </p:nvGrpSpPr>
        <p:grpSpPr bwMode="auto">
          <a:xfrm>
            <a:off x="3100899" y="2296375"/>
            <a:ext cx="4073322" cy="309988"/>
            <a:chOff x="1758" y="2586"/>
            <a:chExt cx="1524" cy="221"/>
          </a:xfrm>
        </p:grpSpPr>
        <p:sp>
          <p:nvSpPr>
            <p:cNvPr id="25" name="Line 18">
              <a:extLst>
                <a:ext uri="{FF2B5EF4-FFF2-40B4-BE49-F238E27FC236}">
                  <a16:creationId xmlns:a16="http://schemas.microsoft.com/office/drawing/2014/main" id="{FC8DE76D-7B82-47CE-BA0C-43E6D44100C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58" y="2610"/>
              <a:ext cx="1524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 sz="1767"/>
            </a:p>
          </p:txBody>
        </p:sp>
        <p:sp>
          <p:nvSpPr>
            <p:cNvPr id="26" name="Text Box 19">
              <a:extLst>
                <a:ext uri="{FF2B5EF4-FFF2-40B4-BE49-F238E27FC236}">
                  <a16:creationId xmlns:a16="http://schemas.microsoft.com/office/drawing/2014/main" id="{870F02F9-D6DC-451E-B7F5-82439CDE58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38" y="2586"/>
              <a:ext cx="769" cy="2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fr-FR" altLang="fr-FR" sz="1414" b="1">
                  <a:solidFill>
                    <a:srgbClr val="0000FF"/>
                  </a:solidFill>
                  <a:latin typeface="Comic Sans MS" panose="030F0702030302020204" pitchFamily="66" charset="0"/>
                </a:rPr>
                <a:t>L</a:t>
              </a:r>
              <a:r>
                <a:rPr lang="fr-FR" altLang="fr-FR" sz="1414" b="1" baseline="-25000">
                  <a:solidFill>
                    <a:srgbClr val="0000FF"/>
                  </a:solidFill>
                  <a:latin typeface="Comic Sans MS" panose="030F0702030302020204" pitchFamily="66" charset="0"/>
                </a:rPr>
                <a:t>acc</a:t>
              </a:r>
              <a:r>
                <a:rPr lang="fr-FR" altLang="fr-FR" sz="1414" b="1">
                  <a:solidFill>
                    <a:srgbClr val="0000FF"/>
                  </a:solidFill>
                  <a:latin typeface="Comic Sans MS" panose="030F0702030302020204" pitchFamily="66" charset="0"/>
                </a:rPr>
                <a:t>=N</a:t>
              </a:r>
              <a:r>
                <a:rPr lang="fr-FR" altLang="fr-FR" sz="1414" b="1" baseline="-25000">
                  <a:solidFill>
                    <a:srgbClr val="0000FF"/>
                  </a:solidFill>
                  <a:latin typeface="Comic Sans MS" panose="030F0702030302020204" pitchFamily="66" charset="0"/>
                </a:rPr>
                <a:t>cell</a:t>
              </a:r>
              <a:r>
                <a:rPr lang="fr-FR" altLang="fr-FR" sz="1414" b="1">
                  <a:solidFill>
                    <a:srgbClr val="0000FF"/>
                  </a:solidFill>
                  <a:latin typeface="Comic Sans MS" panose="030F0702030302020204" pitchFamily="66" charset="0"/>
                </a:rPr>
                <a:t> </a:t>
              </a:r>
              <a:r>
                <a:rPr lang="fr-FR" altLang="fr-FR" sz="1414" b="1">
                  <a:solidFill>
                    <a:srgbClr val="0000FF"/>
                  </a:solidFill>
                  <a:latin typeface="Comic Sans MS" panose="030F0702030302020204" pitchFamily="66" charset="0"/>
                  <a:sym typeface="Symbol" panose="05050102010706020507" pitchFamily="18" charset="2"/>
                </a:rPr>
                <a:t> </a:t>
              </a:r>
              <a:r>
                <a:rPr lang="fr-FR" altLang="fr-FR" sz="1414" b="1">
                  <a:solidFill>
                    <a:srgbClr val="0000FF"/>
                  </a:solidFill>
                  <a:latin typeface="Comic Sans MS" panose="030F0702030302020204" pitchFamily="66" charset="0"/>
                </a:rPr>
                <a:t>L</a:t>
              </a:r>
              <a:r>
                <a:rPr lang="fr-FR" altLang="fr-FR" sz="1414" b="1" baseline="-25000">
                  <a:solidFill>
                    <a:srgbClr val="0000FF"/>
                  </a:solidFill>
                  <a:latin typeface="Comic Sans MS" panose="030F0702030302020204" pitchFamily="66" charset="0"/>
                </a:rPr>
                <a:t>cell</a:t>
              </a:r>
              <a:endParaRPr lang="en-GB" altLang="fr-FR" sz="1414" b="1" baseline="-25000">
                <a:solidFill>
                  <a:srgbClr val="0000FF"/>
                </a:solidFill>
                <a:latin typeface="Comic Sans MS" panose="030F0702030302020204" pitchFamily="66" charset="0"/>
              </a:endParaRPr>
            </a:p>
          </p:txBody>
        </p:sp>
      </p:grpSp>
      <p:sp>
        <p:nvSpPr>
          <p:cNvPr id="27" name="Text Box 20">
            <a:extLst>
              <a:ext uri="{FF2B5EF4-FFF2-40B4-BE49-F238E27FC236}">
                <a16:creationId xmlns:a16="http://schemas.microsoft.com/office/drawing/2014/main" id="{329ADFF1-56F2-473A-97BC-2F1A0FB07F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60780" y="1718475"/>
            <a:ext cx="1253977" cy="473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altLang="fr-FR" sz="1237">
                <a:solidFill>
                  <a:srgbClr val="339966"/>
                </a:solidFill>
                <a:latin typeface="Comic Sans MS" panose="030F0702030302020204" pitchFamily="66" charset="0"/>
              </a:rPr>
              <a:t>Cas du proton q &gt; 0, vitesse v</a:t>
            </a:r>
            <a:endParaRPr lang="en-GB" altLang="fr-FR" sz="1237" i="1">
              <a:solidFill>
                <a:srgbClr val="339966"/>
              </a:solidFill>
              <a:latin typeface="Comic Sans MS" panose="030F0702030302020204" pitchFamily="66" charset="0"/>
            </a:endParaRPr>
          </a:p>
        </p:txBody>
      </p:sp>
      <p:sp>
        <p:nvSpPr>
          <p:cNvPr id="28" name="Text Box 21">
            <a:extLst>
              <a:ext uri="{FF2B5EF4-FFF2-40B4-BE49-F238E27FC236}">
                <a16:creationId xmlns:a16="http://schemas.microsoft.com/office/drawing/2014/main" id="{D216C26B-E896-40B0-A597-13277872A2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4298" y="1055017"/>
            <a:ext cx="6665436" cy="282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fr-FR" altLang="fr-FR" sz="1237" dirty="0">
                <a:solidFill>
                  <a:srgbClr val="FF3300"/>
                </a:solidFill>
                <a:latin typeface="Comic Sans MS" panose="030F0702030302020204" pitchFamily="66" charset="0"/>
              </a:rPr>
              <a:t>Injectée à la bonne phase et à la bonne vitesse, la particule est correctement accélérée</a:t>
            </a:r>
            <a:endParaRPr lang="en-GB" altLang="fr-FR" sz="1237" dirty="0">
              <a:solidFill>
                <a:srgbClr val="FF3300"/>
              </a:solidFill>
              <a:latin typeface="Comic Sans MS" panose="030F0702030302020204" pitchFamily="66" charset="0"/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DA098535-DBE7-43CF-BB25-BA71E6C84600}"/>
              </a:ext>
            </a:extLst>
          </p:cNvPr>
          <p:cNvSpPr txBox="1"/>
          <p:nvPr/>
        </p:nvSpPr>
        <p:spPr>
          <a:xfrm>
            <a:off x="9192649" y="4748677"/>
            <a:ext cx="13692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/>
              <a:t>©JL. </a:t>
            </a:r>
            <a:r>
              <a:rPr lang="fr-FR" sz="1400" b="1" dirty="0" err="1"/>
              <a:t>Biarrotte</a:t>
            </a:r>
            <a:endParaRPr lang="fr-FR" sz="1400" b="1" dirty="0"/>
          </a:p>
        </p:txBody>
      </p:sp>
    </p:spTree>
    <p:extLst>
      <p:ext uri="{BB962C8B-B14F-4D97-AF65-F5344CB8AC3E}">
        <p14:creationId xmlns:p14="http://schemas.microsoft.com/office/powerpoint/2010/main" val="1586822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65907" y="149425"/>
            <a:ext cx="8967093" cy="432048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fr-FR" sz="3200" dirty="0">
                <a:latin typeface="+mn-lt"/>
              </a:rPr>
              <a:t>CRYOMODULE  PERLE@ORSAY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8 novembre 2023</a:t>
            </a: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G. OLIVIER     -     Journées R&amp;T STRASBOURG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30</a:t>
            </a:fld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B50EF49-9FC2-484C-AC77-D81C63836CF4}"/>
              </a:ext>
            </a:extLst>
          </p:cNvPr>
          <p:cNvSpPr txBox="1"/>
          <p:nvPr/>
        </p:nvSpPr>
        <p:spPr>
          <a:xfrm>
            <a:off x="1561303" y="2780928"/>
            <a:ext cx="66967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57629" fontAlgn="auto">
              <a:spcBef>
                <a:spcPts val="0"/>
              </a:spcBef>
              <a:spcAft>
                <a:spcPts val="0"/>
              </a:spcAft>
            </a:pPr>
            <a:r>
              <a:rPr lang="en-GB" sz="3200" b="1" dirty="0">
                <a:solidFill>
                  <a:prstClr val="black"/>
                </a:solidFill>
                <a:latin typeface="Calibri"/>
                <a:cs typeface="+mn-cs"/>
              </a:rPr>
              <a:t>MERCI  DE  VOTRE  ATTENTION</a:t>
            </a:r>
          </a:p>
        </p:txBody>
      </p:sp>
    </p:spTree>
    <p:extLst>
      <p:ext uri="{BB962C8B-B14F-4D97-AF65-F5344CB8AC3E}">
        <p14:creationId xmlns:p14="http://schemas.microsoft.com/office/powerpoint/2010/main" val="11645834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65907" y="149425"/>
            <a:ext cx="8967093" cy="432048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fr-FR" sz="3200" dirty="0">
                <a:latin typeface="+mn-lt"/>
              </a:rPr>
              <a:t>ENERGY  RECOVERY  LINAC  (ERL)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8 novembre 2023</a:t>
            </a: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G. OLIVIER     -     Journées R&amp;T STRASBOURG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4</a:t>
            </a:fld>
            <a:endParaRPr lang="fr-FR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1B67B855-E6D0-41FD-8A58-7A31F8A8AF6B}"/>
              </a:ext>
            </a:extLst>
          </p:cNvPr>
          <p:cNvGrpSpPr/>
          <p:nvPr/>
        </p:nvGrpSpPr>
        <p:grpSpPr>
          <a:xfrm>
            <a:off x="3462018" y="2028437"/>
            <a:ext cx="877031" cy="1472383"/>
            <a:chOff x="2507670" y="2465855"/>
            <a:chExt cx="877031" cy="1472383"/>
          </a:xfrm>
        </p:grpSpPr>
        <p:sp>
          <p:nvSpPr>
            <p:cNvPr id="10" name="Freeform 101">
              <a:extLst>
                <a:ext uri="{FF2B5EF4-FFF2-40B4-BE49-F238E27FC236}">
                  <a16:creationId xmlns:a16="http://schemas.microsoft.com/office/drawing/2014/main" id="{3704A0FD-F887-4017-9C56-F2C2DECB6FE9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2507670" y="3357124"/>
              <a:ext cx="877031" cy="581114"/>
            </a:xfrm>
            <a:custGeom>
              <a:avLst/>
              <a:gdLst>
                <a:gd name="T0" fmla="*/ 0 w 1152"/>
                <a:gd name="T1" fmla="*/ 27237 h 720"/>
                <a:gd name="T2" fmla="*/ 45644 w 1152"/>
                <a:gd name="T3" fmla="*/ 23605 h 720"/>
                <a:gd name="T4" fmla="*/ 91288 w 1152"/>
                <a:gd name="T5" fmla="*/ 5447 h 720"/>
                <a:gd name="T6" fmla="*/ 136932 w 1152"/>
                <a:gd name="T7" fmla="*/ 0 h 720"/>
                <a:gd name="T8" fmla="*/ 182576 w 1152"/>
                <a:gd name="T9" fmla="*/ 5447 h 720"/>
                <a:gd name="T10" fmla="*/ 228220 w 1152"/>
                <a:gd name="T11" fmla="*/ 23605 h 720"/>
                <a:gd name="T12" fmla="*/ 273864 w 1152"/>
                <a:gd name="T13" fmla="*/ 27237 h 72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152"/>
                <a:gd name="T22" fmla="*/ 0 h 720"/>
                <a:gd name="T23" fmla="*/ 1152 w 1152"/>
                <a:gd name="T24" fmla="*/ 720 h 72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152" h="720">
                  <a:moveTo>
                    <a:pt x="0" y="720"/>
                  </a:moveTo>
                  <a:cubicBezTo>
                    <a:pt x="64" y="720"/>
                    <a:pt x="128" y="720"/>
                    <a:pt x="192" y="624"/>
                  </a:cubicBezTo>
                  <a:cubicBezTo>
                    <a:pt x="256" y="528"/>
                    <a:pt x="320" y="248"/>
                    <a:pt x="384" y="144"/>
                  </a:cubicBezTo>
                  <a:cubicBezTo>
                    <a:pt x="448" y="40"/>
                    <a:pt x="512" y="0"/>
                    <a:pt x="576" y="0"/>
                  </a:cubicBezTo>
                  <a:cubicBezTo>
                    <a:pt x="640" y="0"/>
                    <a:pt x="704" y="40"/>
                    <a:pt x="768" y="144"/>
                  </a:cubicBezTo>
                  <a:cubicBezTo>
                    <a:pt x="832" y="248"/>
                    <a:pt x="896" y="528"/>
                    <a:pt x="960" y="624"/>
                  </a:cubicBezTo>
                  <a:cubicBezTo>
                    <a:pt x="1024" y="720"/>
                    <a:pt x="1120" y="704"/>
                    <a:pt x="1152" y="720"/>
                  </a:cubicBezTo>
                </a:path>
              </a:pathLst>
            </a:custGeom>
            <a:solidFill>
              <a:srgbClr val="F36A71">
                <a:alpha val="20000"/>
              </a:srgbClr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10800000"/>
            <a:lstStyle/>
            <a:p>
              <a:endParaRPr lang="en-GB"/>
            </a:p>
          </p:txBody>
        </p:sp>
        <p:sp>
          <p:nvSpPr>
            <p:cNvPr id="11" name="Freeform 102">
              <a:extLst>
                <a:ext uri="{FF2B5EF4-FFF2-40B4-BE49-F238E27FC236}">
                  <a16:creationId xmlns:a16="http://schemas.microsoft.com/office/drawing/2014/main" id="{1BBAB0A5-E479-4255-9449-663B8A88B5CF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7670" y="2465855"/>
              <a:ext cx="877031" cy="581114"/>
            </a:xfrm>
            <a:custGeom>
              <a:avLst/>
              <a:gdLst>
                <a:gd name="T0" fmla="*/ 0 w 1152"/>
                <a:gd name="T1" fmla="*/ 27237 h 720"/>
                <a:gd name="T2" fmla="*/ 45644 w 1152"/>
                <a:gd name="T3" fmla="*/ 23605 h 720"/>
                <a:gd name="T4" fmla="*/ 91288 w 1152"/>
                <a:gd name="T5" fmla="*/ 5447 h 720"/>
                <a:gd name="T6" fmla="*/ 136932 w 1152"/>
                <a:gd name="T7" fmla="*/ 0 h 720"/>
                <a:gd name="T8" fmla="*/ 182576 w 1152"/>
                <a:gd name="T9" fmla="*/ 5447 h 720"/>
                <a:gd name="T10" fmla="*/ 228220 w 1152"/>
                <a:gd name="T11" fmla="*/ 23605 h 720"/>
                <a:gd name="T12" fmla="*/ 273864 w 1152"/>
                <a:gd name="T13" fmla="*/ 27237 h 72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152"/>
                <a:gd name="T22" fmla="*/ 0 h 720"/>
                <a:gd name="T23" fmla="*/ 1152 w 1152"/>
                <a:gd name="T24" fmla="*/ 720 h 72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152" h="720">
                  <a:moveTo>
                    <a:pt x="0" y="720"/>
                  </a:moveTo>
                  <a:cubicBezTo>
                    <a:pt x="64" y="720"/>
                    <a:pt x="128" y="720"/>
                    <a:pt x="192" y="624"/>
                  </a:cubicBezTo>
                  <a:cubicBezTo>
                    <a:pt x="256" y="528"/>
                    <a:pt x="320" y="248"/>
                    <a:pt x="384" y="144"/>
                  </a:cubicBezTo>
                  <a:cubicBezTo>
                    <a:pt x="448" y="40"/>
                    <a:pt x="512" y="0"/>
                    <a:pt x="576" y="0"/>
                  </a:cubicBezTo>
                  <a:cubicBezTo>
                    <a:pt x="640" y="0"/>
                    <a:pt x="704" y="40"/>
                    <a:pt x="768" y="144"/>
                  </a:cubicBezTo>
                  <a:cubicBezTo>
                    <a:pt x="832" y="248"/>
                    <a:pt x="896" y="528"/>
                    <a:pt x="960" y="624"/>
                  </a:cubicBezTo>
                  <a:cubicBezTo>
                    <a:pt x="1024" y="720"/>
                    <a:pt x="1120" y="704"/>
                    <a:pt x="1152" y="720"/>
                  </a:cubicBezTo>
                </a:path>
              </a:pathLst>
            </a:custGeom>
            <a:solidFill>
              <a:srgbClr val="F36A71">
                <a:alpha val="20000"/>
              </a:srgbClr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2" name="Rectangle 103">
              <a:extLst>
                <a:ext uri="{FF2B5EF4-FFF2-40B4-BE49-F238E27FC236}">
                  <a16:creationId xmlns:a16="http://schemas.microsoft.com/office/drawing/2014/main" id="{D98F699F-E7DB-47D8-ADAE-C2B28A8D3C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8800" y="3046969"/>
              <a:ext cx="828060" cy="310155"/>
            </a:xfrm>
            <a:prstGeom prst="rect">
              <a:avLst/>
            </a:prstGeom>
            <a:solidFill>
              <a:srgbClr val="F36A71">
                <a:alpha val="20000"/>
              </a:srgbClr>
            </a:solidFill>
            <a:ln>
              <a:noFill/>
            </a:ln>
          </p:spPr>
          <p:txBody>
            <a:bodyPr wrap="none" anchor="ctr"/>
            <a:lstStyle/>
            <a:p>
              <a:endParaRPr lang="en-US" sz="3600">
                <a:solidFill>
                  <a:schemeClr val="tx1"/>
                </a:solidFill>
              </a:endParaRPr>
            </a:p>
          </p:txBody>
        </p:sp>
        <p:sp>
          <p:nvSpPr>
            <p:cNvPr id="13" name="Freeform 104">
              <a:extLst>
                <a:ext uri="{FF2B5EF4-FFF2-40B4-BE49-F238E27FC236}">
                  <a16:creationId xmlns:a16="http://schemas.microsoft.com/office/drawing/2014/main" id="{6C8BE6E8-D805-4FB9-8F00-9F4535FB1C7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0199" y="3433810"/>
              <a:ext cx="511972" cy="78391"/>
            </a:xfrm>
            <a:custGeom>
              <a:avLst/>
              <a:gdLst>
                <a:gd name="T0" fmla="*/ 0 w 672"/>
                <a:gd name="T1" fmla="*/ 3850 h 96"/>
                <a:gd name="T2" fmla="*/ 80167 w 672"/>
                <a:gd name="T3" fmla="*/ 0 h 96"/>
                <a:gd name="T4" fmla="*/ 160335 w 672"/>
                <a:gd name="T5" fmla="*/ 3850 h 96"/>
                <a:gd name="T6" fmla="*/ 0 60000 65536"/>
                <a:gd name="T7" fmla="*/ 0 60000 65536"/>
                <a:gd name="T8" fmla="*/ 0 60000 65536"/>
                <a:gd name="T9" fmla="*/ 0 w 672"/>
                <a:gd name="T10" fmla="*/ 0 h 96"/>
                <a:gd name="T11" fmla="*/ 672 w 672"/>
                <a:gd name="T12" fmla="*/ 96 h 9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72" h="96">
                  <a:moveTo>
                    <a:pt x="0" y="96"/>
                  </a:moveTo>
                  <a:cubicBezTo>
                    <a:pt x="112" y="48"/>
                    <a:pt x="224" y="0"/>
                    <a:pt x="336" y="0"/>
                  </a:cubicBezTo>
                  <a:cubicBezTo>
                    <a:pt x="448" y="0"/>
                    <a:pt x="616" y="80"/>
                    <a:pt x="672" y="96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4" name="Freeform 109">
              <a:extLst>
                <a:ext uri="{FF2B5EF4-FFF2-40B4-BE49-F238E27FC236}">
                  <a16:creationId xmlns:a16="http://schemas.microsoft.com/office/drawing/2014/main" id="{4B15AC3E-83BF-4907-9D0F-F028D4E6E4AD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2690199" y="2891892"/>
              <a:ext cx="511972" cy="78391"/>
            </a:xfrm>
            <a:custGeom>
              <a:avLst/>
              <a:gdLst>
                <a:gd name="T0" fmla="*/ 0 w 672"/>
                <a:gd name="T1" fmla="*/ 3850 h 96"/>
                <a:gd name="T2" fmla="*/ 80167 w 672"/>
                <a:gd name="T3" fmla="*/ 0 h 96"/>
                <a:gd name="T4" fmla="*/ 160335 w 672"/>
                <a:gd name="T5" fmla="*/ 3850 h 96"/>
                <a:gd name="T6" fmla="*/ 0 60000 65536"/>
                <a:gd name="T7" fmla="*/ 0 60000 65536"/>
                <a:gd name="T8" fmla="*/ 0 60000 65536"/>
                <a:gd name="T9" fmla="*/ 0 w 672"/>
                <a:gd name="T10" fmla="*/ 0 h 96"/>
                <a:gd name="T11" fmla="*/ 672 w 672"/>
                <a:gd name="T12" fmla="*/ 96 h 9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72" h="96">
                  <a:moveTo>
                    <a:pt x="0" y="96"/>
                  </a:moveTo>
                  <a:cubicBezTo>
                    <a:pt x="112" y="48"/>
                    <a:pt x="224" y="0"/>
                    <a:pt x="336" y="0"/>
                  </a:cubicBezTo>
                  <a:cubicBezTo>
                    <a:pt x="448" y="0"/>
                    <a:pt x="616" y="80"/>
                    <a:pt x="672" y="96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 type="stealth" w="med" len="med"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/>
            <a:lstStyle/>
            <a:p>
              <a:endParaRPr lang="en-GB"/>
            </a:p>
          </p:txBody>
        </p:sp>
        <p:sp>
          <p:nvSpPr>
            <p:cNvPr id="15" name="Freeform 110">
              <a:extLst>
                <a:ext uri="{FF2B5EF4-FFF2-40B4-BE49-F238E27FC236}">
                  <a16:creationId xmlns:a16="http://schemas.microsoft.com/office/drawing/2014/main" id="{31E070C4-A7F4-46A0-99CC-F7F180AE6C79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3471" y="3278733"/>
              <a:ext cx="585429" cy="155077"/>
            </a:xfrm>
            <a:custGeom>
              <a:avLst/>
              <a:gdLst>
                <a:gd name="T0" fmla="*/ 0 w 672"/>
                <a:gd name="T1" fmla="*/ 116636 h 96"/>
                <a:gd name="T2" fmla="*/ 156724 w 672"/>
                <a:gd name="T3" fmla="*/ 0 h 96"/>
                <a:gd name="T4" fmla="*/ 313447 w 672"/>
                <a:gd name="T5" fmla="*/ 116636 h 96"/>
                <a:gd name="T6" fmla="*/ 0 60000 65536"/>
                <a:gd name="T7" fmla="*/ 0 60000 65536"/>
                <a:gd name="T8" fmla="*/ 0 60000 65536"/>
                <a:gd name="T9" fmla="*/ 0 w 672"/>
                <a:gd name="T10" fmla="*/ 0 h 96"/>
                <a:gd name="T11" fmla="*/ 672 w 672"/>
                <a:gd name="T12" fmla="*/ 96 h 9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72" h="96">
                  <a:moveTo>
                    <a:pt x="0" y="96"/>
                  </a:moveTo>
                  <a:cubicBezTo>
                    <a:pt x="112" y="48"/>
                    <a:pt x="224" y="0"/>
                    <a:pt x="336" y="0"/>
                  </a:cubicBezTo>
                  <a:cubicBezTo>
                    <a:pt x="448" y="0"/>
                    <a:pt x="616" y="80"/>
                    <a:pt x="672" y="96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6" name="Freeform 111">
              <a:extLst>
                <a:ext uri="{FF2B5EF4-FFF2-40B4-BE49-F238E27FC236}">
                  <a16:creationId xmlns:a16="http://schemas.microsoft.com/office/drawing/2014/main" id="{151931BB-9AF8-4597-92B7-69B6EE2A02F7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2653471" y="2970283"/>
              <a:ext cx="585429" cy="155077"/>
            </a:xfrm>
            <a:custGeom>
              <a:avLst/>
              <a:gdLst>
                <a:gd name="T0" fmla="*/ 0 w 672"/>
                <a:gd name="T1" fmla="*/ 116637 h 96"/>
                <a:gd name="T2" fmla="*/ 156724 w 672"/>
                <a:gd name="T3" fmla="*/ 0 h 96"/>
                <a:gd name="T4" fmla="*/ 313447 w 672"/>
                <a:gd name="T5" fmla="*/ 116637 h 96"/>
                <a:gd name="T6" fmla="*/ 0 60000 65536"/>
                <a:gd name="T7" fmla="*/ 0 60000 65536"/>
                <a:gd name="T8" fmla="*/ 0 60000 65536"/>
                <a:gd name="T9" fmla="*/ 0 w 672"/>
                <a:gd name="T10" fmla="*/ 0 h 96"/>
                <a:gd name="T11" fmla="*/ 672 w 672"/>
                <a:gd name="T12" fmla="*/ 96 h 9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72" h="96">
                  <a:moveTo>
                    <a:pt x="0" y="96"/>
                  </a:moveTo>
                  <a:cubicBezTo>
                    <a:pt x="112" y="48"/>
                    <a:pt x="224" y="0"/>
                    <a:pt x="336" y="0"/>
                  </a:cubicBezTo>
                  <a:cubicBezTo>
                    <a:pt x="448" y="0"/>
                    <a:pt x="616" y="80"/>
                    <a:pt x="672" y="96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 type="stealth" w="med" len="med"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/>
            <a:lstStyle/>
            <a:p>
              <a:endParaRPr lang="en-GB"/>
            </a:p>
          </p:txBody>
        </p:sp>
        <p:sp>
          <p:nvSpPr>
            <p:cNvPr id="17" name="Freeform 112">
              <a:extLst>
                <a:ext uri="{FF2B5EF4-FFF2-40B4-BE49-F238E27FC236}">
                  <a16:creationId xmlns:a16="http://schemas.microsoft.com/office/drawing/2014/main" id="{6DE12552-134F-49CF-BE69-63E91B5BD058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2726928" y="2793051"/>
              <a:ext cx="438515" cy="59645"/>
            </a:xfrm>
            <a:custGeom>
              <a:avLst/>
              <a:gdLst>
                <a:gd name="T0" fmla="*/ 0 w 672"/>
                <a:gd name="T1" fmla="*/ 981 h 96"/>
                <a:gd name="T2" fmla="*/ 36956 w 672"/>
                <a:gd name="T3" fmla="*/ 0 h 96"/>
                <a:gd name="T4" fmla="*/ 73913 w 672"/>
                <a:gd name="T5" fmla="*/ 981 h 96"/>
                <a:gd name="T6" fmla="*/ 0 60000 65536"/>
                <a:gd name="T7" fmla="*/ 0 60000 65536"/>
                <a:gd name="T8" fmla="*/ 0 60000 65536"/>
                <a:gd name="T9" fmla="*/ 0 w 672"/>
                <a:gd name="T10" fmla="*/ 0 h 96"/>
                <a:gd name="T11" fmla="*/ 672 w 672"/>
                <a:gd name="T12" fmla="*/ 96 h 9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72" h="96">
                  <a:moveTo>
                    <a:pt x="0" y="96"/>
                  </a:moveTo>
                  <a:cubicBezTo>
                    <a:pt x="112" y="48"/>
                    <a:pt x="224" y="0"/>
                    <a:pt x="336" y="0"/>
                  </a:cubicBezTo>
                  <a:cubicBezTo>
                    <a:pt x="448" y="0"/>
                    <a:pt x="616" y="80"/>
                    <a:pt x="672" y="96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 type="stealth" w="med" len="med"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/>
            <a:lstStyle/>
            <a:p>
              <a:endParaRPr lang="en-GB"/>
            </a:p>
          </p:txBody>
        </p:sp>
        <p:sp>
          <p:nvSpPr>
            <p:cNvPr id="18" name="Freeform 113">
              <a:extLst>
                <a:ext uri="{FF2B5EF4-FFF2-40B4-BE49-F238E27FC236}">
                  <a16:creationId xmlns:a16="http://schemas.microsoft.com/office/drawing/2014/main" id="{5A1D2CB2-01F1-4FCB-BDA3-7F10418946E6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6928" y="3551397"/>
              <a:ext cx="438515" cy="59645"/>
            </a:xfrm>
            <a:custGeom>
              <a:avLst/>
              <a:gdLst>
                <a:gd name="T0" fmla="*/ 0 w 672"/>
                <a:gd name="T1" fmla="*/ 981 h 96"/>
                <a:gd name="T2" fmla="*/ 36956 w 672"/>
                <a:gd name="T3" fmla="*/ 0 h 96"/>
                <a:gd name="T4" fmla="*/ 73913 w 672"/>
                <a:gd name="T5" fmla="*/ 981 h 96"/>
                <a:gd name="T6" fmla="*/ 0 60000 65536"/>
                <a:gd name="T7" fmla="*/ 0 60000 65536"/>
                <a:gd name="T8" fmla="*/ 0 60000 65536"/>
                <a:gd name="T9" fmla="*/ 0 w 672"/>
                <a:gd name="T10" fmla="*/ 0 h 96"/>
                <a:gd name="T11" fmla="*/ 672 w 672"/>
                <a:gd name="T12" fmla="*/ 96 h 9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72" h="96">
                  <a:moveTo>
                    <a:pt x="0" y="96"/>
                  </a:moveTo>
                  <a:cubicBezTo>
                    <a:pt x="112" y="48"/>
                    <a:pt x="224" y="0"/>
                    <a:pt x="336" y="0"/>
                  </a:cubicBezTo>
                  <a:cubicBezTo>
                    <a:pt x="448" y="0"/>
                    <a:pt x="616" y="80"/>
                    <a:pt x="672" y="96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9" name="Line 114">
              <a:extLst>
                <a:ext uri="{FF2B5EF4-FFF2-40B4-BE49-F238E27FC236}">
                  <a16:creationId xmlns:a16="http://schemas.microsoft.com/office/drawing/2014/main" id="{A4D33808-7540-4241-85D5-87141C89A50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26928" y="3208863"/>
              <a:ext cx="438515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57701FEB-1C18-4FD8-91C6-7850B4D0E9FF}"/>
              </a:ext>
            </a:extLst>
          </p:cNvPr>
          <p:cNvGrpSpPr/>
          <p:nvPr/>
        </p:nvGrpSpPr>
        <p:grpSpPr>
          <a:xfrm>
            <a:off x="4264479" y="2030141"/>
            <a:ext cx="877031" cy="1472383"/>
            <a:chOff x="3310131" y="2467559"/>
            <a:chExt cx="877031" cy="1472383"/>
          </a:xfrm>
        </p:grpSpPr>
        <p:sp>
          <p:nvSpPr>
            <p:cNvPr id="21" name="Freeform 101">
              <a:extLst>
                <a:ext uri="{FF2B5EF4-FFF2-40B4-BE49-F238E27FC236}">
                  <a16:creationId xmlns:a16="http://schemas.microsoft.com/office/drawing/2014/main" id="{F0FC6C4F-057F-4B08-9499-64618886C06E}"/>
                </a:ext>
              </a:extLst>
            </p:cNvPr>
            <p:cNvSpPr>
              <a:spLocks/>
            </p:cNvSpPr>
            <p:nvPr/>
          </p:nvSpPr>
          <p:spPr bwMode="auto">
            <a:xfrm rot="10800000" flipH="1">
              <a:off x="3310131" y="3358828"/>
              <a:ext cx="877031" cy="581114"/>
            </a:xfrm>
            <a:custGeom>
              <a:avLst/>
              <a:gdLst>
                <a:gd name="T0" fmla="*/ 0 w 1152"/>
                <a:gd name="T1" fmla="*/ 27237 h 720"/>
                <a:gd name="T2" fmla="*/ 45644 w 1152"/>
                <a:gd name="T3" fmla="*/ 23605 h 720"/>
                <a:gd name="T4" fmla="*/ 91288 w 1152"/>
                <a:gd name="T5" fmla="*/ 5447 h 720"/>
                <a:gd name="T6" fmla="*/ 136932 w 1152"/>
                <a:gd name="T7" fmla="*/ 0 h 720"/>
                <a:gd name="T8" fmla="*/ 182576 w 1152"/>
                <a:gd name="T9" fmla="*/ 5447 h 720"/>
                <a:gd name="T10" fmla="*/ 228220 w 1152"/>
                <a:gd name="T11" fmla="*/ 23605 h 720"/>
                <a:gd name="T12" fmla="*/ 273864 w 1152"/>
                <a:gd name="T13" fmla="*/ 27237 h 72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152"/>
                <a:gd name="T22" fmla="*/ 0 h 720"/>
                <a:gd name="T23" fmla="*/ 1152 w 1152"/>
                <a:gd name="T24" fmla="*/ 720 h 72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152" h="720">
                  <a:moveTo>
                    <a:pt x="0" y="720"/>
                  </a:moveTo>
                  <a:cubicBezTo>
                    <a:pt x="64" y="720"/>
                    <a:pt x="128" y="720"/>
                    <a:pt x="192" y="624"/>
                  </a:cubicBezTo>
                  <a:cubicBezTo>
                    <a:pt x="256" y="528"/>
                    <a:pt x="320" y="248"/>
                    <a:pt x="384" y="144"/>
                  </a:cubicBezTo>
                  <a:cubicBezTo>
                    <a:pt x="448" y="40"/>
                    <a:pt x="512" y="0"/>
                    <a:pt x="576" y="0"/>
                  </a:cubicBezTo>
                  <a:cubicBezTo>
                    <a:pt x="640" y="0"/>
                    <a:pt x="704" y="40"/>
                    <a:pt x="768" y="144"/>
                  </a:cubicBezTo>
                  <a:cubicBezTo>
                    <a:pt x="832" y="248"/>
                    <a:pt x="896" y="528"/>
                    <a:pt x="960" y="624"/>
                  </a:cubicBezTo>
                  <a:cubicBezTo>
                    <a:pt x="1024" y="720"/>
                    <a:pt x="1120" y="704"/>
                    <a:pt x="1152" y="720"/>
                  </a:cubicBezTo>
                </a:path>
              </a:pathLst>
            </a:custGeom>
            <a:solidFill>
              <a:srgbClr val="0070C0">
                <a:alpha val="20000"/>
              </a:srgbClr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10800000"/>
            <a:lstStyle/>
            <a:p>
              <a:endParaRPr lang="en-GB"/>
            </a:p>
          </p:txBody>
        </p:sp>
        <p:sp>
          <p:nvSpPr>
            <p:cNvPr id="22" name="Freeform 102">
              <a:extLst>
                <a:ext uri="{FF2B5EF4-FFF2-40B4-BE49-F238E27FC236}">
                  <a16:creationId xmlns:a16="http://schemas.microsoft.com/office/drawing/2014/main" id="{63B6943B-8529-47DA-874D-0B3B15BB69A6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3310131" y="2467559"/>
              <a:ext cx="877031" cy="581114"/>
            </a:xfrm>
            <a:custGeom>
              <a:avLst/>
              <a:gdLst>
                <a:gd name="T0" fmla="*/ 0 w 1152"/>
                <a:gd name="T1" fmla="*/ 27237 h 720"/>
                <a:gd name="T2" fmla="*/ 45644 w 1152"/>
                <a:gd name="T3" fmla="*/ 23605 h 720"/>
                <a:gd name="T4" fmla="*/ 91288 w 1152"/>
                <a:gd name="T5" fmla="*/ 5447 h 720"/>
                <a:gd name="T6" fmla="*/ 136932 w 1152"/>
                <a:gd name="T7" fmla="*/ 0 h 720"/>
                <a:gd name="T8" fmla="*/ 182576 w 1152"/>
                <a:gd name="T9" fmla="*/ 5447 h 720"/>
                <a:gd name="T10" fmla="*/ 228220 w 1152"/>
                <a:gd name="T11" fmla="*/ 23605 h 720"/>
                <a:gd name="T12" fmla="*/ 273864 w 1152"/>
                <a:gd name="T13" fmla="*/ 27237 h 72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152"/>
                <a:gd name="T22" fmla="*/ 0 h 720"/>
                <a:gd name="T23" fmla="*/ 1152 w 1152"/>
                <a:gd name="T24" fmla="*/ 720 h 72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152" h="720">
                  <a:moveTo>
                    <a:pt x="0" y="720"/>
                  </a:moveTo>
                  <a:cubicBezTo>
                    <a:pt x="64" y="720"/>
                    <a:pt x="128" y="720"/>
                    <a:pt x="192" y="624"/>
                  </a:cubicBezTo>
                  <a:cubicBezTo>
                    <a:pt x="256" y="528"/>
                    <a:pt x="320" y="248"/>
                    <a:pt x="384" y="144"/>
                  </a:cubicBezTo>
                  <a:cubicBezTo>
                    <a:pt x="448" y="40"/>
                    <a:pt x="512" y="0"/>
                    <a:pt x="576" y="0"/>
                  </a:cubicBezTo>
                  <a:cubicBezTo>
                    <a:pt x="640" y="0"/>
                    <a:pt x="704" y="40"/>
                    <a:pt x="768" y="144"/>
                  </a:cubicBezTo>
                  <a:cubicBezTo>
                    <a:pt x="832" y="248"/>
                    <a:pt x="896" y="528"/>
                    <a:pt x="960" y="624"/>
                  </a:cubicBezTo>
                  <a:cubicBezTo>
                    <a:pt x="1024" y="720"/>
                    <a:pt x="1120" y="704"/>
                    <a:pt x="1152" y="720"/>
                  </a:cubicBezTo>
                </a:path>
              </a:pathLst>
            </a:custGeom>
            <a:solidFill>
              <a:srgbClr val="0070C0">
                <a:alpha val="20000"/>
              </a:srgbClr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" name="Rectangle 103">
              <a:extLst>
                <a:ext uri="{FF2B5EF4-FFF2-40B4-BE49-F238E27FC236}">
                  <a16:creationId xmlns:a16="http://schemas.microsoft.com/office/drawing/2014/main" id="{01F93F43-39F6-4EED-A2ED-80309E13DD9E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3347972" y="3048673"/>
              <a:ext cx="828060" cy="310155"/>
            </a:xfrm>
            <a:prstGeom prst="rect">
              <a:avLst/>
            </a:prstGeom>
            <a:solidFill>
              <a:srgbClr val="0070C0">
                <a:alpha val="20000"/>
              </a:srgbClr>
            </a:solidFill>
            <a:ln>
              <a:noFill/>
            </a:ln>
          </p:spPr>
          <p:txBody>
            <a:bodyPr wrap="none" anchor="ctr"/>
            <a:lstStyle/>
            <a:p>
              <a:endParaRPr lang="en-US" sz="3600">
                <a:solidFill>
                  <a:schemeClr val="tx1"/>
                </a:solidFill>
              </a:endParaRPr>
            </a:p>
          </p:txBody>
        </p:sp>
        <p:sp>
          <p:nvSpPr>
            <p:cNvPr id="24" name="Freeform 104">
              <a:extLst>
                <a:ext uri="{FF2B5EF4-FFF2-40B4-BE49-F238E27FC236}">
                  <a16:creationId xmlns:a16="http://schemas.microsoft.com/office/drawing/2014/main" id="{9071A41D-927D-4184-8463-119E7F133D2D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3492660" y="3435514"/>
              <a:ext cx="511972" cy="78391"/>
            </a:xfrm>
            <a:custGeom>
              <a:avLst/>
              <a:gdLst>
                <a:gd name="T0" fmla="*/ 0 w 672"/>
                <a:gd name="T1" fmla="*/ 3850 h 96"/>
                <a:gd name="T2" fmla="*/ 80167 w 672"/>
                <a:gd name="T3" fmla="*/ 0 h 96"/>
                <a:gd name="T4" fmla="*/ 160335 w 672"/>
                <a:gd name="T5" fmla="*/ 3850 h 96"/>
                <a:gd name="T6" fmla="*/ 0 60000 65536"/>
                <a:gd name="T7" fmla="*/ 0 60000 65536"/>
                <a:gd name="T8" fmla="*/ 0 60000 65536"/>
                <a:gd name="T9" fmla="*/ 0 w 672"/>
                <a:gd name="T10" fmla="*/ 0 h 96"/>
                <a:gd name="T11" fmla="*/ 672 w 672"/>
                <a:gd name="T12" fmla="*/ 96 h 9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72" h="96">
                  <a:moveTo>
                    <a:pt x="0" y="96"/>
                  </a:moveTo>
                  <a:cubicBezTo>
                    <a:pt x="112" y="48"/>
                    <a:pt x="224" y="0"/>
                    <a:pt x="336" y="0"/>
                  </a:cubicBezTo>
                  <a:cubicBezTo>
                    <a:pt x="448" y="0"/>
                    <a:pt x="616" y="80"/>
                    <a:pt x="672" y="96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5" name="Freeform 109">
              <a:extLst>
                <a:ext uri="{FF2B5EF4-FFF2-40B4-BE49-F238E27FC236}">
                  <a16:creationId xmlns:a16="http://schemas.microsoft.com/office/drawing/2014/main" id="{EFE97C74-6B57-4D12-9A39-93817D92D0D6}"/>
                </a:ext>
              </a:extLst>
            </p:cNvPr>
            <p:cNvSpPr>
              <a:spLocks/>
            </p:cNvSpPr>
            <p:nvPr/>
          </p:nvSpPr>
          <p:spPr bwMode="auto">
            <a:xfrm rot="10800000" flipH="1">
              <a:off x="3492660" y="2893596"/>
              <a:ext cx="511972" cy="78391"/>
            </a:xfrm>
            <a:custGeom>
              <a:avLst/>
              <a:gdLst>
                <a:gd name="T0" fmla="*/ 0 w 672"/>
                <a:gd name="T1" fmla="*/ 3850 h 96"/>
                <a:gd name="T2" fmla="*/ 80167 w 672"/>
                <a:gd name="T3" fmla="*/ 0 h 96"/>
                <a:gd name="T4" fmla="*/ 160335 w 672"/>
                <a:gd name="T5" fmla="*/ 3850 h 96"/>
                <a:gd name="T6" fmla="*/ 0 60000 65536"/>
                <a:gd name="T7" fmla="*/ 0 60000 65536"/>
                <a:gd name="T8" fmla="*/ 0 60000 65536"/>
                <a:gd name="T9" fmla="*/ 0 w 672"/>
                <a:gd name="T10" fmla="*/ 0 h 96"/>
                <a:gd name="T11" fmla="*/ 672 w 672"/>
                <a:gd name="T12" fmla="*/ 96 h 9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72" h="96">
                  <a:moveTo>
                    <a:pt x="0" y="96"/>
                  </a:moveTo>
                  <a:cubicBezTo>
                    <a:pt x="112" y="48"/>
                    <a:pt x="224" y="0"/>
                    <a:pt x="336" y="0"/>
                  </a:cubicBezTo>
                  <a:cubicBezTo>
                    <a:pt x="448" y="0"/>
                    <a:pt x="616" y="80"/>
                    <a:pt x="672" y="96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 type="stealth" w="med" len="med"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/>
            <a:lstStyle/>
            <a:p>
              <a:endParaRPr lang="en-GB"/>
            </a:p>
          </p:txBody>
        </p:sp>
        <p:sp>
          <p:nvSpPr>
            <p:cNvPr id="26" name="Freeform 110">
              <a:extLst>
                <a:ext uri="{FF2B5EF4-FFF2-40B4-BE49-F238E27FC236}">
                  <a16:creationId xmlns:a16="http://schemas.microsoft.com/office/drawing/2014/main" id="{43858C89-6F1E-4FF5-9ACC-C296AD710F2F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3455932" y="3280437"/>
              <a:ext cx="585429" cy="155077"/>
            </a:xfrm>
            <a:custGeom>
              <a:avLst/>
              <a:gdLst>
                <a:gd name="T0" fmla="*/ 0 w 672"/>
                <a:gd name="T1" fmla="*/ 116636 h 96"/>
                <a:gd name="T2" fmla="*/ 156724 w 672"/>
                <a:gd name="T3" fmla="*/ 0 h 96"/>
                <a:gd name="T4" fmla="*/ 313447 w 672"/>
                <a:gd name="T5" fmla="*/ 116636 h 96"/>
                <a:gd name="T6" fmla="*/ 0 60000 65536"/>
                <a:gd name="T7" fmla="*/ 0 60000 65536"/>
                <a:gd name="T8" fmla="*/ 0 60000 65536"/>
                <a:gd name="T9" fmla="*/ 0 w 672"/>
                <a:gd name="T10" fmla="*/ 0 h 96"/>
                <a:gd name="T11" fmla="*/ 672 w 672"/>
                <a:gd name="T12" fmla="*/ 96 h 9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72" h="96">
                  <a:moveTo>
                    <a:pt x="0" y="96"/>
                  </a:moveTo>
                  <a:cubicBezTo>
                    <a:pt x="112" y="48"/>
                    <a:pt x="224" y="0"/>
                    <a:pt x="336" y="0"/>
                  </a:cubicBezTo>
                  <a:cubicBezTo>
                    <a:pt x="448" y="0"/>
                    <a:pt x="616" y="80"/>
                    <a:pt x="672" y="96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7" name="Freeform 111">
              <a:extLst>
                <a:ext uri="{FF2B5EF4-FFF2-40B4-BE49-F238E27FC236}">
                  <a16:creationId xmlns:a16="http://schemas.microsoft.com/office/drawing/2014/main" id="{260376A7-C733-4F11-AA6F-326BA76FC420}"/>
                </a:ext>
              </a:extLst>
            </p:cNvPr>
            <p:cNvSpPr>
              <a:spLocks/>
            </p:cNvSpPr>
            <p:nvPr/>
          </p:nvSpPr>
          <p:spPr bwMode="auto">
            <a:xfrm rot="10800000" flipH="1">
              <a:off x="3455932" y="2971987"/>
              <a:ext cx="585429" cy="155077"/>
            </a:xfrm>
            <a:custGeom>
              <a:avLst/>
              <a:gdLst>
                <a:gd name="T0" fmla="*/ 0 w 672"/>
                <a:gd name="T1" fmla="*/ 116637 h 96"/>
                <a:gd name="T2" fmla="*/ 156724 w 672"/>
                <a:gd name="T3" fmla="*/ 0 h 96"/>
                <a:gd name="T4" fmla="*/ 313447 w 672"/>
                <a:gd name="T5" fmla="*/ 116637 h 96"/>
                <a:gd name="T6" fmla="*/ 0 60000 65536"/>
                <a:gd name="T7" fmla="*/ 0 60000 65536"/>
                <a:gd name="T8" fmla="*/ 0 60000 65536"/>
                <a:gd name="T9" fmla="*/ 0 w 672"/>
                <a:gd name="T10" fmla="*/ 0 h 96"/>
                <a:gd name="T11" fmla="*/ 672 w 672"/>
                <a:gd name="T12" fmla="*/ 96 h 9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72" h="96">
                  <a:moveTo>
                    <a:pt x="0" y="96"/>
                  </a:moveTo>
                  <a:cubicBezTo>
                    <a:pt x="112" y="48"/>
                    <a:pt x="224" y="0"/>
                    <a:pt x="336" y="0"/>
                  </a:cubicBezTo>
                  <a:cubicBezTo>
                    <a:pt x="448" y="0"/>
                    <a:pt x="616" y="80"/>
                    <a:pt x="672" y="96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 type="stealth" w="med" len="med"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/>
            <a:lstStyle/>
            <a:p>
              <a:endParaRPr lang="en-GB"/>
            </a:p>
          </p:txBody>
        </p:sp>
        <p:sp>
          <p:nvSpPr>
            <p:cNvPr id="28" name="Freeform 112">
              <a:extLst>
                <a:ext uri="{FF2B5EF4-FFF2-40B4-BE49-F238E27FC236}">
                  <a16:creationId xmlns:a16="http://schemas.microsoft.com/office/drawing/2014/main" id="{E4277D89-7B19-4106-A3D4-A7AAD7BCF3C8}"/>
                </a:ext>
              </a:extLst>
            </p:cNvPr>
            <p:cNvSpPr>
              <a:spLocks/>
            </p:cNvSpPr>
            <p:nvPr/>
          </p:nvSpPr>
          <p:spPr bwMode="auto">
            <a:xfrm rot="10800000" flipH="1">
              <a:off x="3529389" y="2794755"/>
              <a:ext cx="438515" cy="59645"/>
            </a:xfrm>
            <a:custGeom>
              <a:avLst/>
              <a:gdLst>
                <a:gd name="T0" fmla="*/ 0 w 672"/>
                <a:gd name="T1" fmla="*/ 981 h 96"/>
                <a:gd name="T2" fmla="*/ 36956 w 672"/>
                <a:gd name="T3" fmla="*/ 0 h 96"/>
                <a:gd name="T4" fmla="*/ 73913 w 672"/>
                <a:gd name="T5" fmla="*/ 981 h 96"/>
                <a:gd name="T6" fmla="*/ 0 60000 65536"/>
                <a:gd name="T7" fmla="*/ 0 60000 65536"/>
                <a:gd name="T8" fmla="*/ 0 60000 65536"/>
                <a:gd name="T9" fmla="*/ 0 w 672"/>
                <a:gd name="T10" fmla="*/ 0 h 96"/>
                <a:gd name="T11" fmla="*/ 672 w 672"/>
                <a:gd name="T12" fmla="*/ 96 h 9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72" h="96">
                  <a:moveTo>
                    <a:pt x="0" y="96"/>
                  </a:moveTo>
                  <a:cubicBezTo>
                    <a:pt x="112" y="48"/>
                    <a:pt x="224" y="0"/>
                    <a:pt x="336" y="0"/>
                  </a:cubicBezTo>
                  <a:cubicBezTo>
                    <a:pt x="448" y="0"/>
                    <a:pt x="616" y="80"/>
                    <a:pt x="672" y="96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 type="stealth" w="med" len="med"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/>
            <a:lstStyle/>
            <a:p>
              <a:endParaRPr lang="en-GB"/>
            </a:p>
          </p:txBody>
        </p:sp>
        <p:sp>
          <p:nvSpPr>
            <p:cNvPr id="29" name="Freeform 113">
              <a:extLst>
                <a:ext uri="{FF2B5EF4-FFF2-40B4-BE49-F238E27FC236}">
                  <a16:creationId xmlns:a16="http://schemas.microsoft.com/office/drawing/2014/main" id="{B8B7BABF-1039-4EA4-BDE7-35CA72F7DE63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3529389" y="3553101"/>
              <a:ext cx="438515" cy="59645"/>
            </a:xfrm>
            <a:custGeom>
              <a:avLst/>
              <a:gdLst>
                <a:gd name="T0" fmla="*/ 0 w 672"/>
                <a:gd name="T1" fmla="*/ 981 h 96"/>
                <a:gd name="T2" fmla="*/ 36956 w 672"/>
                <a:gd name="T3" fmla="*/ 0 h 96"/>
                <a:gd name="T4" fmla="*/ 73913 w 672"/>
                <a:gd name="T5" fmla="*/ 981 h 96"/>
                <a:gd name="T6" fmla="*/ 0 60000 65536"/>
                <a:gd name="T7" fmla="*/ 0 60000 65536"/>
                <a:gd name="T8" fmla="*/ 0 60000 65536"/>
                <a:gd name="T9" fmla="*/ 0 w 672"/>
                <a:gd name="T10" fmla="*/ 0 h 96"/>
                <a:gd name="T11" fmla="*/ 672 w 672"/>
                <a:gd name="T12" fmla="*/ 96 h 9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72" h="96">
                  <a:moveTo>
                    <a:pt x="0" y="96"/>
                  </a:moveTo>
                  <a:cubicBezTo>
                    <a:pt x="112" y="48"/>
                    <a:pt x="224" y="0"/>
                    <a:pt x="336" y="0"/>
                  </a:cubicBezTo>
                  <a:cubicBezTo>
                    <a:pt x="448" y="0"/>
                    <a:pt x="616" y="80"/>
                    <a:pt x="672" y="96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0" name="Line 114">
              <a:extLst>
                <a:ext uri="{FF2B5EF4-FFF2-40B4-BE49-F238E27FC236}">
                  <a16:creationId xmlns:a16="http://schemas.microsoft.com/office/drawing/2014/main" id="{C4480C64-EB73-4702-AD7E-1EAD69CD8AF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529389" y="3210567"/>
              <a:ext cx="438515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0DF6E1C2-D74A-4F9B-8CBE-A8BC528CFE1C}"/>
              </a:ext>
            </a:extLst>
          </p:cNvPr>
          <p:cNvGrpSpPr/>
          <p:nvPr/>
        </p:nvGrpSpPr>
        <p:grpSpPr>
          <a:xfrm>
            <a:off x="5101443" y="2030141"/>
            <a:ext cx="877031" cy="1472383"/>
            <a:chOff x="4147095" y="2467559"/>
            <a:chExt cx="877031" cy="1472383"/>
          </a:xfrm>
        </p:grpSpPr>
        <p:sp>
          <p:nvSpPr>
            <p:cNvPr id="32" name="Freeform 101">
              <a:extLst>
                <a:ext uri="{FF2B5EF4-FFF2-40B4-BE49-F238E27FC236}">
                  <a16:creationId xmlns:a16="http://schemas.microsoft.com/office/drawing/2014/main" id="{11750D31-9367-4A6A-BB46-BFB858E15FE4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4147095" y="3358828"/>
              <a:ext cx="877031" cy="581114"/>
            </a:xfrm>
            <a:custGeom>
              <a:avLst/>
              <a:gdLst>
                <a:gd name="T0" fmla="*/ 0 w 1152"/>
                <a:gd name="T1" fmla="*/ 27237 h 720"/>
                <a:gd name="T2" fmla="*/ 45644 w 1152"/>
                <a:gd name="T3" fmla="*/ 23605 h 720"/>
                <a:gd name="T4" fmla="*/ 91288 w 1152"/>
                <a:gd name="T5" fmla="*/ 5447 h 720"/>
                <a:gd name="T6" fmla="*/ 136932 w 1152"/>
                <a:gd name="T7" fmla="*/ 0 h 720"/>
                <a:gd name="T8" fmla="*/ 182576 w 1152"/>
                <a:gd name="T9" fmla="*/ 5447 h 720"/>
                <a:gd name="T10" fmla="*/ 228220 w 1152"/>
                <a:gd name="T11" fmla="*/ 23605 h 720"/>
                <a:gd name="T12" fmla="*/ 273864 w 1152"/>
                <a:gd name="T13" fmla="*/ 27237 h 72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152"/>
                <a:gd name="T22" fmla="*/ 0 h 720"/>
                <a:gd name="T23" fmla="*/ 1152 w 1152"/>
                <a:gd name="T24" fmla="*/ 720 h 72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152" h="720">
                  <a:moveTo>
                    <a:pt x="0" y="720"/>
                  </a:moveTo>
                  <a:cubicBezTo>
                    <a:pt x="64" y="720"/>
                    <a:pt x="128" y="720"/>
                    <a:pt x="192" y="624"/>
                  </a:cubicBezTo>
                  <a:cubicBezTo>
                    <a:pt x="256" y="528"/>
                    <a:pt x="320" y="248"/>
                    <a:pt x="384" y="144"/>
                  </a:cubicBezTo>
                  <a:cubicBezTo>
                    <a:pt x="448" y="40"/>
                    <a:pt x="512" y="0"/>
                    <a:pt x="576" y="0"/>
                  </a:cubicBezTo>
                  <a:cubicBezTo>
                    <a:pt x="640" y="0"/>
                    <a:pt x="704" y="40"/>
                    <a:pt x="768" y="144"/>
                  </a:cubicBezTo>
                  <a:cubicBezTo>
                    <a:pt x="832" y="248"/>
                    <a:pt x="896" y="528"/>
                    <a:pt x="960" y="624"/>
                  </a:cubicBezTo>
                  <a:cubicBezTo>
                    <a:pt x="1024" y="720"/>
                    <a:pt x="1120" y="704"/>
                    <a:pt x="1152" y="720"/>
                  </a:cubicBezTo>
                </a:path>
              </a:pathLst>
            </a:custGeom>
            <a:solidFill>
              <a:srgbClr val="F36A71">
                <a:alpha val="20000"/>
              </a:srgbClr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10800000"/>
            <a:lstStyle/>
            <a:p>
              <a:endParaRPr lang="en-GB"/>
            </a:p>
          </p:txBody>
        </p:sp>
        <p:sp>
          <p:nvSpPr>
            <p:cNvPr id="33" name="Freeform 102">
              <a:extLst>
                <a:ext uri="{FF2B5EF4-FFF2-40B4-BE49-F238E27FC236}">
                  <a16:creationId xmlns:a16="http://schemas.microsoft.com/office/drawing/2014/main" id="{89369E4F-90DA-4776-9A9B-4654482C5A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147095" y="2467559"/>
              <a:ext cx="877031" cy="581114"/>
            </a:xfrm>
            <a:custGeom>
              <a:avLst/>
              <a:gdLst>
                <a:gd name="T0" fmla="*/ 0 w 1152"/>
                <a:gd name="T1" fmla="*/ 27237 h 720"/>
                <a:gd name="T2" fmla="*/ 45644 w 1152"/>
                <a:gd name="T3" fmla="*/ 23605 h 720"/>
                <a:gd name="T4" fmla="*/ 91288 w 1152"/>
                <a:gd name="T5" fmla="*/ 5447 h 720"/>
                <a:gd name="T6" fmla="*/ 136932 w 1152"/>
                <a:gd name="T7" fmla="*/ 0 h 720"/>
                <a:gd name="T8" fmla="*/ 182576 w 1152"/>
                <a:gd name="T9" fmla="*/ 5447 h 720"/>
                <a:gd name="T10" fmla="*/ 228220 w 1152"/>
                <a:gd name="T11" fmla="*/ 23605 h 720"/>
                <a:gd name="T12" fmla="*/ 273864 w 1152"/>
                <a:gd name="T13" fmla="*/ 27237 h 72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152"/>
                <a:gd name="T22" fmla="*/ 0 h 720"/>
                <a:gd name="T23" fmla="*/ 1152 w 1152"/>
                <a:gd name="T24" fmla="*/ 720 h 72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152" h="720">
                  <a:moveTo>
                    <a:pt x="0" y="720"/>
                  </a:moveTo>
                  <a:cubicBezTo>
                    <a:pt x="64" y="720"/>
                    <a:pt x="128" y="720"/>
                    <a:pt x="192" y="624"/>
                  </a:cubicBezTo>
                  <a:cubicBezTo>
                    <a:pt x="256" y="528"/>
                    <a:pt x="320" y="248"/>
                    <a:pt x="384" y="144"/>
                  </a:cubicBezTo>
                  <a:cubicBezTo>
                    <a:pt x="448" y="40"/>
                    <a:pt x="512" y="0"/>
                    <a:pt x="576" y="0"/>
                  </a:cubicBezTo>
                  <a:cubicBezTo>
                    <a:pt x="640" y="0"/>
                    <a:pt x="704" y="40"/>
                    <a:pt x="768" y="144"/>
                  </a:cubicBezTo>
                  <a:cubicBezTo>
                    <a:pt x="832" y="248"/>
                    <a:pt x="896" y="528"/>
                    <a:pt x="960" y="624"/>
                  </a:cubicBezTo>
                  <a:cubicBezTo>
                    <a:pt x="1024" y="720"/>
                    <a:pt x="1120" y="704"/>
                    <a:pt x="1152" y="720"/>
                  </a:cubicBezTo>
                </a:path>
              </a:pathLst>
            </a:custGeom>
            <a:solidFill>
              <a:srgbClr val="F36A71">
                <a:alpha val="20000"/>
              </a:srgbClr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4" name="Rectangle 103">
              <a:extLst>
                <a:ext uri="{FF2B5EF4-FFF2-40B4-BE49-F238E27FC236}">
                  <a16:creationId xmlns:a16="http://schemas.microsoft.com/office/drawing/2014/main" id="{8E5E7F99-B46A-4B9A-989D-FE7AD9DEA8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58225" y="3048673"/>
              <a:ext cx="828060" cy="310155"/>
            </a:xfrm>
            <a:prstGeom prst="rect">
              <a:avLst/>
            </a:prstGeom>
            <a:solidFill>
              <a:srgbClr val="F36A71">
                <a:alpha val="20000"/>
              </a:srgbClr>
            </a:solidFill>
            <a:ln>
              <a:noFill/>
            </a:ln>
          </p:spPr>
          <p:txBody>
            <a:bodyPr wrap="none" anchor="ctr"/>
            <a:lstStyle/>
            <a:p>
              <a:endParaRPr lang="en-US" sz="3600">
                <a:solidFill>
                  <a:schemeClr val="tx1"/>
                </a:solidFill>
              </a:endParaRPr>
            </a:p>
          </p:txBody>
        </p:sp>
        <p:sp>
          <p:nvSpPr>
            <p:cNvPr id="35" name="Freeform 104">
              <a:extLst>
                <a:ext uri="{FF2B5EF4-FFF2-40B4-BE49-F238E27FC236}">
                  <a16:creationId xmlns:a16="http://schemas.microsoft.com/office/drawing/2014/main" id="{00F2EC89-13A0-4A1C-AA1C-58023B22A6F7}"/>
                </a:ext>
              </a:extLst>
            </p:cNvPr>
            <p:cNvSpPr>
              <a:spLocks/>
            </p:cNvSpPr>
            <p:nvPr/>
          </p:nvSpPr>
          <p:spPr bwMode="auto">
            <a:xfrm>
              <a:off x="4329624" y="3435514"/>
              <a:ext cx="511972" cy="78391"/>
            </a:xfrm>
            <a:custGeom>
              <a:avLst/>
              <a:gdLst>
                <a:gd name="T0" fmla="*/ 0 w 672"/>
                <a:gd name="T1" fmla="*/ 3850 h 96"/>
                <a:gd name="T2" fmla="*/ 80167 w 672"/>
                <a:gd name="T3" fmla="*/ 0 h 96"/>
                <a:gd name="T4" fmla="*/ 160335 w 672"/>
                <a:gd name="T5" fmla="*/ 3850 h 96"/>
                <a:gd name="T6" fmla="*/ 0 60000 65536"/>
                <a:gd name="T7" fmla="*/ 0 60000 65536"/>
                <a:gd name="T8" fmla="*/ 0 60000 65536"/>
                <a:gd name="T9" fmla="*/ 0 w 672"/>
                <a:gd name="T10" fmla="*/ 0 h 96"/>
                <a:gd name="T11" fmla="*/ 672 w 672"/>
                <a:gd name="T12" fmla="*/ 96 h 9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72" h="96">
                  <a:moveTo>
                    <a:pt x="0" y="96"/>
                  </a:moveTo>
                  <a:cubicBezTo>
                    <a:pt x="112" y="48"/>
                    <a:pt x="224" y="0"/>
                    <a:pt x="336" y="0"/>
                  </a:cubicBezTo>
                  <a:cubicBezTo>
                    <a:pt x="448" y="0"/>
                    <a:pt x="616" y="80"/>
                    <a:pt x="672" y="96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6" name="Freeform 109">
              <a:extLst>
                <a:ext uri="{FF2B5EF4-FFF2-40B4-BE49-F238E27FC236}">
                  <a16:creationId xmlns:a16="http://schemas.microsoft.com/office/drawing/2014/main" id="{098E6151-6EE3-4CA7-88B5-AD718F747AA0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4329624" y="2893596"/>
              <a:ext cx="511972" cy="78391"/>
            </a:xfrm>
            <a:custGeom>
              <a:avLst/>
              <a:gdLst>
                <a:gd name="T0" fmla="*/ 0 w 672"/>
                <a:gd name="T1" fmla="*/ 3850 h 96"/>
                <a:gd name="T2" fmla="*/ 80167 w 672"/>
                <a:gd name="T3" fmla="*/ 0 h 96"/>
                <a:gd name="T4" fmla="*/ 160335 w 672"/>
                <a:gd name="T5" fmla="*/ 3850 h 96"/>
                <a:gd name="T6" fmla="*/ 0 60000 65536"/>
                <a:gd name="T7" fmla="*/ 0 60000 65536"/>
                <a:gd name="T8" fmla="*/ 0 60000 65536"/>
                <a:gd name="T9" fmla="*/ 0 w 672"/>
                <a:gd name="T10" fmla="*/ 0 h 96"/>
                <a:gd name="T11" fmla="*/ 672 w 672"/>
                <a:gd name="T12" fmla="*/ 96 h 9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72" h="96">
                  <a:moveTo>
                    <a:pt x="0" y="96"/>
                  </a:moveTo>
                  <a:cubicBezTo>
                    <a:pt x="112" y="48"/>
                    <a:pt x="224" y="0"/>
                    <a:pt x="336" y="0"/>
                  </a:cubicBezTo>
                  <a:cubicBezTo>
                    <a:pt x="448" y="0"/>
                    <a:pt x="616" y="80"/>
                    <a:pt x="672" y="96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 type="stealth" w="med" len="med"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/>
            <a:lstStyle/>
            <a:p>
              <a:endParaRPr lang="en-GB"/>
            </a:p>
          </p:txBody>
        </p:sp>
        <p:sp>
          <p:nvSpPr>
            <p:cNvPr id="37" name="Freeform 110">
              <a:extLst>
                <a:ext uri="{FF2B5EF4-FFF2-40B4-BE49-F238E27FC236}">
                  <a16:creationId xmlns:a16="http://schemas.microsoft.com/office/drawing/2014/main" id="{8CFFBE67-0B9A-4F47-9E2A-2B903B1D949C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2896" y="3280437"/>
              <a:ext cx="585429" cy="155077"/>
            </a:xfrm>
            <a:custGeom>
              <a:avLst/>
              <a:gdLst>
                <a:gd name="T0" fmla="*/ 0 w 672"/>
                <a:gd name="T1" fmla="*/ 116636 h 96"/>
                <a:gd name="T2" fmla="*/ 156724 w 672"/>
                <a:gd name="T3" fmla="*/ 0 h 96"/>
                <a:gd name="T4" fmla="*/ 313447 w 672"/>
                <a:gd name="T5" fmla="*/ 116636 h 96"/>
                <a:gd name="T6" fmla="*/ 0 60000 65536"/>
                <a:gd name="T7" fmla="*/ 0 60000 65536"/>
                <a:gd name="T8" fmla="*/ 0 60000 65536"/>
                <a:gd name="T9" fmla="*/ 0 w 672"/>
                <a:gd name="T10" fmla="*/ 0 h 96"/>
                <a:gd name="T11" fmla="*/ 672 w 672"/>
                <a:gd name="T12" fmla="*/ 96 h 9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72" h="96">
                  <a:moveTo>
                    <a:pt x="0" y="96"/>
                  </a:moveTo>
                  <a:cubicBezTo>
                    <a:pt x="112" y="48"/>
                    <a:pt x="224" y="0"/>
                    <a:pt x="336" y="0"/>
                  </a:cubicBezTo>
                  <a:cubicBezTo>
                    <a:pt x="448" y="0"/>
                    <a:pt x="616" y="80"/>
                    <a:pt x="672" y="96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8" name="Freeform 111">
              <a:extLst>
                <a:ext uri="{FF2B5EF4-FFF2-40B4-BE49-F238E27FC236}">
                  <a16:creationId xmlns:a16="http://schemas.microsoft.com/office/drawing/2014/main" id="{36D211F4-D487-43B4-8878-6BB728C50B44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4292896" y="2971987"/>
              <a:ext cx="585429" cy="155077"/>
            </a:xfrm>
            <a:custGeom>
              <a:avLst/>
              <a:gdLst>
                <a:gd name="T0" fmla="*/ 0 w 672"/>
                <a:gd name="T1" fmla="*/ 116637 h 96"/>
                <a:gd name="T2" fmla="*/ 156724 w 672"/>
                <a:gd name="T3" fmla="*/ 0 h 96"/>
                <a:gd name="T4" fmla="*/ 313447 w 672"/>
                <a:gd name="T5" fmla="*/ 116637 h 96"/>
                <a:gd name="T6" fmla="*/ 0 60000 65536"/>
                <a:gd name="T7" fmla="*/ 0 60000 65536"/>
                <a:gd name="T8" fmla="*/ 0 60000 65536"/>
                <a:gd name="T9" fmla="*/ 0 w 672"/>
                <a:gd name="T10" fmla="*/ 0 h 96"/>
                <a:gd name="T11" fmla="*/ 672 w 672"/>
                <a:gd name="T12" fmla="*/ 96 h 9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72" h="96">
                  <a:moveTo>
                    <a:pt x="0" y="96"/>
                  </a:moveTo>
                  <a:cubicBezTo>
                    <a:pt x="112" y="48"/>
                    <a:pt x="224" y="0"/>
                    <a:pt x="336" y="0"/>
                  </a:cubicBezTo>
                  <a:cubicBezTo>
                    <a:pt x="448" y="0"/>
                    <a:pt x="616" y="80"/>
                    <a:pt x="672" y="96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 type="stealth" w="med" len="med"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/>
            <a:lstStyle/>
            <a:p>
              <a:endParaRPr lang="en-GB"/>
            </a:p>
          </p:txBody>
        </p:sp>
        <p:sp>
          <p:nvSpPr>
            <p:cNvPr id="39" name="Freeform 112">
              <a:extLst>
                <a:ext uri="{FF2B5EF4-FFF2-40B4-BE49-F238E27FC236}">
                  <a16:creationId xmlns:a16="http://schemas.microsoft.com/office/drawing/2014/main" id="{D2F30C54-9C2A-4731-B5D0-74735D89559E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4366353" y="2794755"/>
              <a:ext cx="438515" cy="59645"/>
            </a:xfrm>
            <a:custGeom>
              <a:avLst/>
              <a:gdLst>
                <a:gd name="T0" fmla="*/ 0 w 672"/>
                <a:gd name="T1" fmla="*/ 981 h 96"/>
                <a:gd name="T2" fmla="*/ 36956 w 672"/>
                <a:gd name="T3" fmla="*/ 0 h 96"/>
                <a:gd name="T4" fmla="*/ 73913 w 672"/>
                <a:gd name="T5" fmla="*/ 981 h 96"/>
                <a:gd name="T6" fmla="*/ 0 60000 65536"/>
                <a:gd name="T7" fmla="*/ 0 60000 65536"/>
                <a:gd name="T8" fmla="*/ 0 60000 65536"/>
                <a:gd name="T9" fmla="*/ 0 w 672"/>
                <a:gd name="T10" fmla="*/ 0 h 96"/>
                <a:gd name="T11" fmla="*/ 672 w 672"/>
                <a:gd name="T12" fmla="*/ 96 h 9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72" h="96">
                  <a:moveTo>
                    <a:pt x="0" y="96"/>
                  </a:moveTo>
                  <a:cubicBezTo>
                    <a:pt x="112" y="48"/>
                    <a:pt x="224" y="0"/>
                    <a:pt x="336" y="0"/>
                  </a:cubicBezTo>
                  <a:cubicBezTo>
                    <a:pt x="448" y="0"/>
                    <a:pt x="616" y="80"/>
                    <a:pt x="672" y="96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 type="stealth" w="med" len="med"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/>
            <a:lstStyle/>
            <a:p>
              <a:endParaRPr lang="en-GB"/>
            </a:p>
          </p:txBody>
        </p:sp>
        <p:sp>
          <p:nvSpPr>
            <p:cNvPr id="40" name="Freeform 113">
              <a:extLst>
                <a:ext uri="{FF2B5EF4-FFF2-40B4-BE49-F238E27FC236}">
                  <a16:creationId xmlns:a16="http://schemas.microsoft.com/office/drawing/2014/main" id="{2973B66F-3619-4BF0-AD76-33181DA1F901}"/>
                </a:ext>
              </a:extLst>
            </p:cNvPr>
            <p:cNvSpPr>
              <a:spLocks/>
            </p:cNvSpPr>
            <p:nvPr/>
          </p:nvSpPr>
          <p:spPr bwMode="auto">
            <a:xfrm>
              <a:off x="4366353" y="3553101"/>
              <a:ext cx="438515" cy="59645"/>
            </a:xfrm>
            <a:custGeom>
              <a:avLst/>
              <a:gdLst>
                <a:gd name="T0" fmla="*/ 0 w 672"/>
                <a:gd name="T1" fmla="*/ 981 h 96"/>
                <a:gd name="T2" fmla="*/ 36956 w 672"/>
                <a:gd name="T3" fmla="*/ 0 h 96"/>
                <a:gd name="T4" fmla="*/ 73913 w 672"/>
                <a:gd name="T5" fmla="*/ 981 h 96"/>
                <a:gd name="T6" fmla="*/ 0 60000 65536"/>
                <a:gd name="T7" fmla="*/ 0 60000 65536"/>
                <a:gd name="T8" fmla="*/ 0 60000 65536"/>
                <a:gd name="T9" fmla="*/ 0 w 672"/>
                <a:gd name="T10" fmla="*/ 0 h 96"/>
                <a:gd name="T11" fmla="*/ 672 w 672"/>
                <a:gd name="T12" fmla="*/ 96 h 9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72" h="96">
                  <a:moveTo>
                    <a:pt x="0" y="96"/>
                  </a:moveTo>
                  <a:cubicBezTo>
                    <a:pt x="112" y="48"/>
                    <a:pt x="224" y="0"/>
                    <a:pt x="336" y="0"/>
                  </a:cubicBezTo>
                  <a:cubicBezTo>
                    <a:pt x="448" y="0"/>
                    <a:pt x="616" y="80"/>
                    <a:pt x="672" y="96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1" name="Line 114">
              <a:extLst>
                <a:ext uri="{FF2B5EF4-FFF2-40B4-BE49-F238E27FC236}">
                  <a16:creationId xmlns:a16="http://schemas.microsoft.com/office/drawing/2014/main" id="{57530383-7D53-45A7-9AB1-F275D3178C1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66353" y="3210567"/>
              <a:ext cx="438515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42" name="Groupe 41">
            <a:extLst>
              <a:ext uri="{FF2B5EF4-FFF2-40B4-BE49-F238E27FC236}">
                <a16:creationId xmlns:a16="http://schemas.microsoft.com/office/drawing/2014/main" id="{39078230-1AB1-4FD6-8C7D-13274D6F826E}"/>
              </a:ext>
            </a:extLst>
          </p:cNvPr>
          <p:cNvGrpSpPr/>
          <p:nvPr/>
        </p:nvGrpSpPr>
        <p:grpSpPr>
          <a:xfrm>
            <a:off x="5903904" y="2031845"/>
            <a:ext cx="877031" cy="1472383"/>
            <a:chOff x="4949556" y="2469263"/>
            <a:chExt cx="877031" cy="1472383"/>
          </a:xfrm>
        </p:grpSpPr>
        <p:sp>
          <p:nvSpPr>
            <p:cNvPr id="43" name="Freeform 101">
              <a:extLst>
                <a:ext uri="{FF2B5EF4-FFF2-40B4-BE49-F238E27FC236}">
                  <a16:creationId xmlns:a16="http://schemas.microsoft.com/office/drawing/2014/main" id="{386B499F-C3FE-4F83-A117-1DBBC89024C1}"/>
                </a:ext>
              </a:extLst>
            </p:cNvPr>
            <p:cNvSpPr>
              <a:spLocks/>
            </p:cNvSpPr>
            <p:nvPr/>
          </p:nvSpPr>
          <p:spPr bwMode="auto">
            <a:xfrm rot="10800000" flipH="1">
              <a:off x="4949556" y="3360532"/>
              <a:ext cx="877031" cy="581114"/>
            </a:xfrm>
            <a:custGeom>
              <a:avLst/>
              <a:gdLst>
                <a:gd name="T0" fmla="*/ 0 w 1152"/>
                <a:gd name="T1" fmla="*/ 27237 h 720"/>
                <a:gd name="T2" fmla="*/ 45644 w 1152"/>
                <a:gd name="T3" fmla="*/ 23605 h 720"/>
                <a:gd name="T4" fmla="*/ 91288 w 1152"/>
                <a:gd name="T5" fmla="*/ 5447 h 720"/>
                <a:gd name="T6" fmla="*/ 136932 w 1152"/>
                <a:gd name="T7" fmla="*/ 0 h 720"/>
                <a:gd name="T8" fmla="*/ 182576 w 1152"/>
                <a:gd name="T9" fmla="*/ 5447 h 720"/>
                <a:gd name="T10" fmla="*/ 228220 w 1152"/>
                <a:gd name="T11" fmla="*/ 23605 h 720"/>
                <a:gd name="T12" fmla="*/ 273864 w 1152"/>
                <a:gd name="T13" fmla="*/ 27237 h 72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152"/>
                <a:gd name="T22" fmla="*/ 0 h 720"/>
                <a:gd name="T23" fmla="*/ 1152 w 1152"/>
                <a:gd name="T24" fmla="*/ 720 h 72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152" h="720">
                  <a:moveTo>
                    <a:pt x="0" y="720"/>
                  </a:moveTo>
                  <a:cubicBezTo>
                    <a:pt x="64" y="720"/>
                    <a:pt x="128" y="720"/>
                    <a:pt x="192" y="624"/>
                  </a:cubicBezTo>
                  <a:cubicBezTo>
                    <a:pt x="256" y="528"/>
                    <a:pt x="320" y="248"/>
                    <a:pt x="384" y="144"/>
                  </a:cubicBezTo>
                  <a:cubicBezTo>
                    <a:pt x="448" y="40"/>
                    <a:pt x="512" y="0"/>
                    <a:pt x="576" y="0"/>
                  </a:cubicBezTo>
                  <a:cubicBezTo>
                    <a:pt x="640" y="0"/>
                    <a:pt x="704" y="40"/>
                    <a:pt x="768" y="144"/>
                  </a:cubicBezTo>
                  <a:cubicBezTo>
                    <a:pt x="832" y="248"/>
                    <a:pt x="896" y="528"/>
                    <a:pt x="960" y="624"/>
                  </a:cubicBezTo>
                  <a:cubicBezTo>
                    <a:pt x="1024" y="720"/>
                    <a:pt x="1120" y="704"/>
                    <a:pt x="1152" y="720"/>
                  </a:cubicBezTo>
                </a:path>
              </a:pathLst>
            </a:custGeom>
            <a:solidFill>
              <a:srgbClr val="0070C0">
                <a:alpha val="20000"/>
              </a:srgbClr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10800000"/>
            <a:lstStyle/>
            <a:p>
              <a:endParaRPr lang="en-GB"/>
            </a:p>
          </p:txBody>
        </p:sp>
        <p:sp>
          <p:nvSpPr>
            <p:cNvPr id="44" name="Freeform 102">
              <a:extLst>
                <a:ext uri="{FF2B5EF4-FFF2-40B4-BE49-F238E27FC236}">
                  <a16:creationId xmlns:a16="http://schemas.microsoft.com/office/drawing/2014/main" id="{304A9D56-82AA-43CD-A084-588B0661DDFD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949556" y="2469263"/>
              <a:ext cx="877031" cy="581114"/>
            </a:xfrm>
            <a:custGeom>
              <a:avLst/>
              <a:gdLst>
                <a:gd name="T0" fmla="*/ 0 w 1152"/>
                <a:gd name="T1" fmla="*/ 27237 h 720"/>
                <a:gd name="T2" fmla="*/ 45644 w 1152"/>
                <a:gd name="T3" fmla="*/ 23605 h 720"/>
                <a:gd name="T4" fmla="*/ 91288 w 1152"/>
                <a:gd name="T5" fmla="*/ 5447 h 720"/>
                <a:gd name="T6" fmla="*/ 136932 w 1152"/>
                <a:gd name="T7" fmla="*/ 0 h 720"/>
                <a:gd name="T8" fmla="*/ 182576 w 1152"/>
                <a:gd name="T9" fmla="*/ 5447 h 720"/>
                <a:gd name="T10" fmla="*/ 228220 w 1152"/>
                <a:gd name="T11" fmla="*/ 23605 h 720"/>
                <a:gd name="T12" fmla="*/ 273864 w 1152"/>
                <a:gd name="T13" fmla="*/ 27237 h 72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152"/>
                <a:gd name="T22" fmla="*/ 0 h 720"/>
                <a:gd name="T23" fmla="*/ 1152 w 1152"/>
                <a:gd name="T24" fmla="*/ 720 h 72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152" h="720">
                  <a:moveTo>
                    <a:pt x="0" y="720"/>
                  </a:moveTo>
                  <a:cubicBezTo>
                    <a:pt x="64" y="720"/>
                    <a:pt x="128" y="720"/>
                    <a:pt x="192" y="624"/>
                  </a:cubicBezTo>
                  <a:cubicBezTo>
                    <a:pt x="256" y="528"/>
                    <a:pt x="320" y="248"/>
                    <a:pt x="384" y="144"/>
                  </a:cubicBezTo>
                  <a:cubicBezTo>
                    <a:pt x="448" y="40"/>
                    <a:pt x="512" y="0"/>
                    <a:pt x="576" y="0"/>
                  </a:cubicBezTo>
                  <a:cubicBezTo>
                    <a:pt x="640" y="0"/>
                    <a:pt x="704" y="40"/>
                    <a:pt x="768" y="144"/>
                  </a:cubicBezTo>
                  <a:cubicBezTo>
                    <a:pt x="832" y="248"/>
                    <a:pt x="896" y="528"/>
                    <a:pt x="960" y="624"/>
                  </a:cubicBezTo>
                  <a:cubicBezTo>
                    <a:pt x="1024" y="720"/>
                    <a:pt x="1120" y="704"/>
                    <a:pt x="1152" y="720"/>
                  </a:cubicBezTo>
                </a:path>
              </a:pathLst>
            </a:custGeom>
            <a:solidFill>
              <a:srgbClr val="0070C0">
                <a:alpha val="20000"/>
              </a:srgbClr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5" name="Rectangle 103">
              <a:extLst>
                <a:ext uri="{FF2B5EF4-FFF2-40B4-BE49-F238E27FC236}">
                  <a16:creationId xmlns:a16="http://schemas.microsoft.com/office/drawing/2014/main" id="{56621086-2B3F-48A7-A1A0-22C90038F235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4987397" y="3050377"/>
              <a:ext cx="828060" cy="310155"/>
            </a:xfrm>
            <a:prstGeom prst="rect">
              <a:avLst/>
            </a:prstGeom>
            <a:solidFill>
              <a:srgbClr val="0070C0">
                <a:alpha val="20000"/>
              </a:srgbClr>
            </a:solidFill>
            <a:ln>
              <a:noFill/>
            </a:ln>
          </p:spPr>
          <p:txBody>
            <a:bodyPr wrap="none" anchor="ctr"/>
            <a:lstStyle/>
            <a:p>
              <a:endParaRPr lang="en-US" sz="3600">
                <a:solidFill>
                  <a:schemeClr val="tx1"/>
                </a:solidFill>
              </a:endParaRPr>
            </a:p>
          </p:txBody>
        </p:sp>
        <p:sp>
          <p:nvSpPr>
            <p:cNvPr id="46" name="Freeform 104">
              <a:extLst>
                <a:ext uri="{FF2B5EF4-FFF2-40B4-BE49-F238E27FC236}">
                  <a16:creationId xmlns:a16="http://schemas.microsoft.com/office/drawing/2014/main" id="{C8C51EB5-4F74-4D11-A8A1-BF7D95BF047D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5132085" y="3437218"/>
              <a:ext cx="511972" cy="78391"/>
            </a:xfrm>
            <a:custGeom>
              <a:avLst/>
              <a:gdLst>
                <a:gd name="T0" fmla="*/ 0 w 672"/>
                <a:gd name="T1" fmla="*/ 3850 h 96"/>
                <a:gd name="T2" fmla="*/ 80167 w 672"/>
                <a:gd name="T3" fmla="*/ 0 h 96"/>
                <a:gd name="T4" fmla="*/ 160335 w 672"/>
                <a:gd name="T5" fmla="*/ 3850 h 96"/>
                <a:gd name="T6" fmla="*/ 0 60000 65536"/>
                <a:gd name="T7" fmla="*/ 0 60000 65536"/>
                <a:gd name="T8" fmla="*/ 0 60000 65536"/>
                <a:gd name="T9" fmla="*/ 0 w 672"/>
                <a:gd name="T10" fmla="*/ 0 h 96"/>
                <a:gd name="T11" fmla="*/ 672 w 672"/>
                <a:gd name="T12" fmla="*/ 96 h 9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72" h="96">
                  <a:moveTo>
                    <a:pt x="0" y="96"/>
                  </a:moveTo>
                  <a:cubicBezTo>
                    <a:pt x="112" y="48"/>
                    <a:pt x="224" y="0"/>
                    <a:pt x="336" y="0"/>
                  </a:cubicBezTo>
                  <a:cubicBezTo>
                    <a:pt x="448" y="0"/>
                    <a:pt x="616" y="80"/>
                    <a:pt x="672" y="96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7" name="Freeform 109">
              <a:extLst>
                <a:ext uri="{FF2B5EF4-FFF2-40B4-BE49-F238E27FC236}">
                  <a16:creationId xmlns:a16="http://schemas.microsoft.com/office/drawing/2014/main" id="{A48DDD41-AC09-4B13-9210-4202D03E291B}"/>
                </a:ext>
              </a:extLst>
            </p:cNvPr>
            <p:cNvSpPr>
              <a:spLocks/>
            </p:cNvSpPr>
            <p:nvPr/>
          </p:nvSpPr>
          <p:spPr bwMode="auto">
            <a:xfrm rot="10800000" flipH="1">
              <a:off x="5132085" y="2895300"/>
              <a:ext cx="511972" cy="78391"/>
            </a:xfrm>
            <a:custGeom>
              <a:avLst/>
              <a:gdLst>
                <a:gd name="T0" fmla="*/ 0 w 672"/>
                <a:gd name="T1" fmla="*/ 3850 h 96"/>
                <a:gd name="T2" fmla="*/ 80167 w 672"/>
                <a:gd name="T3" fmla="*/ 0 h 96"/>
                <a:gd name="T4" fmla="*/ 160335 w 672"/>
                <a:gd name="T5" fmla="*/ 3850 h 96"/>
                <a:gd name="T6" fmla="*/ 0 60000 65536"/>
                <a:gd name="T7" fmla="*/ 0 60000 65536"/>
                <a:gd name="T8" fmla="*/ 0 60000 65536"/>
                <a:gd name="T9" fmla="*/ 0 w 672"/>
                <a:gd name="T10" fmla="*/ 0 h 96"/>
                <a:gd name="T11" fmla="*/ 672 w 672"/>
                <a:gd name="T12" fmla="*/ 96 h 9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72" h="96">
                  <a:moveTo>
                    <a:pt x="0" y="96"/>
                  </a:moveTo>
                  <a:cubicBezTo>
                    <a:pt x="112" y="48"/>
                    <a:pt x="224" y="0"/>
                    <a:pt x="336" y="0"/>
                  </a:cubicBezTo>
                  <a:cubicBezTo>
                    <a:pt x="448" y="0"/>
                    <a:pt x="616" y="80"/>
                    <a:pt x="672" y="96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 type="stealth" w="med" len="med"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/>
            <a:lstStyle/>
            <a:p>
              <a:endParaRPr lang="en-GB"/>
            </a:p>
          </p:txBody>
        </p:sp>
        <p:sp>
          <p:nvSpPr>
            <p:cNvPr id="48" name="Freeform 110">
              <a:extLst>
                <a:ext uri="{FF2B5EF4-FFF2-40B4-BE49-F238E27FC236}">
                  <a16:creationId xmlns:a16="http://schemas.microsoft.com/office/drawing/2014/main" id="{699B5EC3-9471-4026-8340-EA7D2B90FFC1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5095357" y="3282141"/>
              <a:ext cx="585429" cy="155077"/>
            </a:xfrm>
            <a:custGeom>
              <a:avLst/>
              <a:gdLst>
                <a:gd name="T0" fmla="*/ 0 w 672"/>
                <a:gd name="T1" fmla="*/ 116636 h 96"/>
                <a:gd name="T2" fmla="*/ 156724 w 672"/>
                <a:gd name="T3" fmla="*/ 0 h 96"/>
                <a:gd name="T4" fmla="*/ 313447 w 672"/>
                <a:gd name="T5" fmla="*/ 116636 h 96"/>
                <a:gd name="T6" fmla="*/ 0 60000 65536"/>
                <a:gd name="T7" fmla="*/ 0 60000 65536"/>
                <a:gd name="T8" fmla="*/ 0 60000 65536"/>
                <a:gd name="T9" fmla="*/ 0 w 672"/>
                <a:gd name="T10" fmla="*/ 0 h 96"/>
                <a:gd name="T11" fmla="*/ 672 w 672"/>
                <a:gd name="T12" fmla="*/ 96 h 9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72" h="96">
                  <a:moveTo>
                    <a:pt x="0" y="96"/>
                  </a:moveTo>
                  <a:cubicBezTo>
                    <a:pt x="112" y="48"/>
                    <a:pt x="224" y="0"/>
                    <a:pt x="336" y="0"/>
                  </a:cubicBezTo>
                  <a:cubicBezTo>
                    <a:pt x="448" y="0"/>
                    <a:pt x="616" y="80"/>
                    <a:pt x="672" y="96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9" name="Freeform 111">
              <a:extLst>
                <a:ext uri="{FF2B5EF4-FFF2-40B4-BE49-F238E27FC236}">
                  <a16:creationId xmlns:a16="http://schemas.microsoft.com/office/drawing/2014/main" id="{1E40CABA-9C1A-4405-8296-54D5474C8A32}"/>
                </a:ext>
              </a:extLst>
            </p:cNvPr>
            <p:cNvSpPr>
              <a:spLocks/>
            </p:cNvSpPr>
            <p:nvPr/>
          </p:nvSpPr>
          <p:spPr bwMode="auto">
            <a:xfrm rot="10800000" flipH="1">
              <a:off x="5095357" y="2973691"/>
              <a:ext cx="585429" cy="155077"/>
            </a:xfrm>
            <a:custGeom>
              <a:avLst/>
              <a:gdLst>
                <a:gd name="T0" fmla="*/ 0 w 672"/>
                <a:gd name="T1" fmla="*/ 116637 h 96"/>
                <a:gd name="T2" fmla="*/ 156724 w 672"/>
                <a:gd name="T3" fmla="*/ 0 h 96"/>
                <a:gd name="T4" fmla="*/ 313447 w 672"/>
                <a:gd name="T5" fmla="*/ 116637 h 96"/>
                <a:gd name="T6" fmla="*/ 0 60000 65536"/>
                <a:gd name="T7" fmla="*/ 0 60000 65536"/>
                <a:gd name="T8" fmla="*/ 0 60000 65536"/>
                <a:gd name="T9" fmla="*/ 0 w 672"/>
                <a:gd name="T10" fmla="*/ 0 h 96"/>
                <a:gd name="T11" fmla="*/ 672 w 672"/>
                <a:gd name="T12" fmla="*/ 96 h 9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72" h="96">
                  <a:moveTo>
                    <a:pt x="0" y="96"/>
                  </a:moveTo>
                  <a:cubicBezTo>
                    <a:pt x="112" y="48"/>
                    <a:pt x="224" y="0"/>
                    <a:pt x="336" y="0"/>
                  </a:cubicBezTo>
                  <a:cubicBezTo>
                    <a:pt x="448" y="0"/>
                    <a:pt x="616" y="80"/>
                    <a:pt x="672" y="96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 type="stealth" w="med" len="med"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/>
            <a:lstStyle/>
            <a:p>
              <a:endParaRPr lang="en-GB"/>
            </a:p>
          </p:txBody>
        </p:sp>
        <p:sp>
          <p:nvSpPr>
            <p:cNvPr id="50" name="Freeform 112">
              <a:extLst>
                <a:ext uri="{FF2B5EF4-FFF2-40B4-BE49-F238E27FC236}">
                  <a16:creationId xmlns:a16="http://schemas.microsoft.com/office/drawing/2014/main" id="{133E282E-9754-4C61-93CE-A804DAE8D9B5}"/>
                </a:ext>
              </a:extLst>
            </p:cNvPr>
            <p:cNvSpPr>
              <a:spLocks/>
            </p:cNvSpPr>
            <p:nvPr/>
          </p:nvSpPr>
          <p:spPr bwMode="auto">
            <a:xfrm rot="10800000" flipH="1">
              <a:off x="5168814" y="2796459"/>
              <a:ext cx="438515" cy="59645"/>
            </a:xfrm>
            <a:custGeom>
              <a:avLst/>
              <a:gdLst>
                <a:gd name="T0" fmla="*/ 0 w 672"/>
                <a:gd name="T1" fmla="*/ 981 h 96"/>
                <a:gd name="T2" fmla="*/ 36956 w 672"/>
                <a:gd name="T3" fmla="*/ 0 h 96"/>
                <a:gd name="T4" fmla="*/ 73913 w 672"/>
                <a:gd name="T5" fmla="*/ 981 h 96"/>
                <a:gd name="T6" fmla="*/ 0 60000 65536"/>
                <a:gd name="T7" fmla="*/ 0 60000 65536"/>
                <a:gd name="T8" fmla="*/ 0 60000 65536"/>
                <a:gd name="T9" fmla="*/ 0 w 672"/>
                <a:gd name="T10" fmla="*/ 0 h 96"/>
                <a:gd name="T11" fmla="*/ 672 w 672"/>
                <a:gd name="T12" fmla="*/ 96 h 9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72" h="96">
                  <a:moveTo>
                    <a:pt x="0" y="96"/>
                  </a:moveTo>
                  <a:cubicBezTo>
                    <a:pt x="112" y="48"/>
                    <a:pt x="224" y="0"/>
                    <a:pt x="336" y="0"/>
                  </a:cubicBezTo>
                  <a:cubicBezTo>
                    <a:pt x="448" y="0"/>
                    <a:pt x="616" y="80"/>
                    <a:pt x="672" y="96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 type="stealth" w="med" len="med"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/>
            <a:lstStyle/>
            <a:p>
              <a:endParaRPr lang="en-GB"/>
            </a:p>
          </p:txBody>
        </p:sp>
        <p:sp>
          <p:nvSpPr>
            <p:cNvPr id="51" name="Freeform 113">
              <a:extLst>
                <a:ext uri="{FF2B5EF4-FFF2-40B4-BE49-F238E27FC236}">
                  <a16:creationId xmlns:a16="http://schemas.microsoft.com/office/drawing/2014/main" id="{ECE82451-7C8E-4A02-A795-5D912DEE9B15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5168814" y="3554805"/>
              <a:ext cx="438515" cy="59645"/>
            </a:xfrm>
            <a:custGeom>
              <a:avLst/>
              <a:gdLst>
                <a:gd name="T0" fmla="*/ 0 w 672"/>
                <a:gd name="T1" fmla="*/ 981 h 96"/>
                <a:gd name="T2" fmla="*/ 36956 w 672"/>
                <a:gd name="T3" fmla="*/ 0 h 96"/>
                <a:gd name="T4" fmla="*/ 73913 w 672"/>
                <a:gd name="T5" fmla="*/ 981 h 96"/>
                <a:gd name="T6" fmla="*/ 0 60000 65536"/>
                <a:gd name="T7" fmla="*/ 0 60000 65536"/>
                <a:gd name="T8" fmla="*/ 0 60000 65536"/>
                <a:gd name="T9" fmla="*/ 0 w 672"/>
                <a:gd name="T10" fmla="*/ 0 h 96"/>
                <a:gd name="T11" fmla="*/ 672 w 672"/>
                <a:gd name="T12" fmla="*/ 96 h 9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72" h="96">
                  <a:moveTo>
                    <a:pt x="0" y="96"/>
                  </a:moveTo>
                  <a:cubicBezTo>
                    <a:pt x="112" y="48"/>
                    <a:pt x="224" y="0"/>
                    <a:pt x="336" y="0"/>
                  </a:cubicBezTo>
                  <a:cubicBezTo>
                    <a:pt x="448" y="0"/>
                    <a:pt x="616" y="80"/>
                    <a:pt x="672" y="96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52" name="Line 114">
              <a:extLst>
                <a:ext uri="{FF2B5EF4-FFF2-40B4-BE49-F238E27FC236}">
                  <a16:creationId xmlns:a16="http://schemas.microsoft.com/office/drawing/2014/main" id="{985190AA-205B-4D31-ABDD-734E99DD263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168814" y="3212271"/>
              <a:ext cx="438515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53" name="Groupe 52">
            <a:extLst>
              <a:ext uri="{FF2B5EF4-FFF2-40B4-BE49-F238E27FC236}">
                <a16:creationId xmlns:a16="http://schemas.microsoft.com/office/drawing/2014/main" id="{CDEF991E-1581-4824-A9FB-5119C55488DB}"/>
              </a:ext>
            </a:extLst>
          </p:cNvPr>
          <p:cNvGrpSpPr/>
          <p:nvPr/>
        </p:nvGrpSpPr>
        <p:grpSpPr>
          <a:xfrm>
            <a:off x="6740868" y="2031845"/>
            <a:ext cx="877031" cy="1472383"/>
            <a:chOff x="5786520" y="2469263"/>
            <a:chExt cx="877031" cy="1472383"/>
          </a:xfrm>
        </p:grpSpPr>
        <p:sp>
          <p:nvSpPr>
            <p:cNvPr id="54" name="Freeform 101">
              <a:extLst>
                <a:ext uri="{FF2B5EF4-FFF2-40B4-BE49-F238E27FC236}">
                  <a16:creationId xmlns:a16="http://schemas.microsoft.com/office/drawing/2014/main" id="{B8D0DDDD-7340-408E-8FAC-DF87031559D9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5786520" y="3360532"/>
              <a:ext cx="877031" cy="581114"/>
            </a:xfrm>
            <a:custGeom>
              <a:avLst/>
              <a:gdLst>
                <a:gd name="T0" fmla="*/ 0 w 1152"/>
                <a:gd name="T1" fmla="*/ 27237 h 720"/>
                <a:gd name="T2" fmla="*/ 45644 w 1152"/>
                <a:gd name="T3" fmla="*/ 23605 h 720"/>
                <a:gd name="T4" fmla="*/ 91288 w 1152"/>
                <a:gd name="T5" fmla="*/ 5447 h 720"/>
                <a:gd name="T6" fmla="*/ 136932 w 1152"/>
                <a:gd name="T7" fmla="*/ 0 h 720"/>
                <a:gd name="T8" fmla="*/ 182576 w 1152"/>
                <a:gd name="T9" fmla="*/ 5447 h 720"/>
                <a:gd name="T10" fmla="*/ 228220 w 1152"/>
                <a:gd name="T11" fmla="*/ 23605 h 720"/>
                <a:gd name="T12" fmla="*/ 273864 w 1152"/>
                <a:gd name="T13" fmla="*/ 27237 h 72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152"/>
                <a:gd name="T22" fmla="*/ 0 h 720"/>
                <a:gd name="T23" fmla="*/ 1152 w 1152"/>
                <a:gd name="T24" fmla="*/ 720 h 72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152" h="720">
                  <a:moveTo>
                    <a:pt x="0" y="720"/>
                  </a:moveTo>
                  <a:cubicBezTo>
                    <a:pt x="64" y="720"/>
                    <a:pt x="128" y="720"/>
                    <a:pt x="192" y="624"/>
                  </a:cubicBezTo>
                  <a:cubicBezTo>
                    <a:pt x="256" y="528"/>
                    <a:pt x="320" y="248"/>
                    <a:pt x="384" y="144"/>
                  </a:cubicBezTo>
                  <a:cubicBezTo>
                    <a:pt x="448" y="40"/>
                    <a:pt x="512" y="0"/>
                    <a:pt x="576" y="0"/>
                  </a:cubicBezTo>
                  <a:cubicBezTo>
                    <a:pt x="640" y="0"/>
                    <a:pt x="704" y="40"/>
                    <a:pt x="768" y="144"/>
                  </a:cubicBezTo>
                  <a:cubicBezTo>
                    <a:pt x="832" y="248"/>
                    <a:pt x="896" y="528"/>
                    <a:pt x="960" y="624"/>
                  </a:cubicBezTo>
                  <a:cubicBezTo>
                    <a:pt x="1024" y="720"/>
                    <a:pt x="1120" y="704"/>
                    <a:pt x="1152" y="720"/>
                  </a:cubicBezTo>
                </a:path>
              </a:pathLst>
            </a:custGeom>
            <a:solidFill>
              <a:srgbClr val="F36A71">
                <a:alpha val="20000"/>
              </a:srgbClr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10800000"/>
            <a:lstStyle/>
            <a:p>
              <a:endParaRPr lang="en-GB"/>
            </a:p>
          </p:txBody>
        </p:sp>
        <p:sp>
          <p:nvSpPr>
            <p:cNvPr id="55" name="Freeform 102">
              <a:extLst>
                <a:ext uri="{FF2B5EF4-FFF2-40B4-BE49-F238E27FC236}">
                  <a16:creationId xmlns:a16="http://schemas.microsoft.com/office/drawing/2014/main" id="{1E8FB68B-D881-40AC-9448-DA4006763713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6520" y="2469263"/>
              <a:ext cx="877031" cy="581114"/>
            </a:xfrm>
            <a:custGeom>
              <a:avLst/>
              <a:gdLst>
                <a:gd name="T0" fmla="*/ 0 w 1152"/>
                <a:gd name="T1" fmla="*/ 27237 h 720"/>
                <a:gd name="T2" fmla="*/ 45644 w 1152"/>
                <a:gd name="T3" fmla="*/ 23605 h 720"/>
                <a:gd name="T4" fmla="*/ 91288 w 1152"/>
                <a:gd name="T5" fmla="*/ 5447 h 720"/>
                <a:gd name="T6" fmla="*/ 136932 w 1152"/>
                <a:gd name="T7" fmla="*/ 0 h 720"/>
                <a:gd name="T8" fmla="*/ 182576 w 1152"/>
                <a:gd name="T9" fmla="*/ 5447 h 720"/>
                <a:gd name="T10" fmla="*/ 228220 w 1152"/>
                <a:gd name="T11" fmla="*/ 23605 h 720"/>
                <a:gd name="T12" fmla="*/ 273864 w 1152"/>
                <a:gd name="T13" fmla="*/ 27237 h 72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152"/>
                <a:gd name="T22" fmla="*/ 0 h 720"/>
                <a:gd name="T23" fmla="*/ 1152 w 1152"/>
                <a:gd name="T24" fmla="*/ 720 h 72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152" h="720">
                  <a:moveTo>
                    <a:pt x="0" y="720"/>
                  </a:moveTo>
                  <a:cubicBezTo>
                    <a:pt x="64" y="720"/>
                    <a:pt x="128" y="720"/>
                    <a:pt x="192" y="624"/>
                  </a:cubicBezTo>
                  <a:cubicBezTo>
                    <a:pt x="256" y="528"/>
                    <a:pt x="320" y="248"/>
                    <a:pt x="384" y="144"/>
                  </a:cubicBezTo>
                  <a:cubicBezTo>
                    <a:pt x="448" y="40"/>
                    <a:pt x="512" y="0"/>
                    <a:pt x="576" y="0"/>
                  </a:cubicBezTo>
                  <a:cubicBezTo>
                    <a:pt x="640" y="0"/>
                    <a:pt x="704" y="40"/>
                    <a:pt x="768" y="144"/>
                  </a:cubicBezTo>
                  <a:cubicBezTo>
                    <a:pt x="832" y="248"/>
                    <a:pt x="896" y="528"/>
                    <a:pt x="960" y="624"/>
                  </a:cubicBezTo>
                  <a:cubicBezTo>
                    <a:pt x="1024" y="720"/>
                    <a:pt x="1120" y="704"/>
                    <a:pt x="1152" y="720"/>
                  </a:cubicBezTo>
                </a:path>
              </a:pathLst>
            </a:custGeom>
            <a:solidFill>
              <a:srgbClr val="F36A71">
                <a:alpha val="20000"/>
              </a:srgbClr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6" name="Rectangle 103">
              <a:extLst>
                <a:ext uri="{FF2B5EF4-FFF2-40B4-BE49-F238E27FC236}">
                  <a16:creationId xmlns:a16="http://schemas.microsoft.com/office/drawing/2014/main" id="{F8084B63-4401-4B34-9CC1-96C4CD8301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97650" y="3050377"/>
              <a:ext cx="828060" cy="310155"/>
            </a:xfrm>
            <a:prstGeom prst="rect">
              <a:avLst/>
            </a:prstGeom>
            <a:solidFill>
              <a:srgbClr val="F36A71">
                <a:alpha val="20000"/>
              </a:srgbClr>
            </a:solidFill>
            <a:ln>
              <a:noFill/>
            </a:ln>
          </p:spPr>
          <p:txBody>
            <a:bodyPr wrap="none" anchor="ctr"/>
            <a:lstStyle/>
            <a:p>
              <a:endParaRPr lang="en-US" sz="3600">
                <a:solidFill>
                  <a:schemeClr val="tx1"/>
                </a:solidFill>
              </a:endParaRPr>
            </a:p>
          </p:txBody>
        </p:sp>
        <p:sp>
          <p:nvSpPr>
            <p:cNvPr id="57" name="Freeform 104">
              <a:extLst>
                <a:ext uri="{FF2B5EF4-FFF2-40B4-BE49-F238E27FC236}">
                  <a16:creationId xmlns:a16="http://schemas.microsoft.com/office/drawing/2014/main" id="{D725B2A2-C212-47DC-B116-6A4910CD9D9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69049" y="3437218"/>
              <a:ext cx="511972" cy="78391"/>
            </a:xfrm>
            <a:custGeom>
              <a:avLst/>
              <a:gdLst>
                <a:gd name="T0" fmla="*/ 0 w 672"/>
                <a:gd name="T1" fmla="*/ 3850 h 96"/>
                <a:gd name="T2" fmla="*/ 80167 w 672"/>
                <a:gd name="T3" fmla="*/ 0 h 96"/>
                <a:gd name="T4" fmla="*/ 160335 w 672"/>
                <a:gd name="T5" fmla="*/ 3850 h 96"/>
                <a:gd name="T6" fmla="*/ 0 60000 65536"/>
                <a:gd name="T7" fmla="*/ 0 60000 65536"/>
                <a:gd name="T8" fmla="*/ 0 60000 65536"/>
                <a:gd name="T9" fmla="*/ 0 w 672"/>
                <a:gd name="T10" fmla="*/ 0 h 96"/>
                <a:gd name="T11" fmla="*/ 672 w 672"/>
                <a:gd name="T12" fmla="*/ 96 h 9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72" h="96">
                  <a:moveTo>
                    <a:pt x="0" y="96"/>
                  </a:moveTo>
                  <a:cubicBezTo>
                    <a:pt x="112" y="48"/>
                    <a:pt x="224" y="0"/>
                    <a:pt x="336" y="0"/>
                  </a:cubicBezTo>
                  <a:cubicBezTo>
                    <a:pt x="448" y="0"/>
                    <a:pt x="616" y="80"/>
                    <a:pt x="672" y="96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58" name="Freeform 109">
              <a:extLst>
                <a:ext uri="{FF2B5EF4-FFF2-40B4-BE49-F238E27FC236}">
                  <a16:creationId xmlns:a16="http://schemas.microsoft.com/office/drawing/2014/main" id="{0FF08002-F970-496E-9193-6E7B5C56BDC3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5969049" y="2895300"/>
              <a:ext cx="511972" cy="78391"/>
            </a:xfrm>
            <a:custGeom>
              <a:avLst/>
              <a:gdLst>
                <a:gd name="T0" fmla="*/ 0 w 672"/>
                <a:gd name="T1" fmla="*/ 3850 h 96"/>
                <a:gd name="T2" fmla="*/ 80167 w 672"/>
                <a:gd name="T3" fmla="*/ 0 h 96"/>
                <a:gd name="T4" fmla="*/ 160335 w 672"/>
                <a:gd name="T5" fmla="*/ 3850 h 96"/>
                <a:gd name="T6" fmla="*/ 0 60000 65536"/>
                <a:gd name="T7" fmla="*/ 0 60000 65536"/>
                <a:gd name="T8" fmla="*/ 0 60000 65536"/>
                <a:gd name="T9" fmla="*/ 0 w 672"/>
                <a:gd name="T10" fmla="*/ 0 h 96"/>
                <a:gd name="T11" fmla="*/ 672 w 672"/>
                <a:gd name="T12" fmla="*/ 96 h 9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72" h="96">
                  <a:moveTo>
                    <a:pt x="0" y="96"/>
                  </a:moveTo>
                  <a:cubicBezTo>
                    <a:pt x="112" y="48"/>
                    <a:pt x="224" y="0"/>
                    <a:pt x="336" y="0"/>
                  </a:cubicBezTo>
                  <a:cubicBezTo>
                    <a:pt x="448" y="0"/>
                    <a:pt x="616" y="80"/>
                    <a:pt x="672" y="96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 type="stealth" w="med" len="med"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/>
            <a:lstStyle/>
            <a:p>
              <a:endParaRPr lang="en-GB"/>
            </a:p>
          </p:txBody>
        </p:sp>
        <p:sp>
          <p:nvSpPr>
            <p:cNvPr id="59" name="Freeform 110">
              <a:extLst>
                <a:ext uri="{FF2B5EF4-FFF2-40B4-BE49-F238E27FC236}">
                  <a16:creationId xmlns:a16="http://schemas.microsoft.com/office/drawing/2014/main" id="{5E02682B-74AA-413D-A1AF-C5557D4C027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32321" y="3282141"/>
              <a:ext cx="585429" cy="155077"/>
            </a:xfrm>
            <a:custGeom>
              <a:avLst/>
              <a:gdLst>
                <a:gd name="T0" fmla="*/ 0 w 672"/>
                <a:gd name="T1" fmla="*/ 116636 h 96"/>
                <a:gd name="T2" fmla="*/ 156724 w 672"/>
                <a:gd name="T3" fmla="*/ 0 h 96"/>
                <a:gd name="T4" fmla="*/ 313447 w 672"/>
                <a:gd name="T5" fmla="*/ 116636 h 96"/>
                <a:gd name="T6" fmla="*/ 0 60000 65536"/>
                <a:gd name="T7" fmla="*/ 0 60000 65536"/>
                <a:gd name="T8" fmla="*/ 0 60000 65536"/>
                <a:gd name="T9" fmla="*/ 0 w 672"/>
                <a:gd name="T10" fmla="*/ 0 h 96"/>
                <a:gd name="T11" fmla="*/ 672 w 672"/>
                <a:gd name="T12" fmla="*/ 96 h 9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72" h="96">
                  <a:moveTo>
                    <a:pt x="0" y="96"/>
                  </a:moveTo>
                  <a:cubicBezTo>
                    <a:pt x="112" y="48"/>
                    <a:pt x="224" y="0"/>
                    <a:pt x="336" y="0"/>
                  </a:cubicBezTo>
                  <a:cubicBezTo>
                    <a:pt x="448" y="0"/>
                    <a:pt x="616" y="80"/>
                    <a:pt x="672" y="96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60" name="Freeform 111">
              <a:extLst>
                <a:ext uri="{FF2B5EF4-FFF2-40B4-BE49-F238E27FC236}">
                  <a16:creationId xmlns:a16="http://schemas.microsoft.com/office/drawing/2014/main" id="{3DDD8B8E-9478-4BCE-AA43-6A321E708FF4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5932321" y="2973691"/>
              <a:ext cx="585429" cy="155077"/>
            </a:xfrm>
            <a:custGeom>
              <a:avLst/>
              <a:gdLst>
                <a:gd name="T0" fmla="*/ 0 w 672"/>
                <a:gd name="T1" fmla="*/ 116637 h 96"/>
                <a:gd name="T2" fmla="*/ 156724 w 672"/>
                <a:gd name="T3" fmla="*/ 0 h 96"/>
                <a:gd name="T4" fmla="*/ 313447 w 672"/>
                <a:gd name="T5" fmla="*/ 116637 h 96"/>
                <a:gd name="T6" fmla="*/ 0 60000 65536"/>
                <a:gd name="T7" fmla="*/ 0 60000 65536"/>
                <a:gd name="T8" fmla="*/ 0 60000 65536"/>
                <a:gd name="T9" fmla="*/ 0 w 672"/>
                <a:gd name="T10" fmla="*/ 0 h 96"/>
                <a:gd name="T11" fmla="*/ 672 w 672"/>
                <a:gd name="T12" fmla="*/ 96 h 9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72" h="96">
                  <a:moveTo>
                    <a:pt x="0" y="96"/>
                  </a:moveTo>
                  <a:cubicBezTo>
                    <a:pt x="112" y="48"/>
                    <a:pt x="224" y="0"/>
                    <a:pt x="336" y="0"/>
                  </a:cubicBezTo>
                  <a:cubicBezTo>
                    <a:pt x="448" y="0"/>
                    <a:pt x="616" y="80"/>
                    <a:pt x="672" y="96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 type="stealth" w="med" len="med"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/>
            <a:lstStyle/>
            <a:p>
              <a:endParaRPr lang="en-GB"/>
            </a:p>
          </p:txBody>
        </p:sp>
        <p:sp>
          <p:nvSpPr>
            <p:cNvPr id="61" name="Freeform 112">
              <a:extLst>
                <a:ext uri="{FF2B5EF4-FFF2-40B4-BE49-F238E27FC236}">
                  <a16:creationId xmlns:a16="http://schemas.microsoft.com/office/drawing/2014/main" id="{8DCBF346-C622-41FE-991B-DF0E1CBACFFA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005778" y="2796459"/>
              <a:ext cx="438515" cy="59645"/>
            </a:xfrm>
            <a:custGeom>
              <a:avLst/>
              <a:gdLst>
                <a:gd name="T0" fmla="*/ 0 w 672"/>
                <a:gd name="T1" fmla="*/ 981 h 96"/>
                <a:gd name="T2" fmla="*/ 36956 w 672"/>
                <a:gd name="T3" fmla="*/ 0 h 96"/>
                <a:gd name="T4" fmla="*/ 73913 w 672"/>
                <a:gd name="T5" fmla="*/ 981 h 96"/>
                <a:gd name="T6" fmla="*/ 0 60000 65536"/>
                <a:gd name="T7" fmla="*/ 0 60000 65536"/>
                <a:gd name="T8" fmla="*/ 0 60000 65536"/>
                <a:gd name="T9" fmla="*/ 0 w 672"/>
                <a:gd name="T10" fmla="*/ 0 h 96"/>
                <a:gd name="T11" fmla="*/ 672 w 672"/>
                <a:gd name="T12" fmla="*/ 96 h 9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72" h="96">
                  <a:moveTo>
                    <a:pt x="0" y="96"/>
                  </a:moveTo>
                  <a:cubicBezTo>
                    <a:pt x="112" y="48"/>
                    <a:pt x="224" y="0"/>
                    <a:pt x="336" y="0"/>
                  </a:cubicBezTo>
                  <a:cubicBezTo>
                    <a:pt x="448" y="0"/>
                    <a:pt x="616" y="80"/>
                    <a:pt x="672" y="96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 type="stealth" w="med" len="med"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/>
            <a:lstStyle/>
            <a:p>
              <a:endParaRPr lang="en-GB"/>
            </a:p>
          </p:txBody>
        </p:sp>
        <p:sp>
          <p:nvSpPr>
            <p:cNvPr id="62" name="Freeform 113">
              <a:extLst>
                <a:ext uri="{FF2B5EF4-FFF2-40B4-BE49-F238E27FC236}">
                  <a16:creationId xmlns:a16="http://schemas.microsoft.com/office/drawing/2014/main" id="{03FB52BE-B24F-41A8-9B9C-DCA1570FDC3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5778" y="3554805"/>
              <a:ext cx="438515" cy="59645"/>
            </a:xfrm>
            <a:custGeom>
              <a:avLst/>
              <a:gdLst>
                <a:gd name="T0" fmla="*/ 0 w 672"/>
                <a:gd name="T1" fmla="*/ 981 h 96"/>
                <a:gd name="T2" fmla="*/ 36956 w 672"/>
                <a:gd name="T3" fmla="*/ 0 h 96"/>
                <a:gd name="T4" fmla="*/ 73913 w 672"/>
                <a:gd name="T5" fmla="*/ 981 h 96"/>
                <a:gd name="T6" fmla="*/ 0 60000 65536"/>
                <a:gd name="T7" fmla="*/ 0 60000 65536"/>
                <a:gd name="T8" fmla="*/ 0 60000 65536"/>
                <a:gd name="T9" fmla="*/ 0 w 672"/>
                <a:gd name="T10" fmla="*/ 0 h 96"/>
                <a:gd name="T11" fmla="*/ 672 w 672"/>
                <a:gd name="T12" fmla="*/ 96 h 9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72" h="96">
                  <a:moveTo>
                    <a:pt x="0" y="96"/>
                  </a:moveTo>
                  <a:cubicBezTo>
                    <a:pt x="112" y="48"/>
                    <a:pt x="224" y="0"/>
                    <a:pt x="336" y="0"/>
                  </a:cubicBezTo>
                  <a:cubicBezTo>
                    <a:pt x="448" y="0"/>
                    <a:pt x="616" y="80"/>
                    <a:pt x="672" y="96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63" name="Line 114">
              <a:extLst>
                <a:ext uri="{FF2B5EF4-FFF2-40B4-BE49-F238E27FC236}">
                  <a16:creationId xmlns:a16="http://schemas.microsoft.com/office/drawing/2014/main" id="{770B7973-0B70-4DCD-9D01-57E18323F88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005778" y="3212271"/>
              <a:ext cx="438515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64" name="Groupe 63">
            <a:extLst>
              <a:ext uri="{FF2B5EF4-FFF2-40B4-BE49-F238E27FC236}">
                <a16:creationId xmlns:a16="http://schemas.microsoft.com/office/drawing/2014/main" id="{38241721-DBB4-4E9D-8EE4-63EACF5D2181}"/>
              </a:ext>
            </a:extLst>
          </p:cNvPr>
          <p:cNvGrpSpPr/>
          <p:nvPr/>
        </p:nvGrpSpPr>
        <p:grpSpPr>
          <a:xfrm>
            <a:off x="7543330" y="2033549"/>
            <a:ext cx="877031" cy="1472383"/>
            <a:chOff x="6588982" y="2470967"/>
            <a:chExt cx="877031" cy="1472383"/>
          </a:xfrm>
        </p:grpSpPr>
        <p:sp>
          <p:nvSpPr>
            <p:cNvPr id="65" name="Freeform 101">
              <a:extLst>
                <a:ext uri="{FF2B5EF4-FFF2-40B4-BE49-F238E27FC236}">
                  <a16:creationId xmlns:a16="http://schemas.microsoft.com/office/drawing/2014/main" id="{DFC2A2BC-94AD-4FAA-9AFE-C3D57E4C1542}"/>
                </a:ext>
              </a:extLst>
            </p:cNvPr>
            <p:cNvSpPr>
              <a:spLocks/>
            </p:cNvSpPr>
            <p:nvPr/>
          </p:nvSpPr>
          <p:spPr bwMode="auto">
            <a:xfrm rot="10800000" flipH="1">
              <a:off x="6588982" y="3362236"/>
              <a:ext cx="877031" cy="581114"/>
            </a:xfrm>
            <a:custGeom>
              <a:avLst/>
              <a:gdLst>
                <a:gd name="T0" fmla="*/ 0 w 1152"/>
                <a:gd name="T1" fmla="*/ 27237 h 720"/>
                <a:gd name="T2" fmla="*/ 45644 w 1152"/>
                <a:gd name="T3" fmla="*/ 23605 h 720"/>
                <a:gd name="T4" fmla="*/ 91288 w 1152"/>
                <a:gd name="T5" fmla="*/ 5447 h 720"/>
                <a:gd name="T6" fmla="*/ 136932 w 1152"/>
                <a:gd name="T7" fmla="*/ 0 h 720"/>
                <a:gd name="T8" fmla="*/ 182576 w 1152"/>
                <a:gd name="T9" fmla="*/ 5447 h 720"/>
                <a:gd name="T10" fmla="*/ 228220 w 1152"/>
                <a:gd name="T11" fmla="*/ 23605 h 720"/>
                <a:gd name="T12" fmla="*/ 273864 w 1152"/>
                <a:gd name="T13" fmla="*/ 27237 h 72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152"/>
                <a:gd name="T22" fmla="*/ 0 h 720"/>
                <a:gd name="T23" fmla="*/ 1152 w 1152"/>
                <a:gd name="T24" fmla="*/ 720 h 72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152" h="720">
                  <a:moveTo>
                    <a:pt x="0" y="720"/>
                  </a:moveTo>
                  <a:cubicBezTo>
                    <a:pt x="64" y="720"/>
                    <a:pt x="128" y="720"/>
                    <a:pt x="192" y="624"/>
                  </a:cubicBezTo>
                  <a:cubicBezTo>
                    <a:pt x="256" y="528"/>
                    <a:pt x="320" y="248"/>
                    <a:pt x="384" y="144"/>
                  </a:cubicBezTo>
                  <a:cubicBezTo>
                    <a:pt x="448" y="40"/>
                    <a:pt x="512" y="0"/>
                    <a:pt x="576" y="0"/>
                  </a:cubicBezTo>
                  <a:cubicBezTo>
                    <a:pt x="640" y="0"/>
                    <a:pt x="704" y="40"/>
                    <a:pt x="768" y="144"/>
                  </a:cubicBezTo>
                  <a:cubicBezTo>
                    <a:pt x="832" y="248"/>
                    <a:pt x="896" y="528"/>
                    <a:pt x="960" y="624"/>
                  </a:cubicBezTo>
                  <a:cubicBezTo>
                    <a:pt x="1024" y="720"/>
                    <a:pt x="1120" y="704"/>
                    <a:pt x="1152" y="720"/>
                  </a:cubicBezTo>
                </a:path>
              </a:pathLst>
            </a:custGeom>
            <a:solidFill>
              <a:srgbClr val="0070C0">
                <a:alpha val="20000"/>
              </a:srgbClr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10800000"/>
            <a:lstStyle/>
            <a:p>
              <a:endParaRPr lang="en-GB"/>
            </a:p>
          </p:txBody>
        </p:sp>
        <p:sp>
          <p:nvSpPr>
            <p:cNvPr id="66" name="Freeform 102">
              <a:extLst>
                <a:ext uri="{FF2B5EF4-FFF2-40B4-BE49-F238E27FC236}">
                  <a16:creationId xmlns:a16="http://schemas.microsoft.com/office/drawing/2014/main" id="{3BEF8393-11D5-49F2-8480-83E97FDB3F53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6588982" y="2470967"/>
              <a:ext cx="877031" cy="581114"/>
            </a:xfrm>
            <a:custGeom>
              <a:avLst/>
              <a:gdLst>
                <a:gd name="T0" fmla="*/ 0 w 1152"/>
                <a:gd name="T1" fmla="*/ 27237 h 720"/>
                <a:gd name="T2" fmla="*/ 45644 w 1152"/>
                <a:gd name="T3" fmla="*/ 23605 h 720"/>
                <a:gd name="T4" fmla="*/ 91288 w 1152"/>
                <a:gd name="T5" fmla="*/ 5447 h 720"/>
                <a:gd name="T6" fmla="*/ 136932 w 1152"/>
                <a:gd name="T7" fmla="*/ 0 h 720"/>
                <a:gd name="T8" fmla="*/ 182576 w 1152"/>
                <a:gd name="T9" fmla="*/ 5447 h 720"/>
                <a:gd name="T10" fmla="*/ 228220 w 1152"/>
                <a:gd name="T11" fmla="*/ 23605 h 720"/>
                <a:gd name="T12" fmla="*/ 273864 w 1152"/>
                <a:gd name="T13" fmla="*/ 27237 h 72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152"/>
                <a:gd name="T22" fmla="*/ 0 h 720"/>
                <a:gd name="T23" fmla="*/ 1152 w 1152"/>
                <a:gd name="T24" fmla="*/ 720 h 72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152" h="720">
                  <a:moveTo>
                    <a:pt x="0" y="720"/>
                  </a:moveTo>
                  <a:cubicBezTo>
                    <a:pt x="64" y="720"/>
                    <a:pt x="128" y="720"/>
                    <a:pt x="192" y="624"/>
                  </a:cubicBezTo>
                  <a:cubicBezTo>
                    <a:pt x="256" y="528"/>
                    <a:pt x="320" y="248"/>
                    <a:pt x="384" y="144"/>
                  </a:cubicBezTo>
                  <a:cubicBezTo>
                    <a:pt x="448" y="40"/>
                    <a:pt x="512" y="0"/>
                    <a:pt x="576" y="0"/>
                  </a:cubicBezTo>
                  <a:cubicBezTo>
                    <a:pt x="640" y="0"/>
                    <a:pt x="704" y="40"/>
                    <a:pt x="768" y="144"/>
                  </a:cubicBezTo>
                  <a:cubicBezTo>
                    <a:pt x="832" y="248"/>
                    <a:pt x="896" y="528"/>
                    <a:pt x="960" y="624"/>
                  </a:cubicBezTo>
                  <a:cubicBezTo>
                    <a:pt x="1024" y="720"/>
                    <a:pt x="1120" y="704"/>
                    <a:pt x="1152" y="720"/>
                  </a:cubicBezTo>
                </a:path>
              </a:pathLst>
            </a:custGeom>
            <a:solidFill>
              <a:srgbClr val="0070C0">
                <a:alpha val="20000"/>
              </a:srgbClr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7" name="Rectangle 103">
              <a:extLst>
                <a:ext uri="{FF2B5EF4-FFF2-40B4-BE49-F238E27FC236}">
                  <a16:creationId xmlns:a16="http://schemas.microsoft.com/office/drawing/2014/main" id="{D84A0942-5481-46F6-990B-29E069AE5356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6626823" y="3052081"/>
              <a:ext cx="828060" cy="310155"/>
            </a:xfrm>
            <a:prstGeom prst="rect">
              <a:avLst/>
            </a:prstGeom>
            <a:solidFill>
              <a:srgbClr val="0070C0">
                <a:alpha val="20000"/>
              </a:srgbClr>
            </a:solidFill>
            <a:ln>
              <a:noFill/>
            </a:ln>
          </p:spPr>
          <p:txBody>
            <a:bodyPr wrap="none" anchor="ctr"/>
            <a:lstStyle/>
            <a:p>
              <a:endParaRPr lang="en-US" sz="3600">
                <a:solidFill>
                  <a:schemeClr val="tx1"/>
                </a:solidFill>
              </a:endParaRPr>
            </a:p>
          </p:txBody>
        </p:sp>
        <p:sp>
          <p:nvSpPr>
            <p:cNvPr id="68" name="Freeform 104">
              <a:extLst>
                <a:ext uri="{FF2B5EF4-FFF2-40B4-BE49-F238E27FC236}">
                  <a16:creationId xmlns:a16="http://schemas.microsoft.com/office/drawing/2014/main" id="{1EEA2A5E-C068-4977-A2B0-9540490306B4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6771511" y="3438922"/>
              <a:ext cx="511972" cy="78391"/>
            </a:xfrm>
            <a:custGeom>
              <a:avLst/>
              <a:gdLst>
                <a:gd name="T0" fmla="*/ 0 w 672"/>
                <a:gd name="T1" fmla="*/ 3850 h 96"/>
                <a:gd name="T2" fmla="*/ 80167 w 672"/>
                <a:gd name="T3" fmla="*/ 0 h 96"/>
                <a:gd name="T4" fmla="*/ 160335 w 672"/>
                <a:gd name="T5" fmla="*/ 3850 h 96"/>
                <a:gd name="T6" fmla="*/ 0 60000 65536"/>
                <a:gd name="T7" fmla="*/ 0 60000 65536"/>
                <a:gd name="T8" fmla="*/ 0 60000 65536"/>
                <a:gd name="T9" fmla="*/ 0 w 672"/>
                <a:gd name="T10" fmla="*/ 0 h 96"/>
                <a:gd name="T11" fmla="*/ 672 w 672"/>
                <a:gd name="T12" fmla="*/ 96 h 9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72" h="96">
                  <a:moveTo>
                    <a:pt x="0" y="96"/>
                  </a:moveTo>
                  <a:cubicBezTo>
                    <a:pt x="112" y="48"/>
                    <a:pt x="224" y="0"/>
                    <a:pt x="336" y="0"/>
                  </a:cubicBezTo>
                  <a:cubicBezTo>
                    <a:pt x="448" y="0"/>
                    <a:pt x="616" y="80"/>
                    <a:pt x="672" y="96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69" name="Freeform 109">
              <a:extLst>
                <a:ext uri="{FF2B5EF4-FFF2-40B4-BE49-F238E27FC236}">
                  <a16:creationId xmlns:a16="http://schemas.microsoft.com/office/drawing/2014/main" id="{DA7F7720-C27C-47FB-99E9-4C0278B56152}"/>
                </a:ext>
              </a:extLst>
            </p:cNvPr>
            <p:cNvSpPr>
              <a:spLocks/>
            </p:cNvSpPr>
            <p:nvPr/>
          </p:nvSpPr>
          <p:spPr bwMode="auto">
            <a:xfrm rot="10800000" flipH="1">
              <a:off x="6771511" y="2897004"/>
              <a:ext cx="511972" cy="78391"/>
            </a:xfrm>
            <a:custGeom>
              <a:avLst/>
              <a:gdLst>
                <a:gd name="T0" fmla="*/ 0 w 672"/>
                <a:gd name="T1" fmla="*/ 3850 h 96"/>
                <a:gd name="T2" fmla="*/ 80167 w 672"/>
                <a:gd name="T3" fmla="*/ 0 h 96"/>
                <a:gd name="T4" fmla="*/ 160335 w 672"/>
                <a:gd name="T5" fmla="*/ 3850 h 96"/>
                <a:gd name="T6" fmla="*/ 0 60000 65536"/>
                <a:gd name="T7" fmla="*/ 0 60000 65536"/>
                <a:gd name="T8" fmla="*/ 0 60000 65536"/>
                <a:gd name="T9" fmla="*/ 0 w 672"/>
                <a:gd name="T10" fmla="*/ 0 h 96"/>
                <a:gd name="T11" fmla="*/ 672 w 672"/>
                <a:gd name="T12" fmla="*/ 96 h 9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72" h="96">
                  <a:moveTo>
                    <a:pt x="0" y="96"/>
                  </a:moveTo>
                  <a:cubicBezTo>
                    <a:pt x="112" y="48"/>
                    <a:pt x="224" y="0"/>
                    <a:pt x="336" y="0"/>
                  </a:cubicBezTo>
                  <a:cubicBezTo>
                    <a:pt x="448" y="0"/>
                    <a:pt x="616" y="80"/>
                    <a:pt x="672" y="96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 type="stealth" w="med" len="med"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/>
            <a:lstStyle/>
            <a:p>
              <a:endParaRPr lang="en-GB"/>
            </a:p>
          </p:txBody>
        </p:sp>
        <p:sp>
          <p:nvSpPr>
            <p:cNvPr id="70" name="Freeform 110">
              <a:extLst>
                <a:ext uri="{FF2B5EF4-FFF2-40B4-BE49-F238E27FC236}">
                  <a16:creationId xmlns:a16="http://schemas.microsoft.com/office/drawing/2014/main" id="{21A0A8C5-4194-4742-B1A6-5307F8527545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6734783" y="3283845"/>
              <a:ext cx="585429" cy="155077"/>
            </a:xfrm>
            <a:custGeom>
              <a:avLst/>
              <a:gdLst>
                <a:gd name="T0" fmla="*/ 0 w 672"/>
                <a:gd name="T1" fmla="*/ 116636 h 96"/>
                <a:gd name="T2" fmla="*/ 156724 w 672"/>
                <a:gd name="T3" fmla="*/ 0 h 96"/>
                <a:gd name="T4" fmla="*/ 313447 w 672"/>
                <a:gd name="T5" fmla="*/ 116636 h 96"/>
                <a:gd name="T6" fmla="*/ 0 60000 65536"/>
                <a:gd name="T7" fmla="*/ 0 60000 65536"/>
                <a:gd name="T8" fmla="*/ 0 60000 65536"/>
                <a:gd name="T9" fmla="*/ 0 w 672"/>
                <a:gd name="T10" fmla="*/ 0 h 96"/>
                <a:gd name="T11" fmla="*/ 672 w 672"/>
                <a:gd name="T12" fmla="*/ 96 h 9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72" h="96">
                  <a:moveTo>
                    <a:pt x="0" y="96"/>
                  </a:moveTo>
                  <a:cubicBezTo>
                    <a:pt x="112" y="48"/>
                    <a:pt x="224" y="0"/>
                    <a:pt x="336" y="0"/>
                  </a:cubicBezTo>
                  <a:cubicBezTo>
                    <a:pt x="448" y="0"/>
                    <a:pt x="616" y="80"/>
                    <a:pt x="672" y="96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1" name="Freeform 111">
              <a:extLst>
                <a:ext uri="{FF2B5EF4-FFF2-40B4-BE49-F238E27FC236}">
                  <a16:creationId xmlns:a16="http://schemas.microsoft.com/office/drawing/2014/main" id="{D4BF20F2-E82C-4A38-A93A-958212709EB0}"/>
                </a:ext>
              </a:extLst>
            </p:cNvPr>
            <p:cNvSpPr>
              <a:spLocks/>
            </p:cNvSpPr>
            <p:nvPr/>
          </p:nvSpPr>
          <p:spPr bwMode="auto">
            <a:xfrm rot="10800000" flipH="1">
              <a:off x="6734783" y="2975395"/>
              <a:ext cx="585429" cy="155077"/>
            </a:xfrm>
            <a:custGeom>
              <a:avLst/>
              <a:gdLst>
                <a:gd name="T0" fmla="*/ 0 w 672"/>
                <a:gd name="T1" fmla="*/ 116637 h 96"/>
                <a:gd name="T2" fmla="*/ 156724 w 672"/>
                <a:gd name="T3" fmla="*/ 0 h 96"/>
                <a:gd name="T4" fmla="*/ 313447 w 672"/>
                <a:gd name="T5" fmla="*/ 116637 h 96"/>
                <a:gd name="T6" fmla="*/ 0 60000 65536"/>
                <a:gd name="T7" fmla="*/ 0 60000 65536"/>
                <a:gd name="T8" fmla="*/ 0 60000 65536"/>
                <a:gd name="T9" fmla="*/ 0 w 672"/>
                <a:gd name="T10" fmla="*/ 0 h 96"/>
                <a:gd name="T11" fmla="*/ 672 w 672"/>
                <a:gd name="T12" fmla="*/ 96 h 9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72" h="96">
                  <a:moveTo>
                    <a:pt x="0" y="96"/>
                  </a:moveTo>
                  <a:cubicBezTo>
                    <a:pt x="112" y="48"/>
                    <a:pt x="224" y="0"/>
                    <a:pt x="336" y="0"/>
                  </a:cubicBezTo>
                  <a:cubicBezTo>
                    <a:pt x="448" y="0"/>
                    <a:pt x="616" y="80"/>
                    <a:pt x="672" y="96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 type="stealth" w="med" len="med"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/>
            <a:lstStyle/>
            <a:p>
              <a:endParaRPr lang="en-GB"/>
            </a:p>
          </p:txBody>
        </p:sp>
        <p:sp>
          <p:nvSpPr>
            <p:cNvPr id="72" name="Freeform 112">
              <a:extLst>
                <a:ext uri="{FF2B5EF4-FFF2-40B4-BE49-F238E27FC236}">
                  <a16:creationId xmlns:a16="http://schemas.microsoft.com/office/drawing/2014/main" id="{2A40B933-1BC0-4687-BE97-7A107A49FB29}"/>
                </a:ext>
              </a:extLst>
            </p:cNvPr>
            <p:cNvSpPr>
              <a:spLocks/>
            </p:cNvSpPr>
            <p:nvPr/>
          </p:nvSpPr>
          <p:spPr bwMode="auto">
            <a:xfrm rot="10800000" flipH="1">
              <a:off x="6808240" y="2798163"/>
              <a:ext cx="438515" cy="59645"/>
            </a:xfrm>
            <a:custGeom>
              <a:avLst/>
              <a:gdLst>
                <a:gd name="T0" fmla="*/ 0 w 672"/>
                <a:gd name="T1" fmla="*/ 981 h 96"/>
                <a:gd name="T2" fmla="*/ 36956 w 672"/>
                <a:gd name="T3" fmla="*/ 0 h 96"/>
                <a:gd name="T4" fmla="*/ 73913 w 672"/>
                <a:gd name="T5" fmla="*/ 981 h 96"/>
                <a:gd name="T6" fmla="*/ 0 60000 65536"/>
                <a:gd name="T7" fmla="*/ 0 60000 65536"/>
                <a:gd name="T8" fmla="*/ 0 60000 65536"/>
                <a:gd name="T9" fmla="*/ 0 w 672"/>
                <a:gd name="T10" fmla="*/ 0 h 96"/>
                <a:gd name="T11" fmla="*/ 672 w 672"/>
                <a:gd name="T12" fmla="*/ 96 h 9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72" h="96">
                  <a:moveTo>
                    <a:pt x="0" y="96"/>
                  </a:moveTo>
                  <a:cubicBezTo>
                    <a:pt x="112" y="48"/>
                    <a:pt x="224" y="0"/>
                    <a:pt x="336" y="0"/>
                  </a:cubicBezTo>
                  <a:cubicBezTo>
                    <a:pt x="448" y="0"/>
                    <a:pt x="616" y="80"/>
                    <a:pt x="672" y="96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 type="stealth" w="med" len="med"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/>
            <a:lstStyle/>
            <a:p>
              <a:endParaRPr lang="en-GB"/>
            </a:p>
          </p:txBody>
        </p:sp>
        <p:sp>
          <p:nvSpPr>
            <p:cNvPr id="73" name="Freeform 113">
              <a:extLst>
                <a:ext uri="{FF2B5EF4-FFF2-40B4-BE49-F238E27FC236}">
                  <a16:creationId xmlns:a16="http://schemas.microsoft.com/office/drawing/2014/main" id="{DCC77D2F-4A7C-4292-BA2E-71D34C7A5C90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6808240" y="3556509"/>
              <a:ext cx="438515" cy="59645"/>
            </a:xfrm>
            <a:custGeom>
              <a:avLst/>
              <a:gdLst>
                <a:gd name="T0" fmla="*/ 0 w 672"/>
                <a:gd name="T1" fmla="*/ 981 h 96"/>
                <a:gd name="T2" fmla="*/ 36956 w 672"/>
                <a:gd name="T3" fmla="*/ 0 h 96"/>
                <a:gd name="T4" fmla="*/ 73913 w 672"/>
                <a:gd name="T5" fmla="*/ 981 h 96"/>
                <a:gd name="T6" fmla="*/ 0 60000 65536"/>
                <a:gd name="T7" fmla="*/ 0 60000 65536"/>
                <a:gd name="T8" fmla="*/ 0 60000 65536"/>
                <a:gd name="T9" fmla="*/ 0 w 672"/>
                <a:gd name="T10" fmla="*/ 0 h 96"/>
                <a:gd name="T11" fmla="*/ 672 w 672"/>
                <a:gd name="T12" fmla="*/ 96 h 9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72" h="96">
                  <a:moveTo>
                    <a:pt x="0" y="96"/>
                  </a:moveTo>
                  <a:cubicBezTo>
                    <a:pt x="112" y="48"/>
                    <a:pt x="224" y="0"/>
                    <a:pt x="336" y="0"/>
                  </a:cubicBezTo>
                  <a:cubicBezTo>
                    <a:pt x="448" y="0"/>
                    <a:pt x="616" y="80"/>
                    <a:pt x="672" y="96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4" name="Line 114">
              <a:extLst>
                <a:ext uri="{FF2B5EF4-FFF2-40B4-BE49-F238E27FC236}">
                  <a16:creationId xmlns:a16="http://schemas.microsoft.com/office/drawing/2014/main" id="{E7175562-9BFF-4554-AFAD-36693986102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808240" y="3213975"/>
              <a:ext cx="438515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75" name="Groupe 74">
            <a:extLst>
              <a:ext uri="{FF2B5EF4-FFF2-40B4-BE49-F238E27FC236}">
                <a16:creationId xmlns:a16="http://schemas.microsoft.com/office/drawing/2014/main" id="{16944CFA-101E-4858-B64B-EF82A9D4B0AC}"/>
              </a:ext>
            </a:extLst>
          </p:cNvPr>
          <p:cNvGrpSpPr/>
          <p:nvPr/>
        </p:nvGrpSpPr>
        <p:grpSpPr>
          <a:xfrm>
            <a:off x="2611698" y="2021620"/>
            <a:ext cx="877031" cy="1472383"/>
            <a:chOff x="1657350" y="2459038"/>
            <a:chExt cx="877031" cy="1472383"/>
          </a:xfrm>
        </p:grpSpPr>
        <p:sp>
          <p:nvSpPr>
            <p:cNvPr id="76" name="Freeform 101">
              <a:extLst>
                <a:ext uri="{FF2B5EF4-FFF2-40B4-BE49-F238E27FC236}">
                  <a16:creationId xmlns:a16="http://schemas.microsoft.com/office/drawing/2014/main" id="{0E29B160-CB24-4F65-A84A-781AA2DE1C76}"/>
                </a:ext>
              </a:extLst>
            </p:cNvPr>
            <p:cNvSpPr>
              <a:spLocks/>
            </p:cNvSpPr>
            <p:nvPr/>
          </p:nvSpPr>
          <p:spPr bwMode="auto">
            <a:xfrm rot="10800000" flipH="1">
              <a:off x="1657350" y="3350307"/>
              <a:ext cx="877031" cy="581114"/>
            </a:xfrm>
            <a:custGeom>
              <a:avLst/>
              <a:gdLst>
                <a:gd name="T0" fmla="*/ 0 w 1152"/>
                <a:gd name="T1" fmla="*/ 27237 h 720"/>
                <a:gd name="T2" fmla="*/ 45644 w 1152"/>
                <a:gd name="T3" fmla="*/ 23605 h 720"/>
                <a:gd name="T4" fmla="*/ 91288 w 1152"/>
                <a:gd name="T5" fmla="*/ 5447 h 720"/>
                <a:gd name="T6" fmla="*/ 136932 w 1152"/>
                <a:gd name="T7" fmla="*/ 0 h 720"/>
                <a:gd name="T8" fmla="*/ 182576 w 1152"/>
                <a:gd name="T9" fmla="*/ 5447 h 720"/>
                <a:gd name="T10" fmla="*/ 228220 w 1152"/>
                <a:gd name="T11" fmla="*/ 23605 h 720"/>
                <a:gd name="T12" fmla="*/ 273864 w 1152"/>
                <a:gd name="T13" fmla="*/ 27237 h 72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152"/>
                <a:gd name="T22" fmla="*/ 0 h 720"/>
                <a:gd name="T23" fmla="*/ 1152 w 1152"/>
                <a:gd name="T24" fmla="*/ 720 h 72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152" h="720">
                  <a:moveTo>
                    <a:pt x="0" y="720"/>
                  </a:moveTo>
                  <a:cubicBezTo>
                    <a:pt x="64" y="720"/>
                    <a:pt x="128" y="720"/>
                    <a:pt x="192" y="624"/>
                  </a:cubicBezTo>
                  <a:cubicBezTo>
                    <a:pt x="256" y="528"/>
                    <a:pt x="320" y="248"/>
                    <a:pt x="384" y="144"/>
                  </a:cubicBezTo>
                  <a:cubicBezTo>
                    <a:pt x="448" y="40"/>
                    <a:pt x="512" y="0"/>
                    <a:pt x="576" y="0"/>
                  </a:cubicBezTo>
                  <a:cubicBezTo>
                    <a:pt x="640" y="0"/>
                    <a:pt x="704" y="40"/>
                    <a:pt x="768" y="144"/>
                  </a:cubicBezTo>
                  <a:cubicBezTo>
                    <a:pt x="832" y="248"/>
                    <a:pt x="896" y="528"/>
                    <a:pt x="960" y="624"/>
                  </a:cubicBezTo>
                  <a:cubicBezTo>
                    <a:pt x="1024" y="720"/>
                    <a:pt x="1120" y="704"/>
                    <a:pt x="1152" y="720"/>
                  </a:cubicBezTo>
                </a:path>
              </a:pathLst>
            </a:custGeom>
            <a:solidFill>
              <a:srgbClr val="0070C0">
                <a:alpha val="20000"/>
              </a:srgbClr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10800000"/>
            <a:lstStyle/>
            <a:p>
              <a:endParaRPr lang="en-GB"/>
            </a:p>
          </p:txBody>
        </p:sp>
        <p:sp>
          <p:nvSpPr>
            <p:cNvPr id="77" name="Freeform 102">
              <a:extLst>
                <a:ext uri="{FF2B5EF4-FFF2-40B4-BE49-F238E27FC236}">
                  <a16:creationId xmlns:a16="http://schemas.microsoft.com/office/drawing/2014/main" id="{C077F034-8482-4DD2-8424-F16BC7307F9E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657350" y="2459038"/>
              <a:ext cx="877031" cy="581114"/>
            </a:xfrm>
            <a:custGeom>
              <a:avLst/>
              <a:gdLst>
                <a:gd name="T0" fmla="*/ 0 w 1152"/>
                <a:gd name="T1" fmla="*/ 27237 h 720"/>
                <a:gd name="T2" fmla="*/ 45644 w 1152"/>
                <a:gd name="T3" fmla="*/ 23605 h 720"/>
                <a:gd name="T4" fmla="*/ 91288 w 1152"/>
                <a:gd name="T5" fmla="*/ 5447 h 720"/>
                <a:gd name="T6" fmla="*/ 136932 w 1152"/>
                <a:gd name="T7" fmla="*/ 0 h 720"/>
                <a:gd name="T8" fmla="*/ 182576 w 1152"/>
                <a:gd name="T9" fmla="*/ 5447 h 720"/>
                <a:gd name="T10" fmla="*/ 228220 w 1152"/>
                <a:gd name="T11" fmla="*/ 23605 h 720"/>
                <a:gd name="T12" fmla="*/ 273864 w 1152"/>
                <a:gd name="T13" fmla="*/ 27237 h 72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152"/>
                <a:gd name="T22" fmla="*/ 0 h 720"/>
                <a:gd name="T23" fmla="*/ 1152 w 1152"/>
                <a:gd name="T24" fmla="*/ 720 h 720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152" h="720">
                  <a:moveTo>
                    <a:pt x="0" y="720"/>
                  </a:moveTo>
                  <a:cubicBezTo>
                    <a:pt x="64" y="720"/>
                    <a:pt x="128" y="720"/>
                    <a:pt x="192" y="624"/>
                  </a:cubicBezTo>
                  <a:cubicBezTo>
                    <a:pt x="256" y="528"/>
                    <a:pt x="320" y="248"/>
                    <a:pt x="384" y="144"/>
                  </a:cubicBezTo>
                  <a:cubicBezTo>
                    <a:pt x="448" y="40"/>
                    <a:pt x="512" y="0"/>
                    <a:pt x="576" y="0"/>
                  </a:cubicBezTo>
                  <a:cubicBezTo>
                    <a:pt x="640" y="0"/>
                    <a:pt x="704" y="40"/>
                    <a:pt x="768" y="144"/>
                  </a:cubicBezTo>
                  <a:cubicBezTo>
                    <a:pt x="832" y="248"/>
                    <a:pt x="896" y="528"/>
                    <a:pt x="960" y="624"/>
                  </a:cubicBezTo>
                  <a:cubicBezTo>
                    <a:pt x="1024" y="720"/>
                    <a:pt x="1120" y="704"/>
                    <a:pt x="1152" y="720"/>
                  </a:cubicBezTo>
                </a:path>
              </a:pathLst>
            </a:custGeom>
            <a:solidFill>
              <a:srgbClr val="0070C0">
                <a:alpha val="20000"/>
              </a:srgbClr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8" name="Rectangle 103">
              <a:extLst>
                <a:ext uri="{FF2B5EF4-FFF2-40B4-BE49-F238E27FC236}">
                  <a16:creationId xmlns:a16="http://schemas.microsoft.com/office/drawing/2014/main" id="{A8753122-3220-4AB2-BB52-AA84EF2A8B22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1695191" y="3040152"/>
              <a:ext cx="828060" cy="310155"/>
            </a:xfrm>
            <a:prstGeom prst="rect">
              <a:avLst/>
            </a:prstGeom>
            <a:solidFill>
              <a:srgbClr val="0070C0">
                <a:alpha val="20000"/>
              </a:srgbClr>
            </a:solidFill>
            <a:ln>
              <a:noFill/>
            </a:ln>
          </p:spPr>
          <p:txBody>
            <a:bodyPr wrap="none" anchor="ctr"/>
            <a:lstStyle/>
            <a:p>
              <a:endParaRPr lang="en-US" sz="3600">
                <a:solidFill>
                  <a:schemeClr val="tx1"/>
                </a:solidFill>
              </a:endParaRPr>
            </a:p>
          </p:txBody>
        </p:sp>
        <p:sp>
          <p:nvSpPr>
            <p:cNvPr id="79" name="Freeform 104">
              <a:extLst>
                <a:ext uri="{FF2B5EF4-FFF2-40B4-BE49-F238E27FC236}">
                  <a16:creationId xmlns:a16="http://schemas.microsoft.com/office/drawing/2014/main" id="{646306C6-D3CC-40BA-A816-52190CBDD6C9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839879" y="3426993"/>
              <a:ext cx="511972" cy="78391"/>
            </a:xfrm>
            <a:custGeom>
              <a:avLst/>
              <a:gdLst>
                <a:gd name="T0" fmla="*/ 0 w 672"/>
                <a:gd name="T1" fmla="*/ 3850 h 96"/>
                <a:gd name="T2" fmla="*/ 80167 w 672"/>
                <a:gd name="T3" fmla="*/ 0 h 96"/>
                <a:gd name="T4" fmla="*/ 160335 w 672"/>
                <a:gd name="T5" fmla="*/ 3850 h 96"/>
                <a:gd name="T6" fmla="*/ 0 60000 65536"/>
                <a:gd name="T7" fmla="*/ 0 60000 65536"/>
                <a:gd name="T8" fmla="*/ 0 60000 65536"/>
                <a:gd name="T9" fmla="*/ 0 w 672"/>
                <a:gd name="T10" fmla="*/ 0 h 96"/>
                <a:gd name="T11" fmla="*/ 672 w 672"/>
                <a:gd name="T12" fmla="*/ 96 h 9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72" h="96">
                  <a:moveTo>
                    <a:pt x="0" y="96"/>
                  </a:moveTo>
                  <a:cubicBezTo>
                    <a:pt x="112" y="48"/>
                    <a:pt x="224" y="0"/>
                    <a:pt x="336" y="0"/>
                  </a:cubicBezTo>
                  <a:cubicBezTo>
                    <a:pt x="448" y="0"/>
                    <a:pt x="616" y="80"/>
                    <a:pt x="672" y="96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80" name="Freeform 109">
              <a:extLst>
                <a:ext uri="{FF2B5EF4-FFF2-40B4-BE49-F238E27FC236}">
                  <a16:creationId xmlns:a16="http://schemas.microsoft.com/office/drawing/2014/main" id="{C02AA37C-EFAD-4EF5-8E18-4A6F408D3A2A}"/>
                </a:ext>
              </a:extLst>
            </p:cNvPr>
            <p:cNvSpPr>
              <a:spLocks/>
            </p:cNvSpPr>
            <p:nvPr/>
          </p:nvSpPr>
          <p:spPr bwMode="auto">
            <a:xfrm rot="10800000" flipH="1">
              <a:off x="1839879" y="2885075"/>
              <a:ext cx="511972" cy="78391"/>
            </a:xfrm>
            <a:custGeom>
              <a:avLst/>
              <a:gdLst>
                <a:gd name="T0" fmla="*/ 0 w 672"/>
                <a:gd name="T1" fmla="*/ 3850 h 96"/>
                <a:gd name="T2" fmla="*/ 80167 w 672"/>
                <a:gd name="T3" fmla="*/ 0 h 96"/>
                <a:gd name="T4" fmla="*/ 160335 w 672"/>
                <a:gd name="T5" fmla="*/ 3850 h 96"/>
                <a:gd name="T6" fmla="*/ 0 60000 65536"/>
                <a:gd name="T7" fmla="*/ 0 60000 65536"/>
                <a:gd name="T8" fmla="*/ 0 60000 65536"/>
                <a:gd name="T9" fmla="*/ 0 w 672"/>
                <a:gd name="T10" fmla="*/ 0 h 96"/>
                <a:gd name="T11" fmla="*/ 672 w 672"/>
                <a:gd name="T12" fmla="*/ 96 h 9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72" h="96">
                  <a:moveTo>
                    <a:pt x="0" y="96"/>
                  </a:moveTo>
                  <a:cubicBezTo>
                    <a:pt x="112" y="48"/>
                    <a:pt x="224" y="0"/>
                    <a:pt x="336" y="0"/>
                  </a:cubicBezTo>
                  <a:cubicBezTo>
                    <a:pt x="448" y="0"/>
                    <a:pt x="616" y="80"/>
                    <a:pt x="672" y="96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 type="stealth" w="med" len="med"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/>
            <a:lstStyle/>
            <a:p>
              <a:endParaRPr lang="en-GB"/>
            </a:p>
          </p:txBody>
        </p:sp>
        <p:sp>
          <p:nvSpPr>
            <p:cNvPr id="81" name="Freeform 110">
              <a:extLst>
                <a:ext uri="{FF2B5EF4-FFF2-40B4-BE49-F238E27FC236}">
                  <a16:creationId xmlns:a16="http://schemas.microsoft.com/office/drawing/2014/main" id="{3A47E9EE-EE75-4842-9BF0-2C1F99FBA30B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803151" y="3271916"/>
              <a:ext cx="585429" cy="155077"/>
            </a:xfrm>
            <a:custGeom>
              <a:avLst/>
              <a:gdLst>
                <a:gd name="T0" fmla="*/ 0 w 672"/>
                <a:gd name="T1" fmla="*/ 116636 h 96"/>
                <a:gd name="T2" fmla="*/ 156724 w 672"/>
                <a:gd name="T3" fmla="*/ 0 h 96"/>
                <a:gd name="T4" fmla="*/ 313447 w 672"/>
                <a:gd name="T5" fmla="*/ 116636 h 96"/>
                <a:gd name="T6" fmla="*/ 0 60000 65536"/>
                <a:gd name="T7" fmla="*/ 0 60000 65536"/>
                <a:gd name="T8" fmla="*/ 0 60000 65536"/>
                <a:gd name="T9" fmla="*/ 0 w 672"/>
                <a:gd name="T10" fmla="*/ 0 h 96"/>
                <a:gd name="T11" fmla="*/ 672 w 672"/>
                <a:gd name="T12" fmla="*/ 96 h 9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72" h="96">
                  <a:moveTo>
                    <a:pt x="0" y="96"/>
                  </a:moveTo>
                  <a:cubicBezTo>
                    <a:pt x="112" y="48"/>
                    <a:pt x="224" y="0"/>
                    <a:pt x="336" y="0"/>
                  </a:cubicBezTo>
                  <a:cubicBezTo>
                    <a:pt x="448" y="0"/>
                    <a:pt x="616" y="80"/>
                    <a:pt x="672" y="96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82" name="Freeform 111">
              <a:extLst>
                <a:ext uri="{FF2B5EF4-FFF2-40B4-BE49-F238E27FC236}">
                  <a16:creationId xmlns:a16="http://schemas.microsoft.com/office/drawing/2014/main" id="{440B26BD-2B7D-44E2-B929-2135EDD644D9}"/>
                </a:ext>
              </a:extLst>
            </p:cNvPr>
            <p:cNvSpPr>
              <a:spLocks/>
            </p:cNvSpPr>
            <p:nvPr/>
          </p:nvSpPr>
          <p:spPr bwMode="auto">
            <a:xfrm rot="10800000" flipH="1">
              <a:off x="1803151" y="2963466"/>
              <a:ext cx="585429" cy="155077"/>
            </a:xfrm>
            <a:custGeom>
              <a:avLst/>
              <a:gdLst>
                <a:gd name="T0" fmla="*/ 0 w 672"/>
                <a:gd name="T1" fmla="*/ 116637 h 96"/>
                <a:gd name="T2" fmla="*/ 156724 w 672"/>
                <a:gd name="T3" fmla="*/ 0 h 96"/>
                <a:gd name="T4" fmla="*/ 313447 w 672"/>
                <a:gd name="T5" fmla="*/ 116637 h 96"/>
                <a:gd name="T6" fmla="*/ 0 60000 65536"/>
                <a:gd name="T7" fmla="*/ 0 60000 65536"/>
                <a:gd name="T8" fmla="*/ 0 60000 65536"/>
                <a:gd name="T9" fmla="*/ 0 w 672"/>
                <a:gd name="T10" fmla="*/ 0 h 96"/>
                <a:gd name="T11" fmla="*/ 672 w 672"/>
                <a:gd name="T12" fmla="*/ 96 h 9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72" h="96">
                  <a:moveTo>
                    <a:pt x="0" y="96"/>
                  </a:moveTo>
                  <a:cubicBezTo>
                    <a:pt x="112" y="48"/>
                    <a:pt x="224" y="0"/>
                    <a:pt x="336" y="0"/>
                  </a:cubicBezTo>
                  <a:cubicBezTo>
                    <a:pt x="448" y="0"/>
                    <a:pt x="616" y="80"/>
                    <a:pt x="672" y="96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 type="stealth" w="med" len="med"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/>
            <a:lstStyle/>
            <a:p>
              <a:endParaRPr lang="en-GB"/>
            </a:p>
          </p:txBody>
        </p:sp>
        <p:sp>
          <p:nvSpPr>
            <p:cNvPr id="83" name="Freeform 112">
              <a:extLst>
                <a:ext uri="{FF2B5EF4-FFF2-40B4-BE49-F238E27FC236}">
                  <a16:creationId xmlns:a16="http://schemas.microsoft.com/office/drawing/2014/main" id="{2E25556F-C634-458C-97AB-4CB7CF3C7F26}"/>
                </a:ext>
              </a:extLst>
            </p:cNvPr>
            <p:cNvSpPr>
              <a:spLocks/>
            </p:cNvSpPr>
            <p:nvPr/>
          </p:nvSpPr>
          <p:spPr bwMode="auto">
            <a:xfrm rot="10800000" flipH="1">
              <a:off x="1876608" y="2786234"/>
              <a:ext cx="438515" cy="59645"/>
            </a:xfrm>
            <a:custGeom>
              <a:avLst/>
              <a:gdLst>
                <a:gd name="T0" fmla="*/ 0 w 672"/>
                <a:gd name="T1" fmla="*/ 981 h 96"/>
                <a:gd name="T2" fmla="*/ 36956 w 672"/>
                <a:gd name="T3" fmla="*/ 0 h 96"/>
                <a:gd name="T4" fmla="*/ 73913 w 672"/>
                <a:gd name="T5" fmla="*/ 981 h 96"/>
                <a:gd name="T6" fmla="*/ 0 60000 65536"/>
                <a:gd name="T7" fmla="*/ 0 60000 65536"/>
                <a:gd name="T8" fmla="*/ 0 60000 65536"/>
                <a:gd name="T9" fmla="*/ 0 w 672"/>
                <a:gd name="T10" fmla="*/ 0 h 96"/>
                <a:gd name="T11" fmla="*/ 672 w 672"/>
                <a:gd name="T12" fmla="*/ 96 h 9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72" h="96">
                  <a:moveTo>
                    <a:pt x="0" y="96"/>
                  </a:moveTo>
                  <a:cubicBezTo>
                    <a:pt x="112" y="48"/>
                    <a:pt x="224" y="0"/>
                    <a:pt x="336" y="0"/>
                  </a:cubicBezTo>
                  <a:cubicBezTo>
                    <a:pt x="448" y="0"/>
                    <a:pt x="616" y="80"/>
                    <a:pt x="672" y="96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 type="stealth" w="med" len="med"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/>
            <a:lstStyle/>
            <a:p>
              <a:endParaRPr lang="en-GB"/>
            </a:p>
          </p:txBody>
        </p:sp>
        <p:sp>
          <p:nvSpPr>
            <p:cNvPr id="84" name="Freeform 113">
              <a:extLst>
                <a:ext uri="{FF2B5EF4-FFF2-40B4-BE49-F238E27FC236}">
                  <a16:creationId xmlns:a16="http://schemas.microsoft.com/office/drawing/2014/main" id="{8F747A93-B59E-435C-9EB4-E10EFF075708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876608" y="3544580"/>
              <a:ext cx="438515" cy="59645"/>
            </a:xfrm>
            <a:custGeom>
              <a:avLst/>
              <a:gdLst>
                <a:gd name="T0" fmla="*/ 0 w 672"/>
                <a:gd name="T1" fmla="*/ 981 h 96"/>
                <a:gd name="T2" fmla="*/ 36956 w 672"/>
                <a:gd name="T3" fmla="*/ 0 h 96"/>
                <a:gd name="T4" fmla="*/ 73913 w 672"/>
                <a:gd name="T5" fmla="*/ 981 h 96"/>
                <a:gd name="T6" fmla="*/ 0 60000 65536"/>
                <a:gd name="T7" fmla="*/ 0 60000 65536"/>
                <a:gd name="T8" fmla="*/ 0 60000 65536"/>
                <a:gd name="T9" fmla="*/ 0 w 672"/>
                <a:gd name="T10" fmla="*/ 0 h 96"/>
                <a:gd name="T11" fmla="*/ 672 w 672"/>
                <a:gd name="T12" fmla="*/ 96 h 9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72" h="96">
                  <a:moveTo>
                    <a:pt x="0" y="96"/>
                  </a:moveTo>
                  <a:cubicBezTo>
                    <a:pt x="112" y="48"/>
                    <a:pt x="224" y="0"/>
                    <a:pt x="336" y="0"/>
                  </a:cubicBezTo>
                  <a:cubicBezTo>
                    <a:pt x="448" y="0"/>
                    <a:pt x="616" y="80"/>
                    <a:pt x="672" y="96"/>
                  </a:cubicBez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85" name="Line 114">
              <a:extLst>
                <a:ext uri="{FF2B5EF4-FFF2-40B4-BE49-F238E27FC236}">
                  <a16:creationId xmlns:a16="http://schemas.microsoft.com/office/drawing/2014/main" id="{9C5134A3-92DD-42FE-A2D0-6D1E1F6791F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876608" y="3202046"/>
              <a:ext cx="438515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86" name="Line 88">
            <a:extLst>
              <a:ext uri="{FF2B5EF4-FFF2-40B4-BE49-F238E27FC236}">
                <a16:creationId xmlns:a16="http://schemas.microsoft.com/office/drawing/2014/main" id="{DC76464E-76FA-46FE-9E4E-DA2A48A12C2F}"/>
              </a:ext>
            </a:extLst>
          </p:cNvPr>
          <p:cNvSpPr>
            <a:spLocks noChangeShapeType="1"/>
          </p:cNvSpPr>
          <p:nvPr/>
        </p:nvSpPr>
        <p:spPr bwMode="auto">
          <a:xfrm>
            <a:off x="2999047" y="888144"/>
            <a:ext cx="17399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7" name="Text Box 89">
            <a:extLst>
              <a:ext uri="{FF2B5EF4-FFF2-40B4-BE49-F238E27FC236}">
                <a16:creationId xmlns:a16="http://schemas.microsoft.com/office/drawing/2014/main" id="{A6695039-7DD7-4107-B06D-065B5CCCAC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26816" y="864321"/>
            <a:ext cx="46198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de-DE" sz="1800" dirty="0" err="1">
                <a:solidFill>
                  <a:schemeClr val="tx1"/>
                </a:solidFill>
                <a:latin typeface="Symbol" pitchFamily="18" charset="2"/>
              </a:rPr>
              <a:t>l</a:t>
            </a:r>
            <a:r>
              <a:rPr lang="de-DE" sz="1800" baseline="-25000" dirty="0" err="1">
                <a:solidFill>
                  <a:schemeClr val="tx1"/>
                </a:solidFill>
              </a:rPr>
              <a:t>Rf</a:t>
            </a:r>
            <a:endParaRPr lang="de-DE" sz="1800" dirty="0">
              <a:solidFill>
                <a:schemeClr val="tx1"/>
              </a:solidFill>
            </a:endParaRPr>
          </a:p>
        </p:txBody>
      </p:sp>
      <p:sp>
        <p:nvSpPr>
          <p:cNvPr id="88" name="Text Box 106">
            <a:extLst>
              <a:ext uri="{FF2B5EF4-FFF2-40B4-BE49-F238E27FC236}">
                <a16:creationId xmlns:a16="http://schemas.microsoft.com/office/drawing/2014/main" id="{641E9405-9B7F-424C-8E65-9722F00893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5155" y="4671265"/>
            <a:ext cx="883929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en-US" sz="1800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Energy supply </a:t>
            </a:r>
            <a:r>
              <a:rPr lang="en-US" sz="1800" dirty="0">
                <a:solidFill>
                  <a:srgbClr val="0070C0"/>
                </a:solidFill>
                <a:latin typeface="+mn-lt"/>
                <a:cs typeface="Arial" panose="020B0604020202020204" pitchFamily="34" charset="0"/>
                <a:sym typeface="Wingdings" pitchFamily="2" charset="2"/>
              </a:rPr>
              <a:t></a:t>
            </a:r>
            <a:r>
              <a:rPr lang="en-US" sz="1800" dirty="0">
                <a:solidFill>
                  <a:srgbClr val="0070C0"/>
                </a:solidFill>
                <a:latin typeface="+mn-lt"/>
                <a:cs typeface="Arial" panose="020B0604020202020204" pitchFamily="34" charset="0"/>
              </a:rPr>
              <a:t> acceleration</a:t>
            </a:r>
          </a:p>
        </p:txBody>
      </p:sp>
      <p:grpSp>
        <p:nvGrpSpPr>
          <p:cNvPr id="89" name="Groupe 88">
            <a:extLst>
              <a:ext uri="{FF2B5EF4-FFF2-40B4-BE49-F238E27FC236}">
                <a16:creationId xmlns:a16="http://schemas.microsoft.com/office/drawing/2014/main" id="{FD15FB09-3B61-4288-91EB-37BA2DF1F71A}"/>
              </a:ext>
            </a:extLst>
          </p:cNvPr>
          <p:cNvGrpSpPr/>
          <p:nvPr/>
        </p:nvGrpSpPr>
        <p:grpSpPr>
          <a:xfrm>
            <a:off x="2657736" y="1010382"/>
            <a:ext cx="5768975" cy="962025"/>
            <a:chOff x="1703388" y="1447800"/>
            <a:chExt cx="5768975" cy="962025"/>
          </a:xfrm>
        </p:grpSpPr>
        <p:sp>
          <p:nvSpPr>
            <p:cNvPr id="90" name="Freeform 108">
              <a:extLst>
                <a:ext uri="{FF2B5EF4-FFF2-40B4-BE49-F238E27FC236}">
                  <a16:creationId xmlns:a16="http://schemas.microsoft.com/office/drawing/2014/main" id="{F97B7A59-8DA5-40DE-8130-AE9B0DD48B1F}"/>
                </a:ext>
              </a:extLst>
            </p:cNvPr>
            <p:cNvSpPr>
              <a:spLocks noChangeAspect="1"/>
            </p:cNvSpPr>
            <p:nvPr/>
          </p:nvSpPr>
          <p:spPr bwMode="auto">
            <a:xfrm rot="10800000" flipH="1" flipV="1">
              <a:off x="1703388" y="1460500"/>
              <a:ext cx="828675" cy="488950"/>
            </a:xfrm>
            <a:custGeom>
              <a:avLst/>
              <a:gdLst>
                <a:gd name="T0" fmla="*/ 0 w 477"/>
                <a:gd name="T1" fmla="*/ 233 h 239"/>
                <a:gd name="T2" fmla="*/ 114 w 477"/>
                <a:gd name="T3" fmla="*/ 62 h 239"/>
                <a:gd name="T4" fmla="*/ 243 w 477"/>
                <a:gd name="T5" fmla="*/ 5 h 239"/>
                <a:gd name="T6" fmla="*/ 390 w 477"/>
                <a:gd name="T7" fmla="*/ 92 h 239"/>
                <a:gd name="T8" fmla="*/ 477 w 477"/>
                <a:gd name="T9" fmla="*/ 239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7" h="239">
                  <a:moveTo>
                    <a:pt x="0" y="233"/>
                  </a:moveTo>
                  <a:cubicBezTo>
                    <a:pt x="37" y="166"/>
                    <a:pt x="74" y="100"/>
                    <a:pt x="114" y="62"/>
                  </a:cubicBezTo>
                  <a:cubicBezTo>
                    <a:pt x="154" y="24"/>
                    <a:pt x="197" y="0"/>
                    <a:pt x="243" y="5"/>
                  </a:cubicBezTo>
                  <a:cubicBezTo>
                    <a:pt x="289" y="10"/>
                    <a:pt x="351" y="53"/>
                    <a:pt x="390" y="92"/>
                  </a:cubicBezTo>
                  <a:cubicBezTo>
                    <a:pt x="429" y="131"/>
                    <a:pt x="453" y="185"/>
                    <a:pt x="477" y="239"/>
                  </a:cubicBezTo>
                </a:path>
              </a:pathLst>
            </a:custGeom>
            <a:noFill/>
            <a:ln w="25400">
              <a:solidFill>
                <a:srgbClr val="0070C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grpSp>
          <p:nvGrpSpPr>
            <p:cNvPr id="91" name="Groupe 90">
              <a:extLst>
                <a:ext uri="{FF2B5EF4-FFF2-40B4-BE49-F238E27FC236}">
                  <a16:creationId xmlns:a16="http://schemas.microsoft.com/office/drawing/2014/main" id="{ABEE09A6-D4C7-487C-8DAA-A44A1E2F9E81}"/>
                </a:ext>
              </a:extLst>
            </p:cNvPr>
            <p:cNvGrpSpPr/>
            <p:nvPr/>
          </p:nvGrpSpPr>
          <p:grpSpPr>
            <a:xfrm>
              <a:off x="2525713" y="1473200"/>
              <a:ext cx="1657350" cy="936625"/>
              <a:chOff x="2525713" y="1473200"/>
              <a:chExt cx="1657350" cy="936625"/>
            </a:xfrm>
          </p:grpSpPr>
          <p:sp>
            <p:nvSpPr>
              <p:cNvPr id="98" name="Freeform 110">
                <a:extLst>
                  <a:ext uri="{FF2B5EF4-FFF2-40B4-BE49-F238E27FC236}">
                    <a16:creationId xmlns:a16="http://schemas.microsoft.com/office/drawing/2014/main" id="{B71147DF-2F2E-4162-8D45-DB60B4340B2B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flipH="1" flipV="1">
                <a:off x="2525713" y="1922146"/>
                <a:ext cx="828675" cy="487679"/>
              </a:xfrm>
              <a:custGeom>
                <a:avLst/>
                <a:gdLst>
                  <a:gd name="T0" fmla="*/ 0 w 477"/>
                  <a:gd name="T1" fmla="*/ 233 h 239"/>
                  <a:gd name="T2" fmla="*/ 114 w 477"/>
                  <a:gd name="T3" fmla="*/ 62 h 239"/>
                  <a:gd name="T4" fmla="*/ 243 w 477"/>
                  <a:gd name="T5" fmla="*/ 5 h 239"/>
                  <a:gd name="T6" fmla="*/ 390 w 477"/>
                  <a:gd name="T7" fmla="*/ 92 h 239"/>
                  <a:gd name="T8" fmla="*/ 477 w 477"/>
                  <a:gd name="T9" fmla="*/ 239 h 2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7" h="239">
                    <a:moveTo>
                      <a:pt x="0" y="233"/>
                    </a:moveTo>
                    <a:cubicBezTo>
                      <a:pt x="37" y="166"/>
                      <a:pt x="74" y="100"/>
                      <a:pt x="114" y="62"/>
                    </a:cubicBezTo>
                    <a:cubicBezTo>
                      <a:pt x="154" y="24"/>
                      <a:pt x="197" y="0"/>
                      <a:pt x="243" y="5"/>
                    </a:cubicBezTo>
                    <a:cubicBezTo>
                      <a:pt x="289" y="10"/>
                      <a:pt x="351" y="53"/>
                      <a:pt x="390" y="92"/>
                    </a:cubicBezTo>
                    <a:cubicBezTo>
                      <a:pt x="429" y="131"/>
                      <a:pt x="453" y="185"/>
                      <a:pt x="477" y="239"/>
                    </a:cubicBezTo>
                  </a:path>
                </a:pathLst>
              </a:cu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CC99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99" name="Freeform 111">
                <a:extLst>
                  <a:ext uri="{FF2B5EF4-FFF2-40B4-BE49-F238E27FC236}">
                    <a16:creationId xmlns:a16="http://schemas.microsoft.com/office/drawing/2014/main" id="{C8D69909-BACD-4D92-800B-462CF9104335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10800000" flipH="1" flipV="1">
                <a:off x="3354388" y="1473200"/>
                <a:ext cx="828675" cy="489439"/>
              </a:xfrm>
              <a:custGeom>
                <a:avLst/>
                <a:gdLst>
                  <a:gd name="T0" fmla="*/ 0 w 477"/>
                  <a:gd name="T1" fmla="*/ 233 h 239"/>
                  <a:gd name="T2" fmla="*/ 114 w 477"/>
                  <a:gd name="T3" fmla="*/ 62 h 239"/>
                  <a:gd name="T4" fmla="*/ 243 w 477"/>
                  <a:gd name="T5" fmla="*/ 5 h 239"/>
                  <a:gd name="T6" fmla="*/ 390 w 477"/>
                  <a:gd name="T7" fmla="*/ 92 h 239"/>
                  <a:gd name="T8" fmla="*/ 477 w 477"/>
                  <a:gd name="T9" fmla="*/ 239 h 2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7" h="239">
                    <a:moveTo>
                      <a:pt x="0" y="233"/>
                    </a:moveTo>
                    <a:cubicBezTo>
                      <a:pt x="37" y="166"/>
                      <a:pt x="74" y="100"/>
                      <a:pt x="114" y="62"/>
                    </a:cubicBezTo>
                    <a:cubicBezTo>
                      <a:pt x="154" y="24"/>
                      <a:pt x="197" y="0"/>
                      <a:pt x="243" y="5"/>
                    </a:cubicBezTo>
                    <a:cubicBezTo>
                      <a:pt x="289" y="10"/>
                      <a:pt x="351" y="53"/>
                      <a:pt x="390" y="92"/>
                    </a:cubicBezTo>
                    <a:cubicBezTo>
                      <a:pt x="429" y="131"/>
                      <a:pt x="453" y="185"/>
                      <a:pt x="477" y="239"/>
                    </a:cubicBezTo>
                  </a:path>
                </a:pathLst>
              </a:custGeom>
              <a:noFill/>
              <a:ln w="25400">
                <a:solidFill>
                  <a:srgbClr val="007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CC99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92" name="Groupe 91">
              <a:extLst>
                <a:ext uri="{FF2B5EF4-FFF2-40B4-BE49-F238E27FC236}">
                  <a16:creationId xmlns:a16="http://schemas.microsoft.com/office/drawing/2014/main" id="{4413D1DF-CB82-4956-A069-B713EB80F1DE}"/>
                </a:ext>
              </a:extLst>
            </p:cNvPr>
            <p:cNvGrpSpPr/>
            <p:nvPr/>
          </p:nvGrpSpPr>
          <p:grpSpPr>
            <a:xfrm>
              <a:off x="4164013" y="1447800"/>
              <a:ext cx="1657350" cy="936625"/>
              <a:chOff x="4164013" y="1447800"/>
              <a:chExt cx="1657350" cy="936625"/>
            </a:xfrm>
          </p:grpSpPr>
          <p:sp>
            <p:nvSpPr>
              <p:cNvPr id="96" name="Freeform 113">
                <a:extLst>
                  <a:ext uri="{FF2B5EF4-FFF2-40B4-BE49-F238E27FC236}">
                    <a16:creationId xmlns:a16="http://schemas.microsoft.com/office/drawing/2014/main" id="{34154D4C-9217-4609-92E0-F3CE31FD7784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flipH="1" flipV="1">
                <a:off x="4164013" y="1896746"/>
                <a:ext cx="828675" cy="487679"/>
              </a:xfrm>
              <a:custGeom>
                <a:avLst/>
                <a:gdLst>
                  <a:gd name="T0" fmla="*/ 0 w 477"/>
                  <a:gd name="T1" fmla="*/ 233 h 239"/>
                  <a:gd name="T2" fmla="*/ 114 w 477"/>
                  <a:gd name="T3" fmla="*/ 62 h 239"/>
                  <a:gd name="T4" fmla="*/ 243 w 477"/>
                  <a:gd name="T5" fmla="*/ 5 h 239"/>
                  <a:gd name="T6" fmla="*/ 390 w 477"/>
                  <a:gd name="T7" fmla="*/ 92 h 239"/>
                  <a:gd name="T8" fmla="*/ 477 w 477"/>
                  <a:gd name="T9" fmla="*/ 239 h 2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7" h="239">
                    <a:moveTo>
                      <a:pt x="0" y="233"/>
                    </a:moveTo>
                    <a:cubicBezTo>
                      <a:pt x="37" y="166"/>
                      <a:pt x="74" y="100"/>
                      <a:pt x="114" y="62"/>
                    </a:cubicBezTo>
                    <a:cubicBezTo>
                      <a:pt x="154" y="24"/>
                      <a:pt x="197" y="0"/>
                      <a:pt x="243" y="5"/>
                    </a:cubicBezTo>
                    <a:cubicBezTo>
                      <a:pt x="289" y="10"/>
                      <a:pt x="351" y="53"/>
                      <a:pt x="390" y="92"/>
                    </a:cubicBezTo>
                    <a:cubicBezTo>
                      <a:pt x="429" y="131"/>
                      <a:pt x="453" y="185"/>
                      <a:pt x="477" y="239"/>
                    </a:cubicBezTo>
                  </a:path>
                </a:pathLst>
              </a:cu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CC99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97" name="Freeform 114">
                <a:extLst>
                  <a:ext uri="{FF2B5EF4-FFF2-40B4-BE49-F238E27FC236}">
                    <a16:creationId xmlns:a16="http://schemas.microsoft.com/office/drawing/2014/main" id="{F3BB35D5-4377-43BF-A6E8-C5E9C66ECB02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10800000" flipH="1" flipV="1">
                <a:off x="4992688" y="1447800"/>
                <a:ext cx="828675" cy="489439"/>
              </a:xfrm>
              <a:custGeom>
                <a:avLst/>
                <a:gdLst>
                  <a:gd name="T0" fmla="*/ 0 w 477"/>
                  <a:gd name="T1" fmla="*/ 233 h 239"/>
                  <a:gd name="T2" fmla="*/ 114 w 477"/>
                  <a:gd name="T3" fmla="*/ 62 h 239"/>
                  <a:gd name="T4" fmla="*/ 243 w 477"/>
                  <a:gd name="T5" fmla="*/ 5 h 239"/>
                  <a:gd name="T6" fmla="*/ 390 w 477"/>
                  <a:gd name="T7" fmla="*/ 92 h 239"/>
                  <a:gd name="T8" fmla="*/ 477 w 477"/>
                  <a:gd name="T9" fmla="*/ 239 h 2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7" h="239">
                    <a:moveTo>
                      <a:pt x="0" y="233"/>
                    </a:moveTo>
                    <a:cubicBezTo>
                      <a:pt x="37" y="166"/>
                      <a:pt x="74" y="100"/>
                      <a:pt x="114" y="62"/>
                    </a:cubicBezTo>
                    <a:cubicBezTo>
                      <a:pt x="154" y="24"/>
                      <a:pt x="197" y="0"/>
                      <a:pt x="243" y="5"/>
                    </a:cubicBezTo>
                    <a:cubicBezTo>
                      <a:pt x="289" y="10"/>
                      <a:pt x="351" y="53"/>
                      <a:pt x="390" y="92"/>
                    </a:cubicBezTo>
                    <a:cubicBezTo>
                      <a:pt x="429" y="131"/>
                      <a:pt x="453" y="185"/>
                      <a:pt x="477" y="239"/>
                    </a:cubicBezTo>
                  </a:path>
                </a:pathLst>
              </a:custGeom>
              <a:noFill/>
              <a:ln w="25400">
                <a:solidFill>
                  <a:srgbClr val="007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CC99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93" name="Groupe 92">
              <a:extLst>
                <a:ext uri="{FF2B5EF4-FFF2-40B4-BE49-F238E27FC236}">
                  <a16:creationId xmlns:a16="http://schemas.microsoft.com/office/drawing/2014/main" id="{6B84ADF1-0E3E-4651-B3AC-CAA2FE7D121B}"/>
                </a:ext>
              </a:extLst>
            </p:cNvPr>
            <p:cNvGrpSpPr/>
            <p:nvPr/>
          </p:nvGrpSpPr>
          <p:grpSpPr>
            <a:xfrm>
              <a:off x="5815013" y="1473200"/>
              <a:ext cx="1657350" cy="936625"/>
              <a:chOff x="5815013" y="1473200"/>
              <a:chExt cx="1657350" cy="936625"/>
            </a:xfrm>
          </p:grpSpPr>
          <p:sp>
            <p:nvSpPr>
              <p:cNvPr id="94" name="Freeform 116">
                <a:extLst>
                  <a:ext uri="{FF2B5EF4-FFF2-40B4-BE49-F238E27FC236}">
                    <a16:creationId xmlns:a16="http://schemas.microsoft.com/office/drawing/2014/main" id="{6FF9D258-8F6C-4AFC-A19D-CBCB24E10E17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flipH="1" flipV="1">
                <a:off x="5815013" y="1922146"/>
                <a:ext cx="828675" cy="487679"/>
              </a:xfrm>
              <a:custGeom>
                <a:avLst/>
                <a:gdLst>
                  <a:gd name="T0" fmla="*/ 0 w 477"/>
                  <a:gd name="T1" fmla="*/ 233 h 239"/>
                  <a:gd name="T2" fmla="*/ 114 w 477"/>
                  <a:gd name="T3" fmla="*/ 62 h 239"/>
                  <a:gd name="T4" fmla="*/ 243 w 477"/>
                  <a:gd name="T5" fmla="*/ 5 h 239"/>
                  <a:gd name="T6" fmla="*/ 390 w 477"/>
                  <a:gd name="T7" fmla="*/ 92 h 239"/>
                  <a:gd name="T8" fmla="*/ 477 w 477"/>
                  <a:gd name="T9" fmla="*/ 239 h 2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7" h="239">
                    <a:moveTo>
                      <a:pt x="0" y="233"/>
                    </a:moveTo>
                    <a:cubicBezTo>
                      <a:pt x="37" y="166"/>
                      <a:pt x="74" y="100"/>
                      <a:pt x="114" y="62"/>
                    </a:cubicBezTo>
                    <a:cubicBezTo>
                      <a:pt x="154" y="24"/>
                      <a:pt x="197" y="0"/>
                      <a:pt x="243" y="5"/>
                    </a:cubicBezTo>
                    <a:cubicBezTo>
                      <a:pt x="289" y="10"/>
                      <a:pt x="351" y="53"/>
                      <a:pt x="390" y="92"/>
                    </a:cubicBezTo>
                    <a:cubicBezTo>
                      <a:pt x="429" y="131"/>
                      <a:pt x="453" y="185"/>
                      <a:pt x="477" y="239"/>
                    </a:cubicBezTo>
                  </a:path>
                </a:pathLst>
              </a:cu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CC99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95" name="Freeform 117">
                <a:extLst>
                  <a:ext uri="{FF2B5EF4-FFF2-40B4-BE49-F238E27FC236}">
                    <a16:creationId xmlns:a16="http://schemas.microsoft.com/office/drawing/2014/main" id="{96D0FF1D-7138-490E-A289-8F6F5992B1D8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10800000" flipH="1" flipV="1">
                <a:off x="6643688" y="1473200"/>
                <a:ext cx="828675" cy="489439"/>
              </a:xfrm>
              <a:custGeom>
                <a:avLst/>
                <a:gdLst>
                  <a:gd name="T0" fmla="*/ 0 w 477"/>
                  <a:gd name="T1" fmla="*/ 233 h 239"/>
                  <a:gd name="T2" fmla="*/ 114 w 477"/>
                  <a:gd name="T3" fmla="*/ 62 h 239"/>
                  <a:gd name="T4" fmla="*/ 243 w 477"/>
                  <a:gd name="T5" fmla="*/ 5 h 239"/>
                  <a:gd name="T6" fmla="*/ 390 w 477"/>
                  <a:gd name="T7" fmla="*/ 92 h 239"/>
                  <a:gd name="T8" fmla="*/ 477 w 477"/>
                  <a:gd name="T9" fmla="*/ 239 h 2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7" h="239">
                    <a:moveTo>
                      <a:pt x="0" y="233"/>
                    </a:moveTo>
                    <a:cubicBezTo>
                      <a:pt x="37" y="166"/>
                      <a:pt x="74" y="100"/>
                      <a:pt x="114" y="62"/>
                    </a:cubicBezTo>
                    <a:cubicBezTo>
                      <a:pt x="154" y="24"/>
                      <a:pt x="197" y="0"/>
                      <a:pt x="243" y="5"/>
                    </a:cubicBezTo>
                    <a:cubicBezTo>
                      <a:pt x="289" y="10"/>
                      <a:pt x="351" y="53"/>
                      <a:pt x="390" y="92"/>
                    </a:cubicBezTo>
                    <a:cubicBezTo>
                      <a:pt x="429" y="131"/>
                      <a:pt x="453" y="185"/>
                      <a:pt x="477" y="239"/>
                    </a:cubicBezTo>
                  </a:path>
                </a:pathLst>
              </a:custGeom>
              <a:noFill/>
              <a:ln w="25400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CC99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</p:grpSp>
      </p:grpSp>
      <p:grpSp>
        <p:nvGrpSpPr>
          <p:cNvPr id="100" name="Groupe 99">
            <a:extLst>
              <a:ext uri="{FF2B5EF4-FFF2-40B4-BE49-F238E27FC236}">
                <a16:creationId xmlns:a16="http://schemas.microsoft.com/office/drawing/2014/main" id="{27F0525A-D02F-4550-BB97-8CC4AB2BA500}"/>
              </a:ext>
            </a:extLst>
          </p:cNvPr>
          <p:cNvGrpSpPr/>
          <p:nvPr/>
        </p:nvGrpSpPr>
        <p:grpSpPr>
          <a:xfrm>
            <a:off x="8866448" y="2367694"/>
            <a:ext cx="900113" cy="393700"/>
            <a:chOff x="7912100" y="2805113"/>
            <a:chExt cx="900113" cy="393700"/>
          </a:xfrm>
        </p:grpSpPr>
        <p:sp>
          <p:nvSpPr>
            <p:cNvPr id="101" name="Line 100">
              <a:extLst>
                <a:ext uri="{FF2B5EF4-FFF2-40B4-BE49-F238E27FC236}">
                  <a16:creationId xmlns:a16="http://schemas.microsoft.com/office/drawing/2014/main" id="{5318988E-B00A-4BB8-9093-8645E2370F9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7912100" y="3198813"/>
              <a:ext cx="900113" cy="0"/>
            </a:xfrm>
            <a:prstGeom prst="line">
              <a:avLst/>
            </a:prstGeom>
            <a:noFill/>
            <a:ln w="31750">
              <a:solidFill>
                <a:schemeClr val="accent1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GB">
                <a:solidFill>
                  <a:schemeClr val="accent1"/>
                </a:solidFill>
              </a:endParaRPr>
            </a:p>
          </p:txBody>
        </p:sp>
        <p:sp>
          <p:nvSpPr>
            <p:cNvPr id="102" name="Text Box 101">
              <a:extLst>
                <a:ext uri="{FF2B5EF4-FFF2-40B4-BE49-F238E27FC236}">
                  <a16:creationId xmlns:a16="http://schemas.microsoft.com/office/drawing/2014/main" id="{8AB1A00E-23F2-46AA-A121-443696DD4F4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61338" y="2805113"/>
              <a:ext cx="496888" cy="369888"/>
            </a:xfrm>
            <a:prstGeom prst="rect">
              <a:avLst/>
            </a:prstGeom>
            <a:noFill/>
            <a:ln w="19050" algn="ctr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de-DE" dirty="0" err="1">
                  <a:solidFill>
                    <a:schemeClr val="accent1"/>
                  </a:solidFill>
                </a:rPr>
                <a:t>E</a:t>
              </a:r>
              <a:r>
                <a:rPr lang="de-DE" baseline="-25000" dirty="0" err="1">
                  <a:solidFill>
                    <a:schemeClr val="accent1"/>
                  </a:solidFill>
                </a:rPr>
                <a:t>Inj</a:t>
              </a:r>
              <a:endParaRPr lang="de-DE" dirty="0">
                <a:solidFill>
                  <a:schemeClr val="accent1"/>
                </a:solidFill>
              </a:endParaRPr>
            </a:p>
          </p:txBody>
        </p:sp>
      </p:grpSp>
      <p:grpSp>
        <p:nvGrpSpPr>
          <p:cNvPr id="103" name="Groupe 102">
            <a:extLst>
              <a:ext uri="{FF2B5EF4-FFF2-40B4-BE49-F238E27FC236}">
                <a16:creationId xmlns:a16="http://schemas.microsoft.com/office/drawing/2014/main" id="{B643AFFF-AC3B-42E5-BCF5-7BE38D00F6E6}"/>
              </a:ext>
            </a:extLst>
          </p:cNvPr>
          <p:cNvGrpSpPr/>
          <p:nvPr/>
        </p:nvGrpSpPr>
        <p:grpSpPr>
          <a:xfrm>
            <a:off x="2991110" y="962757"/>
            <a:ext cx="5054600" cy="1865313"/>
            <a:chOff x="2036763" y="1400175"/>
            <a:chExt cx="5054600" cy="1865313"/>
          </a:xfrm>
        </p:grpSpPr>
        <p:grpSp>
          <p:nvGrpSpPr>
            <p:cNvPr id="104" name="Groupe 103">
              <a:extLst>
                <a:ext uri="{FF2B5EF4-FFF2-40B4-BE49-F238E27FC236}">
                  <a16:creationId xmlns:a16="http://schemas.microsoft.com/office/drawing/2014/main" id="{1738F01D-84FE-4719-8AB7-4DDA543EE700}"/>
                </a:ext>
              </a:extLst>
            </p:cNvPr>
            <p:cNvGrpSpPr/>
            <p:nvPr/>
          </p:nvGrpSpPr>
          <p:grpSpPr>
            <a:xfrm>
              <a:off x="2036763" y="3152775"/>
              <a:ext cx="5038726" cy="112713"/>
              <a:chOff x="2036763" y="3152775"/>
              <a:chExt cx="5038726" cy="112713"/>
            </a:xfrm>
          </p:grpSpPr>
          <p:sp>
            <p:nvSpPr>
              <p:cNvPr id="110" name="Oval 84">
                <a:extLst>
                  <a:ext uri="{FF2B5EF4-FFF2-40B4-BE49-F238E27FC236}">
                    <a16:creationId xmlns:a16="http://schemas.microsoft.com/office/drawing/2014/main" id="{33DF9D8D-D762-4B0B-8720-3C3174020E60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6985001" y="3175000"/>
                <a:ext cx="90488" cy="90488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11" name="Oval 85">
                <a:extLst>
                  <a:ext uri="{FF2B5EF4-FFF2-40B4-BE49-F238E27FC236}">
                    <a16:creationId xmlns:a16="http://schemas.microsoft.com/office/drawing/2014/main" id="{4ABE6E09-3679-4BFB-9F45-EC7EF9251263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348288" y="3163888"/>
                <a:ext cx="90488" cy="90488"/>
              </a:xfrm>
              <a:prstGeom prst="ellipse">
                <a:avLst/>
              </a:prstGeom>
              <a:solidFill>
                <a:srgbClr val="007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12" name="Oval 86">
                <a:extLst>
                  <a:ext uri="{FF2B5EF4-FFF2-40B4-BE49-F238E27FC236}">
                    <a16:creationId xmlns:a16="http://schemas.microsoft.com/office/drawing/2014/main" id="{AF6FE616-CE23-428B-BDEB-6F8B87D7B8D6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686176" y="3152775"/>
                <a:ext cx="90488" cy="90488"/>
              </a:xfrm>
              <a:prstGeom prst="ellipse">
                <a:avLst/>
              </a:prstGeom>
              <a:solidFill>
                <a:srgbClr val="007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13" name="Oval 87">
                <a:extLst>
                  <a:ext uri="{FF2B5EF4-FFF2-40B4-BE49-F238E27FC236}">
                    <a16:creationId xmlns:a16="http://schemas.microsoft.com/office/drawing/2014/main" id="{5AE4BCCB-298D-4329-9FB4-2677E1C614B5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036763" y="3154363"/>
                <a:ext cx="90488" cy="90488"/>
              </a:xfrm>
              <a:prstGeom prst="ellipse">
                <a:avLst/>
              </a:prstGeom>
              <a:solidFill>
                <a:srgbClr val="007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105" name="Group 119">
              <a:extLst>
                <a:ext uri="{FF2B5EF4-FFF2-40B4-BE49-F238E27FC236}">
                  <a16:creationId xmlns:a16="http://schemas.microsoft.com/office/drawing/2014/main" id="{0B521337-6DAA-48F9-8AEA-0F448F34509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52638" y="1400175"/>
              <a:ext cx="5038725" cy="112713"/>
              <a:chOff x="1075" y="1626"/>
              <a:chExt cx="3174" cy="71"/>
            </a:xfrm>
            <a:solidFill>
              <a:srgbClr val="0070C0"/>
            </a:solidFill>
          </p:grpSpPr>
          <p:sp>
            <p:nvSpPr>
              <p:cNvPr id="106" name="Oval 120">
                <a:extLst>
                  <a:ext uri="{FF2B5EF4-FFF2-40B4-BE49-F238E27FC236}">
                    <a16:creationId xmlns:a16="http://schemas.microsoft.com/office/drawing/2014/main" id="{35B56C0D-D242-4A3F-BBF0-4586F454C95D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4192" y="1640"/>
                <a:ext cx="57" cy="57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07" name="Oval 121">
                <a:extLst>
                  <a:ext uri="{FF2B5EF4-FFF2-40B4-BE49-F238E27FC236}">
                    <a16:creationId xmlns:a16="http://schemas.microsoft.com/office/drawing/2014/main" id="{967F1423-1EE7-44F3-BEA8-9FF56AD52083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161" y="1633"/>
                <a:ext cx="57" cy="57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08" name="Oval 122">
                <a:extLst>
                  <a:ext uri="{FF2B5EF4-FFF2-40B4-BE49-F238E27FC236}">
                    <a16:creationId xmlns:a16="http://schemas.microsoft.com/office/drawing/2014/main" id="{27206EC9-91E3-448F-A693-C7360747809C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114" y="1626"/>
                <a:ext cx="57" cy="57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09" name="Oval 123">
                <a:extLst>
                  <a:ext uri="{FF2B5EF4-FFF2-40B4-BE49-F238E27FC236}">
                    <a16:creationId xmlns:a16="http://schemas.microsoft.com/office/drawing/2014/main" id="{EF209D0A-DB21-4FFA-9614-AEA2C553A94A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1075" y="1627"/>
                <a:ext cx="57" cy="57"/>
              </a:xfrm>
              <a:prstGeom prst="ellips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</p:grpSp>
      </p:grpSp>
      <p:grpSp>
        <p:nvGrpSpPr>
          <p:cNvPr id="114" name="Groupe 113">
            <a:extLst>
              <a:ext uri="{FF2B5EF4-FFF2-40B4-BE49-F238E27FC236}">
                <a16:creationId xmlns:a16="http://schemas.microsoft.com/office/drawing/2014/main" id="{3CE2826B-DD2C-454A-9AAF-88C83C8E6005}"/>
              </a:ext>
            </a:extLst>
          </p:cNvPr>
          <p:cNvGrpSpPr/>
          <p:nvPr/>
        </p:nvGrpSpPr>
        <p:grpSpPr>
          <a:xfrm>
            <a:off x="1168660" y="2361345"/>
            <a:ext cx="1163638" cy="395287"/>
            <a:chOff x="214313" y="2798763"/>
            <a:chExt cx="1163638" cy="395287"/>
          </a:xfrm>
        </p:grpSpPr>
        <p:sp>
          <p:nvSpPr>
            <p:cNvPr id="115" name="Line 103">
              <a:extLst>
                <a:ext uri="{FF2B5EF4-FFF2-40B4-BE49-F238E27FC236}">
                  <a16:creationId xmlns:a16="http://schemas.microsoft.com/office/drawing/2014/main" id="{BCB32BE1-D118-4DB5-A447-39A44DE434E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03213" y="3194050"/>
              <a:ext cx="900113" cy="0"/>
            </a:xfrm>
            <a:prstGeom prst="line">
              <a:avLst/>
            </a:prstGeom>
            <a:noFill/>
            <a:ln w="31750">
              <a:solidFill>
                <a:srgbClr val="C00000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GB" sz="1800">
                <a:solidFill>
                  <a:srgbClr val="FF0000"/>
                </a:solidFill>
              </a:endParaRPr>
            </a:p>
          </p:txBody>
        </p:sp>
        <p:sp>
          <p:nvSpPr>
            <p:cNvPr id="116" name="Text Box 104">
              <a:extLst>
                <a:ext uri="{FF2B5EF4-FFF2-40B4-BE49-F238E27FC236}">
                  <a16:creationId xmlns:a16="http://schemas.microsoft.com/office/drawing/2014/main" id="{40B4A32E-6A27-4DF4-BA3A-10525A26C18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4313" y="2798763"/>
              <a:ext cx="1163638" cy="369887"/>
            </a:xfrm>
            <a:prstGeom prst="rect">
              <a:avLst/>
            </a:prstGeom>
            <a:noFill/>
            <a:ln w="19050" algn="ctr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de-DE" sz="1800" dirty="0" err="1">
                  <a:solidFill>
                    <a:srgbClr val="C00000"/>
                  </a:solidFill>
                </a:rPr>
                <a:t>E</a:t>
              </a:r>
              <a:r>
                <a:rPr lang="de-DE" sz="1800" baseline="-25000" dirty="0" err="1">
                  <a:solidFill>
                    <a:srgbClr val="C00000"/>
                  </a:solidFill>
                </a:rPr>
                <a:t>Out</a:t>
              </a:r>
              <a:r>
                <a:rPr lang="de-DE" sz="1800" baseline="-25000" dirty="0">
                  <a:solidFill>
                    <a:srgbClr val="C00000"/>
                  </a:solidFill>
                </a:rPr>
                <a:t> </a:t>
              </a:r>
              <a:r>
                <a:rPr lang="de-DE" sz="1800" dirty="0">
                  <a:solidFill>
                    <a:srgbClr val="C00000"/>
                  </a:solidFill>
                </a:rPr>
                <a:t>= </a:t>
              </a:r>
              <a:r>
                <a:rPr lang="de-DE" sz="1800" dirty="0" err="1">
                  <a:solidFill>
                    <a:srgbClr val="C00000"/>
                  </a:solidFill>
                </a:rPr>
                <a:t>E</a:t>
              </a:r>
              <a:r>
                <a:rPr lang="de-DE" sz="1800" baseline="-25000" dirty="0" err="1">
                  <a:solidFill>
                    <a:srgbClr val="C00000"/>
                  </a:solidFill>
                </a:rPr>
                <a:t>Inj</a:t>
              </a:r>
              <a:endParaRPr lang="de-DE" sz="18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117" name="Groupe 116">
            <a:extLst>
              <a:ext uri="{FF2B5EF4-FFF2-40B4-BE49-F238E27FC236}">
                <a16:creationId xmlns:a16="http://schemas.microsoft.com/office/drawing/2014/main" id="{1D25C598-A3FB-4162-83B3-C320248C8A5C}"/>
              </a:ext>
            </a:extLst>
          </p:cNvPr>
          <p:cNvGrpSpPr/>
          <p:nvPr/>
        </p:nvGrpSpPr>
        <p:grpSpPr>
          <a:xfrm>
            <a:off x="2613368" y="2093640"/>
            <a:ext cx="5817331" cy="1476562"/>
            <a:chOff x="1659020" y="3635959"/>
            <a:chExt cx="5817331" cy="1476562"/>
          </a:xfrm>
        </p:grpSpPr>
        <p:grpSp>
          <p:nvGrpSpPr>
            <p:cNvPr id="118" name="Groupe 117">
              <a:extLst>
                <a:ext uri="{FF2B5EF4-FFF2-40B4-BE49-F238E27FC236}">
                  <a16:creationId xmlns:a16="http://schemas.microsoft.com/office/drawing/2014/main" id="{3C8BF145-CE16-4379-BB5E-CF1473E3F6CB}"/>
                </a:ext>
              </a:extLst>
            </p:cNvPr>
            <p:cNvGrpSpPr/>
            <p:nvPr/>
          </p:nvGrpSpPr>
          <p:grpSpPr>
            <a:xfrm>
              <a:off x="1659020" y="3637663"/>
              <a:ext cx="877031" cy="1472383"/>
              <a:chOff x="5786520" y="2469263"/>
              <a:chExt cx="877031" cy="1472383"/>
            </a:xfrm>
          </p:grpSpPr>
          <p:sp>
            <p:nvSpPr>
              <p:cNvPr id="185" name="Freeform 101">
                <a:extLst>
                  <a:ext uri="{FF2B5EF4-FFF2-40B4-BE49-F238E27FC236}">
                    <a16:creationId xmlns:a16="http://schemas.microsoft.com/office/drawing/2014/main" id="{9573C93D-B2B6-40B1-A96D-894C4B0AEFFF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5786520" y="3360532"/>
                <a:ext cx="877031" cy="581114"/>
              </a:xfrm>
              <a:custGeom>
                <a:avLst/>
                <a:gdLst>
                  <a:gd name="T0" fmla="*/ 0 w 1152"/>
                  <a:gd name="T1" fmla="*/ 27237 h 720"/>
                  <a:gd name="T2" fmla="*/ 45644 w 1152"/>
                  <a:gd name="T3" fmla="*/ 23605 h 720"/>
                  <a:gd name="T4" fmla="*/ 91288 w 1152"/>
                  <a:gd name="T5" fmla="*/ 5447 h 720"/>
                  <a:gd name="T6" fmla="*/ 136932 w 1152"/>
                  <a:gd name="T7" fmla="*/ 0 h 720"/>
                  <a:gd name="T8" fmla="*/ 182576 w 1152"/>
                  <a:gd name="T9" fmla="*/ 5447 h 720"/>
                  <a:gd name="T10" fmla="*/ 228220 w 1152"/>
                  <a:gd name="T11" fmla="*/ 23605 h 720"/>
                  <a:gd name="T12" fmla="*/ 273864 w 1152"/>
                  <a:gd name="T13" fmla="*/ 27237 h 72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152"/>
                  <a:gd name="T22" fmla="*/ 0 h 720"/>
                  <a:gd name="T23" fmla="*/ 1152 w 1152"/>
                  <a:gd name="T24" fmla="*/ 720 h 72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152" h="720">
                    <a:moveTo>
                      <a:pt x="0" y="720"/>
                    </a:moveTo>
                    <a:cubicBezTo>
                      <a:pt x="64" y="720"/>
                      <a:pt x="128" y="720"/>
                      <a:pt x="192" y="624"/>
                    </a:cubicBezTo>
                    <a:cubicBezTo>
                      <a:pt x="256" y="528"/>
                      <a:pt x="320" y="248"/>
                      <a:pt x="384" y="144"/>
                    </a:cubicBezTo>
                    <a:cubicBezTo>
                      <a:pt x="448" y="40"/>
                      <a:pt x="512" y="0"/>
                      <a:pt x="576" y="0"/>
                    </a:cubicBezTo>
                    <a:cubicBezTo>
                      <a:pt x="640" y="0"/>
                      <a:pt x="704" y="40"/>
                      <a:pt x="768" y="144"/>
                    </a:cubicBezTo>
                    <a:cubicBezTo>
                      <a:pt x="832" y="248"/>
                      <a:pt x="896" y="528"/>
                      <a:pt x="960" y="624"/>
                    </a:cubicBezTo>
                    <a:cubicBezTo>
                      <a:pt x="1024" y="720"/>
                      <a:pt x="1120" y="704"/>
                      <a:pt x="1152" y="720"/>
                    </a:cubicBezTo>
                  </a:path>
                </a:pathLst>
              </a:custGeom>
              <a:solidFill>
                <a:srgbClr val="F36A71">
                  <a:alpha val="20000"/>
                </a:srgbClr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rot="10800000"/>
              <a:lstStyle/>
              <a:p>
                <a:endParaRPr lang="en-GB"/>
              </a:p>
            </p:txBody>
          </p:sp>
          <p:sp>
            <p:nvSpPr>
              <p:cNvPr id="186" name="Freeform 102">
                <a:extLst>
                  <a:ext uri="{FF2B5EF4-FFF2-40B4-BE49-F238E27FC236}">
                    <a16:creationId xmlns:a16="http://schemas.microsoft.com/office/drawing/2014/main" id="{4C330C7C-BEE6-4B51-854A-AE0A0A6A0E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86520" y="2469263"/>
                <a:ext cx="877031" cy="581114"/>
              </a:xfrm>
              <a:custGeom>
                <a:avLst/>
                <a:gdLst>
                  <a:gd name="T0" fmla="*/ 0 w 1152"/>
                  <a:gd name="T1" fmla="*/ 27237 h 720"/>
                  <a:gd name="T2" fmla="*/ 45644 w 1152"/>
                  <a:gd name="T3" fmla="*/ 23605 h 720"/>
                  <a:gd name="T4" fmla="*/ 91288 w 1152"/>
                  <a:gd name="T5" fmla="*/ 5447 h 720"/>
                  <a:gd name="T6" fmla="*/ 136932 w 1152"/>
                  <a:gd name="T7" fmla="*/ 0 h 720"/>
                  <a:gd name="T8" fmla="*/ 182576 w 1152"/>
                  <a:gd name="T9" fmla="*/ 5447 h 720"/>
                  <a:gd name="T10" fmla="*/ 228220 w 1152"/>
                  <a:gd name="T11" fmla="*/ 23605 h 720"/>
                  <a:gd name="T12" fmla="*/ 273864 w 1152"/>
                  <a:gd name="T13" fmla="*/ 27237 h 72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152"/>
                  <a:gd name="T22" fmla="*/ 0 h 720"/>
                  <a:gd name="T23" fmla="*/ 1152 w 1152"/>
                  <a:gd name="T24" fmla="*/ 720 h 72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152" h="720">
                    <a:moveTo>
                      <a:pt x="0" y="720"/>
                    </a:moveTo>
                    <a:cubicBezTo>
                      <a:pt x="64" y="720"/>
                      <a:pt x="128" y="720"/>
                      <a:pt x="192" y="624"/>
                    </a:cubicBezTo>
                    <a:cubicBezTo>
                      <a:pt x="256" y="528"/>
                      <a:pt x="320" y="248"/>
                      <a:pt x="384" y="144"/>
                    </a:cubicBezTo>
                    <a:cubicBezTo>
                      <a:pt x="448" y="40"/>
                      <a:pt x="512" y="0"/>
                      <a:pt x="576" y="0"/>
                    </a:cubicBezTo>
                    <a:cubicBezTo>
                      <a:pt x="640" y="0"/>
                      <a:pt x="704" y="40"/>
                      <a:pt x="768" y="144"/>
                    </a:cubicBezTo>
                    <a:cubicBezTo>
                      <a:pt x="832" y="248"/>
                      <a:pt x="896" y="528"/>
                      <a:pt x="960" y="624"/>
                    </a:cubicBezTo>
                    <a:cubicBezTo>
                      <a:pt x="1024" y="720"/>
                      <a:pt x="1120" y="704"/>
                      <a:pt x="1152" y="720"/>
                    </a:cubicBezTo>
                  </a:path>
                </a:pathLst>
              </a:custGeom>
              <a:solidFill>
                <a:srgbClr val="F36A71">
                  <a:alpha val="20000"/>
                </a:srgbClr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7" name="Rectangle 103">
                <a:extLst>
                  <a:ext uri="{FF2B5EF4-FFF2-40B4-BE49-F238E27FC236}">
                    <a16:creationId xmlns:a16="http://schemas.microsoft.com/office/drawing/2014/main" id="{F6024019-F5F5-4A2E-85F3-BF18D57081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97650" y="3050377"/>
                <a:ext cx="828060" cy="310155"/>
              </a:xfrm>
              <a:prstGeom prst="rect">
                <a:avLst/>
              </a:prstGeom>
              <a:solidFill>
                <a:srgbClr val="F36A71">
                  <a:alpha val="20000"/>
                </a:srgbClr>
              </a:solidFill>
              <a:ln>
                <a:noFill/>
              </a:ln>
            </p:spPr>
            <p:txBody>
              <a:bodyPr wrap="none" anchor="ctr"/>
              <a:lstStyle/>
              <a:p>
                <a:endParaRPr lang="en-US" sz="3600">
                  <a:solidFill>
                    <a:schemeClr val="tx1"/>
                  </a:solidFill>
                </a:endParaRPr>
              </a:p>
            </p:txBody>
          </p:sp>
          <p:sp>
            <p:nvSpPr>
              <p:cNvPr id="188" name="Freeform 104">
                <a:extLst>
                  <a:ext uri="{FF2B5EF4-FFF2-40B4-BE49-F238E27FC236}">
                    <a16:creationId xmlns:a16="http://schemas.microsoft.com/office/drawing/2014/main" id="{011656C4-B9CF-41C7-87F1-4BFDF9974E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69049" y="3437218"/>
                <a:ext cx="511972" cy="78391"/>
              </a:xfrm>
              <a:custGeom>
                <a:avLst/>
                <a:gdLst>
                  <a:gd name="T0" fmla="*/ 0 w 672"/>
                  <a:gd name="T1" fmla="*/ 3850 h 96"/>
                  <a:gd name="T2" fmla="*/ 80167 w 672"/>
                  <a:gd name="T3" fmla="*/ 0 h 96"/>
                  <a:gd name="T4" fmla="*/ 160335 w 672"/>
                  <a:gd name="T5" fmla="*/ 3850 h 96"/>
                  <a:gd name="T6" fmla="*/ 0 60000 65536"/>
                  <a:gd name="T7" fmla="*/ 0 60000 65536"/>
                  <a:gd name="T8" fmla="*/ 0 60000 65536"/>
                  <a:gd name="T9" fmla="*/ 0 w 672"/>
                  <a:gd name="T10" fmla="*/ 0 h 96"/>
                  <a:gd name="T11" fmla="*/ 672 w 672"/>
                  <a:gd name="T12" fmla="*/ 96 h 9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72" h="96">
                    <a:moveTo>
                      <a:pt x="0" y="96"/>
                    </a:moveTo>
                    <a:cubicBezTo>
                      <a:pt x="112" y="48"/>
                      <a:pt x="224" y="0"/>
                      <a:pt x="336" y="0"/>
                    </a:cubicBezTo>
                    <a:cubicBezTo>
                      <a:pt x="448" y="0"/>
                      <a:pt x="616" y="80"/>
                      <a:pt x="672" y="96"/>
                    </a:cubicBez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9" name="Freeform 109">
                <a:extLst>
                  <a:ext uri="{FF2B5EF4-FFF2-40B4-BE49-F238E27FC236}">
                    <a16:creationId xmlns:a16="http://schemas.microsoft.com/office/drawing/2014/main" id="{E5D94591-E655-4ABA-A583-5A412D7BD043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5969049" y="2895300"/>
                <a:ext cx="511972" cy="78391"/>
              </a:xfrm>
              <a:custGeom>
                <a:avLst/>
                <a:gdLst>
                  <a:gd name="T0" fmla="*/ 0 w 672"/>
                  <a:gd name="T1" fmla="*/ 3850 h 96"/>
                  <a:gd name="T2" fmla="*/ 80167 w 672"/>
                  <a:gd name="T3" fmla="*/ 0 h 96"/>
                  <a:gd name="T4" fmla="*/ 160335 w 672"/>
                  <a:gd name="T5" fmla="*/ 3850 h 96"/>
                  <a:gd name="T6" fmla="*/ 0 60000 65536"/>
                  <a:gd name="T7" fmla="*/ 0 60000 65536"/>
                  <a:gd name="T8" fmla="*/ 0 60000 65536"/>
                  <a:gd name="T9" fmla="*/ 0 w 672"/>
                  <a:gd name="T10" fmla="*/ 0 h 96"/>
                  <a:gd name="T11" fmla="*/ 672 w 672"/>
                  <a:gd name="T12" fmla="*/ 96 h 9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72" h="96">
                    <a:moveTo>
                      <a:pt x="0" y="96"/>
                    </a:moveTo>
                    <a:cubicBezTo>
                      <a:pt x="112" y="48"/>
                      <a:pt x="224" y="0"/>
                      <a:pt x="336" y="0"/>
                    </a:cubicBezTo>
                    <a:cubicBezTo>
                      <a:pt x="448" y="0"/>
                      <a:pt x="616" y="80"/>
                      <a:pt x="672" y="96"/>
                    </a:cubicBez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 type="stealth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10800000"/>
              <a:lstStyle/>
              <a:p>
                <a:endParaRPr lang="en-GB"/>
              </a:p>
            </p:txBody>
          </p:sp>
          <p:sp>
            <p:nvSpPr>
              <p:cNvPr id="190" name="Freeform 110">
                <a:extLst>
                  <a:ext uri="{FF2B5EF4-FFF2-40B4-BE49-F238E27FC236}">
                    <a16:creationId xmlns:a16="http://schemas.microsoft.com/office/drawing/2014/main" id="{69F027B6-A58F-4523-9F33-C610CB57C7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32321" y="3282141"/>
                <a:ext cx="585429" cy="155077"/>
              </a:xfrm>
              <a:custGeom>
                <a:avLst/>
                <a:gdLst>
                  <a:gd name="T0" fmla="*/ 0 w 672"/>
                  <a:gd name="T1" fmla="*/ 116636 h 96"/>
                  <a:gd name="T2" fmla="*/ 156724 w 672"/>
                  <a:gd name="T3" fmla="*/ 0 h 96"/>
                  <a:gd name="T4" fmla="*/ 313447 w 672"/>
                  <a:gd name="T5" fmla="*/ 116636 h 96"/>
                  <a:gd name="T6" fmla="*/ 0 60000 65536"/>
                  <a:gd name="T7" fmla="*/ 0 60000 65536"/>
                  <a:gd name="T8" fmla="*/ 0 60000 65536"/>
                  <a:gd name="T9" fmla="*/ 0 w 672"/>
                  <a:gd name="T10" fmla="*/ 0 h 96"/>
                  <a:gd name="T11" fmla="*/ 672 w 672"/>
                  <a:gd name="T12" fmla="*/ 96 h 9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72" h="96">
                    <a:moveTo>
                      <a:pt x="0" y="96"/>
                    </a:moveTo>
                    <a:cubicBezTo>
                      <a:pt x="112" y="48"/>
                      <a:pt x="224" y="0"/>
                      <a:pt x="336" y="0"/>
                    </a:cubicBezTo>
                    <a:cubicBezTo>
                      <a:pt x="448" y="0"/>
                      <a:pt x="616" y="80"/>
                      <a:pt x="672" y="96"/>
                    </a:cubicBez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1" name="Freeform 111">
                <a:extLst>
                  <a:ext uri="{FF2B5EF4-FFF2-40B4-BE49-F238E27FC236}">
                    <a16:creationId xmlns:a16="http://schemas.microsoft.com/office/drawing/2014/main" id="{2C008688-FC1D-4A62-BCE7-3998FDB947AB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5932321" y="2973691"/>
                <a:ext cx="585429" cy="155077"/>
              </a:xfrm>
              <a:custGeom>
                <a:avLst/>
                <a:gdLst>
                  <a:gd name="T0" fmla="*/ 0 w 672"/>
                  <a:gd name="T1" fmla="*/ 116637 h 96"/>
                  <a:gd name="T2" fmla="*/ 156724 w 672"/>
                  <a:gd name="T3" fmla="*/ 0 h 96"/>
                  <a:gd name="T4" fmla="*/ 313447 w 672"/>
                  <a:gd name="T5" fmla="*/ 116637 h 96"/>
                  <a:gd name="T6" fmla="*/ 0 60000 65536"/>
                  <a:gd name="T7" fmla="*/ 0 60000 65536"/>
                  <a:gd name="T8" fmla="*/ 0 60000 65536"/>
                  <a:gd name="T9" fmla="*/ 0 w 672"/>
                  <a:gd name="T10" fmla="*/ 0 h 96"/>
                  <a:gd name="T11" fmla="*/ 672 w 672"/>
                  <a:gd name="T12" fmla="*/ 96 h 9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72" h="96">
                    <a:moveTo>
                      <a:pt x="0" y="96"/>
                    </a:moveTo>
                    <a:cubicBezTo>
                      <a:pt x="112" y="48"/>
                      <a:pt x="224" y="0"/>
                      <a:pt x="336" y="0"/>
                    </a:cubicBezTo>
                    <a:cubicBezTo>
                      <a:pt x="448" y="0"/>
                      <a:pt x="616" y="80"/>
                      <a:pt x="672" y="96"/>
                    </a:cubicBez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 type="stealth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10800000"/>
              <a:lstStyle/>
              <a:p>
                <a:endParaRPr lang="en-GB"/>
              </a:p>
            </p:txBody>
          </p:sp>
          <p:sp>
            <p:nvSpPr>
              <p:cNvPr id="192" name="Freeform 112">
                <a:extLst>
                  <a:ext uri="{FF2B5EF4-FFF2-40B4-BE49-F238E27FC236}">
                    <a16:creationId xmlns:a16="http://schemas.microsoft.com/office/drawing/2014/main" id="{5635C681-2CFB-4358-9099-99EC92BA9244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6005778" y="2796459"/>
                <a:ext cx="438515" cy="59645"/>
              </a:xfrm>
              <a:custGeom>
                <a:avLst/>
                <a:gdLst>
                  <a:gd name="T0" fmla="*/ 0 w 672"/>
                  <a:gd name="T1" fmla="*/ 981 h 96"/>
                  <a:gd name="T2" fmla="*/ 36956 w 672"/>
                  <a:gd name="T3" fmla="*/ 0 h 96"/>
                  <a:gd name="T4" fmla="*/ 73913 w 672"/>
                  <a:gd name="T5" fmla="*/ 981 h 96"/>
                  <a:gd name="T6" fmla="*/ 0 60000 65536"/>
                  <a:gd name="T7" fmla="*/ 0 60000 65536"/>
                  <a:gd name="T8" fmla="*/ 0 60000 65536"/>
                  <a:gd name="T9" fmla="*/ 0 w 672"/>
                  <a:gd name="T10" fmla="*/ 0 h 96"/>
                  <a:gd name="T11" fmla="*/ 672 w 672"/>
                  <a:gd name="T12" fmla="*/ 96 h 9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72" h="96">
                    <a:moveTo>
                      <a:pt x="0" y="96"/>
                    </a:moveTo>
                    <a:cubicBezTo>
                      <a:pt x="112" y="48"/>
                      <a:pt x="224" y="0"/>
                      <a:pt x="336" y="0"/>
                    </a:cubicBezTo>
                    <a:cubicBezTo>
                      <a:pt x="448" y="0"/>
                      <a:pt x="616" y="80"/>
                      <a:pt x="672" y="96"/>
                    </a:cubicBez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 type="stealth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10800000"/>
              <a:lstStyle/>
              <a:p>
                <a:endParaRPr lang="en-GB"/>
              </a:p>
            </p:txBody>
          </p:sp>
          <p:sp>
            <p:nvSpPr>
              <p:cNvPr id="193" name="Freeform 113">
                <a:extLst>
                  <a:ext uri="{FF2B5EF4-FFF2-40B4-BE49-F238E27FC236}">
                    <a16:creationId xmlns:a16="http://schemas.microsoft.com/office/drawing/2014/main" id="{EC9E2910-6AE0-4818-A690-8BEF212DB2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05778" y="3554805"/>
                <a:ext cx="438515" cy="59645"/>
              </a:xfrm>
              <a:custGeom>
                <a:avLst/>
                <a:gdLst>
                  <a:gd name="T0" fmla="*/ 0 w 672"/>
                  <a:gd name="T1" fmla="*/ 981 h 96"/>
                  <a:gd name="T2" fmla="*/ 36956 w 672"/>
                  <a:gd name="T3" fmla="*/ 0 h 96"/>
                  <a:gd name="T4" fmla="*/ 73913 w 672"/>
                  <a:gd name="T5" fmla="*/ 981 h 96"/>
                  <a:gd name="T6" fmla="*/ 0 60000 65536"/>
                  <a:gd name="T7" fmla="*/ 0 60000 65536"/>
                  <a:gd name="T8" fmla="*/ 0 60000 65536"/>
                  <a:gd name="T9" fmla="*/ 0 w 672"/>
                  <a:gd name="T10" fmla="*/ 0 h 96"/>
                  <a:gd name="T11" fmla="*/ 672 w 672"/>
                  <a:gd name="T12" fmla="*/ 96 h 9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72" h="96">
                    <a:moveTo>
                      <a:pt x="0" y="96"/>
                    </a:moveTo>
                    <a:cubicBezTo>
                      <a:pt x="112" y="48"/>
                      <a:pt x="224" y="0"/>
                      <a:pt x="336" y="0"/>
                    </a:cubicBezTo>
                    <a:cubicBezTo>
                      <a:pt x="448" y="0"/>
                      <a:pt x="616" y="80"/>
                      <a:pt x="672" y="96"/>
                    </a:cubicBez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4" name="Line 114">
                <a:extLst>
                  <a:ext uri="{FF2B5EF4-FFF2-40B4-BE49-F238E27FC236}">
                    <a16:creationId xmlns:a16="http://schemas.microsoft.com/office/drawing/2014/main" id="{43377D98-E321-4969-88A4-691E1AB2912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005778" y="3212271"/>
                <a:ext cx="438515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119" name="Groupe 118">
              <a:extLst>
                <a:ext uri="{FF2B5EF4-FFF2-40B4-BE49-F238E27FC236}">
                  <a16:creationId xmlns:a16="http://schemas.microsoft.com/office/drawing/2014/main" id="{A4712373-4AD9-49B6-A896-8CD52389E1C2}"/>
                </a:ext>
              </a:extLst>
            </p:cNvPr>
            <p:cNvGrpSpPr/>
            <p:nvPr/>
          </p:nvGrpSpPr>
          <p:grpSpPr>
            <a:xfrm>
              <a:off x="3322720" y="3637663"/>
              <a:ext cx="877031" cy="1472383"/>
              <a:chOff x="5786520" y="2469263"/>
              <a:chExt cx="877031" cy="1472383"/>
            </a:xfrm>
          </p:grpSpPr>
          <p:sp>
            <p:nvSpPr>
              <p:cNvPr id="175" name="Freeform 101">
                <a:extLst>
                  <a:ext uri="{FF2B5EF4-FFF2-40B4-BE49-F238E27FC236}">
                    <a16:creationId xmlns:a16="http://schemas.microsoft.com/office/drawing/2014/main" id="{83C876B7-40F3-4AA8-899B-DF1400E0FD07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5786520" y="3360532"/>
                <a:ext cx="877031" cy="581114"/>
              </a:xfrm>
              <a:custGeom>
                <a:avLst/>
                <a:gdLst>
                  <a:gd name="T0" fmla="*/ 0 w 1152"/>
                  <a:gd name="T1" fmla="*/ 27237 h 720"/>
                  <a:gd name="T2" fmla="*/ 45644 w 1152"/>
                  <a:gd name="T3" fmla="*/ 23605 h 720"/>
                  <a:gd name="T4" fmla="*/ 91288 w 1152"/>
                  <a:gd name="T5" fmla="*/ 5447 h 720"/>
                  <a:gd name="T6" fmla="*/ 136932 w 1152"/>
                  <a:gd name="T7" fmla="*/ 0 h 720"/>
                  <a:gd name="T8" fmla="*/ 182576 w 1152"/>
                  <a:gd name="T9" fmla="*/ 5447 h 720"/>
                  <a:gd name="T10" fmla="*/ 228220 w 1152"/>
                  <a:gd name="T11" fmla="*/ 23605 h 720"/>
                  <a:gd name="T12" fmla="*/ 273864 w 1152"/>
                  <a:gd name="T13" fmla="*/ 27237 h 72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152"/>
                  <a:gd name="T22" fmla="*/ 0 h 720"/>
                  <a:gd name="T23" fmla="*/ 1152 w 1152"/>
                  <a:gd name="T24" fmla="*/ 720 h 72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152" h="720">
                    <a:moveTo>
                      <a:pt x="0" y="720"/>
                    </a:moveTo>
                    <a:cubicBezTo>
                      <a:pt x="64" y="720"/>
                      <a:pt x="128" y="720"/>
                      <a:pt x="192" y="624"/>
                    </a:cubicBezTo>
                    <a:cubicBezTo>
                      <a:pt x="256" y="528"/>
                      <a:pt x="320" y="248"/>
                      <a:pt x="384" y="144"/>
                    </a:cubicBezTo>
                    <a:cubicBezTo>
                      <a:pt x="448" y="40"/>
                      <a:pt x="512" y="0"/>
                      <a:pt x="576" y="0"/>
                    </a:cubicBezTo>
                    <a:cubicBezTo>
                      <a:pt x="640" y="0"/>
                      <a:pt x="704" y="40"/>
                      <a:pt x="768" y="144"/>
                    </a:cubicBezTo>
                    <a:cubicBezTo>
                      <a:pt x="832" y="248"/>
                      <a:pt x="896" y="528"/>
                      <a:pt x="960" y="624"/>
                    </a:cubicBezTo>
                    <a:cubicBezTo>
                      <a:pt x="1024" y="720"/>
                      <a:pt x="1120" y="704"/>
                      <a:pt x="1152" y="720"/>
                    </a:cubicBezTo>
                  </a:path>
                </a:pathLst>
              </a:custGeom>
              <a:solidFill>
                <a:srgbClr val="F36A71">
                  <a:alpha val="20000"/>
                </a:srgbClr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rot="10800000"/>
              <a:lstStyle/>
              <a:p>
                <a:endParaRPr lang="en-GB" b="1"/>
              </a:p>
            </p:txBody>
          </p:sp>
          <p:sp>
            <p:nvSpPr>
              <p:cNvPr id="176" name="Freeform 102">
                <a:extLst>
                  <a:ext uri="{FF2B5EF4-FFF2-40B4-BE49-F238E27FC236}">
                    <a16:creationId xmlns:a16="http://schemas.microsoft.com/office/drawing/2014/main" id="{ED667A86-D0FF-4885-BC6E-1124F06CCB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86520" y="2469263"/>
                <a:ext cx="877031" cy="581114"/>
              </a:xfrm>
              <a:custGeom>
                <a:avLst/>
                <a:gdLst>
                  <a:gd name="T0" fmla="*/ 0 w 1152"/>
                  <a:gd name="T1" fmla="*/ 27237 h 720"/>
                  <a:gd name="T2" fmla="*/ 45644 w 1152"/>
                  <a:gd name="T3" fmla="*/ 23605 h 720"/>
                  <a:gd name="T4" fmla="*/ 91288 w 1152"/>
                  <a:gd name="T5" fmla="*/ 5447 h 720"/>
                  <a:gd name="T6" fmla="*/ 136932 w 1152"/>
                  <a:gd name="T7" fmla="*/ 0 h 720"/>
                  <a:gd name="T8" fmla="*/ 182576 w 1152"/>
                  <a:gd name="T9" fmla="*/ 5447 h 720"/>
                  <a:gd name="T10" fmla="*/ 228220 w 1152"/>
                  <a:gd name="T11" fmla="*/ 23605 h 720"/>
                  <a:gd name="T12" fmla="*/ 273864 w 1152"/>
                  <a:gd name="T13" fmla="*/ 27237 h 72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152"/>
                  <a:gd name="T22" fmla="*/ 0 h 720"/>
                  <a:gd name="T23" fmla="*/ 1152 w 1152"/>
                  <a:gd name="T24" fmla="*/ 720 h 72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152" h="720">
                    <a:moveTo>
                      <a:pt x="0" y="720"/>
                    </a:moveTo>
                    <a:cubicBezTo>
                      <a:pt x="64" y="720"/>
                      <a:pt x="128" y="720"/>
                      <a:pt x="192" y="624"/>
                    </a:cubicBezTo>
                    <a:cubicBezTo>
                      <a:pt x="256" y="528"/>
                      <a:pt x="320" y="248"/>
                      <a:pt x="384" y="144"/>
                    </a:cubicBezTo>
                    <a:cubicBezTo>
                      <a:pt x="448" y="40"/>
                      <a:pt x="512" y="0"/>
                      <a:pt x="576" y="0"/>
                    </a:cubicBezTo>
                    <a:cubicBezTo>
                      <a:pt x="640" y="0"/>
                      <a:pt x="704" y="40"/>
                      <a:pt x="768" y="144"/>
                    </a:cubicBezTo>
                    <a:cubicBezTo>
                      <a:pt x="832" y="248"/>
                      <a:pt x="896" y="528"/>
                      <a:pt x="960" y="624"/>
                    </a:cubicBezTo>
                    <a:cubicBezTo>
                      <a:pt x="1024" y="720"/>
                      <a:pt x="1120" y="704"/>
                      <a:pt x="1152" y="720"/>
                    </a:cubicBezTo>
                  </a:path>
                </a:pathLst>
              </a:custGeom>
              <a:solidFill>
                <a:srgbClr val="F36A71">
                  <a:alpha val="20000"/>
                </a:srgbClr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 b="1"/>
              </a:p>
            </p:txBody>
          </p:sp>
          <p:sp>
            <p:nvSpPr>
              <p:cNvPr id="177" name="Rectangle 103">
                <a:extLst>
                  <a:ext uri="{FF2B5EF4-FFF2-40B4-BE49-F238E27FC236}">
                    <a16:creationId xmlns:a16="http://schemas.microsoft.com/office/drawing/2014/main" id="{6844B2B6-94E9-41E1-BEA1-F6BB187855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97650" y="3050377"/>
                <a:ext cx="828060" cy="310155"/>
              </a:xfrm>
              <a:prstGeom prst="rect">
                <a:avLst/>
              </a:prstGeom>
              <a:solidFill>
                <a:srgbClr val="F36A71">
                  <a:alpha val="20000"/>
                </a:srgbClr>
              </a:solidFill>
              <a:ln>
                <a:noFill/>
              </a:ln>
            </p:spPr>
            <p:txBody>
              <a:bodyPr wrap="none" anchor="ctr"/>
              <a:lstStyle/>
              <a:p>
                <a:endParaRPr lang="en-US" sz="3600" b="1">
                  <a:solidFill>
                    <a:schemeClr val="tx1"/>
                  </a:solidFill>
                </a:endParaRPr>
              </a:p>
            </p:txBody>
          </p:sp>
          <p:sp>
            <p:nvSpPr>
              <p:cNvPr id="178" name="Freeform 104">
                <a:extLst>
                  <a:ext uri="{FF2B5EF4-FFF2-40B4-BE49-F238E27FC236}">
                    <a16:creationId xmlns:a16="http://schemas.microsoft.com/office/drawing/2014/main" id="{0250E3E2-AE7D-41E1-AA8C-DDD7FB0F84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69049" y="3437218"/>
                <a:ext cx="511972" cy="78391"/>
              </a:xfrm>
              <a:custGeom>
                <a:avLst/>
                <a:gdLst>
                  <a:gd name="T0" fmla="*/ 0 w 672"/>
                  <a:gd name="T1" fmla="*/ 3850 h 96"/>
                  <a:gd name="T2" fmla="*/ 80167 w 672"/>
                  <a:gd name="T3" fmla="*/ 0 h 96"/>
                  <a:gd name="T4" fmla="*/ 160335 w 672"/>
                  <a:gd name="T5" fmla="*/ 3850 h 96"/>
                  <a:gd name="T6" fmla="*/ 0 60000 65536"/>
                  <a:gd name="T7" fmla="*/ 0 60000 65536"/>
                  <a:gd name="T8" fmla="*/ 0 60000 65536"/>
                  <a:gd name="T9" fmla="*/ 0 w 672"/>
                  <a:gd name="T10" fmla="*/ 0 h 96"/>
                  <a:gd name="T11" fmla="*/ 672 w 672"/>
                  <a:gd name="T12" fmla="*/ 96 h 9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72" h="96">
                    <a:moveTo>
                      <a:pt x="0" y="96"/>
                    </a:moveTo>
                    <a:cubicBezTo>
                      <a:pt x="112" y="48"/>
                      <a:pt x="224" y="0"/>
                      <a:pt x="336" y="0"/>
                    </a:cubicBezTo>
                    <a:cubicBezTo>
                      <a:pt x="448" y="0"/>
                      <a:pt x="616" y="80"/>
                      <a:pt x="672" y="96"/>
                    </a:cubicBez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 b="1"/>
              </a:p>
            </p:txBody>
          </p:sp>
          <p:sp>
            <p:nvSpPr>
              <p:cNvPr id="179" name="Freeform 109">
                <a:extLst>
                  <a:ext uri="{FF2B5EF4-FFF2-40B4-BE49-F238E27FC236}">
                    <a16:creationId xmlns:a16="http://schemas.microsoft.com/office/drawing/2014/main" id="{2241CDE5-AD61-4791-BC11-E00E1C1FC0C3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5969049" y="2895300"/>
                <a:ext cx="511972" cy="78391"/>
              </a:xfrm>
              <a:custGeom>
                <a:avLst/>
                <a:gdLst>
                  <a:gd name="T0" fmla="*/ 0 w 672"/>
                  <a:gd name="T1" fmla="*/ 3850 h 96"/>
                  <a:gd name="T2" fmla="*/ 80167 w 672"/>
                  <a:gd name="T3" fmla="*/ 0 h 96"/>
                  <a:gd name="T4" fmla="*/ 160335 w 672"/>
                  <a:gd name="T5" fmla="*/ 3850 h 96"/>
                  <a:gd name="T6" fmla="*/ 0 60000 65536"/>
                  <a:gd name="T7" fmla="*/ 0 60000 65536"/>
                  <a:gd name="T8" fmla="*/ 0 60000 65536"/>
                  <a:gd name="T9" fmla="*/ 0 w 672"/>
                  <a:gd name="T10" fmla="*/ 0 h 96"/>
                  <a:gd name="T11" fmla="*/ 672 w 672"/>
                  <a:gd name="T12" fmla="*/ 96 h 9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72" h="96">
                    <a:moveTo>
                      <a:pt x="0" y="96"/>
                    </a:moveTo>
                    <a:cubicBezTo>
                      <a:pt x="112" y="48"/>
                      <a:pt x="224" y="0"/>
                      <a:pt x="336" y="0"/>
                    </a:cubicBezTo>
                    <a:cubicBezTo>
                      <a:pt x="448" y="0"/>
                      <a:pt x="616" y="80"/>
                      <a:pt x="672" y="96"/>
                    </a:cubicBez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 type="stealth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10800000"/>
              <a:lstStyle/>
              <a:p>
                <a:endParaRPr lang="en-GB" b="1"/>
              </a:p>
            </p:txBody>
          </p:sp>
          <p:sp>
            <p:nvSpPr>
              <p:cNvPr id="180" name="Freeform 110">
                <a:extLst>
                  <a:ext uri="{FF2B5EF4-FFF2-40B4-BE49-F238E27FC236}">
                    <a16:creationId xmlns:a16="http://schemas.microsoft.com/office/drawing/2014/main" id="{752F4203-CECF-4873-9C62-E14A153870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32321" y="3282141"/>
                <a:ext cx="585429" cy="155077"/>
              </a:xfrm>
              <a:custGeom>
                <a:avLst/>
                <a:gdLst>
                  <a:gd name="T0" fmla="*/ 0 w 672"/>
                  <a:gd name="T1" fmla="*/ 116636 h 96"/>
                  <a:gd name="T2" fmla="*/ 156724 w 672"/>
                  <a:gd name="T3" fmla="*/ 0 h 96"/>
                  <a:gd name="T4" fmla="*/ 313447 w 672"/>
                  <a:gd name="T5" fmla="*/ 116636 h 96"/>
                  <a:gd name="T6" fmla="*/ 0 60000 65536"/>
                  <a:gd name="T7" fmla="*/ 0 60000 65536"/>
                  <a:gd name="T8" fmla="*/ 0 60000 65536"/>
                  <a:gd name="T9" fmla="*/ 0 w 672"/>
                  <a:gd name="T10" fmla="*/ 0 h 96"/>
                  <a:gd name="T11" fmla="*/ 672 w 672"/>
                  <a:gd name="T12" fmla="*/ 96 h 9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72" h="96">
                    <a:moveTo>
                      <a:pt x="0" y="96"/>
                    </a:moveTo>
                    <a:cubicBezTo>
                      <a:pt x="112" y="48"/>
                      <a:pt x="224" y="0"/>
                      <a:pt x="336" y="0"/>
                    </a:cubicBezTo>
                    <a:cubicBezTo>
                      <a:pt x="448" y="0"/>
                      <a:pt x="616" y="80"/>
                      <a:pt x="672" y="96"/>
                    </a:cubicBez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 b="1"/>
              </a:p>
            </p:txBody>
          </p:sp>
          <p:sp>
            <p:nvSpPr>
              <p:cNvPr id="181" name="Freeform 111">
                <a:extLst>
                  <a:ext uri="{FF2B5EF4-FFF2-40B4-BE49-F238E27FC236}">
                    <a16:creationId xmlns:a16="http://schemas.microsoft.com/office/drawing/2014/main" id="{0B12B010-E87F-40E1-925A-C9D183A327F1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5932321" y="2973691"/>
                <a:ext cx="585429" cy="155077"/>
              </a:xfrm>
              <a:custGeom>
                <a:avLst/>
                <a:gdLst>
                  <a:gd name="T0" fmla="*/ 0 w 672"/>
                  <a:gd name="T1" fmla="*/ 116637 h 96"/>
                  <a:gd name="T2" fmla="*/ 156724 w 672"/>
                  <a:gd name="T3" fmla="*/ 0 h 96"/>
                  <a:gd name="T4" fmla="*/ 313447 w 672"/>
                  <a:gd name="T5" fmla="*/ 116637 h 96"/>
                  <a:gd name="T6" fmla="*/ 0 60000 65536"/>
                  <a:gd name="T7" fmla="*/ 0 60000 65536"/>
                  <a:gd name="T8" fmla="*/ 0 60000 65536"/>
                  <a:gd name="T9" fmla="*/ 0 w 672"/>
                  <a:gd name="T10" fmla="*/ 0 h 96"/>
                  <a:gd name="T11" fmla="*/ 672 w 672"/>
                  <a:gd name="T12" fmla="*/ 96 h 9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72" h="96">
                    <a:moveTo>
                      <a:pt x="0" y="96"/>
                    </a:moveTo>
                    <a:cubicBezTo>
                      <a:pt x="112" y="48"/>
                      <a:pt x="224" y="0"/>
                      <a:pt x="336" y="0"/>
                    </a:cubicBezTo>
                    <a:cubicBezTo>
                      <a:pt x="448" y="0"/>
                      <a:pt x="616" y="80"/>
                      <a:pt x="672" y="96"/>
                    </a:cubicBez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 type="stealth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10800000"/>
              <a:lstStyle/>
              <a:p>
                <a:endParaRPr lang="en-GB" b="1"/>
              </a:p>
            </p:txBody>
          </p:sp>
          <p:sp>
            <p:nvSpPr>
              <p:cNvPr id="182" name="Freeform 112">
                <a:extLst>
                  <a:ext uri="{FF2B5EF4-FFF2-40B4-BE49-F238E27FC236}">
                    <a16:creationId xmlns:a16="http://schemas.microsoft.com/office/drawing/2014/main" id="{16E4C01C-0BF0-4576-A944-C0EC0CDE9437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6005778" y="2796459"/>
                <a:ext cx="438515" cy="59645"/>
              </a:xfrm>
              <a:custGeom>
                <a:avLst/>
                <a:gdLst>
                  <a:gd name="T0" fmla="*/ 0 w 672"/>
                  <a:gd name="T1" fmla="*/ 981 h 96"/>
                  <a:gd name="T2" fmla="*/ 36956 w 672"/>
                  <a:gd name="T3" fmla="*/ 0 h 96"/>
                  <a:gd name="T4" fmla="*/ 73913 w 672"/>
                  <a:gd name="T5" fmla="*/ 981 h 96"/>
                  <a:gd name="T6" fmla="*/ 0 60000 65536"/>
                  <a:gd name="T7" fmla="*/ 0 60000 65536"/>
                  <a:gd name="T8" fmla="*/ 0 60000 65536"/>
                  <a:gd name="T9" fmla="*/ 0 w 672"/>
                  <a:gd name="T10" fmla="*/ 0 h 96"/>
                  <a:gd name="T11" fmla="*/ 672 w 672"/>
                  <a:gd name="T12" fmla="*/ 96 h 9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72" h="96">
                    <a:moveTo>
                      <a:pt x="0" y="96"/>
                    </a:moveTo>
                    <a:cubicBezTo>
                      <a:pt x="112" y="48"/>
                      <a:pt x="224" y="0"/>
                      <a:pt x="336" y="0"/>
                    </a:cubicBezTo>
                    <a:cubicBezTo>
                      <a:pt x="448" y="0"/>
                      <a:pt x="616" y="80"/>
                      <a:pt x="672" y="96"/>
                    </a:cubicBez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 type="stealth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10800000"/>
              <a:lstStyle/>
              <a:p>
                <a:endParaRPr lang="en-GB" b="1"/>
              </a:p>
            </p:txBody>
          </p:sp>
          <p:sp>
            <p:nvSpPr>
              <p:cNvPr id="183" name="Freeform 113">
                <a:extLst>
                  <a:ext uri="{FF2B5EF4-FFF2-40B4-BE49-F238E27FC236}">
                    <a16:creationId xmlns:a16="http://schemas.microsoft.com/office/drawing/2014/main" id="{89782721-B232-41E1-BDF9-C8AC64737A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05778" y="3554805"/>
                <a:ext cx="438515" cy="59645"/>
              </a:xfrm>
              <a:custGeom>
                <a:avLst/>
                <a:gdLst>
                  <a:gd name="T0" fmla="*/ 0 w 672"/>
                  <a:gd name="T1" fmla="*/ 981 h 96"/>
                  <a:gd name="T2" fmla="*/ 36956 w 672"/>
                  <a:gd name="T3" fmla="*/ 0 h 96"/>
                  <a:gd name="T4" fmla="*/ 73913 w 672"/>
                  <a:gd name="T5" fmla="*/ 981 h 96"/>
                  <a:gd name="T6" fmla="*/ 0 60000 65536"/>
                  <a:gd name="T7" fmla="*/ 0 60000 65536"/>
                  <a:gd name="T8" fmla="*/ 0 60000 65536"/>
                  <a:gd name="T9" fmla="*/ 0 w 672"/>
                  <a:gd name="T10" fmla="*/ 0 h 96"/>
                  <a:gd name="T11" fmla="*/ 672 w 672"/>
                  <a:gd name="T12" fmla="*/ 96 h 9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72" h="96">
                    <a:moveTo>
                      <a:pt x="0" y="96"/>
                    </a:moveTo>
                    <a:cubicBezTo>
                      <a:pt x="112" y="48"/>
                      <a:pt x="224" y="0"/>
                      <a:pt x="336" y="0"/>
                    </a:cubicBezTo>
                    <a:cubicBezTo>
                      <a:pt x="448" y="0"/>
                      <a:pt x="616" y="80"/>
                      <a:pt x="672" y="96"/>
                    </a:cubicBez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 b="1"/>
              </a:p>
            </p:txBody>
          </p:sp>
          <p:sp>
            <p:nvSpPr>
              <p:cNvPr id="184" name="Line 114">
                <a:extLst>
                  <a:ext uri="{FF2B5EF4-FFF2-40B4-BE49-F238E27FC236}">
                    <a16:creationId xmlns:a16="http://schemas.microsoft.com/office/drawing/2014/main" id="{A83B5427-37B7-43F0-8EE1-1AF8E07B4AF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005778" y="3212271"/>
                <a:ext cx="438515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b="1"/>
              </a:p>
            </p:txBody>
          </p:sp>
        </p:grpSp>
        <p:grpSp>
          <p:nvGrpSpPr>
            <p:cNvPr id="120" name="Groupe 119">
              <a:extLst>
                <a:ext uri="{FF2B5EF4-FFF2-40B4-BE49-F238E27FC236}">
                  <a16:creationId xmlns:a16="http://schemas.microsoft.com/office/drawing/2014/main" id="{F385EAE7-EABC-40AC-B3B5-1C3B48B668C3}"/>
                </a:ext>
              </a:extLst>
            </p:cNvPr>
            <p:cNvGrpSpPr/>
            <p:nvPr/>
          </p:nvGrpSpPr>
          <p:grpSpPr>
            <a:xfrm>
              <a:off x="4961020" y="3637663"/>
              <a:ext cx="877031" cy="1472383"/>
              <a:chOff x="5786520" y="2469263"/>
              <a:chExt cx="877031" cy="1472383"/>
            </a:xfrm>
          </p:grpSpPr>
          <p:sp>
            <p:nvSpPr>
              <p:cNvPr id="165" name="Freeform 101">
                <a:extLst>
                  <a:ext uri="{FF2B5EF4-FFF2-40B4-BE49-F238E27FC236}">
                    <a16:creationId xmlns:a16="http://schemas.microsoft.com/office/drawing/2014/main" id="{7A345396-17C2-4A9C-91EE-BFC51CD6B849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5786520" y="3360532"/>
                <a:ext cx="877031" cy="581114"/>
              </a:xfrm>
              <a:custGeom>
                <a:avLst/>
                <a:gdLst>
                  <a:gd name="T0" fmla="*/ 0 w 1152"/>
                  <a:gd name="T1" fmla="*/ 27237 h 720"/>
                  <a:gd name="T2" fmla="*/ 45644 w 1152"/>
                  <a:gd name="T3" fmla="*/ 23605 h 720"/>
                  <a:gd name="T4" fmla="*/ 91288 w 1152"/>
                  <a:gd name="T5" fmla="*/ 5447 h 720"/>
                  <a:gd name="T6" fmla="*/ 136932 w 1152"/>
                  <a:gd name="T7" fmla="*/ 0 h 720"/>
                  <a:gd name="T8" fmla="*/ 182576 w 1152"/>
                  <a:gd name="T9" fmla="*/ 5447 h 720"/>
                  <a:gd name="T10" fmla="*/ 228220 w 1152"/>
                  <a:gd name="T11" fmla="*/ 23605 h 720"/>
                  <a:gd name="T12" fmla="*/ 273864 w 1152"/>
                  <a:gd name="T13" fmla="*/ 27237 h 72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152"/>
                  <a:gd name="T22" fmla="*/ 0 h 720"/>
                  <a:gd name="T23" fmla="*/ 1152 w 1152"/>
                  <a:gd name="T24" fmla="*/ 720 h 72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152" h="720">
                    <a:moveTo>
                      <a:pt x="0" y="720"/>
                    </a:moveTo>
                    <a:cubicBezTo>
                      <a:pt x="64" y="720"/>
                      <a:pt x="128" y="720"/>
                      <a:pt x="192" y="624"/>
                    </a:cubicBezTo>
                    <a:cubicBezTo>
                      <a:pt x="256" y="528"/>
                      <a:pt x="320" y="248"/>
                      <a:pt x="384" y="144"/>
                    </a:cubicBezTo>
                    <a:cubicBezTo>
                      <a:pt x="448" y="40"/>
                      <a:pt x="512" y="0"/>
                      <a:pt x="576" y="0"/>
                    </a:cubicBezTo>
                    <a:cubicBezTo>
                      <a:pt x="640" y="0"/>
                      <a:pt x="704" y="40"/>
                      <a:pt x="768" y="144"/>
                    </a:cubicBezTo>
                    <a:cubicBezTo>
                      <a:pt x="832" y="248"/>
                      <a:pt x="896" y="528"/>
                      <a:pt x="960" y="624"/>
                    </a:cubicBezTo>
                    <a:cubicBezTo>
                      <a:pt x="1024" y="720"/>
                      <a:pt x="1120" y="704"/>
                      <a:pt x="1152" y="720"/>
                    </a:cubicBezTo>
                  </a:path>
                </a:pathLst>
              </a:custGeom>
              <a:solidFill>
                <a:srgbClr val="F36A71">
                  <a:alpha val="20000"/>
                </a:srgbClr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rot="10800000"/>
              <a:lstStyle/>
              <a:p>
                <a:endParaRPr lang="en-GB"/>
              </a:p>
            </p:txBody>
          </p:sp>
          <p:sp>
            <p:nvSpPr>
              <p:cNvPr id="166" name="Freeform 102">
                <a:extLst>
                  <a:ext uri="{FF2B5EF4-FFF2-40B4-BE49-F238E27FC236}">
                    <a16:creationId xmlns:a16="http://schemas.microsoft.com/office/drawing/2014/main" id="{D4F2A409-C31D-44A7-9308-E57D29C2EE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86520" y="2469263"/>
                <a:ext cx="877031" cy="581114"/>
              </a:xfrm>
              <a:custGeom>
                <a:avLst/>
                <a:gdLst>
                  <a:gd name="T0" fmla="*/ 0 w 1152"/>
                  <a:gd name="T1" fmla="*/ 27237 h 720"/>
                  <a:gd name="T2" fmla="*/ 45644 w 1152"/>
                  <a:gd name="T3" fmla="*/ 23605 h 720"/>
                  <a:gd name="T4" fmla="*/ 91288 w 1152"/>
                  <a:gd name="T5" fmla="*/ 5447 h 720"/>
                  <a:gd name="T6" fmla="*/ 136932 w 1152"/>
                  <a:gd name="T7" fmla="*/ 0 h 720"/>
                  <a:gd name="T8" fmla="*/ 182576 w 1152"/>
                  <a:gd name="T9" fmla="*/ 5447 h 720"/>
                  <a:gd name="T10" fmla="*/ 228220 w 1152"/>
                  <a:gd name="T11" fmla="*/ 23605 h 720"/>
                  <a:gd name="T12" fmla="*/ 273864 w 1152"/>
                  <a:gd name="T13" fmla="*/ 27237 h 72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152"/>
                  <a:gd name="T22" fmla="*/ 0 h 720"/>
                  <a:gd name="T23" fmla="*/ 1152 w 1152"/>
                  <a:gd name="T24" fmla="*/ 720 h 72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152" h="720">
                    <a:moveTo>
                      <a:pt x="0" y="720"/>
                    </a:moveTo>
                    <a:cubicBezTo>
                      <a:pt x="64" y="720"/>
                      <a:pt x="128" y="720"/>
                      <a:pt x="192" y="624"/>
                    </a:cubicBezTo>
                    <a:cubicBezTo>
                      <a:pt x="256" y="528"/>
                      <a:pt x="320" y="248"/>
                      <a:pt x="384" y="144"/>
                    </a:cubicBezTo>
                    <a:cubicBezTo>
                      <a:pt x="448" y="40"/>
                      <a:pt x="512" y="0"/>
                      <a:pt x="576" y="0"/>
                    </a:cubicBezTo>
                    <a:cubicBezTo>
                      <a:pt x="640" y="0"/>
                      <a:pt x="704" y="40"/>
                      <a:pt x="768" y="144"/>
                    </a:cubicBezTo>
                    <a:cubicBezTo>
                      <a:pt x="832" y="248"/>
                      <a:pt x="896" y="528"/>
                      <a:pt x="960" y="624"/>
                    </a:cubicBezTo>
                    <a:cubicBezTo>
                      <a:pt x="1024" y="720"/>
                      <a:pt x="1120" y="704"/>
                      <a:pt x="1152" y="720"/>
                    </a:cubicBezTo>
                  </a:path>
                </a:pathLst>
              </a:custGeom>
              <a:solidFill>
                <a:srgbClr val="F36A71">
                  <a:alpha val="20000"/>
                </a:srgbClr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7" name="Rectangle 103">
                <a:extLst>
                  <a:ext uri="{FF2B5EF4-FFF2-40B4-BE49-F238E27FC236}">
                    <a16:creationId xmlns:a16="http://schemas.microsoft.com/office/drawing/2014/main" id="{46281AF6-7252-42A8-A691-BB713AEE5C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97650" y="3050377"/>
                <a:ext cx="828060" cy="310155"/>
              </a:xfrm>
              <a:prstGeom prst="rect">
                <a:avLst/>
              </a:prstGeom>
              <a:solidFill>
                <a:srgbClr val="F36A71">
                  <a:alpha val="20000"/>
                </a:srgbClr>
              </a:solidFill>
              <a:ln>
                <a:noFill/>
              </a:ln>
            </p:spPr>
            <p:txBody>
              <a:bodyPr wrap="none" anchor="ctr"/>
              <a:lstStyle/>
              <a:p>
                <a:endParaRPr lang="en-US" sz="3600">
                  <a:solidFill>
                    <a:schemeClr val="tx1"/>
                  </a:solidFill>
                </a:endParaRPr>
              </a:p>
            </p:txBody>
          </p:sp>
          <p:sp>
            <p:nvSpPr>
              <p:cNvPr id="168" name="Freeform 104">
                <a:extLst>
                  <a:ext uri="{FF2B5EF4-FFF2-40B4-BE49-F238E27FC236}">
                    <a16:creationId xmlns:a16="http://schemas.microsoft.com/office/drawing/2014/main" id="{D66DFDE3-A429-499F-8426-AD20A11BA2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69049" y="3437218"/>
                <a:ext cx="511972" cy="78391"/>
              </a:xfrm>
              <a:custGeom>
                <a:avLst/>
                <a:gdLst>
                  <a:gd name="T0" fmla="*/ 0 w 672"/>
                  <a:gd name="T1" fmla="*/ 3850 h 96"/>
                  <a:gd name="T2" fmla="*/ 80167 w 672"/>
                  <a:gd name="T3" fmla="*/ 0 h 96"/>
                  <a:gd name="T4" fmla="*/ 160335 w 672"/>
                  <a:gd name="T5" fmla="*/ 3850 h 96"/>
                  <a:gd name="T6" fmla="*/ 0 60000 65536"/>
                  <a:gd name="T7" fmla="*/ 0 60000 65536"/>
                  <a:gd name="T8" fmla="*/ 0 60000 65536"/>
                  <a:gd name="T9" fmla="*/ 0 w 672"/>
                  <a:gd name="T10" fmla="*/ 0 h 96"/>
                  <a:gd name="T11" fmla="*/ 672 w 672"/>
                  <a:gd name="T12" fmla="*/ 96 h 9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72" h="96">
                    <a:moveTo>
                      <a:pt x="0" y="96"/>
                    </a:moveTo>
                    <a:cubicBezTo>
                      <a:pt x="112" y="48"/>
                      <a:pt x="224" y="0"/>
                      <a:pt x="336" y="0"/>
                    </a:cubicBezTo>
                    <a:cubicBezTo>
                      <a:pt x="448" y="0"/>
                      <a:pt x="616" y="80"/>
                      <a:pt x="672" y="96"/>
                    </a:cubicBez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9" name="Freeform 109">
                <a:extLst>
                  <a:ext uri="{FF2B5EF4-FFF2-40B4-BE49-F238E27FC236}">
                    <a16:creationId xmlns:a16="http://schemas.microsoft.com/office/drawing/2014/main" id="{E3F851A4-59F4-4F27-BF17-33CA05D32616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5969049" y="2895300"/>
                <a:ext cx="511972" cy="78391"/>
              </a:xfrm>
              <a:custGeom>
                <a:avLst/>
                <a:gdLst>
                  <a:gd name="T0" fmla="*/ 0 w 672"/>
                  <a:gd name="T1" fmla="*/ 3850 h 96"/>
                  <a:gd name="T2" fmla="*/ 80167 w 672"/>
                  <a:gd name="T3" fmla="*/ 0 h 96"/>
                  <a:gd name="T4" fmla="*/ 160335 w 672"/>
                  <a:gd name="T5" fmla="*/ 3850 h 96"/>
                  <a:gd name="T6" fmla="*/ 0 60000 65536"/>
                  <a:gd name="T7" fmla="*/ 0 60000 65536"/>
                  <a:gd name="T8" fmla="*/ 0 60000 65536"/>
                  <a:gd name="T9" fmla="*/ 0 w 672"/>
                  <a:gd name="T10" fmla="*/ 0 h 96"/>
                  <a:gd name="T11" fmla="*/ 672 w 672"/>
                  <a:gd name="T12" fmla="*/ 96 h 9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72" h="96">
                    <a:moveTo>
                      <a:pt x="0" y="96"/>
                    </a:moveTo>
                    <a:cubicBezTo>
                      <a:pt x="112" y="48"/>
                      <a:pt x="224" y="0"/>
                      <a:pt x="336" y="0"/>
                    </a:cubicBezTo>
                    <a:cubicBezTo>
                      <a:pt x="448" y="0"/>
                      <a:pt x="616" y="80"/>
                      <a:pt x="672" y="96"/>
                    </a:cubicBez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 type="stealth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10800000"/>
              <a:lstStyle/>
              <a:p>
                <a:endParaRPr lang="en-GB"/>
              </a:p>
            </p:txBody>
          </p:sp>
          <p:sp>
            <p:nvSpPr>
              <p:cNvPr id="170" name="Freeform 110">
                <a:extLst>
                  <a:ext uri="{FF2B5EF4-FFF2-40B4-BE49-F238E27FC236}">
                    <a16:creationId xmlns:a16="http://schemas.microsoft.com/office/drawing/2014/main" id="{9B9F1A57-1282-425C-8703-67155A640C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32321" y="3282141"/>
                <a:ext cx="585429" cy="155077"/>
              </a:xfrm>
              <a:custGeom>
                <a:avLst/>
                <a:gdLst>
                  <a:gd name="T0" fmla="*/ 0 w 672"/>
                  <a:gd name="T1" fmla="*/ 116636 h 96"/>
                  <a:gd name="T2" fmla="*/ 156724 w 672"/>
                  <a:gd name="T3" fmla="*/ 0 h 96"/>
                  <a:gd name="T4" fmla="*/ 313447 w 672"/>
                  <a:gd name="T5" fmla="*/ 116636 h 96"/>
                  <a:gd name="T6" fmla="*/ 0 60000 65536"/>
                  <a:gd name="T7" fmla="*/ 0 60000 65536"/>
                  <a:gd name="T8" fmla="*/ 0 60000 65536"/>
                  <a:gd name="T9" fmla="*/ 0 w 672"/>
                  <a:gd name="T10" fmla="*/ 0 h 96"/>
                  <a:gd name="T11" fmla="*/ 672 w 672"/>
                  <a:gd name="T12" fmla="*/ 96 h 9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72" h="96">
                    <a:moveTo>
                      <a:pt x="0" y="96"/>
                    </a:moveTo>
                    <a:cubicBezTo>
                      <a:pt x="112" y="48"/>
                      <a:pt x="224" y="0"/>
                      <a:pt x="336" y="0"/>
                    </a:cubicBezTo>
                    <a:cubicBezTo>
                      <a:pt x="448" y="0"/>
                      <a:pt x="616" y="80"/>
                      <a:pt x="672" y="96"/>
                    </a:cubicBez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1" name="Freeform 111">
                <a:extLst>
                  <a:ext uri="{FF2B5EF4-FFF2-40B4-BE49-F238E27FC236}">
                    <a16:creationId xmlns:a16="http://schemas.microsoft.com/office/drawing/2014/main" id="{25EC97E4-4FCB-429E-938D-6CE7749AF305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5932321" y="2973691"/>
                <a:ext cx="585429" cy="155077"/>
              </a:xfrm>
              <a:custGeom>
                <a:avLst/>
                <a:gdLst>
                  <a:gd name="T0" fmla="*/ 0 w 672"/>
                  <a:gd name="T1" fmla="*/ 116637 h 96"/>
                  <a:gd name="T2" fmla="*/ 156724 w 672"/>
                  <a:gd name="T3" fmla="*/ 0 h 96"/>
                  <a:gd name="T4" fmla="*/ 313447 w 672"/>
                  <a:gd name="T5" fmla="*/ 116637 h 96"/>
                  <a:gd name="T6" fmla="*/ 0 60000 65536"/>
                  <a:gd name="T7" fmla="*/ 0 60000 65536"/>
                  <a:gd name="T8" fmla="*/ 0 60000 65536"/>
                  <a:gd name="T9" fmla="*/ 0 w 672"/>
                  <a:gd name="T10" fmla="*/ 0 h 96"/>
                  <a:gd name="T11" fmla="*/ 672 w 672"/>
                  <a:gd name="T12" fmla="*/ 96 h 9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72" h="96">
                    <a:moveTo>
                      <a:pt x="0" y="96"/>
                    </a:moveTo>
                    <a:cubicBezTo>
                      <a:pt x="112" y="48"/>
                      <a:pt x="224" y="0"/>
                      <a:pt x="336" y="0"/>
                    </a:cubicBezTo>
                    <a:cubicBezTo>
                      <a:pt x="448" y="0"/>
                      <a:pt x="616" y="80"/>
                      <a:pt x="672" y="96"/>
                    </a:cubicBez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 type="stealth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10800000"/>
              <a:lstStyle/>
              <a:p>
                <a:endParaRPr lang="en-GB"/>
              </a:p>
            </p:txBody>
          </p:sp>
          <p:sp>
            <p:nvSpPr>
              <p:cNvPr id="172" name="Freeform 112">
                <a:extLst>
                  <a:ext uri="{FF2B5EF4-FFF2-40B4-BE49-F238E27FC236}">
                    <a16:creationId xmlns:a16="http://schemas.microsoft.com/office/drawing/2014/main" id="{30D4AF36-FF41-4D1A-A964-27701B6FE623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6005778" y="2796459"/>
                <a:ext cx="438515" cy="59645"/>
              </a:xfrm>
              <a:custGeom>
                <a:avLst/>
                <a:gdLst>
                  <a:gd name="T0" fmla="*/ 0 w 672"/>
                  <a:gd name="T1" fmla="*/ 981 h 96"/>
                  <a:gd name="T2" fmla="*/ 36956 w 672"/>
                  <a:gd name="T3" fmla="*/ 0 h 96"/>
                  <a:gd name="T4" fmla="*/ 73913 w 672"/>
                  <a:gd name="T5" fmla="*/ 981 h 96"/>
                  <a:gd name="T6" fmla="*/ 0 60000 65536"/>
                  <a:gd name="T7" fmla="*/ 0 60000 65536"/>
                  <a:gd name="T8" fmla="*/ 0 60000 65536"/>
                  <a:gd name="T9" fmla="*/ 0 w 672"/>
                  <a:gd name="T10" fmla="*/ 0 h 96"/>
                  <a:gd name="T11" fmla="*/ 672 w 672"/>
                  <a:gd name="T12" fmla="*/ 96 h 9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72" h="96">
                    <a:moveTo>
                      <a:pt x="0" y="96"/>
                    </a:moveTo>
                    <a:cubicBezTo>
                      <a:pt x="112" y="48"/>
                      <a:pt x="224" y="0"/>
                      <a:pt x="336" y="0"/>
                    </a:cubicBezTo>
                    <a:cubicBezTo>
                      <a:pt x="448" y="0"/>
                      <a:pt x="616" y="80"/>
                      <a:pt x="672" y="96"/>
                    </a:cubicBez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 type="stealth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10800000"/>
              <a:lstStyle/>
              <a:p>
                <a:endParaRPr lang="en-GB"/>
              </a:p>
            </p:txBody>
          </p:sp>
          <p:sp>
            <p:nvSpPr>
              <p:cNvPr id="173" name="Freeform 113">
                <a:extLst>
                  <a:ext uri="{FF2B5EF4-FFF2-40B4-BE49-F238E27FC236}">
                    <a16:creationId xmlns:a16="http://schemas.microsoft.com/office/drawing/2014/main" id="{594CDF72-6B19-4925-A67E-23484FC7C6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05778" y="3554805"/>
                <a:ext cx="438515" cy="59645"/>
              </a:xfrm>
              <a:custGeom>
                <a:avLst/>
                <a:gdLst>
                  <a:gd name="T0" fmla="*/ 0 w 672"/>
                  <a:gd name="T1" fmla="*/ 981 h 96"/>
                  <a:gd name="T2" fmla="*/ 36956 w 672"/>
                  <a:gd name="T3" fmla="*/ 0 h 96"/>
                  <a:gd name="T4" fmla="*/ 73913 w 672"/>
                  <a:gd name="T5" fmla="*/ 981 h 96"/>
                  <a:gd name="T6" fmla="*/ 0 60000 65536"/>
                  <a:gd name="T7" fmla="*/ 0 60000 65536"/>
                  <a:gd name="T8" fmla="*/ 0 60000 65536"/>
                  <a:gd name="T9" fmla="*/ 0 w 672"/>
                  <a:gd name="T10" fmla="*/ 0 h 96"/>
                  <a:gd name="T11" fmla="*/ 672 w 672"/>
                  <a:gd name="T12" fmla="*/ 96 h 9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72" h="96">
                    <a:moveTo>
                      <a:pt x="0" y="96"/>
                    </a:moveTo>
                    <a:cubicBezTo>
                      <a:pt x="112" y="48"/>
                      <a:pt x="224" y="0"/>
                      <a:pt x="336" y="0"/>
                    </a:cubicBezTo>
                    <a:cubicBezTo>
                      <a:pt x="448" y="0"/>
                      <a:pt x="616" y="80"/>
                      <a:pt x="672" y="96"/>
                    </a:cubicBez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4" name="Line 114">
                <a:extLst>
                  <a:ext uri="{FF2B5EF4-FFF2-40B4-BE49-F238E27FC236}">
                    <a16:creationId xmlns:a16="http://schemas.microsoft.com/office/drawing/2014/main" id="{383B8C39-9F58-4477-9557-2668092277D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005778" y="3212271"/>
                <a:ext cx="438515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121" name="Groupe 120">
              <a:extLst>
                <a:ext uri="{FF2B5EF4-FFF2-40B4-BE49-F238E27FC236}">
                  <a16:creationId xmlns:a16="http://schemas.microsoft.com/office/drawing/2014/main" id="{38C3A6F3-64FE-4E6D-9EDD-83A4D280AE40}"/>
                </a:ext>
              </a:extLst>
            </p:cNvPr>
            <p:cNvGrpSpPr/>
            <p:nvPr/>
          </p:nvGrpSpPr>
          <p:grpSpPr>
            <a:xfrm>
              <a:off x="6599320" y="3637663"/>
              <a:ext cx="877031" cy="1472383"/>
              <a:chOff x="5786520" y="2469263"/>
              <a:chExt cx="877031" cy="1472383"/>
            </a:xfrm>
          </p:grpSpPr>
          <p:sp>
            <p:nvSpPr>
              <p:cNvPr id="155" name="Freeform 101">
                <a:extLst>
                  <a:ext uri="{FF2B5EF4-FFF2-40B4-BE49-F238E27FC236}">
                    <a16:creationId xmlns:a16="http://schemas.microsoft.com/office/drawing/2014/main" id="{E5B5F089-82F7-4C42-BEB4-3C753AD81DD6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5786520" y="3360532"/>
                <a:ext cx="877031" cy="581114"/>
              </a:xfrm>
              <a:custGeom>
                <a:avLst/>
                <a:gdLst>
                  <a:gd name="T0" fmla="*/ 0 w 1152"/>
                  <a:gd name="T1" fmla="*/ 27237 h 720"/>
                  <a:gd name="T2" fmla="*/ 45644 w 1152"/>
                  <a:gd name="T3" fmla="*/ 23605 h 720"/>
                  <a:gd name="T4" fmla="*/ 91288 w 1152"/>
                  <a:gd name="T5" fmla="*/ 5447 h 720"/>
                  <a:gd name="T6" fmla="*/ 136932 w 1152"/>
                  <a:gd name="T7" fmla="*/ 0 h 720"/>
                  <a:gd name="T8" fmla="*/ 182576 w 1152"/>
                  <a:gd name="T9" fmla="*/ 5447 h 720"/>
                  <a:gd name="T10" fmla="*/ 228220 w 1152"/>
                  <a:gd name="T11" fmla="*/ 23605 h 720"/>
                  <a:gd name="T12" fmla="*/ 273864 w 1152"/>
                  <a:gd name="T13" fmla="*/ 27237 h 72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152"/>
                  <a:gd name="T22" fmla="*/ 0 h 720"/>
                  <a:gd name="T23" fmla="*/ 1152 w 1152"/>
                  <a:gd name="T24" fmla="*/ 720 h 72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152" h="720">
                    <a:moveTo>
                      <a:pt x="0" y="720"/>
                    </a:moveTo>
                    <a:cubicBezTo>
                      <a:pt x="64" y="720"/>
                      <a:pt x="128" y="720"/>
                      <a:pt x="192" y="624"/>
                    </a:cubicBezTo>
                    <a:cubicBezTo>
                      <a:pt x="256" y="528"/>
                      <a:pt x="320" y="248"/>
                      <a:pt x="384" y="144"/>
                    </a:cubicBezTo>
                    <a:cubicBezTo>
                      <a:pt x="448" y="40"/>
                      <a:pt x="512" y="0"/>
                      <a:pt x="576" y="0"/>
                    </a:cubicBezTo>
                    <a:cubicBezTo>
                      <a:pt x="640" y="0"/>
                      <a:pt x="704" y="40"/>
                      <a:pt x="768" y="144"/>
                    </a:cubicBezTo>
                    <a:cubicBezTo>
                      <a:pt x="832" y="248"/>
                      <a:pt x="896" y="528"/>
                      <a:pt x="960" y="624"/>
                    </a:cubicBezTo>
                    <a:cubicBezTo>
                      <a:pt x="1024" y="720"/>
                      <a:pt x="1120" y="704"/>
                      <a:pt x="1152" y="720"/>
                    </a:cubicBezTo>
                  </a:path>
                </a:pathLst>
              </a:custGeom>
              <a:solidFill>
                <a:srgbClr val="F36A71">
                  <a:alpha val="20000"/>
                </a:srgbClr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rot="10800000"/>
              <a:lstStyle/>
              <a:p>
                <a:endParaRPr lang="en-GB"/>
              </a:p>
            </p:txBody>
          </p:sp>
          <p:sp>
            <p:nvSpPr>
              <p:cNvPr id="156" name="Freeform 102">
                <a:extLst>
                  <a:ext uri="{FF2B5EF4-FFF2-40B4-BE49-F238E27FC236}">
                    <a16:creationId xmlns:a16="http://schemas.microsoft.com/office/drawing/2014/main" id="{7FE33C30-39A6-416C-BC24-6CCDD91D85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86520" y="2469263"/>
                <a:ext cx="877031" cy="581114"/>
              </a:xfrm>
              <a:custGeom>
                <a:avLst/>
                <a:gdLst>
                  <a:gd name="T0" fmla="*/ 0 w 1152"/>
                  <a:gd name="T1" fmla="*/ 27237 h 720"/>
                  <a:gd name="T2" fmla="*/ 45644 w 1152"/>
                  <a:gd name="T3" fmla="*/ 23605 h 720"/>
                  <a:gd name="T4" fmla="*/ 91288 w 1152"/>
                  <a:gd name="T5" fmla="*/ 5447 h 720"/>
                  <a:gd name="T6" fmla="*/ 136932 w 1152"/>
                  <a:gd name="T7" fmla="*/ 0 h 720"/>
                  <a:gd name="T8" fmla="*/ 182576 w 1152"/>
                  <a:gd name="T9" fmla="*/ 5447 h 720"/>
                  <a:gd name="T10" fmla="*/ 228220 w 1152"/>
                  <a:gd name="T11" fmla="*/ 23605 h 720"/>
                  <a:gd name="T12" fmla="*/ 273864 w 1152"/>
                  <a:gd name="T13" fmla="*/ 27237 h 72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152"/>
                  <a:gd name="T22" fmla="*/ 0 h 720"/>
                  <a:gd name="T23" fmla="*/ 1152 w 1152"/>
                  <a:gd name="T24" fmla="*/ 720 h 72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152" h="720">
                    <a:moveTo>
                      <a:pt x="0" y="720"/>
                    </a:moveTo>
                    <a:cubicBezTo>
                      <a:pt x="64" y="720"/>
                      <a:pt x="128" y="720"/>
                      <a:pt x="192" y="624"/>
                    </a:cubicBezTo>
                    <a:cubicBezTo>
                      <a:pt x="256" y="528"/>
                      <a:pt x="320" y="248"/>
                      <a:pt x="384" y="144"/>
                    </a:cubicBezTo>
                    <a:cubicBezTo>
                      <a:pt x="448" y="40"/>
                      <a:pt x="512" y="0"/>
                      <a:pt x="576" y="0"/>
                    </a:cubicBezTo>
                    <a:cubicBezTo>
                      <a:pt x="640" y="0"/>
                      <a:pt x="704" y="40"/>
                      <a:pt x="768" y="144"/>
                    </a:cubicBezTo>
                    <a:cubicBezTo>
                      <a:pt x="832" y="248"/>
                      <a:pt x="896" y="528"/>
                      <a:pt x="960" y="624"/>
                    </a:cubicBezTo>
                    <a:cubicBezTo>
                      <a:pt x="1024" y="720"/>
                      <a:pt x="1120" y="704"/>
                      <a:pt x="1152" y="720"/>
                    </a:cubicBezTo>
                  </a:path>
                </a:pathLst>
              </a:custGeom>
              <a:solidFill>
                <a:srgbClr val="F36A71">
                  <a:alpha val="20000"/>
                </a:srgbClr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7" name="Rectangle 103">
                <a:extLst>
                  <a:ext uri="{FF2B5EF4-FFF2-40B4-BE49-F238E27FC236}">
                    <a16:creationId xmlns:a16="http://schemas.microsoft.com/office/drawing/2014/main" id="{D9CF7F40-4A8A-42C9-BB2D-BBDF2B4540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97650" y="3050377"/>
                <a:ext cx="828060" cy="310155"/>
              </a:xfrm>
              <a:prstGeom prst="rect">
                <a:avLst/>
              </a:prstGeom>
              <a:solidFill>
                <a:srgbClr val="F36A71">
                  <a:alpha val="20000"/>
                </a:srgbClr>
              </a:solidFill>
              <a:ln>
                <a:noFill/>
              </a:ln>
            </p:spPr>
            <p:txBody>
              <a:bodyPr wrap="none" anchor="ctr"/>
              <a:lstStyle/>
              <a:p>
                <a:endParaRPr lang="en-US" sz="3600">
                  <a:solidFill>
                    <a:schemeClr val="tx1"/>
                  </a:solidFill>
                </a:endParaRPr>
              </a:p>
            </p:txBody>
          </p:sp>
          <p:sp>
            <p:nvSpPr>
              <p:cNvPr id="158" name="Freeform 104">
                <a:extLst>
                  <a:ext uri="{FF2B5EF4-FFF2-40B4-BE49-F238E27FC236}">
                    <a16:creationId xmlns:a16="http://schemas.microsoft.com/office/drawing/2014/main" id="{E1640B50-F0F4-4CBA-943C-D94092E976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69049" y="3437218"/>
                <a:ext cx="511972" cy="78391"/>
              </a:xfrm>
              <a:custGeom>
                <a:avLst/>
                <a:gdLst>
                  <a:gd name="T0" fmla="*/ 0 w 672"/>
                  <a:gd name="T1" fmla="*/ 3850 h 96"/>
                  <a:gd name="T2" fmla="*/ 80167 w 672"/>
                  <a:gd name="T3" fmla="*/ 0 h 96"/>
                  <a:gd name="T4" fmla="*/ 160335 w 672"/>
                  <a:gd name="T5" fmla="*/ 3850 h 96"/>
                  <a:gd name="T6" fmla="*/ 0 60000 65536"/>
                  <a:gd name="T7" fmla="*/ 0 60000 65536"/>
                  <a:gd name="T8" fmla="*/ 0 60000 65536"/>
                  <a:gd name="T9" fmla="*/ 0 w 672"/>
                  <a:gd name="T10" fmla="*/ 0 h 96"/>
                  <a:gd name="T11" fmla="*/ 672 w 672"/>
                  <a:gd name="T12" fmla="*/ 96 h 9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72" h="96">
                    <a:moveTo>
                      <a:pt x="0" y="96"/>
                    </a:moveTo>
                    <a:cubicBezTo>
                      <a:pt x="112" y="48"/>
                      <a:pt x="224" y="0"/>
                      <a:pt x="336" y="0"/>
                    </a:cubicBezTo>
                    <a:cubicBezTo>
                      <a:pt x="448" y="0"/>
                      <a:pt x="616" y="80"/>
                      <a:pt x="672" y="96"/>
                    </a:cubicBez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9" name="Freeform 109">
                <a:extLst>
                  <a:ext uri="{FF2B5EF4-FFF2-40B4-BE49-F238E27FC236}">
                    <a16:creationId xmlns:a16="http://schemas.microsoft.com/office/drawing/2014/main" id="{C410F570-3693-40BD-B167-95719092F586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5969049" y="2895300"/>
                <a:ext cx="511972" cy="78391"/>
              </a:xfrm>
              <a:custGeom>
                <a:avLst/>
                <a:gdLst>
                  <a:gd name="T0" fmla="*/ 0 w 672"/>
                  <a:gd name="T1" fmla="*/ 3850 h 96"/>
                  <a:gd name="T2" fmla="*/ 80167 w 672"/>
                  <a:gd name="T3" fmla="*/ 0 h 96"/>
                  <a:gd name="T4" fmla="*/ 160335 w 672"/>
                  <a:gd name="T5" fmla="*/ 3850 h 96"/>
                  <a:gd name="T6" fmla="*/ 0 60000 65536"/>
                  <a:gd name="T7" fmla="*/ 0 60000 65536"/>
                  <a:gd name="T8" fmla="*/ 0 60000 65536"/>
                  <a:gd name="T9" fmla="*/ 0 w 672"/>
                  <a:gd name="T10" fmla="*/ 0 h 96"/>
                  <a:gd name="T11" fmla="*/ 672 w 672"/>
                  <a:gd name="T12" fmla="*/ 96 h 9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72" h="96">
                    <a:moveTo>
                      <a:pt x="0" y="96"/>
                    </a:moveTo>
                    <a:cubicBezTo>
                      <a:pt x="112" y="48"/>
                      <a:pt x="224" y="0"/>
                      <a:pt x="336" y="0"/>
                    </a:cubicBezTo>
                    <a:cubicBezTo>
                      <a:pt x="448" y="0"/>
                      <a:pt x="616" y="80"/>
                      <a:pt x="672" y="96"/>
                    </a:cubicBez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 type="stealth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10800000"/>
              <a:lstStyle/>
              <a:p>
                <a:endParaRPr lang="en-GB"/>
              </a:p>
            </p:txBody>
          </p:sp>
          <p:sp>
            <p:nvSpPr>
              <p:cNvPr id="160" name="Freeform 110">
                <a:extLst>
                  <a:ext uri="{FF2B5EF4-FFF2-40B4-BE49-F238E27FC236}">
                    <a16:creationId xmlns:a16="http://schemas.microsoft.com/office/drawing/2014/main" id="{80FDADC5-6C45-4A19-BBCC-0F4882B1AD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32321" y="3282141"/>
                <a:ext cx="585429" cy="155077"/>
              </a:xfrm>
              <a:custGeom>
                <a:avLst/>
                <a:gdLst>
                  <a:gd name="T0" fmla="*/ 0 w 672"/>
                  <a:gd name="T1" fmla="*/ 116636 h 96"/>
                  <a:gd name="T2" fmla="*/ 156724 w 672"/>
                  <a:gd name="T3" fmla="*/ 0 h 96"/>
                  <a:gd name="T4" fmla="*/ 313447 w 672"/>
                  <a:gd name="T5" fmla="*/ 116636 h 96"/>
                  <a:gd name="T6" fmla="*/ 0 60000 65536"/>
                  <a:gd name="T7" fmla="*/ 0 60000 65536"/>
                  <a:gd name="T8" fmla="*/ 0 60000 65536"/>
                  <a:gd name="T9" fmla="*/ 0 w 672"/>
                  <a:gd name="T10" fmla="*/ 0 h 96"/>
                  <a:gd name="T11" fmla="*/ 672 w 672"/>
                  <a:gd name="T12" fmla="*/ 96 h 9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72" h="96">
                    <a:moveTo>
                      <a:pt x="0" y="96"/>
                    </a:moveTo>
                    <a:cubicBezTo>
                      <a:pt x="112" y="48"/>
                      <a:pt x="224" y="0"/>
                      <a:pt x="336" y="0"/>
                    </a:cubicBezTo>
                    <a:cubicBezTo>
                      <a:pt x="448" y="0"/>
                      <a:pt x="616" y="80"/>
                      <a:pt x="672" y="96"/>
                    </a:cubicBez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1" name="Freeform 111">
                <a:extLst>
                  <a:ext uri="{FF2B5EF4-FFF2-40B4-BE49-F238E27FC236}">
                    <a16:creationId xmlns:a16="http://schemas.microsoft.com/office/drawing/2014/main" id="{27522BAB-A32F-41BF-8758-383A38942757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5932321" y="2973691"/>
                <a:ext cx="585429" cy="155077"/>
              </a:xfrm>
              <a:custGeom>
                <a:avLst/>
                <a:gdLst>
                  <a:gd name="T0" fmla="*/ 0 w 672"/>
                  <a:gd name="T1" fmla="*/ 116637 h 96"/>
                  <a:gd name="T2" fmla="*/ 156724 w 672"/>
                  <a:gd name="T3" fmla="*/ 0 h 96"/>
                  <a:gd name="T4" fmla="*/ 313447 w 672"/>
                  <a:gd name="T5" fmla="*/ 116637 h 96"/>
                  <a:gd name="T6" fmla="*/ 0 60000 65536"/>
                  <a:gd name="T7" fmla="*/ 0 60000 65536"/>
                  <a:gd name="T8" fmla="*/ 0 60000 65536"/>
                  <a:gd name="T9" fmla="*/ 0 w 672"/>
                  <a:gd name="T10" fmla="*/ 0 h 96"/>
                  <a:gd name="T11" fmla="*/ 672 w 672"/>
                  <a:gd name="T12" fmla="*/ 96 h 9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72" h="96">
                    <a:moveTo>
                      <a:pt x="0" y="96"/>
                    </a:moveTo>
                    <a:cubicBezTo>
                      <a:pt x="112" y="48"/>
                      <a:pt x="224" y="0"/>
                      <a:pt x="336" y="0"/>
                    </a:cubicBezTo>
                    <a:cubicBezTo>
                      <a:pt x="448" y="0"/>
                      <a:pt x="616" y="80"/>
                      <a:pt x="672" y="96"/>
                    </a:cubicBez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 type="stealth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10800000"/>
              <a:lstStyle/>
              <a:p>
                <a:endParaRPr lang="en-GB"/>
              </a:p>
            </p:txBody>
          </p:sp>
          <p:sp>
            <p:nvSpPr>
              <p:cNvPr id="162" name="Freeform 112">
                <a:extLst>
                  <a:ext uri="{FF2B5EF4-FFF2-40B4-BE49-F238E27FC236}">
                    <a16:creationId xmlns:a16="http://schemas.microsoft.com/office/drawing/2014/main" id="{C6ED3EFF-BC15-498A-BDCB-7B3CB8C8EEE4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>
                <a:off x="6005778" y="2796459"/>
                <a:ext cx="438515" cy="59645"/>
              </a:xfrm>
              <a:custGeom>
                <a:avLst/>
                <a:gdLst>
                  <a:gd name="T0" fmla="*/ 0 w 672"/>
                  <a:gd name="T1" fmla="*/ 981 h 96"/>
                  <a:gd name="T2" fmla="*/ 36956 w 672"/>
                  <a:gd name="T3" fmla="*/ 0 h 96"/>
                  <a:gd name="T4" fmla="*/ 73913 w 672"/>
                  <a:gd name="T5" fmla="*/ 981 h 96"/>
                  <a:gd name="T6" fmla="*/ 0 60000 65536"/>
                  <a:gd name="T7" fmla="*/ 0 60000 65536"/>
                  <a:gd name="T8" fmla="*/ 0 60000 65536"/>
                  <a:gd name="T9" fmla="*/ 0 w 672"/>
                  <a:gd name="T10" fmla="*/ 0 h 96"/>
                  <a:gd name="T11" fmla="*/ 672 w 672"/>
                  <a:gd name="T12" fmla="*/ 96 h 9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72" h="96">
                    <a:moveTo>
                      <a:pt x="0" y="96"/>
                    </a:moveTo>
                    <a:cubicBezTo>
                      <a:pt x="112" y="48"/>
                      <a:pt x="224" y="0"/>
                      <a:pt x="336" y="0"/>
                    </a:cubicBezTo>
                    <a:cubicBezTo>
                      <a:pt x="448" y="0"/>
                      <a:pt x="616" y="80"/>
                      <a:pt x="672" y="96"/>
                    </a:cubicBez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 type="stealth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10800000"/>
              <a:lstStyle/>
              <a:p>
                <a:endParaRPr lang="en-GB"/>
              </a:p>
            </p:txBody>
          </p:sp>
          <p:sp>
            <p:nvSpPr>
              <p:cNvPr id="163" name="Freeform 113">
                <a:extLst>
                  <a:ext uri="{FF2B5EF4-FFF2-40B4-BE49-F238E27FC236}">
                    <a16:creationId xmlns:a16="http://schemas.microsoft.com/office/drawing/2014/main" id="{C11A9237-C8FE-4A99-926F-673A08644E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05778" y="3554805"/>
                <a:ext cx="438515" cy="59645"/>
              </a:xfrm>
              <a:custGeom>
                <a:avLst/>
                <a:gdLst>
                  <a:gd name="T0" fmla="*/ 0 w 672"/>
                  <a:gd name="T1" fmla="*/ 981 h 96"/>
                  <a:gd name="T2" fmla="*/ 36956 w 672"/>
                  <a:gd name="T3" fmla="*/ 0 h 96"/>
                  <a:gd name="T4" fmla="*/ 73913 w 672"/>
                  <a:gd name="T5" fmla="*/ 981 h 96"/>
                  <a:gd name="T6" fmla="*/ 0 60000 65536"/>
                  <a:gd name="T7" fmla="*/ 0 60000 65536"/>
                  <a:gd name="T8" fmla="*/ 0 60000 65536"/>
                  <a:gd name="T9" fmla="*/ 0 w 672"/>
                  <a:gd name="T10" fmla="*/ 0 h 96"/>
                  <a:gd name="T11" fmla="*/ 672 w 672"/>
                  <a:gd name="T12" fmla="*/ 96 h 9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72" h="96">
                    <a:moveTo>
                      <a:pt x="0" y="96"/>
                    </a:moveTo>
                    <a:cubicBezTo>
                      <a:pt x="112" y="48"/>
                      <a:pt x="224" y="0"/>
                      <a:pt x="336" y="0"/>
                    </a:cubicBezTo>
                    <a:cubicBezTo>
                      <a:pt x="448" y="0"/>
                      <a:pt x="616" y="80"/>
                      <a:pt x="672" y="96"/>
                    </a:cubicBez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64" name="Line 114">
                <a:extLst>
                  <a:ext uri="{FF2B5EF4-FFF2-40B4-BE49-F238E27FC236}">
                    <a16:creationId xmlns:a16="http://schemas.microsoft.com/office/drawing/2014/main" id="{BC32542B-28A9-4C50-A1D6-C7FFC9F341F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005778" y="3212271"/>
                <a:ext cx="438515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122" name="Groupe 121">
              <a:extLst>
                <a:ext uri="{FF2B5EF4-FFF2-40B4-BE49-F238E27FC236}">
                  <a16:creationId xmlns:a16="http://schemas.microsoft.com/office/drawing/2014/main" id="{F2C38FE4-A505-4065-B65E-E5969901B70E}"/>
                </a:ext>
              </a:extLst>
            </p:cNvPr>
            <p:cNvGrpSpPr/>
            <p:nvPr/>
          </p:nvGrpSpPr>
          <p:grpSpPr>
            <a:xfrm>
              <a:off x="2470150" y="3640138"/>
              <a:ext cx="877031" cy="1472383"/>
              <a:chOff x="1657350" y="2459038"/>
              <a:chExt cx="877031" cy="1472383"/>
            </a:xfrm>
          </p:grpSpPr>
          <p:sp>
            <p:nvSpPr>
              <p:cNvPr id="145" name="Freeform 101">
                <a:extLst>
                  <a:ext uri="{FF2B5EF4-FFF2-40B4-BE49-F238E27FC236}">
                    <a16:creationId xmlns:a16="http://schemas.microsoft.com/office/drawing/2014/main" id="{13179BD6-AC11-4EA7-A3F8-812670FE58E4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 flipH="1">
                <a:off x="1657350" y="3350307"/>
                <a:ext cx="877031" cy="581114"/>
              </a:xfrm>
              <a:custGeom>
                <a:avLst/>
                <a:gdLst>
                  <a:gd name="T0" fmla="*/ 0 w 1152"/>
                  <a:gd name="T1" fmla="*/ 27237 h 720"/>
                  <a:gd name="T2" fmla="*/ 45644 w 1152"/>
                  <a:gd name="T3" fmla="*/ 23605 h 720"/>
                  <a:gd name="T4" fmla="*/ 91288 w 1152"/>
                  <a:gd name="T5" fmla="*/ 5447 h 720"/>
                  <a:gd name="T6" fmla="*/ 136932 w 1152"/>
                  <a:gd name="T7" fmla="*/ 0 h 720"/>
                  <a:gd name="T8" fmla="*/ 182576 w 1152"/>
                  <a:gd name="T9" fmla="*/ 5447 h 720"/>
                  <a:gd name="T10" fmla="*/ 228220 w 1152"/>
                  <a:gd name="T11" fmla="*/ 23605 h 720"/>
                  <a:gd name="T12" fmla="*/ 273864 w 1152"/>
                  <a:gd name="T13" fmla="*/ 27237 h 72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152"/>
                  <a:gd name="T22" fmla="*/ 0 h 720"/>
                  <a:gd name="T23" fmla="*/ 1152 w 1152"/>
                  <a:gd name="T24" fmla="*/ 720 h 72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152" h="720">
                    <a:moveTo>
                      <a:pt x="0" y="720"/>
                    </a:moveTo>
                    <a:cubicBezTo>
                      <a:pt x="64" y="720"/>
                      <a:pt x="128" y="720"/>
                      <a:pt x="192" y="624"/>
                    </a:cubicBezTo>
                    <a:cubicBezTo>
                      <a:pt x="256" y="528"/>
                      <a:pt x="320" y="248"/>
                      <a:pt x="384" y="144"/>
                    </a:cubicBezTo>
                    <a:cubicBezTo>
                      <a:pt x="448" y="40"/>
                      <a:pt x="512" y="0"/>
                      <a:pt x="576" y="0"/>
                    </a:cubicBezTo>
                    <a:cubicBezTo>
                      <a:pt x="640" y="0"/>
                      <a:pt x="704" y="40"/>
                      <a:pt x="768" y="144"/>
                    </a:cubicBezTo>
                    <a:cubicBezTo>
                      <a:pt x="832" y="248"/>
                      <a:pt x="896" y="528"/>
                      <a:pt x="960" y="624"/>
                    </a:cubicBezTo>
                    <a:cubicBezTo>
                      <a:pt x="1024" y="720"/>
                      <a:pt x="1120" y="704"/>
                      <a:pt x="1152" y="720"/>
                    </a:cubicBezTo>
                  </a:path>
                </a:pathLst>
              </a:custGeom>
              <a:solidFill>
                <a:srgbClr val="0070C0">
                  <a:alpha val="20000"/>
                </a:srgbClr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rot="10800000"/>
              <a:lstStyle/>
              <a:p>
                <a:endParaRPr lang="en-GB"/>
              </a:p>
            </p:txBody>
          </p:sp>
          <p:sp>
            <p:nvSpPr>
              <p:cNvPr id="146" name="Freeform 102">
                <a:extLst>
                  <a:ext uri="{FF2B5EF4-FFF2-40B4-BE49-F238E27FC236}">
                    <a16:creationId xmlns:a16="http://schemas.microsoft.com/office/drawing/2014/main" id="{DA45A883-2098-4547-83BB-5372209B6479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1657350" y="2459038"/>
                <a:ext cx="877031" cy="581114"/>
              </a:xfrm>
              <a:custGeom>
                <a:avLst/>
                <a:gdLst>
                  <a:gd name="T0" fmla="*/ 0 w 1152"/>
                  <a:gd name="T1" fmla="*/ 27237 h 720"/>
                  <a:gd name="T2" fmla="*/ 45644 w 1152"/>
                  <a:gd name="T3" fmla="*/ 23605 h 720"/>
                  <a:gd name="T4" fmla="*/ 91288 w 1152"/>
                  <a:gd name="T5" fmla="*/ 5447 h 720"/>
                  <a:gd name="T6" fmla="*/ 136932 w 1152"/>
                  <a:gd name="T7" fmla="*/ 0 h 720"/>
                  <a:gd name="T8" fmla="*/ 182576 w 1152"/>
                  <a:gd name="T9" fmla="*/ 5447 h 720"/>
                  <a:gd name="T10" fmla="*/ 228220 w 1152"/>
                  <a:gd name="T11" fmla="*/ 23605 h 720"/>
                  <a:gd name="T12" fmla="*/ 273864 w 1152"/>
                  <a:gd name="T13" fmla="*/ 27237 h 72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152"/>
                  <a:gd name="T22" fmla="*/ 0 h 720"/>
                  <a:gd name="T23" fmla="*/ 1152 w 1152"/>
                  <a:gd name="T24" fmla="*/ 720 h 72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152" h="720">
                    <a:moveTo>
                      <a:pt x="0" y="720"/>
                    </a:moveTo>
                    <a:cubicBezTo>
                      <a:pt x="64" y="720"/>
                      <a:pt x="128" y="720"/>
                      <a:pt x="192" y="624"/>
                    </a:cubicBezTo>
                    <a:cubicBezTo>
                      <a:pt x="256" y="528"/>
                      <a:pt x="320" y="248"/>
                      <a:pt x="384" y="144"/>
                    </a:cubicBezTo>
                    <a:cubicBezTo>
                      <a:pt x="448" y="40"/>
                      <a:pt x="512" y="0"/>
                      <a:pt x="576" y="0"/>
                    </a:cubicBezTo>
                    <a:cubicBezTo>
                      <a:pt x="640" y="0"/>
                      <a:pt x="704" y="40"/>
                      <a:pt x="768" y="144"/>
                    </a:cubicBezTo>
                    <a:cubicBezTo>
                      <a:pt x="832" y="248"/>
                      <a:pt x="896" y="528"/>
                      <a:pt x="960" y="624"/>
                    </a:cubicBezTo>
                    <a:cubicBezTo>
                      <a:pt x="1024" y="720"/>
                      <a:pt x="1120" y="704"/>
                      <a:pt x="1152" y="720"/>
                    </a:cubicBezTo>
                  </a:path>
                </a:pathLst>
              </a:custGeom>
              <a:solidFill>
                <a:srgbClr val="0070C0">
                  <a:alpha val="20000"/>
                </a:srgbClr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7" name="Rectangle 103">
                <a:extLst>
                  <a:ext uri="{FF2B5EF4-FFF2-40B4-BE49-F238E27FC236}">
                    <a16:creationId xmlns:a16="http://schemas.microsoft.com/office/drawing/2014/main" id="{1AD114BF-9B30-455B-BCE1-6355272D3C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1695191" y="3040152"/>
                <a:ext cx="828060" cy="310155"/>
              </a:xfrm>
              <a:prstGeom prst="rect">
                <a:avLst/>
              </a:prstGeom>
              <a:solidFill>
                <a:srgbClr val="0070C0">
                  <a:alpha val="20000"/>
                </a:srgbClr>
              </a:solidFill>
              <a:ln>
                <a:noFill/>
              </a:ln>
            </p:spPr>
            <p:txBody>
              <a:bodyPr wrap="none" anchor="ctr"/>
              <a:lstStyle/>
              <a:p>
                <a:endParaRPr lang="en-US" sz="3600">
                  <a:solidFill>
                    <a:schemeClr val="tx1"/>
                  </a:solidFill>
                </a:endParaRPr>
              </a:p>
            </p:txBody>
          </p:sp>
          <p:sp>
            <p:nvSpPr>
              <p:cNvPr id="148" name="Freeform 104">
                <a:extLst>
                  <a:ext uri="{FF2B5EF4-FFF2-40B4-BE49-F238E27FC236}">
                    <a16:creationId xmlns:a16="http://schemas.microsoft.com/office/drawing/2014/main" id="{BD4F69B0-5568-485C-A9C4-E9E11E781955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1839879" y="3426993"/>
                <a:ext cx="511972" cy="78391"/>
              </a:xfrm>
              <a:custGeom>
                <a:avLst/>
                <a:gdLst>
                  <a:gd name="T0" fmla="*/ 0 w 672"/>
                  <a:gd name="T1" fmla="*/ 3850 h 96"/>
                  <a:gd name="T2" fmla="*/ 80167 w 672"/>
                  <a:gd name="T3" fmla="*/ 0 h 96"/>
                  <a:gd name="T4" fmla="*/ 160335 w 672"/>
                  <a:gd name="T5" fmla="*/ 3850 h 96"/>
                  <a:gd name="T6" fmla="*/ 0 60000 65536"/>
                  <a:gd name="T7" fmla="*/ 0 60000 65536"/>
                  <a:gd name="T8" fmla="*/ 0 60000 65536"/>
                  <a:gd name="T9" fmla="*/ 0 w 672"/>
                  <a:gd name="T10" fmla="*/ 0 h 96"/>
                  <a:gd name="T11" fmla="*/ 672 w 672"/>
                  <a:gd name="T12" fmla="*/ 96 h 9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72" h="96">
                    <a:moveTo>
                      <a:pt x="0" y="96"/>
                    </a:moveTo>
                    <a:cubicBezTo>
                      <a:pt x="112" y="48"/>
                      <a:pt x="224" y="0"/>
                      <a:pt x="336" y="0"/>
                    </a:cubicBezTo>
                    <a:cubicBezTo>
                      <a:pt x="448" y="0"/>
                      <a:pt x="616" y="80"/>
                      <a:pt x="672" y="96"/>
                    </a:cubicBez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9" name="Freeform 109">
                <a:extLst>
                  <a:ext uri="{FF2B5EF4-FFF2-40B4-BE49-F238E27FC236}">
                    <a16:creationId xmlns:a16="http://schemas.microsoft.com/office/drawing/2014/main" id="{6F7844D1-91E4-466F-B1F8-E794FDC755CD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 flipH="1">
                <a:off x="1839879" y="2885075"/>
                <a:ext cx="511972" cy="78391"/>
              </a:xfrm>
              <a:custGeom>
                <a:avLst/>
                <a:gdLst>
                  <a:gd name="T0" fmla="*/ 0 w 672"/>
                  <a:gd name="T1" fmla="*/ 3850 h 96"/>
                  <a:gd name="T2" fmla="*/ 80167 w 672"/>
                  <a:gd name="T3" fmla="*/ 0 h 96"/>
                  <a:gd name="T4" fmla="*/ 160335 w 672"/>
                  <a:gd name="T5" fmla="*/ 3850 h 96"/>
                  <a:gd name="T6" fmla="*/ 0 60000 65536"/>
                  <a:gd name="T7" fmla="*/ 0 60000 65536"/>
                  <a:gd name="T8" fmla="*/ 0 60000 65536"/>
                  <a:gd name="T9" fmla="*/ 0 w 672"/>
                  <a:gd name="T10" fmla="*/ 0 h 96"/>
                  <a:gd name="T11" fmla="*/ 672 w 672"/>
                  <a:gd name="T12" fmla="*/ 96 h 9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72" h="96">
                    <a:moveTo>
                      <a:pt x="0" y="96"/>
                    </a:moveTo>
                    <a:cubicBezTo>
                      <a:pt x="112" y="48"/>
                      <a:pt x="224" y="0"/>
                      <a:pt x="336" y="0"/>
                    </a:cubicBezTo>
                    <a:cubicBezTo>
                      <a:pt x="448" y="0"/>
                      <a:pt x="616" y="80"/>
                      <a:pt x="672" y="96"/>
                    </a:cubicBez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 type="stealth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10800000"/>
              <a:lstStyle/>
              <a:p>
                <a:endParaRPr lang="en-GB"/>
              </a:p>
            </p:txBody>
          </p:sp>
          <p:sp>
            <p:nvSpPr>
              <p:cNvPr id="150" name="Freeform 110">
                <a:extLst>
                  <a:ext uri="{FF2B5EF4-FFF2-40B4-BE49-F238E27FC236}">
                    <a16:creationId xmlns:a16="http://schemas.microsoft.com/office/drawing/2014/main" id="{2DF92570-D427-4459-BCA9-3E1D631B249C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1803151" y="3271916"/>
                <a:ext cx="585429" cy="155077"/>
              </a:xfrm>
              <a:custGeom>
                <a:avLst/>
                <a:gdLst>
                  <a:gd name="T0" fmla="*/ 0 w 672"/>
                  <a:gd name="T1" fmla="*/ 116636 h 96"/>
                  <a:gd name="T2" fmla="*/ 156724 w 672"/>
                  <a:gd name="T3" fmla="*/ 0 h 96"/>
                  <a:gd name="T4" fmla="*/ 313447 w 672"/>
                  <a:gd name="T5" fmla="*/ 116636 h 96"/>
                  <a:gd name="T6" fmla="*/ 0 60000 65536"/>
                  <a:gd name="T7" fmla="*/ 0 60000 65536"/>
                  <a:gd name="T8" fmla="*/ 0 60000 65536"/>
                  <a:gd name="T9" fmla="*/ 0 w 672"/>
                  <a:gd name="T10" fmla="*/ 0 h 96"/>
                  <a:gd name="T11" fmla="*/ 672 w 672"/>
                  <a:gd name="T12" fmla="*/ 96 h 9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72" h="96">
                    <a:moveTo>
                      <a:pt x="0" y="96"/>
                    </a:moveTo>
                    <a:cubicBezTo>
                      <a:pt x="112" y="48"/>
                      <a:pt x="224" y="0"/>
                      <a:pt x="336" y="0"/>
                    </a:cubicBezTo>
                    <a:cubicBezTo>
                      <a:pt x="448" y="0"/>
                      <a:pt x="616" y="80"/>
                      <a:pt x="672" y="96"/>
                    </a:cubicBez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1" name="Freeform 111">
                <a:extLst>
                  <a:ext uri="{FF2B5EF4-FFF2-40B4-BE49-F238E27FC236}">
                    <a16:creationId xmlns:a16="http://schemas.microsoft.com/office/drawing/2014/main" id="{AA98483F-9B44-474A-BE41-C1AE18507C00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 flipH="1">
                <a:off x="1803151" y="2963466"/>
                <a:ext cx="585429" cy="155077"/>
              </a:xfrm>
              <a:custGeom>
                <a:avLst/>
                <a:gdLst>
                  <a:gd name="T0" fmla="*/ 0 w 672"/>
                  <a:gd name="T1" fmla="*/ 116637 h 96"/>
                  <a:gd name="T2" fmla="*/ 156724 w 672"/>
                  <a:gd name="T3" fmla="*/ 0 h 96"/>
                  <a:gd name="T4" fmla="*/ 313447 w 672"/>
                  <a:gd name="T5" fmla="*/ 116637 h 96"/>
                  <a:gd name="T6" fmla="*/ 0 60000 65536"/>
                  <a:gd name="T7" fmla="*/ 0 60000 65536"/>
                  <a:gd name="T8" fmla="*/ 0 60000 65536"/>
                  <a:gd name="T9" fmla="*/ 0 w 672"/>
                  <a:gd name="T10" fmla="*/ 0 h 96"/>
                  <a:gd name="T11" fmla="*/ 672 w 672"/>
                  <a:gd name="T12" fmla="*/ 96 h 9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72" h="96">
                    <a:moveTo>
                      <a:pt x="0" y="96"/>
                    </a:moveTo>
                    <a:cubicBezTo>
                      <a:pt x="112" y="48"/>
                      <a:pt x="224" y="0"/>
                      <a:pt x="336" y="0"/>
                    </a:cubicBezTo>
                    <a:cubicBezTo>
                      <a:pt x="448" y="0"/>
                      <a:pt x="616" y="80"/>
                      <a:pt x="672" y="96"/>
                    </a:cubicBez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 type="stealth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10800000"/>
              <a:lstStyle/>
              <a:p>
                <a:endParaRPr lang="en-GB"/>
              </a:p>
            </p:txBody>
          </p:sp>
          <p:sp>
            <p:nvSpPr>
              <p:cNvPr id="152" name="Freeform 112">
                <a:extLst>
                  <a:ext uri="{FF2B5EF4-FFF2-40B4-BE49-F238E27FC236}">
                    <a16:creationId xmlns:a16="http://schemas.microsoft.com/office/drawing/2014/main" id="{CD292E13-FA63-45C4-BE63-4686C83EAEEB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 flipH="1">
                <a:off x="1876608" y="2786234"/>
                <a:ext cx="438515" cy="59645"/>
              </a:xfrm>
              <a:custGeom>
                <a:avLst/>
                <a:gdLst>
                  <a:gd name="T0" fmla="*/ 0 w 672"/>
                  <a:gd name="T1" fmla="*/ 981 h 96"/>
                  <a:gd name="T2" fmla="*/ 36956 w 672"/>
                  <a:gd name="T3" fmla="*/ 0 h 96"/>
                  <a:gd name="T4" fmla="*/ 73913 w 672"/>
                  <a:gd name="T5" fmla="*/ 981 h 96"/>
                  <a:gd name="T6" fmla="*/ 0 60000 65536"/>
                  <a:gd name="T7" fmla="*/ 0 60000 65536"/>
                  <a:gd name="T8" fmla="*/ 0 60000 65536"/>
                  <a:gd name="T9" fmla="*/ 0 w 672"/>
                  <a:gd name="T10" fmla="*/ 0 h 96"/>
                  <a:gd name="T11" fmla="*/ 672 w 672"/>
                  <a:gd name="T12" fmla="*/ 96 h 9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72" h="96">
                    <a:moveTo>
                      <a:pt x="0" y="96"/>
                    </a:moveTo>
                    <a:cubicBezTo>
                      <a:pt x="112" y="48"/>
                      <a:pt x="224" y="0"/>
                      <a:pt x="336" y="0"/>
                    </a:cubicBezTo>
                    <a:cubicBezTo>
                      <a:pt x="448" y="0"/>
                      <a:pt x="616" y="80"/>
                      <a:pt x="672" y="96"/>
                    </a:cubicBez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 type="stealth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10800000"/>
              <a:lstStyle/>
              <a:p>
                <a:endParaRPr lang="en-GB"/>
              </a:p>
            </p:txBody>
          </p:sp>
          <p:sp>
            <p:nvSpPr>
              <p:cNvPr id="153" name="Freeform 113">
                <a:extLst>
                  <a:ext uri="{FF2B5EF4-FFF2-40B4-BE49-F238E27FC236}">
                    <a16:creationId xmlns:a16="http://schemas.microsoft.com/office/drawing/2014/main" id="{E8E1BB59-F4B3-4BC1-83B5-0A47AECE71DB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1876608" y="3544580"/>
                <a:ext cx="438515" cy="59645"/>
              </a:xfrm>
              <a:custGeom>
                <a:avLst/>
                <a:gdLst>
                  <a:gd name="T0" fmla="*/ 0 w 672"/>
                  <a:gd name="T1" fmla="*/ 981 h 96"/>
                  <a:gd name="T2" fmla="*/ 36956 w 672"/>
                  <a:gd name="T3" fmla="*/ 0 h 96"/>
                  <a:gd name="T4" fmla="*/ 73913 w 672"/>
                  <a:gd name="T5" fmla="*/ 981 h 96"/>
                  <a:gd name="T6" fmla="*/ 0 60000 65536"/>
                  <a:gd name="T7" fmla="*/ 0 60000 65536"/>
                  <a:gd name="T8" fmla="*/ 0 60000 65536"/>
                  <a:gd name="T9" fmla="*/ 0 w 672"/>
                  <a:gd name="T10" fmla="*/ 0 h 96"/>
                  <a:gd name="T11" fmla="*/ 672 w 672"/>
                  <a:gd name="T12" fmla="*/ 96 h 9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72" h="96">
                    <a:moveTo>
                      <a:pt x="0" y="96"/>
                    </a:moveTo>
                    <a:cubicBezTo>
                      <a:pt x="112" y="48"/>
                      <a:pt x="224" y="0"/>
                      <a:pt x="336" y="0"/>
                    </a:cubicBezTo>
                    <a:cubicBezTo>
                      <a:pt x="448" y="0"/>
                      <a:pt x="616" y="80"/>
                      <a:pt x="672" y="96"/>
                    </a:cubicBez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4" name="Line 114">
                <a:extLst>
                  <a:ext uri="{FF2B5EF4-FFF2-40B4-BE49-F238E27FC236}">
                    <a16:creationId xmlns:a16="http://schemas.microsoft.com/office/drawing/2014/main" id="{D40C3248-53B3-42FE-942B-E4493BE9871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876608" y="3202046"/>
                <a:ext cx="438515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123" name="Groupe 122">
              <a:extLst>
                <a:ext uri="{FF2B5EF4-FFF2-40B4-BE49-F238E27FC236}">
                  <a16:creationId xmlns:a16="http://schemas.microsoft.com/office/drawing/2014/main" id="{E6FB13FA-146E-4626-ADBB-38D87FB0BFBB}"/>
                </a:ext>
              </a:extLst>
            </p:cNvPr>
            <p:cNvGrpSpPr/>
            <p:nvPr/>
          </p:nvGrpSpPr>
          <p:grpSpPr>
            <a:xfrm>
              <a:off x="4122931" y="3635959"/>
              <a:ext cx="877031" cy="1472383"/>
              <a:chOff x="3310131" y="2467559"/>
              <a:chExt cx="877031" cy="1472383"/>
            </a:xfrm>
          </p:grpSpPr>
          <p:sp>
            <p:nvSpPr>
              <p:cNvPr id="135" name="Freeform 101">
                <a:extLst>
                  <a:ext uri="{FF2B5EF4-FFF2-40B4-BE49-F238E27FC236}">
                    <a16:creationId xmlns:a16="http://schemas.microsoft.com/office/drawing/2014/main" id="{774D8C75-1CB9-4AA0-911E-229F3EB72618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 flipH="1">
                <a:off x="3310131" y="3358828"/>
                <a:ext cx="877031" cy="581114"/>
              </a:xfrm>
              <a:custGeom>
                <a:avLst/>
                <a:gdLst>
                  <a:gd name="T0" fmla="*/ 0 w 1152"/>
                  <a:gd name="T1" fmla="*/ 27237 h 720"/>
                  <a:gd name="T2" fmla="*/ 45644 w 1152"/>
                  <a:gd name="T3" fmla="*/ 23605 h 720"/>
                  <a:gd name="T4" fmla="*/ 91288 w 1152"/>
                  <a:gd name="T5" fmla="*/ 5447 h 720"/>
                  <a:gd name="T6" fmla="*/ 136932 w 1152"/>
                  <a:gd name="T7" fmla="*/ 0 h 720"/>
                  <a:gd name="T8" fmla="*/ 182576 w 1152"/>
                  <a:gd name="T9" fmla="*/ 5447 h 720"/>
                  <a:gd name="T10" fmla="*/ 228220 w 1152"/>
                  <a:gd name="T11" fmla="*/ 23605 h 720"/>
                  <a:gd name="T12" fmla="*/ 273864 w 1152"/>
                  <a:gd name="T13" fmla="*/ 27237 h 72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152"/>
                  <a:gd name="T22" fmla="*/ 0 h 720"/>
                  <a:gd name="T23" fmla="*/ 1152 w 1152"/>
                  <a:gd name="T24" fmla="*/ 720 h 72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152" h="720">
                    <a:moveTo>
                      <a:pt x="0" y="720"/>
                    </a:moveTo>
                    <a:cubicBezTo>
                      <a:pt x="64" y="720"/>
                      <a:pt x="128" y="720"/>
                      <a:pt x="192" y="624"/>
                    </a:cubicBezTo>
                    <a:cubicBezTo>
                      <a:pt x="256" y="528"/>
                      <a:pt x="320" y="248"/>
                      <a:pt x="384" y="144"/>
                    </a:cubicBezTo>
                    <a:cubicBezTo>
                      <a:pt x="448" y="40"/>
                      <a:pt x="512" y="0"/>
                      <a:pt x="576" y="0"/>
                    </a:cubicBezTo>
                    <a:cubicBezTo>
                      <a:pt x="640" y="0"/>
                      <a:pt x="704" y="40"/>
                      <a:pt x="768" y="144"/>
                    </a:cubicBezTo>
                    <a:cubicBezTo>
                      <a:pt x="832" y="248"/>
                      <a:pt x="896" y="528"/>
                      <a:pt x="960" y="624"/>
                    </a:cubicBezTo>
                    <a:cubicBezTo>
                      <a:pt x="1024" y="720"/>
                      <a:pt x="1120" y="704"/>
                      <a:pt x="1152" y="720"/>
                    </a:cubicBezTo>
                  </a:path>
                </a:pathLst>
              </a:custGeom>
              <a:solidFill>
                <a:srgbClr val="0070C0">
                  <a:alpha val="20000"/>
                </a:srgbClr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rot="10800000"/>
              <a:lstStyle/>
              <a:p>
                <a:endParaRPr lang="en-GB"/>
              </a:p>
            </p:txBody>
          </p:sp>
          <p:sp>
            <p:nvSpPr>
              <p:cNvPr id="136" name="Freeform 102">
                <a:extLst>
                  <a:ext uri="{FF2B5EF4-FFF2-40B4-BE49-F238E27FC236}">
                    <a16:creationId xmlns:a16="http://schemas.microsoft.com/office/drawing/2014/main" id="{676FAC44-43CD-4681-82E9-046324997290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3310131" y="2467559"/>
                <a:ext cx="877031" cy="581114"/>
              </a:xfrm>
              <a:custGeom>
                <a:avLst/>
                <a:gdLst>
                  <a:gd name="T0" fmla="*/ 0 w 1152"/>
                  <a:gd name="T1" fmla="*/ 27237 h 720"/>
                  <a:gd name="T2" fmla="*/ 45644 w 1152"/>
                  <a:gd name="T3" fmla="*/ 23605 h 720"/>
                  <a:gd name="T4" fmla="*/ 91288 w 1152"/>
                  <a:gd name="T5" fmla="*/ 5447 h 720"/>
                  <a:gd name="T6" fmla="*/ 136932 w 1152"/>
                  <a:gd name="T7" fmla="*/ 0 h 720"/>
                  <a:gd name="T8" fmla="*/ 182576 w 1152"/>
                  <a:gd name="T9" fmla="*/ 5447 h 720"/>
                  <a:gd name="T10" fmla="*/ 228220 w 1152"/>
                  <a:gd name="T11" fmla="*/ 23605 h 720"/>
                  <a:gd name="T12" fmla="*/ 273864 w 1152"/>
                  <a:gd name="T13" fmla="*/ 27237 h 72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152"/>
                  <a:gd name="T22" fmla="*/ 0 h 720"/>
                  <a:gd name="T23" fmla="*/ 1152 w 1152"/>
                  <a:gd name="T24" fmla="*/ 720 h 72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152" h="720">
                    <a:moveTo>
                      <a:pt x="0" y="720"/>
                    </a:moveTo>
                    <a:cubicBezTo>
                      <a:pt x="64" y="720"/>
                      <a:pt x="128" y="720"/>
                      <a:pt x="192" y="624"/>
                    </a:cubicBezTo>
                    <a:cubicBezTo>
                      <a:pt x="256" y="528"/>
                      <a:pt x="320" y="248"/>
                      <a:pt x="384" y="144"/>
                    </a:cubicBezTo>
                    <a:cubicBezTo>
                      <a:pt x="448" y="40"/>
                      <a:pt x="512" y="0"/>
                      <a:pt x="576" y="0"/>
                    </a:cubicBezTo>
                    <a:cubicBezTo>
                      <a:pt x="640" y="0"/>
                      <a:pt x="704" y="40"/>
                      <a:pt x="768" y="144"/>
                    </a:cubicBezTo>
                    <a:cubicBezTo>
                      <a:pt x="832" y="248"/>
                      <a:pt x="896" y="528"/>
                      <a:pt x="960" y="624"/>
                    </a:cubicBezTo>
                    <a:cubicBezTo>
                      <a:pt x="1024" y="720"/>
                      <a:pt x="1120" y="704"/>
                      <a:pt x="1152" y="720"/>
                    </a:cubicBezTo>
                  </a:path>
                </a:pathLst>
              </a:custGeom>
              <a:solidFill>
                <a:srgbClr val="0070C0">
                  <a:alpha val="20000"/>
                </a:srgbClr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7" name="Rectangle 103">
                <a:extLst>
                  <a:ext uri="{FF2B5EF4-FFF2-40B4-BE49-F238E27FC236}">
                    <a16:creationId xmlns:a16="http://schemas.microsoft.com/office/drawing/2014/main" id="{87349BF0-C77B-447B-8DDC-270DF9F204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3347972" y="3048673"/>
                <a:ext cx="828060" cy="310155"/>
              </a:xfrm>
              <a:prstGeom prst="rect">
                <a:avLst/>
              </a:prstGeom>
              <a:solidFill>
                <a:srgbClr val="0070C0">
                  <a:alpha val="20000"/>
                </a:srgbClr>
              </a:solidFill>
              <a:ln>
                <a:noFill/>
              </a:ln>
            </p:spPr>
            <p:txBody>
              <a:bodyPr wrap="none" anchor="ctr"/>
              <a:lstStyle/>
              <a:p>
                <a:endParaRPr lang="en-US" sz="3600">
                  <a:solidFill>
                    <a:schemeClr val="tx1"/>
                  </a:solidFill>
                </a:endParaRPr>
              </a:p>
            </p:txBody>
          </p:sp>
          <p:sp>
            <p:nvSpPr>
              <p:cNvPr id="138" name="Freeform 104">
                <a:extLst>
                  <a:ext uri="{FF2B5EF4-FFF2-40B4-BE49-F238E27FC236}">
                    <a16:creationId xmlns:a16="http://schemas.microsoft.com/office/drawing/2014/main" id="{FB1497D1-5E12-44AA-BD13-57AF3185F3EB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3492660" y="3435514"/>
                <a:ext cx="511972" cy="78391"/>
              </a:xfrm>
              <a:custGeom>
                <a:avLst/>
                <a:gdLst>
                  <a:gd name="T0" fmla="*/ 0 w 672"/>
                  <a:gd name="T1" fmla="*/ 3850 h 96"/>
                  <a:gd name="T2" fmla="*/ 80167 w 672"/>
                  <a:gd name="T3" fmla="*/ 0 h 96"/>
                  <a:gd name="T4" fmla="*/ 160335 w 672"/>
                  <a:gd name="T5" fmla="*/ 3850 h 96"/>
                  <a:gd name="T6" fmla="*/ 0 60000 65536"/>
                  <a:gd name="T7" fmla="*/ 0 60000 65536"/>
                  <a:gd name="T8" fmla="*/ 0 60000 65536"/>
                  <a:gd name="T9" fmla="*/ 0 w 672"/>
                  <a:gd name="T10" fmla="*/ 0 h 96"/>
                  <a:gd name="T11" fmla="*/ 672 w 672"/>
                  <a:gd name="T12" fmla="*/ 96 h 9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72" h="96">
                    <a:moveTo>
                      <a:pt x="0" y="96"/>
                    </a:moveTo>
                    <a:cubicBezTo>
                      <a:pt x="112" y="48"/>
                      <a:pt x="224" y="0"/>
                      <a:pt x="336" y="0"/>
                    </a:cubicBezTo>
                    <a:cubicBezTo>
                      <a:pt x="448" y="0"/>
                      <a:pt x="616" y="80"/>
                      <a:pt x="672" y="96"/>
                    </a:cubicBez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9" name="Freeform 109">
                <a:extLst>
                  <a:ext uri="{FF2B5EF4-FFF2-40B4-BE49-F238E27FC236}">
                    <a16:creationId xmlns:a16="http://schemas.microsoft.com/office/drawing/2014/main" id="{C22BFB22-6DAE-4747-95F1-53EFA52E1281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 flipH="1">
                <a:off x="3492660" y="2893596"/>
                <a:ext cx="511972" cy="78391"/>
              </a:xfrm>
              <a:custGeom>
                <a:avLst/>
                <a:gdLst>
                  <a:gd name="T0" fmla="*/ 0 w 672"/>
                  <a:gd name="T1" fmla="*/ 3850 h 96"/>
                  <a:gd name="T2" fmla="*/ 80167 w 672"/>
                  <a:gd name="T3" fmla="*/ 0 h 96"/>
                  <a:gd name="T4" fmla="*/ 160335 w 672"/>
                  <a:gd name="T5" fmla="*/ 3850 h 96"/>
                  <a:gd name="T6" fmla="*/ 0 60000 65536"/>
                  <a:gd name="T7" fmla="*/ 0 60000 65536"/>
                  <a:gd name="T8" fmla="*/ 0 60000 65536"/>
                  <a:gd name="T9" fmla="*/ 0 w 672"/>
                  <a:gd name="T10" fmla="*/ 0 h 96"/>
                  <a:gd name="T11" fmla="*/ 672 w 672"/>
                  <a:gd name="T12" fmla="*/ 96 h 9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72" h="96">
                    <a:moveTo>
                      <a:pt x="0" y="96"/>
                    </a:moveTo>
                    <a:cubicBezTo>
                      <a:pt x="112" y="48"/>
                      <a:pt x="224" y="0"/>
                      <a:pt x="336" y="0"/>
                    </a:cubicBezTo>
                    <a:cubicBezTo>
                      <a:pt x="448" y="0"/>
                      <a:pt x="616" y="80"/>
                      <a:pt x="672" y="96"/>
                    </a:cubicBez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 type="stealth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10800000"/>
              <a:lstStyle/>
              <a:p>
                <a:endParaRPr lang="en-GB"/>
              </a:p>
            </p:txBody>
          </p:sp>
          <p:sp>
            <p:nvSpPr>
              <p:cNvPr id="140" name="Freeform 110">
                <a:extLst>
                  <a:ext uri="{FF2B5EF4-FFF2-40B4-BE49-F238E27FC236}">
                    <a16:creationId xmlns:a16="http://schemas.microsoft.com/office/drawing/2014/main" id="{6ED41330-9CA5-4F57-9835-6E632B7C18AE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3455932" y="3280437"/>
                <a:ext cx="585429" cy="155077"/>
              </a:xfrm>
              <a:custGeom>
                <a:avLst/>
                <a:gdLst>
                  <a:gd name="T0" fmla="*/ 0 w 672"/>
                  <a:gd name="T1" fmla="*/ 116636 h 96"/>
                  <a:gd name="T2" fmla="*/ 156724 w 672"/>
                  <a:gd name="T3" fmla="*/ 0 h 96"/>
                  <a:gd name="T4" fmla="*/ 313447 w 672"/>
                  <a:gd name="T5" fmla="*/ 116636 h 96"/>
                  <a:gd name="T6" fmla="*/ 0 60000 65536"/>
                  <a:gd name="T7" fmla="*/ 0 60000 65536"/>
                  <a:gd name="T8" fmla="*/ 0 60000 65536"/>
                  <a:gd name="T9" fmla="*/ 0 w 672"/>
                  <a:gd name="T10" fmla="*/ 0 h 96"/>
                  <a:gd name="T11" fmla="*/ 672 w 672"/>
                  <a:gd name="T12" fmla="*/ 96 h 9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72" h="96">
                    <a:moveTo>
                      <a:pt x="0" y="96"/>
                    </a:moveTo>
                    <a:cubicBezTo>
                      <a:pt x="112" y="48"/>
                      <a:pt x="224" y="0"/>
                      <a:pt x="336" y="0"/>
                    </a:cubicBezTo>
                    <a:cubicBezTo>
                      <a:pt x="448" y="0"/>
                      <a:pt x="616" y="80"/>
                      <a:pt x="672" y="96"/>
                    </a:cubicBez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1" name="Freeform 111">
                <a:extLst>
                  <a:ext uri="{FF2B5EF4-FFF2-40B4-BE49-F238E27FC236}">
                    <a16:creationId xmlns:a16="http://schemas.microsoft.com/office/drawing/2014/main" id="{4256383C-94FC-4772-9FC7-78FAF98FF1BF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 flipH="1">
                <a:off x="3455932" y="2971987"/>
                <a:ext cx="585429" cy="155077"/>
              </a:xfrm>
              <a:custGeom>
                <a:avLst/>
                <a:gdLst>
                  <a:gd name="T0" fmla="*/ 0 w 672"/>
                  <a:gd name="T1" fmla="*/ 116637 h 96"/>
                  <a:gd name="T2" fmla="*/ 156724 w 672"/>
                  <a:gd name="T3" fmla="*/ 0 h 96"/>
                  <a:gd name="T4" fmla="*/ 313447 w 672"/>
                  <a:gd name="T5" fmla="*/ 116637 h 96"/>
                  <a:gd name="T6" fmla="*/ 0 60000 65536"/>
                  <a:gd name="T7" fmla="*/ 0 60000 65536"/>
                  <a:gd name="T8" fmla="*/ 0 60000 65536"/>
                  <a:gd name="T9" fmla="*/ 0 w 672"/>
                  <a:gd name="T10" fmla="*/ 0 h 96"/>
                  <a:gd name="T11" fmla="*/ 672 w 672"/>
                  <a:gd name="T12" fmla="*/ 96 h 9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72" h="96">
                    <a:moveTo>
                      <a:pt x="0" y="96"/>
                    </a:moveTo>
                    <a:cubicBezTo>
                      <a:pt x="112" y="48"/>
                      <a:pt x="224" y="0"/>
                      <a:pt x="336" y="0"/>
                    </a:cubicBezTo>
                    <a:cubicBezTo>
                      <a:pt x="448" y="0"/>
                      <a:pt x="616" y="80"/>
                      <a:pt x="672" y="96"/>
                    </a:cubicBez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 type="stealth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10800000"/>
              <a:lstStyle/>
              <a:p>
                <a:endParaRPr lang="en-GB"/>
              </a:p>
            </p:txBody>
          </p:sp>
          <p:sp>
            <p:nvSpPr>
              <p:cNvPr id="142" name="Freeform 112">
                <a:extLst>
                  <a:ext uri="{FF2B5EF4-FFF2-40B4-BE49-F238E27FC236}">
                    <a16:creationId xmlns:a16="http://schemas.microsoft.com/office/drawing/2014/main" id="{4B759270-EBEE-46BC-B530-BCFBFAA07E8F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 flipH="1">
                <a:off x="3529389" y="2794755"/>
                <a:ext cx="438515" cy="59645"/>
              </a:xfrm>
              <a:custGeom>
                <a:avLst/>
                <a:gdLst>
                  <a:gd name="T0" fmla="*/ 0 w 672"/>
                  <a:gd name="T1" fmla="*/ 981 h 96"/>
                  <a:gd name="T2" fmla="*/ 36956 w 672"/>
                  <a:gd name="T3" fmla="*/ 0 h 96"/>
                  <a:gd name="T4" fmla="*/ 73913 w 672"/>
                  <a:gd name="T5" fmla="*/ 981 h 96"/>
                  <a:gd name="T6" fmla="*/ 0 60000 65536"/>
                  <a:gd name="T7" fmla="*/ 0 60000 65536"/>
                  <a:gd name="T8" fmla="*/ 0 60000 65536"/>
                  <a:gd name="T9" fmla="*/ 0 w 672"/>
                  <a:gd name="T10" fmla="*/ 0 h 96"/>
                  <a:gd name="T11" fmla="*/ 672 w 672"/>
                  <a:gd name="T12" fmla="*/ 96 h 9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72" h="96">
                    <a:moveTo>
                      <a:pt x="0" y="96"/>
                    </a:moveTo>
                    <a:cubicBezTo>
                      <a:pt x="112" y="48"/>
                      <a:pt x="224" y="0"/>
                      <a:pt x="336" y="0"/>
                    </a:cubicBezTo>
                    <a:cubicBezTo>
                      <a:pt x="448" y="0"/>
                      <a:pt x="616" y="80"/>
                      <a:pt x="672" y="96"/>
                    </a:cubicBez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 type="stealth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10800000"/>
              <a:lstStyle/>
              <a:p>
                <a:endParaRPr lang="en-GB"/>
              </a:p>
            </p:txBody>
          </p:sp>
          <p:sp>
            <p:nvSpPr>
              <p:cNvPr id="143" name="Freeform 113">
                <a:extLst>
                  <a:ext uri="{FF2B5EF4-FFF2-40B4-BE49-F238E27FC236}">
                    <a16:creationId xmlns:a16="http://schemas.microsoft.com/office/drawing/2014/main" id="{75605712-57FD-415C-A282-2505FC99F739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3529389" y="3553101"/>
                <a:ext cx="438515" cy="59645"/>
              </a:xfrm>
              <a:custGeom>
                <a:avLst/>
                <a:gdLst>
                  <a:gd name="T0" fmla="*/ 0 w 672"/>
                  <a:gd name="T1" fmla="*/ 981 h 96"/>
                  <a:gd name="T2" fmla="*/ 36956 w 672"/>
                  <a:gd name="T3" fmla="*/ 0 h 96"/>
                  <a:gd name="T4" fmla="*/ 73913 w 672"/>
                  <a:gd name="T5" fmla="*/ 981 h 96"/>
                  <a:gd name="T6" fmla="*/ 0 60000 65536"/>
                  <a:gd name="T7" fmla="*/ 0 60000 65536"/>
                  <a:gd name="T8" fmla="*/ 0 60000 65536"/>
                  <a:gd name="T9" fmla="*/ 0 w 672"/>
                  <a:gd name="T10" fmla="*/ 0 h 96"/>
                  <a:gd name="T11" fmla="*/ 672 w 672"/>
                  <a:gd name="T12" fmla="*/ 96 h 9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72" h="96">
                    <a:moveTo>
                      <a:pt x="0" y="96"/>
                    </a:moveTo>
                    <a:cubicBezTo>
                      <a:pt x="112" y="48"/>
                      <a:pt x="224" y="0"/>
                      <a:pt x="336" y="0"/>
                    </a:cubicBezTo>
                    <a:cubicBezTo>
                      <a:pt x="448" y="0"/>
                      <a:pt x="616" y="80"/>
                      <a:pt x="672" y="96"/>
                    </a:cubicBez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4" name="Line 114">
                <a:extLst>
                  <a:ext uri="{FF2B5EF4-FFF2-40B4-BE49-F238E27FC236}">
                    <a16:creationId xmlns:a16="http://schemas.microsoft.com/office/drawing/2014/main" id="{5F9B4A38-C5AF-4EED-88A9-CB0C53F0209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529389" y="3210567"/>
                <a:ext cx="438515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124" name="Groupe 123">
              <a:extLst>
                <a:ext uri="{FF2B5EF4-FFF2-40B4-BE49-F238E27FC236}">
                  <a16:creationId xmlns:a16="http://schemas.microsoft.com/office/drawing/2014/main" id="{ED2088B8-92BB-459B-B976-BCF88A799850}"/>
                </a:ext>
              </a:extLst>
            </p:cNvPr>
            <p:cNvGrpSpPr/>
            <p:nvPr/>
          </p:nvGrpSpPr>
          <p:grpSpPr>
            <a:xfrm>
              <a:off x="5762356" y="3637663"/>
              <a:ext cx="877031" cy="1472383"/>
              <a:chOff x="4949556" y="2469263"/>
              <a:chExt cx="877031" cy="1472383"/>
            </a:xfrm>
          </p:grpSpPr>
          <p:sp>
            <p:nvSpPr>
              <p:cNvPr id="125" name="Freeform 101">
                <a:extLst>
                  <a:ext uri="{FF2B5EF4-FFF2-40B4-BE49-F238E27FC236}">
                    <a16:creationId xmlns:a16="http://schemas.microsoft.com/office/drawing/2014/main" id="{FC831D83-5244-4C67-AED4-34392C5FC9FD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 flipH="1">
                <a:off x="4949556" y="3360532"/>
                <a:ext cx="877031" cy="581114"/>
              </a:xfrm>
              <a:custGeom>
                <a:avLst/>
                <a:gdLst>
                  <a:gd name="T0" fmla="*/ 0 w 1152"/>
                  <a:gd name="T1" fmla="*/ 27237 h 720"/>
                  <a:gd name="T2" fmla="*/ 45644 w 1152"/>
                  <a:gd name="T3" fmla="*/ 23605 h 720"/>
                  <a:gd name="T4" fmla="*/ 91288 w 1152"/>
                  <a:gd name="T5" fmla="*/ 5447 h 720"/>
                  <a:gd name="T6" fmla="*/ 136932 w 1152"/>
                  <a:gd name="T7" fmla="*/ 0 h 720"/>
                  <a:gd name="T8" fmla="*/ 182576 w 1152"/>
                  <a:gd name="T9" fmla="*/ 5447 h 720"/>
                  <a:gd name="T10" fmla="*/ 228220 w 1152"/>
                  <a:gd name="T11" fmla="*/ 23605 h 720"/>
                  <a:gd name="T12" fmla="*/ 273864 w 1152"/>
                  <a:gd name="T13" fmla="*/ 27237 h 72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152"/>
                  <a:gd name="T22" fmla="*/ 0 h 720"/>
                  <a:gd name="T23" fmla="*/ 1152 w 1152"/>
                  <a:gd name="T24" fmla="*/ 720 h 72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152" h="720">
                    <a:moveTo>
                      <a:pt x="0" y="720"/>
                    </a:moveTo>
                    <a:cubicBezTo>
                      <a:pt x="64" y="720"/>
                      <a:pt x="128" y="720"/>
                      <a:pt x="192" y="624"/>
                    </a:cubicBezTo>
                    <a:cubicBezTo>
                      <a:pt x="256" y="528"/>
                      <a:pt x="320" y="248"/>
                      <a:pt x="384" y="144"/>
                    </a:cubicBezTo>
                    <a:cubicBezTo>
                      <a:pt x="448" y="40"/>
                      <a:pt x="512" y="0"/>
                      <a:pt x="576" y="0"/>
                    </a:cubicBezTo>
                    <a:cubicBezTo>
                      <a:pt x="640" y="0"/>
                      <a:pt x="704" y="40"/>
                      <a:pt x="768" y="144"/>
                    </a:cubicBezTo>
                    <a:cubicBezTo>
                      <a:pt x="832" y="248"/>
                      <a:pt x="896" y="528"/>
                      <a:pt x="960" y="624"/>
                    </a:cubicBezTo>
                    <a:cubicBezTo>
                      <a:pt x="1024" y="720"/>
                      <a:pt x="1120" y="704"/>
                      <a:pt x="1152" y="720"/>
                    </a:cubicBezTo>
                  </a:path>
                </a:pathLst>
              </a:custGeom>
              <a:solidFill>
                <a:srgbClr val="0070C0">
                  <a:alpha val="20000"/>
                </a:srgbClr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rot="10800000"/>
              <a:lstStyle/>
              <a:p>
                <a:endParaRPr lang="en-GB"/>
              </a:p>
            </p:txBody>
          </p:sp>
          <p:sp>
            <p:nvSpPr>
              <p:cNvPr id="126" name="Freeform 102">
                <a:extLst>
                  <a:ext uri="{FF2B5EF4-FFF2-40B4-BE49-F238E27FC236}">
                    <a16:creationId xmlns:a16="http://schemas.microsoft.com/office/drawing/2014/main" id="{60577E56-146E-412F-B7EE-424613462EE8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4949556" y="2469263"/>
                <a:ext cx="877031" cy="581114"/>
              </a:xfrm>
              <a:custGeom>
                <a:avLst/>
                <a:gdLst>
                  <a:gd name="T0" fmla="*/ 0 w 1152"/>
                  <a:gd name="T1" fmla="*/ 27237 h 720"/>
                  <a:gd name="T2" fmla="*/ 45644 w 1152"/>
                  <a:gd name="T3" fmla="*/ 23605 h 720"/>
                  <a:gd name="T4" fmla="*/ 91288 w 1152"/>
                  <a:gd name="T5" fmla="*/ 5447 h 720"/>
                  <a:gd name="T6" fmla="*/ 136932 w 1152"/>
                  <a:gd name="T7" fmla="*/ 0 h 720"/>
                  <a:gd name="T8" fmla="*/ 182576 w 1152"/>
                  <a:gd name="T9" fmla="*/ 5447 h 720"/>
                  <a:gd name="T10" fmla="*/ 228220 w 1152"/>
                  <a:gd name="T11" fmla="*/ 23605 h 720"/>
                  <a:gd name="T12" fmla="*/ 273864 w 1152"/>
                  <a:gd name="T13" fmla="*/ 27237 h 72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152"/>
                  <a:gd name="T22" fmla="*/ 0 h 720"/>
                  <a:gd name="T23" fmla="*/ 1152 w 1152"/>
                  <a:gd name="T24" fmla="*/ 720 h 72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152" h="720">
                    <a:moveTo>
                      <a:pt x="0" y="720"/>
                    </a:moveTo>
                    <a:cubicBezTo>
                      <a:pt x="64" y="720"/>
                      <a:pt x="128" y="720"/>
                      <a:pt x="192" y="624"/>
                    </a:cubicBezTo>
                    <a:cubicBezTo>
                      <a:pt x="256" y="528"/>
                      <a:pt x="320" y="248"/>
                      <a:pt x="384" y="144"/>
                    </a:cubicBezTo>
                    <a:cubicBezTo>
                      <a:pt x="448" y="40"/>
                      <a:pt x="512" y="0"/>
                      <a:pt x="576" y="0"/>
                    </a:cubicBezTo>
                    <a:cubicBezTo>
                      <a:pt x="640" y="0"/>
                      <a:pt x="704" y="40"/>
                      <a:pt x="768" y="144"/>
                    </a:cubicBezTo>
                    <a:cubicBezTo>
                      <a:pt x="832" y="248"/>
                      <a:pt x="896" y="528"/>
                      <a:pt x="960" y="624"/>
                    </a:cubicBezTo>
                    <a:cubicBezTo>
                      <a:pt x="1024" y="720"/>
                      <a:pt x="1120" y="704"/>
                      <a:pt x="1152" y="720"/>
                    </a:cubicBezTo>
                  </a:path>
                </a:pathLst>
              </a:custGeom>
              <a:solidFill>
                <a:srgbClr val="0070C0">
                  <a:alpha val="20000"/>
                </a:srgbClr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7" name="Rectangle 103">
                <a:extLst>
                  <a:ext uri="{FF2B5EF4-FFF2-40B4-BE49-F238E27FC236}">
                    <a16:creationId xmlns:a16="http://schemas.microsoft.com/office/drawing/2014/main" id="{F286D3C3-BAA1-466D-9C68-BC6909F4F3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4987397" y="3050377"/>
                <a:ext cx="828060" cy="310155"/>
              </a:xfrm>
              <a:prstGeom prst="rect">
                <a:avLst/>
              </a:prstGeom>
              <a:solidFill>
                <a:srgbClr val="0070C0">
                  <a:alpha val="20000"/>
                </a:srgbClr>
              </a:solidFill>
              <a:ln>
                <a:noFill/>
              </a:ln>
            </p:spPr>
            <p:txBody>
              <a:bodyPr wrap="none" anchor="ctr"/>
              <a:lstStyle/>
              <a:p>
                <a:endParaRPr lang="en-US" sz="3600">
                  <a:solidFill>
                    <a:schemeClr val="tx1"/>
                  </a:solidFill>
                </a:endParaRPr>
              </a:p>
            </p:txBody>
          </p:sp>
          <p:sp>
            <p:nvSpPr>
              <p:cNvPr id="128" name="Freeform 104">
                <a:extLst>
                  <a:ext uri="{FF2B5EF4-FFF2-40B4-BE49-F238E27FC236}">
                    <a16:creationId xmlns:a16="http://schemas.microsoft.com/office/drawing/2014/main" id="{C2425C0E-F12E-445B-8AF1-CFDC65C87673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5132085" y="3437218"/>
                <a:ext cx="511972" cy="78391"/>
              </a:xfrm>
              <a:custGeom>
                <a:avLst/>
                <a:gdLst>
                  <a:gd name="T0" fmla="*/ 0 w 672"/>
                  <a:gd name="T1" fmla="*/ 3850 h 96"/>
                  <a:gd name="T2" fmla="*/ 80167 w 672"/>
                  <a:gd name="T3" fmla="*/ 0 h 96"/>
                  <a:gd name="T4" fmla="*/ 160335 w 672"/>
                  <a:gd name="T5" fmla="*/ 3850 h 96"/>
                  <a:gd name="T6" fmla="*/ 0 60000 65536"/>
                  <a:gd name="T7" fmla="*/ 0 60000 65536"/>
                  <a:gd name="T8" fmla="*/ 0 60000 65536"/>
                  <a:gd name="T9" fmla="*/ 0 w 672"/>
                  <a:gd name="T10" fmla="*/ 0 h 96"/>
                  <a:gd name="T11" fmla="*/ 672 w 672"/>
                  <a:gd name="T12" fmla="*/ 96 h 9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72" h="96">
                    <a:moveTo>
                      <a:pt x="0" y="96"/>
                    </a:moveTo>
                    <a:cubicBezTo>
                      <a:pt x="112" y="48"/>
                      <a:pt x="224" y="0"/>
                      <a:pt x="336" y="0"/>
                    </a:cubicBezTo>
                    <a:cubicBezTo>
                      <a:pt x="448" y="0"/>
                      <a:pt x="616" y="80"/>
                      <a:pt x="672" y="96"/>
                    </a:cubicBez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9" name="Freeform 109">
                <a:extLst>
                  <a:ext uri="{FF2B5EF4-FFF2-40B4-BE49-F238E27FC236}">
                    <a16:creationId xmlns:a16="http://schemas.microsoft.com/office/drawing/2014/main" id="{8C96588B-FC05-4A95-8595-89F168319529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 flipH="1">
                <a:off x="5132085" y="2895300"/>
                <a:ext cx="511972" cy="78391"/>
              </a:xfrm>
              <a:custGeom>
                <a:avLst/>
                <a:gdLst>
                  <a:gd name="T0" fmla="*/ 0 w 672"/>
                  <a:gd name="T1" fmla="*/ 3850 h 96"/>
                  <a:gd name="T2" fmla="*/ 80167 w 672"/>
                  <a:gd name="T3" fmla="*/ 0 h 96"/>
                  <a:gd name="T4" fmla="*/ 160335 w 672"/>
                  <a:gd name="T5" fmla="*/ 3850 h 96"/>
                  <a:gd name="T6" fmla="*/ 0 60000 65536"/>
                  <a:gd name="T7" fmla="*/ 0 60000 65536"/>
                  <a:gd name="T8" fmla="*/ 0 60000 65536"/>
                  <a:gd name="T9" fmla="*/ 0 w 672"/>
                  <a:gd name="T10" fmla="*/ 0 h 96"/>
                  <a:gd name="T11" fmla="*/ 672 w 672"/>
                  <a:gd name="T12" fmla="*/ 96 h 9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72" h="96">
                    <a:moveTo>
                      <a:pt x="0" y="96"/>
                    </a:moveTo>
                    <a:cubicBezTo>
                      <a:pt x="112" y="48"/>
                      <a:pt x="224" y="0"/>
                      <a:pt x="336" y="0"/>
                    </a:cubicBezTo>
                    <a:cubicBezTo>
                      <a:pt x="448" y="0"/>
                      <a:pt x="616" y="80"/>
                      <a:pt x="672" y="96"/>
                    </a:cubicBez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 type="stealth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10800000"/>
              <a:lstStyle/>
              <a:p>
                <a:endParaRPr lang="en-GB"/>
              </a:p>
            </p:txBody>
          </p:sp>
          <p:sp>
            <p:nvSpPr>
              <p:cNvPr id="130" name="Freeform 110">
                <a:extLst>
                  <a:ext uri="{FF2B5EF4-FFF2-40B4-BE49-F238E27FC236}">
                    <a16:creationId xmlns:a16="http://schemas.microsoft.com/office/drawing/2014/main" id="{602CB04D-4CE1-4115-81DA-F3CF841B5C7F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5095357" y="3282141"/>
                <a:ext cx="585429" cy="155077"/>
              </a:xfrm>
              <a:custGeom>
                <a:avLst/>
                <a:gdLst>
                  <a:gd name="T0" fmla="*/ 0 w 672"/>
                  <a:gd name="T1" fmla="*/ 116636 h 96"/>
                  <a:gd name="T2" fmla="*/ 156724 w 672"/>
                  <a:gd name="T3" fmla="*/ 0 h 96"/>
                  <a:gd name="T4" fmla="*/ 313447 w 672"/>
                  <a:gd name="T5" fmla="*/ 116636 h 96"/>
                  <a:gd name="T6" fmla="*/ 0 60000 65536"/>
                  <a:gd name="T7" fmla="*/ 0 60000 65536"/>
                  <a:gd name="T8" fmla="*/ 0 60000 65536"/>
                  <a:gd name="T9" fmla="*/ 0 w 672"/>
                  <a:gd name="T10" fmla="*/ 0 h 96"/>
                  <a:gd name="T11" fmla="*/ 672 w 672"/>
                  <a:gd name="T12" fmla="*/ 96 h 9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72" h="96">
                    <a:moveTo>
                      <a:pt x="0" y="96"/>
                    </a:moveTo>
                    <a:cubicBezTo>
                      <a:pt x="112" y="48"/>
                      <a:pt x="224" y="0"/>
                      <a:pt x="336" y="0"/>
                    </a:cubicBezTo>
                    <a:cubicBezTo>
                      <a:pt x="448" y="0"/>
                      <a:pt x="616" y="80"/>
                      <a:pt x="672" y="96"/>
                    </a:cubicBez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1" name="Freeform 111">
                <a:extLst>
                  <a:ext uri="{FF2B5EF4-FFF2-40B4-BE49-F238E27FC236}">
                    <a16:creationId xmlns:a16="http://schemas.microsoft.com/office/drawing/2014/main" id="{8683453A-104F-4668-9588-745B8BBB3DA5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 flipH="1">
                <a:off x="5095357" y="2973691"/>
                <a:ext cx="585429" cy="155077"/>
              </a:xfrm>
              <a:custGeom>
                <a:avLst/>
                <a:gdLst>
                  <a:gd name="T0" fmla="*/ 0 w 672"/>
                  <a:gd name="T1" fmla="*/ 116637 h 96"/>
                  <a:gd name="T2" fmla="*/ 156724 w 672"/>
                  <a:gd name="T3" fmla="*/ 0 h 96"/>
                  <a:gd name="T4" fmla="*/ 313447 w 672"/>
                  <a:gd name="T5" fmla="*/ 116637 h 96"/>
                  <a:gd name="T6" fmla="*/ 0 60000 65536"/>
                  <a:gd name="T7" fmla="*/ 0 60000 65536"/>
                  <a:gd name="T8" fmla="*/ 0 60000 65536"/>
                  <a:gd name="T9" fmla="*/ 0 w 672"/>
                  <a:gd name="T10" fmla="*/ 0 h 96"/>
                  <a:gd name="T11" fmla="*/ 672 w 672"/>
                  <a:gd name="T12" fmla="*/ 96 h 9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72" h="96">
                    <a:moveTo>
                      <a:pt x="0" y="96"/>
                    </a:moveTo>
                    <a:cubicBezTo>
                      <a:pt x="112" y="48"/>
                      <a:pt x="224" y="0"/>
                      <a:pt x="336" y="0"/>
                    </a:cubicBezTo>
                    <a:cubicBezTo>
                      <a:pt x="448" y="0"/>
                      <a:pt x="616" y="80"/>
                      <a:pt x="672" y="96"/>
                    </a:cubicBez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 type="stealth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10800000"/>
              <a:lstStyle/>
              <a:p>
                <a:endParaRPr lang="en-GB"/>
              </a:p>
            </p:txBody>
          </p:sp>
          <p:sp>
            <p:nvSpPr>
              <p:cNvPr id="132" name="Freeform 112">
                <a:extLst>
                  <a:ext uri="{FF2B5EF4-FFF2-40B4-BE49-F238E27FC236}">
                    <a16:creationId xmlns:a16="http://schemas.microsoft.com/office/drawing/2014/main" id="{5E377953-A735-452C-AC4B-B40732A15BC8}"/>
                  </a:ext>
                </a:extLst>
              </p:cNvPr>
              <p:cNvSpPr>
                <a:spLocks/>
              </p:cNvSpPr>
              <p:nvPr/>
            </p:nvSpPr>
            <p:spPr bwMode="auto">
              <a:xfrm rot="10800000" flipH="1">
                <a:off x="5168814" y="2796459"/>
                <a:ext cx="438515" cy="59645"/>
              </a:xfrm>
              <a:custGeom>
                <a:avLst/>
                <a:gdLst>
                  <a:gd name="T0" fmla="*/ 0 w 672"/>
                  <a:gd name="T1" fmla="*/ 981 h 96"/>
                  <a:gd name="T2" fmla="*/ 36956 w 672"/>
                  <a:gd name="T3" fmla="*/ 0 h 96"/>
                  <a:gd name="T4" fmla="*/ 73913 w 672"/>
                  <a:gd name="T5" fmla="*/ 981 h 96"/>
                  <a:gd name="T6" fmla="*/ 0 60000 65536"/>
                  <a:gd name="T7" fmla="*/ 0 60000 65536"/>
                  <a:gd name="T8" fmla="*/ 0 60000 65536"/>
                  <a:gd name="T9" fmla="*/ 0 w 672"/>
                  <a:gd name="T10" fmla="*/ 0 h 96"/>
                  <a:gd name="T11" fmla="*/ 672 w 672"/>
                  <a:gd name="T12" fmla="*/ 96 h 9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72" h="96">
                    <a:moveTo>
                      <a:pt x="0" y="96"/>
                    </a:moveTo>
                    <a:cubicBezTo>
                      <a:pt x="112" y="48"/>
                      <a:pt x="224" y="0"/>
                      <a:pt x="336" y="0"/>
                    </a:cubicBezTo>
                    <a:cubicBezTo>
                      <a:pt x="448" y="0"/>
                      <a:pt x="616" y="80"/>
                      <a:pt x="672" y="96"/>
                    </a:cubicBez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 type="stealth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10800000"/>
              <a:lstStyle/>
              <a:p>
                <a:endParaRPr lang="en-GB"/>
              </a:p>
            </p:txBody>
          </p:sp>
          <p:sp>
            <p:nvSpPr>
              <p:cNvPr id="133" name="Freeform 113">
                <a:extLst>
                  <a:ext uri="{FF2B5EF4-FFF2-40B4-BE49-F238E27FC236}">
                    <a16:creationId xmlns:a16="http://schemas.microsoft.com/office/drawing/2014/main" id="{BD5EF201-881B-4E79-9DEC-4F067BC4D02B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5168814" y="3554805"/>
                <a:ext cx="438515" cy="59645"/>
              </a:xfrm>
              <a:custGeom>
                <a:avLst/>
                <a:gdLst>
                  <a:gd name="T0" fmla="*/ 0 w 672"/>
                  <a:gd name="T1" fmla="*/ 981 h 96"/>
                  <a:gd name="T2" fmla="*/ 36956 w 672"/>
                  <a:gd name="T3" fmla="*/ 0 h 96"/>
                  <a:gd name="T4" fmla="*/ 73913 w 672"/>
                  <a:gd name="T5" fmla="*/ 981 h 96"/>
                  <a:gd name="T6" fmla="*/ 0 60000 65536"/>
                  <a:gd name="T7" fmla="*/ 0 60000 65536"/>
                  <a:gd name="T8" fmla="*/ 0 60000 65536"/>
                  <a:gd name="T9" fmla="*/ 0 w 672"/>
                  <a:gd name="T10" fmla="*/ 0 h 96"/>
                  <a:gd name="T11" fmla="*/ 672 w 672"/>
                  <a:gd name="T12" fmla="*/ 96 h 9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672" h="96">
                    <a:moveTo>
                      <a:pt x="0" y="96"/>
                    </a:moveTo>
                    <a:cubicBezTo>
                      <a:pt x="112" y="48"/>
                      <a:pt x="224" y="0"/>
                      <a:pt x="336" y="0"/>
                    </a:cubicBezTo>
                    <a:cubicBezTo>
                      <a:pt x="448" y="0"/>
                      <a:pt x="616" y="80"/>
                      <a:pt x="672" y="96"/>
                    </a:cubicBez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4" name="Line 114">
                <a:extLst>
                  <a:ext uri="{FF2B5EF4-FFF2-40B4-BE49-F238E27FC236}">
                    <a16:creationId xmlns:a16="http://schemas.microsoft.com/office/drawing/2014/main" id="{9571A4B6-131E-471C-ACEF-32FC5C634A2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5168814" y="3212271"/>
                <a:ext cx="438515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</p:grpSp>
      <p:grpSp>
        <p:nvGrpSpPr>
          <p:cNvPr id="195" name="Groupe 194">
            <a:extLst>
              <a:ext uri="{FF2B5EF4-FFF2-40B4-BE49-F238E27FC236}">
                <a16:creationId xmlns:a16="http://schemas.microsoft.com/office/drawing/2014/main" id="{6D8EBAF3-59E6-43F7-84D4-DF72A312C664}"/>
              </a:ext>
            </a:extLst>
          </p:cNvPr>
          <p:cNvGrpSpPr/>
          <p:nvPr/>
        </p:nvGrpSpPr>
        <p:grpSpPr>
          <a:xfrm>
            <a:off x="2679961" y="984982"/>
            <a:ext cx="5743575" cy="974725"/>
            <a:chOff x="1725613" y="1422400"/>
            <a:chExt cx="5743575" cy="974725"/>
          </a:xfrm>
        </p:grpSpPr>
        <p:sp>
          <p:nvSpPr>
            <p:cNvPr id="196" name="Freeform 116">
              <a:extLst>
                <a:ext uri="{FF2B5EF4-FFF2-40B4-BE49-F238E27FC236}">
                  <a16:creationId xmlns:a16="http://schemas.microsoft.com/office/drawing/2014/main" id="{BEEA8B12-6928-41BF-8BA6-97A67E003F69}"/>
                </a:ext>
              </a:extLst>
            </p:cNvPr>
            <p:cNvSpPr>
              <a:spLocks noChangeAspect="1"/>
            </p:cNvSpPr>
            <p:nvPr/>
          </p:nvSpPr>
          <p:spPr bwMode="auto">
            <a:xfrm flipH="1" flipV="1">
              <a:off x="6640513" y="1896746"/>
              <a:ext cx="828675" cy="487679"/>
            </a:xfrm>
            <a:custGeom>
              <a:avLst/>
              <a:gdLst>
                <a:gd name="T0" fmla="*/ 0 w 477"/>
                <a:gd name="T1" fmla="*/ 233 h 239"/>
                <a:gd name="T2" fmla="*/ 114 w 477"/>
                <a:gd name="T3" fmla="*/ 62 h 239"/>
                <a:gd name="T4" fmla="*/ 243 w 477"/>
                <a:gd name="T5" fmla="*/ 5 h 239"/>
                <a:gd name="T6" fmla="*/ 390 w 477"/>
                <a:gd name="T7" fmla="*/ 92 h 239"/>
                <a:gd name="T8" fmla="*/ 477 w 477"/>
                <a:gd name="T9" fmla="*/ 239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7" h="239">
                  <a:moveTo>
                    <a:pt x="0" y="233"/>
                  </a:moveTo>
                  <a:cubicBezTo>
                    <a:pt x="37" y="166"/>
                    <a:pt x="74" y="100"/>
                    <a:pt x="114" y="62"/>
                  </a:cubicBezTo>
                  <a:cubicBezTo>
                    <a:pt x="154" y="24"/>
                    <a:pt x="197" y="0"/>
                    <a:pt x="243" y="5"/>
                  </a:cubicBezTo>
                  <a:cubicBezTo>
                    <a:pt x="289" y="10"/>
                    <a:pt x="351" y="53"/>
                    <a:pt x="390" y="92"/>
                  </a:cubicBezTo>
                  <a:cubicBezTo>
                    <a:pt x="429" y="131"/>
                    <a:pt x="453" y="185"/>
                    <a:pt x="477" y="239"/>
                  </a:cubicBezTo>
                </a:path>
              </a:pathLst>
            </a:cu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grpSp>
          <p:nvGrpSpPr>
            <p:cNvPr id="197" name="Groupe 196">
              <a:extLst>
                <a:ext uri="{FF2B5EF4-FFF2-40B4-BE49-F238E27FC236}">
                  <a16:creationId xmlns:a16="http://schemas.microsoft.com/office/drawing/2014/main" id="{16D17061-CEEF-498D-82DE-7220834763FD}"/>
                </a:ext>
              </a:extLst>
            </p:cNvPr>
            <p:cNvGrpSpPr/>
            <p:nvPr/>
          </p:nvGrpSpPr>
          <p:grpSpPr>
            <a:xfrm>
              <a:off x="5002213" y="1447800"/>
              <a:ext cx="1657350" cy="936625"/>
              <a:chOff x="5815013" y="1473200"/>
              <a:chExt cx="1657350" cy="936625"/>
            </a:xfrm>
          </p:grpSpPr>
          <p:sp>
            <p:nvSpPr>
              <p:cNvPr id="204" name="Freeform 116">
                <a:extLst>
                  <a:ext uri="{FF2B5EF4-FFF2-40B4-BE49-F238E27FC236}">
                    <a16:creationId xmlns:a16="http://schemas.microsoft.com/office/drawing/2014/main" id="{8BA5DA0B-BFB0-4C83-B6E9-82DB1C5B38C0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flipH="1" flipV="1">
                <a:off x="5815013" y="1922146"/>
                <a:ext cx="828675" cy="487679"/>
              </a:xfrm>
              <a:custGeom>
                <a:avLst/>
                <a:gdLst>
                  <a:gd name="T0" fmla="*/ 0 w 477"/>
                  <a:gd name="T1" fmla="*/ 233 h 239"/>
                  <a:gd name="T2" fmla="*/ 114 w 477"/>
                  <a:gd name="T3" fmla="*/ 62 h 239"/>
                  <a:gd name="T4" fmla="*/ 243 w 477"/>
                  <a:gd name="T5" fmla="*/ 5 h 239"/>
                  <a:gd name="T6" fmla="*/ 390 w 477"/>
                  <a:gd name="T7" fmla="*/ 92 h 239"/>
                  <a:gd name="T8" fmla="*/ 477 w 477"/>
                  <a:gd name="T9" fmla="*/ 239 h 2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7" h="239">
                    <a:moveTo>
                      <a:pt x="0" y="233"/>
                    </a:moveTo>
                    <a:cubicBezTo>
                      <a:pt x="37" y="166"/>
                      <a:pt x="74" y="100"/>
                      <a:pt x="114" y="62"/>
                    </a:cubicBezTo>
                    <a:cubicBezTo>
                      <a:pt x="154" y="24"/>
                      <a:pt x="197" y="0"/>
                      <a:pt x="243" y="5"/>
                    </a:cubicBezTo>
                    <a:cubicBezTo>
                      <a:pt x="289" y="10"/>
                      <a:pt x="351" y="53"/>
                      <a:pt x="390" y="92"/>
                    </a:cubicBezTo>
                    <a:cubicBezTo>
                      <a:pt x="429" y="131"/>
                      <a:pt x="453" y="185"/>
                      <a:pt x="477" y="239"/>
                    </a:cubicBezTo>
                  </a:path>
                </a:pathLst>
              </a:cu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CC99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05" name="Freeform 117">
                <a:extLst>
                  <a:ext uri="{FF2B5EF4-FFF2-40B4-BE49-F238E27FC236}">
                    <a16:creationId xmlns:a16="http://schemas.microsoft.com/office/drawing/2014/main" id="{DD37D543-BC70-4E41-AA9C-850BFE6B278F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10800000" flipH="1" flipV="1">
                <a:off x="6643688" y="1473200"/>
                <a:ext cx="828675" cy="489439"/>
              </a:xfrm>
              <a:custGeom>
                <a:avLst/>
                <a:gdLst>
                  <a:gd name="T0" fmla="*/ 0 w 477"/>
                  <a:gd name="T1" fmla="*/ 233 h 239"/>
                  <a:gd name="T2" fmla="*/ 114 w 477"/>
                  <a:gd name="T3" fmla="*/ 62 h 239"/>
                  <a:gd name="T4" fmla="*/ 243 w 477"/>
                  <a:gd name="T5" fmla="*/ 5 h 239"/>
                  <a:gd name="T6" fmla="*/ 390 w 477"/>
                  <a:gd name="T7" fmla="*/ 92 h 239"/>
                  <a:gd name="T8" fmla="*/ 477 w 477"/>
                  <a:gd name="T9" fmla="*/ 239 h 2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7" h="239">
                    <a:moveTo>
                      <a:pt x="0" y="233"/>
                    </a:moveTo>
                    <a:cubicBezTo>
                      <a:pt x="37" y="166"/>
                      <a:pt x="74" y="100"/>
                      <a:pt x="114" y="62"/>
                    </a:cubicBezTo>
                    <a:cubicBezTo>
                      <a:pt x="154" y="24"/>
                      <a:pt x="197" y="0"/>
                      <a:pt x="243" y="5"/>
                    </a:cubicBezTo>
                    <a:cubicBezTo>
                      <a:pt x="289" y="10"/>
                      <a:pt x="351" y="53"/>
                      <a:pt x="390" y="92"/>
                    </a:cubicBezTo>
                    <a:cubicBezTo>
                      <a:pt x="429" y="131"/>
                      <a:pt x="453" y="185"/>
                      <a:pt x="477" y="239"/>
                    </a:cubicBezTo>
                  </a:path>
                </a:pathLst>
              </a:custGeom>
              <a:noFill/>
              <a:ln w="25400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CC99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198" name="Groupe 197">
              <a:extLst>
                <a:ext uri="{FF2B5EF4-FFF2-40B4-BE49-F238E27FC236}">
                  <a16:creationId xmlns:a16="http://schemas.microsoft.com/office/drawing/2014/main" id="{12D5EACB-906F-4033-806E-CACC07273200}"/>
                </a:ext>
              </a:extLst>
            </p:cNvPr>
            <p:cNvGrpSpPr/>
            <p:nvPr/>
          </p:nvGrpSpPr>
          <p:grpSpPr>
            <a:xfrm>
              <a:off x="3351213" y="1422400"/>
              <a:ext cx="1657350" cy="936625"/>
              <a:chOff x="5815013" y="1473200"/>
              <a:chExt cx="1657350" cy="936625"/>
            </a:xfrm>
          </p:grpSpPr>
          <p:sp>
            <p:nvSpPr>
              <p:cNvPr id="202" name="Freeform 116">
                <a:extLst>
                  <a:ext uri="{FF2B5EF4-FFF2-40B4-BE49-F238E27FC236}">
                    <a16:creationId xmlns:a16="http://schemas.microsoft.com/office/drawing/2014/main" id="{04DBAB49-6AB0-4BBD-BE5D-D19A7B5A5A2F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flipH="1" flipV="1">
                <a:off x="5815013" y="1922146"/>
                <a:ext cx="828675" cy="487679"/>
              </a:xfrm>
              <a:custGeom>
                <a:avLst/>
                <a:gdLst>
                  <a:gd name="T0" fmla="*/ 0 w 477"/>
                  <a:gd name="T1" fmla="*/ 233 h 239"/>
                  <a:gd name="T2" fmla="*/ 114 w 477"/>
                  <a:gd name="T3" fmla="*/ 62 h 239"/>
                  <a:gd name="T4" fmla="*/ 243 w 477"/>
                  <a:gd name="T5" fmla="*/ 5 h 239"/>
                  <a:gd name="T6" fmla="*/ 390 w 477"/>
                  <a:gd name="T7" fmla="*/ 92 h 239"/>
                  <a:gd name="T8" fmla="*/ 477 w 477"/>
                  <a:gd name="T9" fmla="*/ 239 h 2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7" h="239">
                    <a:moveTo>
                      <a:pt x="0" y="233"/>
                    </a:moveTo>
                    <a:cubicBezTo>
                      <a:pt x="37" y="166"/>
                      <a:pt x="74" y="100"/>
                      <a:pt x="114" y="62"/>
                    </a:cubicBezTo>
                    <a:cubicBezTo>
                      <a:pt x="154" y="24"/>
                      <a:pt x="197" y="0"/>
                      <a:pt x="243" y="5"/>
                    </a:cubicBezTo>
                    <a:cubicBezTo>
                      <a:pt x="289" y="10"/>
                      <a:pt x="351" y="53"/>
                      <a:pt x="390" y="92"/>
                    </a:cubicBezTo>
                    <a:cubicBezTo>
                      <a:pt x="429" y="131"/>
                      <a:pt x="453" y="185"/>
                      <a:pt x="477" y="239"/>
                    </a:cubicBezTo>
                  </a:path>
                </a:pathLst>
              </a:cu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CC99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03" name="Freeform 117">
                <a:extLst>
                  <a:ext uri="{FF2B5EF4-FFF2-40B4-BE49-F238E27FC236}">
                    <a16:creationId xmlns:a16="http://schemas.microsoft.com/office/drawing/2014/main" id="{8B7FD2F2-6E6D-4640-B4E9-1A69A96771BF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10800000" flipH="1" flipV="1">
                <a:off x="6643688" y="1473200"/>
                <a:ext cx="828675" cy="489439"/>
              </a:xfrm>
              <a:custGeom>
                <a:avLst/>
                <a:gdLst>
                  <a:gd name="T0" fmla="*/ 0 w 477"/>
                  <a:gd name="T1" fmla="*/ 233 h 239"/>
                  <a:gd name="T2" fmla="*/ 114 w 477"/>
                  <a:gd name="T3" fmla="*/ 62 h 239"/>
                  <a:gd name="T4" fmla="*/ 243 w 477"/>
                  <a:gd name="T5" fmla="*/ 5 h 239"/>
                  <a:gd name="T6" fmla="*/ 390 w 477"/>
                  <a:gd name="T7" fmla="*/ 92 h 239"/>
                  <a:gd name="T8" fmla="*/ 477 w 477"/>
                  <a:gd name="T9" fmla="*/ 239 h 2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7" h="239">
                    <a:moveTo>
                      <a:pt x="0" y="233"/>
                    </a:moveTo>
                    <a:cubicBezTo>
                      <a:pt x="37" y="166"/>
                      <a:pt x="74" y="100"/>
                      <a:pt x="114" y="62"/>
                    </a:cubicBezTo>
                    <a:cubicBezTo>
                      <a:pt x="154" y="24"/>
                      <a:pt x="197" y="0"/>
                      <a:pt x="243" y="5"/>
                    </a:cubicBezTo>
                    <a:cubicBezTo>
                      <a:pt x="289" y="10"/>
                      <a:pt x="351" y="53"/>
                      <a:pt x="390" y="92"/>
                    </a:cubicBezTo>
                    <a:cubicBezTo>
                      <a:pt x="429" y="131"/>
                      <a:pt x="453" y="185"/>
                      <a:pt x="477" y="239"/>
                    </a:cubicBezTo>
                  </a:path>
                </a:pathLst>
              </a:custGeom>
              <a:noFill/>
              <a:ln w="25400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CC99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199" name="Groupe 198">
              <a:extLst>
                <a:ext uri="{FF2B5EF4-FFF2-40B4-BE49-F238E27FC236}">
                  <a16:creationId xmlns:a16="http://schemas.microsoft.com/office/drawing/2014/main" id="{7801523D-9762-4621-BA4B-A62206173EC1}"/>
                </a:ext>
              </a:extLst>
            </p:cNvPr>
            <p:cNvGrpSpPr/>
            <p:nvPr/>
          </p:nvGrpSpPr>
          <p:grpSpPr>
            <a:xfrm>
              <a:off x="1725613" y="1460500"/>
              <a:ext cx="1657350" cy="936625"/>
              <a:chOff x="5815013" y="1473200"/>
              <a:chExt cx="1657350" cy="936625"/>
            </a:xfrm>
          </p:grpSpPr>
          <p:sp>
            <p:nvSpPr>
              <p:cNvPr id="200" name="Freeform 116">
                <a:extLst>
                  <a:ext uri="{FF2B5EF4-FFF2-40B4-BE49-F238E27FC236}">
                    <a16:creationId xmlns:a16="http://schemas.microsoft.com/office/drawing/2014/main" id="{61EFC1BD-13F2-4F36-85B2-F19352901D36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flipH="1" flipV="1">
                <a:off x="5815013" y="1922146"/>
                <a:ext cx="828675" cy="487679"/>
              </a:xfrm>
              <a:custGeom>
                <a:avLst/>
                <a:gdLst>
                  <a:gd name="T0" fmla="*/ 0 w 477"/>
                  <a:gd name="T1" fmla="*/ 233 h 239"/>
                  <a:gd name="T2" fmla="*/ 114 w 477"/>
                  <a:gd name="T3" fmla="*/ 62 h 239"/>
                  <a:gd name="T4" fmla="*/ 243 w 477"/>
                  <a:gd name="T5" fmla="*/ 5 h 239"/>
                  <a:gd name="T6" fmla="*/ 390 w 477"/>
                  <a:gd name="T7" fmla="*/ 92 h 239"/>
                  <a:gd name="T8" fmla="*/ 477 w 477"/>
                  <a:gd name="T9" fmla="*/ 239 h 2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7" h="239">
                    <a:moveTo>
                      <a:pt x="0" y="233"/>
                    </a:moveTo>
                    <a:cubicBezTo>
                      <a:pt x="37" y="166"/>
                      <a:pt x="74" y="100"/>
                      <a:pt x="114" y="62"/>
                    </a:cubicBezTo>
                    <a:cubicBezTo>
                      <a:pt x="154" y="24"/>
                      <a:pt x="197" y="0"/>
                      <a:pt x="243" y="5"/>
                    </a:cubicBezTo>
                    <a:cubicBezTo>
                      <a:pt x="289" y="10"/>
                      <a:pt x="351" y="53"/>
                      <a:pt x="390" y="92"/>
                    </a:cubicBezTo>
                    <a:cubicBezTo>
                      <a:pt x="429" y="131"/>
                      <a:pt x="453" y="185"/>
                      <a:pt x="477" y="239"/>
                    </a:cubicBezTo>
                  </a:path>
                </a:pathLst>
              </a:cu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CC99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01" name="Freeform 117">
                <a:extLst>
                  <a:ext uri="{FF2B5EF4-FFF2-40B4-BE49-F238E27FC236}">
                    <a16:creationId xmlns:a16="http://schemas.microsoft.com/office/drawing/2014/main" id="{9962133D-1A7E-44E9-AF7F-EF623BAEA0B2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 rot="10800000" flipH="1" flipV="1">
                <a:off x="6643688" y="1473200"/>
                <a:ext cx="828675" cy="489439"/>
              </a:xfrm>
              <a:custGeom>
                <a:avLst/>
                <a:gdLst>
                  <a:gd name="T0" fmla="*/ 0 w 477"/>
                  <a:gd name="T1" fmla="*/ 233 h 239"/>
                  <a:gd name="T2" fmla="*/ 114 w 477"/>
                  <a:gd name="T3" fmla="*/ 62 h 239"/>
                  <a:gd name="T4" fmla="*/ 243 w 477"/>
                  <a:gd name="T5" fmla="*/ 5 h 239"/>
                  <a:gd name="T6" fmla="*/ 390 w 477"/>
                  <a:gd name="T7" fmla="*/ 92 h 239"/>
                  <a:gd name="T8" fmla="*/ 477 w 477"/>
                  <a:gd name="T9" fmla="*/ 239 h 2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7" h="239">
                    <a:moveTo>
                      <a:pt x="0" y="233"/>
                    </a:moveTo>
                    <a:cubicBezTo>
                      <a:pt x="37" y="166"/>
                      <a:pt x="74" y="100"/>
                      <a:pt x="114" y="62"/>
                    </a:cubicBezTo>
                    <a:cubicBezTo>
                      <a:pt x="154" y="24"/>
                      <a:pt x="197" y="0"/>
                      <a:pt x="243" y="5"/>
                    </a:cubicBezTo>
                    <a:cubicBezTo>
                      <a:pt x="289" y="10"/>
                      <a:pt x="351" y="53"/>
                      <a:pt x="390" y="92"/>
                    </a:cubicBezTo>
                    <a:cubicBezTo>
                      <a:pt x="429" y="131"/>
                      <a:pt x="453" y="185"/>
                      <a:pt x="477" y="239"/>
                    </a:cubicBezTo>
                  </a:path>
                </a:pathLst>
              </a:custGeom>
              <a:noFill/>
              <a:ln w="25400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CC99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</p:grpSp>
      </p:grpSp>
      <p:grpSp>
        <p:nvGrpSpPr>
          <p:cNvPr id="206" name="Groupe 205">
            <a:extLst>
              <a:ext uri="{FF2B5EF4-FFF2-40B4-BE49-F238E27FC236}">
                <a16:creationId xmlns:a16="http://schemas.microsoft.com/office/drawing/2014/main" id="{F92208AC-A691-47B9-B31E-6DED7168BBDA}"/>
              </a:ext>
            </a:extLst>
          </p:cNvPr>
          <p:cNvGrpSpPr/>
          <p:nvPr/>
        </p:nvGrpSpPr>
        <p:grpSpPr>
          <a:xfrm>
            <a:off x="3003810" y="1880331"/>
            <a:ext cx="5053012" cy="1014414"/>
            <a:chOff x="2049463" y="2317750"/>
            <a:chExt cx="5053012" cy="1014414"/>
          </a:xfrm>
        </p:grpSpPr>
        <p:grpSp>
          <p:nvGrpSpPr>
            <p:cNvPr id="207" name="Groupe 206">
              <a:extLst>
                <a:ext uri="{FF2B5EF4-FFF2-40B4-BE49-F238E27FC236}">
                  <a16:creationId xmlns:a16="http://schemas.microsoft.com/office/drawing/2014/main" id="{EEBAFC0C-4DB1-4A0C-AE28-BB213474F0D5}"/>
                </a:ext>
              </a:extLst>
            </p:cNvPr>
            <p:cNvGrpSpPr/>
            <p:nvPr/>
          </p:nvGrpSpPr>
          <p:grpSpPr>
            <a:xfrm>
              <a:off x="2049463" y="3230563"/>
              <a:ext cx="5027612" cy="101601"/>
              <a:chOff x="2049463" y="4335463"/>
              <a:chExt cx="5027612" cy="101601"/>
            </a:xfrm>
          </p:grpSpPr>
          <p:sp>
            <p:nvSpPr>
              <p:cNvPr id="214" name="Oval 94">
                <a:extLst>
                  <a:ext uri="{FF2B5EF4-FFF2-40B4-BE49-F238E27FC236}">
                    <a16:creationId xmlns:a16="http://schemas.microsoft.com/office/drawing/2014/main" id="{1A2BF055-C7E8-4D25-9FD9-17080817907A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6986588" y="4344988"/>
                <a:ext cx="90487" cy="9048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15" name="Oval 95">
                <a:extLst>
                  <a:ext uri="{FF2B5EF4-FFF2-40B4-BE49-F238E27FC236}">
                    <a16:creationId xmlns:a16="http://schemas.microsoft.com/office/drawing/2014/main" id="{4AA78DA8-BC88-43D3-9E37-F24C62FE1645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5349875" y="4346576"/>
                <a:ext cx="90487" cy="9048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16" name="Oval 96">
                <a:extLst>
                  <a:ext uri="{FF2B5EF4-FFF2-40B4-BE49-F238E27FC236}">
                    <a16:creationId xmlns:a16="http://schemas.microsoft.com/office/drawing/2014/main" id="{0BA8D42C-EE25-4B65-B24F-2D418A9ED94A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700463" y="4335463"/>
                <a:ext cx="90487" cy="9048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17" name="Oval 96">
                <a:extLst>
                  <a:ext uri="{FF2B5EF4-FFF2-40B4-BE49-F238E27FC236}">
                    <a16:creationId xmlns:a16="http://schemas.microsoft.com/office/drawing/2014/main" id="{E6BD70FC-7AA8-44F8-B371-3D623A226DE8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049463" y="4335463"/>
                <a:ext cx="90487" cy="9048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208" name="Groupe 207">
              <a:extLst>
                <a:ext uri="{FF2B5EF4-FFF2-40B4-BE49-F238E27FC236}">
                  <a16:creationId xmlns:a16="http://schemas.microsoft.com/office/drawing/2014/main" id="{25955EED-F4A8-42AE-B50A-619B70E6BE66}"/>
                </a:ext>
              </a:extLst>
            </p:cNvPr>
            <p:cNvGrpSpPr/>
            <p:nvPr/>
          </p:nvGrpSpPr>
          <p:grpSpPr>
            <a:xfrm>
              <a:off x="2087563" y="2317750"/>
              <a:ext cx="5014912" cy="114301"/>
              <a:chOff x="2087563" y="2317750"/>
              <a:chExt cx="5014912" cy="114301"/>
            </a:xfrm>
          </p:grpSpPr>
          <p:grpSp>
            <p:nvGrpSpPr>
              <p:cNvPr id="209" name="Group 124">
                <a:extLst>
                  <a:ext uri="{FF2B5EF4-FFF2-40B4-BE49-F238E27FC236}">
                    <a16:creationId xmlns:a16="http://schemas.microsoft.com/office/drawing/2014/main" id="{29C69F51-1216-431C-9F74-624A697EC15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725863" y="2317750"/>
                <a:ext cx="3376612" cy="101600"/>
                <a:chOff x="1603" y="1627"/>
                <a:chExt cx="2127" cy="64"/>
              </a:xfrm>
              <a:solidFill>
                <a:srgbClr val="FF0000"/>
              </a:solidFill>
            </p:grpSpPr>
            <p:sp>
              <p:nvSpPr>
                <p:cNvPr id="211" name="Oval 125">
                  <a:extLst>
                    <a:ext uri="{FF2B5EF4-FFF2-40B4-BE49-F238E27FC236}">
                      <a16:creationId xmlns:a16="http://schemas.microsoft.com/office/drawing/2014/main" id="{F76FC7B1-EA3C-4315-B7A8-0DBBEF6D4DEF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3673" y="1633"/>
                  <a:ext cx="57" cy="57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212" name="Oval 126">
                  <a:extLst>
                    <a:ext uri="{FF2B5EF4-FFF2-40B4-BE49-F238E27FC236}">
                      <a16:creationId xmlns:a16="http://schemas.microsoft.com/office/drawing/2014/main" id="{C588719A-4D49-4479-905A-D4622CB54A7B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2642" y="1634"/>
                  <a:ext cx="57" cy="57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213" name="Oval 127">
                  <a:extLst>
                    <a:ext uri="{FF2B5EF4-FFF2-40B4-BE49-F238E27FC236}">
                      <a16:creationId xmlns:a16="http://schemas.microsoft.com/office/drawing/2014/main" id="{5CF0F684-056A-41CA-AB6D-81540BBB2A7E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1603" y="1627"/>
                  <a:ext cx="57" cy="57"/>
                </a:xfrm>
                <a:prstGeom prst="ellips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sp>
            <p:nvSpPr>
              <p:cNvPr id="210" name="Oval 96">
                <a:extLst>
                  <a:ext uri="{FF2B5EF4-FFF2-40B4-BE49-F238E27FC236}">
                    <a16:creationId xmlns:a16="http://schemas.microsoft.com/office/drawing/2014/main" id="{24A54046-CC47-4FD4-AA64-B340A523D932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087563" y="2341563"/>
                <a:ext cx="90487" cy="9048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</p:grpSp>
      <p:grpSp>
        <p:nvGrpSpPr>
          <p:cNvPr id="218" name="Groupe 217">
            <a:extLst>
              <a:ext uri="{FF2B5EF4-FFF2-40B4-BE49-F238E27FC236}">
                <a16:creationId xmlns:a16="http://schemas.microsoft.com/office/drawing/2014/main" id="{0636B6B5-558A-48CC-BF67-15C916A92C9E}"/>
              </a:ext>
            </a:extLst>
          </p:cNvPr>
          <p:cNvGrpSpPr/>
          <p:nvPr/>
        </p:nvGrpSpPr>
        <p:grpSpPr>
          <a:xfrm>
            <a:off x="1083201" y="2866065"/>
            <a:ext cx="1407758" cy="748013"/>
            <a:chOff x="128854" y="3303483"/>
            <a:chExt cx="1407758" cy="748013"/>
          </a:xfrm>
        </p:grpSpPr>
        <p:sp>
          <p:nvSpPr>
            <p:cNvPr id="219" name="Text Box 105">
              <a:extLst>
                <a:ext uri="{FF2B5EF4-FFF2-40B4-BE49-F238E27FC236}">
                  <a16:creationId xmlns:a16="http://schemas.microsoft.com/office/drawing/2014/main" id="{474F89C0-AEEC-46DF-8A68-A9C4F298BCA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8854" y="3360633"/>
              <a:ext cx="1407758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de-DE" sz="1800" dirty="0">
                  <a:solidFill>
                    <a:srgbClr val="0070C0"/>
                  </a:solidFill>
                </a:rPr>
                <a:t>E = </a:t>
              </a:r>
              <a:r>
                <a:rPr lang="de-DE" sz="1800" dirty="0" err="1">
                  <a:solidFill>
                    <a:srgbClr val="0070C0"/>
                  </a:solidFill>
                </a:rPr>
                <a:t>E</a:t>
              </a:r>
              <a:r>
                <a:rPr lang="de-DE" sz="1800" baseline="-25000" dirty="0" err="1">
                  <a:solidFill>
                    <a:srgbClr val="0070C0"/>
                  </a:solidFill>
                </a:rPr>
                <a:t>inj</a:t>
              </a:r>
              <a:r>
                <a:rPr lang="de-DE" sz="1800" baseline="-25000" dirty="0">
                  <a:solidFill>
                    <a:srgbClr val="0070C0"/>
                  </a:solidFill>
                </a:rPr>
                <a:t> </a:t>
              </a:r>
              <a:r>
                <a:rPr lang="de-DE" sz="1800" dirty="0">
                  <a:solidFill>
                    <a:srgbClr val="0070C0"/>
                  </a:solidFill>
                </a:rPr>
                <a:t>+</a:t>
              </a:r>
              <a:r>
                <a:rPr lang="de-DE" sz="1800" dirty="0">
                  <a:solidFill>
                    <a:srgbClr val="0070C0"/>
                  </a:solidFill>
                  <a:latin typeface="Symbol" pitchFamily="18" charset="2"/>
                </a:rPr>
                <a:t>D</a:t>
              </a:r>
              <a:r>
                <a:rPr lang="de-DE" sz="1800" dirty="0">
                  <a:solidFill>
                    <a:srgbClr val="0070C0"/>
                  </a:solidFill>
                </a:rPr>
                <a:t>E</a:t>
              </a:r>
            </a:p>
          </p:txBody>
        </p:sp>
        <p:sp>
          <p:nvSpPr>
            <p:cNvPr id="220" name="Textfeld 1">
              <a:extLst>
                <a:ext uri="{FF2B5EF4-FFF2-40B4-BE49-F238E27FC236}">
                  <a16:creationId xmlns:a16="http://schemas.microsoft.com/office/drawing/2014/main" id="{09D1E155-512F-4C12-8D94-A8DD0D658203}"/>
                </a:ext>
              </a:extLst>
            </p:cNvPr>
            <p:cNvSpPr txBox="1"/>
            <p:nvPr/>
          </p:nvSpPr>
          <p:spPr>
            <a:xfrm>
              <a:off x="601977" y="3743719"/>
              <a:ext cx="89590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solidFill>
                    <a:schemeClr val="accent5">
                      <a:lumMod val="75000"/>
                    </a:schemeClr>
                  </a:solidFill>
                  <a:latin typeface="Symbol" panose="05050102010706020507" pitchFamily="18" charset="2"/>
                </a:rPr>
                <a:t>(b </a:t>
              </a:r>
              <a:r>
                <a:rPr lang="en-GB" sz="1400" dirty="0">
                  <a:solidFill>
                    <a:schemeClr val="accent5">
                      <a:lumMod val="75000"/>
                    </a:schemeClr>
                  </a:solidFill>
                  <a:latin typeface="+mj-lt"/>
                </a:rPr>
                <a:t>~ 1)</a:t>
              </a:r>
              <a:endParaRPr lang="en-GB" sz="1400" dirty="0">
                <a:solidFill>
                  <a:schemeClr val="accent5">
                    <a:lumMod val="75000"/>
                  </a:schemeClr>
                </a:solidFill>
                <a:latin typeface="Symbol" panose="05050102010706020507" pitchFamily="18" charset="2"/>
              </a:endParaRPr>
            </a:p>
          </p:txBody>
        </p:sp>
        <p:cxnSp>
          <p:nvCxnSpPr>
            <p:cNvPr id="221" name="Connecteur droit avec flèche 220">
              <a:extLst>
                <a:ext uri="{FF2B5EF4-FFF2-40B4-BE49-F238E27FC236}">
                  <a16:creationId xmlns:a16="http://schemas.microsoft.com/office/drawing/2014/main" id="{FEF544C5-ACEF-46C4-90A5-248BB0EF09A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9708" y="3303483"/>
              <a:ext cx="900112" cy="0"/>
            </a:xfrm>
            <a:prstGeom prst="straightConnector1">
              <a:avLst/>
            </a:prstGeom>
            <a:ln w="38100">
              <a:headEnd type="none" w="lg" len="med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2" name="Groupe 221">
            <a:extLst>
              <a:ext uri="{FF2B5EF4-FFF2-40B4-BE49-F238E27FC236}">
                <a16:creationId xmlns:a16="http://schemas.microsoft.com/office/drawing/2014/main" id="{8DBC74E9-34DE-40A1-8952-5C6371ACD5C7}"/>
              </a:ext>
            </a:extLst>
          </p:cNvPr>
          <p:cNvGrpSpPr/>
          <p:nvPr/>
        </p:nvGrpSpPr>
        <p:grpSpPr>
          <a:xfrm>
            <a:off x="1570298" y="2745519"/>
            <a:ext cx="8340770" cy="1833562"/>
            <a:chOff x="615950" y="3182938"/>
            <a:chExt cx="8340770" cy="1833562"/>
          </a:xfrm>
        </p:grpSpPr>
        <p:grpSp>
          <p:nvGrpSpPr>
            <p:cNvPr id="223" name="Groupe 222">
              <a:extLst>
                <a:ext uri="{FF2B5EF4-FFF2-40B4-BE49-F238E27FC236}">
                  <a16:creationId xmlns:a16="http://schemas.microsoft.com/office/drawing/2014/main" id="{C72728D6-D759-4228-900D-CC0072DEFE56}"/>
                </a:ext>
              </a:extLst>
            </p:cNvPr>
            <p:cNvGrpSpPr/>
            <p:nvPr/>
          </p:nvGrpSpPr>
          <p:grpSpPr>
            <a:xfrm>
              <a:off x="615950" y="3182938"/>
              <a:ext cx="8340770" cy="1833562"/>
              <a:chOff x="615950" y="3182938"/>
              <a:chExt cx="8340770" cy="1833562"/>
            </a:xfrm>
          </p:grpSpPr>
          <p:sp>
            <p:nvSpPr>
              <p:cNvPr id="225" name="Arc 90">
                <a:extLst>
                  <a:ext uri="{FF2B5EF4-FFF2-40B4-BE49-F238E27FC236}">
                    <a16:creationId xmlns:a16="http://schemas.microsoft.com/office/drawing/2014/main" id="{AC9172DD-EA9D-4617-8280-E62542CD55A0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202407" y="3596481"/>
                <a:ext cx="1828800" cy="1001713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100 w 43200"/>
                  <a:gd name="T1" fmla="*/ 23681 h 23681"/>
                  <a:gd name="T2" fmla="*/ 43200 w 43200"/>
                  <a:gd name="T3" fmla="*/ 21600 h 23681"/>
                  <a:gd name="T4" fmla="*/ 21600 w 43200"/>
                  <a:gd name="T5" fmla="*/ 21600 h 236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200" h="23681" fill="none" extrusionOk="0">
                    <a:moveTo>
                      <a:pt x="100" y="23680"/>
                    </a:moveTo>
                    <a:cubicBezTo>
                      <a:pt x="33" y="22989"/>
                      <a:pt x="0" y="22294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-1"/>
                      <a:pt x="43199" y="9670"/>
                      <a:pt x="43200" y="21599"/>
                    </a:cubicBezTo>
                  </a:path>
                  <a:path w="43200" h="23681" stroke="0" extrusionOk="0">
                    <a:moveTo>
                      <a:pt x="100" y="23680"/>
                    </a:moveTo>
                    <a:cubicBezTo>
                      <a:pt x="33" y="22989"/>
                      <a:pt x="0" y="22294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-1"/>
                      <a:pt x="43199" y="9670"/>
                      <a:pt x="43200" y="21599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31750">
                <a:solidFill>
                  <a:srgbClr val="C00000"/>
                </a:solidFill>
                <a:round/>
                <a:headEnd type="triangle" w="lg" len="lg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26" name="Arc 91">
                <a:extLst>
                  <a:ext uri="{FF2B5EF4-FFF2-40B4-BE49-F238E27FC236}">
                    <a16:creationId xmlns:a16="http://schemas.microsoft.com/office/drawing/2014/main" id="{3C448F99-FFB9-4BB8-BF29-09C9A9576AAC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 flipH="1">
                <a:off x="7023894" y="3598069"/>
                <a:ext cx="1828800" cy="1001712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100 w 43200"/>
                  <a:gd name="T1" fmla="*/ 23681 h 23681"/>
                  <a:gd name="T2" fmla="*/ 43200 w 43200"/>
                  <a:gd name="T3" fmla="*/ 21600 h 23681"/>
                  <a:gd name="T4" fmla="*/ 21600 w 43200"/>
                  <a:gd name="T5" fmla="*/ 21600 h 236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200" h="23681" fill="none" extrusionOk="0">
                    <a:moveTo>
                      <a:pt x="100" y="23680"/>
                    </a:moveTo>
                    <a:cubicBezTo>
                      <a:pt x="33" y="22989"/>
                      <a:pt x="0" y="22294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-1"/>
                      <a:pt x="43199" y="9670"/>
                      <a:pt x="43200" y="21599"/>
                    </a:cubicBezTo>
                  </a:path>
                  <a:path w="43200" h="23681" stroke="0" extrusionOk="0">
                    <a:moveTo>
                      <a:pt x="100" y="23680"/>
                    </a:moveTo>
                    <a:cubicBezTo>
                      <a:pt x="33" y="22989"/>
                      <a:pt x="0" y="22294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-1"/>
                      <a:pt x="43199" y="9670"/>
                      <a:pt x="43200" y="21599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31750">
                <a:solidFill>
                  <a:srgbClr val="C00000"/>
                </a:solidFill>
                <a:round/>
                <a:headEnd/>
                <a:tailEnd type="triangl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27" name="Line 92">
                <a:extLst>
                  <a:ext uri="{FF2B5EF4-FFF2-40B4-BE49-F238E27FC236}">
                    <a16:creationId xmlns:a16="http://schemas.microsoft.com/office/drawing/2014/main" id="{2DFB9688-7A5B-45D7-8E27-50EFD7A1264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00200" y="5016500"/>
                <a:ext cx="5842000" cy="0"/>
              </a:xfrm>
              <a:prstGeom prst="line">
                <a:avLst/>
              </a:prstGeom>
              <a:noFill/>
              <a:ln w="31750">
                <a:solidFill>
                  <a:srgbClr val="C00000"/>
                </a:solidFill>
                <a:round/>
                <a:headEnd/>
                <a:tailEnd type="triangl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8" name="Text Box 97">
                <a:extLst>
                  <a:ext uri="{FF2B5EF4-FFF2-40B4-BE49-F238E27FC236}">
                    <a16:creationId xmlns:a16="http://schemas.microsoft.com/office/drawing/2014/main" id="{524D8BFA-F156-4646-A858-97E4DA2FFC0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781424" y="4605338"/>
                <a:ext cx="2080789" cy="3968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l"/>
                <a:r>
                  <a:rPr lang="de-DE" sz="2000" b="1" dirty="0">
                    <a:solidFill>
                      <a:srgbClr val="C00000"/>
                    </a:solidFill>
                  </a:rPr>
                  <a:t>L = n </a:t>
                </a:r>
                <a:r>
                  <a:rPr lang="en-US" sz="2000" b="1" dirty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· </a:t>
                </a:r>
                <a:r>
                  <a:rPr lang="en-US" sz="2000" b="1" dirty="0">
                    <a:solidFill>
                      <a:srgbClr val="C00000"/>
                    </a:solidFill>
                    <a:latin typeface="Symbol" pitchFamily="18" charset="2"/>
                    <a:cs typeface="Times New Roman" pitchFamily="18" charset="0"/>
                  </a:rPr>
                  <a:t>l</a:t>
                </a:r>
                <a:r>
                  <a:rPr lang="en-US" sz="2000" b="1" dirty="0">
                    <a:solidFill>
                      <a:srgbClr val="C00000"/>
                    </a:solidFill>
                    <a:cs typeface="Times New Roman" pitchFamily="18" charset="0"/>
                  </a:rPr>
                  <a:t> + </a:t>
                </a:r>
                <a:r>
                  <a:rPr lang="en-US" sz="2000" b="1" dirty="0">
                    <a:solidFill>
                      <a:srgbClr val="C00000"/>
                    </a:solidFill>
                    <a:latin typeface="Symbol" pitchFamily="18" charset="2"/>
                    <a:cs typeface="Times New Roman" pitchFamily="18" charset="0"/>
                  </a:rPr>
                  <a:t>l </a:t>
                </a:r>
                <a:r>
                  <a:rPr lang="en-US" sz="2000" b="1" dirty="0">
                    <a:solidFill>
                      <a:srgbClr val="C00000"/>
                    </a:solidFill>
                    <a:cs typeface="Times New Roman" pitchFamily="18" charset="0"/>
                  </a:rPr>
                  <a:t>/ 2</a:t>
                </a:r>
                <a:endParaRPr lang="en-US" sz="2000" b="1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29" name="Text Box 105">
                <a:extLst>
                  <a:ext uri="{FF2B5EF4-FFF2-40B4-BE49-F238E27FC236}">
                    <a16:creationId xmlns:a16="http://schemas.microsoft.com/office/drawing/2014/main" id="{D820E13B-DC45-48C0-9F71-AAB3D8BCA0E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548962" y="3276384"/>
                <a:ext cx="1407758" cy="3693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l"/>
                <a:r>
                  <a:rPr lang="de-DE" sz="1800" dirty="0">
                    <a:solidFill>
                      <a:srgbClr val="C00000"/>
                    </a:solidFill>
                  </a:rPr>
                  <a:t>E = </a:t>
                </a:r>
                <a:r>
                  <a:rPr lang="de-DE" sz="1800" dirty="0" err="1">
                    <a:solidFill>
                      <a:srgbClr val="C00000"/>
                    </a:solidFill>
                  </a:rPr>
                  <a:t>E</a:t>
                </a:r>
                <a:r>
                  <a:rPr lang="de-DE" sz="1800" baseline="-25000" dirty="0" err="1">
                    <a:solidFill>
                      <a:srgbClr val="C00000"/>
                    </a:solidFill>
                  </a:rPr>
                  <a:t>inj</a:t>
                </a:r>
                <a:r>
                  <a:rPr lang="de-DE" sz="1800" baseline="-25000" dirty="0">
                    <a:solidFill>
                      <a:srgbClr val="C00000"/>
                    </a:solidFill>
                  </a:rPr>
                  <a:t> </a:t>
                </a:r>
                <a:r>
                  <a:rPr lang="de-DE" sz="1800" dirty="0">
                    <a:solidFill>
                      <a:srgbClr val="C00000"/>
                    </a:solidFill>
                  </a:rPr>
                  <a:t>+</a:t>
                </a:r>
                <a:r>
                  <a:rPr lang="de-DE" sz="1800" dirty="0">
                    <a:solidFill>
                      <a:srgbClr val="C00000"/>
                    </a:solidFill>
                    <a:latin typeface="Symbol" pitchFamily="18" charset="2"/>
                  </a:rPr>
                  <a:t>D</a:t>
                </a:r>
                <a:r>
                  <a:rPr lang="de-DE" sz="1800" dirty="0">
                    <a:solidFill>
                      <a:srgbClr val="C00000"/>
                    </a:solidFill>
                  </a:rPr>
                  <a:t>E</a:t>
                </a:r>
              </a:p>
            </p:txBody>
          </p:sp>
        </p:grpSp>
        <p:cxnSp>
          <p:nvCxnSpPr>
            <p:cNvPr id="224" name="Connecteur droit avec flèche 223">
              <a:extLst>
                <a:ext uri="{FF2B5EF4-FFF2-40B4-BE49-F238E27FC236}">
                  <a16:creationId xmlns:a16="http://schemas.microsoft.com/office/drawing/2014/main" id="{F199B721-07C8-49FC-9607-F71BF4F0C7F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819797" y="3210639"/>
              <a:ext cx="921780" cy="1001"/>
            </a:xfrm>
            <a:prstGeom prst="straightConnector1">
              <a:avLst/>
            </a:prstGeom>
            <a:ln w="31750">
              <a:solidFill>
                <a:srgbClr val="C00000"/>
              </a:solidFill>
              <a:headEnd w="med" len="med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0" name="ZoneTexte 229">
            <a:extLst>
              <a:ext uri="{FF2B5EF4-FFF2-40B4-BE49-F238E27FC236}">
                <a16:creationId xmlns:a16="http://schemas.microsoft.com/office/drawing/2014/main" id="{C6F5CDB9-9969-45B9-9686-1E4AE3BD28AC}"/>
              </a:ext>
            </a:extLst>
          </p:cNvPr>
          <p:cNvSpPr txBox="1"/>
          <p:nvPr/>
        </p:nvSpPr>
        <p:spPr>
          <a:xfrm>
            <a:off x="1211067" y="4959297"/>
            <a:ext cx="85554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en-US" sz="1800" dirty="0">
                <a:solidFill>
                  <a:srgbClr val="FF0000"/>
                </a:solidFill>
                <a:latin typeface="+mn-lt"/>
                <a:cs typeface="Arial" panose="020B0604020202020204" pitchFamily="34" charset="0"/>
                <a:sym typeface="Symbol" pitchFamily="18" charset="2"/>
              </a:rPr>
              <a:t>Deceleration = “loss free” energy storage (in the beam) </a:t>
            </a:r>
            <a:r>
              <a:rPr lang="en-US" sz="1800" dirty="0">
                <a:solidFill>
                  <a:srgbClr val="FF0000"/>
                </a:solidFill>
                <a:latin typeface="+mn-lt"/>
                <a:cs typeface="Arial" panose="020B0604020202020204" pitchFamily="34" charset="0"/>
                <a:sym typeface="Wingdings" pitchFamily="2" charset="2"/>
              </a:rPr>
              <a:t></a:t>
            </a:r>
            <a:r>
              <a:rPr lang="en-US" sz="1800" dirty="0">
                <a:solidFill>
                  <a:srgbClr val="FF0000"/>
                </a:solidFill>
                <a:latin typeface="+mn-lt"/>
                <a:cs typeface="Arial" panose="020B0604020202020204" pitchFamily="34" charset="0"/>
                <a:sym typeface="Symbol" pitchFamily="18" charset="2"/>
              </a:rPr>
              <a:t> Energy recovery</a:t>
            </a:r>
          </a:p>
        </p:txBody>
      </p:sp>
      <p:grpSp>
        <p:nvGrpSpPr>
          <p:cNvPr id="231" name="Groupe 230">
            <a:extLst>
              <a:ext uri="{FF2B5EF4-FFF2-40B4-BE49-F238E27FC236}">
                <a16:creationId xmlns:a16="http://schemas.microsoft.com/office/drawing/2014/main" id="{4509CC05-5B39-499F-9EC4-97239A5FCBD4}"/>
              </a:ext>
            </a:extLst>
          </p:cNvPr>
          <p:cNvGrpSpPr/>
          <p:nvPr/>
        </p:nvGrpSpPr>
        <p:grpSpPr>
          <a:xfrm>
            <a:off x="854922" y="2342173"/>
            <a:ext cx="9003494" cy="2237655"/>
            <a:chOff x="1562034" y="4404445"/>
            <a:chExt cx="9003494" cy="2237655"/>
          </a:xfrm>
        </p:grpSpPr>
        <p:grpSp>
          <p:nvGrpSpPr>
            <p:cNvPr id="232" name="Groupe 231">
              <a:extLst>
                <a:ext uri="{FF2B5EF4-FFF2-40B4-BE49-F238E27FC236}">
                  <a16:creationId xmlns:a16="http://schemas.microsoft.com/office/drawing/2014/main" id="{C5D00992-E381-4EA9-90D4-AE8585153A92}"/>
                </a:ext>
              </a:extLst>
            </p:cNvPr>
            <p:cNvGrpSpPr/>
            <p:nvPr/>
          </p:nvGrpSpPr>
          <p:grpSpPr>
            <a:xfrm>
              <a:off x="2292351" y="4404445"/>
              <a:ext cx="8273177" cy="2237655"/>
              <a:chOff x="615950" y="2778845"/>
              <a:chExt cx="8273177" cy="2237655"/>
            </a:xfrm>
          </p:grpSpPr>
          <p:sp>
            <p:nvSpPr>
              <p:cNvPr id="235" name="Arc 90">
                <a:extLst>
                  <a:ext uri="{FF2B5EF4-FFF2-40B4-BE49-F238E27FC236}">
                    <a16:creationId xmlns:a16="http://schemas.microsoft.com/office/drawing/2014/main" id="{4DC4E99D-64B1-4ED3-9A73-ACDDFE8430C2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202407" y="3596481"/>
                <a:ext cx="1828800" cy="1001713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100 w 43200"/>
                  <a:gd name="T1" fmla="*/ 23681 h 23681"/>
                  <a:gd name="T2" fmla="*/ 43200 w 43200"/>
                  <a:gd name="T3" fmla="*/ 21600 h 23681"/>
                  <a:gd name="T4" fmla="*/ 21600 w 43200"/>
                  <a:gd name="T5" fmla="*/ 21600 h 236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200" h="23681" fill="none" extrusionOk="0">
                    <a:moveTo>
                      <a:pt x="100" y="23680"/>
                    </a:moveTo>
                    <a:cubicBezTo>
                      <a:pt x="33" y="22989"/>
                      <a:pt x="0" y="22294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-1"/>
                      <a:pt x="43199" y="9670"/>
                      <a:pt x="43200" y="21599"/>
                    </a:cubicBezTo>
                  </a:path>
                  <a:path w="43200" h="23681" stroke="0" extrusionOk="0">
                    <a:moveTo>
                      <a:pt x="100" y="23680"/>
                    </a:moveTo>
                    <a:cubicBezTo>
                      <a:pt x="33" y="22989"/>
                      <a:pt x="0" y="22294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-1"/>
                      <a:pt x="43199" y="9670"/>
                      <a:pt x="43200" y="21599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31750">
                <a:solidFill>
                  <a:srgbClr val="0070C0"/>
                </a:solidFill>
                <a:round/>
                <a:headEnd type="triangle" w="lg" len="lg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36" name="Arc 91">
                <a:extLst>
                  <a:ext uri="{FF2B5EF4-FFF2-40B4-BE49-F238E27FC236}">
                    <a16:creationId xmlns:a16="http://schemas.microsoft.com/office/drawing/2014/main" id="{EF11E267-0F4E-444E-B407-50ADCB556197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 flipH="1">
                <a:off x="7023894" y="3598069"/>
                <a:ext cx="1828800" cy="1001712"/>
              </a:xfrm>
              <a:custGeom>
                <a:avLst/>
                <a:gdLst>
                  <a:gd name="G0" fmla="+- 21600 0 0"/>
                  <a:gd name="G1" fmla="+- 21600 0 0"/>
                  <a:gd name="G2" fmla="+- 21600 0 0"/>
                  <a:gd name="T0" fmla="*/ 100 w 43200"/>
                  <a:gd name="T1" fmla="*/ 23681 h 23681"/>
                  <a:gd name="T2" fmla="*/ 43200 w 43200"/>
                  <a:gd name="T3" fmla="*/ 21600 h 23681"/>
                  <a:gd name="T4" fmla="*/ 21600 w 43200"/>
                  <a:gd name="T5" fmla="*/ 21600 h 236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200" h="23681" fill="none" extrusionOk="0">
                    <a:moveTo>
                      <a:pt x="100" y="23680"/>
                    </a:moveTo>
                    <a:cubicBezTo>
                      <a:pt x="33" y="22989"/>
                      <a:pt x="0" y="22294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-1"/>
                      <a:pt x="43199" y="9670"/>
                      <a:pt x="43200" y="21599"/>
                    </a:cubicBezTo>
                  </a:path>
                  <a:path w="43200" h="23681" stroke="0" extrusionOk="0">
                    <a:moveTo>
                      <a:pt x="100" y="23680"/>
                    </a:moveTo>
                    <a:cubicBezTo>
                      <a:pt x="33" y="22989"/>
                      <a:pt x="0" y="22294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-1"/>
                      <a:pt x="43199" y="9670"/>
                      <a:pt x="43200" y="21599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31750">
                <a:solidFill>
                  <a:srgbClr val="0070C0"/>
                </a:solidFill>
                <a:round/>
                <a:headEnd/>
                <a:tailEnd type="triangl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>
                  <a:solidFill>
                    <a:srgbClr val="00B050"/>
                  </a:solidFill>
                </a:endParaRPr>
              </a:p>
            </p:txBody>
          </p:sp>
          <p:sp>
            <p:nvSpPr>
              <p:cNvPr id="237" name="Line 92">
                <a:extLst>
                  <a:ext uri="{FF2B5EF4-FFF2-40B4-BE49-F238E27FC236}">
                    <a16:creationId xmlns:a16="http://schemas.microsoft.com/office/drawing/2014/main" id="{E2C348BF-5639-4716-8B3F-A7BA8849F7D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00200" y="5016500"/>
                <a:ext cx="5842000" cy="0"/>
              </a:xfrm>
              <a:prstGeom prst="line">
                <a:avLst/>
              </a:prstGeom>
              <a:noFill/>
              <a:ln w="31750">
                <a:solidFill>
                  <a:srgbClr val="0070C0"/>
                </a:solidFill>
                <a:round/>
                <a:headEnd/>
                <a:tailEnd type="triangl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8" name="Text Box 97">
                <a:extLst>
                  <a:ext uri="{FF2B5EF4-FFF2-40B4-BE49-F238E27FC236}">
                    <a16:creationId xmlns:a16="http://schemas.microsoft.com/office/drawing/2014/main" id="{62EB8FE1-89FA-46EA-8F6D-021EABC370F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781424" y="4605338"/>
                <a:ext cx="2080789" cy="3693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l"/>
                <a:r>
                  <a:rPr lang="de-DE" sz="1800" b="1" dirty="0">
                    <a:solidFill>
                      <a:srgbClr val="0070C0"/>
                    </a:solidFill>
                  </a:rPr>
                  <a:t>L = n </a:t>
                </a:r>
                <a:r>
                  <a:rPr lang="en-US" sz="1800" b="1" dirty="0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· </a:t>
                </a:r>
                <a:r>
                  <a:rPr lang="en-US" sz="1800" b="1" dirty="0">
                    <a:solidFill>
                      <a:srgbClr val="0070C0"/>
                    </a:solidFill>
                    <a:latin typeface="Symbol" pitchFamily="18" charset="2"/>
                    <a:cs typeface="Times New Roman" pitchFamily="18" charset="0"/>
                  </a:rPr>
                  <a:t>l</a:t>
                </a:r>
                <a:r>
                  <a:rPr lang="en-US" sz="1800" b="1" dirty="0">
                    <a:solidFill>
                      <a:srgbClr val="0070C0"/>
                    </a:solidFill>
                    <a:cs typeface="Times New Roman" pitchFamily="18" charset="0"/>
                  </a:rPr>
                  <a:t> </a:t>
                </a:r>
                <a:endParaRPr lang="en-US" sz="1800" b="1" dirty="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39" name="Text Box 105">
                <a:extLst>
                  <a:ext uri="{FF2B5EF4-FFF2-40B4-BE49-F238E27FC236}">
                    <a16:creationId xmlns:a16="http://schemas.microsoft.com/office/drawing/2014/main" id="{EA589C30-7A81-43E8-9612-0506FA1F580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508621" y="2778845"/>
                <a:ext cx="1380506" cy="3693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l"/>
                <a:r>
                  <a:rPr lang="de-DE" sz="1800" dirty="0">
                    <a:solidFill>
                      <a:srgbClr val="0070C0"/>
                    </a:solidFill>
                  </a:rPr>
                  <a:t>E = </a:t>
                </a:r>
                <a:r>
                  <a:rPr lang="de-DE" sz="1800" dirty="0" err="1">
                    <a:solidFill>
                      <a:srgbClr val="0070C0"/>
                    </a:solidFill>
                  </a:rPr>
                  <a:t>E</a:t>
                </a:r>
                <a:r>
                  <a:rPr lang="de-DE" sz="1800" baseline="-25000" dirty="0" err="1">
                    <a:solidFill>
                      <a:srgbClr val="0070C0"/>
                    </a:solidFill>
                  </a:rPr>
                  <a:t>inj</a:t>
                </a:r>
                <a:r>
                  <a:rPr lang="de-DE" sz="1800" baseline="-25000" dirty="0">
                    <a:solidFill>
                      <a:srgbClr val="0070C0"/>
                    </a:solidFill>
                  </a:rPr>
                  <a:t> </a:t>
                </a:r>
                <a:r>
                  <a:rPr lang="de-DE" sz="1800" dirty="0">
                    <a:solidFill>
                      <a:srgbClr val="0070C0"/>
                    </a:solidFill>
                  </a:rPr>
                  <a:t>+</a:t>
                </a:r>
                <a:r>
                  <a:rPr lang="de-DE" sz="1800" dirty="0">
                    <a:solidFill>
                      <a:srgbClr val="0070C0"/>
                    </a:solidFill>
                    <a:latin typeface="Symbol" pitchFamily="18" charset="2"/>
                  </a:rPr>
                  <a:t>D</a:t>
                </a:r>
                <a:r>
                  <a:rPr lang="de-DE" sz="1800" dirty="0">
                    <a:solidFill>
                      <a:srgbClr val="0070C0"/>
                    </a:solidFill>
                  </a:rPr>
                  <a:t>E</a:t>
                </a:r>
              </a:p>
            </p:txBody>
          </p:sp>
        </p:grpSp>
        <p:sp>
          <p:nvSpPr>
            <p:cNvPr id="233" name="Text Box 105">
              <a:extLst>
                <a:ext uri="{FF2B5EF4-FFF2-40B4-BE49-F238E27FC236}">
                  <a16:creationId xmlns:a16="http://schemas.microsoft.com/office/drawing/2014/main" id="{F2491178-CE6E-4FCF-B41F-8C2FA603CAA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62034" y="4454498"/>
              <a:ext cx="1572866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de-DE" sz="1800" dirty="0">
                  <a:solidFill>
                    <a:srgbClr val="0070C0"/>
                  </a:solidFill>
                </a:rPr>
                <a:t>E = </a:t>
              </a:r>
              <a:r>
                <a:rPr lang="de-DE" sz="1800" dirty="0" err="1">
                  <a:solidFill>
                    <a:srgbClr val="0070C0"/>
                  </a:solidFill>
                </a:rPr>
                <a:t>E</a:t>
              </a:r>
              <a:r>
                <a:rPr lang="de-DE" sz="1800" baseline="-25000" dirty="0" err="1">
                  <a:solidFill>
                    <a:srgbClr val="0070C0"/>
                  </a:solidFill>
                </a:rPr>
                <a:t>inj</a:t>
              </a:r>
              <a:r>
                <a:rPr lang="de-DE" sz="1800" baseline="-25000" dirty="0">
                  <a:solidFill>
                    <a:srgbClr val="0070C0"/>
                  </a:solidFill>
                </a:rPr>
                <a:t> </a:t>
              </a:r>
              <a:r>
                <a:rPr lang="de-DE" sz="1800" dirty="0">
                  <a:solidFill>
                    <a:srgbClr val="0070C0"/>
                  </a:solidFill>
                </a:rPr>
                <a:t>+2 </a:t>
              </a:r>
              <a:r>
                <a:rPr lang="de-DE" sz="1800" dirty="0">
                  <a:solidFill>
                    <a:srgbClr val="0070C0"/>
                  </a:solidFill>
                  <a:latin typeface="Symbol" pitchFamily="18" charset="2"/>
                </a:rPr>
                <a:t>D</a:t>
              </a:r>
              <a:r>
                <a:rPr lang="de-DE" sz="1800" dirty="0">
                  <a:solidFill>
                    <a:srgbClr val="0070C0"/>
                  </a:solidFill>
                </a:rPr>
                <a:t>E</a:t>
              </a:r>
            </a:p>
          </p:txBody>
        </p:sp>
        <p:cxnSp>
          <p:nvCxnSpPr>
            <p:cNvPr id="234" name="Connecteur droit avec flèche 233">
              <a:extLst>
                <a:ext uri="{FF2B5EF4-FFF2-40B4-BE49-F238E27FC236}">
                  <a16:creationId xmlns:a16="http://schemas.microsoft.com/office/drawing/2014/main" id="{76EAF8F6-651F-440A-969F-51CD03A46E2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43635" y="4833717"/>
              <a:ext cx="989106" cy="16350"/>
            </a:xfrm>
            <a:prstGeom prst="straightConnector1">
              <a:avLst/>
            </a:prstGeom>
            <a:ln w="31750">
              <a:solidFill>
                <a:srgbClr val="0070C0"/>
              </a:solidFill>
              <a:tailEnd type="stealth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0" name="ZoneTexte 239">
            <a:extLst>
              <a:ext uri="{FF2B5EF4-FFF2-40B4-BE49-F238E27FC236}">
                <a16:creationId xmlns:a16="http://schemas.microsoft.com/office/drawing/2014/main" id="{D7E80550-5BB0-46F8-A0DE-5E43E639BAF9}"/>
              </a:ext>
            </a:extLst>
          </p:cNvPr>
          <p:cNvSpPr txBox="1"/>
          <p:nvPr/>
        </p:nvSpPr>
        <p:spPr>
          <a:xfrm>
            <a:off x="9211226" y="5333598"/>
            <a:ext cx="1146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/>
              <a:t>©W. KAABI</a:t>
            </a:r>
          </a:p>
        </p:txBody>
      </p:sp>
    </p:spTree>
    <p:extLst>
      <p:ext uri="{BB962C8B-B14F-4D97-AF65-F5344CB8AC3E}">
        <p14:creationId xmlns:p14="http://schemas.microsoft.com/office/powerpoint/2010/main" val="3613035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9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8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/>
      <p:bldP spid="23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65907" y="149425"/>
            <a:ext cx="8967093" cy="432048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fr-FR" sz="3200" dirty="0">
                <a:latin typeface="+mn-lt"/>
              </a:rPr>
              <a:t>ERL  PERLE @ ORSAY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8 novembre 2023</a:t>
            </a: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G. OLIVIER     -     Journées R&amp;T STRASBOURG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5</a:t>
            </a:fld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85F71CD-F8BA-45D9-9286-126BDCE1DC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835" y="951953"/>
            <a:ext cx="9562852" cy="4392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8774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65907" y="149425"/>
            <a:ext cx="8967093" cy="432048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fr-FR" sz="3200" dirty="0">
                <a:latin typeface="+mn-lt"/>
              </a:rPr>
              <a:t>ERL  PERLE @ ORSAY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8 novembre 2023</a:t>
            </a: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G. OLIVIER     -     Journées R&amp;T STRASBOURG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6</a:t>
            </a:fld>
            <a:endParaRPr lang="fr-FR" dirty="0"/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1ADC382C-AF87-49D7-BE95-59A98FBE48E7}"/>
              </a:ext>
            </a:extLst>
          </p:cNvPr>
          <p:cNvPicPr preferRelativeResize="0">
            <a:picLocks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37915" y="797496"/>
            <a:ext cx="8101583" cy="3896587"/>
          </a:xfrm>
          <a:prstGeom prst="rect">
            <a:avLst/>
          </a:prstGeom>
          <a:noFill/>
          <a:ln w="9525">
            <a:solidFill>
              <a:srgbClr val="C877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21">
            <a:extLst>
              <a:ext uri="{FF2B5EF4-FFF2-40B4-BE49-F238E27FC236}">
                <a16:creationId xmlns:a16="http://schemas.microsoft.com/office/drawing/2014/main" id="{A53C4265-7C7F-4547-B0F2-73ECD56D50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6583" y="4089644"/>
            <a:ext cx="1179637" cy="228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9pPr>
          </a:lstStyle>
          <a:p>
            <a:r>
              <a:rPr lang="en-US" altLang="fr-FR" sz="884" dirty="0">
                <a:solidFill>
                  <a:srgbClr val="FFFF00"/>
                </a:solidFill>
                <a:latin typeface="Symbol" pitchFamily="2" charset="2"/>
              </a:rPr>
              <a:t>D</a:t>
            </a:r>
            <a:r>
              <a:rPr lang="en-US" altLang="fr-FR" sz="884" dirty="0">
                <a:solidFill>
                  <a:srgbClr val="FFFF00"/>
                </a:solidFill>
              </a:rPr>
              <a:t>C  in arc 6 = </a:t>
            </a:r>
            <a:r>
              <a:rPr lang="en-US" altLang="fr-FR" sz="884" dirty="0" err="1">
                <a:solidFill>
                  <a:srgbClr val="FFFF00"/>
                </a:solidFill>
                <a:latin typeface="Symbol" pitchFamily="2" charset="2"/>
              </a:rPr>
              <a:t>l</a:t>
            </a:r>
            <a:r>
              <a:rPr lang="en-US" altLang="fr-FR" sz="795" baseline="-25000" dirty="0" err="1">
                <a:solidFill>
                  <a:srgbClr val="FFFF00"/>
                </a:solidFill>
                <a:latin typeface="Arial" panose="020B0604020202020204" pitchFamily="34" charset="0"/>
              </a:rPr>
              <a:t>RF</a:t>
            </a:r>
            <a:r>
              <a:rPr lang="en-US" altLang="fr-FR" sz="884" dirty="0">
                <a:solidFill>
                  <a:srgbClr val="FFFF00"/>
                </a:solidFill>
              </a:rPr>
              <a:t>/2</a:t>
            </a:r>
          </a:p>
        </p:txBody>
      </p:sp>
      <p:sp>
        <p:nvSpPr>
          <p:cNvPr id="11" name="TextBox 12">
            <a:extLst>
              <a:ext uri="{FF2B5EF4-FFF2-40B4-BE49-F238E27FC236}">
                <a16:creationId xmlns:a16="http://schemas.microsoft.com/office/drawing/2014/main" id="{6E21D26D-9FB9-4741-A381-811E954057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8047" y="2733273"/>
            <a:ext cx="514776" cy="228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9pPr>
          </a:lstStyle>
          <a:p>
            <a:r>
              <a:rPr lang="en-US" altLang="fr-FR" sz="884" dirty="0">
                <a:solidFill>
                  <a:srgbClr val="FFFF00"/>
                </a:solidFill>
              </a:rPr>
              <a:t>7 MeV</a:t>
            </a:r>
          </a:p>
        </p:txBody>
      </p:sp>
      <p:sp>
        <p:nvSpPr>
          <p:cNvPr id="12" name="TextBox 13">
            <a:extLst>
              <a:ext uri="{FF2B5EF4-FFF2-40B4-BE49-F238E27FC236}">
                <a16:creationId xmlns:a16="http://schemas.microsoft.com/office/drawing/2014/main" id="{90215DB6-D323-4FBA-B1B2-545B33056B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3664" y="2899648"/>
            <a:ext cx="977424" cy="228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9pPr>
          </a:lstStyle>
          <a:p>
            <a:r>
              <a:rPr lang="en-US" altLang="fr-FR" sz="884" dirty="0">
                <a:solidFill>
                  <a:srgbClr val="FFFF00"/>
                </a:solidFill>
                <a:latin typeface="Symbol" pitchFamily="2" charset="2"/>
              </a:rPr>
              <a:t>D</a:t>
            </a:r>
            <a:r>
              <a:rPr lang="en-US" altLang="fr-FR" sz="884" dirty="0">
                <a:solidFill>
                  <a:srgbClr val="FFFF00"/>
                </a:solidFill>
              </a:rPr>
              <a:t>E = 82,2 MeV</a:t>
            </a:r>
          </a:p>
        </p:txBody>
      </p:sp>
      <p:sp>
        <p:nvSpPr>
          <p:cNvPr id="13" name="TextBox 14">
            <a:extLst>
              <a:ext uri="{FF2B5EF4-FFF2-40B4-BE49-F238E27FC236}">
                <a16:creationId xmlns:a16="http://schemas.microsoft.com/office/drawing/2014/main" id="{4E31F7CF-6991-445E-B16F-BC622556DE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4948" y="2397605"/>
            <a:ext cx="969916" cy="228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9pPr>
          </a:lstStyle>
          <a:p>
            <a:r>
              <a:rPr lang="en-US" altLang="fr-FR" sz="884" dirty="0">
                <a:solidFill>
                  <a:srgbClr val="FFFF00"/>
                </a:solidFill>
                <a:latin typeface="Symbol" pitchFamily="2" charset="2"/>
              </a:rPr>
              <a:t>D</a:t>
            </a:r>
            <a:r>
              <a:rPr lang="en-US" altLang="fr-FR" sz="884" dirty="0">
                <a:solidFill>
                  <a:srgbClr val="FFFF00"/>
                </a:solidFill>
              </a:rPr>
              <a:t>E = 82,2 MeV</a:t>
            </a:r>
          </a:p>
        </p:txBody>
      </p:sp>
      <p:sp>
        <p:nvSpPr>
          <p:cNvPr id="14" name="TextBox 15">
            <a:extLst>
              <a:ext uri="{FF2B5EF4-FFF2-40B4-BE49-F238E27FC236}">
                <a16:creationId xmlns:a16="http://schemas.microsoft.com/office/drawing/2014/main" id="{A5E8FA80-C55D-4F1E-AC4D-C4F6EDE579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24904" y="3600646"/>
            <a:ext cx="584538" cy="228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en-US" altLang="fr-FR" sz="884" dirty="0">
                <a:solidFill>
                  <a:srgbClr val="FFFF00"/>
                </a:solidFill>
              </a:rPr>
              <a:t>7 MeV </a:t>
            </a:r>
          </a:p>
        </p:txBody>
      </p:sp>
      <p:sp>
        <p:nvSpPr>
          <p:cNvPr id="15" name="TextBox 12">
            <a:extLst>
              <a:ext uri="{FF2B5EF4-FFF2-40B4-BE49-F238E27FC236}">
                <a16:creationId xmlns:a16="http://schemas.microsoft.com/office/drawing/2014/main" id="{80AD2E40-903C-4EE5-B72C-BABB9FB17F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8248" y="1555040"/>
            <a:ext cx="729383" cy="255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9pPr>
          </a:lstStyle>
          <a:p>
            <a:r>
              <a:rPr lang="en-US" altLang="fr-FR" sz="1060" b="1">
                <a:solidFill>
                  <a:srgbClr val="FFFF00"/>
                </a:solidFill>
              </a:rPr>
              <a:t>1 : 3 : 5</a:t>
            </a:r>
          </a:p>
        </p:txBody>
      </p:sp>
      <p:sp>
        <p:nvSpPr>
          <p:cNvPr id="16" name="TextBox 12">
            <a:extLst>
              <a:ext uri="{FF2B5EF4-FFF2-40B4-BE49-F238E27FC236}">
                <a16:creationId xmlns:a16="http://schemas.microsoft.com/office/drawing/2014/main" id="{6EEE065D-039D-4AF5-BC1C-E771323695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5" y="3529984"/>
            <a:ext cx="660652" cy="255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9pPr>
          </a:lstStyle>
          <a:p>
            <a:r>
              <a:rPr lang="en-US" altLang="fr-FR" sz="1060" b="1">
                <a:solidFill>
                  <a:srgbClr val="FFFF00"/>
                </a:solidFill>
              </a:rPr>
              <a:t>2 : 4 : 6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6E4250C-DDD6-464F-8370-5FFA7C109DA7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4940959" y="3438699"/>
            <a:ext cx="483917" cy="279129"/>
          </a:xfrm>
          <a:prstGeom prst="straightConnector1">
            <a:avLst/>
          </a:prstGeom>
          <a:noFill/>
          <a:ln w="12699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8" name="TextBox 15">
            <a:extLst>
              <a:ext uri="{FF2B5EF4-FFF2-40B4-BE49-F238E27FC236}">
                <a16:creationId xmlns:a16="http://schemas.microsoft.com/office/drawing/2014/main" id="{A2E9438C-61E1-4A18-ABFB-EE5FB6B1843C}"/>
              </a:ext>
            </a:extLst>
          </p:cNvPr>
          <p:cNvSpPr txBox="1">
            <a:spLocks noChangeArrowheads="1"/>
          </p:cNvSpPr>
          <p:nvPr/>
        </p:nvSpPr>
        <p:spPr bwMode="auto">
          <a:xfrm rot="20492134">
            <a:off x="4700891" y="3794517"/>
            <a:ext cx="465572" cy="228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en-US" altLang="fr-FR" sz="884" dirty="0">
                <a:solidFill>
                  <a:srgbClr val="FFFF00"/>
                </a:solidFill>
              </a:rPr>
              <a:t>dump</a:t>
            </a:r>
          </a:p>
        </p:txBody>
      </p:sp>
      <p:sp>
        <p:nvSpPr>
          <p:cNvPr id="19" name="Cube 50">
            <a:extLst>
              <a:ext uri="{FF2B5EF4-FFF2-40B4-BE49-F238E27FC236}">
                <a16:creationId xmlns:a16="http://schemas.microsoft.com/office/drawing/2014/main" id="{B0F0D0BC-11C0-4393-A7D7-3D5D5559BCC2}"/>
              </a:ext>
            </a:extLst>
          </p:cNvPr>
          <p:cNvSpPr>
            <a:spLocks noChangeArrowheads="1"/>
          </p:cNvSpPr>
          <p:nvPr/>
        </p:nvSpPr>
        <p:spPr bwMode="auto">
          <a:xfrm rot="21040540">
            <a:off x="2013501" y="2981544"/>
            <a:ext cx="545634" cy="75744"/>
          </a:xfrm>
          <a:prstGeom prst="cube">
            <a:avLst>
              <a:gd name="adj" fmla="val 25000"/>
            </a:avLst>
          </a:prstGeom>
          <a:solidFill>
            <a:srgbClr val="00863D"/>
          </a:solidFill>
          <a:ln w="12699">
            <a:solidFill>
              <a:srgbClr val="00B050"/>
            </a:solidFill>
            <a:round/>
            <a:headEnd/>
            <a:tailEnd/>
          </a:ln>
        </p:spPr>
        <p:txBody>
          <a:bodyPr lIns="79952" tIns="39274" rIns="79952" bIns="39274" anchor="ctr"/>
          <a:lstStyle>
            <a:lvl1pPr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9pPr>
          </a:lstStyle>
          <a:p>
            <a:endParaRPr lang="en-GB" altLang="fr-FR" sz="884"/>
          </a:p>
        </p:txBody>
      </p:sp>
      <p:cxnSp>
        <p:nvCxnSpPr>
          <p:cNvPr id="20" name="Straight Arrow Connector 8">
            <a:extLst>
              <a:ext uri="{FF2B5EF4-FFF2-40B4-BE49-F238E27FC236}">
                <a16:creationId xmlns:a16="http://schemas.microsoft.com/office/drawing/2014/main" id="{B9CC027E-5EBB-4EF6-BE88-39E25B34209E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2556330" y="2971726"/>
            <a:ext cx="469891" cy="8416"/>
          </a:xfrm>
          <a:prstGeom prst="straightConnector1">
            <a:avLst/>
          </a:prstGeom>
          <a:noFill/>
          <a:ln w="12699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1" name="TextBox 15">
            <a:extLst>
              <a:ext uri="{FF2B5EF4-FFF2-40B4-BE49-F238E27FC236}">
                <a16:creationId xmlns:a16="http://schemas.microsoft.com/office/drawing/2014/main" id="{38A111F2-EFF5-4BEB-B20D-33DCC38EF9A8}"/>
              </a:ext>
            </a:extLst>
          </p:cNvPr>
          <p:cNvSpPr txBox="1">
            <a:spLocks noChangeArrowheads="1"/>
          </p:cNvSpPr>
          <p:nvPr/>
        </p:nvSpPr>
        <p:spPr bwMode="auto">
          <a:xfrm rot="21160244">
            <a:off x="1885156" y="2759451"/>
            <a:ext cx="640727" cy="228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en-US" altLang="fr-FR" sz="884" dirty="0">
                <a:solidFill>
                  <a:srgbClr val="FFFF00"/>
                </a:solidFill>
              </a:rPr>
              <a:t>injector</a:t>
            </a:r>
          </a:p>
        </p:txBody>
      </p:sp>
      <p:sp>
        <p:nvSpPr>
          <p:cNvPr id="22" name="Cube 60">
            <a:extLst>
              <a:ext uri="{FF2B5EF4-FFF2-40B4-BE49-F238E27FC236}">
                <a16:creationId xmlns:a16="http://schemas.microsoft.com/office/drawing/2014/main" id="{B81F5944-C59A-4CD4-A69F-5F343CA1B9E6}"/>
              </a:ext>
            </a:extLst>
          </p:cNvPr>
          <p:cNvSpPr>
            <a:spLocks noChangeArrowheads="1"/>
          </p:cNvSpPr>
          <p:nvPr/>
        </p:nvSpPr>
        <p:spPr bwMode="auto">
          <a:xfrm rot="9683132" flipV="1">
            <a:off x="4757209" y="3691067"/>
            <a:ext cx="208997" cy="113616"/>
          </a:xfrm>
          <a:prstGeom prst="cube">
            <a:avLst>
              <a:gd name="adj" fmla="val 25000"/>
            </a:avLst>
          </a:prstGeom>
          <a:solidFill>
            <a:srgbClr val="B40000"/>
          </a:solidFill>
          <a:ln w="12699">
            <a:solidFill>
              <a:srgbClr val="DE8400"/>
            </a:solidFill>
            <a:round/>
            <a:headEnd/>
            <a:tailEnd/>
          </a:ln>
        </p:spPr>
        <p:txBody>
          <a:bodyPr lIns="79952" tIns="39274" rIns="79952" bIns="39274" anchor="ctr"/>
          <a:lstStyle>
            <a:lvl1pPr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9pPr>
          </a:lstStyle>
          <a:p>
            <a:endParaRPr lang="en-GB" altLang="fr-FR" sz="884"/>
          </a:p>
        </p:txBody>
      </p:sp>
      <p:sp>
        <p:nvSpPr>
          <p:cNvPr id="23" name="Oval 26">
            <a:extLst>
              <a:ext uri="{FF2B5EF4-FFF2-40B4-BE49-F238E27FC236}">
                <a16:creationId xmlns:a16="http://schemas.microsoft.com/office/drawing/2014/main" id="{7BBF92BE-0BD6-4A7D-AAE9-71BE61B452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6669" y="3018012"/>
            <a:ext cx="92576" cy="85563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79952" tIns="39274" rIns="79952" bIns="39274" anchor="ctr"/>
          <a:lstStyle>
            <a:lvl1pPr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9pPr>
          </a:lstStyle>
          <a:p>
            <a:endParaRPr lang="en-GB" altLang="fr-FR" sz="884"/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464FCCB6-F3BD-484C-97CD-3B4385E9F2EC}"/>
              </a:ext>
            </a:extLst>
          </p:cNvPr>
          <p:cNvSpPr txBox="1"/>
          <p:nvPr/>
        </p:nvSpPr>
        <p:spPr>
          <a:xfrm>
            <a:off x="1669924" y="1021383"/>
            <a:ext cx="59912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</a:rPr>
              <a:t>Three passes ‘up’ to reach the maximum energy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7C12DFD5-D419-479B-898D-80AE4E199968}"/>
              </a:ext>
            </a:extLst>
          </p:cNvPr>
          <p:cNvSpPr txBox="1"/>
          <p:nvPr/>
        </p:nvSpPr>
        <p:spPr>
          <a:xfrm>
            <a:off x="1137915" y="4336512"/>
            <a:ext cx="8106666" cy="1077217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+mn-lt"/>
              </a:rPr>
              <a:t>Electron beam at maximum energy could be used for: </a:t>
            </a:r>
          </a:p>
          <a:p>
            <a:pPr marL="252489" indent="-252489">
              <a:buFont typeface="Wingdings" pitchFamily="2" charset="2"/>
              <a:buChar char="§"/>
            </a:pPr>
            <a:r>
              <a:rPr lang="en-GB" sz="16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Elastic electron-proton scattering with polarised beam </a:t>
            </a:r>
            <a:r>
              <a:rPr lang="en-GB" sz="1600" dirty="0">
                <a:solidFill>
                  <a:schemeClr val="bg1"/>
                </a:solidFill>
                <a:latin typeface="+mn-lt"/>
              </a:rPr>
              <a:t>(Particle physics) </a:t>
            </a:r>
          </a:p>
          <a:p>
            <a:pPr marL="252489" indent="-252489">
              <a:buFont typeface="Wingdings" pitchFamily="2" charset="2"/>
              <a:buChar char="§"/>
            </a:pPr>
            <a:r>
              <a:rPr lang="en-GB" sz="16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Exploration of proton densities in exotic nuclei by electron scattering </a:t>
            </a:r>
            <a:r>
              <a:rPr lang="en-GB" sz="1600" dirty="0">
                <a:solidFill>
                  <a:schemeClr val="bg1"/>
                </a:solidFill>
                <a:latin typeface="+mn-lt"/>
              </a:rPr>
              <a:t>(Nuclear physics)</a:t>
            </a:r>
            <a:endParaRPr lang="en-GB" sz="1600" dirty="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  <a:p>
            <a:pPr marL="252489" indent="-252489">
              <a:buFont typeface="Wingdings" pitchFamily="2" charset="2"/>
              <a:buChar char="§"/>
            </a:pPr>
            <a:r>
              <a:rPr lang="en-GB" sz="16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Gamma ray production between 0.2 and 5 MeV</a:t>
            </a:r>
            <a:r>
              <a:rPr lang="en-GB" sz="1600" dirty="0">
                <a:latin typeface="+mn-lt"/>
                <a:cs typeface="Arial" panose="020B0604020202020204" pitchFamily="34" charset="0"/>
              </a:rPr>
              <a:t> </a:t>
            </a:r>
            <a:r>
              <a:rPr lang="en-GB" sz="1600" dirty="0">
                <a:solidFill>
                  <a:schemeClr val="bg1"/>
                </a:solidFill>
                <a:latin typeface="+mn-lt"/>
              </a:rPr>
              <a:t>(wide applications in Photo-nuclear physics), </a:t>
            </a: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7AB43B76-567E-4F55-BCA8-F910E07CECBF}"/>
              </a:ext>
            </a:extLst>
          </p:cNvPr>
          <p:cNvGrpSpPr/>
          <p:nvPr/>
        </p:nvGrpSpPr>
        <p:grpSpPr>
          <a:xfrm>
            <a:off x="2339556" y="3024582"/>
            <a:ext cx="236403" cy="380614"/>
            <a:chOff x="2730604" y="2923727"/>
            <a:chExt cx="289685" cy="415053"/>
          </a:xfrm>
        </p:grpSpPr>
        <p:sp>
          <p:nvSpPr>
            <p:cNvPr id="27" name="Rectangle : coins arrondis 26">
              <a:extLst>
                <a:ext uri="{FF2B5EF4-FFF2-40B4-BE49-F238E27FC236}">
                  <a16:creationId xmlns:a16="http://schemas.microsoft.com/office/drawing/2014/main" id="{D04217C1-E31A-4509-8FA0-5B74761F19AB}"/>
                </a:ext>
              </a:extLst>
            </p:cNvPr>
            <p:cNvSpPr/>
            <p:nvPr/>
          </p:nvSpPr>
          <p:spPr>
            <a:xfrm rot="20067887">
              <a:off x="2730604" y="2923727"/>
              <a:ext cx="289685" cy="415053"/>
            </a:xfrm>
            <a:prstGeom prst="roundRect">
              <a:avLst>
                <a:gd name="adj" fmla="val 45414"/>
              </a:avLst>
            </a:prstGeom>
            <a:solidFill>
              <a:schemeClr val="bg1">
                <a:alpha val="60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767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F5C5CAA9-2526-40F0-9D7F-9D8F9EF4156F}"/>
                </a:ext>
              </a:extLst>
            </p:cNvPr>
            <p:cNvSpPr txBox="1"/>
            <p:nvPr/>
          </p:nvSpPr>
          <p:spPr>
            <a:xfrm rot="20362763">
              <a:off x="2741042" y="2965845"/>
              <a:ext cx="248966" cy="2852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100" dirty="0">
                  <a:solidFill>
                    <a:schemeClr val="bg1"/>
                  </a:solidFill>
                  <a:latin typeface="+mn-lt"/>
                </a:rPr>
                <a:t>x</a:t>
              </a:r>
            </a:p>
          </p:txBody>
        </p:sp>
      </p:grp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0A9BF9AB-362A-4786-B37A-692A0A6B4583}"/>
              </a:ext>
            </a:extLst>
          </p:cNvPr>
          <p:cNvGrpSpPr/>
          <p:nvPr/>
        </p:nvGrpSpPr>
        <p:grpSpPr>
          <a:xfrm>
            <a:off x="4400469" y="3508064"/>
            <a:ext cx="236403" cy="380614"/>
            <a:chOff x="2730604" y="2923727"/>
            <a:chExt cx="289685" cy="415053"/>
          </a:xfrm>
        </p:grpSpPr>
        <p:sp>
          <p:nvSpPr>
            <p:cNvPr id="30" name="Rectangle : coins arrondis 29">
              <a:extLst>
                <a:ext uri="{FF2B5EF4-FFF2-40B4-BE49-F238E27FC236}">
                  <a16:creationId xmlns:a16="http://schemas.microsoft.com/office/drawing/2014/main" id="{C9C735AE-7E90-464B-B483-0401F9BA3409}"/>
                </a:ext>
              </a:extLst>
            </p:cNvPr>
            <p:cNvSpPr/>
            <p:nvPr/>
          </p:nvSpPr>
          <p:spPr>
            <a:xfrm rot="20067887">
              <a:off x="2730604" y="2923727"/>
              <a:ext cx="289685" cy="415053"/>
            </a:xfrm>
            <a:prstGeom prst="roundRect">
              <a:avLst>
                <a:gd name="adj" fmla="val 45414"/>
              </a:avLst>
            </a:prstGeom>
            <a:solidFill>
              <a:schemeClr val="bg1">
                <a:alpha val="60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767"/>
            </a:p>
          </p:txBody>
        </p:sp>
        <p:sp>
          <p:nvSpPr>
            <p:cNvPr id="31" name="ZoneTexte 30">
              <a:extLst>
                <a:ext uri="{FF2B5EF4-FFF2-40B4-BE49-F238E27FC236}">
                  <a16:creationId xmlns:a16="http://schemas.microsoft.com/office/drawing/2014/main" id="{C431BC8F-3912-4E62-BCC0-31A13BB28558}"/>
                </a:ext>
              </a:extLst>
            </p:cNvPr>
            <p:cNvSpPr txBox="1"/>
            <p:nvPr/>
          </p:nvSpPr>
          <p:spPr>
            <a:xfrm rot="20362763">
              <a:off x="2741042" y="2965845"/>
              <a:ext cx="248966" cy="2852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100" dirty="0">
                  <a:solidFill>
                    <a:schemeClr val="bg1"/>
                  </a:solidFill>
                  <a:latin typeface="+mn-lt"/>
                </a:rPr>
                <a:t>x</a:t>
              </a:r>
            </a:p>
          </p:txBody>
        </p:sp>
      </p:grpSp>
      <p:sp>
        <p:nvSpPr>
          <p:cNvPr id="32" name="ZoneTexte 31">
            <a:extLst>
              <a:ext uri="{FF2B5EF4-FFF2-40B4-BE49-F238E27FC236}">
                <a16:creationId xmlns:a16="http://schemas.microsoft.com/office/drawing/2014/main" id="{DF7956E5-F616-4689-86CA-C451868EA0C1}"/>
              </a:ext>
            </a:extLst>
          </p:cNvPr>
          <p:cNvSpPr txBox="1"/>
          <p:nvPr/>
        </p:nvSpPr>
        <p:spPr>
          <a:xfrm>
            <a:off x="9435721" y="5256497"/>
            <a:ext cx="1146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/>
              <a:t>©W. KAABI</a:t>
            </a:r>
          </a:p>
        </p:txBody>
      </p:sp>
    </p:spTree>
    <p:extLst>
      <p:ext uri="{BB962C8B-B14F-4D97-AF65-F5344CB8AC3E}">
        <p14:creationId xmlns:p14="http://schemas.microsoft.com/office/powerpoint/2010/main" val="1080583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2.22222E-6 L 0.06563 -0.01459 L 0.12357 -0.01528 L 0.29037 -0.10209 L 0.29688 -0.10972 L 0.30261 -0.11806 L 0.3086 -0.12408 L 0.33373 -0.13681 L 0.34063 -0.1419 L 0.34441 -0.1463 L 0.35157 -0.15648 L 0.35886 -0.1632 L 0.42279 -0.1963 L 0.43881 -0.20232 L 0.55795 -0.21667 L 0.57514 -0.21412 L 0.63308 -0.18959 L 0.63933 -0.18264 L 0.62487 -0.12917 L 0.61915 -0.12153 L 0.55144 -0.08681 L 0.54336 -0.07662 L 0.53829 -0.06968 L 0.5293 -0.06134 L 0.50248 -0.04676 L 0.49219 -0.03658 L 0.48724 -0.02801 L 0.47774 -0.0213 L 0.29922 0.07129 L 0.29115 0.07222 L 0.28529 0.06967 L 0.27631 0.07037 L 0.25079 0.0831 L 0.23933 0.08565 L 0.23126 0.08403 L 0.22357 0.08403 L 0.15847 0.11713 L 0.14323 0.12129 L 0.02344 0.13495 L 0.01003 0.13241 L -0.0504 0.10787 L -0.05482 0.10278 L -0.04154 0.04491 L -0.03386 0.03819 L 0.02917 0.00578 L 0.04076 0.00509 L 0.04519 0.00578 L 0.05469 0.00671 L 0.08399 -0.00764 L 0.09545 -0.00949 L 0.10951 -0.01019 L 0.28529 -0.09954 L 0.29779 -0.10718 L 0.30573 -0.11389 L 0.31524 -0.11991 L 0.34584 -0.13681 L 0.35365 -0.1419 L 0.3642 -0.14884 L 0.37579 -0.1581 L 0.41589 -0.17847 L 0.43243 -0.18449 L 0.44831 -0.18866 L 0.4681 -0.19121 L 0.55482 -0.20301 L 0.57579 -0.20301 L 0.58907 -0.20232 L 0.60508 -0.19792 L 0.62917 -0.18704 L 0.64258 -0.175 L 0.64284 -0.16667 L 0.63438 -0.12847 L 0.628 -0.11806 L 0.62045 -0.10972 L 0.60639 -0.09954 L 0.56889 -0.07917 L 0.5586 -0.07315 L 0.54779 -0.06459 L 0.53633 -0.05695 L 0.50821 -0.04259 L 0.4961 -0.03334 L 0.48842 -0.02801 L 0.47839 -0.0213 L 0.30118 0.07037 L 0.29115 0.07384 L 0.28529 0.07384 L 0.27631 0.07731 L 0.24844 0.09074 L 0.23933 0.09514 L 0.2323 0.09514 L 0.22357 0.0993 L 0.17136 0.12384 L 0.15339 0.13148 L 0.13816 0.13657 L 0.11915 0.14004 L 0.10001 0.14166 L 0.0306 0.1493 L 0.01146 0.1493 L -0.00143 0.14768 L -0.01784 0.14514 L -0.03959 0.13588 L -0.05105 0.12731 L -0.05482 0.12315 L -0.05678 0.11366 L -0.04649 0.07222 L -0.04076 0.06273 L -0.03321 0.05602 L -0.01915 0.04583 L 0.03178 0.01944 L 0.04011 0.0169 L 0.04519 0.01528 L 0.05417 0.01273 L 0.08399 -0.00255 L 0.0961 -0.00764 L 0.11211 -0.00949 L 0.29688 -0.10463 L 0.30326 -0.11042 L 0.31211 -0.11482 L 0.31758 -0.11644 L 0.32553 -0.1206 L 0.41654 -0.16736 L 0.43373 -0.17338 L 0.44909 -0.17847 L 0.46941 -0.18264 L 0.55795 -0.19213 L 0.57644 -0.19121 L 0.58985 -0.18959 L 0.6056 -0.18611 L 0.62995 -0.17755 L 0.64115 -0.16667 L 0.64519 -0.15648 L 0.6349 -0.11482 L 0.62917 -0.10371 L 0.62136 -0.09861 L 0.61055 -0.09005 L 0.51849 -0.04259 L 0.50951 -0.0375 L 0.50248 -0.03403 L 0.49493 -0.02986 L 0.48842 -0.02547 L 0.47891 -0.0213 L 0.30261 0.06967 L 0.29297 0.07546 L 0.28777 0.07477 L 0.28021 0.07893 L 0.26823 0.0875 L 0.17058 0.13842 L 0.15599 0.14514 L 0.13698 0.1493 L 0.1198 0.15278 L 0.02865 0.16296 L 0.01146 0.16203 L -0.00325 0.16134 L -0.01862 0.15879 L -0.04271 0.14768 L -0.0517 0.14004 L -0.0556 0.13495 L -0.05795 0.12569 L -0.04727 0.08403 L -0.04154 0.07546 L -0.03386 0.06875 L -0.02175 0.05926 L 0.07709 0.00833 L 0.08477 0.00416 L 0.09284 -0.00255 L 0.09922 -0.00255 L 0.14063 -0.02547 " pathEditMode="relative" rAng="0" ptsTypes="AAAAAAAAAAAAAAAAAAAAAAAAAAAAAAAAAAAAAAAAAAAAAAAAAAAAAAAAAAAAAAAAAAAAAAAAAAAAAAAAAAAAAAAAAAAAAAAAAAAAAAAAAAAAAAAAAAAAAAAAAAAAAAAAAAAAAAAAAAAAAAAAAAAAAAAAAAAAAAAAAAAAAA">
                                      <p:cBhvr>
                                        <p:cTn id="9" dur="9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362" y="-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65907" y="149425"/>
            <a:ext cx="8967093" cy="432048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fr-FR" sz="3200" dirty="0">
                <a:latin typeface="+mn-lt"/>
              </a:rPr>
              <a:t>ERL  PERLE @ ORSAY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8 novembre 2023</a:t>
            </a: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G. OLIVIER     -     Journées R&amp;T STRASBOURG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7</a:t>
            </a:fld>
            <a:endParaRPr lang="fr-FR" dirty="0"/>
          </a:p>
        </p:txBody>
      </p:sp>
      <p:pic>
        <p:nvPicPr>
          <p:cNvPr id="10" name="Picture 1">
            <a:extLst>
              <a:ext uri="{FF2B5EF4-FFF2-40B4-BE49-F238E27FC236}">
                <a16:creationId xmlns:a16="http://schemas.microsoft.com/office/drawing/2014/main" id="{3B2B259D-065E-48EE-80BD-0603B7FD414E}"/>
              </a:ext>
            </a:extLst>
          </p:cNvPr>
          <p:cNvPicPr preferRelativeResize="0">
            <a:picLocks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9137" y="687721"/>
            <a:ext cx="8121769" cy="3937829"/>
          </a:xfrm>
          <a:prstGeom prst="rect">
            <a:avLst/>
          </a:prstGeom>
          <a:solidFill>
            <a:srgbClr val="0000FF"/>
          </a:solidFill>
          <a:ln w="9525">
            <a:solidFill>
              <a:srgbClr val="C87700"/>
            </a:solidFill>
            <a:miter lim="800000"/>
            <a:headEnd/>
            <a:tailEnd/>
          </a:ln>
        </p:spPr>
      </p:pic>
      <p:sp>
        <p:nvSpPr>
          <p:cNvPr id="11" name="TextBox 12">
            <a:extLst>
              <a:ext uri="{FF2B5EF4-FFF2-40B4-BE49-F238E27FC236}">
                <a16:creationId xmlns:a16="http://schemas.microsoft.com/office/drawing/2014/main" id="{3C0D05ED-96AF-4781-9E3B-280A4A16D9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8928" y="2527713"/>
            <a:ext cx="514776" cy="228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9pPr>
          </a:lstStyle>
          <a:p>
            <a:r>
              <a:rPr lang="en-US" altLang="fr-FR" sz="884" dirty="0">
                <a:solidFill>
                  <a:srgbClr val="FFFF00"/>
                </a:solidFill>
              </a:rPr>
              <a:t>7 MeV</a:t>
            </a:r>
          </a:p>
        </p:txBody>
      </p:sp>
      <p:sp>
        <p:nvSpPr>
          <p:cNvPr id="12" name="TextBox 13">
            <a:extLst>
              <a:ext uri="{FF2B5EF4-FFF2-40B4-BE49-F238E27FC236}">
                <a16:creationId xmlns:a16="http://schemas.microsoft.com/office/drawing/2014/main" id="{AF2ED5CB-C058-4243-89D6-580C9CD983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11837" y="3157129"/>
            <a:ext cx="997881" cy="228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9pPr>
          </a:lstStyle>
          <a:p>
            <a:r>
              <a:rPr lang="en-US" altLang="fr-FR" sz="884" dirty="0">
                <a:solidFill>
                  <a:srgbClr val="FFFF00"/>
                </a:solidFill>
                <a:latin typeface="Symbol" pitchFamily="2" charset="2"/>
              </a:rPr>
              <a:t>D</a:t>
            </a:r>
            <a:r>
              <a:rPr lang="en-US" altLang="fr-FR" sz="884" dirty="0">
                <a:solidFill>
                  <a:srgbClr val="FFFF00"/>
                </a:solidFill>
              </a:rPr>
              <a:t>E = 82.2 MeV</a:t>
            </a:r>
          </a:p>
        </p:txBody>
      </p:sp>
      <p:sp>
        <p:nvSpPr>
          <p:cNvPr id="13" name="TextBox 14">
            <a:extLst>
              <a:ext uri="{FF2B5EF4-FFF2-40B4-BE49-F238E27FC236}">
                <a16:creationId xmlns:a16="http://schemas.microsoft.com/office/drawing/2014/main" id="{4E9A96D1-F88B-4444-9B8A-9004C43253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28931" y="2267424"/>
            <a:ext cx="973485" cy="228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9pPr>
          </a:lstStyle>
          <a:p>
            <a:r>
              <a:rPr lang="en-US" altLang="fr-FR" sz="884" dirty="0">
                <a:solidFill>
                  <a:srgbClr val="FFFF00"/>
                </a:solidFill>
                <a:latin typeface="Symbol" pitchFamily="2" charset="2"/>
              </a:rPr>
              <a:t>D</a:t>
            </a:r>
            <a:r>
              <a:rPr lang="en-US" altLang="fr-FR" sz="884" dirty="0">
                <a:solidFill>
                  <a:srgbClr val="FFFF00"/>
                </a:solidFill>
              </a:rPr>
              <a:t>E = 82.2 MeV</a:t>
            </a:r>
          </a:p>
        </p:txBody>
      </p:sp>
      <p:sp>
        <p:nvSpPr>
          <p:cNvPr id="14" name="TextBox 15">
            <a:extLst>
              <a:ext uri="{FF2B5EF4-FFF2-40B4-BE49-F238E27FC236}">
                <a16:creationId xmlns:a16="http://schemas.microsoft.com/office/drawing/2014/main" id="{B98CCFE8-410A-4862-8431-EFBA7B3395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7632" y="3661185"/>
            <a:ext cx="545166" cy="228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9pPr>
          </a:lstStyle>
          <a:p>
            <a:r>
              <a:rPr lang="en-US" altLang="fr-FR" sz="884" dirty="0">
                <a:solidFill>
                  <a:srgbClr val="FFFF00"/>
                </a:solidFill>
              </a:rPr>
              <a:t>7 MeV </a:t>
            </a:r>
          </a:p>
        </p:txBody>
      </p:sp>
      <p:sp>
        <p:nvSpPr>
          <p:cNvPr id="15" name="TextBox 12">
            <a:extLst>
              <a:ext uri="{FF2B5EF4-FFF2-40B4-BE49-F238E27FC236}">
                <a16:creationId xmlns:a16="http://schemas.microsoft.com/office/drawing/2014/main" id="{04968FCE-521E-4CD6-947D-5BF723D27D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09718" y="1507416"/>
            <a:ext cx="729383" cy="255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9pPr>
          </a:lstStyle>
          <a:p>
            <a:r>
              <a:rPr lang="en-US" altLang="fr-FR" sz="1060" b="1">
                <a:solidFill>
                  <a:srgbClr val="FFFF00"/>
                </a:solidFill>
              </a:rPr>
              <a:t>1 : 3 : 5</a:t>
            </a:r>
          </a:p>
        </p:txBody>
      </p:sp>
      <p:sp>
        <p:nvSpPr>
          <p:cNvPr id="16" name="TextBox 12">
            <a:extLst>
              <a:ext uri="{FF2B5EF4-FFF2-40B4-BE49-F238E27FC236}">
                <a16:creationId xmlns:a16="http://schemas.microsoft.com/office/drawing/2014/main" id="{22447A33-A57A-4F54-A127-A16F67B1CC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4075" y="3482360"/>
            <a:ext cx="660652" cy="255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9pPr>
          </a:lstStyle>
          <a:p>
            <a:r>
              <a:rPr lang="en-US" altLang="fr-FR" sz="1060" b="1">
                <a:solidFill>
                  <a:srgbClr val="FFFF00"/>
                </a:solidFill>
              </a:rPr>
              <a:t>2 : 4 : 6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195AA0C-9DBE-43BE-9047-6D5428B24AFC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4619500" y="3415032"/>
            <a:ext cx="747521" cy="277501"/>
          </a:xfrm>
          <a:prstGeom prst="straightConnector1">
            <a:avLst/>
          </a:prstGeom>
          <a:noFill/>
          <a:ln w="12699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8" name="TextBox 15">
            <a:extLst>
              <a:ext uri="{FF2B5EF4-FFF2-40B4-BE49-F238E27FC236}">
                <a16:creationId xmlns:a16="http://schemas.microsoft.com/office/drawing/2014/main" id="{1D988927-9E91-4E39-AB4F-4933C3B112FB}"/>
              </a:ext>
            </a:extLst>
          </p:cNvPr>
          <p:cNvSpPr txBox="1">
            <a:spLocks noChangeArrowheads="1"/>
          </p:cNvSpPr>
          <p:nvPr/>
        </p:nvSpPr>
        <p:spPr bwMode="auto">
          <a:xfrm rot="20492134">
            <a:off x="4231084" y="3800015"/>
            <a:ext cx="524587" cy="228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en-US" altLang="fr-FR" sz="884" dirty="0">
                <a:solidFill>
                  <a:srgbClr val="FFFF00"/>
                </a:solidFill>
              </a:rPr>
              <a:t>dump</a:t>
            </a:r>
          </a:p>
        </p:txBody>
      </p:sp>
      <p:sp>
        <p:nvSpPr>
          <p:cNvPr id="19" name="Cube 50">
            <a:extLst>
              <a:ext uri="{FF2B5EF4-FFF2-40B4-BE49-F238E27FC236}">
                <a16:creationId xmlns:a16="http://schemas.microsoft.com/office/drawing/2014/main" id="{AFA7CC55-176C-4602-8D2B-C41BBE1BB03A}"/>
              </a:ext>
            </a:extLst>
          </p:cNvPr>
          <p:cNvSpPr>
            <a:spLocks noChangeArrowheads="1"/>
          </p:cNvSpPr>
          <p:nvPr/>
        </p:nvSpPr>
        <p:spPr bwMode="auto">
          <a:xfrm rot="21040540">
            <a:off x="2294971" y="2811324"/>
            <a:ext cx="545634" cy="75744"/>
          </a:xfrm>
          <a:prstGeom prst="cube">
            <a:avLst>
              <a:gd name="adj" fmla="val 25000"/>
            </a:avLst>
          </a:prstGeom>
          <a:solidFill>
            <a:srgbClr val="00863D"/>
          </a:solidFill>
          <a:ln w="12699">
            <a:solidFill>
              <a:srgbClr val="00B050"/>
            </a:solidFill>
            <a:round/>
            <a:headEnd/>
            <a:tailEnd/>
          </a:ln>
        </p:spPr>
        <p:txBody>
          <a:bodyPr lIns="79952" tIns="39274" rIns="79952" bIns="39274" anchor="ctr"/>
          <a:lstStyle>
            <a:lvl1pPr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9pPr>
          </a:lstStyle>
          <a:p>
            <a:endParaRPr lang="en-GB" altLang="fr-FR" sz="884"/>
          </a:p>
        </p:txBody>
      </p:sp>
      <p:cxnSp>
        <p:nvCxnSpPr>
          <p:cNvPr id="20" name="Straight Arrow Connector 8">
            <a:extLst>
              <a:ext uri="{FF2B5EF4-FFF2-40B4-BE49-F238E27FC236}">
                <a16:creationId xmlns:a16="http://schemas.microsoft.com/office/drawing/2014/main" id="{705ADCCF-AC94-4303-B646-73283B6E6E9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837799" y="2809084"/>
            <a:ext cx="455904" cy="15427"/>
          </a:xfrm>
          <a:prstGeom prst="straightConnector1">
            <a:avLst/>
          </a:prstGeom>
          <a:noFill/>
          <a:ln w="12699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1" name="TextBox 15">
            <a:extLst>
              <a:ext uri="{FF2B5EF4-FFF2-40B4-BE49-F238E27FC236}">
                <a16:creationId xmlns:a16="http://schemas.microsoft.com/office/drawing/2014/main" id="{006CFE44-2F9A-47AD-9184-D46A11643391}"/>
              </a:ext>
            </a:extLst>
          </p:cNvPr>
          <p:cNvSpPr txBox="1">
            <a:spLocks noChangeArrowheads="1"/>
          </p:cNvSpPr>
          <p:nvPr/>
        </p:nvSpPr>
        <p:spPr bwMode="auto">
          <a:xfrm rot="21160244">
            <a:off x="2198286" y="2558695"/>
            <a:ext cx="583065" cy="228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fr-FR" sz="884" dirty="0">
                <a:solidFill>
                  <a:srgbClr val="FFFF00"/>
                </a:solidFill>
              </a:rPr>
              <a:t>injector</a:t>
            </a:r>
          </a:p>
        </p:txBody>
      </p:sp>
      <p:sp>
        <p:nvSpPr>
          <p:cNvPr id="22" name="Cube 60">
            <a:extLst>
              <a:ext uri="{FF2B5EF4-FFF2-40B4-BE49-F238E27FC236}">
                <a16:creationId xmlns:a16="http://schemas.microsoft.com/office/drawing/2014/main" id="{A8E02754-C841-40C6-BF70-DD78A92CD95B}"/>
              </a:ext>
            </a:extLst>
          </p:cNvPr>
          <p:cNvSpPr>
            <a:spLocks noChangeArrowheads="1"/>
          </p:cNvSpPr>
          <p:nvPr/>
        </p:nvSpPr>
        <p:spPr bwMode="auto">
          <a:xfrm rot="9683132" flipV="1">
            <a:off x="4428413" y="3663302"/>
            <a:ext cx="208997" cy="113616"/>
          </a:xfrm>
          <a:prstGeom prst="cube">
            <a:avLst>
              <a:gd name="adj" fmla="val 25000"/>
            </a:avLst>
          </a:prstGeom>
          <a:solidFill>
            <a:srgbClr val="B40000"/>
          </a:solidFill>
          <a:ln w="12699">
            <a:solidFill>
              <a:srgbClr val="DE8400"/>
            </a:solidFill>
            <a:round/>
            <a:headEnd/>
            <a:tailEnd/>
          </a:ln>
        </p:spPr>
        <p:txBody>
          <a:bodyPr lIns="79952" tIns="39274" rIns="79952" bIns="39274" anchor="ctr"/>
          <a:lstStyle>
            <a:lvl1pPr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9pPr>
          </a:lstStyle>
          <a:p>
            <a:endParaRPr lang="en-GB" altLang="fr-FR" sz="884"/>
          </a:p>
        </p:txBody>
      </p:sp>
      <p:sp>
        <p:nvSpPr>
          <p:cNvPr id="23" name="Oval 1">
            <a:extLst>
              <a:ext uri="{FF2B5EF4-FFF2-40B4-BE49-F238E27FC236}">
                <a16:creationId xmlns:a16="http://schemas.microsoft.com/office/drawing/2014/main" id="{CCA50276-63F7-4FA4-BEA7-1CDE913696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11487" y="2824511"/>
            <a:ext cx="91172" cy="85563"/>
          </a:xfrm>
          <a:prstGeom prst="ellipse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79952" tIns="39274" rIns="79952" bIns="39274" anchor="ctr"/>
          <a:lstStyle>
            <a:lvl1pPr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panose="020B0604020202020204" pitchFamily="34" charset="-128"/>
                <a:ea typeface="ＭＳ Ｐゴシック" panose="020B0600070205080204" pitchFamily="34" charset="-128"/>
              </a:defRPr>
            </a:lvl9pPr>
          </a:lstStyle>
          <a:p>
            <a:endParaRPr lang="en-GB" altLang="fr-FR" sz="884"/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4B3CC413-8C49-4B43-B36C-4768719D6FB4}"/>
              </a:ext>
            </a:extLst>
          </p:cNvPr>
          <p:cNvSpPr txBox="1"/>
          <p:nvPr/>
        </p:nvSpPr>
        <p:spPr>
          <a:xfrm>
            <a:off x="1299467" y="973759"/>
            <a:ext cx="4958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>
                <a:solidFill>
                  <a:schemeClr val="bg1"/>
                </a:solidFill>
              </a:rPr>
              <a:t>Three passes ‘down’ for energy recovery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60BD3A1F-6128-49AD-B922-66741FC03597}"/>
              </a:ext>
            </a:extLst>
          </p:cNvPr>
          <p:cNvSpPr txBox="1"/>
          <p:nvPr/>
        </p:nvSpPr>
        <p:spPr>
          <a:xfrm>
            <a:off x="1137915" y="4037856"/>
            <a:ext cx="8144213" cy="156966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+mn-lt"/>
              </a:rPr>
              <a:t>Several benefits from this manipulation: </a:t>
            </a:r>
          </a:p>
          <a:p>
            <a:pPr marL="252489" indent="-252489">
              <a:buFont typeface="Wingdings" pitchFamily="2" charset="2"/>
              <a:buChar char="§"/>
            </a:pPr>
            <a:r>
              <a:rPr lang="en-GB" sz="1600" dirty="0">
                <a:solidFill>
                  <a:schemeClr val="bg1"/>
                </a:solidFill>
                <a:latin typeface="+mn-lt"/>
              </a:rPr>
              <a:t>The required RF power (and its capital cost and required electricity) is significantly reduced to that required to establish the cavity field and make up minor losses.</a:t>
            </a:r>
          </a:p>
          <a:p>
            <a:pPr marL="252489" indent="-252489">
              <a:buFont typeface="Wingdings" pitchFamily="2" charset="2"/>
              <a:buChar char="§"/>
            </a:pPr>
            <a:r>
              <a:rPr lang="en-GB" sz="1600" dirty="0">
                <a:solidFill>
                  <a:schemeClr val="bg1"/>
                </a:solidFill>
                <a:latin typeface="+mn-lt"/>
              </a:rPr>
              <a:t>The beam is constantly renewed: never reach equilibrium state --&gt; provides flexibility to adapt beam properties for specific applications. </a:t>
            </a:r>
          </a:p>
          <a:p>
            <a:pPr marL="252489" indent="-252489">
              <a:buFont typeface="Wingdings" pitchFamily="2" charset="2"/>
              <a:buChar char="§"/>
            </a:pPr>
            <a:r>
              <a:rPr lang="en-GB" sz="1600" dirty="0">
                <a:solidFill>
                  <a:schemeClr val="bg1"/>
                </a:solidFill>
                <a:latin typeface="+mn-lt"/>
              </a:rPr>
              <a:t>The beam power that must be dissipated in the dump is reduced by a large factor.</a:t>
            </a:r>
            <a:endParaRPr lang="fr-FR" sz="1600" dirty="0">
              <a:solidFill>
                <a:schemeClr val="bg1"/>
              </a:solidFill>
              <a:latin typeface="+mn-lt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A1DDD11B-E5C4-408F-B6F9-1AF092720ABB}"/>
              </a:ext>
            </a:extLst>
          </p:cNvPr>
          <p:cNvGrpSpPr/>
          <p:nvPr/>
        </p:nvGrpSpPr>
        <p:grpSpPr>
          <a:xfrm>
            <a:off x="2365351" y="2938791"/>
            <a:ext cx="290375" cy="405752"/>
            <a:chOff x="2722091" y="2923727"/>
            <a:chExt cx="298198" cy="415053"/>
          </a:xfrm>
        </p:grpSpPr>
        <p:sp>
          <p:nvSpPr>
            <p:cNvPr id="27" name="Rectangle : coins arrondis 26">
              <a:extLst>
                <a:ext uri="{FF2B5EF4-FFF2-40B4-BE49-F238E27FC236}">
                  <a16:creationId xmlns:a16="http://schemas.microsoft.com/office/drawing/2014/main" id="{8D0B5694-3F60-4FDC-94C3-9DE0FA768C12}"/>
                </a:ext>
              </a:extLst>
            </p:cNvPr>
            <p:cNvSpPr/>
            <p:nvPr/>
          </p:nvSpPr>
          <p:spPr>
            <a:xfrm rot="20067887">
              <a:off x="2730604" y="2923727"/>
              <a:ext cx="289685" cy="415053"/>
            </a:xfrm>
            <a:prstGeom prst="roundRect">
              <a:avLst>
                <a:gd name="adj" fmla="val 45414"/>
              </a:avLst>
            </a:prstGeom>
            <a:solidFill>
              <a:schemeClr val="bg1">
                <a:alpha val="60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767"/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7979DB17-B318-4DA7-ABD5-03CFCCE88DC3}"/>
                </a:ext>
              </a:extLst>
            </p:cNvPr>
            <p:cNvSpPr txBox="1"/>
            <p:nvPr/>
          </p:nvSpPr>
          <p:spPr>
            <a:xfrm rot="20362763">
              <a:off x="2722091" y="2957736"/>
              <a:ext cx="28803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>
                  <a:solidFill>
                    <a:schemeClr val="bg1"/>
                  </a:solidFill>
                </a:rPr>
                <a:t>x</a:t>
              </a:r>
            </a:p>
          </p:txBody>
        </p:sp>
      </p:grp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B5236C8C-DB18-4A9C-90DE-3EE450BD5C6B}"/>
              </a:ext>
            </a:extLst>
          </p:cNvPr>
          <p:cNvGrpSpPr/>
          <p:nvPr/>
        </p:nvGrpSpPr>
        <p:grpSpPr>
          <a:xfrm>
            <a:off x="4383241" y="3411821"/>
            <a:ext cx="290375" cy="405752"/>
            <a:chOff x="2722091" y="2923727"/>
            <a:chExt cx="298198" cy="415053"/>
          </a:xfrm>
        </p:grpSpPr>
        <p:sp>
          <p:nvSpPr>
            <p:cNvPr id="30" name="Rectangle : coins arrondis 29">
              <a:extLst>
                <a:ext uri="{FF2B5EF4-FFF2-40B4-BE49-F238E27FC236}">
                  <a16:creationId xmlns:a16="http://schemas.microsoft.com/office/drawing/2014/main" id="{F6AB7B3A-3692-40AF-AF29-15C48831F8C3}"/>
                </a:ext>
              </a:extLst>
            </p:cNvPr>
            <p:cNvSpPr/>
            <p:nvPr/>
          </p:nvSpPr>
          <p:spPr>
            <a:xfrm rot="20067887">
              <a:off x="2730604" y="2923727"/>
              <a:ext cx="289685" cy="415053"/>
            </a:xfrm>
            <a:prstGeom prst="roundRect">
              <a:avLst>
                <a:gd name="adj" fmla="val 45414"/>
              </a:avLst>
            </a:prstGeom>
            <a:solidFill>
              <a:schemeClr val="bg1">
                <a:alpha val="60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767"/>
            </a:p>
          </p:txBody>
        </p:sp>
        <p:sp>
          <p:nvSpPr>
            <p:cNvPr id="31" name="ZoneTexte 30">
              <a:extLst>
                <a:ext uri="{FF2B5EF4-FFF2-40B4-BE49-F238E27FC236}">
                  <a16:creationId xmlns:a16="http://schemas.microsoft.com/office/drawing/2014/main" id="{CC35FEA2-8E82-451B-ADD0-0754280D0D5D}"/>
                </a:ext>
              </a:extLst>
            </p:cNvPr>
            <p:cNvSpPr txBox="1"/>
            <p:nvPr/>
          </p:nvSpPr>
          <p:spPr>
            <a:xfrm rot="20362763">
              <a:off x="2722091" y="2957736"/>
              <a:ext cx="28803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>
                  <a:solidFill>
                    <a:schemeClr val="bg1"/>
                  </a:solidFill>
                </a:rPr>
                <a:t>x</a:t>
              </a:r>
            </a:p>
          </p:txBody>
        </p:sp>
      </p:grpSp>
      <p:sp>
        <p:nvSpPr>
          <p:cNvPr id="32" name="ZoneTexte 31">
            <a:extLst>
              <a:ext uri="{FF2B5EF4-FFF2-40B4-BE49-F238E27FC236}">
                <a16:creationId xmlns:a16="http://schemas.microsoft.com/office/drawing/2014/main" id="{052F8095-F4CD-4836-8C4F-741D989DED1D}"/>
              </a:ext>
            </a:extLst>
          </p:cNvPr>
          <p:cNvSpPr txBox="1"/>
          <p:nvPr/>
        </p:nvSpPr>
        <p:spPr>
          <a:xfrm>
            <a:off x="9310091" y="5299739"/>
            <a:ext cx="1146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/>
              <a:t>©W. KAABI</a:t>
            </a:r>
          </a:p>
        </p:txBody>
      </p:sp>
    </p:spTree>
    <p:extLst>
      <p:ext uri="{BB962C8B-B14F-4D97-AF65-F5344CB8AC3E}">
        <p14:creationId xmlns:p14="http://schemas.microsoft.com/office/powerpoint/2010/main" val="2947096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3.7037E-7 L 0.14479 -0.075 L 0.15378 -0.07986 L 0.16172 -0.08472 L 0.16979 -0.08935 L 0.17604 -0.08935 L 0.18372 -0.09491 L 0.27383 -0.1412 L 0.29401 -0.14838 L 0.31016 -0.15417 L 0.32852 -0.15718 L 0.41497 -0.16528 L 0.43529 -0.16597 L 0.45026 -0.16435 L 0.46523 -0.16134 L 0.48789 -0.15162 L 0.49518 -0.14537 L 0.50117 -0.13889 L 0.50352 -0.13009 L 0.49453 -0.09028 L 0.48919 -0.08148 L 0.48086 -0.07176 L 0.46888 -0.06296 L 0.37904 -0.01667 L 0.37057 -0.01366 L 0.36224 -0.01042 L 0.35495 -0.00718 L 0.34727 -0.00162 L 0.33581 0.00486 L 0.15924 0.09583 L 0.15091 0.09977 L 0.14557 0.09977 L 0.13477 0.1037 L 0.10781 0.11644 L 0.09883 0.11968 L 0.09102 0.1206 L 0.08268 0.12454 L 0.0293 0.15162 L 0.01198 0.1581 L -0.00313 0.16204 L -0.02162 0.16597 L -0.11029 0.17477 L -0.1293 0.17477 L -0.1431 0.17407 L -0.15807 0.16921 L -0.18151 0.16204 L -0.19271 0.15324 L -0.19635 0.14769 L -0.19935 0.14282 L -0.18854 0.09745 L -0.18203 0.08866 L -0.17487 0.08218 L -0.16289 0.07176 L -0.11081 0.0463 L -0.10182 0.04144 L -0.09583 0.04144 L -0.08685 0.03912 L -0.0569 0.02315 L -0.04622 0.01991 L -0.03229 0.01435 L 0.14375 -0.07268 L 0.15612 -0.08148 L 0.16458 -0.08704 L 0.17422 -0.09583 L 0.20286 -0.11018 L 0.21432 -0.11806 L 0.2237 -0.12616 L 0.23333 -0.13102 L 0.27487 -0.15255 L 0.29258 -0.16042 L 0.30716 -0.16435 L 0.32917 -0.16852 L 0.41497 -0.17731 L 0.43529 -0.17731 L 0.44779 -0.17569 L 0.45924 -0.17407 L 0.48503 -0.16366 L 0.49518 -0.15417 L 0.49935 -0.15093 L 0.50065 -0.1412 L 0.49154 -0.10208 L 0.4862 -0.0919 L 0.47904 -0.08472 L 0.46706 -0.075 L 0.4263 -0.05347 L 0.41732 -0.0456 L 0.40651 -0.03819 L 0.39336 -0.03032 L 0.36588 -0.01667 L 0.35625 -0.00949 L 0.34531 -0.00162 L 0.33581 0.00648 L 0.15872 0.09653 L 0.15091 0.09815 L 0.14427 0.09583 L 0.13529 0.09583 L 0.10664 0.10857 L 0.09805 0.11088 L 0.09102 0.10926 L 0.08138 0.10926 L 0.01732 0.14282 L 0.00156 0.14699 L -0.11784 0.16042 L -0.13307 0.1588 L -0.19219 0.13333 L -0.19714 0.1294 L -0.1832 0.06944 L -0.17318 0.06389 L -0.11198 0.03125 L -0.1 0.03125 L -0.09518 0.03125 L -0.08385 0.03125 L -0.0582 0.01759 L -0.04844 0.01667 L -0.03346 0.01597 L -0.02513 0.01273 L 0.14427 -0.07338 L 0.15325 -0.08148 L 0.15872 -0.09028 L 0.16654 -0.09815 L 0.19401 -0.11088 L 0.20456 -0.12222 L 0.20807 -0.1294 L 0.21797 -0.13889 L 0.2832 -0.17153 L 0.2987 -0.17731 L 0.41797 -0.19074 L 0.43242 -0.18912 L 0.49154 -0.16528 L 0.49753 -0.1581 L 0.48372 -0.1037 L 0.47721 -0.09583 L 0.41016 -0.06157 L 0.40182 -0.05278 L 0.39648 -0.0456 L 0.38737 -0.03681 L 0.36081 -0.02083 L 0.3513 -0.01111 L 0.34674 -0.00556 L 0.33581 0.00556 L 0.17487 0.08866 L 0.11862 0.13495 L 0.09583 0.14607 " pathEditMode="relative" rAng="0" ptsTypes="AAAAAAAAAAAAAAAAAAAAAAAAAAAAAAAAAAAAAAAAAAAAAAAAAAAAAAAAAAAAAAAAAAAAAAAAAAAAAAAAAAAAAAAAAAAAAAAAAAAAAAAAAAAAAAAAAAAAAAAAAAAAAAAAAAAAAAAAAAAAAAA">
                                      <p:cBhvr>
                                        <p:cTn id="6" dur="9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08" y="-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65907" y="149425"/>
            <a:ext cx="8967093" cy="432048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fr-FR" sz="3200" dirty="0">
                <a:latin typeface="+mn-lt"/>
              </a:rPr>
              <a:t>CRYOMODULE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8 novembre 2023</a:t>
            </a: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G. OLIVIER     -     Journées R&amp;T STRASBOURG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8</a:t>
            </a:fld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CEF2A3C-7E90-461A-8E94-EAAE101212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819" y="711794"/>
            <a:ext cx="9637237" cy="4872705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AA398AFB-8A1A-48D5-9C08-0516422ADFEA}"/>
              </a:ext>
            </a:extLst>
          </p:cNvPr>
          <p:cNvSpPr txBox="1"/>
          <p:nvPr/>
        </p:nvSpPr>
        <p:spPr>
          <a:xfrm>
            <a:off x="9410521" y="4181872"/>
            <a:ext cx="11714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/>
              <a:t>©P. DUTHIL</a:t>
            </a:r>
          </a:p>
        </p:txBody>
      </p:sp>
    </p:spTree>
    <p:extLst>
      <p:ext uri="{BB962C8B-B14F-4D97-AF65-F5344CB8AC3E}">
        <p14:creationId xmlns:p14="http://schemas.microsoft.com/office/powerpoint/2010/main" val="22323006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65907" y="149425"/>
            <a:ext cx="8967093" cy="432048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fr-FR" sz="3200" dirty="0">
                <a:latin typeface="+mn-lt"/>
              </a:rPr>
              <a:t>CRYOMODULE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8 novembre 2023</a:t>
            </a: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G. OLIVIER     -     Journées R&amp;T STRASBOURG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9</a:t>
            </a:fld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70B4572-B65A-4D47-A37A-7EB8625A84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843" y="727896"/>
            <a:ext cx="8784975" cy="4840501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0C730DBE-D2A7-4A0E-A500-2E155B7B42FD}"/>
              </a:ext>
            </a:extLst>
          </p:cNvPr>
          <p:cNvSpPr txBox="1"/>
          <p:nvPr/>
        </p:nvSpPr>
        <p:spPr>
          <a:xfrm>
            <a:off x="9370669" y="4325888"/>
            <a:ext cx="11714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/>
              <a:t>©P. DUTHIL</a:t>
            </a:r>
          </a:p>
        </p:txBody>
      </p:sp>
    </p:spTree>
    <p:extLst>
      <p:ext uri="{BB962C8B-B14F-4D97-AF65-F5344CB8AC3E}">
        <p14:creationId xmlns:p14="http://schemas.microsoft.com/office/powerpoint/2010/main" val="48545501"/>
      </p:ext>
    </p:extLst>
  </p:cSld>
  <p:clrMapOvr>
    <a:masterClrMapping/>
  </p:clrMapOvr>
</p:sld>
</file>

<file path=ppt/theme/theme1.xml><?xml version="1.0" encoding="utf-8"?>
<a:theme xmlns:a="http://schemas.openxmlformats.org/drawingml/2006/main" name="1_modele-IJCLAb-powerpoi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-ijclab-169-template [Lecture seule]" id="{9BB7FC72-935E-4EED-94F3-571766A547F6}" vid="{A07814B2-9965-4898-9F06-563F2D5EA56E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Modèle PPT officiel IJCLab</Template>
  <TotalTime>18546</TotalTime>
  <Words>2082</Words>
  <Application>Microsoft Office PowerPoint</Application>
  <PresentationFormat>Personnalisé</PresentationFormat>
  <Paragraphs>380</Paragraphs>
  <Slides>30</Slides>
  <Notes>0</Notes>
  <HiddenSlides>0</HiddenSlides>
  <MMClips>0</MMClips>
  <ScaleCrop>false</ScaleCrop>
  <HeadingPairs>
    <vt:vector size="8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30</vt:i4>
      </vt:variant>
    </vt:vector>
  </HeadingPairs>
  <TitlesOfParts>
    <vt:vector size="42" baseType="lpstr">
      <vt:lpstr>Arial Unicode MS</vt:lpstr>
      <vt:lpstr>ＭＳ Ｐゴシック</vt:lpstr>
      <vt:lpstr>Arial</vt:lpstr>
      <vt:lpstr>Calibri</vt:lpstr>
      <vt:lpstr>Calibri Light</vt:lpstr>
      <vt:lpstr>Comic Sans MS</vt:lpstr>
      <vt:lpstr>MathSoftText</vt:lpstr>
      <vt:lpstr>Symbol</vt:lpstr>
      <vt:lpstr>Times New Roman</vt:lpstr>
      <vt:lpstr>Wingdings</vt:lpstr>
      <vt:lpstr>1_modele-IJCLAb-powerpoint</vt:lpstr>
      <vt:lpstr>Equation</vt:lpstr>
      <vt:lpstr>CRYOMODULE  PERLE @ ORSAY</vt:lpstr>
      <vt:lpstr>ACCELERATION  RF</vt:lpstr>
      <vt:lpstr>ACCELERATION  RF</vt:lpstr>
      <vt:lpstr>ENERGY  RECOVERY  LINAC  (ERL)</vt:lpstr>
      <vt:lpstr>ERL  PERLE @ ORSAY</vt:lpstr>
      <vt:lpstr>ERL  PERLE @ ORSAY</vt:lpstr>
      <vt:lpstr>ERL  PERLE @ ORSAY</vt:lpstr>
      <vt:lpstr>CRYOMODULE</vt:lpstr>
      <vt:lpstr>CRYOMODULE</vt:lpstr>
      <vt:lpstr>CRYOMODULE</vt:lpstr>
      <vt:lpstr>CRYOMODULE</vt:lpstr>
      <vt:lpstr>CRYOMODULE  PERLE @ ORSAY</vt:lpstr>
      <vt:lpstr>CRYOMODULE  ESS  PROTOTYPE</vt:lpstr>
      <vt:lpstr>CRYOMODULE  ESS  PROTOTYPE</vt:lpstr>
      <vt:lpstr>CRYOMODULE  PERLE @ ORSAY</vt:lpstr>
      <vt:lpstr>CRYOMODULE  PERLE @ ORSAY</vt:lpstr>
      <vt:lpstr>ESS  CRYOMODULE  FOR  ELLIPTICAL  CAVITIES</vt:lpstr>
      <vt:lpstr>COMPONENTS  REUSED</vt:lpstr>
      <vt:lpstr>COMPONENTS  NOT  REUSED  OR  MODIFIED</vt:lpstr>
      <vt:lpstr>CRYOGENIC  LINES</vt:lpstr>
      <vt:lpstr>CAVITE</vt:lpstr>
      <vt:lpstr>CAVITE</vt:lpstr>
      <vt:lpstr>COUPLEURS HOM</vt:lpstr>
      <vt:lpstr>CAPTURES  MODES  HOM - BPA</vt:lpstr>
      <vt:lpstr>SYSTÈME  D’ACCORD  A  FROID  (SAF)</vt:lpstr>
      <vt:lpstr>SYSTÈME  D’ACCORD  A  FROID  (SAF)</vt:lpstr>
      <vt:lpstr>SYSTÈME  D’ACCORD  A  FROID  (SAF)</vt:lpstr>
      <vt:lpstr>COUPLEUR  PUISSANCE  RF</vt:lpstr>
      <vt:lpstr>HEAT  LOSSES  FOR  CRYOGENIC  LINES</vt:lpstr>
      <vt:lpstr>CRYOMODULE  PERLE@ORSAY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XXX</dc:title>
  <dc:creator>Gilles Olivier</dc:creator>
  <cp:lastModifiedBy>Gilles Olivier</cp:lastModifiedBy>
  <cp:revision>310</cp:revision>
  <dcterms:created xsi:type="dcterms:W3CDTF">2020-05-11T13:39:03Z</dcterms:created>
  <dcterms:modified xsi:type="dcterms:W3CDTF">2023-11-07T12:31:03Z</dcterms:modified>
</cp:coreProperties>
</file>