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Caveat"/>
      <p:regular r:id="rId18"/>
      <p:bold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Caveat-bold.fntdata"/><Relationship Id="rId6" Type="http://schemas.openxmlformats.org/officeDocument/2006/relationships/slide" Target="slides/slide1.xml"/><Relationship Id="rId18" Type="http://schemas.openxmlformats.org/officeDocument/2006/relationships/font" Target="fonts/Cavea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463c6a188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463c6a188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4a29f21a3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4a29f21a3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4c0c6d9c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4c0c6d9c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463c6a188b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463c6a188b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463c6a188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463c6a188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463c6a188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463c6a188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63c6a188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463c6a188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4a32384f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4a32384f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4a29f21a3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4a29f21a3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63c6a188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463c6a188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463c6a188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463c6a188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31.png"/><Relationship Id="rId9" Type="http://schemas.openxmlformats.org/officeDocument/2006/relationships/hyperlink" Target="https://iopscience.iop.org/article/10.1088/1361-6382/ac776a" TargetMode="External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image" Target="../media/image30.png"/><Relationship Id="rId8" Type="http://schemas.openxmlformats.org/officeDocument/2006/relationships/hyperlink" Target="https://pos.sissa.it/398/059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46.png"/><Relationship Id="rId11" Type="http://schemas.openxmlformats.org/officeDocument/2006/relationships/hyperlink" Target="https://www.youtube.com/watch?v=Gp5_MeXq-Ek" TargetMode="External"/><Relationship Id="rId10" Type="http://schemas.openxmlformats.org/officeDocument/2006/relationships/hyperlink" Target="https://www.youtube.com/watch?v=Gp5_MeXq-Ek" TargetMode="External"/><Relationship Id="rId9" Type="http://schemas.openxmlformats.org/officeDocument/2006/relationships/hyperlink" Target="https://www.youtube.com/watch?v=Gp5_MeXq-Ek" TargetMode="External"/><Relationship Id="rId5" Type="http://schemas.openxmlformats.org/officeDocument/2006/relationships/image" Target="../media/image44.png"/><Relationship Id="rId6" Type="http://schemas.openxmlformats.org/officeDocument/2006/relationships/image" Target="../media/image39.png"/><Relationship Id="rId7" Type="http://schemas.openxmlformats.org/officeDocument/2006/relationships/image" Target="../media/image33.jpg"/><Relationship Id="rId8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Relationship Id="rId4" Type="http://schemas.openxmlformats.org/officeDocument/2006/relationships/image" Target="../media/image41.jpg"/><Relationship Id="rId11" Type="http://schemas.openxmlformats.org/officeDocument/2006/relationships/image" Target="../media/image46.png"/><Relationship Id="rId10" Type="http://schemas.openxmlformats.org/officeDocument/2006/relationships/image" Target="../media/image35.jpg"/><Relationship Id="rId9" Type="http://schemas.openxmlformats.org/officeDocument/2006/relationships/image" Target="../media/image43.png"/><Relationship Id="rId5" Type="http://schemas.openxmlformats.org/officeDocument/2006/relationships/image" Target="../media/image38.png"/><Relationship Id="rId6" Type="http://schemas.openxmlformats.org/officeDocument/2006/relationships/image" Target="../media/image42.png"/><Relationship Id="rId7" Type="http://schemas.openxmlformats.org/officeDocument/2006/relationships/image" Target="../media/image36.jpg"/><Relationship Id="rId8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.jpg"/><Relationship Id="rId7" Type="http://schemas.openxmlformats.org/officeDocument/2006/relationships/image" Target="../media/image4.png"/><Relationship Id="rId8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hyperlink" Target="https://www.ego-gw.it/posters-multimessenger-astrophysics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21.png"/><Relationship Id="rId5" Type="http://schemas.openxmlformats.org/officeDocument/2006/relationships/image" Target="../media/image3.png"/><Relationship Id="rId6" Type="http://schemas.openxmlformats.org/officeDocument/2006/relationships/hyperlink" Target="http://drive.google.com/file/d/1gr7tH68C-ERn1YV2h5WAVWwtWgZSbCuU/view" TargetMode="External"/><Relationship Id="rId7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Relationship Id="rId6" Type="http://schemas.openxmlformats.org/officeDocument/2006/relationships/image" Target="../media/image28.png"/><Relationship Id="rId7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Relationship Id="rId6" Type="http://schemas.openxmlformats.org/officeDocument/2006/relationships/image" Target="../media/image25.png"/><Relationship Id="rId7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24374" l="0" r="0" t="0"/>
          <a:stretch/>
        </p:blipFill>
        <p:spPr>
          <a:xfrm>
            <a:off x="0" y="-20350"/>
            <a:ext cx="9199624" cy="514350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55708" y="-944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Environmental science</a:t>
            </a:r>
            <a:endParaRPr sz="4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@EGO-Virgo</a:t>
            </a:r>
            <a:endParaRPr sz="4900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35750" y="2044000"/>
            <a:ext cx="8520600" cy="9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Irene Fiori and Maria Concetta Tringali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European Gravitational Observatory</a:t>
            </a:r>
            <a:endParaRPr i="1" sz="1600">
              <a:solidFill>
                <a:schemeClr val="dk1"/>
              </a:solidFill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55850" y="3049750"/>
            <a:ext cx="8520600" cy="10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00">
                <a:solidFill>
                  <a:schemeClr val="dk1"/>
                </a:solidFill>
              </a:rPr>
              <a:t>Stavros Katsanevas Symposium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900">
                <a:solidFill>
                  <a:schemeClr val="dk1"/>
                </a:solidFill>
              </a:rPr>
              <a:t>1st June 2023, U</a:t>
            </a:r>
            <a:r>
              <a:rPr lang="en" sz="1900">
                <a:solidFill>
                  <a:schemeClr val="dk1"/>
                </a:solidFill>
              </a:rPr>
              <a:t>niversité Paris Cité </a:t>
            </a:r>
            <a:r>
              <a:rPr lang="en" sz="1900">
                <a:solidFill>
                  <a:schemeClr val="dk1"/>
                </a:solidFill>
              </a:rPr>
              <a:t>- France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Cosmic rays</a:t>
            </a:r>
            <a:endParaRPr/>
          </a:p>
        </p:txBody>
      </p:sp>
      <p:sp>
        <p:nvSpPr>
          <p:cNvPr id="161" name="Google Shape;161;p22"/>
          <p:cNvSpPr txBox="1"/>
          <p:nvPr>
            <p:ph idx="1" type="body"/>
          </p:nvPr>
        </p:nvSpPr>
        <p:spPr>
          <a:xfrm>
            <a:off x="235500" y="1073900"/>
            <a:ext cx="3600300" cy="29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Cosmic rays interacting with Virgo mirrors can mimic GW events.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Muon detector from Jacques Marteau and his team (IP2I laboratory) at EGO during Virgo O3 run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Muons rate correlation with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GW events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A</a:t>
            </a:r>
            <a:r>
              <a:rPr lang="en" sz="1400">
                <a:solidFill>
                  <a:schemeClr val="dk1"/>
                </a:solidFill>
              </a:rPr>
              <a:t>tmospheric</a:t>
            </a:r>
            <a:r>
              <a:rPr lang="en" sz="1400">
                <a:solidFill>
                  <a:schemeClr val="dk1"/>
                </a:solidFill>
              </a:rPr>
              <a:t> parameters (P, T, Hu) 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4464" y="-23350"/>
            <a:ext cx="3257086" cy="24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 rotWithShape="1">
          <a:blip r:embed="rId4">
            <a:alphaModFix/>
          </a:blip>
          <a:srcRect b="-5965" l="0" r="0" t="0"/>
          <a:stretch/>
        </p:blipFill>
        <p:spPr>
          <a:xfrm>
            <a:off x="3861338" y="145059"/>
            <a:ext cx="1566788" cy="3729992"/>
          </a:xfrm>
          <a:prstGeom prst="flowChartOffpageConnector">
            <a:avLst/>
          </a:prstGeom>
          <a:noFill/>
          <a:ln>
            <a:noFill/>
          </a:ln>
        </p:spPr>
      </p:pic>
      <p:cxnSp>
        <p:nvCxnSpPr>
          <p:cNvPr id="164" name="Google Shape;164;p22"/>
          <p:cNvCxnSpPr/>
          <p:nvPr/>
        </p:nvCxnSpPr>
        <p:spPr>
          <a:xfrm>
            <a:off x="4158425" y="2306650"/>
            <a:ext cx="905400" cy="1145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5" name="Google Shape;165;p22"/>
          <p:cNvSpPr txBox="1"/>
          <p:nvPr/>
        </p:nvSpPr>
        <p:spPr>
          <a:xfrm>
            <a:off x="3808625" y="2454475"/>
            <a:ext cx="50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μ+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66" name="Google Shape;166;p22"/>
          <p:cNvSpPr/>
          <p:nvPr/>
        </p:nvSpPr>
        <p:spPr>
          <a:xfrm>
            <a:off x="4660775" y="2994850"/>
            <a:ext cx="292248" cy="233820"/>
          </a:xfrm>
          <a:prstGeom prst="irregularSeal2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6650" y="3536038"/>
            <a:ext cx="4139701" cy="15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/>
          <p:nvPr/>
        </p:nvSpPr>
        <p:spPr>
          <a:xfrm rot="6603208">
            <a:off x="4198341" y="3473312"/>
            <a:ext cx="292216" cy="23347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6">
            <a:alphaModFix/>
          </a:blip>
          <a:srcRect b="11217" l="0" r="0" t="-5878"/>
          <a:stretch/>
        </p:blipFill>
        <p:spPr>
          <a:xfrm>
            <a:off x="2885425" y="3526000"/>
            <a:ext cx="1988825" cy="160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5574" y="2190747"/>
            <a:ext cx="3600350" cy="12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/>
        </p:nvSpPr>
        <p:spPr>
          <a:xfrm>
            <a:off x="209175" y="3736900"/>
            <a:ext cx="2522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F. Di Renzo et al. </a:t>
            </a:r>
            <a:r>
              <a:rPr lang="en" sz="12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https://pos.sissa.it/398/059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F.Acernese et al. </a:t>
            </a:r>
            <a:r>
              <a:rPr lang="en" sz="12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Virgo O3 run and the impact of the environment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/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/>
              <a:t>Building bridges</a:t>
            </a:r>
            <a:endParaRPr b="1" sz="3020"/>
          </a:p>
        </p:txBody>
      </p:sp>
      <p:sp>
        <p:nvSpPr>
          <p:cNvPr id="177" name="Google Shape;177;p23"/>
          <p:cNvSpPr txBox="1"/>
          <p:nvPr>
            <p:ph idx="1" type="body"/>
          </p:nvPr>
        </p:nvSpPr>
        <p:spPr>
          <a:xfrm>
            <a:off x="338850" y="949100"/>
            <a:ext cx="1981200" cy="77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EGO, Virgo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GW community </a:t>
            </a:r>
            <a:endParaRPr/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787" y="2005650"/>
            <a:ext cx="2850413" cy="160335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 b="0" l="0" r="0" t="14893"/>
          <a:stretch/>
        </p:blipFill>
        <p:spPr>
          <a:xfrm>
            <a:off x="6726848" y="3608999"/>
            <a:ext cx="2350520" cy="1491274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" name="Google Shape;180;p23"/>
          <p:cNvPicPr preferRelativeResize="0"/>
          <p:nvPr/>
        </p:nvPicPr>
        <p:blipFill rotWithShape="1">
          <a:blip r:embed="rId5">
            <a:alphaModFix/>
          </a:blip>
          <a:srcRect b="66102" l="4756" r="3060" t="0"/>
          <a:stretch/>
        </p:blipFill>
        <p:spPr>
          <a:xfrm>
            <a:off x="4201175" y="3864125"/>
            <a:ext cx="2454075" cy="1203174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7300" y="76199"/>
            <a:ext cx="3776275" cy="192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46825" y="712925"/>
            <a:ext cx="2637156" cy="173612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3" name="Google Shape;183;p23"/>
          <p:cNvSpPr/>
          <p:nvPr/>
        </p:nvSpPr>
        <p:spPr>
          <a:xfrm rot="5400000">
            <a:off x="662375" y="1956400"/>
            <a:ext cx="1181400" cy="732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3"/>
          <p:cNvSpPr txBox="1"/>
          <p:nvPr/>
        </p:nvSpPr>
        <p:spPr>
          <a:xfrm>
            <a:off x="262650" y="3008850"/>
            <a:ext cx="26661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S</a:t>
            </a:r>
            <a:r>
              <a:rPr lang="en" sz="1900">
                <a:solidFill>
                  <a:schemeClr val="dk1"/>
                </a:solidFill>
              </a:rPr>
              <a:t>cientific communities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Industry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Arts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Society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Young researchers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52300" y="2372850"/>
            <a:ext cx="3198314" cy="149127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6" name="Google Shape;186;p23"/>
          <p:cNvSpPr txBox="1"/>
          <p:nvPr/>
        </p:nvSpPr>
        <p:spPr>
          <a:xfrm>
            <a:off x="3028500" y="3467100"/>
            <a:ext cx="5955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</a:t>
            </a:r>
            <a:r>
              <a:rPr lang="en" sz="1300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rhythm</a:t>
            </a:r>
            <a:r>
              <a:rPr lang="en" sz="1300" u="sng">
                <a:solidFill>
                  <a:schemeClr val="accent5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of space</a:t>
            </a:r>
            <a:endParaRPr sz="13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4"/>
          <p:cNvPicPr preferRelativeResize="0"/>
          <p:nvPr/>
        </p:nvPicPr>
        <p:blipFill rotWithShape="1">
          <a:blip r:embed="rId3">
            <a:alphaModFix/>
          </a:blip>
          <a:srcRect b="0" l="13767" r="4231" t="0"/>
          <a:stretch/>
        </p:blipFill>
        <p:spPr>
          <a:xfrm>
            <a:off x="3742825" y="12913"/>
            <a:ext cx="1658350" cy="20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 rotWithShape="1">
          <a:blip r:embed="rId4">
            <a:alphaModFix/>
          </a:blip>
          <a:srcRect b="13238" l="24676" r="33483" t="14139"/>
          <a:stretch/>
        </p:blipFill>
        <p:spPr>
          <a:xfrm>
            <a:off x="7273440" y="5200"/>
            <a:ext cx="1874520" cy="2441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 rotWithShape="1">
          <a:blip r:embed="rId5">
            <a:alphaModFix/>
          </a:blip>
          <a:srcRect b="0" l="15293" r="22813" t="0"/>
          <a:stretch/>
        </p:blipFill>
        <p:spPr>
          <a:xfrm>
            <a:off x="1550150" y="1703883"/>
            <a:ext cx="2225075" cy="166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 rotWithShape="1">
          <a:blip r:embed="rId6">
            <a:alphaModFix/>
          </a:blip>
          <a:srcRect b="15800" l="7008" r="30083" t="24142"/>
          <a:stretch/>
        </p:blipFill>
        <p:spPr>
          <a:xfrm>
            <a:off x="2183075" y="3355452"/>
            <a:ext cx="1925525" cy="182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 rotWithShape="1">
          <a:blip r:embed="rId7">
            <a:alphaModFix/>
          </a:blip>
          <a:srcRect b="0" l="0" r="8592" t="8391"/>
          <a:stretch/>
        </p:blipFill>
        <p:spPr>
          <a:xfrm>
            <a:off x="0" y="1708042"/>
            <a:ext cx="2336700" cy="1758300"/>
          </a:xfrm>
          <a:prstGeom prst="snip1Rect">
            <a:avLst>
              <a:gd fmla="val 47721" name="adj"/>
            </a:avLst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 rotWithShape="1">
          <a:blip r:embed="rId8">
            <a:alphaModFix/>
          </a:blip>
          <a:srcRect b="4306" l="-1099" r="-2634" t="0"/>
          <a:stretch/>
        </p:blipFill>
        <p:spPr>
          <a:xfrm>
            <a:off x="5374450" y="0"/>
            <a:ext cx="2051401" cy="254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72325" y="2109125"/>
            <a:ext cx="5387224" cy="29971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6360000" dist="85725">
              <a:srgbClr val="000000">
                <a:alpha val="55000"/>
              </a:srgbClr>
            </a:outerShdw>
          </a:effectLst>
        </p:spPr>
      </p:pic>
      <p:pic>
        <p:nvPicPr>
          <p:cNvPr id="198" name="Google Shape;198;p24"/>
          <p:cNvPicPr preferRelativeResize="0"/>
          <p:nvPr/>
        </p:nvPicPr>
        <p:blipFill rotWithShape="1">
          <a:blip r:embed="rId10">
            <a:alphaModFix/>
          </a:blip>
          <a:srcRect b="9500" l="0" r="0" t="9508"/>
          <a:stretch/>
        </p:blipFill>
        <p:spPr>
          <a:xfrm>
            <a:off x="0" y="0"/>
            <a:ext cx="3775224" cy="17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/>
          <p:nvPr>
            <p:ph type="title"/>
          </p:nvPr>
        </p:nvSpPr>
        <p:spPr>
          <a:xfrm>
            <a:off x="3434625" y="1703875"/>
            <a:ext cx="3436200" cy="9000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500">
                <a:latin typeface="Caveat"/>
                <a:ea typeface="Caveat"/>
                <a:cs typeface="Caveat"/>
                <a:sym typeface="Caveat"/>
              </a:rPr>
              <a:t>Thank you!  </a:t>
            </a:r>
            <a:endParaRPr sz="65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00" name="Google Shape;200;p24"/>
          <p:cNvPicPr preferRelativeResize="0"/>
          <p:nvPr/>
        </p:nvPicPr>
        <p:blipFill rotWithShape="1">
          <a:blip r:embed="rId11">
            <a:alphaModFix/>
          </a:blip>
          <a:srcRect b="0" l="0" r="0" t="14893"/>
          <a:stretch/>
        </p:blipFill>
        <p:spPr>
          <a:xfrm>
            <a:off x="-1" y="3476625"/>
            <a:ext cx="2630336" cy="166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20"/>
              <a:t>Synergy</a:t>
            </a:r>
            <a:endParaRPr b="1" sz="3620"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11174" l="8877" r="22993" t="0"/>
          <a:stretch/>
        </p:blipFill>
        <p:spPr>
          <a:xfrm>
            <a:off x="3289600" y="-40375"/>
            <a:ext cx="1910100" cy="14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b="16708" l="0" r="0" t="0"/>
          <a:stretch/>
        </p:blipFill>
        <p:spPr>
          <a:xfrm>
            <a:off x="1756413" y="923029"/>
            <a:ext cx="1494225" cy="2025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5">
            <a:alphaModFix/>
          </a:blip>
          <a:srcRect b="0" l="0" r="8525" t="0"/>
          <a:stretch/>
        </p:blipFill>
        <p:spPr>
          <a:xfrm>
            <a:off x="5275900" y="1222025"/>
            <a:ext cx="2166300" cy="15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6">
            <a:alphaModFix/>
          </a:blip>
          <a:srcRect b="9567" l="0" r="5060" t="0"/>
          <a:stretch/>
        </p:blipFill>
        <p:spPr>
          <a:xfrm>
            <a:off x="2582700" y="3201824"/>
            <a:ext cx="1648800" cy="209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94897" y="2872125"/>
            <a:ext cx="1712050" cy="24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8">
            <a:alphaModFix/>
          </a:blip>
          <a:srcRect b="0" l="0" r="50539" t="50258"/>
          <a:stretch/>
        </p:blipFill>
        <p:spPr>
          <a:xfrm>
            <a:off x="3174400" y="1284425"/>
            <a:ext cx="2166300" cy="2178300"/>
          </a:xfrm>
          <a:prstGeom prst="ellipse">
            <a:avLst/>
          </a:prstGeom>
          <a:noFill/>
          <a:ln cap="flat" cmpd="sng" w="762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" name="Google Shape;69;p14"/>
          <p:cNvSpPr txBox="1"/>
          <p:nvPr/>
        </p:nvSpPr>
        <p:spPr>
          <a:xfrm>
            <a:off x="157775" y="1120650"/>
            <a:ext cx="1712100" cy="14775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Fiber sensors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&gt;&gt;&gt;&gt;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GW site monitoring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Geoscience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Lunar GW detectors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1103700" y="3122063"/>
            <a:ext cx="1402800" cy="18009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00"/>
                </a:solidFill>
              </a:rPr>
              <a:t>Bridges with</a:t>
            </a:r>
            <a:endParaRPr sz="15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Scientific    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  communities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Industry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Society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Arts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Students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704100" y="3157950"/>
            <a:ext cx="2166300" cy="126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Cosmic rays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&gt;&gt;&gt;&gt;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GW detectors monitoring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Muon imaging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Meteorology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7169550" y="726100"/>
            <a:ext cx="1910100" cy="169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Environmental </a:t>
            </a:r>
            <a:r>
              <a:rPr lang="en">
                <a:solidFill>
                  <a:srgbClr val="FFFF00"/>
                </a:solidFill>
              </a:rPr>
              <a:t>data sharing &gt;&gt;&gt;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Marine-ecosystems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Biodiversity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Coastal erosion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Climate change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Big data analysis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5162450" y="-10375"/>
            <a:ext cx="1813200" cy="126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Robotized sensors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&gt;&gt;&gt;&gt;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Noise cancellation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GW site monitoring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Lunar GW detectors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4587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000" y="-11700"/>
            <a:ext cx="6832671" cy="47741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1922300" y="4715200"/>
            <a:ext cx="580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u="sng">
                <a:solidFill>
                  <a:srgbClr val="F6B26B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https://www.ego-gw.it/posters-multimessenger-astrophysics/</a:t>
            </a:r>
            <a:endParaRPr sz="1600">
              <a:solidFill>
                <a:srgbClr val="F6B26B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Virgo into the environment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92" y="-3350"/>
            <a:ext cx="90121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224725" y="225250"/>
            <a:ext cx="6444600" cy="56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Virgo, embedded in the Earth’s environment</a:t>
            </a:r>
            <a:endParaRPr sz="2500"/>
          </a:p>
        </p:txBody>
      </p:sp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b="0" l="8491" r="0" t="0"/>
          <a:stretch/>
        </p:blipFill>
        <p:spPr>
          <a:xfrm>
            <a:off x="5985425" y="1815100"/>
            <a:ext cx="1050675" cy="76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5">
            <a:alphaModFix/>
          </a:blip>
          <a:srcRect b="23442" l="14746" r="6772" t="0"/>
          <a:stretch/>
        </p:blipFill>
        <p:spPr>
          <a:xfrm>
            <a:off x="5391550" y="4244050"/>
            <a:ext cx="1277700" cy="8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0" y="3403800"/>
            <a:ext cx="1197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waves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2355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fibers monitoring site noise</a:t>
            </a:r>
            <a:endParaRPr/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2150950" y="2967475"/>
            <a:ext cx="6917100" cy="17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20"/>
              <a:t>Distributed Acoustic Sensing </a:t>
            </a:r>
            <a:r>
              <a:rPr lang="en" sz="1320"/>
              <a:t>technique</a:t>
            </a:r>
            <a:r>
              <a:rPr lang="en" sz="1320"/>
              <a:t> with optical fibers by SILIXA company: engineered Constellation™ fibers (very good SNR performance)</a:t>
            </a:r>
            <a:endParaRPr sz="1320"/>
          </a:p>
          <a:p>
            <a:pPr indent="-312420" lvl="0" marL="457200" rtl="0" algn="l">
              <a:spcBef>
                <a:spcPts val="1200"/>
              </a:spcBef>
              <a:spcAft>
                <a:spcPts val="0"/>
              </a:spcAft>
              <a:buSzPts val="1320"/>
              <a:buChar char="●"/>
            </a:pPr>
            <a:r>
              <a:rPr lang="en" sz="1320"/>
              <a:t>1.5</a:t>
            </a:r>
            <a:r>
              <a:rPr lang="en" sz="1320"/>
              <a:t> km of fiber deployed at Virgo North End building and N arm tunnel</a:t>
            </a:r>
            <a:endParaRPr sz="1320"/>
          </a:p>
          <a:p>
            <a:pPr indent="-312420" lvl="0" marL="457200" rtl="0" algn="l">
              <a:spcBef>
                <a:spcPts val="0"/>
              </a:spcBef>
              <a:spcAft>
                <a:spcPts val="0"/>
              </a:spcAft>
              <a:buSzPts val="1320"/>
              <a:buChar char="●"/>
            </a:pPr>
            <a:r>
              <a:rPr lang="en" sz="1320"/>
              <a:t>Extensive</a:t>
            </a:r>
            <a:r>
              <a:rPr lang="en" sz="1320"/>
              <a:t> monitoring of site infrastructure noise (vibrations and sounds)</a:t>
            </a:r>
            <a:endParaRPr sz="1320"/>
          </a:p>
          <a:p>
            <a:pPr indent="-312420" lvl="0" marL="457200" rtl="0" algn="l">
              <a:spcBef>
                <a:spcPts val="0"/>
              </a:spcBef>
              <a:spcAft>
                <a:spcPts val="0"/>
              </a:spcAft>
              <a:buSzPts val="1320"/>
              <a:buChar char="●"/>
            </a:pPr>
            <a:r>
              <a:rPr lang="en" sz="1320"/>
              <a:t>Localization of sources</a:t>
            </a:r>
            <a:endParaRPr sz="1320"/>
          </a:p>
          <a:p>
            <a:pPr indent="-312420" lvl="0" marL="457200" rtl="0" algn="l">
              <a:spcBef>
                <a:spcPts val="0"/>
              </a:spcBef>
              <a:spcAft>
                <a:spcPts val="0"/>
              </a:spcAft>
              <a:buSzPts val="1320"/>
              <a:buChar char="●"/>
            </a:pPr>
            <a:r>
              <a:rPr lang="en" sz="1320"/>
              <a:t>Wind action of building walls</a:t>
            </a:r>
            <a:endParaRPr sz="1320"/>
          </a:p>
          <a:p>
            <a:pPr indent="-312420" lvl="0" marL="457200" rtl="0" algn="l">
              <a:spcBef>
                <a:spcPts val="0"/>
              </a:spcBef>
              <a:spcAft>
                <a:spcPts val="0"/>
              </a:spcAft>
              <a:buSzPts val="1320"/>
              <a:buChar char="●"/>
            </a:pPr>
            <a:r>
              <a:rPr lang="en" sz="1320"/>
              <a:t>Test for future applications: monitoring of remote GW sites (e.g. Einstein Telescope), Fiber GW detector on the Moon.</a:t>
            </a:r>
            <a:endParaRPr sz="1320">
              <a:solidFill>
                <a:srgbClr val="FF0000"/>
              </a:solidFill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5" y="1533475"/>
            <a:ext cx="1875524" cy="305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6000" y="1265975"/>
            <a:ext cx="4228200" cy="1701600"/>
          </a:xfrm>
          <a:prstGeom prst="snip1Rect">
            <a:avLst>
              <a:gd fmla="val 41490" name="adj"/>
            </a:avLst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1295275" y="629325"/>
            <a:ext cx="407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3725" y="110021"/>
            <a:ext cx="3364200" cy="2311500"/>
          </a:xfrm>
          <a:prstGeom prst="snip2DiagRect">
            <a:avLst>
              <a:gd fmla="val 0" name="adj1"/>
              <a:gd fmla="val 39096" name="adj2"/>
            </a:avLst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6175400" y="2302350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DAS m</a:t>
            </a:r>
            <a:r>
              <a:rPr lang="en" sz="11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easures strain modulations in FO cables based on the inherent backscatter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title"/>
          </p:nvPr>
        </p:nvSpPr>
        <p:spPr>
          <a:xfrm>
            <a:off x="2355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Optical fibers monitoring site noise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159300" y="923875"/>
            <a:ext cx="5597100" cy="14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Credits: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Stamatios Gkaitatzis – Università di Pisa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Paul Boniol – Université Paris Cité</a:t>
            </a:r>
            <a:endParaRPr sz="1400" u="sng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Miquel Santasusana – Universitat Politècnica de Catalunya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Pierpaolo Marchesini - SILIXA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M.C. Tringali - EGO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 b="0" l="0" r="7235" t="3465"/>
          <a:stretch/>
        </p:blipFill>
        <p:spPr>
          <a:xfrm>
            <a:off x="71450" y="2876100"/>
            <a:ext cx="2867899" cy="2170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91325" y="2474225"/>
            <a:ext cx="708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 localization</a:t>
            </a:r>
            <a:endParaRPr/>
          </a:p>
        </p:txBody>
      </p:sp>
      <p:grpSp>
        <p:nvGrpSpPr>
          <p:cNvPr id="111" name="Google Shape;111;p18"/>
          <p:cNvGrpSpPr/>
          <p:nvPr/>
        </p:nvGrpSpPr>
        <p:grpSpPr>
          <a:xfrm>
            <a:off x="3069300" y="2647950"/>
            <a:ext cx="3332152" cy="2437298"/>
            <a:chOff x="4288500" y="2647950"/>
            <a:chExt cx="3332152" cy="2437298"/>
          </a:xfrm>
        </p:grpSpPr>
        <p:pic>
          <p:nvPicPr>
            <p:cNvPr id="112" name="Google Shape;112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88500" y="2647950"/>
              <a:ext cx="3332152" cy="243729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3" name="Google Shape;113;p18"/>
            <p:cNvGrpSpPr/>
            <p:nvPr/>
          </p:nvGrpSpPr>
          <p:grpSpPr>
            <a:xfrm>
              <a:off x="5052175" y="3058025"/>
              <a:ext cx="2261100" cy="1736100"/>
              <a:chOff x="5052175" y="3058025"/>
              <a:chExt cx="2261100" cy="1736100"/>
            </a:xfrm>
          </p:grpSpPr>
          <p:sp>
            <p:nvSpPr>
              <p:cNvPr id="114" name="Google Shape;114;p18"/>
              <p:cNvSpPr/>
              <p:nvPr/>
            </p:nvSpPr>
            <p:spPr>
              <a:xfrm>
                <a:off x="6042775" y="3934475"/>
                <a:ext cx="393900" cy="400200"/>
              </a:xfrm>
              <a:prstGeom prst="rect">
                <a:avLst/>
              </a:prstGeom>
              <a:noFill/>
              <a:ln cap="flat" cmpd="sng" w="19050">
                <a:solidFill>
                  <a:schemeClr val="dk1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18"/>
              <p:cNvSpPr/>
              <p:nvPr/>
            </p:nvSpPr>
            <p:spPr>
              <a:xfrm>
                <a:off x="5052175" y="3586425"/>
                <a:ext cx="1458300" cy="159900"/>
              </a:xfrm>
              <a:prstGeom prst="rect">
                <a:avLst/>
              </a:prstGeom>
              <a:noFill/>
              <a:ln cap="flat" cmpd="sng" w="19050">
                <a:solidFill>
                  <a:schemeClr val="dk1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18"/>
              <p:cNvSpPr/>
              <p:nvPr/>
            </p:nvSpPr>
            <p:spPr>
              <a:xfrm>
                <a:off x="5052175" y="3178175"/>
                <a:ext cx="1605900" cy="159900"/>
              </a:xfrm>
              <a:prstGeom prst="rect">
                <a:avLst/>
              </a:prstGeom>
              <a:noFill/>
              <a:ln cap="flat" cmpd="sng" w="19050">
                <a:solidFill>
                  <a:schemeClr val="dk1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18"/>
              <p:cNvSpPr txBox="1"/>
              <p:nvPr/>
            </p:nvSpPr>
            <p:spPr>
              <a:xfrm>
                <a:off x="5638800" y="3058025"/>
                <a:ext cx="1324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SAT </a:t>
                </a:r>
                <a:r>
                  <a:rPr lang="en"/>
                  <a:t>r</a:t>
                </a:r>
                <a:r>
                  <a:rPr lang="en"/>
                  <a:t>acks </a:t>
                </a:r>
                <a:endParaRPr/>
              </a:p>
            </p:txBody>
          </p:sp>
          <p:sp>
            <p:nvSpPr>
              <p:cNvPr id="118" name="Google Shape;118;p18"/>
              <p:cNvSpPr txBox="1"/>
              <p:nvPr/>
            </p:nvSpPr>
            <p:spPr>
              <a:xfrm>
                <a:off x="6436675" y="4178525"/>
                <a:ext cx="8766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Tower base</a:t>
                </a:r>
                <a:r>
                  <a:rPr lang="en"/>
                  <a:t> </a:t>
                </a:r>
                <a:endParaRPr/>
              </a:p>
            </p:txBody>
          </p:sp>
          <p:sp>
            <p:nvSpPr>
              <p:cNvPr id="119" name="Google Shape;119;p18"/>
              <p:cNvSpPr txBox="1"/>
              <p:nvPr/>
            </p:nvSpPr>
            <p:spPr>
              <a:xfrm>
                <a:off x="6490075" y="3439025"/>
                <a:ext cx="7014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Vac r</a:t>
                </a:r>
                <a:r>
                  <a:rPr lang="en"/>
                  <a:t>acks </a:t>
                </a:r>
                <a:endParaRPr/>
              </a:p>
            </p:txBody>
          </p:sp>
        </p:grpSp>
      </p:grpSp>
      <p:pic>
        <p:nvPicPr>
          <p:cNvPr id="120" name="Google Shape;12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4175" y="751750"/>
            <a:ext cx="3446626" cy="17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 title="Copy of Tunnel Hammer Hit 1.avi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45300" y="2637193"/>
            <a:ext cx="3124724" cy="234355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/>
          <p:nvPr/>
        </p:nvSpPr>
        <p:spPr>
          <a:xfrm>
            <a:off x="5871875" y="398050"/>
            <a:ext cx="335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Seismic wave propagation at interfaces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68825"/>
            <a:ext cx="5040974" cy="243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 rotWithShape="1">
          <a:blip r:embed="rId4">
            <a:alphaModFix/>
          </a:blip>
          <a:srcRect b="0" l="7206" r="4046" t="0"/>
          <a:stretch/>
        </p:blipFill>
        <p:spPr>
          <a:xfrm>
            <a:off x="5697225" y="95050"/>
            <a:ext cx="3373950" cy="42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925" y="3153254"/>
            <a:ext cx="5521851" cy="185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>
            <p:ph type="title"/>
          </p:nvPr>
        </p:nvSpPr>
        <p:spPr>
          <a:xfrm>
            <a:off x="2355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Robotized seismic sensors</a:t>
            </a:r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0825" y="3552875"/>
            <a:ext cx="2591749" cy="15144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st="38100">
              <a:srgbClr val="000000">
                <a:alpha val="61000"/>
              </a:srgbClr>
            </a:outerShdw>
          </a:effectLst>
        </p:spPr>
      </p:pic>
      <p:sp>
        <p:nvSpPr>
          <p:cNvPr id="138" name="Google Shape;138;p20"/>
          <p:cNvSpPr txBox="1"/>
          <p:nvPr/>
        </p:nvSpPr>
        <p:spPr>
          <a:xfrm>
            <a:off x="152800" y="1008000"/>
            <a:ext cx="41046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array of smart multi-sensors driven by an optimization algorithm to perform a specific task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of </a:t>
            </a:r>
            <a:r>
              <a:rPr i="1" lang="en"/>
              <a:t>AHEAD2020</a:t>
            </a:r>
            <a:r>
              <a:rPr lang="en"/>
              <a:t> - WP15.5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EGO and GSSI - “proof of principle” - 3 robots set and optimization algorithm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Virgo: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cancellation of Newtonian Noise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9375" y="48535"/>
            <a:ext cx="2170801" cy="61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 rotWithShape="1">
          <a:blip r:embed="rId5">
            <a:alphaModFix/>
          </a:blip>
          <a:srcRect b="21123" l="0" r="0" t="0"/>
          <a:stretch/>
        </p:blipFill>
        <p:spPr>
          <a:xfrm>
            <a:off x="5542900" y="1220625"/>
            <a:ext cx="3598200" cy="2332250"/>
          </a:xfrm>
          <a:prstGeom prst="flowChartPunchedCard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 rotWithShape="1">
          <a:blip r:embed="rId6">
            <a:alphaModFix/>
          </a:blip>
          <a:srcRect b="11174" l="8877" r="22993" t="0"/>
          <a:stretch/>
        </p:blipFill>
        <p:spPr>
          <a:xfrm>
            <a:off x="4419601" y="-7774"/>
            <a:ext cx="2294400" cy="16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 rotWithShape="1">
          <a:blip r:embed="rId7">
            <a:alphaModFix/>
          </a:blip>
          <a:srcRect b="6237" l="2847" r="3484" t="5656"/>
          <a:stretch/>
        </p:blipFill>
        <p:spPr>
          <a:xfrm>
            <a:off x="3436650" y="2824525"/>
            <a:ext cx="3008100" cy="2236200"/>
          </a:xfrm>
          <a:prstGeom prst="snip1Rect">
            <a:avLst>
              <a:gd fmla="val 41579" name="adj"/>
            </a:avLst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169900" y="3326650"/>
            <a:ext cx="3114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Future: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remote GW sites mapping noise sources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GW detector on the Moon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Multidisciplinary: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Geophysical surveys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10340"/>
            <a:ext cx="4241377" cy="166148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>
            <p:ph type="title"/>
          </p:nvPr>
        </p:nvSpPr>
        <p:spPr>
          <a:xfrm>
            <a:off x="2355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Marine ecosystems</a:t>
            </a:r>
            <a:endParaRPr/>
          </a:p>
        </p:txBody>
      </p:sp>
      <p:sp>
        <p:nvSpPr>
          <p:cNvPr id="150" name="Google Shape;150;p21"/>
          <p:cNvSpPr txBox="1"/>
          <p:nvPr>
            <p:ph idx="1" type="body"/>
          </p:nvPr>
        </p:nvSpPr>
        <p:spPr>
          <a:xfrm>
            <a:off x="205925" y="2855300"/>
            <a:ext cx="4353900" cy="23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Virgo data archive contains 20 years of environmental data, with information on Sea activity, and more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C</a:t>
            </a:r>
            <a:r>
              <a:rPr lang="en" sz="1500">
                <a:solidFill>
                  <a:schemeClr val="dk1"/>
                </a:solidFill>
              </a:rPr>
              <a:t>limate</a:t>
            </a:r>
            <a:r>
              <a:rPr lang="en" sz="1500">
                <a:solidFill>
                  <a:schemeClr val="dk1"/>
                </a:solidFill>
              </a:rPr>
              <a:t> </a:t>
            </a:r>
            <a:r>
              <a:rPr lang="en" sz="1500">
                <a:solidFill>
                  <a:schemeClr val="dk1"/>
                </a:solidFill>
              </a:rPr>
              <a:t>change studies</a:t>
            </a:r>
            <a:r>
              <a:rPr lang="en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Marine life and biodiversity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Coastal erosion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2021 - </a:t>
            </a:r>
            <a:r>
              <a:rPr lang="en" sz="1500">
                <a:solidFill>
                  <a:schemeClr val="dk1"/>
                </a:solidFill>
              </a:rPr>
              <a:t>Agreement with University of Pisa  -  sharing of Virgo seismic sensors data.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51" name="Google Shape;151;p21"/>
          <p:cNvPicPr preferRelativeResize="0"/>
          <p:nvPr/>
        </p:nvPicPr>
        <p:blipFill rotWithShape="1">
          <a:blip r:embed="rId4">
            <a:alphaModFix/>
          </a:blip>
          <a:srcRect b="7924" l="20155" r="4498" t="14309"/>
          <a:stretch/>
        </p:blipFill>
        <p:spPr>
          <a:xfrm>
            <a:off x="4510675" y="1727650"/>
            <a:ext cx="3471173" cy="201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 rotWithShape="1">
          <a:blip r:embed="rId5">
            <a:alphaModFix/>
          </a:blip>
          <a:srcRect b="0" l="8675" r="0" t="0"/>
          <a:stretch/>
        </p:blipFill>
        <p:spPr>
          <a:xfrm>
            <a:off x="6491575" y="3146800"/>
            <a:ext cx="2652426" cy="193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/>
          <p:nvPr/>
        </p:nvSpPr>
        <p:spPr>
          <a:xfrm>
            <a:off x="676775" y="1269700"/>
            <a:ext cx="356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Sea activity recorded a Virgo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 rotWithShape="1">
          <a:blip r:embed="rId6">
            <a:alphaModFix/>
          </a:blip>
          <a:srcRect b="9641" l="0" r="0" t="0"/>
          <a:stretch/>
        </p:blipFill>
        <p:spPr>
          <a:xfrm>
            <a:off x="6796750" y="194950"/>
            <a:ext cx="2253200" cy="146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0675" y="184700"/>
            <a:ext cx="2192674" cy="146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