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2" r:id="rId5"/>
    <p:sldId id="260" r:id="rId6"/>
    <p:sldId id="265" r:id="rId7"/>
    <p:sldId id="266" r:id="rId8"/>
    <p:sldId id="263" r:id="rId9"/>
    <p:sldId id="261" r:id="rId10"/>
    <p:sldId id="259" r:id="rId11"/>
    <p:sldId id="267"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405"/>
  </p:normalViewPr>
  <p:slideViewPr>
    <p:cSldViewPr snapToGrid="0">
      <p:cViewPr varScale="1">
        <p:scale>
          <a:sx n="99" d="100"/>
          <a:sy n="99" d="100"/>
        </p:scale>
        <p:origin x="32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6C4F9B-EA45-1F07-DAA4-66E824DF1A1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a:p>
        </p:txBody>
      </p:sp>
      <p:sp>
        <p:nvSpPr>
          <p:cNvPr id="3" name="Sous-titre 2">
            <a:extLst>
              <a:ext uri="{FF2B5EF4-FFF2-40B4-BE49-F238E27FC236}">
                <a16:creationId xmlns:a16="http://schemas.microsoft.com/office/drawing/2014/main" id="{1A62DA0C-BE5E-2CF8-FD43-BA105DB42B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sp>
        <p:nvSpPr>
          <p:cNvPr id="4" name="Espace réservé de la date 3">
            <a:extLst>
              <a:ext uri="{FF2B5EF4-FFF2-40B4-BE49-F238E27FC236}">
                <a16:creationId xmlns:a16="http://schemas.microsoft.com/office/drawing/2014/main" id="{C9860A03-8AF3-CC63-D87E-B6A9BF2687FE}"/>
              </a:ext>
            </a:extLst>
          </p:cNvPr>
          <p:cNvSpPr>
            <a:spLocks noGrp="1"/>
          </p:cNvSpPr>
          <p:nvPr>
            <p:ph type="dt" sz="half" idx="10"/>
          </p:nvPr>
        </p:nvSpPr>
        <p:spPr/>
        <p:txBody>
          <a:bodyPr/>
          <a:lstStyle/>
          <a:p>
            <a:fld id="{DDE04D14-C340-9646-B41D-15AE2CC11921}" type="datetimeFigureOut">
              <a:rPr lang="en-US" smtClean="0"/>
              <a:t>5/30/23</a:t>
            </a:fld>
            <a:endParaRPr lang="en-US"/>
          </a:p>
        </p:txBody>
      </p:sp>
      <p:sp>
        <p:nvSpPr>
          <p:cNvPr id="5" name="Espace réservé du pied de page 4">
            <a:extLst>
              <a:ext uri="{FF2B5EF4-FFF2-40B4-BE49-F238E27FC236}">
                <a16:creationId xmlns:a16="http://schemas.microsoft.com/office/drawing/2014/main" id="{73D4A00A-A65B-B0D5-D860-7EA1A865CCF8}"/>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8C558B3D-9326-C8E0-8176-47F9BB1808B5}"/>
              </a:ext>
            </a:extLst>
          </p:cNvPr>
          <p:cNvSpPr>
            <a:spLocks noGrp="1"/>
          </p:cNvSpPr>
          <p:nvPr>
            <p:ph type="sldNum" sz="quarter" idx="12"/>
          </p:nvPr>
        </p:nvSpPr>
        <p:spPr/>
        <p:txBody>
          <a:bodyPr/>
          <a:lstStyle/>
          <a:p>
            <a:fld id="{461E103D-6DBF-334E-AE97-5939CBDE1293}" type="slidenum">
              <a:rPr lang="en-US" smtClean="0"/>
              <a:t>‹N°›</a:t>
            </a:fld>
            <a:endParaRPr lang="en-US"/>
          </a:p>
        </p:txBody>
      </p:sp>
    </p:spTree>
    <p:extLst>
      <p:ext uri="{BB962C8B-B14F-4D97-AF65-F5344CB8AC3E}">
        <p14:creationId xmlns:p14="http://schemas.microsoft.com/office/powerpoint/2010/main" val="1356137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E0291C-BA04-5F0D-3FD0-1B3710729288}"/>
              </a:ext>
            </a:extLst>
          </p:cNvPr>
          <p:cNvSpPr>
            <a:spLocks noGrp="1"/>
          </p:cNvSpPr>
          <p:nvPr>
            <p:ph type="title"/>
          </p:nvPr>
        </p:nvSpPr>
        <p:spPr/>
        <p:txBody>
          <a:bodyPr/>
          <a:lstStyle/>
          <a:p>
            <a:r>
              <a:rPr lang="fr-FR"/>
              <a:t>Modifiez le style du titre</a:t>
            </a:r>
            <a:endParaRPr lang="en-US"/>
          </a:p>
        </p:txBody>
      </p:sp>
      <p:sp>
        <p:nvSpPr>
          <p:cNvPr id="3" name="Espace réservé du texte vertical 2">
            <a:extLst>
              <a:ext uri="{FF2B5EF4-FFF2-40B4-BE49-F238E27FC236}">
                <a16:creationId xmlns:a16="http://schemas.microsoft.com/office/drawing/2014/main" id="{93E9B0A6-BF27-A48B-FB34-1F40B364636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9333AFFC-2531-28E6-9EAC-9DC7751F945D}"/>
              </a:ext>
            </a:extLst>
          </p:cNvPr>
          <p:cNvSpPr>
            <a:spLocks noGrp="1"/>
          </p:cNvSpPr>
          <p:nvPr>
            <p:ph type="dt" sz="half" idx="10"/>
          </p:nvPr>
        </p:nvSpPr>
        <p:spPr/>
        <p:txBody>
          <a:bodyPr/>
          <a:lstStyle/>
          <a:p>
            <a:fld id="{DDE04D14-C340-9646-B41D-15AE2CC11921}" type="datetimeFigureOut">
              <a:rPr lang="en-US" smtClean="0"/>
              <a:t>5/30/23</a:t>
            </a:fld>
            <a:endParaRPr lang="en-US"/>
          </a:p>
        </p:txBody>
      </p:sp>
      <p:sp>
        <p:nvSpPr>
          <p:cNvPr id="5" name="Espace réservé du pied de page 4">
            <a:extLst>
              <a:ext uri="{FF2B5EF4-FFF2-40B4-BE49-F238E27FC236}">
                <a16:creationId xmlns:a16="http://schemas.microsoft.com/office/drawing/2014/main" id="{DE516389-2A76-577D-CB6C-E62DE5B4AE77}"/>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3CA67E60-D95F-E33B-DFEF-2D5B4B80451F}"/>
              </a:ext>
            </a:extLst>
          </p:cNvPr>
          <p:cNvSpPr>
            <a:spLocks noGrp="1"/>
          </p:cNvSpPr>
          <p:nvPr>
            <p:ph type="sldNum" sz="quarter" idx="12"/>
          </p:nvPr>
        </p:nvSpPr>
        <p:spPr/>
        <p:txBody>
          <a:bodyPr/>
          <a:lstStyle/>
          <a:p>
            <a:fld id="{461E103D-6DBF-334E-AE97-5939CBDE1293}" type="slidenum">
              <a:rPr lang="en-US" smtClean="0"/>
              <a:t>‹N°›</a:t>
            </a:fld>
            <a:endParaRPr lang="en-US"/>
          </a:p>
        </p:txBody>
      </p:sp>
    </p:spTree>
    <p:extLst>
      <p:ext uri="{BB962C8B-B14F-4D97-AF65-F5344CB8AC3E}">
        <p14:creationId xmlns:p14="http://schemas.microsoft.com/office/powerpoint/2010/main" val="833043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5B4E4B8-D65E-DD9F-C757-E288B824322F}"/>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US"/>
          </a:p>
        </p:txBody>
      </p:sp>
      <p:sp>
        <p:nvSpPr>
          <p:cNvPr id="3" name="Espace réservé du texte vertical 2">
            <a:extLst>
              <a:ext uri="{FF2B5EF4-FFF2-40B4-BE49-F238E27FC236}">
                <a16:creationId xmlns:a16="http://schemas.microsoft.com/office/drawing/2014/main" id="{5E0FCAAA-F977-8E06-BE2D-174BB9DAABB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28657FAC-87D7-87E2-8E60-36E6C9538C60}"/>
              </a:ext>
            </a:extLst>
          </p:cNvPr>
          <p:cNvSpPr>
            <a:spLocks noGrp="1"/>
          </p:cNvSpPr>
          <p:nvPr>
            <p:ph type="dt" sz="half" idx="10"/>
          </p:nvPr>
        </p:nvSpPr>
        <p:spPr/>
        <p:txBody>
          <a:bodyPr/>
          <a:lstStyle/>
          <a:p>
            <a:fld id="{DDE04D14-C340-9646-B41D-15AE2CC11921}" type="datetimeFigureOut">
              <a:rPr lang="en-US" smtClean="0"/>
              <a:t>5/30/23</a:t>
            </a:fld>
            <a:endParaRPr lang="en-US"/>
          </a:p>
        </p:txBody>
      </p:sp>
      <p:sp>
        <p:nvSpPr>
          <p:cNvPr id="5" name="Espace réservé du pied de page 4">
            <a:extLst>
              <a:ext uri="{FF2B5EF4-FFF2-40B4-BE49-F238E27FC236}">
                <a16:creationId xmlns:a16="http://schemas.microsoft.com/office/drawing/2014/main" id="{3C6A11F4-C62F-F917-900C-AE5F8686125D}"/>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A5ED6B67-124E-C732-3A86-2BDA9E5408DB}"/>
              </a:ext>
            </a:extLst>
          </p:cNvPr>
          <p:cNvSpPr>
            <a:spLocks noGrp="1"/>
          </p:cNvSpPr>
          <p:nvPr>
            <p:ph type="sldNum" sz="quarter" idx="12"/>
          </p:nvPr>
        </p:nvSpPr>
        <p:spPr/>
        <p:txBody>
          <a:bodyPr/>
          <a:lstStyle/>
          <a:p>
            <a:fld id="{461E103D-6DBF-334E-AE97-5939CBDE1293}" type="slidenum">
              <a:rPr lang="en-US" smtClean="0"/>
              <a:t>‹N°›</a:t>
            </a:fld>
            <a:endParaRPr lang="en-US"/>
          </a:p>
        </p:txBody>
      </p:sp>
    </p:spTree>
    <p:extLst>
      <p:ext uri="{BB962C8B-B14F-4D97-AF65-F5344CB8AC3E}">
        <p14:creationId xmlns:p14="http://schemas.microsoft.com/office/powerpoint/2010/main" val="1004558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35B629-5FAD-D921-BB06-A5FE0C5E49DA}"/>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4663D971-F574-40B9-9B6B-D3501D030E4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198992C7-1C83-81B0-1288-CE73F9BDFD6E}"/>
              </a:ext>
            </a:extLst>
          </p:cNvPr>
          <p:cNvSpPr>
            <a:spLocks noGrp="1"/>
          </p:cNvSpPr>
          <p:nvPr>
            <p:ph type="dt" sz="half" idx="10"/>
          </p:nvPr>
        </p:nvSpPr>
        <p:spPr/>
        <p:txBody>
          <a:bodyPr/>
          <a:lstStyle/>
          <a:p>
            <a:fld id="{DDE04D14-C340-9646-B41D-15AE2CC11921}" type="datetimeFigureOut">
              <a:rPr lang="en-US" smtClean="0"/>
              <a:t>5/30/23</a:t>
            </a:fld>
            <a:endParaRPr lang="en-US"/>
          </a:p>
        </p:txBody>
      </p:sp>
      <p:sp>
        <p:nvSpPr>
          <p:cNvPr id="5" name="Espace réservé du pied de page 4">
            <a:extLst>
              <a:ext uri="{FF2B5EF4-FFF2-40B4-BE49-F238E27FC236}">
                <a16:creationId xmlns:a16="http://schemas.microsoft.com/office/drawing/2014/main" id="{5250FB02-0705-FABD-CCCD-76D003C1707E}"/>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1BFDEB64-05AB-50C6-E591-CB6CE5C3785F}"/>
              </a:ext>
            </a:extLst>
          </p:cNvPr>
          <p:cNvSpPr>
            <a:spLocks noGrp="1"/>
          </p:cNvSpPr>
          <p:nvPr>
            <p:ph type="sldNum" sz="quarter" idx="12"/>
          </p:nvPr>
        </p:nvSpPr>
        <p:spPr/>
        <p:txBody>
          <a:bodyPr/>
          <a:lstStyle/>
          <a:p>
            <a:fld id="{461E103D-6DBF-334E-AE97-5939CBDE1293}" type="slidenum">
              <a:rPr lang="en-US" smtClean="0"/>
              <a:t>‹N°›</a:t>
            </a:fld>
            <a:endParaRPr lang="en-US"/>
          </a:p>
        </p:txBody>
      </p:sp>
    </p:spTree>
    <p:extLst>
      <p:ext uri="{BB962C8B-B14F-4D97-AF65-F5344CB8AC3E}">
        <p14:creationId xmlns:p14="http://schemas.microsoft.com/office/powerpoint/2010/main" val="3808367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D5492E-E91F-2CCA-5206-DED388AE1D9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a:p>
        </p:txBody>
      </p:sp>
      <p:sp>
        <p:nvSpPr>
          <p:cNvPr id="3" name="Espace réservé du texte 2">
            <a:extLst>
              <a:ext uri="{FF2B5EF4-FFF2-40B4-BE49-F238E27FC236}">
                <a16:creationId xmlns:a16="http://schemas.microsoft.com/office/drawing/2014/main" id="{DC432148-5D6A-3CE1-05E6-0E9C5CD318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B07F072-B94F-2729-7943-1AED2DFB6A22}"/>
              </a:ext>
            </a:extLst>
          </p:cNvPr>
          <p:cNvSpPr>
            <a:spLocks noGrp="1"/>
          </p:cNvSpPr>
          <p:nvPr>
            <p:ph type="dt" sz="half" idx="10"/>
          </p:nvPr>
        </p:nvSpPr>
        <p:spPr/>
        <p:txBody>
          <a:bodyPr/>
          <a:lstStyle/>
          <a:p>
            <a:fld id="{DDE04D14-C340-9646-B41D-15AE2CC11921}" type="datetimeFigureOut">
              <a:rPr lang="en-US" smtClean="0"/>
              <a:t>5/30/23</a:t>
            </a:fld>
            <a:endParaRPr lang="en-US"/>
          </a:p>
        </p:txBody>
      </p:sp>
      <p:sp>
        <p:nvSpPr>
          <p:cNvPr id="5" name="Espace réservé du pied de page 4">
            <a:extLst>
              <a:ext uri="{FF2B5EF4-FFF2-40B4-BE49-F238E27FC236}">
                <a16:creationId xmlns:a16="http://schemas.microsoft.com/office/drawing/2014/main" id="{58555960-6D61-83FB-BDA6-A852D991DA73}"/>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C5F0B57E-5466-BA80-63AC-5E4646D54EF7}"/>
              </a:ext>
            </a:extLst>
          </p:cNvPr>
          <p:cNvSpPr>
            <a:spLocks noGrp="1"/>
          </p:cNvSpPr>
          <p:nvPr>
            <p:ph type="sldNum" sz="quarter" idx="12"/>
          </p:nvPr>
        </p:nvSpPr>
        <p:spPr/>
        <p:txBody>
          <a:bodyPr/>
          <a:lstStyle/>
          <a:p>
            <a:fld id="{461E103D-6DBF-334E-AE97-5939CBDE1293}" type="slidenum">
              <a:rPr lang="en-US" smtClean="0"/>
              <a:t>‹N°›</a:t>
            </a:fld>
            <a:endParaRPr lang="en-US"/>
          </a:p>
        </p:txBody>
      </p:sp>
    </p:spTree>
    <p:extLst>
      <p:ext uri="{BB962C8B-B14F-4D97-AF65-F5344CB8AC3E}">
        <p14:creationId xmlns:p14="http://schemas.microsoft.com/office/powerpoint/2010/main" val="1171261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5D7E45-D119-25FE-859A-881AA65F77CB}"/>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DDB55599-5024-B64B-E461-39F319D36D3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a:extLst>
              <a:ext uri="{FF2B5EF4-FFF2-40B4-BE49-F238E27FC236}">
                <a16:creationId xmlns:a16="http://schemas.microsoft.com/office/drawing/2014/main" id="{C97E68F5-E39C-246A-392F-8F95963619B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a:extLst>
              <a:ext uri="{FF2B5EF4-FFF2-40B4-BE49-F238E27FC236}">
                <a16:creationId xmlns:a16="http://schemas.microsoft.com/office/drawing/2014/main" id="{EC452775-BB79-6B31-3137-28C053698B56}"/>
              </a:ext>
            </a:extLst>
          </p:cNvPr>
          <p:cNvSpPr>
            <a:spLocks noGrp="1"/>
          </p:cNvSpPr>
          <p:nvPr>
            <p:ph type="dt" sz="half" idx="10"/>
          </p:nvPr>
        </p:nvSpPr>
        <p:spPr/>
        <p:txBody>
          <a:bodyPr/>
          <a:lstStyle/>
          <a:p>
            <a:fld id="{DDE04D14-C340-9646-B41D-15AE2CC11921}" type="datetimeFigureOut">
              <a:rPr lang="en-US" smtClean="0"/>
              <a:t>5/30/23</a:t>
            </a:fld>
            <a:endParaRPr lang="en-US"/>
          </a:p>
        </p:txBody>
      </p:sp>
      <p:sp>
        <p:nvSpPr>
          <p:cNvPr id="6" name="Espace réservé du pied de page 5">
            <a:extLst>
              <a:ext uri="{FF2B5EF4-FFF2-40B4-BE49-F238E27FC236}">
                <a16:creationId xmlns:a16="http://schemas.microsoft.com/office/drawing/2014/main" id="{4915E67D-F385-2D57-83EC-A29E685287A8}"/>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61E5BE34-865E-5CCD-045A-D2E61B7904E8}"/>
              </a:ext>
            </a:extLst>
          </p:cNvPr>
          <p:cNvSpPr>
            <a:spLocks noGrp="1"/>
          </p:cNvSpPr>
          <p:nvPr>
            <p:ph type="sldNum" sz="quarter" idx="12"/>
          </p:nvPr>
        </p:nvSpPr>
        <p:spPr/>
        <p:txBody>
          <a:bodyPr/>
          <a:lstStyle/>
          <a:p>
            <a:fld id="{461E103D-6DBF-334E-AE97-5939CBDE1293}" type="slidenum">
              <a:rPr lang="en-US" smtClean="0"/>
              <a:t>‹N°›</a:t>
            </a:fld>
            <a:endParaRPr lang="en-US"/>
          </a:p>
        </p:txBody>
      </p:sp>
    </p:spTree>
    <p:extLst>
      <p:ext uri="{BB962C8B-B14F-4D97-AF65-F5344CB8AC3E}">
        <p14:creationId xmlns:p14="http://schemas.microsoft.com/office/powerpoint/2010/main" val="3017652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FD0024-739A-FB9E-D97A-D0D1927C6417}"/>
              </a:ext>
            </a:extLst>
          </p:cNvPr>
          <p:cNvSpPr>
            <a:spLocks noGrp="1"/>
          </p:cNvSpPr>
          <p:nvPr>
            <p:ph type="title"/>
          </p:nvPr>
        </p:nvSpPr>
        <p:spPr>
          <a:xfrm>
            <a:off x="839788" y="365125"/>
            <a:ext cx="10515600" cy="1325563"/>
          </a:xfrm>
        </p:spPr>
        <p:txBody>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6A0FC9A9-5B15-24E2-A7A9-9B076B38F8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29BB24C-8309-CFC5-BED3-019A56D621A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a:extLst>
              <a:ext uri="{FF2B5EF4-FFF2-40B4-BE49-F238E27FC236}">
                <a16:creationId xmlns:a16="http://schemas.microsoft.com/office/drawing/2014/main" id="{628C4F01-81D2-6D42-EFE0-86690D3CD3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5C45E2C-15BA-EDF0-DA76-9E7342A02D2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a:extLst>
              <a:ext uri="{FF2B5EF4-FFF2-40B4-BE49-F238E27FC236}">
                <a16:creationId xmlns:a16="http://schemas.microsoft.com/office/drawing/2014/main" id="{76B97664-C2AF-251A-334A-12C3D1AD650B}"/>
              </a:ext>
            </a:extLst>
          </p:cNvPr>
          <p:cNvSpPr>
            <a:spLocks noGrp="1"/>
          </p:cNvSpPr>
          <p:nvPr>
            <p:ph type="dt" sz="half" idx="10"/>
          </p:nvPr>
        </p:nvSpPr>
        <p:spPr/>
        <p:txBody>
          <a:bodyPr/>
          <a:lstStyle/>
          <a:p>
            <a:fld id="{DDE04D14-C340-9646-B41D-15AE2CC11921}" type="datetimeFigureOut">
              <a:rPr lang="en-US" smtClean="0"/>
              <a:t>5/30/23</a:t>
            </a:fld>
            <a:endParaRPr lang="en-US"/>
          </a:p>
        </p:txBody>
      </p:sp>
      <p:sp>
        <p:nvSpPr>
          <p:cNvPr id="8" name="Espace réservé du pied de page 7">
            <a:extLst>
              <a:ext uri="{FF2B5EF4-FFF2-40B4-BE49-F238E27FC236}">
                <a16:creationId xmlns:a16="http://schemas.microsoft.com/office/drawing/2014/main" id="{AA0EE6A6-07E3-266D-7730-65DB6D3540F1}"/>
              </a:ext>
            </a:extLst>
          </p:cNvPr>
          <p:cNvSpPr>
            <a:spLocks noGrp="1"/>
          </p:cNvSpPr>
          <p:nvPr>
            <p:ph type="ftr" sz="quarter" idx="11"/>
          </p:nvPr>
        </p:nvSpPr>
        <p:spPr/>
        <p:txBody>
          <a:bodyPr/>
          <a:lstStyle/>
          <a:p>
            <a:endParaRPr lang="en-US"/>
          </a:p>
        </p:txBody>
      </p:sp>
      <p:sp>
        <p:nvSpPr>
          <p:cNvPr id="9" name="Espace réservé du numéro de diapositive 8">
            <a:extLst>
              <a:ext uri="{FF2B5EF4-FFF2-40B4-BE49-F238E27FC236}">
                <a16:creationId xmlns:a16="http://schemas.microsoft.com/office/drawing/2014/main" id="{493B6F7D-8905-1147-A95A-006933BD460B}"/>
              </a:ext>
            </a:extLst>
          </p:cNvPr>
          <p:cNvSpPr>
            <a:spLocks noGrp="1"/>
          </p:cNvSpPr>
          <p:nvPr>
            <p:ph type="sldNum" sz="quarter" idx="12"/>
          </p:nvPr>
        </p:nvSpPr>
        <p:spPr/>
        <p:txBody>
          <a:bodyPr/>
          <a:lstStyle/>
          <a:p>
            <a:fld id="{461E103D-6DBF-334E-AE97-5939CBDE1293}" type="slidenum">
              <a:rPr lang="en-US" smtClean="0"/>
              <a:t>‹N°›</a:t>
            </a:fld>
            <a:endParaRPr lang="en-US"/>
          </a:p>
        </p:txBody>
      </p:sp>
    </p:spTree>
    <p:extLst>
      <p:ext uri="{BB962C8B-B14F-4D97-AF65-F5344CB8AC3E}">
        <p14:creationId xmlns:p14="http://schemas.microsoft.com/office/powerpoint/2010/main" val="3589252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80850D-C0DD-3D8D-C955-837A68D5735F}"/>
              </a:ext>
            </a:extLst>
          </p:cNvPr>
          <p:cNvSpPr>
            <a:spLocks noGrp="1"/>
          </p:cNvSpPr>
          <p:nvPr>
            <p:ph type="title"/>
          </p:nvPr>
        </p:nvSpPr>
        <p:spPr/>
        <p:txBody>
          <a:bodyPr/>
          <a:lstStyle/>
          <a:p>
            <a:r>
              <a:rPr lang="fr-FR"/>
              <a:t>Modifiez le style du titre</a:t>
            </a:r>
            <a:endParaRPr lang="en-US"/>
          </a:p>
        </p:txBody>
      </p:sp>
      <p:sp>
        <p:nvSpPr>
          <p:cNvPr id="3" name="Espace réservé de la date 2">
            <a:extLst>
              <a:ext uri="{FF2B5EF4-FFF2-40B4-BE49-F238E27FC236}">
                <a16:creationId xmlns:a16="http://schemas.microsoft.com/office/drawing/2014/main" id="{BD843495-A441-71C1-A775-6035C02C67D5}"/>
              </a:ext>
            </a:extLst>
          </p:cNvPr>
          <p:cNvSpPr>
            <a:spLocks noGrp="1"/>
          </p:cNvSpPr>
          <p:nvPr>
            <p:ph type="dt" sz="half" idx="10"/>
          </p:nvPr>
        </p:nvSpPr>
        <p:spPr/>
        <p:txBody>
          <a:bodyPr/>
          <a:lstStyle/>
          <a:p>
            <a:fld id="{DDE04D14-C340-9646-B41D-15AE2CC11921}" type="datetimeFigureOut">
              <a:rPr lang="en-US" smtClean="0"/>
              <a:t>5/30/23</a:t>
            </a:fld>
            <a:endParaRPr lang="en-US"/>
          </a:p>
        </p:txBody>
      </p:sp>
      <p:sp>
        <p:nvSpPr>
          <p:cNvPr id="4" name="Espace réservé du pied de page 3">
            <a:extLst>
              <a:ext uri="{FF2B5EF4-FFF2-40B4-BE49-F238E27FC236}">
                <a16:creationId xmlns:a16="http://schemas.microsoft.com/office/drawing/2014/main" id="{C5DBD777-9CB3-B77E-DF1D-72EA16C9EFC2}"/>
              </a:ext>
            </a:extLst>
          </p:cNvPr>
          <p:cNvSpPr>
            <a:spLocks noGrp="1"/>
          </p:cNvSpPr>
          <p:nvPr>
            <p:ph type="ftr" sz="quarter" idx="11"/>
          </p:nvPr>
        </p:nvSpPr>
        <p:spPr/>
        <p:txBody>
          <a:bodyPr/>
          <a:lstStyle/>
          <a:p>
            <a:endParaRPr lang="en-US"/>
          </a:p>
        </p:txBody>
      </p:sp>
      <p:sp>
        <p:nvSpPr>
          <p:cNvPr id="5" name="Espace réservé du numéro de diapositive 4">
            <a:extLst>
              <a:ext uri="{FF2B5EF4-FFF2-40B4-BE49-F238E27FC236}">
                <a16:creationId xmlns:a16="http://schemas.microsoft.com/office/drawing/2014/main" id="{998B4F7A-CDD5-7160-FC79-2D1A5E2AA200}"/>
              </a:ext>
            </a:extLst>
          </p:cNvPr>
          <p:cNvSpPr>
            <a:spLocks noGrp="1"/>
          </p:cNvSpPr>
          <p:nvPr>
            <p:ph type="sldNum" sz="quarter" idx="12"/>
          </p:nvPr>
        </p:nvSpPr>
        <p:spPr/>
        <p:txBody>
          <a:bodyPr/>
          <a:lstStyle/>
          <a:p>
            <a:fld id="{461E103D-6DBF-334E-AE97-5939CBDE1293}" type="slidenum">
              <a:rPr lang="en-US" smtClean="0"/>
              <a:t>‹N°›</a:t>
            </a:fld>
            <a:endParaRPr lang="en-US"/>
          </a:p>
        </p:txBody>
      </p:sp>
    </p:spTree>
    <p:extLst>
      <p:ext uri="{BB962C8B-B14F-4D97-AF65-F5344CB8AC3E}">
        <p14:creationId xmlns:p14="http://schemas.microsoft.com/office/powerpoint/2010/main" val="4073021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5F117B9-50DF-FFED-FEED-EAA3FAEEB7AE}"/>
              </a:ext>
            </a:extLst>
          </p:cNvPr>
          <p:cNvSpPr>
            <a:spLocks noGrp="1"/>
          </p:cNvSpPr>
          <p:nvPr>
            <p:ph type="dt" sz="half" idx="10"/>
          </p:nvPr>
        </p:nvSpPr>
        <p:spPr/>
        <p:txBody>
          <a:bodyPr/>
          <a:lstStyle/>
          <a:p>
            <a:fld id="{DDE04D14-C340-9646-B41D-15AE2CC11921}" type="datetimeFigureOut">
              <a:rPr lang="en-US" smtClean="0"/>
              <a:t>5/30/23</a:t>
            </a:fld>
            <a:endParaRPr lang="en-US"/>
          </a:p>
        </p:txBody>
      </p:sp>
      <p:sp>
        <p:nvSpPr>
          <p:cNvPr id="3" name="Espace réservé du pied de page 2">
            <a:extLst>
              <a:ext uri="{FF2B5EF4-FFF2-40B4-BE49-F238E27FC236}">
                <a16:creationId xmlns:a16="http://schemas.microsoft.com/office/drawing/2014/main" id="{AF297FF2-2400-EFD3-BEDB-0ACE680B0270}"/>
              </a:ext>
            </a:extLst>
          </p:cNvPr>
          <p:cNvSpPr>
            <a:spLocks noGrp="1"/>
          </p:cNvSpPr>
          <p:nvPr>
            <p:ph type="ftr" sz="quarter" idx="11"/>
          </p:nvPr>
        </p:nvSpPr>
        <p:spPr/>
        <p:txBody>
          <a:bodyPr/>
          <a:lstStyle/>
          <a:p>
            <a:endParaRPr lang="en-US"/>
          </a:p>
        </p:txBody>
      </p:sp>
      <p:sp>
        <p:nvSpPr>
          <p:cNvPr id="4" name="Espace réservé du numéro de diapositive 3">
            <a:extLst>
              <a:ext uri="{FF2B5EF4-FFF2-40B4-BE49-F238E27FC236}">
                <a16:creationId xmlns:a16="http://schemas.microsoft.com/office/drawing/2014/main" id="{B87B148B-2559-DA8D-2709-AB089AF7F477}"/>
              </a:ext>
            </a:extLst>
          </p:cNvPr>
          <p:cNvSpPr>
            <a:spLocks noGrp="1"/>
          </p:cNvSpPr>
          <p:nvPr>
            <p:ph type="sldNum" sz="quarter" idx="12"/>
          </p:nvPr>
        </p:nvSpPr>
        <p:spPr/>
        <p:txBody>
          <a:bodyPr/>
          <a:lstStyle/>
          <a:p>
            <a:fld id="{461E103D-6DBF-334E-AE97-5939CBDE1293}" type="slidenum">
              <a:rPr lang="en-US" smtClean="0"/>
              <a:t>‹N°›</a:t>
            </a:fld>
            <a:endParaRPr lang="en-US"/>
          </a:p>
        </p:txBody>
      </p:sp>
    </p:spTree>
    <p:extLst>
      <p:ext uri="{BB962C8B-B14F-4D97-AF65-F5344CB8AC3E}">
        <p14:creationId xmlns:p14="http://schemas.microsoft.com/office/powerpoint/2010/main" val="2977764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611236-F10B-5DFF-CB6C-F7DE129A2A0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du contenu 2">
            <a:extLst>
              <a:ext uri="{FF2B5EF4-FFF2-40B4-BE49-F238E27FC236}">
                <a16:creationId xmlns:a16="http://schemas.microsoft.com/office/drawing/2014/main" id="{34572852-26E4-7DC4-ABA8-6ECD5424E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a:extLst>
              <a:ext uri="{FF2B5EF4-FFF2-40B4-BE49-F238E27FC236}">
                <a16:creationId xmlns:a16="http://schemas.microsoft.com/office/drawing/2014/main" id="{CEEEB2D1-0654-C64E-AC0B-89486A36E8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B9E9A79-D3F2-C498-6296-C0B9FDDA5AAF}"/>
              </a:ext>
            </a:extLst>
          </p:cNvPr>
          <p:cNvSpPr>
            <a:spLocks noGrp="1"/>
          </p:cNvSpPr>
          <p:nvPr>
            <p:ph type="dt" sz="half" idx="10"/>
          </p:nvPr>
        </p:nvSpPr>
        <p:spPr/>
        <p:txBody>
          <a:bodyPr/>
          <a:lstStyle/>
          <a:p>
            <a:fld id="{DDE04D14-C340-9646-B41D-15AE2CC11921}" type="datetimeFigureOut">
              <a:rPr lang="en-US" smtClean="0"/>
              <a:t>5/30/23</a:t>
            </a:fld>
            <a:endParaRPr lang="en-US"/>
          </a:p>
        </p:txBody>
      </p:sp>
      <p:sp>
        <p:nvSpPr>
          <p:cNvPr id="6" name="Espace réservé du pied de page 5">
            <a:extLst>
              <a:ext uri="{FF2B5EF4-FFF2-40B4-BE49-F238E27FC236}">
                <a16:creationId xmlns:a16="http://schemas.microsoft.com/office/drawing/2014/main" id="{2D74AD67-EB6F-AE66-BB4C-6C88BE877222}"/>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39247B89-8BF8-8613-C64D-F6D647EAB3DE}"/>
              </a:ext>
            </a:extLst>
          </p:cNvPr>
          <p:cNvSpPr>
            <a:spLocks noGrp="1"/>
          </p:cNvSpPr>
          <p:nvPr>
            <p:ph type="sldNum" sz="quarter" idx="12"/>
          </p:nvPr>
        </p:nvSpPr>
        <p:spPr/>
        <p:txBody>
          <a:bodyPr/>
          <a:lstStyle/>
          <a:p>
            <a:fld id="{461E103D-6DBF-334E-AE97-5939CBDE1293}" type="slidenum">
              <a:rPr lang="en-US" smtClean="0"/>
              <a:t>‹N°›</a:t>
            </a:fld>
            <a:endParaRPr lang="en-US"/>
          </a:p>
        </p:txBody>
      </p:sp>
    </p:spTree>
    <p:extLst>
      <p:ext uri="{BB962C8B-B14F-4D97-AF65-F5344CB8AC3E}">
        <p14:creationId xmlns:p14="http://schemas.microsoft.com/office/powerpoint/2010/main" val="2400276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C634BD-2DBD-E2AB-A91F-EBF99D64D15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pour une image  2">
            <a:extLst>
              <a:ext uri="{FF2B5EF4-FFF2-40B4-BE49-F238E27FC236}">
                <a16:creationId xmlns:a16="http://schemas.microsoft.com/office/drawing/2014/main" id="{B019028D-8EBC-CC1A-7211-97FDC99A33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a:extLst>
              <a:ext uri="{FF2B5EF4-FFF2-40B4-BE49-F238E27FC236}">
                <a16:creationId xmlns:a16="http://schemas.microsoft.com/office/drawing/2014/main" id="{5E463397-0830-0661-4330-5A176952E8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D8CFE79-00B5-763E-4893-9FA0005FF00F}"/>
              </a:ext>
            </a:extLst>
          </p:cNvPr>
          <p:cNvSpPr>
            <a:spLocks noGrp="1"/>
          </p:cNvSpPr>
          <p:nvPr>
            <p:ph type="dt" sz="half" idx="10"/>
          </p:nvPr>
        </p:nvSpPr>
        <p:spPr/>
        <p:txBody>
          <a:bodyPr/>
          <a:lstStyle/>
          <a:p>
            <a:fld id="{DDE04D14-C340-9646-B41D-15AE2CC11921}" type="datetimeFigureOut">
              <a:rPr lang="en-US" smtClean="0"/>
              <a:t>5/30/23</a:t>
            </a:fld>
            <a:endParaRPr lang="en-US"/>
          </a:p>
        </p:txBody>
      </p:sp>
      <p:sp>
        <p:nvSpPr>
          <p:cNvPr id="6" name="Espace réservé du pied de page 5">
            <a:extLst>
              <a:ext uri="{FF2B5EF4-FFF2-40B4-BE49-F238E27FC236}">
                <a16:creationId xmlns:a16="http://schemas.microsoft.com/office/drawing/2014/main" id="{AFE19251-4159-7A2C-CD24-8F63BD743505}"/>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D3206074-5669-1CD8-B691-98608DC9903A}"/>
              </a:ext>
            </a:extLst>
          </p:cNvPr>
          <p:cNvSpPr>
            <a:spLocks noGrp="1"/>
          </p:cNvSpPr>
          <p:nvPr>
            <p:ph type="sldNum" sz="quarter" idx="12"/>
          </p:nvPr>
        </p:nvSpPr>
        <p:spPr/>
        <p:txBody>
          <a:bodyPr/>
          <a:lstStyle/>
          <a:p>
            <a:fld id="{461E103D-6DBF-334E-AE97-5939CBDE1293}" type="slidenum">
              <a:rPr lang="en-US" smtClean="0"/>
              <a:t>‹N°›</a:t>
            </a:fld>
            <a:endParaRPr lang="en-US"/>
          </a:p>
        </p:txBody>
      </p:sp>
    </p:spTree>
    <p:extLst>
      <p:ext uri="{BB962C8B-B14F-4D97-AF65-F5344CB8AC3E}">
        <p14:creationId xmlns:p14="http://schemas.microsoft.com/office/powerpoint/2010/main" val="2341094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BC2802E-A7B2-D0A1-478B-4FD19E7564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0704BCF9-8E2C-E189-2EBD-1127746FEC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CE680CB1-8545-B94C-F3F1-29ABA8BF1D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E04D14-C340-9646-B41D-15AE2CC11921}" type="datetimeFigureOut">
              <a:rPr lang="en-US" smtClean="0"/>
              <a:t>5/30/23</a:t>
            </a:fld>
            <a:endParaRPr lang="en-US"/>
          </a:p>
        </p:txBody>
      </p:sp>
      <p:sp>
        <p:nvSpPr>
          <p:cNvPr id="5" name="Espace réservé du pied de page 4">
            <a:extLst>
              <a:ext uri="{FF2B5EF4-FFF2-40B4-BE49-F238E27FC236}">
                <a16:creationId xmlns:a16="http://schemas.microsoft.com/office/drawing/2014/main" id="{8ABFFFAF-C1E9-9FBC-B5C8-36618C0A41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a:extLst>
              <a:ext uri="{FF2B5EF4-FFF2-40B4-BE49-F238E27FC236}">
                <a16:creationId xmlns:a16="http://schemas.microsoft.com/office/drawing/2014/main" id="{38965A38-942B-3DBF-8965-0770E1033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1E103D-6DBF-334E-AE97-5939CBDE1293}" type="slidenum">
              <a:rPr lang="en-US" smtClean="0"/>
              <a:t>‹N°›</a:t>
            </a:fld>
            <a:endParaRPr lang="en-US"/>
          </a:p>
        </p:txBody>
      </p:sp>
    </p:spTree>
    <p:extLst>
      <p:ext uri="{BB962C8B-B14F-4D97-AF65-F5344CB8AC3E}">
        <p14:creationId xmlns:p14="http://schemas.microsoft.com/office/powerpoint/2010/main" val="254836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1D0791-3E79-E9FB-731E-D78066D87BF6}"/>
              </a:ext>
            </a:extLst>
          </p:cNvPr>
          <p:cNvSpPr>
            <a:spLocks noGrp="1"/>
          </p:cNvSpPr>
          <p:nvPr>
            <p:ph type="ctrTitle"/>
          </p:nvPr>
        </p:nvSpPr>
        <p:spPr>
          <a:xfrm>
            <a:off x="1524000" y="4473536"/>
            <a:ext cx="9144000" cy="1022200"/>
          </a:xfrm>
        </p:spPr>
        <p:txBody>
          <a:bodyPr/>
          <a:lstStyle/>
          <a:p>
            <a:r>
              <a:rPr lang="en-US" dirty="0"/>
              <a:t>Stavros </a:t>
            </a:r>
            <a:r>
              <a:rPr lang="en-US" dirty="0" err="1"/>
              <a:t>Katsanevas</a:t>
            </a:r>
            <a:endParaRPr lang="en-US" dirty="0"/>
          </a:p>
        </p:txBody>
      </p:sp>
      <p:sp>
        <p:nvSpPr>
          <p:cNvPr id="3" name="Sous-titre 2">
            <a:extLst>
              <a:ext uri="{FF2B5EF4-FFF2-40B4-BE49-F238E27FC236}">
                <a16:creationId xmlns:a16="http://schemas.microsoft.com/office/drawing/2014/main" id="{0A44AE20-AE06-7E0F-FA7C-F941781F0581}"/>
              </a:ext>
            </a:extLst>
          </p:cNvPr>
          <p:cNvSpPr>
            <a:spLocks noGrp="1"/>
          </p:cNvSpPr>
          <p:nvPr>
            <p:ph type="subTitle" idx="1"/>
          </p:nvPr>
        </p:nvSpPr>
        <p:spPr>
          <a:xfrm>
            <a:off x="1524000" y="5613655"/>
            <a:ext cx="9144000" cy="1655762"/>
          </a:xfrm>
        </p:spPr>
        <p:txBody>
          <a:bodyPr/>
          <a:lstStyle/>
          <a:p>
            <a:r>
              <a:rPr lang="en-US" b="1" dirty="0"/>
              <a:t>Lyon</a:t>
            </a:r>
          </a:p>
          <a:p>
            <a:r>
              <a:rPr lang="en-US" dirty="0"/>
              <a:t>1996-2003</a:t>
            </a:r>
          </a:p>
        </p:txBody>
      </p:sp>
      <p:pic>
        <p:nvPicPr>
          <p:cNvPr id="5" name="Image 4">
            <a:extLst>
              <a:ext uri="{FF2B5EF4-FFF2-40B4-BE49-F238E27FC236}">
                <a16:creationId xmlns:a16="http://schemas.microsoft.com/office/drawing/2014/main" id="{2E3C2FA5-24A6-37D3-D062-63F029CE9314}"/>
              </a:ext>
            </a:extLst>
          </p:cNvPr>
          <p:cNvPicPr>
            <a:picLocks noChangeAspect="1"/>
          </p:cNvPicPr>
          <p:nvPr/>
        </p:nvPicPr>
        <p:blipFill>
          <a:blip r:embed="rId2"/>
          <a:stretch>
            <a:fillRect/>
          </a:stretch>
        </p:blipFill>
        <p:spPr>
          <a:xfrm>
            <a:off x="3667733" y="382292"/>
            <a:ext cx="4999612" cy="3973326"/>
          </a:xfrm>
          <a:prstGeom prst="rect">
            <a:avLst/>
          </a:prstGeom>
        </p:spPr>
      </p:pic>
    </p:spTree>
    <p:extLst>
      <p:ext uri="{BB962C8B-B14F-4D97-AF65-F5344CB8AC3E}">
        <p14:creationId xmlns:p14="http://schemas.microsoft.com/office/powerpoint/2010/main" val="2854052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D4F7978-7EFD-25B6-125A-0C857A86E1FC}"/>
              </a:ext>
            </a:extLst>
          </p:cNvPr>
          <p:cNvSpPr txBox="1"/>
          <p:nvPr/>
        </p:nvSpPr>
        <p:spPr>
          <a:xfrm>
            <a:off x="1596979" y="1017431"/>
            <a:ext cx="9800823" cy="4062651"/>
          </a:xfrm>
          <a:prstGeom prst="rect">
            <a:avLst/>
          </a:prstGeom>
          <a:noFill/>
        </p:spPr>
        <p:txBody>
          <a:bodyPr wrap="square" rtlCol="0">
            <a:spAutoFit/>
          </a:bodyPr>
          <a:lstStyle/>
          <a:p>
            <a:endParaRPr lang="en-US" sz="2400" dirty="0"/>
          </a:p>
          <a:p>
            <a:r>
              <a:rPr lang="en-US" sz="2400" dirty="0"/>
              <a:t>Yannis </a:t>
            </a:r>
            <a:r>
              <a:rPr lang="en-US" sz="2400" dirty="0" err="1"/>
              <a:t>Karyotakis</a:t>
            </a:r>
            <a:r>
              <a:rPr lang="en-US" sz="2400" dirty="0"/>
              <a:t> wrote:</a:t>
            </a:r>
          </a:p>
          <a:p>
            <a:endParaRPr lang="en-US" sz="2400" i="1" dirty="0"/>
          </a:p>
          <a:p>
            <a:r>
              <a:rPr lang="en-US" sz="2400" dirty="0"/>
              <a:t>“</a:t>
            </a:r>
            <a:r>
              <a:rPr lang="fr-FR" sz="2400" b="0" i="0" u="none" strike="noStrike" dirty="0">
                <a:solidFill>
                  <a:srgbClr val="000000"/>
                </a:solidFill>
                <a:effectLst/>
                <a:latin typeface="Helvetica" pitchFamily="2" charset="0"/>
              </a:rPr>
              <a:t>Je suis certain que Stavros le long du Styx est en train d’expliquer à Charon l’importance de la découverte des ondes gravitationnelles. </a:t>
            </a:r>
            <a:r>
              <a:rPr lang="en-US" sz="2400" b="0" i="0" u="none" strike="noStrike" dirty="0">
                <a:solidFill>
                  <a:srgbClr val="000000"/>
                </a:solidFill>
                <a:effectLst/>
                <a:latin typeface="Helvetica" pitchFamily="2" charset="0"/>
              </a:rPr>
              <a:t>”</a:t>
            </a:r>
          </a:p>
          <a:p>
            <a:endParaRPr lang="en-US" sz="2400" dirty="0">
              <a:solidFill>
                <a:srgbClr val="000000"/>
              </a:solidFill>
              <a:latin typeface="Helvetica" pitchFamily="2" charset="0"/>
            </a:endParaRPr>
          </a:p>
          <a:p>
            <a:endParaRPr lang="en-US" sz="2400" dirty="0">
              <a:solidFill>
                <a:srgbClr val="000000"/>
              </a:solidFill>
              <a:latin typeface="Helvetica" pitchFamily="2" charset="0"/>
            </a:endParaRPr>
          </a:p>
          <a:p>
            <a:r>
              <a:rPr lang="en-US" sz="2400" dirty="0">
                <a:solidFill>
                  <a:srgbClr val="000000"/>
                </a:solidFill>
                <a:latin typeface="Helvetica" pitchFamily="2" charset="0"/>
              </a:rPr>
              <a:t>I would say he is probably sitting now with Aphrodite and Apollo trying to convince them of the beauty of the physics of the two infinities and I am sure they will soon join his team </a:t>
            </a:r>
            <a:endParaRPr lang="en-US" sz="2400" dirty="0"/>
          </a:p>
          <a:p>
            <a:endParaRPr lang="en-US" dirty="0"/>
          </a:p>
        </p:txBody>
      </p:sp>
    </p:spTree>
    <p:extLst>
      <p:ext uri="{BB962C8B-B14F-4D97-AF65-F5344CB8AC3E}">
        <p14:creationId xmlns:p14="http://schemas.microsoft.com/office/powerpoint/2010/main" val="2098545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676C7A2-BDC2-C675-1CA2-C76BDA1982BA}"/>
              </a:ext>
            </a:extLst>
          </p:cNvPr>
          <p:cNvSpPr txBox="1"/>
          <p:nvPr/>
        </p:nvSpPr>
        <p:spPr>
          <a:xfrm>
            <a:off x="1828799" y="1094704"/>
            <a:ext cx="9942491" cy="3447098"/>
          </a:xfrm>
          <a:prstGeom prst="rect">
            <a:avLst/>
          </a:prstGeom>
          <a:noFill/>
        </p:spPr>
        <p:txBody>
          <a:bodyPr wrap="square" rtlCol="0">
            <a:spAutoFit/>
          </a:bodyPr>
          <a:lstStyle/>
          <a:p>
            <a:r>
              <a:rPr lang="en-US" sz="2800" dirty="0"/>
              <a:t>Dear Stavros</a:t>
            </a:r>
          </a:p>
          <a:p>
            <a:endParaRPr lang="en-US" sz="2400" dirty="0"/>
          </a:p>
          <a:p>
            <a:r>
              <a:rPr lang="en-US" sz="2400" dirty="0"/>
              <a:t>For all what you did for the physics and in particular for the physics in Lyon</a:t>
            </a:r>
          </a:p>
          <a:p>
            <a:r>
              <a:rPr lang="en-US" sz="2400" dirty="0"/>
              <a:t>For all what you did for many of us and me in particular  </a:t>
            </a:r>
          </a:p>
          <a:p>
            <a:r>
              <a:rPr lang="en-US" sz="2400" dirty="0"/>
              <a:t>I want to say thank you. </a:t>
            </a:r>
          </a:p>
          <a:p>
            <a:endParaRPr lang="en-US" sz="2400" dirty="0"/>
          </a:p>
          <a:p>
            <a:r>
              <a:rPr lang="en-US" sz="2800" dirty="0"/>
              <a:t>You will always be remembered with love, respect and admiration.</a:t>
            </a:r>
          </a:p>
          <a:p>
            <a:endParaRPr lang="en-US" sz="2400" dirty="0"/>
          </a:p>
          <a:p>
            <a:endParaRPr lang="en-US" dirty="0"/>
          </a:p>
        </p:txBody>
      </p:sp>
      <p:sp>
        <p:nvSpPr>
          <p:cNvPr id="3" name="ZoneTexte 2">
            <a:extLst>
              <a:ext uri="{FF2B5EF4-FFF2-40B4-BE49-F238E27FC236}">
                <a16:creationId xmlns:a16="http://schemas.microsoft.com/office/drawing/2014/main" id="{C19B5A20-4E82-C964-2AC6-394581927A5E}"/>
              </a:ext>
            </a:extLst>
          </p:cNvPr>
          <p:cNvSpPr txBox="1"/>
          <p:nvPr/>
        </p:nvSpPr>
        <p:spPr>
          <a:xfrm>
            <a:off x="3024389" y="4541802"/>
            <a:ext cx="6143222" cy="646331"/>
          </a:xfrm>
          <a:prstGeom prst="rect">
            <a:avLst/>
          </a:prstGeom>
          <a:noFill/>
        </p:spPr>
        <p:txBody>
          <a:bodyPr wrap="square" rtlCol="0">
            <a:spAutoFit/>
          </a:bodyPr>
          <a:lstStyle/>
          <a:p>
            <a:r>
              <a:rPr lang="fr-FR" sz="3600" dirty="0"/>
              <a:t>                </a:t>
            </a:r>
            <a:r>
              <a:rPr lang="el-GR" sz="3600" dirty="0"/>
              <a:t>Ευχαριστώ</a:t>
            </a:r>
            <a:r>
              <a:rPr lang="fr-FR" sz="3600" dirty="0"/>
              <a:t>  </a:t>
            </a:r>
            <a:r>
              <a:rPr lang="el-GR" sz="3600" dirty="0"/>
              <a:t>φίλε</a:t>
            </a:r>
            <a:endParaRPr lang="en-US" sz="3600" dirty="0"/>
          </a:p>
        </p:txBody>
      </p:sp>
    </p:spTree>
    <p:extLst>
      <p:ext uri="{BB962C8B-B14F-4D97-AF65-F5344CB8AC3E}">
        <p14:creationId xmlns:p14="http://schemas.microsoft.com/office/powerpoint/2010/main" val="1763341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CB4090A-4010-15B6-1D19-BB0F3B7AF90E}"/>
              </a:ext>
            </a:extLst>
          </p:cNvPr>
          <p:cNvSpPr txBox="1"/>
          <p:nvPr/>
        </p:nvSpPr>
        <p:spPr>
          <a:xfrm>
            <a:off x="0" y="501179"/>
            <a:ext cx="11851705" cy="1785104"/>
          </a:xfrm>
          <a:prstGeom prst="rect">
            <a:avLst/>
          </a:prstGeom>
          <a:noFill/>
        </p:spPr>
        <p:txBody>
          <a:bodyPr wrap="square" rtlCol="0">
            <a:spAutoFit/>
          </a:bodyPr>
          <a:lstStyle/>
          <a:p>
            <a:r>
              <a:rPr lang="en-US" sz="2200" b="1" dirty="0"/>
              <a:t>            November 27</a:t>
            </a:r>
            <a:r>
              <a:rPr lang="en-US" sz="2200" b="1" baseline="30000" dirty="0"/>
              <a:t>th</a:t>
            </a:r>
            <a:r>
              <a:rPr lang="en-US" sz="2200" b="1" dirty="0"/>
              <a:t> </a:t>
            </a:r>
            <a:r>
              <a:rPr lang="en-US" sz="2200" dirty="0"/>
              <a:t>will be always a sad day for  many of us and in particular for all Lyon physicists.</a:t>
            </a:r>
          </a:p>
          <a:p>
            <a:r>
              <a:rPr lang="en-US" sz="2200" dirty="0"/>
              <a:t> </a:t>
            </a:r>
          </a:p>
          <a:p>
            <a:r>
              <a:rPr lang="en-US" sz="2200" b="1" dirty="0"/>
              <a:t>            -Lyon was the place where Stavros’s ideas and enthusiasm found a fertile environment. </a:t>
            </a:r>
          </a:p>
          <a:p>
            <a:r>
              <a:rPr lang="en-US" sz="2200" b="1" dirty="0"/>
              <a:t>            -Lyon was also the first and also the last French University to benefit of this remarkable man</a:t>
            </a:r>
          </a:p>
          <a:p>
            <a:endParaRPr lang="en-US" sz="2200" dirty="0"/>
          </a:p>
        </p:txBody>
      </p:sp>
      <p:sp>
        <p:nvSpPr>
          <p:cNvPr id="3" name="ZoneTexte 2">
            <a:extLst>
              <a:ext uri="{FF2B5EF4-FFF2-40B4-BE49-F238E27FC236}">
                <a16:creationId xmlns:a16="http://schemas.microsoft.com/office/drawing/2014/main" id="{032160A4-A303-F96E-B435-EF4C4A0462A9}"/>
              </a:ext>
            </a:extLst>
          </p:cNvPr>
          <p:cNvSpPr txBox="1"/>
          <p:nvPr/>
        </p:nvSpPr>
        <p:spPr>
          <a:xfrm>
            <a:off x="555781" y="2532738"/>
            <a:ext cx="11851706" cy="3693319"/>
          </a:xfrm>
          <a:prstGeom prst="rect">
            <a:avLst/>
          </a:prstGeom>
          <a:noFill/>
        </p:spPr>
        <p:txBody>
          <a:bodyPr wrap="none" rtlCol="0">
            <a:spAutoFit/>
          </a:bodyPr>
          <a:lstStyle/>
          <a:p>
            <a:pPr marL="285750" indent="-285750">
              <a:buFont typeface="Wingdings" pitchFamily="2" charset="2"/>
              <a:buChar char="q"/>
            </a:pPr>
            <a:r>
              <a:rPr lang="en-US" sz="2400" dirty="0"/>
              <a:t> </a:t>
            </a:r>
            <a:r>
              <a:rPr lang="en-US" sz="2400" b="1" dirty="0"/>
              <a:t>1996</a:t>
            </a:r>
            <a:r>
              <a:rPr lang="en-US" sz="2400" dirty="0"/>
              <a:t> Stavros was invited by </a:t>
            </a:r>
            <a:r>
              <a:rPr lang="en-US" sz="2400" b="1" dirty="0"/>
              <a:t>J-E Augustin </a:t>
            </a:r>
            <a:r>
              <a:rPr lang="en-US" sz="2400" dirty="0"/>
              <a:t>(IPNL’s director at that time) as a visitor professor.</a:t>
            </a:r>
          </a:p>
          <a:p>
            <a:r>
              <a:rPr lang="en-US" sz="2400" dirty="0"/>
              <a:t>        </a:t>
            </a:r>
          </a:p>
          <a:p>
            <a:pPr marL="285750" indent="-285750">
              <a:buFont typeface="Wingdings" pitchFamily="2" charset="2"/>
              <a:buChar char="q"/>
            </a:pPr>
            <a:r>
              <a:rPr lang="en-US" sz="2400" dirty="0"/>
              <a:t>  </a:t>
            </a:r>
            <a:r>
              <a:rPr lang="en-US" sz="2400" b="1" dirty="0"/>
              <a:t>1996</a:t>
            </a:r>
            <a:r>
              <a:rPr lang="en-US" sz="2400" dirty="0"/>
              <a:t> Stavros was recruited as a full professor in Lyon University where he conducted </a:t>
            </a:r>
          </a:p>
          <a:p>
            <a:r>
              <a:rPr lang="en-US" sz="2400" dirty="0"/>
              <a:t>        important work on </a:t>
            </a:r>
            <a:r>
              <a:rPr lang="en-US" sz="2400" b="1" dirty="0">
                <a:solidFill>
                  <a:srgbClr val="C00000"/>
                </a:solidFill>
              </a:rPr>
              <a:t>SUSY &amp; neutrino</a:t>
            </a:r>
            <a:r>
              <a:rPr lang="en-US" sz="2400" dirty="0"/>
              <a:t> but also EW physics (W)</a:t>
            </a:r>
          </a:p>
          <a:p>
            <a:r>
              <a:rPr lang="en-US" sz="2400" dirty="0"/>
              <a:t>        He quickly took over as </a:t>
            </a:r>
            <a:r>
              <a:rPr lang="en-US" sz="2400" b="1" dirty="0">
                <a:solidFill>
                  <a:srgbClr val="FF0000"/>
                </a:solidFill>
              </a:rPr>
              <a:t>DELPHI</a:t>
            </a:r>
            <a:r>
              <a:rPr lang="en-US" sz="2400" dirty="0"/>
              <a:t> team leader and later on </a:t>
            </a:r>
            <a:r>
              <a:rPr lang="en-US" sz="2400" b="1" dirty="0">
                <a:solidFill>
                  <a:srgbClr val="FF0000"/>
                </a:solidFill>
              </a:rPr>
              <a:t>OPERA</a:t>
            </a:r>
            <a:r>
              <a:rPr lang="en-US" sz="2400" dirty="0"/>
              <a:t> team leader in Lyon</a:t>
            </a:r>
          </a:p>
          <a:p>
            <a:endParaRPr lang="en-US" sz="2400" dirty="0"/>
          </a:p>
          <a:p>
            <a:pPr marL="285750" indent="-285750">
              <a:buFont typeface="Wingdings" pitchFamily="2" charset="2"/>
              <a:buChar char="q"/>
            </a:pPr>
            <a:r>
              <a:rPr lang="en-US" sz="2400" dirty="0"/>
              <a:t>  </a:t>
            </a:r>
            <a:r>
              <a:rPr lang="en-US" sz="2400" b="1" dirty="0"/>
              <a:t>2002</a:t>
            </a:r>
            <a:r>
              <a:rPr lang="en-US" sz="2400" dirty="0"/>
              <a:t> Stavros joined the IN2P3 directorate </a:t>
            </a:r>
          </a:p>
          <a:p>
            <a:endParaRPr lang="en-US" sz="2400" dirty="0"/>
          </a:p>
          <a:p>
            <a:pPr marL="285750" indent="-285750">
              <a:buFont typeface="Wingdings" pitchFamily="2" charset="2"/>
              <a:buChar char="q"/>
            </a:pPr>
            <a:r>
              <a:rPr lang="en-US" sz="2400" b="1" dirty="0"/>
              <a:t>  2003 </a:t>
            </a:r>
            <a:r>
              <a:rPr lang="en-US" sz="2400" dirty="0"/>
              <a:t>left Lyon University for Paris VII University</a:t>
            </a:r>
          </a:p>
          <a:p>
            <a:pPr marL="285750" indent="-285750">
              <a:buFont typeface="Wingdings" pitchFamily="2" charset="2"/>
              <a:buChar char="q"/>
            </a:pPr>
            <a:endParaRPr lang="en-US" dirty="0"/>
          </a:p>
        </p:txBody>
      </p:sp>
    </p:spTree>
    <p:extLst>
      <p:ext uri="{BB962C8B-B14F-4D97-AF65-F5344CB8AC3E}">
        <p14:creationId xmlns:p14="http://schemas.microsoft.com/office/powerpoint/2010/main" val="1790253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5373B18-A0E8-4AD9-1447-5DD5C33C8FD4}"/>
              </a:ext>
            </a:extLst>
          </p:cNvPr>
          <p:cNvSpPr txBox="1"/>
          <p:nvPr/>
        </p:nvSpPr>
        <p:spPr>
          <a:xfrm>
            <a:off x="583660" y="359923"/>
            <a:ext cx="9931940" cy="461665"/>
          </a:xfrm>
          <a:prstGeom prst="rect">
            <a:avLst/>
          </a:prstGeom>
          <a:noFill/>
        </p:spPr>
        <p:txBody>
          <a:bodyPr wrap="square" rtlCol="0">
            <a:spAutoFit/>
          </a:bodyPr>
          <a:lstStyle/>
          <a:p>
            <a:r>
              <a:rPr lang="en-US" sz="2400" b="1" dirty="0">
                <a:solidFill>
                  <a:schemeClr val="accent2">
                    <a:lumMod val="75000"/>
                  </a:schemeClr>
                </a:solidFill>
              </a:rPr>
              <a:t>Stavros and SUSY</a:t>
            </a:r>
            <a:endParaRPr lang="en-US" b="1" dirty="0">
              <a:solidFill>
                <a:schemeClr val="accent2">
                  <a:lumMod val="75000"/>
                </a:schemeClr>
              </a:solidFill>
            </a:endParaRPr>
          </a:p>
        </p:txBody>
      </p:sp>
      <p:sp>
        <p:nvSpPr>
          <p:cNvPr id="3" name="ZoneTexte 2">
            <a:extLst>
              <a:ext uri="{FF2B5EF4-FFF2-40B4-BE49-F238E27FC236}">
                <a16:creationId xmlns:a16="http://schemas.microsoft.com/office/drawing/2014/main" id="{6F628F52-ABA0-1E11-A458-8464E696C18C}"/>
              </a:ext>
            </a:extLst>
          </p:cNvPr>
          <p:cNvSpPr txBox="1"/>
          <p:nvPr/>
        </p:nvSpPr>
        <p:spPr>
          <a:xfrm>
            <a:off x="515566" y="1001949"/>
            <a:ext cx="8878691" cy="5078313"/>
          </a:xfrm>
          <a:prstGeom prst="rect">
            <a:avLst/>
          </a:prstGeom>
          <a:noFill/>
        </p:spPr>
        <p:txBody>
          <a:bodyPr wrap="square" rtlCol="0">
            <a:spAutoFit/>
          </a:bodyPr>
          <a:lstStyle/>
          <a:p>
            <a:r>
              <a:rPr lang="en-US" b="1" dirty="0"/>
              <a:t>Stavros was one of the most active physicists in SUSY research  between 1996 and 2000</a:t>
            </a:r>
          </a:p>
          <a:p>
            <a:endParaRPr lang="en-US" dirty="0"/>
          </a:p>
          <a:p>
            <a:pPr marL="285750" indent="-285750">
              <a:buFont typeface="Wingdings" pitchFamily="2" charset="2"/>
              <a:buChar char="q"/>
            </a:pPr>
            <a:r>
              <a:rPr lang="en-US" b="1" dirty="0">
                <a:solidFill>
                  <a:srgbClr val="FF0000"/>
                </a:solidFill>
              </a:rPr>
              <a:t>SUSYGEN</a:t>
            </a:r>
            <a:r>
              <a:rPr lang="en-US" dirty="0"/>
              <a:t> generator was used by the 4 experiments looking for </a:t>
            </a:r>
            <a:r>
              <a:rPr lang="en-US" dirty="0" err="1"/>
              <a:t>supersymmetrical</a:t>
            </a:r>
            <a:r>
              <a:rPr lang="en-US" dirty="0"/>
              <a:t>  particles at LEP.  (with P. </a:t>
            </a:r>
            <a:r>
              <a:rPr lang="en-US" dirty="0" err="1"/>
              <a:t>Morawitz</a:t>
            </a:r>
            <a:r>
              <a:rPr lang="en-US" dirty="0"/>
              <a:t> and then with N. </a:t>
            </a:r>
            <a:r>
              <a:rPr lang="en-US" dirty="0" err="1"/>
              <a:t>Godhbane</a:t>
            </a:r>
            <a:r>
              <a:rPr lang="en-US" dirty="0"/>
              <a:t>)</a:t>
            </a:r>
          </a:p>
          <a:p>
            <a:endParaRPr lang="en-US" dirty="0"/>
          </a:p>
          <a:p>
            <a:pPr marL="285750" indent="-285750">
              <a:buFont typeface="Wingdings" pitchFamily="2" charset="2"/>
              <a:buChar char="q"/>
            </a:pPr>
            <a:r>
              <a:rPr lang="en-US" dirty="0"/>
              <a:t> Became a pilar of the </a:t>
            </a:r>
            <a:r>
              <a:rPr lang="en-US" b="1" dirty="0">
                <a:solidFill>
                  <a:srgbClr val="FF0000"/>
                </a:solidFill>
              </a:rPr>
              <a:t>SUSY GDR  </a:t>
            </a:r>
            <a:r>
              <a:rPr lang="en-US" dirty="0"/>
              <a:t>headed by P. </a:t>
            </a:r>
            <a:r>
              <a:rPr lang="en-US" dirty="0" err="1"/>
              <a:t>Binetruy</a:t>
            </a:r>
            <a:endParaRPr lang="en-US" dirty="0"/>
          </a:p>
          <a:p>
            <a:endParaRPr lang="en-US" dirty="0"/>
          </a:p>
          <a:p>
            <a:pPr marL="285750" indent="-285750">
              <a:buFont typeface="Wingdings" pitchFamily="2" charset="2"/>
              <a:buChar char="q"/>
            </a:pPr>
            <a:r>
              <a:rPr lang="en-US" dirty="0"/>
              <a:t> Organized the </a:t>
            </a:r>
            <a:r>
              <a:rPr lang="en-US" b="1" dirty="0"/>
              <a:t>first GDR meeting in Lyon</a:t>
            </a:r>
          </a:p>
          <a:p>
            <a:endParaRPr lang="en-US" dirty="0"/>
          </a:p>
          <a:p>
            <a:pPr marL="285750" indent="-285750">
              <a:buFont typeface="Wingdings" pitchFamily="2" charset="2"/>
              <a:buChar char="q"/>
            </a:pPr>
            <a:r>
              <a:rPr lang="en-US" dirty="0"/>
              <a:t>Supervised researches on </a:t>
            </a:r>
            <a:r>
              <a:rPr lang="en-US" dirty="0" err="1"/>
              <a:t>charginos</a:t>
            </a:r>
            <a:r>
              <a:rPr lang="en-US" dirty="0"/>
              <a:t>, squarks and </a:t>
            </a:r>
            <a:r>
              <a:rPr lang="en-US" dirty="0" err="1"/>
              <a:t>gluinos</a:t>
            </a:r>
            <a:r>
              <a:rPr lang="en-US" dirty="0"/>
              <a:t>: N. </a:t>
            </a:r>
            <a:r>
              <a:rPr lang="en-US" dirty="0" err="1"/>
              <a:t>Ghodbane</a:t>
            </a:r>
            <a:r>
              <a:rPr lang="en-US" dirty="0"/>
              <a:t> &amp; P. </a:t>
            </a:r>
            <a:r>
              <a:rPr lang="en-US" dirty="0" err="1"/>
              <a:t>Verdier</a:t>
            </a:r>
            <a:endParaRPr lang="en-US" dirty="0"/>
          </a:p>
          <a:p>
            <a:endParaRPr lang="en-US" dirty="0"/>
          </a:p>
          <a:p>
            <a:pPr marL="285750" indent="-285750">
              <a:buFont typeface="Wingdings" pitchFamily="2" charset="2"/>
              <a:buChar char="q"/>
            </a:pPr>
            <a:r>
              <a:rPr lang="en-US" dirty="0"/>
              <a:t>Created a </a:t>
            </a:r>
            <a:r>
              <a:rPr lang="en-US" b="1" dirty="0"/>
              <a:t>SUSY community </a:t>
            </a:r>
            <a:r>
              <a:rPr lang="en-US" dirty="0"/>
              <a:t>in Lyon including experimental and theoretical physicists (I.L , M. </a:t>
            </a:r>
            <a:r>
              <a:rPr lang="en-US" dirty="0" err="1"/>
              <a:t>Kibler</a:t>
            </a:r>
            <a:r>
              <a:rPr lang="en-US" dirty="0"/>
              <a:t>, F. </a:t>
            </a:r>
            <a:r>
              <a:rPr lang="en-US" dirty="0" err="1"/>
              <a:t>Gieres</a:t>
            </a:r>
            <a:r>
              <a:rPr lang="en-US" dirty="0"/>
              <a:t>, R. </a:t>
            </a:r>
            <a:r>
              <a:rPr lang="en-US" dirty="0" err="1"/>
              <a:t>Barbier</a:t>
            </a:r>
            <a:r>
              <a:rPr lang="en-US" dirty="0"/>
              <a:t>...) but also outside Lyon (LAPP, LPTH,LAL… )</a:t>
            </a:r>
          </a:p>
          <a:p>
            <a:pPr marL="285750" indent="-285750">
              <a:buFont typeface="Wingdings" pitchFamily="2" charset="2"/>
              <a:buChar char="q"/>
            </a:pPr>
            <a:r>
              <a:rPr lang="en-US" dirty="0"/>
              <a:t> SUSY GDR meetings were often the occasion for passionate discussions in a very friendly environment.</a:t>
            </a:r>
          </a:p>
          <a:p>
            <a:endParaRPr lang="en-US" dirty="0"/>
          </a:p>
          <a:p>
            <a:pPr marL="285750" indent="-285750">
              <a:buFont typeface="Wingdings" pitchFamily="2" charset="2"/>
              <a:buChar char="q"/>
            </a:pPr>
            <a:r>
              <a:rPr lang="en-US" dirty="0"/>
              <a:t> Invited brilliant physicists working on SUSY to Lyon</a:t>
            </a:r>
          </a:p>
          <a:p>
            <a:r>
              <a:rPr lang="en-US" dirty="0"/>
              <a:t>       S. </a:t>
            </a:r>
            <a:r>
              <a:rPr lang="en-US" dirty="0" err="1"/>
              <a:t>Pokorski</a:t>
            </a:r>
            <a:r>
              <a:rPr lang="en-US" dirty="0"/>
              <a:t>, J. </a:t>
            </a:r>
            <a:r>
              <a:rPr lang="en-US" dirty="0" err="1"/>
              <a:t>Rosiek</a:t>
            </a:r>
            <a:r>
              <a:rPr lang="en-US" dirty="0"/>
              <a:t>, G. Kane, M. </a:t>
            </a:r>
            <a:r>
              <a:rPr lang="en-US" dirty="0" err="1"/>
              <a:t>Carena</a:t>
            </a:r>
            <a:r>
              <a:rPr lang="en-US" dirty="0"/>
              <a:t>, C. Wagner….</a:t>
            </a:r>
          </a:p>
        </p:txBody>
      </p:sp>
    </p:spTree>
    <p:extLst>
      <p:ext uri="{BB962C8B-B14F-4D97-AF65-F5344CB8AC3E}">
        <p14:creationId xmlns:p14="http://schemas.microsoft.com/office/powerpoint/2010/main" val="5204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EFAE507-D553-99CB-7385-D544B44179AF}"/>
              </a:ext>
            </a:extLst>
          </p:cNvPr>
          <p:cNvPicPr>
            <a:picLocks noChangeAspect="1"/>
          </p:cNvPicPr>
          <p:nvPr/>
        </p:nvPicPr>
        <p:blipFill>
          <a:blip r:embed="rId2"/>
          <a:stretch>
            <a:fillRect/>
          </a:stretch>
        </p:blipFill>
        <p:spPr>
          <a:xfrm>
            <a:off x="1848050" y="0"/>
            <a:ext cx="7372951" cy="6612556"/>
          </a:xfrm>
          <a:prstGeom prst="rect">
            <a:avLst/>
          </a:prstGeom>
        </p:spPr>
      </p:pic>
    </p:spTree>
    <p:extLst>
      <p:ext uri="{BB962C8B-B14F-4D97-AF65-F5344CB8AC3E}">
        <p14:creationId xmlns:p14="http://schemas.microsoft.com/office/powerpoint/2010/main" val="2487876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5373B18-A0E8-4AD9-1447-5DD5C33C8FD4}"/>
              </a:ext>
            </a:extLst>
          </p:cNvPr>
          <p:cNvSpPr txBox="1"/>
          <p:nvPr/>
        </p:nvSpPr>
        <p:spPr>
          <a:xfrm>
            <a:off x="583660" y="359923"/>
            <a:ext cx="9931940" cy="461665"/>
          </a:xfrm>
          <a:prstGeom prst="rect">
            <a:avLst/>
          </a:prstGeom>
          <a:noFill/>
        </p:spPr>
        <p:txBody>
          <a:bodyPr wrap="square" rtlCol="0">
            <a:spAutoFit/>
          </a:bodyPr>
          <a:lstStyle/>
          <a:p>
            <a:r>
              <a:rPr lang="en-US" sz="2400" b="1" dirty="0">
                <a:solidFill>
                  <a:schemeClr val="accent2">
                    <a:lumMod val="75000"/>
                  </a:schemeClr>
                </a:solidFill>
              </a:rPr>
              <a:t>Stavros and  neutrino</a:t>
            </a:r>
          </a:p>
        </p:txBody>
      </p:sp>
      <p:sp>
        <p:nvSpPr>
          <p:cNvPr id="3" name="ZoneTexte 2">
            <a:extLst>
              <a:ext uri="{FF2B5EF4-FFF2-40B4-BE49-F238E27FC236}">
                <a16:creationId xmlns:a16="http://schemas.microsoft.com/office/drawing/2014/main" id="{6F628F52-ABA0-1E11-A458-8464E696C18C}"/>
              </a:ext>
            </a:extLst>
          </p:cNvPr>
          <p:cNvSpPr txBox="1"/>
          <p:nvPr/>
        </p:nvSpPr>
        <p:spPr>
          <a:xfrm>
            <a:off x="596539" y="561828"/>
            <a:ext cx="10337625" cy="6586418"/>
          </a:xfrm>
          <a:prstGeom prst="rect">
            <a:avLst/>
          </a:prstGeom>
          <a:noFill/>
        </p:spPr>
        <p:txBody>
          <a:bodyPr wrap="square" rtlCol="0">
            <a:spAutoFit/>
          </a:bodyPr>
          <a:lstStyle/>
          <a:p>
            <a:endParaRPr lang="en-US" dirty="0"/>
          </a:p>
          <a:p>
            <a:pPr marL="285750" indent="-285750">
              <a:buFont typeface="Wingdings" pitchFamily="2" charset="2"/>
              <a:buChar char="q"/>
            </a:pPr>
            <a:r>
              <a:rPr lang="en-US" dirty="0"/>
              <a:t>Stavros was </a:t>
            </a:r>
            <a:r>
              <a:rPr lang="en-US" b="1" dirty="0"/>
              <a:t>neutrino fervent </a:t>
            </a:r>
            <a:r>
              <a:rPr lang="en-US" dirty="0"/>
              <a:t>before to come to Lyon (Nestor project)</a:t>
            </a:r>
          </a:p>
          <a:p>
            <a:pPr marL="285750" indent="-285750">
              <a:buFont typeface="Wingdings" pitchFamily="2" charset="2"/>
              <a:buChar char="q"/>
            </a:pPr>
            <a:r>
              <a:rPr lang="en-US" dirty="0"/>
              <a:t> After LEP2 and the venue to Y. </a:t>
            </a:r>
            <a:r>
              <a:rPr lang="en-US" dirty="0" err="1"/>
              <a:t>Declais</a:t>
            </a:r>
            <a:r>
              <a:rPr lang="en-US" dirty="0"/>
              <a:t> to Lyon the neutrino became the hottest topic on Stavros’s list of interests.</a:t>
            </a:r>
          </a:p>
          <a:p>
            <a:pPr marL="285750" indent="-285750">
              <a:buFont typeface="Wingdings" pitchFamily="2" charset="2"/>
              <a:buChar char="q"/>
            </a:pPr>
            <a:r>
              <a:rPr lang="en-US" dirty="0"/>
              <a:t> Several beam-based neutrino projects were discussed: Monolith, OPERA….</a:t>
            </a:r>
          </a:p>
          <a:p>
            <a:pPr marL="285750" indent="-285750">
              <a:buFont typeface="Wingdings" pitchFamily="2" charset="2"/>
              <a:buChar char="q"/>
            </a:pPr>
            <a:r>
              <a:rPr lang="en-US" dirty="0"/>
              <a:t> </a:t>
            </a:r>
            <a:r>
              <a:rPr lang="en-US" b="1" dirty="0">
                <a:solidFill>
                  <a:srgbClr val="FF0000"/>
                </a:solidFill>
              </a:rPr>
              <a:t>Opera </a:t>
            </a:r>
            <a:r>
              <a:rPr lang="en-US" dirty="0"/>
              <a:t>group was created in 1997 (L. </a:t>
            </a:r>
            <a:r>
              <a:rPr lang="en-US" dirty="0" err="1"/>
              <a:t>Chaussard</a:t>
            </a:r>
            <a:r>
              <a:rPr lang="en-US" dirty="0"/>
              <a:t> , Y. </a:t>
            </a:r>
            <a:r>
              <a:rPr lang="en-US" dirty="0" err="1"/>
              <a:t>Declais</a:t>
            </a:r>
            <a:r>
              <a:rPr lang="en-US" dirty="0"/>
              <a:t>, S. </a:t>
            </a:r>
            <a:r>
              <a:rPr lang="en-US" dirty="0" err="1"/>
              <a:t>Katsaneva</a:t>
            </a:r>
            <a:r>
              <a:rPr lang="en-US" dirty="0"/>
              <a:t>, I. </a:t>
            </a:r>
            <a:r>
              <a:rPr lang="en-US" dirty="0" err="1"/>
              <a:t>Laktineh</a:t>
            </a:r>
            <a:r>
              <a:rPr lang="en-US" dirty="0"/>
              <a:t>) </a:t>
            </a:r>
          </a:p>
          <a:p>
            <a:pPr marL="285750" indent="-285750">
              <a:buFont typeface="Wingdings" pitchFamily="2" charset="2"/>
              <a:buChar char="q"/>
            </a:pPr>
            <a:r>
              <a:rPr lang="en-US" dirty="0"/>
              <a:t> Stavros then replaced Y. </a:t>
            </a:r>
            <a:r>
              <a:rPr lang="en-US" dirty="0" err="1"/>
              <a:t>Declais</a:t>
            </a:r>
            <a:r>
              <a:rPr lang="en-US" dirty="0"/>
              <a:t> as the team leader. </a:t>
            </a:r>
          </a:p>
          <a:p>
            <a:r>
              <a:rPr lang="en-US" dirty="0"/>
              <a:t>      Supervised many preparatory studies for OPERA to be accepted </a:t>
            </a:r>
          </a:p>
          <a:p>
            <a:r>
              <a:rPr lang="en-US" dirty="0"/>
              <a:t>       The group was joined after by D. </a:t>
            </a:r>
            <a:r>
              <a:rPr lang="en-US" dirty="0" err="1"/>
              <a:t>Autiero</a:t>
            </a:r>
            <a:r>
              <a:rPr lang="en-US" dirty="0"/>
              <a:t> and later on by J. Marteau</a:t>
            </a:r>
          </a:p>
          <a:p>
            <a:pPr marL="285750" indent="-285750">
              <a:buFont typeface="Wingdings" pitchFamily="2" charset="2"/>
              <a:buChar char="q"/>
            </a:pPr>
            <a:r>
              <a:rPr lang="en-US" dirty="0"/>
              <a:t> Stavros supervised two PhD students</a:t>
            </a:r>
          </a:p>
          <a:p>
            <a:r>
              <a:rPr lang="en-US" dirty="0"/>
              <a:t>       F. </a:t>
            </a:r>
            <a:r>
              <a:rPr lang="en-US" dirty="0" err="1"/>
              <a:t>Gharbi</a:t>
            </a:r>
            <a:r>
              <a:rPr lang="en-US" dirty="0"/>
              <a:t> and C. Heritier</a:t>
            </a:r>
          </a:p>
          <a:p>
            <a:pPr marL="285750" indent="-285750">
              <a:buFont typeface="Wingdings" pitchFamily="2" charset="2"/>
              <a:buChar char="q"/>
            </a:pPr>
            <a:r>
              <a:rPr lang="en-US" dirty="0"/>
              <a:t> Stavros initiated a new </a:t>
            </a:r>
            <a:r>
              <a:rPr lang="en-US" b="1" dirty="0">
                <a:solidFill>
                  <a:srgbClr val="FF0000"/>
                </a:solidFill>
              </a:rPr>
              <a:t>photodetection development </a:t>
            </a:r>
            <a:r>
              <a:rPr lang="en-US" dirty="0"/>
              <a:t>in Lyon to read out scintillators </a:t>
            </a:r>
          </a:p>
          <a:p>
            <a:r>
              <a:rPr lang="en-US" dirty="0"/>
              <a:t>       (MAPMT)</a:t>
            </a:r>
          </a:p>
          <a:p>
            <a:pPr marL="285750" indent="-285750">
              <a:buFont typeface="Wingdings" pitchFamily="2" charset="2"/>
              <a:buChar char="q"/>
            </a:pPr>
            <a:r>
              <a:rPr lang="en-US" dirty="0"/>
              <a:t> Stavros was the first to lead the OPERA </a:t>
            </a:r>
            <a:r>
              <a:rPr lang="en-US" b="1" dirty="0">
                <a:solidFill>
                  <a:srgbClr val="FF0000"/>
                </a:solidFill>
              </a:rPr>
              <a:t>DAQ system </a:t>
            </a:r>
          </a:p>
          <a:p>
            <a:pPr marL="285750" indent="-285750">
              <a:buFont typeface="Wingdings" pitchFamily="2" charset="2"/>
              <a:buChar char="q"/>
            </a:pPr>
            <a:r>
              <a:rPr lang="en-US" dirty="0"/>
              <a:t> Many researchers from Russia, Bulgaria, Sweden  and China came to Lyon to work with Stavros</a:t>
            </a:r>
          </a:p>
          <a:p>
            <a:endParaRPr lang="en-US" sz="2000" b="1" dirty="0"/>
          </a:p>
          <a:p>
            <a:r>
              <a:rPr lang="en-US" sz="2000" b="1" dirty="0"/>
              <a:t>When Stavros accepted the Deputy  Scientific Director position we were happy for him but we also were aware of the big loss that his departure represented for Lyon and at the same time the extraordinary asset for the French physics</a:t>
            </a:r>
          </a:p>
          <a:p>
            <a:endParaRPr lang="en-US" dirty="0"/>
          </a:p>
          <a:p>
            <a:r>
              <a:rPr lang="en-US" dirty="0"/>
              <a:t>Stavros continued to follow and support the neutrino activities in Lyon longtime after his departure. </a:t>
            </a:r>
          </a:p>
          <a:p>
            <a:r>
              <a:rPr lang="en-US" dirty="0"/>
              <a:t>He always cared about his fellows </a:t>
            </a:r>
          </a:p>
          <a:p>
            <a:endParaRPr lang="en-US" dirty="0"/>
          </a:p>
        </p:txBody>
      </p:sp>
    </p:spTree>
    <p:extLst>
      <p:ext uri="{BB962C8B-B14F-4D97-AF65-F5344CB8AC3E}">
        <p14:creationId xmlns:p14="http://schemas.microsoft.com/office/powerpoint/2010/main" val="2927642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C06FE16-928F-A0D2-9351-86571154FE62}"/>
              </a:ext>
            </a:extLst>
          </p:cNvPr>
          <p:cNvSpPr txBox="1"/>
          <p:nvPr/>
        </p:nvSpPr>
        <p:spPr>
          <a:xfrm>
            <a:off x="847023" y="202130"/>
            <a:ext cx="3994484" cy="461665"/>
          </a:xfrm>
          <a:prstGeom prst="rect">
            <a:avLst/>
          </a:prstGeom>
          <a:noFill/>
        </p:spPr>
        <p:txBody>
          <a:bodyPr wrap="square" rtlCol="0">
            <a:spAutoFit/>
          </a:bodyPr>
          <a:lstStyle/>
          <a:p>
            <a:r>
              <a:rPr lang="en-US" sz="2400" b="1" dirty="0">
                <a:solidFill>
                  <a:schemeClr val="accent2">
                    <a:lumMod val="75000"/>
                  </a:schemeClr>
                </a:solidFill>
              </a:rPr>
              <a:t>Stavros the teacher</a:t>
            </a:r>
          </a:p>
        </p:txBody>
      </p:sp>
      <p:sp>
        <p:nvSpPr>
          <p:cNvPr id="4" name="ZoneTexte 3">
            <a:extLst>
              <a:ext uri="{FF2B5EF4-FFF2-40B4-BE49-F238E27FC236}">
                <a16:creationId xmlns:a16="http://schemas.microsoft.com/office/drawing/2014/main" id="{847805DB-A5AE-ECB3-7FAF-3893936B8A7B}"/>
              </a:ext>
            </a:extLst>
          </p:cNvPr>
          <p:cNvSpPr txBox="1"/>
          <p:nvPr/>
        </p:nvSpPr>
        <p:spPr>
          <a:xfrm>
            <a:off x="847022" y="731519"/>
            <a:ext cx="10950025" cy="2431435"/>
          </a:xfrm>
          <a:prstGeom prst="rect">
            <a:avLst/>
          </a:prstGeom>
          <a:noFill/>
        </p:spPr>
        <p:txBody>
          <a:bodyPr wrap="square" rtlCol="0">
            <a:spAutoFit/>
          </a:bodyPr>
          <a:lstStyle/>
          <a:p>
            <a:pPr marL="285750" indent="-285750">
              <a:buFont typeface="Wingdings" pitchFamily="2" charset="2"/>
              <a:buChar char="q"/>
            </a:pPr>
            <a:r>
              <a:rPr lang="en-US" sz="2000" dirty="0"/>
              <a:t>Stavros was really appreciated by the students</a:t>
            </a:r>
          </a:p>
          <a:p>
            <a:pPr marL="285750" indent="-285750">
              <a:buFont typeface="Wingdings" pitchFamily="2" charset="2"/>
              <a:buChar char="q"/>
            </a:pPr>
            <a:r>
              <a:rPr lang="en-US" sz="2000" dirty="0"/>
              <a:t>Always available for them</a:t>
            </a:r>
          </a:p>
          <a:p>
            <a:pPr marL="285750" indent="-285750">
              <a:buFont typeface="Wingdings" pitchFamily="2" charset="2"/>
              <a:buChar char="q"/>
            </a:pPr>
            <a:r>
              <a:rPr lang="en-US" sz="2000" dirty="0"/>
              <a:t>He attracted brilliant PhD students </a:t>
            </a:r>
          </a:p>
          <a:p>
            <a:pPr marL="285750" indent="-285750">
              <a:buFont typeface="Wingdings" pitchFamily="2" charset="2"/>
              <a:buChar char="q"/>
            </a:pPr>
            <a:r>
              <a:rPr lang="en-US" sz="2000" dirty="0"/>
              <a:t> Although he dealt with his PhD students as real collaborators he looked after them as a father. </a:t>
            </a:r>
          </a:p>
          <a:p>
            <a:pPr marL="285750" indent="-285750">
              <a:buFont typeface="Wingdings" pitchFamily="2" charset="2"/>
              <a:buChar char="q"/>
            </a:pPr>
            <a:endParaRPr lang="en-US" dirty="0"/>
          </a:p>
          <a:p>
            <a:endParaRPr lang="en-US" dirty="0"/>
          </a:p>
          <a:p>
            <a:endParaRPr lang="en-US" dirty="0"/>
          </a:p>
          <a:p>
            <a:endParaRPr lang="en-US" dirty="0"/>
          </a:p>
        </p:txBody>
      </p:sp>
      <p:pic>
        <p:nvPicPr>
          <p:cNvPr id="5" name="Image 4">
            <a:extLst>
              <a:ext uri="{FF2B5EF4-FFF2-40B4-BE49-F238E27FC236}">
                <a16:creationId xmlns:a16="http://schemas.microsoft.com/office/drawing/2014/main" id="{11D1ACCA-82F0-3076-FDBE-EB49EC033146}"/>
              </a:ext>
            </a:extLst>
          </p:cNvPr>
          <p:cNvPicPr>
            <a:picLocks noChangeAspect="1"/>
          </p:cNvPicPr>
          <p:nvPr/>
        </p:nvPicPr>
        <p:blipFill>
          <a:blip r:embed="rId2"/>
          <a:stretch>
            <a:fillRect/>
          </a:stretch>
        </p:blipFill>
        <p:spPr>
          <a:xfrm>
            <a:off x="2268850" y="2241222"/>
            <a:ext cx="6099207" cy="4005032"/>
          </a:xfrm>
          <a:prstGeom prst="rect">
            <a:avLst/>
          </a:prstGeom>
        </p:spPr>
      </p:pic>
      <p:sp>
        <p:nvSpPr>
          <p:cNvPr id="2" name="ZoneTexte 1">
            <a:extLst>
              <a:ext uri="{FF2B5EF4-FFF2-40B4-BE49-F238E27FC236}">
                <a16:creationId xmlns:a16="http://schemas.microsoft.com/office/drawing/2014/main" id="{5BA6D1CB-672B-B79E-68FC-7F4242BDDA28}"/>
              </a:ext>
            </a:extLst>
          </p:cNvPr>
          <p:cNvSpPr txBox="1"/>
          <p:nvPr/>
        </p:nvSpPr>
        <p:spPr>
          <a:xfrm>
            <a:off x="3606084" y="6286538"/>
            <a:ext cx="3786388" cy="369332"/>
          </a:xfrm>
          <a:prstGeom prst="rect">
            <a:avLst/>
          </a:prstGeom>
          <a:noFill/>
        </p:spPr>
        <p:txBody>
          <a:bodyPr wrap="square" rtlCol="0">
            <a:spAutoFit/>
          </a:bodyPr>
          <a:lstStyle/>
          <a:p>
            <a:r>
              <a:rPr lang="en-US" dirty="0"/>
              <a:t>P. </a:t>
            </a:r>
            <a:r>
              <a:rPr lang="en-US" dirty="0" err="1"/>
              <a:t>Verdier</a:t>
            </a:r>
            <a:r>
              <a:rPr lang="en-US" dirty="0"/>
              <a:t> PhD thesis defense jury</a:t>
            </a:r>
          </a:p>
        </p:txBody>
      </p:sp>
    </p:spTree>
    <p:extLst>
      <p:ext uri="{BB962C8B-B14F-4D97-AF65-F5344CB8AC3E}">
        <p14:creationId xmlns:p14="http://schemas.microsoft.com/office/powerpoint/2010/main" val="3310837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509BC93-C50C-E229-3851-FDB7245CE651}"/>
              </a:ext>
            </a:extLst>
          </p:cNvPr>
          <p:cNvSpPr txBox="1"/>
          <p:nvPr/>
        </p:nvSpPr>
        <p:spPr>
          <a:xfrm>
            <a:off x="1010653" y="664143"/>
            <a:ext cx="9897753" cy="8094524"/>
          </a:xfrm>
          <a:prstGeom prst="rect">
            <a:avLst/>
          </a:prstGeom>
          <a:noFill/>
        </p:spPr>
        <p:txBody>
          <a:bodyPr wrap="square" rtlCol="0">
            <a:spAutoFit/>
          </a:bodyPr>
          <a:lstStyle/>
          <a:p>
            <a:r>
              <a:rPr lang="en-US" sz="2400" b="1" dirty="0"/>
              <a:t>Personal memories of Stavros</a:t>
            </a:r>
          </a:p>
          <a:p>
            <a:endParaRPr lang="en-US" dirty="0"/>
          </a:p>
          <a:p>
            <a:r>
              <a:rPr lang="en-US" sz="2000" dirty="0"/>
              <a:t>When I think about Stavros, a few pictures come to me</a:t>
            </a:r>
          </a:p>
          <a:p>
            <a:endParaRPr lang="en-US" sz="2000" dirty="0"/>
          </a:p>
          <a:p>
            <a:pPr marL="285750" indent="-285750">
              <a:buFontTx/>
              <a:buChar char="-"/>
            </a:pPr>
            <a:r>
              <a:rPr lang="en-US" sz="2000" dirty="0"/>
              <a:t>Passionate physicist </a:t>
            </a:r>
          </a:p>
          <a:p>
            <a:pPr marL="285750" indent="-285750">
              <a:buFontTx/>
              <a:buChar char="-"/>
            </a:pPr>
            <a:r>
              <a:rPr lang="en-US" sz="2000" dirty="0"/>
              <a:t>Creative spirit</a:t>
            </a:r>
          </a:p>
          <a:p>
            <a:pPr marL="285750" indent="-285750">
              <a:buFontTx/>
              <a:buChar char="-"/>
            </a:pPr>
            <a:r>
              <a:rPr lang="en-US" sz="2000" dirty="0"/>
              <a:t>Open-minded</a:t>
            </a:r>
          </a:p>
          <a:p>
            <a:pPr marL="285750" indent="-285750">
              <a:buFontTx/>
              <a:buChar char="-"/>
            </a:pPr>
            <a:r>
              <a:rPr lang="en-US" sz="2000" dirty="0"/>
              <a:t>Friendly</a:t>
            </a:r>
          </a:p>
          <a:p>
            <a:pPr marL="285750" indent="-285750">
              <a:buFontTx/>
              <a:buChar char="-"/>
            </a:pPr>
            <a:r>
              <a:rPr lang="en-US" sz="2000" dirty="0"/>
              <a:t>Soft and well-mannered </a:t>
            </a:r>
          </a:p>
          <a:p>
            <a:pPr marL="285750" indent="-285750">
              <a:buFontTx/>
              <a:buChar char="-"/>
            </a:pPr>
            <a:r>
              <a:rPr lang="en-US" sz="2000" b="1" dirty="0"/>
              <a:t>Universal </a:t>
            </a:r>
          </a:p>
          <a:p>
            <a:endParaRPr lang="en-US" dirty="0"/>
          </a:p>
          <a:p>
            <a:r>
              <a:rPr lang="en-US" sz="2000" dirty="0"/>
              <a:t>And above all, he had no hatred in his heart always forgiving those who mistreated him </a:t>
            </a:r>
          </a:p>
          <a:p>
            <a:endParaRPr lang="en-US" sz="2000" b="1" dirty="0"/>
          </a:p>
          <a:p>
            <a:r>
              <a:rPr lang="en-US" sz="2000" b="1" dirty="0"/>
              <a:t>                                </a:t>
            </a:r>
          </a:p>
          <a:p>
            <a:r>
              <a:rPr lang="en-US" sz="2000" b="1" dirty="0"/>
              <a:t>                                 </a:t>
            </a:r>
            <a:r>
              <a:rPr lang="en-US" sz="2800" b="1" dirty="0"/>
              <a:t>Stavros was an exceptional human being</a:t>
            </a:r>
          </a:p>
          <a:p>
            <a:endParaRPr lang="en-US" sz="2800" b="1" dirty="0"/>
          </a:p>
          <a:p>
            <a:r>
              <a:rPr lang="en-US" sz="2800" b="1" dirty="0"/>
              <a:t>              One does not meet so many like Stavros in a man life</a:t>
            </a:r>
          </a:p>
          <a:p>
            <a:endParaRPr lang="en-US" sz="2800" b="1" dirty="0"/>
          </a:p>
          <a:p>
            <a:endParaRPr lang="en-US" sz="2000" b="1"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948725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1F915E5-D2F1-6D4F-708C-E5BEACB6DC60}"/>
              </a:ext>
            </a:extLst>
          </p:cNvPr>
          <p:cNvPicPr>
            <a:picLocks noChangeAspect="1"/>
          </p:cNvPicPr>
          <p:nvPr/>
        </p:nvPicPr>
        <p:blipFill>
          <a:blip r:embed="rId2"/>
          <a:stretch>
            <a:fillRect/>
          </a:stretch>
        </p:blipFill>
        <p:spPr>
          <a:xfrm>
            <a:off x="1416050" y="273050"/>
            <a:ext cx="7772400" cy="5241360"/>
          </a:xfrm>
          <a:prstGeom prst="rect">
            <a:avLst/>
          </a:prstGeom>
        </p:spPr>
      </p:pic>
    </p:spTree>
    <p:extLst>
      <p:ext uri="{BB962C8B-B14F-4D97-AF65-F5344CB8AC3E}">
        <p14:creationId xmlns:p14="http://schemas.microsoft.com/office/powerpoint/2010/main" val="2434678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9DBE5DD-3806-40FA-099A-318DA3E31C4E}"/>
              </a:ext>
            </a:extLst>
          </p:cNvPr>
          <p:cNvPicPr>
            <a:picLocks noChangeAspect="1"/>
          </p:cNvPicPr>
          <p:nvPr/>
        </p:nvPicPr>
        <p:blipFill>
          <a:blip r:embed="rId2"/>
          <a:stretch>
            <a:fillRect/>
          </a:stretch>
        </p:blipFill>
        <p:spPr>
          <a:xfrm>
            <a:off x="1917616" y="0"/>
            <a:ext cx="7772400" cy="6378437"/>
          </a:xfrm>
          <a:prstGeom prst="rect">
            <a:avLst/>
          </a:prstGeom>
        </p:spPr>
      </p:pic>
    </p:spTree>
    <p:extLst>
      <p:ext uri="{BB962C8B-B14F-4D97-AF65-F5344CB8AC3E}">
        <p14:creationId xmlns:p14="http://schemas.microsoft.com/office/powerpoint/2010/main" val="343562169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2743</TotalTime>
  <Words>777</Words>
  <Application>Microsoft Macintosh PowerPoint</Application>
  <PresentationFormat>Grand écran</PresentationFormat>
  <Paragraphs>98</Paragraphs>
  <Slides>11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11</vt:i4>
      </vt:variant>
    </vt:vector>
  </HeadingPairs>
  <TitlesOfParts>
    <vt:vector size="17" baseType="lpstr">
      <vt:lpstr>Arial</vt:lpstr>
      <vt:lpstr>Calibri</vt:lpstr>
      <vt:lpstr>Calibri Light</vt:lpstr>
      <vt:lpstr>Helvetica</vt:lpstr>
      <vt:lpstr>Wingdings</vt:lpstr>
      <vt:lpstr>Thème Office</vt:lpstr>
      <vt:lpstr>Stavros Katsanevas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Stavros Katsanevas</dc:title>
  <dc:creator>laktineh imad</dc:creator>
  <cp:lastModifiedBy>laktineh imad</cp:lastModifiedBy>
  <cp:revision>14</cp:revision>
  <dcterms:created xsi:type="dcterms:W3CDTF">2023-05-28T12:06:14Z</dcterms:created>
  <dcterms:modified xsi:type="dcterms:W3CDTF">2023-05-31T19:38:13Z</dcterms:modified>
</cp:coreProperties>
</file>