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5"/>
  </p:notesMasterIdLst>
  <p:sldIdLst>
    <p:sldId id="256" r:id="rId3"/>
    <p:sldId id="955" r:id="rId4"/>
    <p:sldId id="1131" r:id="rId5"/>
    <p:sldId id="1122" r:id="rId6"/>
    <p:sldId id="1121" r:id="rId7"/>
    <p:sldId id="1124" r:id="rId8"/>
    <p:sldId id="1136" r:id="rId9"/>
    <p:sldId id="1123" r:id="rId10"/>
    <p:sldId id="948" r:id="rId11"/>
    <p:sldId id="1120" r:id="rId12"/>
    <p:sldId id="406" r:id="rId13"/>
    <p:sldId id="1127" r:id="rId14"/>
    <p:sldId id="1128" r:id="rId15"/>
    <p:sldId id="1126" r:id="rId16"/>
    <p:sldId id="1101" r:id="rId17"/>
    <p:sldId id="1109" r:id="rId18"/>
    <p:sldId id="1130" r:id="rId19"/>
    <p:sldId id="1125" r:id="rId20"/>
    <p:sldId id="1110" r:id="rId21"/>
    <p:sldId id="1116" r:id="rId22"/>
    <p:sldId id="964" r:id="rId23"/>
    <p:sldId id="953" r:id="rId24"/>
    <p:sldId id="1132" r:id="rId25"/>
    <p:sldId id="950" r:id="rId26"/>
    <p:sldId id="266" r:id="rId27"/>
    <p:sldId id="1111" r:id="rId28"/>
    <p:sldId id="280" r:id="rId29"/>
    <p:sldId id="282" r:id="rId30"/>
    <p:sldId id="283" r:id="rId31"/>
    <p:sldId id="951" r:id="rId32"/>
    <p:sldId id="1129" r:id="rId33"/>
    <p:sldId id="1105" r:id="rId34"/>
    <p:sldId id="954" r:id="rId35"/>
    <p:sldId id="1093" r:id="rId36"/>
    <p:sldId id="1092" r:id="rId37"/>
    <p:sldId id="1117" r:id="rId38"/>
    <p:sldId id="1119" r:id="rId39"/>
    <p:sldId id="1133" r:id="rId40"/>
    <p:sldId id="1134" r:id="rId41"/>
    <p:sldId id="1135" r:id="rId42"/>
    <p:sldId id="1106" r:id="rId43"/>
    <p:sldId id="1118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A1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9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4A3693-877D-4BC9-9C4F-1ABC89D29789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20825-05EF-460C-B465-4F35981D3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374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6188" y="876300"/>
            <a:ext cx="4203700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6A43-F938-4A2E-9154-5A76F43ED83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514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6188" y="876300"/>
            <a:ext cx="4203700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80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6188" y="876300"/>
            <a:ext cx="4203700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09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6188" y="876300"/>
            <a:ext cx="4203700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522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11CA5-764F-151C-CF44-B152162BB1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278E0B-3104-8F4F-0E04-77E2B867DB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0F1F74-42DF-62EF-151F-BD0E90CF5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7642C-ABF0-4E69-A103-5ABBF1843F96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57A047-D456-3309-C018-2857741DC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8B93D-7235-85E4-BA08-575C59AF8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DE788-D3A0-4343-80CC-C4CE351DF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963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090FC-4A23-7450-A640-5EE1E055D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FF4403-8FE1-5ABE-41C3-44AC43682E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6172C6-EFC1-ABAB-F229-D4DCE232B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7642C-ABF0-4E69-A103-5ABBF1843F96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6E7B90-6B08-8440-F94B-5671F0F38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4CC62-795F-68D0-E9C5-DD277ED55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DE788-D3A0-4343-80CC-C4CE351DF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51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032084-4884-A416-4365-CF756B849A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4310BD-19F0-BFE4-0368-741167D742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4D9C9-2C58-6B95-5B41-E83781DC4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7642C-ABF0-4E69-A103-5ABBF1843F96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42F880-A0CD-DBD3-D6C6-CEDD22079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E487A-0044-5313-5EE8-660294BA7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DE788-D3A0-4343-80CC-C4CE351DF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2395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65006-5D74-4BA3-8B80-DAE08B6831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C9F48F-3311-4BBC-931B-34519AAFB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FDFF44-9B79-47CE-A4E9-E80C5623A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648F2-31CF-44CB-B5F3-D45CAFEF19E1}" type="datetime1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F90837-C757-497E-A8BB-B17CC543A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6DDA2-5B21-446B-9BE5-B62C798E6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23813"/>
            <a:ext cx="2743200" cy="365125"/>
          </a:xfrm>
        </p:spPr>
        <p:txBody>
          <a:bodyPr/>
          <a:lstStyle/>
          <a:p>
            <a:fld id="{1092F261-FB20-4D10-A33C-82D4BC3CA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7143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6F41E-4527-4BF4-A891-37E96A080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60DF85-9D23-43C6-8C16-7133BF4F46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3FBDC-ED54-495B-A3B2-69D1ADE8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EF340-384E-4635-ABDB-7ED9911749BF}" type="datetime1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4F74B9-4C38-4B9F-9FBF-3E089529C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5AC921-B3A4-405A-A869-7CA8B4C35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2F261-FB20-4D10-A33C-82D4BC3CA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8464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15CC0-68C2-418F-B153-FDDC15EC8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4EBA39-56F2-41B6-A959-E7FCB4A21E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18C40-4862-4825-83E3-9A0E25EBA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CE675-4F54-4DF5-AEBA-721AE2154962}" type="datetime1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AEC50F-88F4-4CDB-91F2-71E302FA0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C51A0-9983-48AC-B68F-0982F397A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2F261-FB20-4D10-A33C-82D4BC3CA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8177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E952D-9ADE-405C-BB3A-17A43DB62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4EBD3A-B880-4D08-84B9-BE87C9E492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5F8E69-DF6C-42D8-AD3D-FCA384FC68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66DFE9-33DD-42EB-960E-0B1A985F7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59CF-2394-4A04-8EF0-C9302881999B}" type="datetime1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C02B5F-7D6A-4F08-9C84-6210E7582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6DA898-9C6A-458C-874F-A59353A11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2F261-FB20-4D10-A33C-82D4BC3CA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4125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E37AD-6943-453B-A185-088036C59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C2E340-E003-45E5-94C2-3B05E9FF38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66E08-8663-4849-9A64-342FEC30EE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C64993-EB93-4431-B039-CF4A697D76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5FE942-B908-4919-9FD7-CD17EC1DF9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3DC954-9955-4914-BA82-97500B098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9F69B-46B6-4C85-A1AC-CE07E5ACCF13}" type="datetime1">
              <a:rPr lang="en-US" smtClean="0"/>
              <a:t>3/19/2023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152CCE-B535-4DFE-8214-F502A83FA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5D5054-D02C-4A3F-8C24-CBE0FDF0F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2F261-FB20-4D10-A33C-82D4BC3CA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2675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D5298-127B-42CF-806C-5512E893B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5BBA9C-AB6C-4ACA-9E17-9A5451E42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14D8C-B273-4701-9B0F-6B095A880930}" type="datetime1">
              <a:rPr lang="en-US" smtClean="0"/>
              <a:t>3/19/2023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1C6694-C960-4AAA-ABD4-F29C6A871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5F7307-1FDA-4050-AA3C-81DC4E19C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2F261-FB20-4D10-A33C-82D4BC3CA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2372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8F3784-8288-4D2C-A470-6E8E79AD3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F888F-0DEC-4E11-AF12-4C2DC98D4ECB}" type="datetime1">
              <a:rPr lang="en-US" smtClean="0"/>
              <a:t>3/19/2023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11C656-F061-4D4D-942C-273C31A05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EE2352-0071-452D-8A34-92F233FBE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2F261-FB20-4D10-A33C-82D4BC3CA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3354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5078E-DB53-4195-BB1D-FE1CC7408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35F98-E036-4C21-90D4-315D7E89BC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91AE56-8033-41B6-AC57-C68F26E3E5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5FAC15-C5A0-4E35-A3B4-228F79A66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FA91B-BE98-4C07-A7D2-F8680712BEC7}" type="datetime1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23DE83-7331-44A6-8EE5-097A379B5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EB6A27-6DEB-4F76-BA2F-9A149AEA3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2F261-FB20-4D10-A33C-82D4BC3CA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6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04222-2EEE-993B-7E63-7A3F8987A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877AA-FB64-CCFA-B8FF-7DFC12464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F1AF76-2DF8-3A67-7412-E000D76EA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7642C-ABF0-4E69-A103-5ABBF1843F96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168A66-F508-2E55-A763-585092AA1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0A6DAA-3DE3-B729-575E-9C6E6B2E3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DE788-D3A0-4343-80CC-C4CE351DF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7191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C3839-9BA4-43BA-9B38-4B535B6D8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D745E9-A90B-4B67-A895-E69C309A1D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A9CFBF-28E1-4035-90EA-4A39D7ECC4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316212-99F7-40FA-970F-04C30A054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F870D-AFF8-4497-B7F2-985529F5B4DA}" type="datetime1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72BE2-7C9E-488D-8A13-C66B0E454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270B00-D301-4CC0-BA14-76F9E36E3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2F261-FB20-4D10-A33C-82D4BC3CA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2758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36A34-732D-4844-ABDD-86152D9BF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93EBB0-E74B-41D6-9302-8D6DAD8A03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C996D-86D9-4FF9-AD3E-4E5315E82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BF485-E0BE-4640-9D72-969F46F89DA7}" type="datetime1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DE2D6-D503-41DB-93CE-783BB1E95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9EFCBF-1C36-4860-9D4F-50FD184D3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2F261-FB20-4D10-A33C-82D4BC3CA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8842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1E9EA8-D0B2-47B4-9F9C-B2BB344F89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A1C547-8AD1-45A4-959E-E6A1A5AD4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98287-44D2-4DC1-9A25-3F4AD492B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B2A86-B301-4C91-81D8-4EB0EF750F08}" type="datetime1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8EF19-BA66-441F-BBBB-71F1B4640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E57F8-4349-48C7-9659-EFCB93F1B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2F261-FB20-4D10-A33C-82D4BC3CA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532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AC525-3D11-5CD9-C6A0-19E17A416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8EFF50-9A6F-A2AF-E793-90732548D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5E45FF-646C-39AA-4C4D-79629AB8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7642C-ABF0-4E69-A103-5ABBF1843F96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F36707-34B3-17E5-3156-4F3E87C2C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5C2648-05D0-62AA-F98F-DCA3D65CE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DE788-D3A0-4343-80CC-C4CE351DF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16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8615A-9776-973A-1ABF-57CEA28D9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F084A5-32EC-E3D1-42CF-2089B32B16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49B478-AD78-C6A2-7CE7-E3EB64AB7C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143F25-9C08-C6FD-DD88-DACC7E504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7642C-ABF0-4E69-A103-5ABBF1843F96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8DAAA9-D5C2-27FB-6A90-B71FD2F69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BEC7A6-34D7-F67E-F0E6-AA6466655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DE788-D3A0-4343-80CC-C4CE351DF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019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D6DF0-5288-D8A2-8EE9-C81084EC6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623CAD-5DC9-68C9-7DBD-9411BEEC3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430EE7-F846-14A7-9B30-8AA2B27666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ED9FF6-846D-DAA7-3352-97DA9FF3A2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5DFAA0-37C6-1117-1BF3-180AE46A7A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146C23-5848-2996-E306-CC618B243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7642C-ABF0-4E69-A103-5ABBF1843F96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B10446-25F2-DA07-CD97-9D9D48AE1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60D641-D4C6-79FD-F040-D918235C0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DE788-D3A0-4343-80CC-C4CE351DF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450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392C6-66C9-1BEF-CD00-839B1003F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593DDB-5F16-33A7-4482-6C0BBDEC6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7642C-ABF0-4E69-A103-5ABBF1843F96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E8B7DD-CBCD-193A-AE4E-86D3C69F7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82F435-F8B4-E46F-0C2B-125CA49E1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DE788-D3A0-4343-80CC-C4CE351DF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719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F02600-385A-63CE-802F-5D0B23DFE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7642C-ABF0-4E69-A103-5ABBF1843F96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5AEC9E-4DFD-C3D1-F6A3-E2BFB498D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99BEBF-B620-058E-D13D-52B0C9369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DE788-D3A0-4343-80CC-C4CE351DF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553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CBBCE-253B-0DA4-463B-9D7D99951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79676-9947-1A05-E437-6EC9AD8B6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3762C3-DF61-8CAC-A17B-451CAAEA8A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1F26E-DCB6-D1D3-7627-29B591E32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7642C-ABF0-4E69-A103-5ABBF1843F96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88B436-7508-7206-ED7E-74D156CB7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66A05E-3257-06DC-BD2D-87713C0CF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DE788-D3A0-4343-80CC-C4CE351DF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722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5A306-6D81-9CBC-D26E-B7A28303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C9B4EE-C501-A9C1-5831-BA0BA68301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5BEDB1-29A1-A1A3-F5D7-53D24CF290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55FE74-C26E-A178-1B07-AEB26FC80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7642C-ABF0-4E69-A103-5ABBF1843F96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343932-80F3-A4DB-D57A-E45763CB3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03CD21-F1C7-3578-5832-79BAC5B45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DE788-D3A0-4343-80CC-C4CE351DF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940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D233F7-A767-76C7-DC49-0772B19C1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C4A3E7-950F-7847-BEBA-80E4126F26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492BFC-D2ED-8830-DDED-A414DB15A3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67642C-ABF0-4E69-A103-5ABBF1843F96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A4EE6-7048-5A2E-5A2E-9D8BFB11A4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A6F4B3-CA28-FAD0-3CF9-37B4310B08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FDE788-D3A0-4343-80CC-C4CE351DF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53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6F1466-0220-4CF3-A770-6F49C9FE9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422B5D-3B04-4F9D-A638-E05E10756F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88F41F-5997-4F24-9F76-00471C28F0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8B620-9F56-4C2E-B649-C44F2A3A4F3D}" type="datetime1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5FE6B-2957-4FA8-82BF-DB9A3277F4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BFE0A-A8A7-4B87-BE1E-FC84D0ED73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31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2F261-FB20-4D10-A33C-82D4BC3CA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937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5.xml"/><Relationship Id="rId7" Type="http://schemas.openxmlformats.org/officeDocument/2006/relationships/image" Target="../media/image39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3" Type="http://schemas.openxmlformats.org/officeDocument/2006/relationships/image" Target="../media/image41.jpeg"/><Relationship Id="rId7" Type="http://schemas.openxmlformats.org/officeDocument/2006/relationships/image" Target="../media/image3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pn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0" Type="http://schemas.openxmlformats.org/officeDocument/2006/relationships/image" Target="../media/image420.png"/><Relationship Id="rId4" Type="http://schemas.openxmlformats.org/officeDocument/2006/relationships/image" Target="../media/image370.png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3" Type="http://schemas.openxmlformats.org/officeDocument/2006/relationships/image" Target="../media/image41.jpeg"/><Relationship Id="rId7" Type="http://schemas.openxmlformats.org/officeDocument/2006/relationships/image" Target="../media/image4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4.png"/><Relationship Id="rId10" Type="http://schemas.openxmlformats.org/officeDocument/2006/relationships/image" Target="../media/image470.png"/><Relationship Id="rId4" Type="http://schemas.openxmlformats.org/officeDocument/2006/relationships/image" Target="../media/image370.png"/><Relationship Id="rId9" Type="http://schemas.openxmlformats.org/officeDocument/2006/relationships/image" Target="../media/image4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3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3" Type="http://schemas.openxmlformats.org/officeDocument/2006/relationships/tags" Target="../tags/tag8.xml"/><Relationship Id="rId7" Type="http://schemas.openxmlformats.org/officeDocument/2006/relationships/image" Target="../media/image62.jpeg"/><Relationship Id="rId12" Type="http://schemas.openxmlformats.org/officeDocument/2006/relationships/image" Target="../media/image66.jpeg"/><Relationship Id="rId17" Type="http://schemas.openxmlformats.org/officeDocument/2006/relationships/image" Target="../media/image71.png"/><Relationship Id="rId2" Type="http://schemas.openxmlformats.org/officeDocument/2006/relationships/tags" Target="../tags/tag7.xml"/><Relationship Id="rId16" Type="http://schemas.openxmlformats.org/officeDocument/2006/relationships/image" Target="../media/image70.png"/><Relationship Id="rId1" Type="http://schemas.openxmlformats.org/officeDocument/2006/relationships/tags" Target="../tags/tag6.xm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65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19" Type="http://schemas.openxmlformats.org/officeDocument/2006/relationships/image" Target="../media/image39.png"/><Relationship Id="rId4" Type="http://schemas.openxmlformats.org/officeDocument/2006/relationships/tags" Target="../tags/tag9.xml"/><Relationship Id="rId9" Type="http://schemas.openxmlformats.org/officeDocument/2006/relationships/image" Target="../media/image63.png"/><Relationship Id="rId14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39.png"/><Relationship Id="rId3" Type="http://schemas.openxmlformats.org/officeDocument/2006/relationships/tags" Target="../tags/tag12.xml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7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6.png"/><Relationship Id="rId4" Type="http://schemas.openxmlformats.org/officeDocument/2006/relationships/tags" Target="../tags/tag13.xml"/><Relationship Id="rId9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jpe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0.png"/><Relationship Id="rId5" Type="http://schemas.openxmlformats.org/officeDocument/2006/relationships/image" Target="../media/image520.png"/><Relationship Id="rId4" Type="http://schemas.openxmlformats.org/officeDocument/2006/relationships/image" Target="../media/image5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6.sv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5.png"/><Relationship Id="rId5" Type="http://schemas.openxmlformats.org/officeDocument/2006/relationships/image" Target="../media/image104.svg"/><Relationship Id="rId4" Type="http://schemas.openxmlformats.org/officeDocument/2006/relationships/image" Target="../media/image10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9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notesSlide" Target="../notesSlides/notesSlide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sv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svg"/><Relationship Id="rId4" Type="http://schemas.openxmlformats.org/officeDocument/2006/relationships/image" Target="../media/image1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27.png"/><Relationship Id="rId3" Type="http://schemas.openxmlformats.org/officeDocument/2006/relationships/image" Target="../media/image2.png"/><Relationship Id="rId7" Type="http://schemas.openxmlformats.org/officeDocument/2006/relationships/image" Target="../media/image122.png"/><Relationship Id="rId12" Type="http://schemas.openxmlformats.org/officeDocument/2006/relationships/image" Target="../media/image1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gif"/><Relationship Id="rId11" Type="http://schemas.openxmlformats.org/officeDocument/2006/relationships/image" Target="../media/image125.png"/><Relationship Id="rId5" Type="http://schemas.openxmlformats.org/officeDocument/2006/relationships/image" Target="../media/image120.png"/><Relationship Id="rId10" Type="http://schemas.openxmlformats.org/officeDocument/2006/relationships/image" Target="../media/image124.tiff"/><Relationship Id="rId4" Type="http://schemas.microsoft.com/office/2007/relationships/hdphoto" Target="../media/hdphoto1.wdp"/><Relationship Id="rId9" Type="http://schemas.openxmlformats.org/officeDocument/2006/relationships/image" Target="../media/image23.png"/><Relationship Id="rId14" Type="http://schemas.microsoft.com/office/2007/relationships/hdphoto" Target="../media/hdphoto3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0.png"/><Relationship Id="rId5" Type="http://schemas.openxmlformats.org/officeDocument/2006/relationships/image" Target="../media/image1280.png"/><Relationship Id="rId4" Type="http://schemas.openxmlformats.org/officeDocument/2006/relationships/image" Target="../media/image1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18" Type="http://schemas.openxmlformats.org/officeDocument/2006/relationships/image" Target="../media/image28.jpeg"/><Relationship Id="rId26" Type="http://schemas.openxmlformats.org/officeDocument/2006/relationships/image" Target="../media/image36.jpeg"/><Relationship Id="rId3" Type="http://schemas.openxmlformats.org/officeDocument/2006/relationships/image" Target="../media/image15.png"/><Relationship Id="rId21" Type="http://schemas.openxmlformats.org/officeDocument/2006/relationships/image" Target="../media/image31.png"/><Relationship Id="rId7" Type="http://schemas.openxmlformats.org/officeDocument/2006/relationships/image" Target="../media/image19.jpg"/><Relationship Id="rId12" Type="http://schemas.openxmlformats.org/officeDocument/2006/relationships/image" Target="cid:image002.png@01D5511F.85292580" TargetMode="External"/><Relationship Id="rId17" Type="http://schemas.openxmlformats.org/officeDocument/2006/relationships/image" Target="../media/image27.png"/><Relationship Id="rId25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6.jpeg"/><Relationship Id="rId20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2.png"/><Relationship Id="rId24" Type="http://schemas.openxmlformats.org/officeDocument/2006/relationships/image" Target="../media/image34.jpeg"/><Relationship Id="rId5" Type="http://schemas.openxmlformats.org/officeDocument/2006/relationships/image" Target="../media/image17.png"/><Relationship Id="rId15" Type="http://schemas.openxmlformats.org/officeDocument/2006/relationships/image" Target="../media/image25.jpeg"/><Relationship Id="rId23" Type="http://schemas.openxmlformats.org/officeDocument/2006/relationships/image" Target="../media/image33.jpeg"/><Relationship Id="rId10" Type="http://schemas.openxmlformats.org/officeDocument/2006/relationships/image" Target="cid:image001.png@01D5511F.85292580" TargetMode="External"/><Relationship Id="rId19" Type="http://schemas.openxmlformats.org/officeDocument/2006/relationships/image" Target="../media/image29.jpg"/><Relationship Id="rId4" Type="http://schemas.openxmlformats.org/officeDocument/2006/relationships/image" Target="../media/image16.jpeg"/><Relationship Id="rId9" Type="http://schemas.openxmlformats.org/officeDocument/2006/relationships/image" Target="../media/image21.png"/><Relationship Id="rId14" Type="http://schemas.openxmlformats.org/officeDocument/2006/relationships/image" Target="../media/image24.png"/><Relationship Id="rId22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91C956D2-166D-58E2-8637-AAF9E0F55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1" r="25597" b="3151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7" name="Rectangle 7176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877A38-3146-8313-9A00-90D261A9C28B}"/>
              </a:ext>
            </a:extLst>
          </p:cNvPr>
          <p:cNvSpPr txBox="1"/>
          <p:nvPr/>
        </p:nvSpPr>
        <p:spPr>
          <a:xfrm>
            <a:off x="477981" y="1122363"/>
            <a:ext cx="4217844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b="1" i="0" u="none" strike="noStrike" baseline="0" dirty="0">
                <a:latin typeface="+mj-lt"/>
                <a:ea typeface="+mj-ea"/>
                <a:cs typeface="+mj-cs"/>
              </a:rPr>
              <a:t>Results and prospects at the Cosmic Axion Spin Precession Experiments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000" b="1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b="1" i="0" u="none" strike="noStrike" baseline="0" dirty="0">
                <a:latin typeface="+mj-lt"/>
                <a:ea typeface="+mj-ea"/>
                <a:cs typeface="+mj-cs"/>
              </a:rPr>
              <a:t>Hendrik Bekker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b="1" i="0" u="none" strike="noStrike" baseline="0" dirty="0">
                <a:latin typeface="+mj-lt"/>
                <a:ea typeface="+mj-ea"/>
                <a:cs typeface="+mj-cs"/>
              </a:rPr>
              <a:t>for the </a:t>
            </a:r>
            <a:r>
              <a:rPr lang="en-US" sz="3000" b="1" i="0" u="none" strike="noStrike" baseline="0" dirty="0" err="1">
                <a:latin typeface="+mj-lt"/>
                <a:ea typeface="+mj-ea"/>
                <a:cs typeface="+mj-cs"/>
              </a:rPr>
              <a:t>CASPEr</a:t>
            </a:r>
            <a:r>
              <a:rPr lang="en-US" sz="3000" b="1" i="0" u="none" strike="noStrike" baseline="0" dirty="0">
                <a:latin typeface="+mj-lt"/>
                <a:ea typeface="+mj-ea"/>
                <a:cs typeface="+mj-cs"/>
              </a:rPr>
              <a:t> collaboration</a:t>
            </a:r>
          </a:p>
        </p:txBody>
      </p:sp>
      <p:sp>
        <p:nvSpPr>
          <p:cNvPr id="7179" name="Rectangle 717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181" name="Rectangle 718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2" name="Picture 4" descr="NMR Instrument Price Hikes Spook Users">
            <a:extLst>
              <a:ext uri="{FF2B5EF4-FFF2-40B4-BE49-F238E27FC236}">
                <a16:creationId xmlns:a16="http://schemas.microsoft.com/office/drawing/2014/main" id="{0CCE7F4A-3B32-35C8-6A72-CC0ABABDD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29" b="97429" l="9742" r="91054">
                        <a14:foregroundMark x1="55467" y1="6429" x2="55467" y2="6429"/>
                        <a14:foregroundMark x1="42147" y1="4571" x2="42147" y2="4571"/>
                        <a14:foregroundMark x1="48310" y1="3857" x2="48310" y2="3857"/>
                        <a14:foregroundMark x1="64612" y1="17143" x2="64612" y2="17143"/>
                        <a14:foregroundMark x1="75547" y1="20000" x2="75547" y2="20000"/>
                        <a14:foregroundMark x1="69384" y1="93286" x2="69384" y2="93286"/>
                        <a14:foregroundMark x1="70378" y1="96571" x2="70378" y2="96571"/>
                        <a14:foregroundMark x1="62028" y1="97429" x2="62028" y2="97429"/>
                        <a14:foregroundMark x1="91054" y1="25429" x2="91054" y2="25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2097">
            <a:off x="9020065" y="1627393"/>
            <a:ext cx="2454847" cy="341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IM">
            <a:extLst>
              <a:ext uri="{FF2B5EF4-FFF2-40B4-BE49-F238E27FC236}">
                <a16:creationId xmlns:a16="http://schemas.microsoft.com/office/drawing/2014/main" id="{EFC9ADC5-1BEA-9FCD-EF1A-F50C26127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5890188"/>
            <a:ext cx="2790825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0105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664B0148-D2FA-55C3-7577-B33F99D71EF5}"/>
              </a:ext>
            </a:extLst>
          </p:cNvPr>
          <p:cNvSpPr/>
          <p:nvPr/>
        </p:nvSpPr>
        <p:spPr>
          <a:xfrm>
            <a:off x="8365406" y="808313"/>
            <a:ext cx="3217906" cy="1019905"/>
          </a:xfrm>
          <a:prstGeom prst="rect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D11A75D-4990-15D9-C121-F0EC0E8E31A4}"/>
              </a:ext>
            </a:extLst>
          </p:cNvPr>
          <p:cNvSpPr/>
          <p:nvPr/>
        </p:nvSpPr>
        <p:spPr>
          <a:xfrm>
            <a:off x="4377966" y="808313"/>
            <a:ext cx="3217906" cy="1019905"/>
          </a:xfrm>
          <a:custGeom>
            <a:avLst/>
            <a:gdLst>
              <a:gd name="connsiteX0" fmla="*/ 0 w 3217906"/>
              <a:gd name="connsiteY0" fmla="*/ 0 h 1019905"/>
              <a:gd name="connsiteX1" fmla="*/ 547044 w 3217906"/>
              <a:gd name="connsiteY1" fmla="*/ 0 h 1019905"/>
              <a:gd name="connsiteX2" fmla="*/ 1222804 w 3217906"/>
              <a:gd name="connsiteY2" fmla="*/ 0 h 1019905"/>
              <a:gd name="connsiteX3" fmla="*/ 1930744 w 3217906"/>
              <a:gd name="connsiteY3" fmla="*/ 0 h 1019905"/>
              <a:gd name="connsiteX4" fmla="*/ 2638683 w 3217906"/>
              <a:gd name="connsiteY4" fmla="*/ 0 h 1019905"/>
              <a:gd name="connsiteX5" fmla="*/ 3217906 w 3217906"/>
              <a:gd name="connsiteY5" fmla="*/ 0 h 1019905"/>
              <a:gd name="connsiteX6" fmla="*/ 3217906 w 3217906"/>
              <a:gd name="connsiteY6" fmla="*/ 530351 h 1019905"/>
              <a:gd name="connsiteX7" fmla="*/ 3217906 w 3217906"/>
              <a:gd name="connsiteY7" fmla="*/ 1019905 h 1019905"/>
              <a:gd name="connsiteX8" fmla="*/ 2638683 w 3217906"/>
              <a:gd name="connsiteY8" fmla="*/ 1019905 h 1019905"/>
              <a:gd name="connsiteX9" fmla="*/ 2027281 w 3217906"/>
              <a:gd name="connsiteY9" fmla="*/ 1019905 h 1019905"/>
              <a:gd name="connsiteX10" fmla="*/ 1351521 w 3217906"/>
              <a:gd name="connsiteY10" fmla="*/ 1019905 h 1019905"/>
              <a:gd name="connsiteX11" fmla="*/ 772297 w 3217906"/>
              <a:gd name="connsiteY11" fmla="*/ 1019905 h 1019905"/>
              <a:gd name="connsiteX12" fmla="*/ 0 w 3217906"/>
              <a:gd name="connsiteY12" fmla="*/ 1019905 h 1019905"/>
              <a:gd name="connsiteX13" fmla="*/ 0 w 3217906"/>
              <a:gd name="connsiteY13" fmla="*/ 499753 h 1019905"/>
              <a:gd name="connsiteX14" fmla="*/ 0 w 3217906"/>
              <a:gd name="connsiteY14" fmla="*/ 0 h 1019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17906" h="1019905" fill="none" extrusionOk="0">
                <a:moveTo>
                  <a:pt x="0" y="0"/>
                </a:moveTo>
                <a:cubicBezTo>
                  <a:pt x="118289" y="1143"/>
                  <a:pt x="285075" y="18601"/>
                  <a:pt x="547044" y="0"/>
                </a:cubicBezTo>
                <a:cubicBezTo>
                  <a:pt x="809013" y="-18601"/>
                  <a:pt x="1031661" y="11470"/>
                  <a:pt x="1222804" y="0"/>
                </a:cubicBezTo>
                <a:cubicBezTo>
                  <a:pt x="1413947" y="-11470"/>
                  <a:pt x="1699261" y="9123"/>
                  <a:pt x="1930744" y="0"/>
                </a:cubicBezTo>
                <a:cubicBezTo>
                  <a:pt x="2162227" y="-9123"/>
                  <a:pt x="2319496" y="34037"/>
                  <a:pt x="2638683" y="0"/>
                </a:cubicBezTo>
                <a:cubicBezTo>
                  <a:pt x="2957870" y="-34037"/>
                  <a:pt x="3076567" y="11682"/>
                  <a:pt x="3217906" y="0"/>
                </a:cubicBezTo>
                <a:cubicBezTo>
                  <a:pt x="3206135" y="134867"/>
                  <a:pt x="3239655" y="292681"/>
                  <a:pt x="3217906" y="530351"/>
                </a:cubicBezTo>
                <a:cubicBezTo>
                  <a:pt x="3196157" y="768021"/>
                  <a:pt x="3229859" y="871288"/>
                  <a:pt x="3217906" y="1019905"/>
                </a:cubicBezTo>
                <a:cubicBezTo>
                  <a:pt x="2990337" y="998312"/>
                  <a:pt x="2757423" y="1021911"/>
                  <a:pt x="2638683" y="1019905"/>
                </a:cubicBezTo>
                <a:cubicBezTo>
                  <a:pt x="2519943" y="1017899"/>
                  <a:pt x="2175933" y="1024737"/>
                  <a:pt x="2027281" y="1019905"/>
                </a:cubicBezTo>
                <a:cubicBezTo>
                  <a:pt x="1878629" y="1015073"/>
                  <a:pt x="1603216" y="1034350"/>
                  <a:pt x="1351521" y="1019905"/>
                </a:cubicBezTo>
                <a:cubicBezTo>
                  <a:pt x="1099826" y="1005460"/>
                  <a:pt x="890908" y="993541"/>
                  <a:pt x="772297" y="1019905"/>
                </a:cubicBezTo>
                <a:cubicBezTo>
                  <a:pt x="653686" y="1046269"/>
                  <a:pt x="165371" y="1014869"/>
                  <a:pt x="0" y="1019905"/>
                </a:cubicBezTo>
                <a:cubicBezTo>
                  <a:pt x="-11037" y="879742"/>
                  <a:pt x="10222" y="712124"/>
                  <a:pt x="0" y="499753"/>
                </a:cubicBezTo>
                <a:cubicBezTo>
                  <a:pt x="-10222" y="287382"/>
                  <a:pt x="-20252" y="178053"/>
                  <a:pt x="0" y="0"/>
                </a:cubicBezTo>
                <a:close/>
              </a:path>
              <a:path w="3217906" h="1019905" stroke="0" extrusionOk="0">
                <a:moveTo>
                  <a:pt x="0" y="0"/>
                </a:moveTo>
                <a:cubicBezTo>
                  <a:pt x="212405" y="-4897"/>
                  <a:pt x="352783" y="-13767"/>
                  <a:pt x="547044" y="0"/>
                </a:cubicBezTo>
                <a:cubicBezTo>
                  <a:pt x="741305" y="13767"/>
                  <a:pt x="874771" y="5679"/>
                  <a:pt x="1126267" y="0"/>
                </a:cubicBezTo>
                <a:cubicBezTo>
                  <a:pt x="1377763" y="-5679"/>
                  <a:pt x="1484934" y="30378"/>
                  <a:pt x="1737669" y="0"/>
                </a:cubicBezTo>
                <a:cubicBezTo>
                  <a:pt x="1990404" y="-30378"/>
                  <a:pt x="2106240" y="-21710"/>
                  <a:pt x="2413430" y="0"/>
                </a:cubicBezTo>
                <a:cubicBezTo>
                  <a:pt x="2720620" y="21710"/>
                  <a:pt x="2996790" y="10184"/>
                  <a:pt x="3217906" y="0"/>
                </a:cubicBezTo>
                <a:cubicBezTo>
                  <a:pt x="3207531" y="201376"/>
                  <a:pt x="3228493" y="365245"/>
                  <a:pt x="3217906" y="489554"/>
                </a:cubicBezTo>
                <a:cubicBezTo>
                  <a:pt x="3207319" y="613863"/>
                  <a:pt x="3240242" y="867065"/>
                  <a:pt x="3217906" y="1019905"/>
                </a:cubicBezTo>
                <a:cubicBezTo>
                  <a:pt x="3037396" y="1028174"/>
                  <a:pt x="2857924" y="1035015"/>
                  <a:pt x="2670862" y="1019905"/>
                </a:cubicBezTo>
                <a:cubicBezTo>
                  <a:pt x="2483800" y="1004795"/>
                  <a:pt x="2295147" y="1038057"/>
                  <a:pt x="2123818" y="1019905"/>
                </a:cubicBezTo>
                <a:cubicBezTo>
                  <a:pt x="1952489" y="1001753"/>
                  <a:pt x="1688463" y="1027449"/>
                  <a:pt x="1512416" y="1019905"/>
                </a:cubicBezTo>
                <a:cubicBezTo>
                  <a:pt x="1336369" y="1012361"/>
                  <a:pt x="1156592" y="1034731"/>
                  <a:pt x="965372" y="1019905"/>
                </a:cubicBezTo>
                <a:cubicBezTo>
                  <a:pt x="774152" y="1005079"/>
                  <a:pt x="266968" y="1037665"/>
                  <a:pt x="0" y="1019905"/>
                </a:cubicBezTo>
                <a:cubicBezTo>
                  <a:pt x="3478" y="860286"/>
                  <a:pt x="-9552" y="694530"/>
                  <a:pt x="0" y="540550"/>
                </a:cubicBezTo>
                <a:cubicBezTo>
                  <a:pt x="9552" y="386571"/>
                  <a:pt x="10814" y="125153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0609504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3C5FCD4-7736-8F4F-2D97-4729683007CF}"/>
              </a:ext>
            </a:extLst>
          </p:cNvPr>
          <p:cNvSpPr/>
          <p:nvPr/>
        </p:nvSpPr>
        <p:spPr>
          <a:xfrm>
            <a:off x="390525" y="808313"/>
            <a:ext cx="3217906" cy="1019905"/>
          </a:xfrm>
          <a:prstGeom prst="rect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BE4FDB-862D-4FCE-8382-07E76F5E5142}"/>
              </a:ext>
            </a:extLst>
          </p:cNvPr>
          <p:cNvSpPr txBox="1"/>
          <p:nvPr/>
        </p:nvSpPr>
        <p:spPr>
          <a:xfrm>
            <a:off x="793425" y="899213"/>
            <a:ext cx="6705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CASPEr</a:t>
            </a:r>
            <a:r>
              <a:rPr lang="en-US" dirty="0"/>
              <a:t>-electric  (gluon)                                  </a:t>
            </a:r>
            <a:r>
              <a:rPr lang="en-US" dirty="0" err="1"/>
              <a:t>CASPEr</a:t>
            </a:r>
            <a:r>
              <a:rPr lang="en-US" dirty="0"/>
              <a:t>-gradient (fermion)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A0FA6B-D03E-4666-8FB3-D7CE3D224679}"/>
              </a:ext>
            </a:extLst>
          </p:cNvPr>
          <p:cNvSpPr txBox="1"/>
          <p:nvPr/>
        </p:nvSpPr>
        <p:spPr>
          <a:xfrm>
            <a:off x="308344" y="148856"/>
            <a:ext cx="71036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Cosmic Axion Spin Precession Experiment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CCF0776-B1CE-4276-B587-E06886F3399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431" y="1461391"/>
            <a:ext cx="2387749" cy="252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509DEFE-BF03-4151-AB04-03AEDD98B3E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325" y="1507497"/>
            <a:ext cx="2333187" cy="224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C57AEAE-1470-4189-B6F6-21FA87426F9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91" y="1506312"/>
            <a:ext cx="2322520" cy="25231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61CBA48-7938-4A84-919E-00F540CE9AA9}"/>
              </a:ext>
            </a:extLst>
          </p:cNvPr>
          <p:cNvSpPr txBox="1"/>
          <p:nvPr/>
        </p:nvSpPr>
        <p:spPr>
          <a:xfrm>
            <a:off x="-114131" y="6539867"/>
            <a:ext cx="4248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D. Budker et al., </a:t>
            </a:r>
            <a:r>
              <a:rPr lang="en-US" sz="1600" i="1" dirty="0"/>
              <a:t>Phys. Rev.</a:t>
            </a:r>
            <a:r>
              <a:rPr lang="en-US" sz="1600" dirty="0"/>
              <a:t> </a:t>
            </a:r>
            <a:r>
              <a:rPr lang="en-US" sz="1600" i="1" dirty="0"/>
              <a:t>X</a:t>
            </a:r>
            <a:r>
              <a:rPr lang="en-US" sz="1600" dirty="0"/>
              <a:t> </a:t>
            </a:r>
            <a:r>
              <a:rPr lang="en-US" sz="1600" b="1" dirty="0"/>
              <a:t>4</a:t>
            </a:r>
            <a:r>
              <a:rPr lang="en-US" sz="1600" dirty="0"/>
              <a:t>, 021030 (2014)</a:t>
            </a:r>
          </a:p>
        </p:txBody>
      </p:sp>
      <p:sp>
        <p:nvSpPr>
          <p:cNvPr id="51" name="Content Placeholder 12 4 2 2 2 1 1 2 4">
            <a:extLst>
              <a:ext uri="{FF2B5EF4-FFF2-40B4-BE49-F238E27FC236}">
                <a16:creationId xmlns:a16="http://schemas.microsoft.com/office/drawing/2014/main" id="{8F6B14B1-3C71-4A52-A5BB-DD200FE2A3C9}"/>
              </a:ext>
            </a:extLst>
          </p:cNvPr>
          <p:cNvSpPr txBox="1">
            <a:spLocks/>
          </p:cNvSpPr>
          <p:nvPr/>
        </p:nvSpPr>
        <p:spPr>
          <a:xfrm>
            <a:off x="6811876" y="4238102"/>
            <a:ext cx="2312752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Mathematica1"/>
              </a:rPr>
              <a:t>oscillating at ALP Compton frequency</a:t>
            </a:r>
            <a:endParaRPr lang="en-US" sz="1600" dirty="0">
              <a:sym typeface="Mathematica1"/>
            </a:endParaRP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907CCBCD-83E5-4F41-8E1A-205C73AE4C79}"/>
              </a:ext>
            </a:extLst>
          </p:cNvPr>
          <p:cNvCxnSpPr>
            <a:cxnSpLocks/>
            <a:stCxn id="38" idx="0"/>
          </p:cNvCxnSpPr>
          <p:nvPr/>
        </p:nvCxnSpPr>
        <p:spPr>
          <a:xfrm flipV="1">
            <a:off x="4690475" y="3710615"/>
            <a:ext cx="528467" cy="590338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47540568-367F-4086-BF31-11885704B0FB}"/>
              </a:ext>
            </a:extLst>
          </p:cNvPr>
          <p:cNvCxnSpPr>
            <a:cxnSpLocks/>
          </p:cNvCxnSpPr>
          <p:nvPr/>
        </p:nvCxnSpPr>
        <p:spPr>
          <a:xfrm flipH="1" flipV="1">
            <a:off x="7792033" y="3724627"/>
            <a:ext cx="117036" cy="397246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75667F0-33F5-BFC7-E73C-11404A2B8E74}"/>
              </a:ext>
            </a:extLst>
          </p:cNvPr>
          <p:cNvSpPr txBox="1"/>
          <p:nvPr/>
        </p:nvSpPr>
        <p:spPr>
          <a:xfrm>
            <a:off x="8548889" y="876490"/>
            <a:ext cx="2857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Nuclear magnetic resonance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0BF6AC1-8918-A072-D860-536F7E67D96F}"/>
                  </a:ext>
                </a:extLst>
              </p:cNvPr>
              <p:cNvSpPr txBox="1"/>
              <p:nvPr/>
            </p:nvSpPr>
            <p:spPr>
              <a:xfrm>
                <a:off x="3910539" y="3147483"/>
                <a:ext cx="4434191" cy="5395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𝐴𝐿𝑃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US" sz="2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𝑎𝑁𝑁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2400" i="0">
                          <a:latin typeface="Cambria Math" panose="02040503050406030204" pitchFamily="18" charset="0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𝐷𝑀</m:t>
                              </m:r>
                            </m:sub>
                          </m:sSub>
                        </m:e>
                      </m:rad>
                      <m:func>
                        <m:func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i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0BF6AC1-8918-A072-D860-536F7E67D9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0539" y="3147483"/>
                <a:ext cx="4434191" cy="53957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877C3F30-0DB7-4344-9E7B-B8EA71BC3B11}"/>
              </a:ext>
            </a:extLst>
          </p:cNvPr>
          <p:cNvSpPr txBox="1"/>
          <p:nvPr/>
        </p:nvSpPr>
        <p:spPr>
          <a:xfrm rot="19640627">
            <a:off x="2618127" y="2810259"/>
            <a:ext cx="2282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Ink Free" panose="03080402000500000000" pitchFamily="66" charset="0"/>
              </a:rPr>
              <a:t>pseudo-magnetic field</a:t>
            </a:r>
          </a:p>
        </p:txBody>
      </p:sp>
      <p:sp>
        <p:nvSpPr>
          <p:cNvPr id="38" name="Content Placeholder 12 4 2 2 2 1 1 2 4">
            <a:extLst>
              <a:ext uri="{FF2B5EF4-FFF2-40B4-BE49-F238E27FC236}">
                <a16:creationId xmlns:a16="http://schemas.microsoft.com/office/drawing/2014/main" id="{AB20544D-1C79-6BC4-0A5F-5B85A3440EEF}"/>
              </a:ext>
            </a:extLst>
          </p:cNvPr>
          <p:cNvSpPr txBox="1">
            <a:spLocks/>
          </p:cNvSpPr>
          <p:nvPr/>
        </p:nvSpPr>
        <p:spPr>
          <a:xfrm>
            <a:off x="3534099" y="4300953"/>
            <a:ext cx="2312752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Mathematica1"/>
              </a:rPr>
              <a:t>coupling constant</a:t>
            </a:r>
            <a:endParaRPr lang="en-US" sz="1600" dirty="0">
              <a:sym typeface="Mathematica1"/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300A18E1-BB88-33E6-B368-277267C15A1C}"/>
              </a:ext>
            </a:extLst>
          </p:cNvPr>
          <p:cNvCxnSpPr>
            <a:cxnSpLocks/>
          </p:cNvCxnSpPr>
          <p:nvPr/>
        </p:nvCxnSpPr>
        <p:spPr>
          <a:xfrm flipV="1">
            <a:off x="5932715" y="3798102"/>
            <a:ext cx="0" cy="1291760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ontent Placeholder 12 4 2 2 2 1 1 2 4">
            <a:extLst>
              <a:ext uri="{FF2B5EF4-FFF2-40B4-BE49-F238E27FC236}">
                <a16:creationId xmlns:a16="http://schemas.microsoft.com/office/drawing/2014/main" id="{834570B8-9969-8618-F7D9-B8E82B53DDC2}"/>
              </a:ext>
            </a:extLst>
          </p:cNvPr>
          <p:cNvSpPr txBox="1">
            <a:spLocks/>
          </p:cNvSpPr>
          <p:nvPr/>
        </p:nvSpPr>
        <p:spPr>
          <a:xfrm>
            <a:off x="4809867" y="5200910"/>
            <a:ext cx="2312752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Mathematica1"/>
              </a:rPr>
              <a:t>ALP velocity</a:t>
            </a:r>
            <a:endParaRPr lang="en-US" sz="1600" dirty="0">
              <a:sym typeface="Mathematica1"/>
            </a:endParaRPr>
          </a:p>
        </p:txBody>
      </p:sp>
    </p:spTree>
    <p:extLst>
      <p:ext uri="{BB962C8B-B14F-4D97-AF65-F5344CB8AC3E}">
        <p14:creationId xmlns:p14="http://schemas.microsoft.com/office/powerpoint/2010/main" val="35679249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>
            <a:extLst>
              <a:ext uri="{FF2B5EF4-FFF2-40B4-BE49-F238E27FC236}">
                <a16:creationId xmlns:a16="http://schemas.microsoft.com/office/drawing/2014/main" id="{6E7A43A7-D56A-4DA8-BF89-16B226CA5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2016" y="836589"/>
            <a:ext cx="5741382" cy="25350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A0FA6B-D03E-4666-8FB3-D7CE3D224679}"/>
              </a:ext>
            </a:extLst>
          </p:cNvPr>
          <p:cNvSpPr txBox="1"/>
          <p:nvPr/>
        </p:nvSpPr>
        <p:spPr>
          <a:xfrm>
            <a:off x="308344" y="148856"/>
            <a:ext cx="83949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Nuclear magnetic resonance (NMR) spectroscopy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33E8AB6-C200-44EC-9DC5-3EFB88F8A4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41" y="5537422"/>
            <a:ext cx="1123543" cy="1022294"/>
          </a:xfrm>
          <a:prstGeom prst="rect">
            <a:avLst/>
          </a:prstGeom>
        </p:spPr>
      </p:pic>
      <p:sp>
        <p:nvSpPr>
          <p:cNvPr id="21" name="Cloud 20">
            <a:extLst>
              <a:ext uri="{FF2B5EF4-FFF2-40B4-BE49-F238E27FC236}">
                <a16:creationId xmlns:a16="http://schemas.microsoft.com/office/drawing/2014/main" id="{1F1DD7F1-9DF8-4BC8-A7BB-EBCA6A236934}"/>
              </a:ext>
            </a:extLst>
          </p:cNvPr>
          <p:cNvSpPr/>
          <p:nvPr/>
        </p:nvSpPr>
        <p:spPr>
          <a:xfrm>
            <a:off x="1142493" y="4573096"/>
            <a:ext cx="2177804" cy="955133"/>
          </a:xfrm>
          <a:prstGeom prst="cloud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12 4 1 2 2 2 1 2">
            <a:extLst>
              <a:ext uri="{FF2B5EF4-FFF2-40B4-BE49-F238E27FC236}">
                <a16:creationId xmlns:a16="http://schemas.microsoft.com/office/drawing/2014/main" id="{301B8603-08B4-4FD3-B857-0A158629A479}"/>
              </a:ext>
            </a:extLst>
          </p:cNvPr>
          <p:cNvSpPr txBox="1">
            <a:spLocks/>
          </p:cNvSpPr>
          <p:nvPr/>
        </p:nvSpPr>
        <p:spPr>
          <a:xfrm>
            <a:off x="1359107" y="4728839"/>
            <a:ext cx="1648590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dirty="0">
                <a:sym typeface="Mathematica1"/>
              </a:rPr>
              <a:t>CASPEr is similar to NMR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61CBA48-7938-4A84-919E-00F540CE9AA9}"/>
              </a:ext>
            </a:extLst>
          </p:cNvPr>
          <p:cNvSpPr txBox="1"/>
          <p:nvPr/>
        </p:nvSpPr>
        <p:spPr>
          <a:xfrm>
            <a:off x="-114131" y="6539867"/>
            <a:ext cx="4248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D. Budker et al., </a:t>
            </a:r>
            <a:r>
              <a:rPr lang="en-US" sz="1600" i="1" dirty="0"/>
              <a:t>Phys. Rev.</a:t>
            </a:r>
            <a:r>
              <a:rPr lang="en-US" sz="1600" dirty="0"/>
              <a:t> </a:t>
            </a:r>
            <a:r>
              <a:rPr lang="en-US" sz="1600" i="1" dirty="0"/>
              <a:t>X</a:t>
            </a:r>
            <a:r>
              <a:rPr lang="en-US" sz="1600" dirty="0"/>
              <a:t> </a:t>
            </a:r>
            <a:r>
              <a:rPr lang="en-US" sz="1600" b="1" dirty="0"/>
              <a:t>4</a:t>
            </a:r>
            <a:r>
              <a:rPr lang="en-US" sz="1600" dirty="0"/>
              <a:t>, 021030 (2014)</a:t>
            </a:r>
          </a:p>
        </p:txBody>
      </p:sp>
      <p:sp>
        <p:nvSpPr>
          <p:cNvPr id="40" name="TextBox 5">
            <a:extLst>
              <a:ext uri="{FF2B5EF4-FFF2-40B4-BE49-F238E27FC236}">
                <a16:creationId xmlns:a16="http://schemas.microsoft.com/office/drawing/2014/main" id="{7639C6C3-5D5A-4ECF-8751-7CA9590C2685}"/>
              </a:ext>
            </a:extLst>
          </p:cNvPr>
          <p:cNvSpPr txBox="1"/>
          <p:nvPr/>
        </p:nvSpPr>
        <p:spPr>
          <a:xfrm>
            <a:off x="3577604" y="2591896"/>
            <a:ext cx="2804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Sample magnetization vector</a:t>
            </a:r>
          </a:p>
        </p:txBody>
      </p:sp>
      <p:sp>
        <p:nvSpPr>
          <p:cNvPr id="41" name="TextBox 6">
            <a:extLst>
              <a:ext uri="{FF2B5EF4-FFF2-40B4-BE49-F238E27FC236}">
                <a16:creationId xmlns:a16="http://schemas.microsoft.com/office/drawing/2014/main" id="{46817E6C-42B5-4F7D-B610-56375D207F00}"/>
              </a:ext>
            </a:extLst>
          </p:cNvPr>
          <p:cNvSpPr txBox="1"/>
          <p:nvPr/>
        </p:nvSpPr>
        <p:spPr>
          <a:xfrm>
            <a:off x="4171965" y="1485708"/>
            <a:ext cx="1616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Field in pick-up coil, i.e., signal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86BE6020-7CD6-4B75-BAA7-9A83FA5F2D7D}"/>
                  </a:ext>
                </a:extLst>
              </p:cNvPr>
              <p:cNvSpPr txBox="1"/>
              <p:nvPr/>
            </p:nvSpPr>
            <p:spPr>
              <a:xfrm>
                <a:off x="7527300" y="3456299"/>
                <a:ext cx="118994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86BE6020-7CD6-4B75-BAA7-9A83FA5F2D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7300" y="3456299"/>
                <a:ext cx="1189941" cy="276999"/>
              </a:xfrm>
              <a:prstGeom prst="rect">
                <a:avLst/>
              </a:prstGeom>
              <a:blipFill>
                <a:blip r:embed="rId4"/>
                <a:stretch>
                  <a:fillRect l="-4615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Arrow Connector 27">
            <a:extLst>
              <a:ext uri="{FF2B5EF4-FFF2-40B4-BE49-F238E27FC236}">
                <a16:creationId xmlns:a16="http://schemas.microsoft.com/office/drawing/2014/main" id="{5D8CF63F-A24B-4A8D-B3C4-CDAC15B112E6}"/>
              </a:ext>
            </a:extLst>
          </p:cNvPr>
          <p:cNvCxnSpPr>
            <a:cxnSpLocks/>
          </p:cNvCxnSpPr>
          <p:nvPr/>
        </p:nvCxnSpPr>
        <p:spPr>
          <a:xfrm>
            <a:off x="7661537" y="3380434"/>
            <a:ext cx="858031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823635F4-7290-4C53-817E-99EDA171EDF0}"/>
              </a:ext>
            </a:extLst>
          </p:cNvPr>
          <p:cNvSpPr/>
          <p:nvPr/>
        </p:nvSpPr>
        <p:spPr>
          <a:xfrm>
            <a:off x="7196288" y="921265"/>
            <a:ext cx="4348315" cy="3362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AE3BCA8-CEDC-4A63-BE50-1FFA9D99140B}"/>
              </a:ext>
            </a:extLst>
          </p:cNvPr>
          <p:cNvSpPr txBox="1"/>
          <p:nvPr/>
        </p:nvSpPr>
        <p:spPr>
          <a:xfrm>
            <a:off x="7196288" y="932924"/>
            <a:ext cx="5114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external pulse              free induction decay (FID)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B58C646-BA75-98BC-B0E2-BE1CED1EA540}"/>
              </a:ext>
            </a:extLst>
          </p:cNvPr>
          <p:cNvGrpSpPr/>
          <p:nvPr/>
        </p:nvGrpSpPr>
        <p:grpSpPr>
          <a:xfrm>
            <a:off x="0" y="725205"/>
            <a:ext cx="3837902" cy="3778543"/>
            <a:chOff x="15292523" y="10080207"/>
            <a:chExt cx="4950872" cy="4153050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765EA44-12B5-6537-A8D3-25D5145A2F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21379"/>
            <a:stretch/>
          </p:blipFill>
          <p:spPr>
            <a:xfrm>
              <a:off x="15292523" y="10080207"/>
              <a:ext cx="4944925" cy="4153050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0F3973DF-004C-A5F0-CA1A-35F44E40A3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640" r="94921" b="39894"/>
            <a:stretch/>
          </p:blipFill>
          <p:spPr>
            <a:xfrm>
              <a:off x="19815833" y="10094122"/>
              <a:ext cx="427562" cy="2496226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1827865-3B83-EEFF-F399-8BFE7A558E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7342" y="4011483"/>
            <a:ext cx="4150153" cy="2846517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FB5DC62-ECA6-F9CF-BD69-5A00B387E8E5}"/>
              </a:ext>
            </a:extLst>
          </p:cNvPr>
          <p:cNvSpPr txBox="1"/>
          <p:nvPr/>
        </p:nvSpPr>
        <p:spPr>
          <a:xfrm>
            <a:off x="110053" y="4179227"/>
            <a:ext cx="49449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www.quantumufabc.org/labs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F3477E85-4109-87E3-AD57-6C27AE3DB453}"/>
              </a:ext>
            </a:extLst>
          </p:cNvPr>
          <p:cNvCxnSpPr>
            <a:cxnSpLocks/>
          </p:cNvCxnSpPr>
          <p:nvPr/>
        </p:nvCxnSpPr>
        <p:spPr>
          <a:xfrm flipV="1">
            <a:off x="2131382" y="2747733"/>
            <a:ext cx="0" cy="784534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D72C38C-1B52-D599-1E8A-22C9B1FE1EC6}"/>
                  </a:ext>
                </a:extLst>
              </p:cNvPr>
              <p:cNvSpPr txBox="1"/>
              <p:nvPr/>
            </p:nvSpPr>
            <p:spPr>
              <a:xfrm>
                <a:off x="1874677" y="2148746"/>
                <a:ext cx="51340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en-US" sz="28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US" sz="2800" b="1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D72C38C-1B52-D599-1E8A-22C9B1FE1E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4677" y="2148746"/>
                <a:ext cx="513409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5ADFD003-52FC-6393-DD7C-439A5B65CD3F}"/>
              </a:ext>
            </a:extLst>
          </p:cNvPr>
          <p:cNvSpPr txBox="1"/>
          <p:nvPr/>
        </p:nvSpPr>
        <p:spPr>
          <a:xfrm rot="19953935">
            <a:off x="4240081" y="3640463"/>
            <a:ext cx="2076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NMR H-spectrum</a:t>
            </a:r>
          </a:p>
          <a:p>
            <a:r>
              <a:rPr lang="en-US" dirty="0"/>
              <a:t>of ibuprofen (</a:t>
            </a:r>
            <a:r>
              <a:rPr lang="en-US" dirty="0" err="1"/>
              <a:t>advil</a:t>
            </a:r>
            <a:r>
              <a:rPr lang="en-US" dirty="0"/>
              <a:t>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D3737EA-C8D0-6809-2175-6C2C6523960F}"/>
                  </a:ext>
                </a:extLst>
              </p:cNvPr>
              <p:cNvSpPr txBox="1"/>
              <p:nvPr/>
            </p:nvSpPr>
            <p:spPr>
              <a:xfrm>
                <a:off x="8828593" y="3739023"/>
                <a:ext cx="3481878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accent2"/>
                    </a:solidFill>
                  </a:rPr>
                  <a:t>Typical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2"/>
                    </a:solidFill>
                  </a:rPr>
                  <a:t> fields: 1-20 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chemeClr val="accent2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accent2"/>
                    </a:solidFill>
                  </a:rPr>
                  <a:t>Larmor frequencies: 100s MHz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chemeClr val="accent2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accent2"/>
                    </a:solidFill>
                  </a:rPr>
                  <a:t>Hz-level </a:t>
                </a:r>
                <a:r>
                  <a:rPr lang="en-US" dirty="0" err="1">
                    <a:solidFill>
                      <a:schemeClr val="accent2"/>
                    </a:solidFill>
                  </a:rPr>
                  <a:t>splittings</a:t>
                </a:r>
                <a:r>
                  <a:rPr lang="en-US" dirty="0">
                    <a:solidFill>
                      <a:schemeClr val="accent2"/>
                    </a:solidFill>
                  </a:rPr>
                  <a:t> due to spin-spin interactions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D3737EA-C8D0-6809-2175-6C2C652396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8593" y="3739023"/>
                <a:ext cx="3481878" cy="1754326"/>
              </a:xfrm>
              <a:prstGeom prst="rect">
                <a:avLst/>
              </a:prstGeom>
              <a:blipFill>
                <a:blip r:embed="rId8"/>
                <a:stretch>
                  <a:fillRect l="-1051" t="-1736" b="-4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TextBox 61">
            <a:extLst>
              <a:ext uri="{FF2B5EF4-FFF2-40B4-BE49-F238E27FC236}">
                <a16:creationId xmlns:a16="http://schemas.microsoft.com/office/drawing/2014/main" id="{445C0EEB-4833-45AD-48B6-1136D2F66A09}"/>
              </a:ext>
            </a:extLst>
          </p:cNvPr>
          <p:cNvSpPr txBox="1"/>
          <p:nvPr/>
        </p:nvSpPr>
        <p:spPr>
          <a:xfrm>
            <a:off x="9025966" y="5925076"/>
            <a:ext cx="328450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Mizrahi, Boaz, and Abraham J. </a:t>
            </a:r>
            <a:r>
              <a:rPr lang="en-US" sz="1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Domb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"Anhydride prodrug of ibuprofen and acrylic polymers." </a:t>
            </a:r>
            <a:r>
              <a:rPr lang="en-US" sz="14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Aaps</a:t>
            </a:r>
            <a:r>
              <a:rPr lang="en-US" sz="1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4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Pharmscitech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10.2 (2009): 453-458.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1070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6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93D2845-CCD5-9187-9D3B-E3EBCE39E2F1}"/>
              </a:ext>
            </a:extLst>
          </p:cNvPr>
          <p:cNvSpPr txBox="1"/>
          <p:nvPr/>
        </p:nvSpPr>
        <p:spPr>
          <a:xfrm>
            <a:off x="308344" y="148856"/>
            <a:ext cx="58288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ALP-search method 1: direct drive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A5FAF45-F4FE-2CDC-29B8-1C9FFCD42FD3}"/>
              </a:ext>
            </a:extLst>
          </p:cNvPr>
          <p:cNvGrpSpPr/>
          <p:nvPr/>
        </p:nvGrpSpPr>
        <p:grpSpPr>
          <a:xfrm>
            <a:off x="0" y="725205"/>
            <a:ext cx="3837902" cy="3778543"/>
            <a:chOff x="15292523" y="10080207"/>
            <a:chExt cx="4950872" cy="415305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1DA259D-54A3-0F31-892D-5E020F30AC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1379"/>
            <a:stretch/>
          </p:blipFill>
          <p:spPr>
            <a:xfrm>
              <a:off x="15292523" y="10080207"/>
              <a:ext cx="4944925" cy="415305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58BC1BA-0E47-79EB-2A8A-7DA1BC5984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640" r="94921" b="39894"/>
            <a:stretch/>
          </p:blipFill>
          <p:spPr>
            <a:xfrm>
              <a:off x="19815833" y="10094122"/>
              <a:ext cx="427562" cy="2496226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6A7093B-DBDF-D1A3-0C2F-4CEBF65A4D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41" y="5537422"/>
            <a:ext cx="1123543" cy="1022294"/>
          </a:xfrm>
          <a:prstGeom prst="rect">
            <a:avLst/>
          </a:prstGeom>
        </p:spPr>
      </p:pic>
      <p:sp>
        <p:nvSpPr>
          <p:cNvPr id="13" name="Cloud 12">
            <a:extLst>
              <a:ext uri="{FF2B5EF4-FFF2-40B4-BE49-F238E27FC236}">
                <a16:creationId xmlns:a16="http://schemas.microsoft.com/office/drawing/2014/main" id="{F621FF6B-68B6-96DC-A7E9-D1666D3BC776}"/>
              </a:ext>
            </a:extLst>
          </p:cNvPr>
          <p:cNvSpPr/>
          <p:nvPr/>
        </p:nvSpPr>
        <p:spPr>
          <a:xfrm>
            <a:off x="1142493" y="4573096"/>
            <a:ext cx="2177804" cy="955133"/>
          </a:xfrm>
          <a:prstGeom prst="cloud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12 4 1 2 2 2 1 2">
            <a:extLst>
              <a:ext uri="{FF2B5EF4-FFF2-40B4-BE49-F238E27FC236}">
                <a16:creationId xmlns:a16="http://schemas.microsoft.com/office/drawing/2014/main" id="{730D7AA1-6CBC-D3EE-CB30-29F81921B7B1}"/>
              </a:ext>
            </a:extLst>
          </p:cNvPr>
          <p:cNvSpPr txBox="1">
            <a:spLocks/>
          </p:cNvSpPr>
          <p:nvPr/>
        </p:nvSpPr>
        <p:spPr>
          <a:xfrm>
            <a:off x="1359107" y="4728839"/>
            <a:ext cx="1648590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dirty="0">
                <a:sym typeface="Mathematica1"/>
              </a:rPr>
              <a:t>CASPEr is similar to NMR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C0E36D9-8FD6-6BF0-23A9-1F81D1CDCFC1}"/>
              </a:ext>
            </a:extLst>
          </p:cNvPr>
          <p:cNvCxnSpPr>
            <a:cxnSpLocks/>
          </p:cNvCxnSpPr>
          <p:nvPr/>
        </p:nvCxnSpPr>
        <p:spPr>
          <a:xfrm flipV="1">
            <a:off x="2131382" y="2747733"/>
            <a:ext cx="0" cy="784534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E48AD00-E9D8-987A-1016-1458F5F7EC20}"/>
                  </a:ext>
                </a:extLst>
              </p:cNvPr>
              <p:cNvSpPr txBox="1"/>
              <p:nvPr/>
            </p:nvSpPr>
            <p:spPr>
              <a:xfrm>
                <a:off x="1874677" y="2148746"/>
                <a:ext cx="51340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en-US" sz="28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US" sz="2800" b="1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E48AD00-E9D8-987A-1016-1458F5F7EC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4677" y="2148746"/>
                <a:ext cx="513409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CDB1EDDB-6E4A-DB61-B432-04ABB015F3AF}"/>
              </a:ext>
            </a:extLst>
          </p:cNvPr>
          <p:cNvSpPr txBox="1"/>
          <p:nvPr/>
        </p:nvSpPr>
        <p:spPr>
          <a:xfrm>
            <a:off x="110053" y="4179227"/>
            <a:ext cx="49449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www.quantumufabc.org/labs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EA16E50-7A9C-824A-4DBD-139BF38B5BEE}"/>
              </a:ext>
            </a:extLst>
          </p:cNvPr>
          <p:cNvGrpSpPr/>
          <p:nvPr/>
        </p:nvGrpSpPr>
        <p:grpSpPr>
          <a:xfrm>
            <a:off x="2565588" y="2557684"/>
            <a:ext cx="2867723" cy="1514854"/>
            <a:chOff x="2888261" y="2731560"/>
            <a:chExt cx="3588789" cy="1514854"/>
          </a:xfrm>
        </p:grpSpPr>
        <p:pic>
          <p:nvPicPr>
            <p:cNvPr id="19" name="Picture 12">
              <a:extLst>
                <a:ext uri="{FF2B5EF4-FFF2-40B4-BE49-F238E27FC236}">
                  <a16:creationId xmlns:a16="http://schemas.microsoft.com/office/drawing/2014/main" id="{66BE8C6D-2A65-D609-DE3D-CF050911B5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prstClr val="black"/>
                <a:srgbClr val="70AD47">
                  <a:lumMod val="50000"/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905" b="88381" l="13603" r="92420">
                          <a14:foregroundMark x1="25026" y1="5905" x2="25026" y2="5905"/>
                          <a14:foregroundMark x1="25026" y1="5905" x2="25026" y2="5905"/>
                          <a14:foregroundMark x1="48079" y1="6286" x2="48079" y2="6286"/>
                          <a14:foregroundMark x1="59294" y1="7048" x2="59294" y2="7048"/>
                          <a14:foregroundMark x1="70405" y1="7429" x2="70405" y2="7429"/>
                          <a14:foregroundMark x1="80582" y1="8571" x2="80582" y2="8571"/>
                          <a14:foregroundMark x1="92420" y1="6286" x2="92420" y2="6286"/>
                          <a14:foregroundMark x1="36241" y1="6286" x2="36241" y2="6286"/>
                          <a14:foregroundMark x1="13707" y1="6667" x2="13707" y2="6667"/>
                          <a14:foregroundMark x1="30945" y1="88381" x2="30945" y2="883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9" t="2958" r="2048" b="8176"/>
            <a:stretch/>
          </p:blipFill>
          <p:spPr bwMode="auto">
            <a:xfrm>
              <a:off x="3288676" y="2731560"/>
              <a:ext cx="2791142" cy="1514854"/>
            </a:xfrm>
            <a:prstGeom prst="rect">
              <a:avLst/>
            </a:prstGeom>
            <a:noFill/>
            <a:scene3d>
              <a:camera prst="orthographicFront">
                <a:rot lat="18331868" lon="2163153" rev="19761439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BA0F0062-11F8-7AC2-9C85-4D0180A33E22}"/>
                </a:ext>
              </a:extLst>
            </p:cNvPr>
            <p:cNvCxnSpPr/>
            <p:nvPr/>
          </p:nvCxnSpPr>
          <p:spPr>
            <a:xfrm flipH="1">
              <a:off x="2888261" y="3477987"/>
              <a:ext cx="3588789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D368DF1-2D32-AE15-5055-1277DF099835}"/>
              </a:ext>
            </a:extLst>
          </p:cNvPr>
          <p:cNvSpPr txBox="1"/>
          <p:nvPr/>
        </p:nvSpPr>
        <p:spPr>
          <a:xfrm>
            <a:off x="4044495" y="2462289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ALP field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01779FC-658C-3D90-1823-09DD7224F3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109153" y="1496954"/>
            <a:ext cx="2490362" cy="1910253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8892E94-31CE-2B03-E37A-2301CED28870}"/>
              </a:ext>
            </a:extLst>
          </p:cNvPr>
          <p:cNvCxnSpPr>
            <a:cxnSpLocks/>
            <a:endCxn id="30" idx="0"/>
          </p:cNvCxnSpPr>
          <p:nvPr/>
        </p:nvCxnSpPr>
        <p:spPr>
          <a:xfrm flipV="1">
            <a:off x="9003166" y="2440409"/>
            <a:ext cx="2734669" cy="40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C9C13FBE-C11B-B056-66B5-AEACBF60A54B}"/>
              </a:ext>
            </a:extLst>
          </p:cNvPr>
          <p:cNvSpPr txBox="1"/>
          <p:nvPr/>
        </p:nvSpPr>
        <p:spPr>
          <a:xfrm>
            <a:off x="11430699" y="2440409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CA8C93B-09D1-B17F-0539-8E0403EE99F1}"/>
                  </a:ext>
                </a:extLst>
              </p:cNvPr>
              <p:cNvSpPr txBox="1"/>
              <p:nvPr/>
            </p:nvSpPr>
            <p:spPr>
              <a:xfrm>
                <a:off x="6452696" y="696538"/>
                <a:ext cx="161223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tx1"/>
                    </a:solidFill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sub>
                    </m:sSub>
                  </m:oMath>
                </a14:m>
                <a:endParaRPr lang="en-US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CA8C93B-09D1-B17F-0539-8E0403EE99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2696" y="696538"/>
                <a:ext cx="1612236" cy="461665"/>
              </a:xfrm>
              <a:prstGeom prst="rect">
                <a:avLst/>
              </a:prstGeom>
              <a:blipFill>
                <a:blip r:embed="rId8"/>
                <a:stretch>
                  <a:fillRect l="-6061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3D3E3E6-A5D1-2909-CECC-F77BE78468C5}"/>
              </a:ext>
            </a:extLst>
          </p:cNvPr>
          <p:cNvCxnSpPr>
            <a:cxnSpLocks/>
          </p:cNvCxnSpPr>
          <p:nvPr/>
        </p:nvCxnSpPr>
        <p:spPr>
          <a:xfrm flipV="1">
            <a:off x="9098416" y="1489334"/>
            <a:ext cx="0" cy="10714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BB2EA076-78D8-5307-4B50-A1E331C02C0F}"/>
              </a:ext>
            </a:extLst>
          </p:cNvPr>
          <p:cNvSpPr txBox="1"/>
          <p:nvPr/>
        </p:nvSpPr>
        <p:spPr>
          <a:xfrm>
            <a:off x="8925054" y="826614"/>
            <a:ext cx="2271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Transverse magnetization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812FC67-5DE6-8DD6-212D-DBED790A4D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40446" y="1377202"/>
            <a:ext cx="3214346" cy="166651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8C50141-1AFF-C187-EB98-9C80F2EB1E3A}"/>
              </a:ext>
            </a:extLst>
          </p:cNvPr>
          <p:cNvCxnSpPr>
            <a:cxnSpLocks/>
          </p:cNvCxnSpPr>
          <p:nvPr/>
        </p:nvCxnSpPr>
        <p:spPr>
          <a:xfrm flipV="1">
            <a:off x="5996034" y="1408488"/>
            <a:ext cx="0" cy="45790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4820B34-1968-629D-51BC-08375A628205}"/>
              </a:ext>
            </a:extLst>
          </p:cNvPr>
          <p:cNvCxnSpPr>
            <a:cxnSpLocks/>
          </p:cNvCxnSpPr>
          <p:nvPr/>
        </p:nvCxnSpPr>
        <p:spPr>
          <a:xfrm flipV="1">
            <a:off x="7725774" y="1400868"/>
            <a:ext cx="0" cy="45790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53814F0-CF83-BCF5-5E0E-859E99F07B96}"/>
                  </a:ext>
                </a:extLst>
              </p:cNvPr>
              <p:cNvSpPr txBox="1"/>
              <p:nvPr/>
            </p:nvSpPr>
            <p:spPr>
              <a:xfrm>
                <a:off x="7424340" y="3125841"/>
                <a:ext cx="129304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𝛾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𝜏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53814F0-CF83-BCF5-5E0E-859E99F07B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4340" y="3125841"/>
                <a:ext cx="1293046" cy="369332"/>
              </a:xfrm>
              <a:prstGeom prst="rect">
                <a:avLst/>
              </a:prstGeom>
              <a:blipFill>
                <a:blip r:embed="rId10"/>
                <a:stretch>
                  <a:fillRect l="-5189" r="-2358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D4E71E3A-3788-2C7C-A114-5BBB2A3B7162}"/>
              </a:ext>
            </a:extLst>
          </p:cNvPr>
          <p:cNvSpPr txBox="1"/>
          <p:nvPr/>
        </p:nvSpPr>
        <p:spPr>
          <a:xfrm>
            <a:off x="5996034" y="3133720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tipping angle: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6314BFC1-2F6D-4421-23DA-31363213F6B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2752" t="9237" b="50564"/>
          <a:stretch/>
        </p:blipFill>
        <p:spPr>
          <a:xfrm>
            <a:off x="6642673" y="3767055"/>
            <a:ext cx="4190220" cy="294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261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A5FAF45-F4FE-2CDC-29B8-1C9FFCD42FD3}"/>
              </a:ext>
            </a:extLst>
          </p:cNvPr>
          <p:cNvGrpSpPr/>
          <p:nvPr/>
        </p:nvGrpSpPr>
        <p:grpSpPr>
          <a:xfrm>
            <a:off x="0" y="725205"/>
            <a:ext cx="3837902" cy="3778543"/>
            <a:chOff x="15292523" y="10080207"/>
            <a:chExt cx="4950872" cy="415305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1DA259D-54A3-0F31-892D-5E020F30AC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1379"/>
            <a:stretch/>
          </p:blipFill>
          <p:spPr>
            <a:xfrm>
              <a:off x="15292523" y="10080207"/>
              <a:ext cx="4944925" cy="415305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58BC1BA-0E47-79EB-2A8A-7DA1BC5984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640" r="94921" b="39894"/>
            <a:stretch/>
          </p:blipFill>
          <p:spPr>
            <a:xfrm>
              <a:off x="19815833" y="10094122"/>
              <a:ext cx="427562" cy="2496226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6A7093B-DBDF-D1A3-0C2F-4CEBF65A4D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41" y="5537422"/>
            <a:ext cx="1123543" cy="1022294"/>
          </a:xfrm>
          <a:prstGeom prst="rect">
            <a:avLst/>
          </a:prstGeom>
        </p:spPr>
      </p:pic>
      <p:sp>
        <p:nvSpPr>
          <p:cNvPr id="13" name="Cloud 12">
            <a:extLst>
              <a:ext uri="{FF2B5EF4-FFF2-40B4-BE49-F238E27FC236}">
                <a16:creationId xmlns:a16="http://schemas.microsoft.com/office/drawing/2014/main" id="{F621FF6B-68B6-96DC-A7E9-D1666D3BC776}"/>
              </a:ext>
            </a:extLst>
          </p:cNvPr>
          <p:cNvSpPr/>
          <p:nvPr/>
        </p:nvSpPr>
        <p:spPr>
          <a:xfrm>
            <a:off x="1142493" y="4573096"/>
            <a:ext cx="2177804" cy="955133"/>
          </a:xfrm>
          <a:prstGeom prst="cloud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12 4 1 2 2 2 1 2">
            <a:extLst>
              <a:ext uri="{FF2B5EF4-FFF2-40B4-BE49-F238E27FC236}">
                <a16:creationId xmlns:a16="http://schemas.microsoft.com/office/drawing/2014/main" id="{730D7AA1-6CBC-D3EE-CB30-29F81921B7B1}"/>
              </a:ext>
            </a:extLst>
          </p:cNvPr>
          <p:cNvSpPr txBox="1">
            <a:spLocks/>
          </p:cNvSpPr>
          <p:nvPr/>
        </p:nvSpPr>
        <p:spPr>
          <a:xfrm>
            <a:off x="1359107" y="4728839"/>
            <a:ext cx="1648590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dirty="0">
                <a:sym typeface="Mathematica1"/>
              </a:rPr>
              <a:t>CASPEr is similar to NMR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C0E36D9-8FD6-6BF0-23A9-1F81D1CDCFC1}"/>
              </a:ext>
            </a:extLst>
          </p:cNvPr>
          <p:cNvCxnSpPr>
            <a:cxnSpLocks/>
          </p:cNvCxnSpPr>
          <p:nvPr/>
        </p:nvCxnSpPr>
        <p:spPr>
          <a:xfrm flipV="1">
            <a:off x="2131382" y="2747733"/>
            <a:ext cx="0" cy="784534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E48AD00-E9D8-987A-1016-1458F5F7EC20}"/>
                  </a:ext>
                </a:extLst>
              </p:cNvPr>
              <p:cNvSpPr txBox="1"/>
              <p:nvPr/>
            </p:nvSpPr>
            <p:spPr>
              <a:xfrm>
                <a:off x="1874677" y="2148746"/>
                <a:ext cx="51340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en-US" sz="28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US" sz="2800" b="1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E48AD00-E9D8-987A-1016-1458F5F7EC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4677" y="2148746"/>
                <a:ext cx="513409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CDB1EDDB-6E4A-DB61-B432-04ABB015F3AF}"/>
              </a:ext>
            </a:extLst>
          </p:cNvPr>
          <p:cNvSpPr txBox="1"/>
          <p:nvPr/>
        </p:nvSpPr>
        <p:spPr>
          <a:xfrm>
            <a:off x="110053" y="4179227"/>
            <a:ext cx="49449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www.quantumufabc.org/labs</a:t>
            </a:r>
          </a:p>
        </p:txBody>
      </p:sp>
      <p:pic>
        <p:nvPicPr>
          <p:cNvPr id="19" name="Picture 12">
            <a:extLst>
              <a:ext uri="{FF2B5EF4-FFF2-40B4-BE49-F238E27FC236}">
                <a16:creationId xmlns:a16="http://schemas.microsoft.com/office/drawing/2014/main" id="{66BE8C6D-2A65-D609-DE3D-CF050911B5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prstClr val="black"/>
              <a:srgbClr val="70AD47">
                <a:lumMod val="50000"/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05" b="88381" l="13603" r="92420">
                        <a14:foregroundMark x1="25026" y1="5905" x2="25026" y2="5905"/>
                        <a14:foregroundMark x1="25026" y1="5905" x2="25026" y2="5905"/>
                        <a14:foregroundMark x1="48079" y1="6286" x2="48079" y2="6286"/>
                        <a14:foregroundMark x1="59294" y1="7048" x2="59294" y2="7048"/>
                        <a14:foregroundMark x1="70405" y1="7429" x2="70405" y2="7429"/>
                        <a14:foregroundMark x1="80582" y1="8571" x2="80582" y2="8571"/>
                        <a14:foregroundMark x1="92420" y1="6286" x2="92420" y2="6286"/>
                        <a14:foregroundMark x1="36241" y1="6286" x2="36241" y2="6286"/>
                        <a14:foregroundMark x1="13707" y1="6667" x2="13707" y2="6667"/>
                        <a14:foregroundMark x1="30945" y1="88381" x2="30945" y2="883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89" t="2958" r="2048" b="8176"/>
          <a:stretch/>
        </p:blipFill>
        <p:spPr bwMode="auto">
          <a:xfrm>
            <a:off x="2902478" y="2747733"/>
            <a:ext cx="2230341" cy="1070762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A0F0062-11F8-7AC2-9C85-4D0180A33E22}"/>
              </a:ext>
            </a:extLst>
          </p:cNvPr>
          <p:cNvCxnSpPr/>
          <p:nvPr/>
        </p:nvCxnSpPr>
        <p:spPr>
          <a:xfrm flipH="1">
            <a:off x="2582515" y="3320402"/>
            <a:ext cx="2867723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D368DF1-2D32-AE15-5055-1277DF099835}"/>
              </a:ext>
            </a:extLst>
          </p:cNvPr>
          <p:cNvSpPr txBox="1"/>
          <p:nvPr/>
        </p:nvSpPr>
        <p:spPr>
          <a:xfrm>
            <a:off x="4126978" y="2333225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ALP field</a:t>
            </a:r>
          </a:p>
        </p:txBody>
      </p:sp>
      <p:pic>
        <p:nvPicPr>
          <p:cNvPr id="32" name="Resim 5">
            <a:extLst>
              <a:ext uri="{FF2B5EF4-FFF2-40B4-BE49-F238E27FC236}">
                <a16:creationId xmlns:a16="http://schemas.microsoft.com/office/drawing/2014/main" id="{522382B1-B2FD-1E4F-697B-5DDC61C797D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705" t="58571"/>
          <a:stretch/>
        </p:blipFill>
        <p:spPr>
          <a:xfrm>
            <a:off x="6115024" y="3593911"/>
            <a:ext cx="4760857" cy="32365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3EE006-80CC-F74A-C87A-EBCF38E2ED9E}"/>
              </a:ext>
            </a:extLst>
          </p:cNvPr>
          <p:cNvSpPr txBox="1"/>
          <p:nvPr/>
        </p:nvSpPr>
        <p:spPr>
          <a:xfrm>
            <a:off x="308344" y="148856"/>
            <a:ext cx="56154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ALP-search method 2: sidebands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A701746-E9A8-E943-74AA-DAF7DDFA4B3D}"/>
              </a:ext>
            </a:extLst>
          </p:cNvPr>
          <p:cNvCxnSpPr>
            <a:cxnSpLocks/>
          </p:cNvCxnSpPr>
          <p:nvPr/>
        </p:nvCxnSpPr>
        <p:spPr>
          <a:xfrm>
            <a:off x="7148394" y="1019381"/>
            <a:ext cx="891540" cy="0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2C862CD-E072-910E-A27D-841D4B885032}"/>
              </a:ext>
            </a:extLst>
          </p:cNvPr>
          <p:cNvCxnSpPr/>
          <p:nvPr/>
        </p:nvCxnSpPr>
        <p:spPr>
          <a:xfrm>
            <a:off x="7606376" y="1019381"/>
            <a:ext cx="0" cy="1885344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580C09A-70C3-5EDD-8A97-63C0E0F2161A}"/>
                  </a:ext>
                </a:extLst>
              </p:cNvPr>
              <p:cNvSpPr txBox="1"/>
              <p:nvPr/>
            </p:nvSpPr>
            <p:spPr>
              <a:xfrm>
                <a:off x="7797204" y="1708568"/>
                <a:ext cx="148252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580C09A-70C3-5EDD-8A97-63C0E0F216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7204" y="1708568"/>
                <a:ext cx="1482522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CC4D9A0-CBEA-0BEA-46F9-20599D861BDF}"/>
                  </a:ext>
                </a:extLst>
              </p:cNvPr>
              <p:cNvSpPr txBox="1"/>
              <p:nvPr/>
            </p:nvSpPr>
            <p:spPr>
              <a:xfrm>
                <a:off x="8158288" y="2676230"/>
                <a:ext cx="156575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|+1/2&gt;</m:t>
                    </m:r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CC4D9A0-CBEA-0BEA-46F9-20599D861B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8288" y="2676230"/>
                <a:ext cx="1565750" cy="43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E5DAA53-5CE0-F439-CAFD-9001BFC9A1A9}"/>
                  </a:ext>
                </a:extLst>
              </p:cNvPr>
              <p:cNvSpPr txBox="1"/>
              <p:nvPr/>
            </p:nvSpPr>
            <p:spPr>
              <a:xfrm>
                <a:off x="8159931" y="767158"/>
                <a:ext cx="156575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|−1/2&gt;</m:t>
                    </m:r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E5DAA53-5CE0-F439-CAFD-9001BFC9A1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9931" y="767158"/>
                <a:ext cx="1565750" cy="4308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21DBC86-5FE6-C841-C9A4-9ECB65547E73}"/>
              </a:ext>
            </a:extLst>
          </p:cNvPr>
          <p:cNvCxnSpPr>
            <a:cxnSpLocks/>
          </p:cNvCxnSpPr>
          <p:nvPr/>
        </p:nvCxnSpPr>
        <p:spPr>
          <a:xfrm>
            <a:off x="7159902" y="2904725"/>
            <a:ext cx="891540" cy="0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682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-0.00039 -0.0428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215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1.875E-6 0.0430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5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93D2845-CCD5-9187-9D3B-E3EBCE39E2F1}"/>
              </a:ext>
            </a:extLst>
          </p:cNvPr>
          <p:cNvSpPr txBox="1"/>
          <p:nvPr/>
        </p:nvSpPr>
        <p:spPr>
          <a:xfrm>
            <a:off x="308344" y="148856"/>
            <a:ext cx="61216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CASPEr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-gradient principle and goals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718DE3-03F3-84CC-E773-06F62C6161F8}"/>
              </a:ext>
            </a:extLst>
          </p:cNvPr>
          <p:cNvSpPr txBox="1"/>
          <p:nvPr/>
        </p:nvSpPr>
        <p:spPr>
          <a:xfrm>
            <a:off x="2183402" y="6334780"/>
            <a:ext cx="10515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F. Jackson Kimball et al., Overview of the Cosmic Axion Spin Precession Experiment (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CASPEr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in Microwave Cavities and Detectors for Axion Research, edited by G.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Carosi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G.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Rybka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(Springer International Publishing, Cham, 2020), pp. 105–121</a:t>
            </a:r>
            <a:endParaRPr lang="en-US" sz="14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A5FAF45-F4FE-2CDC-29B8-1C9FFCD42FD3}"/>
              </a:ext>
            </a:extLst>
          </p:cNvPr>
          <p:cNvGrpSpPr/>
          <p:nvPr/>
        </p:nvGrpSpPr>
        <p:grpSpPr>
          <a:xfrm>
            <a:off x="0" y="725205"/>
            <a:ext cx="3837902" cy="3778543"/>
            <a:chOff x="15292523" y="10080207"/>
            <a:chExt cx="4950872" cy="415305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1DA259D-54A3-0F31-892D-5E020F30AC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1379"/>
            <a:stretch/>
          </p:blipFill>
          <p:spPr>
            <a:xfrm>
              <a:off x="15292523" y="10080207"/>
              <a:ext cx="4944925" cy="415305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58BC1BA-0E47-79EB-2A8A-7DA1BC5984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640" r="94921" b="39894"/>
            <a:stretch/>
          </p:blipFill>
          <p:spPr>
            <a:xfrm>
              <a:off x="19815833" y="10094122"/>
              <a:ext cx="427562" cy="2496226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6A7093B-DBDF-D1A3-0C2F-4CEBF65A4D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41" y="5537422"/>
            <a:ext cx="1123543" cy="1022294"/>
          </a:xfrm>
          <a:prstGeom prst="rect">
            <a:avLst/>
          </a:prstGeom>
        </p:spPr>
      </p:pic>
      <p:sp>
        <p:nvSpPr>
          <p:cNvPr id="13" name="Cloud 12">
            <a:extLst>
              <a:ext uri="{FF2B5EF4-FFF2-40B4-BE49-F238E27FC236}">
                <a16:creationId xmlns:a16="http://schemas.microsoft.com/office/drawing/2014/main" id="{F621FF6B-68B6-96DC-A7E9-D1666D3BC776}"/>
              </a:ext>
            </a:extLst>
          </p:cNvPr>
          <p:cNvSpPr/>
          <p:nvPr/>
        </p:nvSpPr>
        <p:spPr>
          <a:xfrm>
            <a:off x="1142493" y="4573096"/>
            <a:ext cx="2177804" cy="955133"/>
          </a:xfrm>
          <a:prstGeom prst="cloud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12 4 1 2 2 2 1 2">
            <a:extLst>
              <a:ext uri="{FF2B5EF4-FFF2-40B4-BE49-F238E27FC236}">
                <a16:creationId xmlns:a16="http://schemas.microsoft.com/office/drawing/2014/main" id="{730D7AA1-6CBC-D3EE-CB30-29F81921B7B1}"/>
              </a:ext>
            </a:extLst>
          </p:cNvPr>
          <p:cNvSpPr txBox="1">
            <a:spLocks/>
          </p:cNvSpPr>
          <p:nvPr/>
        </p:nvSpPr>
        <p:spPr>
          <a:xfrm>
            <a:off x="1359107" y="4728839"/>
            <a:ext cx="1648590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dirty="0">
                <a:sym typeface="Mathematica1"/>
              </a:rPr>
              <a:t>CASPEr is similar to NMR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C0E36D9-8FD6-6BF0-23A9-1F81D1CDCFC1}"/>
              </a:ext>
            </a:extLst>
          </p:cNvPr>
          <p:cNvCxnSpPr>
            <a:cxnSpLocks/>
          </p:cNvCxnSpPr>
          <p:nvPr/>
        </p:nvCxnSpPr>
        <p:spPr>
          <a:xfrm flipV="1">
            <a:off x="2131382" y="2747733"/>
            <a:ext cx="0" cy="784534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E48AD00-E9D8-987A-1016-1458F5F7EC20}"/>
                  </a:ext>
                </a:extLst>
              </p:cNvPr>
              <p:cNvSpPr txBox="1"/>
              <p:nvPr/>
            </p:nvSpPr>
            <p:spPr>
              <a:xfrm>
                <a:off x="1874677" y="2148746"/>
                <a:ext cx="51340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en-US" sz="28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US" sz="2800" b="1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E48AD00-E9D8-987A-1016-1458F5F7EC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4677" y="2148746"/>
                <a:ext cx="513409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CDB1EDDB-6E4A-DB61-B432-04ABB015F3AF}"/>
              </a:ext>
            </a:extLst>
          </p:cNvPr>
          <p:cNvSpPr txBox="1"/>
          <p:nvPr/>
        </p:nvSpPr>
        <p:spPr>
          <a:xfrm>
            <a:off x="110053" y="4179227"/>
            <a:ext cx="49449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www.quantumufabc.org/labs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19F2648-D51C-36CE-782D-9B401FEB0CA1}"/>
              </a:ext>
            </a:extLst>
          </p:cNvPr>
          <p:cNvGrpSpPr/>
          <p:nvPr/>
        </p:nvGrpSpPr>
        <p:grpSpPr>
          <a:xfrm>
            <a:off x="4882374" y="912606"/>
            <a:ext cx="6505575" cy="4506658"/>
            <a:chOff x="644525" y="1933892"/>
            <a:chExt cx="5556250" cy="3839591"/>
          </a:xfrm>
        </p:grpSpPr>
        <p:pic>
          <p:nvPicPr>
            <p:cNvPr id="2" name="Picture 1" descr="Chart, diagram&#10;&#10;Description automatically generated">
              <a:extLst>
                <a:ext uri="{FF2B5EF4-FFF2-40B4-BE49-F238E27FC236}">
                  <a16:creationId xmlns:a16="http://schemas.microsoft.com/office/drawing/2014/main" id="{9295B738-CD99-C077-930E-C9A4C9B7A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525" y="1933892"/>
              <a:ext cx="5556250" cy="383959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8E7DF73A-C3D9-CA63-F1C0-06789BF39C19}"/>
                </a:ext>
              </a:extLst>
            </p:cNvPr>
            <p:cNvCxnSpPr/>
            <p:nvPr/>
          </p:nvCxnSpPr>
          <p:spPr>
            <a:xfrm>
              <a:off x="5876925" y="2505075"/>
              <a:ext cx="0" cy="280987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113877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 picture containing sitting, refrigerator, door, small&#10;&#10;Description automatically generated">
            <a:extLst>
              <a:ext uri="{FF2B5EF4-FFF2-40B4-BE49-F238E27FC236}">
                <a16:creationId xmlns:a16="http://schemas.microsoft.com/office/drawing/2014/main" id="{DF472DF4-A592-4A73-8317-354308348B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74" y="887763"/>
            <a:ext cx="2317072" cy="5792680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ACA1A974-90F6-4ECF-8201-31AA9A8112F7}"/>
              </a:ext>
            </a:extLst>
          </p:cNvPr>
          <p:cNvSpPr/>
          <p:nvPr/>
        </p:nvSpPr>
        <p:spPr>
          <a:xfrm>
            <a:off x="1227344" y="4924834"/>
            <a:ext cx="565116" cy="1045403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Connector 8">
            <a:extLst>
              <a:ext uri="{FF2B5EF4-FFF2-40B4-BE49-F238E27FC236}">
                <a16:creationId xmlns:a16="http://schemas.microsoft.com/office/drawing/2014/main" id="{1866D094-DD16-41CE-8CB8-8896EC19BBCB}"/>
              </a:ext>
            </a:extLst>
          </p:cNvPr>
          <p:cNvCxnSpPr>
            <a:cxnSpLocks/>
          </p:cNvCxnSpPr>
          <p:nvPr/>
        </p:nvCxnSpPr>
        <p:spPr>
          <a:xfrm>
            <a:off x="1254011" y="6010928"/>
            <a:ext cx="1842259" cy="422811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15">
            <a:extLst>
              <a:ext uri="{FF2B5EF4-FFF2-40B4-BE49-F238E27FC236}">
                <a16:creationId xmlns:a16="http://schemas.microsoft.com/office/drawing/2014/main" id="{C8BB2B66-101E-41DA-B1C1-B39FEF169951}"/>
              </a:ext>
            </a:extLst>
          </p:cNvPr>
          <p:cNvCxnSpPr>
            <a:cxnSpLocks/>
          </p:cNvCxnSpPr>
          <p:nvPr/>
        </p:nvCxnSpPr>
        <p:spPr>
          <a:xfrm flipV="1">
            <a:off x="1211794" y="1074335"/>
            <a:ext cx="1805969" cy="3850499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4" name="文本框 33">
            <a:extLst>
              <a:ext uri="{FF2B5EF4-FFF2-40B4-BE49-F238E27FC236}">
                <a16:creationId xmlns:a16="http://schemas.microsoft.com/office/drawing/2014/main" id="{D509E7A6-E4D8-4655-8697-0DCB44B8B7AB}"/>
              </a:ext>
            </a:extLst>
          </p:cNvPr>
          <p:cNvSpPr txBox="1"/>
          <p:nvPr/>
        </p:nvSpPr>
        <p:spPr>
          <a:xfrm>
            <a:off x="11092" y="6587871"/>
            <a:ext cx="72364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Scheme of SQUID https://commons.wikimedia.org/wiki/File:SQUID_IV.jpg</a:t>
            </a:r>
          </a:p>
        </p:txBody>
      </p:sp>
      <p:pic>
        <p:nvPicPr>
          <p:cNvPr id="36" name="Picture 4">
            <a:extLst>
              <a:ext uri="{FF2B5EF4-FFF2-40B4-BE49-F238E27FC236}">
                <a16:creationId xmlns:a16="http://schemas.microsoft.com/office/drawing/2014/main" id="{0546930C-76ED-44F6-B24C-FFA752366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6177" y="1102205"/>
            <a:ext cx="1398656" cy="5322160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6A77AD93-9D47-4201-A927-15B369DD7E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562"/>
          <a:stretch/>
        </p:blipFill>
        <p:spPr>
          <a:xfrm>
            <a:off x="6513651" y="3169368"/>
            <a:ext cx="5519204" cy="1860485"/>
          </a:xfrm>
          <a:prstGeom prst="rect">
            <a:avLst/>
          </a:prstGeom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1C521C98-653A-4AC5-B6DC-A750E8787D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2438"/>
          <a:stretch/>
        </p:blipFill>
        <p:spPr>
          <a:xfrm>
            <a:off x="6513651" y="6010928"/>
            <a:ext cx="5519204" cy="396356"/>
          </a:xfrm>
          <a:prstGeom prst="rect">
            <a:avLst/>
          </a:prstGeom>
        </p:spPr>
      </p:pic>
      <p:cxnSp>
        <p:nvCxnSpPr>
          <p:cNvPr id="27" name="Straight Connector 9">
            <a:extLst>
              <a:ext uri="{FF2B5EF4-FFF2-40B4-BE49-F238E27FC236}">
                <a16:creationId xmlns:a16="http://schemas.microsoft.com/office/drawing/2014/main" id="{6A8C5576-37F8-4B0D-9A30-4C05CECE54D6}"/>
              </a:ext>
            </a:extLst>
          </p:cNvPr>
          <p:cNvCxnSpPr>
            <a:cxnSpLocks/>
          </p:cNvCxnSpPr>
          <p:nvPr/>
        </p:nvCxnSpPr>
        <p:spPr>
          <a:xfrm>
            <a:off x="11047005" y="4788553"/>
            <a:ext cx="0" cy="1372928"/>
          </a:xfrm>
          <a:prstGeom prst="line">
            <a:avLst/>
          </a:prstGeom>
          <a:ln w="38100"/>
          <a:effectLst>
            <a:softEdge rad="12700"/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14">
            <a:extLst>
              <a:ext uri="{FF2B5EF4-FFF2-40B4-BE49-F238E27FC236}">
                <a16:creationId xmlns:a16="http://schemas.microsoft.com/office/drawing/2014/main" id="{B3B0DE83-39B7-476E-B258-FA4248D28092}"/>
              </a:ext>
            </a:extLst>
          </p:cNvPr>
          <p:cNvCxnSpPr>
            <a:cxnSpLocks/>
          </p:cNvCxnSpPr>
          <p:nvPr/>
        </p:nvCxnSpPr>
        <p:spPr>
          <a:xfrm>
            <a:off x="6163855" y="5787899"/>
            <a:ext cx="869950" cy="0"/>
          </a:xfrm>
          <a:prstGeom prst="line">
            <a:avLst/>
          </a:prstGeom>
          <a:ln w="38100"/>
          <a:effectLst>
            <a:softEdge rad="12700"/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42914694-FEC6-4501-8C99-EE67E5DB363A}"/>
              </a:ext>
            </a:extLst>
          </p:cNvPr>
          <p:cNvGrpSpPr/>
          <p:nvPr/>
        </p:nvGrpSpPr>
        <p:grpSpPr>
          <a:xfrm>
            <a:off x="6163854" y="4972960"/>
            <a:ext cx="1828801" cy="945374"/>
            <a:chOff x="6373404" y="3763285"/>
            <a:chExt cx="1828801" cy="945374"/>
          </a:xfrm>
        </p:grpSpPr>
        <p:pic>
          <p:nvPicPr>
            <p:cNvPr id="22" name="Picture 7">
              <a:extLst>
                <a:ext uri="{FF2B5EF4-FFF2-40B4-BE49-F238E27FC236}">
                  <a16:creationId xmlns:a16="http://schemas.microsoft.com/office/drawing/2014/main" id="{5F4867FF-83C7-412E-A99E-2D7BF5E808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008" t="82438" r="73202" b="6460"/>
            <a:stretch/>
          </p:blipFill>
          <p:spPr>
            <a:xfrm>
              <a:off x="7097305" y="4458093"/>
              <a:ext cx="1092200" cy="250566"/>
            </a:xfrm>
            <a:prstGeom prst="rect">
              <a:avLst/>
            </a:prstGeom>
          </p:spPr>
        </p:pic>
        <p:pic>
          <p:nvPicPr>
            <p:cNvPr id="25" name="Picture 4">
              <a:extLst>
                <a:ext uri="{FF2B5EF4-FFF2-40B4-BE49-F238E27FC236}">
                  <a16:creationId xmlns:a16="http://schemas.microsoft.com/office/drawing/2014/main" id="{12574D41-A09D-4DAB-AC4D-2619E90041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008" t="82438" r="73202"/>
            <a:stretch/>
          </p:blipFill>
          <p:spPr>
            <a:xfrm>
              <a:off x="7110005" y="3820178"/>
              <a:ext cx="1092200" cy="396356"/>
            </a:xfrm>
            <a:prstGeom prst="rect">
              <a:avLst/>
            </a:prstGeom>
          </p:spPr>
        </p:pic>
        <p:cxnSp>
          <p:nvCxnSpPr>
            <p:cNvPr id="26" name="Straight Connector 6">
              <a:extLst>
                <a:ext uri="{FF2B5EF4-FFF2-40B4-BE49-F238E27FC236}">
                  <a16:creationId xmlns:a16="http://schemas.microsoft.com/office/drawing/2014/main" id="{8BCB20A5-138E-4B5D-959C-3A4B1D15E209}"/>
                </a:ext>
              </a:extLst>
            </p:cNvPr>
            <p:cNvCxnSpPr>
              <a:cxnSpLocks/>
              <a:endCxn id="22" idx="3"/>
            </p:cNvCxnSpPr>
            <p:nvPr/>
          </p:nvCxnSpPr>
          <p:spPr>
            <a:xfrm>
              <a:off x="8189505" y="3916756"/>
              <a:ext cx="0" cy="666620"/>
            </a:xfrm>
            <a:prstGeom prst="line">
              <a:avLst/>
            </a:prstGeom>
            <a:ln w="38100"/>
            <a:effectLst>
              <a:softEdge rad="12700"/>
            </a:effec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35" name="Picture 3">
              <a:extLst>
                <a:ext uri="{FF2B5EF4-FFF2-40B4-BE49-F238E27FC236}">
                  <a16:creationId xmlns:a16="http://schemas.microsoft.com/office/drawing/2014/main" id="{A4F4B18A-87C0-405A-BDF0-591B9CB079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7497" t="84534" r="47460" b="9730"/>
            <a:stretch/>
          </p:blipFill>
          <p:spPr>
            <a:xfrm rot="10800000">
              <a:off x="6373404" y="4520394"/>
              <a:ext cx="830252" cy="129469"/>
            </a:xfrm>
            <a:prstGeom prst="rect">
              <a:avLst/>
            </a:prstGeom>
          </p:spPr>
        </p:pic>
        <p:pic>
          <p:nvPicPr>
            <p:cNvPr id="40" name="Picture 3">
              <a:extLst>
                <a:ext uri="{FF2B5EF4-FFF2-40B4-BE49-F238E27FC236}">
                  <a16:creationId xmlns:a16="http://schemas.microsoft.com/office/drawing/2014/main" id="{CA3C2887-717A-43BE-9B0E-D2AD5EE791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7497" t="84534" r="47460" b="4365"/>
            <a:stretch/>
          </p:blipFill>
          <p:spPr>
            <a:xfrm rot="10800000">
              <a:off x="6376252" y="3763285"/>
              <a:ext cx="830252" cy="250567"/>
            </a:xfrm>
            <a:prstGeom prst="rect">
              <a:avLst/>
            </a:prstGeom>
          </p:spPr>
        </p:pic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FEDB0A95-3CE7-443E-B5B1-B92976E40980}"/>
              </a:ext>
            </a:extLst>
          </p:cNvPr>
          <p:cNvSpPr txBox="1"/>
          <p:nvPr/>
        </p:nvSpPr>
        <p:spPr>
          <a:xfrm>
            <a:off x="4283679" y="1430409"/>
            <a:ext cx="1994474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SQUIDs</a:t>
            </a:r>
          </a:p>
        </p:txBody>
      </p:sp>
      <p:sp>
        <p:nvSpPr>
          <p:cNvPr id="41" name="Rectangle 3">
            <a:extLst>
              <a:ext uri="{FF2B5EF4-FFF2-40B4-BE49-F238E27FC236}">
                <a16:creationId xmlns:a16="http://schemas.microsoft.com/office/drawing/2014/main" id="{9DC69FE6-69BC-45CD-89E3-25EF86069D21}"/>
              </a:ext>
            </a:extLst>
          </p:cNvPr>
          <p:cNvSpPr/>
          <p:nvPr/>
        </p:nvSpPr>
        <p:spPr>
          <a:xfrm>
            <a:off x="3046727" y="1074335"/>
            <a:ext cx="1442638" cy="1255834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3">
            <a:extLst>
              <a:ext uri="{FF2B5EF4-FFF2-40B4-BE49-F238E27FC236}">
                <a16:creationId xmlns:a16="http://schemas.microsoft.com/office/drawing/2014/main" id="{0EBA14E4-19B7-457F-A13E-C7478C90FB59}"/>
              </a:ext>
            </a:extLst>
          </p:cNvPr>
          <p:cNvSpPr/>
          <p:nvPr/>
        </p:nvSpPr>
        <p:spPr>
          <a:xfrm>
            <a:off x="3408481" y="4283066"/>
            <a:ext cx="677256" cy="1255834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AA1962F-9116-458D-8CAD-9E1336F2FD52}"/>
              </a:ext>
            </a:extLst>
          </p:cNvPr>
          <p:cNvSpPr/>
          <p:nvPr/>
        </p:nvSpPr>
        <p:spPr>
          <a:xfrm>
            <a:off x="5987449" y="4998319"/>
            <a:ext cx="2275421" cy="920015"/>
          </a:xfrm>
          <a:prstGeom prst="rect">
            <a:avLst/>
          </a:prstGeom>
          <a:solidFill>
            <a:srgbClr val="70AD47">
              <a:alpha val="1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76372555-382B-4B0E-971B-DD33156F8D18}"/>
              </a:ext>
            </a:extLst>
          </p:cNvPr>
          <p:cNvSpPr txBox="1"/>
          <p:nvPr/>
        </p:nvSpPr>
        <p:spPr>
          <a:xfrm>
            <a:off x="4184001" y="3718030"/>
            <a:ext cx="226568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solidFill>
                    <a:srgbClr val="70AD47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gradiometer</a:t>
            </a:r>
          </a:p>
        </p:txBody>
      </p:sp>
      <p:sp>
        <p:nvSpPr>
          <p:cNvPr id="28" name="Rectangle 3">
            <a:extLst>
              <a:ext uri="{FF2B5EF4-FFF2-40B4-BE49-F238E27FC236}">
                <a16:creationId xmlns:a16="http://schemas.microsoft.com/office/drawing/2014/main" id="{05248E9A-281D-49B0-ADAA-CF9B1C2FBE76}"/>
              </a:ext>
            </a:extLst>
          </p:cNvPr>
          <p:cNvSpPr/>
          <p:nvPr/>
        </p:nvSpPr>
        <p:spPr>
          <a:xfrm>
            <a:off x="6820232" y="3169368"/>
            <a:ext cx="4948858" cy="1787786"/>
          </a:xfrm>
          <a:prstGeom prst="rect">
            <a:avLst/>
          </a:prstGeom>
          <a:solidFill>
            <a:srgbClr val="00B0F0">
              <a:alpha val="16863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3">
            <a:extLst>
              <a:ext uri="{FF2B5EF4-FFF2-40B4-BE49-F238E27FC236}">
                <a16:creationId xmlns:a16="http://schemas.microsoft.com/office/drawing/2014/main" id="{8BCAA981-A584-48AE-81B9-F91BF5722BFE}"/>
              </a:ext>
            </a:extLst>
          </p:cNvPr>
          <p:cNvSpPr/>
          <p:nvPr/>
        </p:nvSpPr>
        <p:spPr>
          <a:xfrm>
            <a:off x="6719209" y="5972112"/>
            <a:ext cx="4521561" cy="362242"/>
          </a:xfrm>
          <a:prstGeom prst="rect">
            <a:avLst/>
          </a:prstGeom>
          <a:solidFill>
            <a:srgbClr val="00B0F0">
              <a:alpha val="16863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3">
            <a:extLst>
              <a:ext uri="{FF2B5EF4-FFF2-40B4-BE49-F238E27FC236}">
                <a16:creationId xmlns:a16="http://schemas.microsoft.com/office/drawing/2014/main" id="{80434D97-64F4-4F8C-9009-EAA67890E2E9}"/>
              </a:ext>
            </a:extLst>
          </p:cNvPr>
          <p:cNvSpPr/>
          <p:nvPr/>
        </p:nvSpPr>
        <p:spPr>
          <a:xfrm rot="5400000">
            <a:off x="10539526" y="5283514"/>
            <a:ext cx="1014957" cy="362242"/>
          </a:xfrm>
          <a:prstGeom prst="rect">
            <a:avLst/>
          </a:prstGeom>
          <a:solidFill>
            <a:srgbClr val="00B0F0">
              <a:alpha val="16863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A9E6285-7657-45E5-89C4-FD1FC4AAB0CC}"/>
              </a:ext>
            </a:extLst>
          </p:cNvPr>
          <p:cNvSpPr txBox="1"/>
          <p:nvPr/>
        </p:nvSpPr>
        <p:spPr>
          <a:xfrm>
            <a:off x="308344" y="148856"/>
            <a:ext cx="80121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CASPEr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-gradient low field setup, 1 kHz – 4 MHz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1A343DA-298B-4DFE-B3CE-060311772F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1744" y="4162354"/>
            <a:ext cx="1262030" cy="2157437"/>
          </a:xfrm>
          <a:prstGeom prst="rect">
            <a:avLst/>
          </a:prstGeom>
          <a:ln w="28575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DA893F-C36F-4FDC-9607-92E5FE66884F}"/>
              </a:ext>
            </a:extLst>
          </p:cNvPr>
          <p:cNvSpPr txBox="1"/>
          <p:nvPr/>
        </p:nvSpPr>
        <p:spPr>
          <a:xfrm>
            <a:off x="8416800" y="2753739"/>
            <a:ext cx="1712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Flux-locked loop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94155BF-A32E-424B-83FD-F8797C3D33AC}"/>
              </a:ext>
            </a:extLst>
          </p:cNvPr>
          <p:cNvSpPr txBox="1"/>
          <p:nvPr/>
        </p:nvSpPr>
        <p:spPr>
          <a:xfrm>
            <a:off x="6719209" y="897137"/>
            <a:ext cx="610091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0.1 T (1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superconducting B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coil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wet bore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actively shielded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superconducting shield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placed in Faraday room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B240E5-9AE5-198C-11E1-A862EC902E99}"/>
              </a:ext>
            </a:extLst>
          </p:cNvPr>
          <p:cNvSpPr txBox="1"/>
          <p:nvPr/>
        </p:nvSpPr>
        <p:spPr>
          <a:xfrm>
            <a:off x="4240651" y="2387999"/>
            <a:ext cx="21523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</a:rPr>
              <a:t>variable temperature insert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A407733-B1A0-F8D1-F450-06D19644991B}"/>
              </a:ext>
            </a:extLst>
          </p:cNvPr>
          <p:cNvCxnSpPr>
            <a:cxnSpLocks/>
          </p:cNvCxnSpPr>
          <p:nvPr/>
        </p:nvCxnSpPr>
        <p:spPr>
          <a:xfrm flipH="1">
            <a:off x="3838575" y="2628900"/>
            <a:ext cx="853169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743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4" grpId="0"/>
      <p:bldP spid="15" grpId="0"/>
      <p:bldP spid="41" grpId="0" animBg="1"/>
      <p:bldP spid="47" grpId="0" animBg="1"/>
      <p:bldP spid="12" grpId="0" animBg="1"/>
      <p:bldP spid="32" grpId="0"/>
      <p:bldP spid="28" grpId="0" animBg="1"/>
      <p:bldP spid="29" grpId="0" animBg="1"/>
      <p:bldP spid="30" grpId="0" animBg="1"/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6A9E6285-7657-45E5-89C4-FD1FC4AAB0CC}"/>
              </a:ext>
            </a:extLst>
          </p:cNvPr>
          <p:cNvSpPr txBox="1"/>
          <p:nvPr/>
        </p:nvSpPr>
        <p:spPr>
          <a:xfrm>
            <a:off x="308344" y="148856"/>
            <a:ext cx="30342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Eliminating noise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图片 14">
            <a:extLst>
              <a:ext uri="{FF2B5EF4-FFF2-40B4-BE49-F238E27FC236}">
                <a16:creationId xmlns:a16="http://schemas.microsoft.com/office/drawing/2014/main" id="{8F2A6B1E-D119-7227-3813-1C2F35764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542" y="5711178"/>
            <a:ext cx="2703598" cy="1103068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DEFF2A3A-5BBC-4AF9-0B70-729143750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380" y="1224688"/>
            <a:ext cx="1425602" cy="4408624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41F119EF-204B-91C8-72CF-A848BEB8BA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013" y="1183674"/>
            <a:ext cx="1219372" cy="4639947"/>
          </a:xfrm>
          <a:prstGeom prst="rect">
            <a:avLst/>
          </a:prstGeom>
        </p:spPr>
      </p:pic>
      <p:sp>
        <p:nvSpPr>
          <p:cNvPr id="5" name="文本框 7">
            <a:extLst>
              <a:ext uri="{FF2B5EF4-FFF2-40B4-BE49-F238E27FC236}">
                <a16:creationId xmlns:a16="http://schemas.microsoft.com/office/drawing/2014/main" id="{0A0A774B-A387-7373-351B-B6CE121B0505}"/>
              </a:ext>
            </a:extLst>
          </p:cNvPr>
          <p:cNvSpPr txBox="1"/>
          <p:nvPr/>
        </p:nvSpPr>
        <p:spPr>
          <a:xfrm rot="20956597">
            <a:off x="216877" y="5524305"/>
            <a:ext cx="2261771" cy="830997"/>
          </a:xfrm>
          <a:prstGeom prst="rect">
            <a:avLst/>
          </a:prstGeom>
          <a:solidFill>
            <a:srgbClr val="E7E6E6">
              <a:alpha val="72157"/>
            </a:srgbClr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Introduces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Johnson noise!</a:t>
            </a: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07676F38-6BAC-5F43-6311-847CFB2F77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799" y="1302554"/>
            <a:ext cx="7581907" cy="4408624"/>
          </a:xfrm>
          <a:prstGeom prst="rect">
            <a:avLst/>
          </a:prstGeom>
        </p:spPr>
      </p:pic>
      <p:sp>
        <p:nvSpPr>
          <p:cNvPr id="7" name="箭头: 右 12">
            <a:extLst>
              <a:ext uri="{FF2B5EF4-FFF2-40B4-BE49-F238E27FC236}">
                <a16:creationId xmlns:a16="http://schemas.microsoft.com/office/drawing/2014/main" id="{1A272D5A-BB0B-35E5-DC8D-D263DCEAECB1}"/>
              </a:ext>
            </a:extLst>
          </p:cNvPr>
          <p:cNvSpPr/>
          <p:nvPr/>
        </p:nvSpPr>
        <p:spPr>
          <a:xfrm>
            <a:off x="1685045" y="3082726"/>
            <a:ext cx="775247" cy="6925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箭头: 右 15">
            <a:extLst>
              <a:ext uri="{FF2B5EF4-FFF2-40B4-BE49-F238E27FC236}">
                <a16:creationId xmlns:a16="http://schemas.microsoft.com/office/drawing/2014/main" id="{1936CD35-D6C0-43A9-2257-778C659AAEF8}"/>
              </a:ext>
            </a:extLst>
          </p:cNvPr>
          <p:cNvSpPr/>
          <p:nvPr/>
        </p:nvSpPr>
        <p:spPr>
          <a:xfrm rot="5400000">
            <a:off x="6242943" y="3387886"/>
            <a:ext cx="775247" cy="4355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9" name="文本框 11">
            <a:extLst>
              <a:ext uri="{FF2B5EF4-FFF2-40B4-BE49-F238E27FC236}">
                <a16:creationId xmlns:a16="http://schemas.microsoft.com/office/drawing/2014/main" id="{BB82A932-CF50-A6D1-0843-32CBD18187EE}"/>
              </a:ext>
            </a:extLst>
          </p:cNvPr>
          <p:cNvSpPr txBox="1"/>
          <p:nvPr/>
        </p:nvSpPr>
        <p:spPr>
          <a:xfrm>
            <a:off x="5213876" y="5896283"/>
            <a:ext cx="35601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 (geometric) filling factor</a:t>
            </a:r>
          </a:p>
          <a:p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k_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Boltzmann constant</a:t>
            </a:r>
          </a:p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 temperature of the copper coil</a:t>
            </a:r>
          </a:p>
        </p:txBody>
      </p:sp>
      <p:sp>
        <p:nvSpPr>
          <p:cNvPr id="12" name="Scroll: Vertical 11">
            <a:extLst>
              <a:ext uri="{FF2B5EF4-FFF2-40B4-BE49-F238E27FC236}">
                <a16:creationId xmlns:a16="http://schemas.microsoft.com/office/drawing/2014/main" id="{021B7993-E23D-2263-E7B5-830C8A3664BD}"/>
              </a:ext>
            </a:extLst>
          </p:cNvPr>
          <p:cNvSpPr/>
          <p:nvPr/>
        </p:nvSpPr>
        <p:spPr>
          <a:xfrm rot="21352105">
            <a:off x="5716962" y="1882232"/>
            <a:ext cx="3844212" cy="3093530"/>
          </a:xfrm>
          <a:prstGeom prst="verticalScroll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Gradiometer coil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Nb shield in cryostat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Only use Nb coils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Setup in Faraday room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Electronics in room battery powered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89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6A9E6285-7657-45E5-89C4-FD1FC4AAB0CC}"/>
              </a:ext>
            </a:extLst>
          </p:cNvPr>
          <p:cNvSpPr txBox="1"/>
          <p:nvPr/>
        </p:nvSpPr>
        <p:spPr>
          <a:xfrm>
            <a:off x="308344" y="148856"/>
            <a:ext cx="35788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Sensitivity over time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CB8238-2F93-C6A5-8AD8-E7A5502D0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966" y="804414"/>
            <a:ext cx="9290068" cy="55797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BEBD4A-D4D5-FEE6-1434-1749885C864B}"/>
              </a:ext>
            </a:extLst>
          </p:cNvPr>
          <p:cNvSpPr txBox="1"/>
          <p:nvPr/>
        </p:nvSpPr>
        <p:spPr>
          <a:xfrm rot="1664966">
            <a:off x="5002307" y="2671479"/>
            <a:ext cx="3460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Noise power ~ T</a:t>
            </a:r>
            <a:r>
              <a:rPr lang="en-US" sz="3200" baseline="30000" dirty="0"/>
              <a:t>1/2</a:t>
            </a:r>
          </a:p>
        </p:txBody>
      </p:sp>
    </p:spTree>
    <p:extLst>
      <p:ext uri="{BB962C8B-B14F-4D97-AF65-F5344CB8AC3E}">
        <p14:creationId xmlns:p14="http://schemas.microsoft.com/office/powerpoint/2010/main" val="12359416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6A9E6285-7657-45E5-89C4-FD1FC4AAB0CC}"/>
              </a:ext>
            </a:extLst>
          </p:cNvPr>
          <p:cNvSpPr txBox="1"/>
          <p:nvPr/>
        </p:nvSpPr>
        <p:spPr>
          <a:xfrm>
            <a:off x="308344" y="148856"/>
            <a:ext cx="56554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Anatomy of a dark matter search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75C83AF-C140-A1CE-142F-4BA76F10A7CB}"/>
                  </a:ext>
                </a:extLst>
              </p:cNvPr>
              <p:cNvSpPr txBox="1"/>
              <p:nvPr/>
            </p:nvSpPr>
            <p:spPr>
              <a:xfrm>
                <a:off x="308344" y="1138604"/>
                <a:ext cx="4383379" cy="50783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Measurement sequence: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90-degree pulse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→ 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NMR spectrum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Wait 5 s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CPMG pulse train →  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T</a:t>
                </a:r>
                <a:r>
                  <a:rPr kumimoji="0" lang="en-US" sz="1800" b="1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2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 time determined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Wait 5 s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100 s of listening → 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ALP search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Increase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𝛾</m:t>
                    </m:r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 by 6 Hz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Repeat 40 times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Friday December 23</a:t>
                </a:r>
                <a:r>
                  <a:rPr kumimoji="0" lang="en-US" sz="18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rd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 2022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Sequence 1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: 15:47 until 17:35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Sequence 2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: 17:50 until 19:37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Sequence 3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: 19:47 until 21:34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75C83AF-C140-A1CE-142F-4BA76F10A7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344" y="1138604"/>
                <a:ext cx="4383379" cy="5078313"/>
              </a:xfrm>
              <a:prstGeom prst="rect">
                <a:avLst/>
              </a:prstGeom>
              <a:blipFill>
                <a:blip r:embed="rId2"/>
                <a:stretch>
                  <a:fillRect l="-1252" t="-720" r="-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D968328-4019-59C9-46F3-2B3567E19C4F}"/>
                  </a:ext>
                </a:extLst>
              </p:cNvPr>
              <p:cNvSpPr txBox="1"/>
              <p:nvPr/>
            </p:nvSpPr>
            <p:spPr>
              <a:xfrm>
                <a:off x="7829586" y="55337"/>
                <a:ext cx="281558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NMR spectrum of 1.4 mL (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𝑁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≈8⋅</m:t>
                    </m:r>
                    <m:sSup>
                      <m:sSup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22</m:t>
                        </m:r>
                      </m:sup>
                    </m:sSup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of methanol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D968328-4019-59C9-46F3-2B3567E19C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9586" y="55337"/>
                <a:ext cx="2815582" cy="646331"/>
              </a:xfrm>
              <a:prstGeom prst="rect">
                <a:avLst/>
              </a:prstGeom>
              <a:blipFill>
                <a:blip r:embed="rId3"/>
                <a:stretch>
                  <a:fillRect l="-1299" t="-4717" r="-1515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0D4BFF93-F430-0310-82D4-95CC0C1929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1841" y="670892"/>
            <a:ext cx="3040593" cy="350713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6DB557F-81CB-97FE-2C1B-4D9A780A2A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9420" y="3985523"/>
            <a:ext cx="3667186" cy="2817140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8BEC1F-1891-D432-F638-570B4DE21132}"/>
              </a:ext>
            </a:extLst>
          </p:cNvPr>
          <p:cNvCxnSpPr/>
          <p:nvPr/>
        </p:nvCxnSpPr>
        <p:spPr>
          <a:xfrm>
            <a:off x="4212546" y="1885556"/>
            <a:ext cx="306481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F39F9D0-BFC1-EF20-068B-4F90B8C5AAF5}"/>
              </a:ext>
            </a:extLst>
          </p:cNvPr>
          <p:cNvCxnSpPr>
            <a:cxnSpLocks/>
          </p:cNvCxnSpPr>
          <p:nvPr/>
        </p:nvCxnSpPr>
        <p:spPr>
          <a:xfrm>
            <a:off x="4623500" y="2428940"/>
            <a:ext cx="1846668" cy="13737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065D950-CCE9-9253-01D2-E161C9F5238D}"/>
              </a:ext>
            </a:extLst>
          </p:cNvPr>
          <p:cNvSpPr txBox="1"/>
          <p:nvPr/>
        </p:nvSpPr>
        <p:spPr>
          <a:xfrm>
            <a:off x="8804075" y="4932428"/>
            <a:ext cx="3276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Influence of T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T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our sensitivity  investigated, manuscript in preparation</a:t>
            </a:r>
          </a:p>
        </p:txBody>
      </p:sp>
    </p:spTree>
    <p:extLst>
      <p:ext uri="{BB962C8B-B14F-4D97-AF65-F5344CB8AC3E}">
        <p14:creationId xmlns:p14="http://schemas.microsoft.com/office/powerpoint/2010/main" val="329584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6A9E6285-7657-45E5-89C4-FD1FC4AAB0CC}"/>
              </a:ext>
            </a:extLst>
          </p:cNvPr>
          <p:cNvSpPr txBox="1"/>
          <p:nvPr/>
        </p:nvSpPr>
        <p:spPr>
          <a:xfrm>
            <a:off x="308344" y="148856"/>
            <a:ext cx="59686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spectrum when not pulsing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E45BAB4-7F63-6072-B1FF-BF27F7521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65" y="814890"/>
            <a:ext cx="10131469" cy="591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1DAEDF1-8EC0-1F8E-0783-91130137C4E1}"/>
              </a:ext>
            </a:extLst>
          </p:cNvPr>
          <p:cNvCxnSpPr>
            <a:cxnSpLocks/>
          </p:cNvCxnSpPr>
          <p:nvPr/>
        </p:nvCxnSpPr>
        <p:spPr>
          <a:xfrm flipH="1">
            <a:off x="2478339" y="1866637"/>
            <a:ext cx="1267548" cy="17543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296CFA17-6ACA-706E-D814-CFFCC14D2C24}"/>
              </a:ext>
            </a:extLst>
          </p:cNvPr>
          <p:cNvSpPr/>
          <p:nvPr/>
        </p:nvSpPr>
        <p:spPr>
          <a:xfrm>
            <a:off x="3846659" y="1577086"/>
            <a:ext cx="3951210" cy="17783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686BDB-9C87-67C5-980C-04C3A0E4A931}"/>
              </a:ext>
            </a:extLst>
          </p:cNvPr>
          <p:cNvSpPr txBox="1"/>
          <p:nvPr/>
        </p:nvSpPr>
        <p:spPr>
          <a:xfrm>
            <a:off x="3846659" y="1627002"/>
            <a:ext cx="395121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Axion?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Line shape should match expectation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Matched filter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Should appear in each spectrum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Daily/annual modulation expected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ibbon: Curved and Tilted Down 2">
                <a:extLst>
                  <a:ext uri="{FF2B5EF4-FFF2-40B4-BE49-F238E27FC236}">
                    <a16:creationId xmlns:a16="http://schemas.microsoft.com/office/drawing/2014/main" id="{739CAD76-3C38-5A2A-500C-74EFE3691674}"/>
                  </a:ext>
                </a:extLst>
              </p:cNvPr>
              <p:cNvSpPr/>
              <p:nvPr/>
            </p:nvSpPr>
            <p:spPr>
              <a:xfrm>
                <a:off x="1790650" y="2076614"/>
                <a:ext cx="8972758" cy="2657475"/>
              </a:xfrm>
              <a:prstGeom prst="ellipseRibbon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/>
                  <a:t>Estimated sensitivity: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𝑎𝑁𝑁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en-US" sz="2000" dirty="0"/>
                  <a:t> 10</a:t>
                </a:r>
                <a:r>
                  <a:rPr lang="en-US" sz="2000" baseline="30000" dirty="0"/>
                  <a:t>-3</a:t>
                </a:r>
                <a:r>
                  <a:rPr lang="en-US" sz="2000" dirty="0"/>
                  <a:t> GeV</a:t>
                </a:r>
                <a:r>
                  <a:rPr lang="en-US" sz="2000" baseline="30000" dirty="0"/>
                  <a:t>-1</a:t>
                </a:r>
                <a:endParaRPr lang="en-US" sz="2000" dirty="0"/>
              </a:p>
              <a:p>
                <a:pPr algn="ctr"/>
                <a:endParaRPr lang="en-US" sz="2000" dirty="0"/>
              </a:p>
              <a:p>
                <a:pPr algn="ctr"/>
                <a:r>
                  <a:rPr lang="en-US" sz="1400" dirty="0"/>
                  <a:t>(pending further data analysis and measurements)</a:t>
                </a:r>
              </a:p>
            </p:txBody>
          </p:sp>
        </mc:Choice>
        <mc:Fallback>
          <p:sp>
            <p:nvSpPr>
              <p:cNvPr id="3" name="Ribbon: Curved and Tilted Down 2">
                <a:extLst>
                  <a:ext uri="{FF2B5EF4-FFF2-40B4-BE49-F238E27FC236}">
                    <a16:creationId xmlns:a16="http://schemas.microsoft.com/office/drawing/2014/main" id="{739CAD76-3C38-5A2A-500C-74EFE36916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0650" y="2076614"/>
                <a:ext cx="8972758" cy="2657475"/>
              </a:xfrm>
              <a:prstGeom prst="ellipseRibbon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3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9A0FA6B-D03E-4666-8FB3-D7CE3D224679}"/>
              </a:ext>
            </a:extLst>
          </p:cNvPr>
          <p:cNvSpPr txBox="1"/>
          <p:nvPr/>
        </p:nvSpPr>
        <p:spPr>
          <a:xfrm>
            <a:off x="308344" y="148856"/>
            <a:ext cx="16811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Contents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423CA5-9E8F-D387-8453-516E2737801B}"/>
              </a:ext>
            </a:extLst>
          </p:cNvPr>
          <p:cNvSpPr txBox="1"/>
          <p:nvPr/>
        </p:nvSpPr>
        <p:spPr>
          <a:xfrm>
            <a:off x="2373331" y="1356189"/>
            <a:ext cx="7870004" cy="3709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Dark matter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Searches employing magnetic resonance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Hyperpolarized samples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Spectral signatures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Networks of sensors</a:t>
            </a:r>
          </a:p>
        </p:txBody>
      </p:sp>
    </p:spTree>
    <p:extLst>
      <p:ext uri="{BB962C8B-B14F-4D97-AF65-F5344CB8AC3E}">
        <p14:creationId xmlns:p14="http://schemas.microsoft.com/office/powerpoint/2010/main" val="25858693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2 4 1 2 2 2 1 1 1"/>
          <p:cNvSpPr txBox="1">
            <a:spLocks/>
          </p:cNvSpPr>
          <p:nvPr/>
        </p:nvSpPr>
        <p:spPr>
          <a:xfrm>
            <a:off x="9991130" y="940079"/>
            <a:ext cx="1800665" cy="83099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b="1" dirty="0">
                <a:sym typeface="Mathematica1"/>
              </a:rPr>
              <a:t>liquid helium bath cryostat with 9T magnet</a:t>
            </a:r>
          </a:p>
        </p:txBody>
      </p:sp>
      <p:sp>
        <p:nvSpPr>
          <p:cNvPr id="19" name="Content Placeholder 12 4 1 2 2 2 1 1 2"/>
          <p:cNvSpPr txBox="1">
            <a:spLocks/>
          </p:cNvSpPr>
          <p:nvPr/>
        </p:nvSpPr>
        <p:spPr>
          <a:xfrm>
            <a:off x="524088" y="940079"/>
            <a:ext cx="1643207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b="1" dirty="0">
                <a:sym typeface="Mathematica1"/>
              </a:rPr>
              <a:t>sample:</a:t>
            </a:r>
          </a:p>
        </p:txBody>
      </p:sp>
      <p:sp>
        <p:nvSpPr>
          <p:cNvPr id="21" name="Content Placeholder 12 4 1 2 2 2 1 1 3"/>
          <p:cNvSpPr txBox="1">
            <a:spLocks/>
          </p:cNvSpPr>
          <p:nvPr/>
        </p:nvSpPr>
        <p:spPr>
          <a:xfrm>
            <a:off x="108357" y="1326612"/>
            <a:ext cx="2584196" cy="83099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baseline="30000" dirty="0">
                <a:sym typeface="Mathematica1"/>
              </a:rPr>
              <a:t>207</a:t>
            </a:r>
            <a:r>
              <a:rPr lang="en-US" sz="1600" dirty="0">
                <a:sym typeface="Mathematica1"/>
              </a:rPr>
              <a:t>Pb nuclear spins in ferroelectrically-polarized PMN-PT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8" y="2503608"/>
            <a:ext cx="1656922" cy="10011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44744" y="2054949"/>
            <a:ext cx="1097399" cy="26324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80" y="3822147"/>
            <a:ext cx="2639036" cy="1977769"/>
          </a:xfrm>
          <a:prstGeom prst="rect">
            <a:avLst/>
          </a:prstGeom>
        </p:spPr>
      </p:pic>
      <p:sp>
        <p:nvSpPr>
          <p:cNvPr id="16" name="Content Placeholder 12 4 1 2 2 2 1 1 4"/>
          <p:cNvSpPr txBox="1">
            <a:spLocks/>
          </p:cNvSpPr>
          <p:nvPr/>
        </p:nvSpPr>
        <p:spPr>
          <a:xfrm>
            <a:off x="3719877" y="953401"/>
            <a:ext cx="1643207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b="1" dirty="0">
                <a:sym typeface="Mathematica1"/>
              </a:rPr>
              <a:t>sensor:</a:t>
            </a:r>
          </a:p>
        </p:txBody>
      </p:sp>
      <p:sp>
        <p:nvSpPr>
          <p:cNvPr id="23" name="Content Placeholder 12 4 1 2 2 2 1 1 5"/>
          <p:cNvSpPr txBox="1">
            <a:spLocks/>
          </p:cNvSpPr>
          <p:nvPr/>
        </p:nvSpPr>
        <p:spPr>
          <a:xfrm>
            <a:off x="3310069" y="1342499"/>
            <a:ext cx="2584196" cy="83099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dirty="0">
                <a:sym typeface="Mathematica1"/>
              </a:rPr>
              <a:t>SQUID or low-noise RF amplifier</a:t>
            </a:r>
            <a:br>
              <a:rPr lang="en-US" sz="1600" dirty="0">
                <a:sym typeface="Mathematica1"/>
              </a:rPr>
            </a:br>
            <a:r>
              <a:rPr lang="en-US" sz="1600" dirty="0">
                <a:sym typeface="Mathematica1"/>
              </a:rPr>
              <a:t>(depending on frequency)</a:t>
            </a:r>
          </a:p>
        </p:txBody>
      </p:sp>
      <p:pic>
        <p:nvPicPr>
          <p:cNvPr id="3074" name="Picture 2" descr="imag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68018" y="3035298"/>
            <a:ext cx="2347695" cy="1000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89621" y="2361836"/>
            <a:ext cx="699442" cy="2347692"/>
          </a:xfrm>
          <a:prstGeom prst="rect">
            <a:avLst/>
          </a:prstGeom>
        </p:spPr>
      </p:pic>
      <p:pic>
        <p:nvPicPr>
          <p:cNvPr id="3076" name="Picture 4 1" descr="https://lh3.googleusercontent.com/vdC91bd5ePiPmXj9zWGca7K9HUZqAfz5mFqbYF1u1TVJ0XQoRz5qr9QKFi9cXND1lxcJkhslqjzPTygrtyzCRtGBMiRPW2DK-uJOcR6wmIMeGFj_A1TJalsVAxpH7RvKjddl-xpBVVdxWcJKQLeXIdifMjtkORetz1TGNwe15r21-YP89XXmoI1sZ5lQo_POhfCt_zhUUzSpD0yfEXGm2KWa_crrQ-FJUhrvmN2eN3i8gaHGj9WKFnaGSYXf1YwTnHSZZzvFJA4cG0yoMmb_wK8-FvCiWhxy_f981wyd3iZMRckKhf9au6kZ_0DuyywnYIaX8qUDJcxQ23tlLACyJ49W-QRVWC9HbZeLjDUV3OahAuk5CV6bNmtQMV9Iv9LRN7T3qkHNFC7Ra5sX_BaYlNczNIojaidP0E_yjnC7wjaDLDNefY35L5PLb1wsuqyZjjjMx5vK3ebYD4nsx6i7MzWTNnYXoKMU5uVs2pEXtMA5T_i0iq7jG2FT9GYsFjOIPozQyvoXyeCWLdj082YDyHB0PVzvvNE3ehNcpvO3L_5DiNzyJIXjI4ukXLrdjYctHNZM_-SrfxnWl8SyoOCPHTObmx1DM4j9CeNAqeVWFfM5DTvQg7AqGS4m_ZNPK6QKsPF9qDXqBuftVcp_pvToX_GPLW6hL44=w684-h1214-no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7386" y="2032858"/>
            <a:ext cx="1505901" cy="267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3CB6C1-3E21-4218-8A5E-72266F02088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73" y="5888654"/>
            <a:ext cx="1654380" cy="22771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Explosion 1 5"/>
          <p:cNvSpPr/>
          <p:nvPr/>
        </p:nvSpPr>
        <p:spPr>
          <a:xfrm>
            <a:off x="1534614" y="3982218"/>
            <a:ext cx="214498" cy="256036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768" y="2370618"/>
            <a:ext cx="1301272" cy="13501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521" y="4953050"/>
            <a:ext cx="2246570" cy="169373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97" y="3561861"/>
            <a:ext cx="1183904" cy="217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8977E82-109D-4FD4-831D-39246F57191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93" y="2130752"/>
            <a:ext cx="2667372" cy="195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F957DBF-6975-48C5-9928-61B6C25E454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720535" y="2321343"/>
            <a:ext cx="3545924" cy="2483860"/>
          </a:xfrm>
          <a:prstGeom prst="rect">
            <a:avLst/>
          </a:prstGeom>
        </p:spPr>
      </p:pic>
      <p:sp>
        <p:nvSpPr>
          <p:cNvPr id="32" name="Content Placeholder 12 4 1 2 2 2 1 1 1">
            <a:extLst>
              <a:ext uri="{FF2B5EF4-FFF2-40B4-BE49-F238E27FC236}">
                <a16:creationId xmlns:a16="http://schemas.microsoft.com/office/drawing/2014/main" id="{FDDEB081-21B5-4D39-AA15-0737F58734B0}"/>
              </a:ext>
            </a:extLst>
          </p:cNvPr>
          <p:cNvSpPr txBox="1">
            <a:spLocks/>
          </p:cNvSpPr>
          <p:nvPr/>
        </p:nvSpPr>
        <p:spPr>
          <a:xfrm>
            <a:off x="6511781" y="940079"/>
            <a:ext cx="1800665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b="1" dirty="0">
                <a:sym typeface="Mathematica1"/>
              </a:rPr>
              <a:t>NMR calibration:</a:t>
            </a:r>
          </a:p>
        </p:txBody>
      </p:sp>
      <p:sp>
        <p:nvSpPr>
          <p:cNvPr id="33" name="Content Placeholder 12 4 1 2 2 2 1 1 5">
            <a:extLst>
              <a:ext uri="{FF2B5EF4-FFF2-40B4-BE49-F238E27FC236}">
                <a16:creationId xmlns:a16="http://schemas.microsoft.com/office/drawing/2014/main" id="{1BF07595-C1E2-45A0-9FAA-0145F00BCD99}"/>
              </a:ext>
            </a:extLst>
          </p:cNvPr>
          <p:cNvSpPr txBox="1">
            <a:spLocks/>
          </p:cNvSpPr>
          <p:nvPr/>
        </p:nvSpPr>
        <p:spPr>
          <a:xfrm>
            <a:off x="6395732" y="1348186"/>
            <a:ext cx="2195529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dirty="0">
                <a:sym typeface="Mathematica1"/>
              </a:rPr>
              <a:t>crossed excitation and pickup coils</a:t>
            </a:r>
          </a:p>
        </p:txBody>
      </p:sp>
      <p:sp>
        <p:nvSpPr>
          <p:cNvPr id="38" name="Content Placeholder 12 4 1 2 2 2 1 1 4">
            <a:extLst>
              <a:ext uri="{FF2B5EF4-FFF2-40B4-BE49-F238E27FC236}">
                <a16:creationId xmlns:a16="http://schemas.microsoft.com/office/drawing/2014/main" id="{3516D6C5-A1BC-4B6E-AD8C-9C2DC3970EAE}"/>
              </a:ext>
            </a:extLst>
          </p:cNvPr>
          <p:cNvSpPr txBox="1">
            <a:spLocks/>
          </p:cNvSpPr>
          <p:nvPr/>
        </p:nvSpPr>
        <p:spPr>
          <a:xfrm>
            <a:off x="7210941" y="5384417"/>
            <a:ext cx="333120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C00000"/>
            </a:solidFill>
          </a:ln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dirty="0">
                <a:sym typeface="Mathematica1"/>
              </a:rPr>
              <a:t>first-generation proof-of-principle </a:t>
            </a:r>
            <a:r>
              <a:rPr lang="en-US" sz="1600" dirty="0" err="1">
                <a:sym typeface="Mathematica1"/>
              </a:rPr>
              <a:t>CASPEr</a:t>
            </a:r>
            <a:r>
              <a:rPr lang="en-US" sz="1600" dirty="0">
                <a:sym typeface="Mathematica1"/>
              </a:rPr>
              <a:t>-e search based on nuclear magnetic resonance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FF23DF3-0947-472E-870E-A10D11502FE4}"/>
              </a:ext>
            </a:extLst>
          </p:cNvPr>
          <p:cNvSpPr txBox="1"/>
          <p:nvPr/>
        </p:nvSpPr>
        <p:spPr>
          <a:xfrm>
            <a:off x="308344" y="148856"/>
            <a:ext cx="104545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CASPEr</a:t>
            </a:r>
            <a:r>
              <a:rPr lang="en-US" sz="3200" dirty="0"/>
              <a:t>-electric, probing gluon coupling using solid state NMR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C0AC815-68B3-4DF0-A47D-399217FED14B}"/>
              </a:ext>
            </a:extLst>
          </p:cNvPr>
          <p:cNvSpPr txBox="1"/>
          <p:nvPr/>
        </p:nvSpPr>
        <p:spPr>
          <a:xfrm>
            <a:off x="8371270" y="6527356"/>
            <a:ext cx="38207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/>
              <a:t>D. Aybas et al., </a:t>
            </a:r>
            <a:r>
              <a:rPr lang="en-US" sz="1400" i="1" dirty="0"/>
              <a:t>Phys. Rev. Lett. </a:t>
            </a:r>
            <a:r>
              <a:rPr lang="en-US" sz="1400" b="1" dirty="0"/>
              <a:t>126</a:t>
            </a:r>
            <a:r>
              <a:rPr lang="en-US" sz="1400" dirty="0"/>
              <a:t>, 160505 (2021)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34465816-7F28-4070-8E5D-9C6721DD9C4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4" y="6328437"/>
            <a:ext cx="2322520" cy="25231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B84364-299A-498E-991A-759E12CA2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2F261-FB20-4D10-A33C-82D4BC3CAFA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70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6" grpId="0"/>
      <p:bldP spid="23" grpId="0"/>
      <p:bldP spid="32" grpId="0"/>
      <p:bldP spid="33" grpId="0"/>
      <p:bldP spid="3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2 4 1 2 2 2 1 1 1 2 1"/>
          <p:cNvSpPr txBox="1">
            <a:spLocks/>
          </p:cNvSpPr>
          <p:nvPr/>
        </p:nvSpPr>
        <p:spPr>
          <a:xfrm>
            <a:off x="4458765" y="2271344"/>
            <a:ext cx="2017107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dirty="0">
                <a:sym typeface="Mathematica1"/>
              </a:rPr>
              <a:t>amplifier noise floor:</a:t>
            </a:r>
          </a:p>
        </p:txBody>
      </p:sp>
      <p:sp>
        <p:nvSpPr>
          <p:cNvPr id="23" name="Content Placeholder 12 4 1 2 2 2 1 1 2"/>
          <p:cNvSpPr txBox="1">
            <a:spLocks/>
          </p:cNvSpPr>
          <p:nvPr/>
        </p:nvSpPr>
        <p:spPr>
          <a:xfrm>
            <a:off x="7749371" y="575002"/>
            <a:ext cx="3989822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dirty="0">
                <a:sym typeface="Mathematica1"/>
              </a:rPr>
              <a:t>histogram after optimal (matched) filtering</a:t>
            </a:r>
          </a:p>
        </p:txBody>
      </p:sp>
      <p:cxnSp>
        <p:nvCxnSpPr>
          <p:cNvPr id="20" name="Straight Arrow Connector 19"/>
          <p:cNvCxnSpPr>
            <a:cxnSpLocks/>
          </p:cNvCxnSpPr>
          <p:nvPr/>
        </p:nvCxnSpPr>
        <p:spPr>
          <a:xfrm>
            <a:off x="4309475" y="2384638"/>
            <a:ext cx="263133" cy="90995"/>
          </a:xfrm>
          <a:prstGeom prst="straightConnector1">
            <a:avLst/>
          </a:prstGeom>
          <a:ln w="9525">
            <a:solidFill>
              <a:schemeClr val="tx1"/>
            </a:solidFill>
            <a:prstDash val="sysDash"/>
            <a:headEnd w="med" len="sm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12 4 1 2 2 2 1 1 1 3"/>
          <p:cNvSpPr txBox="1">
            <a:spLocks/>
          </p:cNvSpPr>
          <p:nvPr/>
        </p:nvSpPr>
        <p:spPr>
          <a:xfrm>
            <a:off x="4079343" y="979816"/>
            <a:ext cx="3059776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dirty="0">
                <a:sym typeface="Mathematica1"/>
              </a:rPr>
              <a:t>injected ALP dark matter signal:</a:t>
            </a:r>
          </a:p>
        </p:txBody>
      </p:sp>
      <p:cxnSp>
        <p:nvCxnSpPr>
          <p:cNvPr id="26" name="Straight Arrow Connector 25"/>
          <p:cNvCxnSpPr>
            <a:stCxn id="24" idx="1"/>
          </p:cNvCxnSpPr>
          <p:nvPr/>
        </p:nvCxnSpPr>
        <p:spPr>
          <a:xfrm flipH="1">
            <a:off x="2660328" y="1149093"/>
            <a:ext cx="1419015" cy="343805"/>
          </a:xfrm>
          <a:prstGeom prst="straightConnector1">
            <a:avLst/>
          </a:prstGeom>
          <a:ln w="9525">
            <a:solidFill>
              <a:schemeClr val="tx1"/>
            </a:solidFill>
            <a:prstDash val="sysDash"/>
            <a:headEnd w="med" len="sm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39" y="794225"/>
            <a:ext cx="3989822" cy="32135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133" y="1327202"/>
            <a:ext cx="2082196" cy="256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1C515CE-87A0-4142-8190-13CA3BFB174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347" y="1619110"/>
            <a:ext cx="2096097" cy="246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877" y="2590592"/>
            <a:ext cx="1312689" cy="27021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Right Arrow 37"/>
          <p:cNvSpPr/>
          <p:nvPr/>
        </p:nvSpPr>
        <p:spPr>
          <a:xfrm>
            <a:off x="3745602" y="4943672"/>
            <a:ext cx="228024" cy="206724"/>
          </a:xfrm>
          <a:prstGeom prst="rightArrow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ontent Placeholder 12 4 1 2 2 2 1 1 4"/>
          <p:cNvSpPr txBox="1">
            <a:spLocks/>
          </p:cNvSpPr>
          <p:nvPr/>
        </p:nvSpPr>
        <p:spPr>
          <a:xfrm>
            <a:off x="310382" y="4638752"/>
            <a:ext cx="3136408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C00000"/>
            </a:solidFill>
          </a:ln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dirty="0">
                <a:sym typeface="Mathematica1"/>
              </a:rPr>
              <a:t>first </a:t>
            </a:r>
            <a:r>
              <a:rPr lang="en-US" sz="1600" dirty="0" err="1">
                <a:sym typeface="Mathematica1"/>
              </a:rPr>
              <a:t>CASPEr</a:t>
            </a:r>
            <a:r>
              <a:rPr lang="en-US" sz="1600" dirty="0">
                <a:sym typeface="Mathematica1"/>
              </a:rPr>
              <a:t>-e limits on nucleon EDM and gradient interactions of axion-like dark matter</a:t>
            </a:r>
          </a:p>
        </p:txBody>
      </p:sp>
      <p:sp>
        <p:nvSpPr>
          <p:cNvPr id="42" name="Content Placeholder 12 4 1 2 2 2 1 1 1 2 3"/>
          <p:cNvSpPr txBox="1">
            <a:spLocks/>
          </p:cNvSpPr>
          <p:nvPr/>
        </p:nvSpPr>
        <p:spPr>
          <a:xfrm>
            <a:off x="5587146" y="5086351"/>
            <a:ext cx="1478519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dirty="0">
                <a:solidFill>
                  <a:schemeClr val="bg1"/>
                </a:solidFill>
                <a:sym typeface="Mathematica1"/>
              </a:rPr>
              <a:t>preliminary</a:t>
            </a:r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2C8F3F10-0F98-4234-89AF-76211A46B90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0591" y="938289"/>
            <a:ext cx="5049763" cy="294227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83F48DC-C126-46B4-ABD6-22A4B3A30231}"/>
              </a:ext>
            </a:extLst>
          </p:cNvPr>
          <p:cNvGrpSpPr/>
          <p:nvPr/>
        </p:nvGrpSpPr>
        <p:grpSpPr>
          <a:xfrm>
            <a:off x="4067937" y="3090465"/>
            <a:ext cx="4876357" cy="3590779"/>
            <a:chOff x="4101832" y="3880624"/>
            <a:chExt cx="3989822" cy="2945788"/>
          </a:xfrm>
        </p:grpSpPr>
        <p:pic>
          <p:nvPicPr>
            <p:cNvPr id="11" name="Picture 10" descr="Chart&#10;&#10;Description automatically generated">
              <a:extLst>
                <a:ext uri="{FF2B5EF4-FFF2-40B4-BE49-F238E27FC236}">
                  <a16:creationId xmlns:a16="http://schemas.microsoft.com/office/drawing/2014/main" id="{79C036B1-67E5-4659-874E-CE2D76C762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01832" y="3932663"/>
              <a:ext cx="3989822" cy="2893749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54B538D-326E-426A-A4B8-E723566BBE90}"/>
                </a:ext>
              </a:extLst>
            </p:cNvPr>
            <p:cNvSpPr/>
            <p:nvPr/>
          </p:nvSpPr>
          <p:spPr>
            <a:xfrm>
              <a:off x="4113528" y="3880624"/>
              <a:ext cx="332092" cy="2702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FFA3381A-42D9-4B5E-AD94-34598E68838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33" y="5842008"/>
            <a:ext cx="2322520" cy="25231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Content Placeholder 12 4 1 2 2 2 1 1 1 2 1">
            <a:extLst>
              <a:ext uri="{FF2B5EF4-FFF2-40B4-BE49-F238E27FC236}">
                <a16:creationId xmlns:a16="http://schemas.microsoft.com/office/drawing/2014/main" id="{A7FF5DD7-4E2A-4348-97F7-AE271B0F3731}"/>
              </a:ext>
            </a:extLst>
          </p:cNvPr>
          <p:cNvSpPr txBox="1">
            <a:spLocks/>
          </p:cNvSpPr>
          <p:nvPr/>
        </p:nvSpPr>
        <p:spPr>
          <a:xfrm>
            <a:off x="5398183" y="4852543"/>
            <a:ext cx="1640174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dirty="0">
                <a:sym typeface="Mathematica1"/>
              </a:rPr>
              <a:t>95% exclusion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53ED2D6-B037-4B99-B200-CDD157A9C4F9}"/>
              </a:ext>
            </a:extLst>
          </p:cNvPr>
          <p:cNvSpPr txBox="1"/>
          <p:nvPr/>
        </p:nvSpPr>
        <p:spPr>
          <a:xfrm>
            <a:off x="310382" y="176756"/>
            <a:ext cx="58086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CASPEr</a:t>
            </a:r>
            <a:r>
              <a:rPr lang="en-US" sz="3200" dirty="0"/>
              <a:t>-electric, first scientific run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441F35-C06A-47EF-A09A-B16D1D66509F}"/>
              </a:ext>
            </a:extLst>
          </p:cNvPr>
          <p:cNvSpPr txBox="1"/>
          <p:nvPr/>
        </p:nvSpPr>
        <p:spPr>
          <a:xfrm>
            <a:off x="-5501" y="6546616"/>
            <a:ext cx="38207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/>
              <a:t>D. Aybas et al., </a:t>
            </a:r>
            <a:r>
              <a:rPr lang="en-US" sz="1400" i="1" dirty="0"/>
              <a:t>Phys. Rev. Lett. </a:t>
            </a:r>
            <a:r>
              <a:rPr lang="en-US" sz="1400" b="1" dirty="0"/>
              <a:t>126</a:t>
            </a:r>
            <a:r>
              <a:rPr lang="en-US" sz="1400" dirty="0"/>
              <a:t>, 160505 (2021)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3603B79-152F-49F2-8D01-1F579D5D6EC1}"/>
              </a:ext>
            </a:extLst>
          </p:cNvPr>
          <p:cNvSpPr txBox="1"/>
          <p:nvPr/>
        </p:nvSpPr>
        <p:spPr>
          <a:xfrm>
            <a:off x="8371270" y="6527356"/>
            <a:ext cx="38207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/>
              <a:t>D. Aybas et al., </a:t>
            </a:r>
            <a:r>
              <a:rPr lang="en-US" sz="1400" i="1" dirty="0"/>
              <a:t>Phys. Rev. Lett. </a:t>
            </a:r>
            <a:r>
              <a:rPr lang="en-US" sz="1400" b="1" dirty="0"/>
              <a:t>126</a:t>
            </a:r>
            <a:r>
              <a:rPr lang="en-US" sz="1400" dirty="0"/>
              <a:t>, 160505 (2021)</a:t>
            </a:r>
          </a:p>
        </p:txBody>
      </p:sp>
      <p:sp>
        <p:nvSpPr>
          <p:cNvPr id="36" name="Content Placeholder 12 4 1 2 2 2 1 1 1 2 2"/>
          <p:cNvSpPr txBox="1">
            <a:spLocks/>
          </p:cNvSpPr>
          <p:nvPr/>
        </p:nvSpPr>
        <p:spPr>
          <a:xfrm rot="5400000">
            <a:off x="10268173" y="1552614"/>
            <a:ext cx="1699540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dirty="0">
                <a:sym typeface="Mathematica1"/>
              </a:rPr>
              <a:t>3.35</a:t>
            </a:r>
            <a:r>
              <a:rPr lang="el-GR" sz="1600" dirty="0">
                <a:sym typeface="Mathematica1"/>
              </a:rPr>
              <a:t>σ</a:t>
            </a:r>
            <a:r>
              <a:rPr lang="en-US" sz="1600" dirty="0">
                <a:sym typeface="Mathematica1"/>
              </a:rPr>
              <a:t> candidate threshold</a:t>
            </a:r>
          </a:p>
        </p:txBody>
      </p:sp>
    </p:spTree>
    <p:extLst>
      <p:ext uri="{BB962C8B-B14F-4D97-AF65-F5344CB8AC3E}">
        <p14:creationId xmlns:p14="http://schemas.microsoft.com/office/powerpoint/2010/main" val="157249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112674-0445-AEC9-45C2-5106943F8E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11"/>
          <a:stretch/>
        </p:blipFill>
        <p:spPr>
          <a:xfrm>
            <a:off x="609840" y="1385161"/>
            <a:ext cx="2985611" cy="4110764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92049663-10F9-5427-1ED7-8909AB905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630" y="5780623"/>
            <a:ext cx="2921288" cy="94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9179BC-BECD-B436-09C6-6A16F4E694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1444" y="5711593"/>
            <a:ext cx="1766489" cy="104312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32733FF-F9CB-B581-6DCD-1AA41A56FB20}"/>
              </a:ext>
            </a:extLst>
          </p:cNvPr>
          <p:cNvSpPr txBox="1"/>
          <p:nvPr/>
        </p:nvSpPr>
        <p:spPr>
          <a:xfrm>
            <a:off x="222619" y="129192"/>
            <a:ext cx="71944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CASPEr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-gradient h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igh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field, up to 600 MHz</a:t>
            </a:r>
          </a:p>
        </p:txBody>
      </p:sp>
      <p:pic>
        <p:nvPicPr>
          <p:cNvPr id="19" name="Grafik 71">
            <a:extLst>
              <a:ext uri="{FF2B5EF4-FFF2-40B4-BE49-F238E27FC236}">
                <a16:creationId xmlns:a16="http://schemas.microsoft.com/office/drawing/2014/main" id="{59DD3550-DB3A-0999-CB41-56D867F108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9" r="45692"/>
          <a:stretch/>
        </p:blipFill>
        <p:spPr>
          <a:xfrm>
            <a:off x="9725233" y="60636"/>
            <a:ext cx="1912700" cy="55844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F81F1B6-9C42-46D0-81DA-2266C0663E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8207" y="1916063"/>
            <a:ext cx="1978524" cy="3231767"/>
          </a:xfrm>
          <a:prstGeom prst="rect">
            <a:avLst/>
          </a:prstGeom>
        </p:spPr>
      </p:pic>
      <p:pic>
        <p:nvPicPr>
          <p:cNvPr id="5126" name="Picture 6" descr="Cryogenic Ltd - Home | Facebook">
            <a:extLst>
              <a:ext uri="{FF2B5EF4-FFF2-40B4-BE49-F238E27FC236}">
                <a16:creationId xmlns:a16="http://schemas.microsoft.com/office/drawing/2014/main" id="{434F1AF7-D5DA-435D-0DCA-34EDA99BCB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44" b="38222"/>
          <a:stretch/>
        </p:blipFill>
        <p:spPr bwMode="auto">
          <a:xfrm>
            <a:off x="554067" y="5847911"/>
            <a:ext cx="3041384" cy="77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6000B06-5349-E0DC-F402-7199951371E8}"/>
              </a:ext>
            </a:extLst>
          </p:cNvPr>
          <p:cNvSpPr txBox="1"/>
          <p:nvPr/>
        </p:nvSpPr>
        <p:spPr>
          <a:xfrm>
            <a:off x="798634" y="762451"/>
            <a:ext cx="26080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14.1 T warm bore magnet</a:t>
            </a:r>
          </a:p>
          <a:p>
            <a:pPr algn="ctr"/>
            <a:r>
              <a:rPr lang="en-US" dirty="0"/>
              <a:t>delivery Fall 2022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9C8E90-832C-4F89-C806-FC95C3BEB318}"/>
              </a:ext>
            </a:extLst>
          </p:cNvPr>
          <p:cNvSpPr txBox="1"/>
          <p:nvPr/>
        </p:nvSpPr>
        <p:spPr>
          <a:xfrm>
            <a:off x="4615218" y="932579"/>
            <a:ext cx="39014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2 variable temperature inserts (VTIs)</a:t>
            </a:r>
          </a:p>
          <a:p>
            <a:pPr algn="ctr"/>
            <a:r>
              <a:rPr lang="en-US" dirty="0"/>
              <a:t>design based on e.g. ANSYS simulations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F87899-42F7-91B3-5D1A-6AB840D453CA}"/>
              </a:ext>
            </a:extLst>
          </p:cNvPr>
          <p:cNvSpPr txBox="1"/>
          <p:nvPr/>
        </p:nvSpPr>
        <p:spPr>
          <a:xfrm>
            <a:off x="8000593" y="3954751"/>
            <a:ext cx="172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amplifier at 20 K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19B5B11-790E-3186-5B8D-F2A6A18B3D5B}"/>
              </a:ext>
            </a:extLst>
          </p:cNvPr>
          <p:cNvCxnSpPr/>
          <p:nvPr/>
        </p:nvCxnSpPr>
        <p:spPr>
          <a:xfrm>
            <a:off x="9725232" y="4139417"/>
            <a:ext cx="1029456" cy="0"/>
          </a:xfrm>
          <a:prstGeom prst="line">
            <a:avLst/>
          </a:prstGeom>
          <a:ln w="28575" cap="flat" cmpd="sng" algn="ctr">
            <a:solidFill>
              <a:schemeClr val="dk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B70FA0A-C4CA-75EA-F8E3-848E2F81B620}"/>
              </a:ext>
            </a:extLst>
          </p:cNvPr>
          <p:cNvSpPr txBox="1"/>
          <p:nvPr/>
        </p:nvSpPr>
        <p:spPr>
          <a:xfrm>
            <a:off x="8138487" y="1721428"/>
            <a:ext cx="1410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sample at 160 to 300 K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824792C-0E62-F592-B1CE-CA7C3A55EC20}"/>
              </a:ext>
            </a:extLst>
          </p:cNvPr>
          <p:cNvCxnSpPr>
            <a:cxnSpLocks/>
          </p:cNvCxnSpPr>
          <p:nvPr/>
        </p:nvCxnSpPr>
        <p:spPr>
          <a:xfrm>
            <a:off x="9599487" y="2044593"/>
            <a:ext cx="1155201" cy="408900"/>
          </a:xfrm>
          <a:prstGeom prst="line">
            <a:avLst/>
          </a:prstGeom>
          <a:ln w="28575" cap="flat" cmpd="sng" algn="ctr">
            <a:solidFill>
              <a:schemeClr val="dk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302F92F-8366-536E-7855-5B932A2B5610}"/>
              </a:ext>
            </a:extLst>
          </p:cNvPr>
          <p:cNvCxnSpPr>
            <a:cxnSpLocks/>
          </p:cNvCxnSpPr>
          <p:nvPr/>
        </p:nvCxnSpPr>
        <p:spPr>
          <a:xfrm flipV="1">
            <a:off x="9719044" y="2573622"/>
            <a:ext cx="1035644" cy="393779"/>
          </a:xfrm>
          <a:prstGeom prst="line">
            <a:avLst/>
          </a:prstGeom>
          <a:ln w="28575" cap="flat" cmpd="sng" algn="ctr">
            <a:solidFill>
              <a:schemeClr val="dk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0AFC6DF6-3274-D4D0-C2A7-4A46851834D6}"/>
              </a:ext>
            </a:extLst>
          </p:cNvPr>
          <p:cNvSpPr txBox="1"/>
          <p:nvPr/>
        </p:nvSpPr>
        <p:spPr>
          <a:xfrm>
            <a:off x="8130745" y="2779471"/>
            <a:ext cx="1410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pickup coil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2643599-6E8A-6F16-1345-95E29EB1FB64}"/>
              </a:ext>
            </a:extLst>
          </p:cNvPr>
          <p:cNvCxnSpPr>
            <a:cxnSpLocks/>
          </p:cNvCxnSpPr>
          <p:nvPr/>
        </p:nvCxnSpPr>
        <p:spPr>
          <a:xfrm flipV="1">
            <a:off x="9713770" y="3046764"/>
            <a:ext cx="1035644" cy="393779"/>
          </a:xfrm>
          <a:prstGeom prst="line">
            <a:avLst/>
          </a:prstGeom>
          <a:ln w="28575" cap="flat" cmpd="sng" algn="ctr">
            <a:solidFill>
              <a:schemeClr val="dk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1D9F0C03-2844-E38C-A6B7-8FD5A4CCAFB3}"/>
              </a:ext>
            </a:extLst>
          </p:cNvPr>
          <p:cNvSpPr txBox="1"/>
          <p:nvPr/>
        </p:nvSpPr>
        <p:spPr>
          <a:xfrm>
            <a:off x="8090239" y="3190685"/>
            <a:ext cx="1410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tunable capacitors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F8C134F-64B8-95C6-D639-96A1CBEF8446}"/>
              </a:ext>
            </a:extLst>
          </p:cNvPr>
          <p:cNvGrpSpPr/>
          <p:nvPr/>
        </p:nvGrpSpPr>
        <p:grpSpPr>
          <a:xfrm>
            <a:off x="1497543" y="695536"/>
            <a:ext cx="9240541" cy="4981840"/>
            <a:chOff x="1228079" y="0"/>
            <a:chExt cx="9240541" cy="498184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A70D33B-7BDF-D019-39E8-2F9C8838DBD4}"/>
                </a:ext>
              </a:extLst>
            </p:cNvPr>
            <p:cNvGrpSpPr/>
            <p:nvPr/>
          </p:nvGrpSpPr>
          <p:grpSpPr>
            <a:xfrm>
              <a:off x="1228079" y="0"/>
              <a:ext cx="9240541" cy="4981840"/>
              <a:chOff x="1228079" y="0"/>
              <a:chExt cx="9240541" cy="498184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15F9E340-DE42-0EBD-1766-0729AB3EC8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28080" y="0"/>
                <a:ext cx="9240540" cy="493463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EEA8759-A24C-FA2F-647D-3EC0A8A76798}"/>
                  </a:ext>
                </a:extLst>
              </p:cNvPr>
              <p:cNvSpPr/>
              <p:nvPr/>
            </p:nvSpPr>
            <p:spPr>
              <a:xfrm>
                <a:off x="1228079" y="3086099"/>
                <a:ext cx="9240541" cy="1895741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98000"/>
                    </a:schemeClr>
                  </a:gs>
                  <a:gs pos="50000">
                    <a:schemeClr val="bg1">
                      <a:alpha val="7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84CB5FF-D832-7FF2-3EDF-697FF49C13D7}"/>
                </a:ext>
              </a:extLst>
            </p:cNvPr>
            <p:cNvSpPr/>
            <p:nvPr/>
          </p:nvSpPr>
          <p:spPr>
            <a:xfrm>
              <a:off x="9280320" y="1466850"/>
              <a:ext cx="1011779" cy="209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E27FAB-E562-7A25-AEB0-8FC58F99881D}"/>
                </a:ext>
              </a:extLst>
            </p:cNvPr>
            <p:cNvSpPr/>
            <p:nvPr/>
          </p:nvSpPr>
          <p:spPr>
            <a:xfrm>
              <a:off x="8156047" y="1500319"/>
              <a:ext cx="1011779" cy="209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14C5D2F-D0F7-5E49-3E6C-442932C163FF}"/>
                </a:ext>
              </a:extLst>
            </p:cNvPr>
            <p:cNvSpPr/>
            <p:nvPr/>
          </p:nvSpPr>
          <p:spPr>
            <a:xfrm>
              <a:off x="2616742" y="457200"/>
              <a:ext cx="1011779" cy="209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11A5F12-C0B5-E37F-C163-2C6064CFAC2D}"/>
                </a:ext>
              </a:extLst>
            </p:cNvPr>
            <p:cNvSpPr/>
            <p:nvPr/>
          </p:nvSpPr>
          <p:spPr>
            <a:xfrm>
              <a:off x="4118862" y="895350"/>
              <a:ext cx="1011779" cy="209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1778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BD13675-13B5-89B0-E790-C484E574B6B8}"/>
              </a:ext>
            </a:extLst>
          </p:cNvPr>
          <p:cNvSpPr txBox="1"/>
          <p:nvPr/>
        </p:nvSpPr>
        <p:spPr>
          <a:xfrm>
            <a:off x="310382" y="176756"/>
            <a:ext cx="43176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Sideband measurements</a:t>
            </a:r>
          </a:p>
        </p:txBody>
      </p:sp>
    </p:spTree>
    <p:extLst>
      <p:ext uri="{BB962C8B-B14F-4D97-AF65-F5344CB8AC3E}">
        <p14:creationId xmlns:p14="http://schemas.microsoft.com/office/powerpoint/2010/main" val="39932959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A24E16-5160-399E-4F29-11C351A52E0C}"/>
              </a:ext>
            </a:extLst>
          </p:cNvPr>
          <p:cNvSpPr txBox="1"/>
          <p:nvPr/>
        </p:nvSpPr>
        <p:spPr>
          <a:xfrm>
            <a:off x="308344" y="148546"/>
            <a:ext cx="102060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(hyper)polarization, the road to increased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sensitivity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88E5E7-8C80-0533-B0BD-7212FFC2B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344" y="1255931"/>
            <a:ext cx="5741382" cy="253507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E797A34-D7E7-8C01-41DE-DDBBE80298FB}"/>
              </a:ext>
            </a:extLst>
          </p:cNvPr>
          <p:cNvGrpSpPr/>
          <p:nvPr/>
        </p:nvGrpSpPr>
        <p:grpSpPr>
          <a:xfrm>
            <a:off x="734837" y="4019159"/>
            <a:ext cx="1623676" cy="1746205"/>
            <a:chOff x="21479604" y="10080207"/>
            <a:chExt cx="3119520" cy="2909887"/>
          </a:xfrm>
        </p:grpSpPr>
        <p:sp>
          <p:nvSpPr>
            <p:cNvPr id="5" name="Parallelogram 4">
              <a:extLst>
                <a:ext uri="{FF2B5EF4-FFF2-40B4-BE49-F238E27FC236}">
                  <a16:creationId xmlns:a16="http://schemas.microsoft.com/office/drawing/2014/main" id="{A7A710D6-3F9B-E9E4-ACDD-027D72A65251}"/>
                </a:ext>
              </a:extLst>
            </p:cNvPr>
            <p:cNvSpPr/>
            <p:nvPr/>
          </p:nvSpPr>
          <p:spPr>
            <a:xfrm rot="16200000" flipH="1">
              <a:off x="22650407" y="11043981"/>
              <a:ext cx="2335349" cy="1553336"/>
            </a:xfrm>
            <a:prstGeom prst="parallelogram">
              <a:avLst>
                <a:gd name="adj" fmla="val 37931"/>
              </a:avLst>
            </a:prstGeom>
            <a:solidFill>
              <a:srgbClr val="78C6EE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Arrow: Down 5">
              <a:extLst>
                <a:ext uri="{FF2B5EF4-FFF2-40B4-BE49-F238E27FC236}">
                  <a16:creationId xmlns:a16="http://schemas.microsoft.com/office/drawing/2014/main" id="{67B30A42-6449-EC1A-CDB8-37EC618435A2}"/>
                </a:ext>
              </a:extLst>
            </p:cNvPr>
            <p:cNvSpPr/>
            <p:nvPr/>
          </p:nvSpPr>
          <p:spPr>
            <a:xfrm flipV="1">
              <a:off x="23078455" y="12700392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Arrow: Down 6">
              <a:extLst>
                <a:ext uri="{FF2B5EF4-FFF2-40B4-BE49-F238E27FC236}">
                  <a16:creationId xmlns:a16="http://schemas.microsoft.com/office/drawing/2014/main" id="{F58557B4-7B0B-770B-F14A-D3D5D5AA89BD}"/>
                </a:ext>
              </a:extLst>
            </p:cNvPr>
            <p:cNvSpPr/>
            <p:nvPr/>
          </p:nvSpPr>
          <p:spPr>
            <a:xfrm flipV="1">
              <a:off x="24403385" y="12199836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row: Down 7">
              <a:extLst>
                <a:ext uri="{FF2B5EF4-FFF2-40B4-BE49-F238E27FC236}">
                  <a16:creationId xmlns:a16="http://schemas.microsoft.com/office/drawing/2014/main" id="{630532BB-432E-67F0-8646-44BA81AF7422}"/>
                </a:ext>
              </a:extLst>
            </p:cNvPr>
            <p:cNvSpPr/>
            <p:nvPr/>
          </p:nvSpPr>
          <p:spPr>
            <a:xfrm flipV="1">
              <a:off x="24237768" y="12271596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row: Down 8">
              <a:extLst>
                <a:ext uri="{FF2B5EF4-FFF2-40B4-BE49-F238E27FC236}">
                  <a16:creationId xmlns:a16="http://schemas.microsoft.com/office/drawing/2014/main" id="{FF0DF771-C033-DA31-F3A0-E63A759A5116}"/>
                </a:ext>
              </a:extLst>
            </p:cNvPr>
            <p:cNvSpPr/>
            <p:nvPr/>
          </p:nvSpPr>
          <p:spPr>
            <a:xfrm flipV="1">
              <a:off x="23906536" y="12396514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row: Down 9">
              <a:extLst>
                <a:ext uri="{FF2B5EF4-FFF2-40B4-BE49-F238E27FC236}">
                  <a16:creationId xmlns:a16="http://schemas.microsoft.com/office/drawing/2014/main" id="{06709DC1-4534-FF32-9207-D055A8817BE9}"/>
                </a:ext>
              </a:extLst>
            </p:cNvPr>
            <p:cNvSpPr/>
            <p:nvPr/>
          </p:nvSpPr>
          <p:spPr>
            <a:xfrm flipV="1">
              <a:off x="23740920" y="12468274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row: Down 10">
              <a:extLst>
                <a:ext uri="{FF2B5EF4-FFF2-40B4-BE49-F238E27FC236}">
                  <a16:creationId xmlns:a16="http://schemas.microsoft.com/office/drawing/2014/main" id="{5D594292-5099-38BA-2A7D-50031F6D245A}"/>
                </a:ext>
              </a:extLst>
            </p:cNvPr>
            <p:cNvSpPr/>
            <p:nvPr/>
          </p:nvSpPr>
          <p:spPr>
            <a:xfrm flipV="1">
              <a:off x="23575304" y="12521432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row: Down 11">
              <a:extLst>
                <a:ext uri="{FF2B5EF4-FFF2-40B4-BE49-F238E27FC236}">
                  <a16:creationId xmlns:a16="http://schemas.microsoft.com/office/drawing/2014/main" id="{AE546CCD-4615-7873-4F52-2AA2343C6DFE}"/>
                </a:ext>
              </a:extLst>
            </p:cNvPr>
            <p:cNvSpPr/>
            <p:nvPr/>
          </p:nvSpPr>
          <p:spPr>
            <a:xfrm flipV="1">
              <a:off x="23409687" y="12586105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Arrow: Down 12">
              <a:extLst>
                <a:ext uri="{FF2B5EF4-FFF2-40B4-BE49-F238E27FC236}">
                  <a16:creationId xmlns:a16="http://schemas.microsoft.com/office/drawing/2014/main" id="{17978966-0015-C2AE-0302-4E14C4FBE42E}"/>
                </a:ext>
              </a:extLst>
            </p:cNvPr>
            <p:cNvSpPr/>
            <p:nvPr/>
          </p:nvSpPr>
          <p:spPr>
            <a:xfrm flipV="1">
              <a:off x="23074579" y="12400058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row: Down 13">
              <a:extLst>
                <a:ext uri="{FF2B5EF4-FFF2-40B4-BE49-F238E27FC236}">
                  <a16:creationId xmlns:a16="http://schemas.microsoft.com/office/drawing/2014/main" id="{1BCC35C3-2810-DDAB-47BA-37E116F9EC50}"/>
                </a:ext>
              </a:extLst>
            </p:cNvPr>
            <p:cNvSpPr/>
            <p:nvPr/>
          </p:nvSpPr>
          <p:spPr>
            <a:xfrm flipV="1">
              <a:off x="24399508" y="11899502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rrow: Down 14">
              <a:extLst>
                <a:ext uri="{FF2B5EF4-FFF2-40B4-BE49-F238E27FC236}">
                  <a16:creationId xmlns:a16="http://schemas.microsoft.com/office/drawing/2014/main" id="{7F6E7516-81DC-A2ED-8278-E12A752A6300}"/>
                </a:ext>
              </a:extLst>
            </p:cNvPr>
            <p:cNvSpPr/>
            <p:nvPr/>
          </p:nvSpPr>
          <p:spPr>
            <a:xfrm flipV="1">
              <a:off x="24068276" y="12035048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Arrow: Down 15">
              <a:extLst>
                <a:ext uri="{FF2B5EF4-FFF2-40B4-BE49-F238E27FC236}">
                  <a16:creationId xmlns:a16="http://schemas.microsoft.com/office/drawing/2014/main" id="{91064DF0-A331-86CE-5C19-14361414725C}"/>
                </a:ext>
              </a:extLst>
            </p:cNvPr>
            <p:cNvSpPr/>
            <p:nvPr/>
          </p:nvSpPr>
          <p:spPr>
            <a:xfrm flipV="1">
              <a:off x="23902660" y="12096180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Arrow: Down 16">
              <a:extLst>
                <a:ext uri="{FF2B5EF4-FFF2-40B4-BE49-F238E27FC236}">
                  <a16:creationId xmlns:a16="http://schemas.microsoft.com/office/drawing/2014/main" id="{D99F13D4-F895-B502-5EE8-7B05589B7955}"/>
                </a:ext>
              </a:extLst>
            </p:cNvPr>
            <p:cNvSpPr/>
            <p:nvPr/>
          </p:nvSpPr>
          <p:spPr>
            <a:xfrm flipV="1">
              <a:off x="23737043" y="12167939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rrow: Down 17">
              <a:extLst>
                <a:ext uri="{FF2B5EF4-FFF2-40B4-BE49-F238E27FC236}">
                  <a16:creationId xmlns:a16="http://schemas.microsoft.com/office/drawing/2014/main" id="{DE09DC0B-0C79-11CF-844B-C2CA77D609E8}"/>
                </a:ext>
              </a:extLst>
            </p:cNvPr>
            <p:cNvSpPr/>
            <p:nvPr/>
          </p:nvSpPr>
          <p:spPr>
            <a:xfrm flipV="1">
              <a:off x="23405811" y="12285770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row: Down 18">
              <a:extLst>
                <a:ext uri="{FF2B5EF4-FFF2-40B4-BE49-F238E27FC236}">
                  <a16:creationId xmlns:a16="http://schemas.microsoft.com/office/drawing/2014/main" id="{BA1C6209-0B94-030D-D8CE-528A9F447DD4}"/>
                </a:ext>
              </a:extLst>
            </p:cNvPr>
            <p:cNvSpPr/>
            <p:nvPr/>
          </p:nvSpPr>
          <p:spPr>
            <a:xfrm flipV="1">
              <a:off x="23240195" y="12325638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row: Down 19">
              <a:extLst>
                <a:ext uri="{FF2B5EF4-FFF2-40B4-BE49-F238E27FC236}">
                  <a16:creationId xmlns:a16="http://schemas.microsoft.com/office/drawing/2014/main" id="{9A022115-3ED6-C828-04ED-85B1AA01B38F}"/>
                </a:ext>
              </a:extLst>
            </p:cNvPr>
            <p:cNvSpPr/>
            <p:nvPr/>
          </p:nvSpPr>
          <p:spPr>
            <a:xfrm flipV="1">
              <a:off x="23078455" y="12094405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row: Down 20">
              <a:extLst>
                <a:ext uri="{FF2B5EF4-FFF2-40B4-BE49-F238E27FC236}">
                  <a16:creationId xmlns:a16="http://schemas.microsoft.com/office/drawing/2014/main" id="{559FCCD0-D631-D4BA-07D3-E66CDC0C0BBA}"/>
                </a:ext>
              </a:extLst>
            </p:cNvPr>
            <p:cNvSpPr/>
            <p:nvPr/>
          </p:nvSpPr>
          <p:spPr>
            <a:xfrm flipV="1">
              <a:off x="24403385" y="11593849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row: Down 21">
              <a:extLst>
                <a:ext uri="{FF2B5EF4-FFF2-40B4-BE49-F238E27FC236}">
                  <a16:creationId xmlns:a16="http://schemas.microsoft.com/office/drawing/2014/main" id="{AE94F168-7CDB-9863-98EC-D4B84F7C8E0E}"/>
                </a:ext>
              </a:extLst>
            </p:cNvPr>
            <p:cNvSpPr/>
            <p:nvPr/>
          </p:nvSpPr>
          <p:spPr>
            <a:xfrm flipV="1">
              <a:off x="24237768" y="11665609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row: Down 22">
              <a:extLst>
                <a:ext uri="{FF2B5EF4-FFF2-40B4-BE49-F238E27FC236}">
                  <a16:creationId xmlns:a16="http://schemas.microsoft.com/office/drawing/2014/main" id="{134DD820-6350-A56D-FA35-AD0958F99AF4}"/>
                </a:ext>
              </a:extLst>
            </p:cNvPr>
            <p:cNvSpPr/>
            <p:nvPr/>
          </p:nvSpPr>
          <p:spPr>
            <a:xfrm flipV="1">
              <a:off x="24072152" y="11729396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Arrow: Down 23">
              <a:extLst>
                <a:ext uri="{FF2B5EF4-FFF2-40B4-BE49-F238E27FC236}">
                  <a16:creationId xmlns:a16="http://schemas.microsoft.com/office/drawing/2014/main" id="{5EF68D69-A758-8A2A-5E1F-9D4084E71C88}"/>
                </a:ext>
              </a:extLst>
            </p:cNvPr>
            <p:cNvSpPr/>
            <p:nvPr/>
          </p:nvSpPr>
          <p:spPr>
            <a:xfrm flipV="1">
              <a:off x="23906536" y="11790527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row: Down 24">
              <a:extLst>
                <a:ext uri="{FF2B5EF4-FFF2-40B4-BE49-F238E27FC236}">
                  <a16:creationId xmlns:a16="http://schemas.microsoft.com/office/drawing/2014/main" id="{DD5A4E93-DA0A-D9B2-9B49-6D954838D0D3}"/>
                </a:ext>
              </a:extLst>
            </p:cNvPr>
            <p:cNvSpPr/>
            <p:nvPr/>
          </p:nvSpPr>
          <p:spPr>
            <a:xfrm flipV="1">
              <a:off x="23575304" y="11915444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Arrow: Down 25">
              <a:extLst>
                <a:ext uri="{FF2B5EF4-FFF2-40B4-BE49-F238E27FC236}">
                  <a16:creationId xmlns:a16="http://schemas.microsoft.com/office/drawing/2014/main" id="{468682AC-FEDC-E995-06DA-5954B76D5B6D}"/>
                </a:ext>
              </a:extLst>
            </p:cNvPr>
            <p:cNvSpPr/>
            <p:nvPr/>
          </p:nvSpPr>
          <p:spPr>
            <a:xfrm flipV="1">
              <a:off x="23409687" y="11980118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Arrow: Down 26">
              <a:extLst>
                <a:ext uri="{FF2B5EF4-FFF2-40B4-BE49-F238E27FC236}">
                  <a16:creationId xmlns:a16="http://schemas.microsoft.com/office/drawing/2014/main" id="{C271C061-BE02-46BA-9890-DF59ADB6D58E}"/>
                </a:ext>
              </a:extLst>
            </p:cNvPr>
            <p:cNvSpPr/>
            <p:nvPr/>
          </p:nvSpPr>
          <p:spPr>
            <a:xfrm flipV="1">
              <a:off x="23244071" y="12019986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Arrow: Down 27">
              <a:extLst>
                <a:ext uri="{FF2B5EF4-FFF2-40B4-BE49-F238E27FC236}">
                  <a16:creationId xmlns:a16="http://schemas.microsoft.com/office/drawing/2014/main" id="{0618951B-BA84-DA59-1822-56B67006DBDF}"/>
                </a:ext>
              </a:extLst>
            </p:cNvPr>
            <p:cNvSpPr/>
            <p:nvPr/>
          </p:nvSpPr>
          <p:spPr>
            <a:xfrm flipV="1">
              <a:off x="23090860" y="11796285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Arrow: Down 28">
              <a:extLst>
                <a:ext uri="{FF2B5EF4-FFF2-40B4-BE49-F238E27FC236}">
                  <a16:creationId xmlns:a16="http://schemas.microsoft.com/office/drawing/2014/main" id="{D818223C-E821-7F0F-8608-E3A8152E84D7}"/>
                </a:ext>
              </a:extLst>
            </p:cNvPr>
            <p:cNvSpPr/>
            <p:nvPr/>
          </p:nvSpPr>
          <p:spPr>
            <a:xfrm flipV="1">
              <a:off x="24415789" y="11295729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Arrow: Down 29">
              <a:extLst>
                <a:ext uri="{FF2B5EF4-FFF2-40B4-BE49-F238E27FC236}">
                  <a16:creationId xmlns:a16="http://schemas.microsoft.com/office/drawing/2014/main" id="{3F539644-95FE-80F6-6BE6-FEB317387ABF}"/>
                </a:ext>
              </a:extLst>
            </p:cNvPr>
            <p:cNvSpPr/>
            <p:nvPr/>
          </p:nvSpPr>
          <p:spPr>
            <a:xfrm flipV="1">
              <a:off x="24250173" y="11367489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Arrow: Down 30">
              <a:extLst>
                <a:ext uri="{FF2B5EF4-FFF2-40B4-BE49-F238E27FC236}">
                  <a16:creationId xmlns:a16="http://schemas.microsoft.com/office/drawing/2014/main" id="{6F7D6E46-1FDC-3F30-E8A7-C3162D745642}"/>
                </a:ext>
              </a:extLst>
            </p:cNvPr>
            <p:cNvSpPr/>
            <p:nvPr/>
          </p:nvSpPr>
          <p:spPr>
            <a:xfrm flipV="1">
              <a:off x="24084557" y="11431276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Arrow: Down 31">
              <a:extLst>
                <a:ext uri="{FF2B5EF4-FFF2-40B4-BE49-F238E27FC236}">
                  <a16:creationId xmlns:a16="http://schemas.microsoft.com/office/drawing/2014/main" id="{98DD77A8-B283-9EE2-8DE5-6B465A7063E2}"/>
                </a:ext>
              </a:extLst>
            </p:cNvPr>
            <p:cNvSpPr/>
            <p:nvPr/>
          </p:nvSpPr>
          <p:spPr>
            <a:xfrm flipV="1">
              <a:off x="23918940" y="11492407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Arrow: Down 32">
              <a:extLst>
                <a:ext uri="{FF2B5EF4-FFF2-40B4-BE49-F238E27FC236}">
                  <a16:creationId xmlns:a16="http://schemas.microsoft.com/office/drawing/2014/main" id="{0384221F-FC1B-A274-D3A9-B65F1D46B111}"/>
                </a:ext>
              </a:extLst>
            </p:cNvPr>
            <p:cNvSpPr/>
            <p:nvPr/>
          </p:nvSpPr>
          <p:spPr>
            <a:xfrm flipV="1">
              <a:off x="23753324" y="11564167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Arrow: Down 33">
              <a:extLst>
                <a:ext uri="{FF2B5EF4-FFF2-40B4-BE49-F238E27FC236}">
                  <a16:creationId xmlns:a16="http://schemas.microsoft.com/office/drawing/2014/main" id="{2CECCEF5-399D-4173-70D0-C3BE7413F04F}"/>
                </a:ext>
              </a:extLst>
            </p:cNvPr>
            <p:cNvSpPr/>
            <p:nvPr/>
          </p:nvSpPr>
          <p:spPr>
            <a:xfrm flipV="1">
              <a:off x="23587708" y="11617324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Arrow: Down 34">
              <a:extLst>
                <a:ext uri="{FF2B5EF4-FFF2-40B4-BE49-F238E27FC236}">
                  <a16:creationId xmlns:a16="http://schemas.microsoft.com/office/drawing/2014/main" id="{77681226-4D42-450E-859E-68A47F6B9A5A}"/>
                </a:ext>
              </a:extLst>
            </p:cNvPr>
            <p:cNvSpPr/>
            <p:nvPr/>
          </p:nvSpPr>
          <p:spPr>
            <a:xfrm flipV="1">
              <a:off x="23256476" y="11721866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Arrow: Down 35">
              <a:extLst>
                <a:ext uri="{FF2B5EF4-FFF2-40B4-BE49-F238E27FC236}">
                  <a16:creationId xmlns:a16="http://schemas.microsoft.com/office/drawing/2014/main" id="{A3C09FAD-FD87-0B06-E433-54900AD9F4FE}"/>
                </a:ext>
              </a:extLst>
            </p:cNvPr>
            <p:cNvSpPr/>
            <p:nvPr/>
          </p:nvSpPr>
          <p:spPr>
            <a:xfrm flipV="1">
              <a:off x="23078455" y="11503477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Arrow: Down 36">
              <a:extLst>
                <a:ext uri="{FF2B5EF4-FFF2-40B4-BE49-F238E27FC236}">
                  <a16:creationId xmlns:a16="http://schemas.microsoft.com/office/drawing/2014/main" id="{DE4C4480-B160-7E5C-1862-25D7D30A55F5}"/>
                </a:ext>
              </a:extLst>
            </p:cNvPr>
            <p:cNvSpPr/>
            <p:nvPr/>
          </p:nvSpPr>
          <p:spPr>
            <a:xfrm flipV="1">
              <a:off x="24403385" y="11002921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Arrow: Down 37">
              <a:extLst>
                <a:ext uri="{FF2B5EF4-FFF2-40B4-BE49-F238E27FC236}">
                  <a16:creationId xmlns:a16="http://schemas.microsoft.com/office/drawing/2014/main" id="{17B044F2-F197-1A53-05BD-AABAE6F40E6A}"/>
                </a:ext>
              </a:extLst>
            </p:cNvPr>
            <p:cNvSpPr/>
            <p:nvPr/>
          </p:nvSpPr>
          <p:spPr>
            <a:xfrm flipV="1">
              <a:off x="24237768" y="11074681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Arrow: Down 38">
              <a:extLst>
                <a:ext uri="{FF2B5EF4-FFF2-40B4-BE49-F238E27FC236}">
                  <a16:creationId xmlns:a16="http://schemas.microsoft.com/office/drawing/2014/main" id="{86A5D3E5-2231-4B08-E6C2-60EC9528CEF4}"/>
                </a:ext>
              </a:extLst>
            </p:cNvPr>
            <p:cNvSpPr/>
            <p:nvPr/>
          </p:nvSpPr>
          <p:spPr>
            <a:xfrm flipV="1">
              <a:off x="23906536" y="11199599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Arrow: Down 39">
              <a:extLst>
                <a:ext uri="{FF2B5EF4-FFF2-40B4-BE49-F238E27FC236}">
                  <a16:creationId xmlns:a16="http://schemas.microsoft.com/office/drawing/2014/main" id="{DE77AB60-4B63-BB3A-82E7-B0D3C3BC4D06}"/>
                </a:ext>
              </a:extLst>
            </p:cNvPr>
            <p:cNvSpPr/>
            <p:nvPr/>
          </p:nvSpPr>
          <p:spPr>
            <a:xfrm flipV="1">
              <a:off x="23740920" y="11271359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Arrow: Down 40">
              <a:extLst>
                <a:ext uri="{FF2B5EF4-FFF2-40B4-BE49-F238E27FC236}">
                  <a16:creationId xmlns:a16="http://schemas.microsoft.com/office/drawing/2014/main" id="{5B7E01CF-DBBD-172E-7FEF-19C8D392D030}"/>
                </a:ext>
              </a:extLst>
            </p:cNvPr>
            <p:cNvSpPr/>
            <p:nvPr/>
          </p:nvSpPr>
          <p:spPr>
            <a:xfrm flipV="1">
              <a:off x="23575304" y="11324516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Arrow: Down 41">
              <a:extLst>
                <a:ext uri="{FF2B5EF4-FFF2-40B4-BE49-F238E27FC236}">
                  <a16:creationId xmlns:a16="http://schemas.microsoft.com/office/drawing/2014/main" id="{6DA65D41-C2F5-E8C4-77B3-A48985623556}"/>
                </a:ext>
              </a:extLst>
            </p:cNvPr>
            <p:cNvSpPr/>
            <p:nvPr/>
          </p:nvSpPr>
          <p:spPr>
            <a:xfrm flipV="1">
              <a:off x="23409687" y="11389190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Arrow: Down 42">
              <a:extLst>
                <a:ext uri="{FF2B5EF4-FFF2-40B4-BE49-F238E27FC236}">
                  <a16:creationId xmlns:a16="http://schemas.microsoft.com/office/drawing/2014/main" id="{89518AF4-9B70-8564-D763-54CD88A068F3}"/>
                </a:ext>
              </a:extLst>
            </p:cNvPr>
            <p:cNvSpPr/>
            <p:nvPr/>
          </p:nvSpPr>
          <p:spPr>
            <a:xfrm flipV="1">
              <a:off x="23244071" y="11429057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Arrow: Down 43">
              <a:extLst>
                <a:ext uri="{FF2B5EF4-FFF2-40B4-BE49-F238E27FC236}">
                  <a16:creationId xmlns:a16="http://schemas.microsoft.com/office/drawing/2014/main" id="{5F89994A-FB15-5777-C5E1-8CAAEDB6A0DC}"/>
                </a:ext>
              </a:extLst>
            </p:cNvPr>
            <p:cNvSpPr/>
            <p:nvPr/>
          </p:nvSpPr>
          <p:spPr>
            <a:xfrm flipV="1">
              <a:off x="23058135" y="11227949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Arrow: Down 44">
              <a:extLst>
                <a:ext uri="{FF2B5EF4-FFF2-40B4-BE49-F238E27FC236}">
                  <a16:creationId xmlns:a16="http://schemas.microsoft.com/office/drawing/2014/main" id="{040DAC2A-54CF-0D0A-9AA7-54B6A790CA72}"/>
                </a:ext>
              </a:extLst>
            </p:cNvPr>
            <p:cNvSpPr/>
            <p:nvPr/>
          </p:nvSpPr>
          <p:spPr>
            <a:xfrm flipV="1">
              <a:off x="24217449" y="10799153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Arrow: Down 45">
              <a:extLst>
                <a:ext uri="{FF2B5EF4-FFF2-40B4-BE49-F238E27FC236}">
                  <a16:creationId xmlns:a16="http://schemas.microsoft.com/office/drawing/2014/main" id="{76FB4099-2C3D-8B03-1200-A0C18D015204}"/>
                </a:ext>
              </a:extLst>
            </p:cNvPr>
            <p:cNvSpPr/>
            <p:nvPr/>
          </p:nvSpPr>
          <p:spPr>
            <a:xfrm flipV="1">
              <a:off x="24051832" y="10862939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Arrow: Down 46">
              <a:extLst>
                <a:ext uri="{FF2B5EF4-FFF2-40B4-BE49-F238E27FC236}">
                  <a16:creationId xmlns:a16="http://schemas.microsoft.com/office/drawing/2014/main" id="{2029D0C7-6513-1C9C-0ED0-064BFA5C0775}"/>
                </a:ext>
              </a:extLst>
            </p:cNvPr>
            <p:cNvSpPr/>
            <p:nvPr/>
          </p:nvSpPr>
          <p:spPr>
            <a:xfrm flipV="1">
              <a:off x="23886216" y="10924070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Arrow: Down 47">
              <a:extLst>
                <a:ext uri="{FF2B5EF4-FFF2-40B4-BE49-F238E27FC236}">
                  <a16:creationId xmlns:a16="http://schemas.microsoft.com/office/drawing/2014/main" id="{C2E4F6EF-DB31-1A6E-AB6E-31E1912509E4}"/>
                </a:ext>
              </a:extLst>
            </p:cNvPr>
            <p:cNvSpPr/>
            <p:nvPr/>
          </p:nvSpPr>
          <p:spPr>
            <a:xfrm flipV="1">
              <a:off x="23720600" y="10995830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Arrow: Down 48">
              <a:extLst>
                <a:ext uri="{FF2B5EF4-FFF2-40B4-BE49-F238E27FC236}">
                  <a16:creationId xmlns:a16="http://schemas.microsoft.com/office/drawing/2014/main" id="{991B3A08-B0C6-25D4-C6F9-DC33BBCE36B6}"/>
                </a:ext>
              </a:extLst>
            </p:cNvPr>
            <p:cNvSpPr/>
            <p:nvPr/>
          </p:nvSpPr>
          <p:spPr>
            <a:xfrm flipV="1">
              <a:off x="23554984" y="11048988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Arrow: Down 49">
              <a:extLst>
                <a:ext uri="{FF2B5EF4-FFF2-40B4-BE49-F238E27FC236}">
                  <a16:creationId xmlns:a16="http://schemas.microsoft.com/office/drawing/2014/main" id="{0C463FC2-FC30-409D-E71C-CFABF13A8EBC}"/>
                </a:ext>
              </a:extLst>
            </p:cNvPr>
            <p:cNvSpPr/>
            <p:nvPr/>
          </p:nvSpPr>
          <p:spPr>
            <a:xfrm flipV="1">
              <a:off x="23389368" y="11113661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Parallelogram 50">
              <a:extLst>
                <a:ext uri="{FF2B5EF4-FFF2-40B4-BE49-F238E27FC236}">
                  <a16:creationId xmlns:a16="http://schemas.microsoft.com/office/drawing/2014/main" id="{5B927C47-EC4A-2CA8-6BFD-9B5FC6CA53F4}"/>
                </a:ext>
              </a:extLst>
            </p:cNvPr>
            <p:cNvSpPr/>
            <p:nvPr/>
          </p:nvSpPr>
          <p:spPr>
            <a:xfrm rot="5400000" flipH="1" flipV="1">
              <a:off x="21096515" y="11045752"/>
              <a:ext cx="2335349" cy="1553336"/>
            </a:xfrm>
            <a:prstGeom prst="parallelogram">
              <a:avLst>
                <a:gd name="adj" fmla="val 37931"/>
              </a:avLst>
            </a:prstGeom>
            <a:solidFill>
              <a:srgbClr val="3C87CB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Diamond 51">
              <a:extLst>
                <a:ext uri="{FF2B5EF4-FFF2-40B4-BE49-F238E27FC236}">
                  <a16:creationId xmlns:a16="http://schemas.microsoft.com/office/drawing/2014/main" id="{375B0091-D505-9499-BEE7-9A67D16934E3}"/>
                </a:ext>
              </a:extLst>
            </p:cNvPr>
            <p:cNvSpPr/>
            <p:nvPr/>
          </p:nvSpPr>
          <p:spPr>
            <a:xfrm>
              <a:off x="21479604" y="10080207"/>
              <a:ext cx="3119520" cy="1158149"/>
            </a:xfrm>
            <a:prstGeom prst="diamond">
              <a:avLst/>
            </a:prstGeom>
            <a:solidFill>
              <a:srgbClr val="92C4E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Arrow: Down 52">
              <a:extLst>
                <a:ext uri="{FF2B5EF4-FFF2-40B4-BE49-F238E27FC236}">
                  <a16:creationId xmlns:a16="http://schemas.microsoft.com/office/drawing/2014/main" id="{784BB909-95FF-1E00-C239-20F8577E55FF}"/>
                </a:ext>
              </a:extLst>
            </p:cNvPr>
            <p:cNvSpPr/>
            <p:nvPr/>
          </p:nvSpPr>
          <p:spPr>
            <a:xfrm flipV="1">
              <a:off x="21841894" y="12308802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Arrow: Down 53">
              <a:extLst>
                <a:ext uri="{FF2B5EF4-FFF2-40B4-BE49-F238E27FC236}">
                  <a16:creationId xmlns:a16="http://schemas.microsoft.com/office/drawing/2014/main" id="{3DA976C3-6F1E-BEF2-EA1C-5735FF5086FF}"/>
                </a:ext>
              </a:extLst>
            </p:cNvPr>
            <p:cNvSpPr/>
            <p:nvPr/>
          </p:nvSpPr>
          <p:spPr>
            <a:xfrm flipV="1">
              <a:off x="22025727" y="12369933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Arrow: Down 54">
              <a:extLst>
                <a:ext uri="{FF2B5EF4-FFF2-40B4-BE49-F238E27FC236}">
                  <a16:creationId xmlns:a16="http://schemas.microsoft.com/office/drawing/2014/main" id="{D916C796-6D73-0A9B-F0B4-8DC9507A6132}"/>
                </a:ext>
              </a:extLst>
            </p:cNvPr>
            <p:cNvSpPr/>
            <p:nvPr/>
          </p:nvSpPr>
          <p:spPr>
            <a:xfrm flipV="1">
              <a:off x="22189323" y="12430177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Arrow: Down 55">
              <a:extLst>
                <a:ext uri="{FF2B5EF4-FFF2-40B4-BE49-F238E27FC236}">
                  <a16:creationId xmlns:a16="http://schemas.microsoft.com/office/drawing/2014/main" id="{0ABC1CB1-F22A-D872-479D-E19F2B5FE6C8}"/>
                </a:ext>
              </a:extLst>
            </p:cNvPr>
            <p:cNvSpPr/>
            <p:nvPr/>
          </p:nvSpPr>
          <p:spPr>
            <a:xfrm flipV="1">
              <a:off x="22536752" y="12569713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Arrow: Down 56">
              <a:extLst>
                <a:ext uri="{FF2B5EF4-FFF2-40B4-BE49-F238E27FC236}">
                  <a16:creationId xmlns:a16="http://schemas.microsoft.com/office/drawing/2014/main" id="{B9733377-5F69-084C-70FA-D7C6070E08CA}"/>
                </a:ext>
              </a:extLst>
            </p:cNvPr>
            <p:cNvSpPr/>
            <p:nvPr/>
          </p:nvSpPr>
          <p:spPr>
            <a:xfrm flipV="1">
              <a:off x="22710467" y="12632174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Arrow: Down 57">
              <a:extLst>
                <a:ext uri="{FF2B5EF4-FFF2-40B4-BE49-F238E27FC236}">
                  <a16:creationId xmlns:a16="http://schemas.microsoft.com/office/drawing/2014/main" id="{EA824D53-D6D8-3437-8DAE-C28ACD84D56E}"/>
                </a:ext>
              </a:extLst>
            </p:cNvPr>
            <p:cNvSpPr/>
            <p:nvPr/>
          </p:nvSpPr>
          <p:spPr>
            <a:xfrm flipV="1">
              <a:off x="21494465" y="12175917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Arrow: Down 58">
              <a:extLst>
                <a:ext uri="{FF2B5EF4-FFF2-40B4-BE49-F238E27FC236}">
                  <a16:creationId xmlns:a16="http://schemas.microsoft.com/office/drawing/2014/main" id="{E55CE19C-6CCA-CBC4-AC17-8382C15F4600}"/>
                </a:ext>
              </a:extLst>
            </p:cNvPr>
            <p:cNvSpPr/>
            <p:nvPr/>
          </p:nvSpPr>
          <p:spPr>
            <a:xfrm flipV="1">
              <a:off x="21668179" y="12239475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Arrow: Down 59">
              <a:extLst>
                <a:ext uri="{FF2B5EF4-FFF2-40B4-BE49-F238E27FC236}">
                  <a16:creationId xmlns:a16="http://schemas.microsoft.com/office/drawing/2014/main" id="{0BFA2480-6443-A72C-6029-547514B1D125}"/>
                </a:ext>
              </a:extLst>
            </p:cNvPr>
            <p:cNvSpPr/>
            <p:nvPr/>
          </p:nvSpPr>
          <p:spPr>
            <a:xfrm flipV="1">
              <a:off x="21841894" y="12030613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Arrow: Down 60">
              <a:extLst>
                <a:ext uri="{FF2B5EF4-FFF2-40B4-BE49-F238E27FC236}">
                  <a16:creationId xmlns:a16="http://schemas.microsoft.com/office/drawing/2014/main" id="{865DBE80-04AF-EB6A-59A2-554EB066CC7A}"/>
                </a:ext>
              </a:extLst>
            </p:cNvPr>
            <p:cNvSpPr/>
            <p:nvPr/>
          </p:nvSpPr>
          <p:spPr>
            <a:xfrm flipV="1">
              <a:off x="22025727" y="12091745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Arrow: Down 61">
              <a:extLst>
                <a:ext uri="{FF2B5EF4-FFF2-40B4-BE49-F238E27FC236}">
                  <a16:creationId xmlns:a16="http://schemas.microsoft.com/office/drawing/2014/main" id="{34459179-30CD-F5D7-21C6-FA1D5D57CB42}"/>
                </a:ext>
              </a:extLst>
            </p:cNvPr>
            <p:cNvSpPr/>
            <p:nvPr/>
          </p:nvSpPr>
          <p:spPr>
            <a:xfrm flipV="1">
              <a:off x="22363038" y="12224638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Arrow: Down 62">
              <a:extLst>
                <a:ext uri="{FF2B5EF4-FFF2-40B4-BE49-F238E27FC236}">
                  <a16:creationId xmlns:a16="http://schemas.microsoft.com/office/drawing/2014/main" id="{AED1845B-B2CB-9668-A70B-83C6499592C8}"/>
                </a:ext>
              </a:extLst>
            </p:cNvPr>
            <p:cNvSpPr/>
            <p:nvPr/>
          </p:nvSpPr>
          <p:spPr>
            <a:xfrm flipV="1">
              <a:off x="22536752" y="12291525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Arrow: Down 63">
              <a:extLst>
                <a:ext uri="{FF2B5EF4-FFF2-40B4-BE49-F238E27FC236}">
                  <a16:creationId xmlns:a16="http://schemas.microsoft.com/office/drawing/2014/main" id="{607B7ED4-2ED0-1773-F42C-2DFAA67C3024}"/>
                </a:ext>
              </a:extLst>
            </p:cNvPr>
            <p:cNvSpPr/>
            <p:nvPr/>
          </p:nvSpPr>
          <p:spPr>
            <a:xfrm flipV="1">
              <a:off x="22710467" y="12353986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Arrow: Down 64">
              <a:extLst>
                <a:ext uri="{FF2B5EF4-FFF2-40B4-BE49-F238E27FC236}">
                  <a16:creationId xmlns:a16="http://schemas.microsoft.com/office/drawing/2014/main" id="{A9831217-7E9D-9F5C-EFDD-E7D2FB62834A}"/>
                </a:ext>
              </a:extLst>
            </p:cNvPr>
            <p:cNvSpPr/>
            <p:nvPr/>
          </p:nvSpPr>
          <p:spPr>
            <a:xfrm flipV="1">
              <a:off x="22884180" y="12423975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Arrow: Down 65">
              <a:extLst>
                <a:ext uri="{FF2B5EF4-FFF2-40B4-BE49-F238E27FC236}">
                  <a16:creationId xmlns:a16="http://schemas.microsoft.com/office/drawing/2014/main" id="{3B115CFC-77E0-CA3F-6498-933A044972AB}"/>
                </a:ext>
              </a:extLst>
            </p:cNvPr>
            <p:cNvSpPr/>
            <p:nvPr/>
          </p:nvSpPr>
          <p:spPr>
            <a:xfrm flipV="1">
              <a:off x="21494465" y="11897729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Arrow: Down 66">
              <a:extLst>
                <a:ext uri="{FF2B5EF4-FFF2-40B4-BE49-F238E27FC236}">
                  <a16:creationId xmlns:a16="http://schemas.microsoft.com/office/drawing/2014/main" id="{1663F7AA-0205-B237-2D38-46922CA5F7D6}"/>
                </a:ext>
              </a:extLst>
            </p:cNvPr>
            <p:cNvSpPr/>
            <p:nvPr/>
          </p:nvSpPr>
          <p:spPr>
            <a:xfrm flipV="1">
              <a:off x="21668179" y="11961287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Arrow: Down 67">
              <a:extLst>
                <a:ext uri="{FF2B5EF4-FFF2-40B4-BE49-F238E27FC236}">
                  <a16:creationId xmlns:a16="http://schemas.microsoft.com/office/drawing/2014/main" id="{BD8AC03D-AE6E-051A-CEA5-0B2CE4ECFC35}"/>
                </a:ext>
              </a:extLst>
            </p:cNvPr>
            <p:cNvSpPr/>
            <p:nvPr/>
          </p:nvSpPr>
          <p:spPr>
            <a:xfrm flipV="1">
              <a:off x="21841649" y="11729396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Arrow: Down 68">
              <a:extLst>
                <a:ext uri="{FF2B5EF4-FFF2-40B4-BE49-F238E27FC236}">
                  <a16:creationId xmlns:a16="http://schemas.microsoft.com/office/drawing/2014/main" id="{D9674734-C495-BB7C-EE0C-F420230A55F6}"/>
                </a:ext>
              </a:extLst>
            </p:cNvPr>
            <p:cNvSpPr/>
            <p:nvPr/>
          </p:nvSpPr>
          <p:spPr>
            <a:xfrm flipV="1">
              <a:off x="22025482" y="11790527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Arrow: Down 69">
              <a:extLst>
                <a:ext uri="{FF2B5EF4-FFF2-40B4-BE49-F238E27FC236}">
                  <a16:creationId xmlns:a16="http://schemas.microsoft.com/office/drawing/2014/main" id="{DE5A98B6-E3CA-B74E-7B83-FA7987148F09}"/>
                </a:ext>
              </a:extLst>
            </p:cNvPr>
            <p:cNvSpPr/>
            <p:nvPr/>
          </p:nvSpPr>
          <p:spPr>
            <a:xfrm flipV="1">
              <a:off x="22189078" y="11850771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Arrow: Down 70">
              <a:extLst>
                <a:ext uri="{FF2B5EF4-FFF2-40B4-BE49-F238E27FC236}">
                  <a16:creationId xmlns:a16="http://schemas.microsoft.com/office/drawing/2014/main" id="{86C4E888-2B95-672A-AE3D-C9FA38D73518}"/>
                </a:ext>
              </a:extLst>
            </p:cNvPr>
            <p:cNvSpPr/>
            <p:nvPr/>
          </p:nvSpPr>
          <p:spPr>
            <a:xfrm flipV="1">
              <a:off x="22362793" y="11923420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Arrow: Down 71">
              <a:extLst>
                <a:ext uri="{FF2B5EF4-FFF2-40B4-BE49-F238E27FC236}">
                  <a16:creationId xmlns:a16="http://schemas.microsoft.com/office/drawing/2014/main" id="{CA4E7345-58EF-DD5D-43E0-65169690F0FB}"/>
                </a:ext>
              </a:extLst>
            </p:cNvPr>
            <p:cNvSpPr/>
            <p:nvPr/>
          </p:nvSpPr>
          <p:spPr>
            <a:xfrm flipV="1">
              <a:off x="22536508" y="11990307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Arrow: Down 72">
              <a:extLst>
                <a:ext uri="{FF2B5EF4-FFF2-40B4-BE49-F238E27FC236}">
                  <a16:creationId xmlns:a16="http://schemas.microsoft.com/office/drawing/2014/main" id="{BD3743F8-ECA8-55E4-9F59-71A74EE5048F}"/>
                </a:ext>
              </a:extLst>
            </p:cNvPr>
            <p:cNvSpPr/>
            <p:nvPr/>
          </p:nvSpPr>
          <p:spPr>
            <a:xfrm flipV="1">
              <a:off x="22710222" y="12052768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Arrow: Down 73">
              <a:extLst>
                <a:ext uri="{FF2B5EF4-FFF2-40B4-BE49-F238E27FC236}">
                  <a16:creationId xmlns:a16="http://schemas.microsoft.com/office/drawing/2014/main" id="{104E3E09-6497-5819-6759-75E6C39EEE82}"/>
                </a:ext>
              </a:extLst>
            </p:cNvPr>
            <p:cNvSpPr/>
            <p:nvPr/>
          </p:nvSpPr>
          <p:spPr>
            <a:xfrm flipV="1">
              <a:off x="22883936" y="12122758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Arrow: Down 74">
              <a:extLst>
                <a:ext uri="{FF2B5EF4-FFF2-40B4-BE49-F238E27FC236}">
                  <a16:creationId xmlns:a16="http://schemas.microsoft.com/office/drawing/2014/main" id="{59A0607A-F813-4174-E6EC-DFC6657DA620}"/>
                </a:ext>
              </a:extLst>
            </p:cNvPr>
            <p:cNvSpPr/>
            <p:nvPr/>
          </p:nvSpPr>
          <p:spPr>
            <a:xfrm flipV="1">
              <a:off x="21494220" y="11596511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Arrow: Down 75">
              <a:extLst>
                <a:ext uri="{FF2B5EF4-FFF2-40B4-BE49-F238E27FC236}">
                  <a16:creationId xmlns:a16="http://schemas.microsoft.com/office/drawing/2014/main" id="{62040CC6-60FE-9B12-BF24-D490BAF472D6}"/>
                </a:ext>
              </a:extLst>
            </p:cNvPr>
            <p:cNvSpPr/>
            <p:nvPr/>
          </p:nvSpPr>
          <p:spPr>
            <a:xfrm flipV="1">
              <a:off x="21845772" y="11415548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Arrow: Down 76">
              <a:extLst>
                <a:ext uri="{FF2B5EF4-FFF2-40B4-BE49-F238E27FC236}">
                  <a16:creationId xmlns:a16="http://schemas.microsoft.com/office/drawing/2014/main" id="{1A02C18F-B0EB-ACDD-CA72-2601B5C1193F}"/>
                </a:ext>
              </a:extLst>
            </p:cNvPr>
            <p:cNvSpPr/>
            <p:nvPr/>
          </p:nvSpPr>
          <p:spPr>
            <a:xfrm flipV="1">
              <a:off x="22029605" y="11476680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Arrow: Down 77">
              <a:extLst>
                <a:ext uri="{FF2B5EF4-FFF2-40B4-BE49-F238E27FC236}">
                  <a16:creationId xmlns:a16="http://schemas.microsoft.com/office/drawing/2014/main" id="{BBDC217E-86FB-EED3-C4C8-F9E55761D639}"/>
                </a:ext>
              </a:extLst>
            </p:cNvPr>
            <p:cNvSpPr/>
            <p:nvPr/>
          </p:nvSpPr>
          <p:spPr>
            <a:xfrm flipV="1">
              <a:off x="22366916" y="11609573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Arrow: Down 78">
              <a:extLst>
                <a:ext uri="{FF2B5EF4-FFF2-40B4-BE49-F238E27FC236}">
                  <a16:creationId xmlns:a16="http://schemas.microsoft.com/office/drawing/2014/main" id="{CB290F00-0430-9AC0-2B33-57D2CF39D8FC}"/>
                </a:ext>
              </a:extLst>
            </p:cNvPr>
            <p:cNvSpPr/>
            <p:nvPr/>
          </p:nvSpPr>
          <p:spPr>
            <a:xfrm flipV="1">
              <a:off x="22540630" y="11676460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Arrow: Down 79">
              <a:extLst>
                <a:ext uri="{FF2B5EF4-FFF2-40B4-BE49-F238E27FC236}">
                  <a16:creationId xmlns:a16="http://schemas.microsoft.com/office/drawing/2014/main" id="{16D13111-FB2B-62AD-97F1-364D9088B130}"/>
                </a:ext>
              </a:extLst>
            </p:cNvPr>
            <p:cNvSpPr/>
            <p:nvPr/>
          </p:nvSpPr>
          <p:spPr>
            <a:xfrm flipV="1">
              <a:off x="22714345" y="11738921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Arrow: Down 80">
              <a:extLst>
                <a:ext uri="{FF2B5EF4-FFF2-40B4-BE49-F238E27FC236}">
                  <a16:creationId xmlns:a16="http://schemas.microsoft.com/office/drawing/2014/main" id="{A443F3B4-D2A8-B2AB-DDBD-B029989A3D7B}"/>
                </a:ext>
              </a:extLst>
            </p:cNvPr>
            <p:cNvSpPr/>
            <p:nvPr/>
          </p:nvSpPr>
          <p:spPr>
            <a:xfrm flipV="1">
              <a:off x="22888059" y="11808910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Arrow: Down 81">
              <a:extLst>
                <a:ext uri="{FF2B5EF4-FFF2-40B4-BE49-F238E27FC236}">
                  <a16:creationId xmlns:a16="http://schemas.microsoft.com/office/drawing/2014/main" id="{C72F5774-FCE4-8819-46DF-7CB4B2D9FF23}"/>
                </a:ext>
              </a:extLst>
            </p:cNvPr>
            <p:cNvSpPr/>
            <p:nvPr/>
          </p:nvSpPr>
          <p:spPr>
            <a:xfrm flipV="1">
              <a:off x="21498343" y="11282664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Arrow: Down 82">
              <a:extLst>
                <a:ext uri="{FF2B5EF4-FFF2-40B4-BE49-F238E27FC236}">
                  <a16:creationId xmlns:a16="http://schemas.microsoft.com/office/drawing/2014/main" id="{BAC8CC40-BF6E-CBED-724F-96039D717552}"/>
                </a:ext>
              </a:extLst>
            </p:cNvPr>
            <p:cNvSpPr/>
            <p:nvPr/>
          </p:nvSpPr>
          <p:spPr>
            <a:xfrm flipV="1">
              <a:off x="21672057" y="11346222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Arrow: Down 83">
              <a:extLst>
                <a:ext uri="{FF2B5EF4-FFF2-40B4-BE49-F238E27FC236}">
                  <a16:creationId xmlns:a16="http://schemas.microsoft.com/office/drawing/2014/main" id="{2E3FB51D-A1BA-B985-22BC-10DFC31A43AF}"/>
                </a:ext>
              </a:extLst>
            </p:cNvPr>
            <p:cNvSpPr/>
            <p:nvPr/>
          </p:nvSpPr>
          <p:spPr>
            <a:xfrm flipV="1">
              <a:off x="22041458" y="11199602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Arrow: Down 84">
              <a:extLst>
                <a:ext uri="{FF2B5EF4-FFF2-40B4-BE49-F238E27FC236}">
                  <a16:creationId xmlns:a16="http://schemas.microsoft.com/office/drawing/2014/main" id="{5EF44749-61A5-D2A9-5C75-5305616A1F19}"/>
                </a:ext>
              </a:extLst>
            </p:cNvPr>
            <p:cNvSpPr/>
            <p:nvPr/>
          </p:nvSpPr>
          <p:spPr>
            <a:xfrm flipV="1">
              <a:off x="22205054" y="11259846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Arrow: Down 85">
              <a:extLst>
                <a:ext uri="{FF2B5EF4-FFF2-40B4-BE49-F238E27FC236}">
                  <a16:creationId xmlns:a16="http://schemas.microsoft.com/office/drawing/2014/main" id="{49D17347-FEEC-7EE8-0A70-4282A1474D3F}"/>
                </a:ext>
              </a:extLst>
            </p:cNvPr>
            <p:cNvSpPr/>
            <p:nvPr/>
          </p:nvSpPr>
          <p:spPr>
            <a:xfrm flipV="1">
              <a:off x="22378768" y="11332495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Arrow: Down 86">
              <a:extLst>
                <a:ext uri="{FF2B5EF4-FFF2-40B4-BE49-F238E27FC236}">
                  <a16:creationId xmlns:a16="http://schemas.microsoft.com/office/drawing/2014/main" id="{B268D61E-6586-BEC2-A6E8-134BF760069C}"/>
                </a:ext>
              </a:extLst>
            </p:cNvPr>
            <p:cNvSpPr/>
            <p:nvPr/>
          </p:nvSpPr>
          <p:spPr>
            <a:xfrm flipV="1">
              <a:off x="22552483" y="11399382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Arrow: Down 87">
              <a:extLst>
                <a:ext uri="{FF2B5EF4-FFF2-40B4-BE49-F238E27FC236}">
                  <a16:creationId xmlns:a16="http://schemas.microsoft.com/office/drawing/2014/main" id="{2D7AEC1A-9967-E84E-409E-30315FF41030}"/>
                </a:ext>
              </a:extLst>
            </p:cNvPr>
            <p:cNvSpPr/>
            <p:nvPr/>
          </p:nvSpPr>
          <p:spPr>
            <a:xfrm flipV="1">
              <a:off x="22899911" y="11531832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Arrow: Down 88">
              <a:extLst>
                <a:ext uri="{FF2B5EF4-FFF2-40B4-BE49-F238E27FC236}">
                  <a16:creationId xmlns:a16="http://schemas.microsoft.com/office/drawing/2014/main" id="{9AA3DE5C-8C8A-260F-8E96-768A32DB6789}"/>
                </a:ext>
              </a:extLst>
            </p:cNvPr>
            <p:cNvSpPr/>
            <p:nvPr/>
          </p:nvSpPr>
          <p:spPr>
            <a:xfrm flipV="1">
              <a:off x="21510195" y="11005586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Arrow: Down 89">
              <a:extLst>
                <a:ext uri="{FF2B5EF4-FFF2-40B4-BE49-F238E27FC236}">
                  <a16:creationId xmlns:a16="http://schemas.microsoft.com/office/drawing/2014/main" id="{7CEC7A06-4E2D-02A6-D57A-D9E2F1C2C92A}"/>
                </a:ext>
              </a:extLst>
            </p:cNvPr>
            <p:cNvSpPr/>
            <p:nvPr/>
          </p:nvSpPr>
          <p:spPr>
            <a:xfrm flipV="1">
              <a:off x="21683910" y="11069144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Arrow: Down 90">
              <a:extLst>
                <a:ext uri="{FF2B5EF4-FFF2-40B4-BE49-F238E27FC236}">
                  <a16:creationId xmlns:a16="http://schemas.microsoft.com/office/drawing/2014/main" id="{61D816DB-7117-BE1A-51DC-CC4C206EDCA2}"/>
                </a:ext>
              </a:extLst>
            </p:cNvPr>
            <p:cNvSpPr/>
            <p:nvPr/>
          </p:nvSpPr>
          <p:spPr>
            <a:xfrm flipV="1">
              <a:off x="21857625" y="10861945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Arrow: Down 91">
              <a:extLst>
                <a:ext uri="{FF2B5EF4-FFF2-40B4-BE49-F238E27FC236}">
                  <a16:creationId xmlns:a16="http://schemas.microsoft.com/office/drawing/2014/main" id="{D9413AFB-F2C1-9D00-43DC-BF7BE4C14360}"/>
                </a:ext>
              </a:extLst>
            </p:cNvPr>
            <p:cNvSpPr/>
            <p:nvPr/>
          </p:nvSpPr>
          <p:spPr>
            <a:xfrm flipV="1">
              <a:off x="22205054" y="10983321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Arrow: Down 92">
              <a:extLst>
                <a:ext uri="{FF2B5EF4-FFF2-40B4-BE49-F238E27FC236}">
                  <a16:creationId xmlns:a16="http://schemas.microsoft.com/office/drawing/2014/main" id="{02607993-B787-4846-C241-6F32E8FC6BF8}"/>
                </a:ext>
              </a:extLst>
            </p:cNvPr>
            <p:cNvSpPr/>
            <p:nvPr/>
          </p:nvSpPr>
          <p:spPr>
            <a:xfrm flipV="1">
              <a:off x="22378768" y="11055969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Arrow: Down 93">
              <a:extLst>
                <a:ext uri="{FF2B5EF4-FFF2-40B4-BE49-F238E27FC236}">
                  <a16:creationId xmlns:a16="http://schemas.microsoft.com/office/drawing/2014/main" id="{1187FD05-E2FA-6D66-A9FD-D10CC313CAE2}"/>
                </a:ext>
              </a:extLst>
            </p:cNvPr>
            <p:cNvSpPr/>
            <p:nvPr/>
          </p:nvSpPr>
          <p:spPr>
            <a:xfrm flipV="1">
              <a:off x="22552483" y="11122857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Arrow: Down 94">
              <a:extLst>
                <a:ext uri="{FF2B5EF4-FFF2-40B4-BE49-F238E27FC236}">
                  <a16:creationId xmlns:a16="http://schemas.microsoft.com/office/drawing/2014/main" id="{D82D70B7-4BC2-8D77-BF88-50DE66114F15}"/>
                </a:ext>
              </a:extLst>
            </p:cNvPr>
            <p:cNvSpPr/>
            <p:nvPr/>
          </p:nvSpPr>
          <p:spPr>
            <a:xfrm flipV="1">
              <a:off x="22726198" y="11185317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Arrow: Down 95">
              <a:extLst>
                <a:ext uri="{FF2B5EF4-FFF2-40B4-BE49-F238E27FC236}">
                  <a16:creationId xmlns:a16="http://schemas.microsoft.com/office/drawing/2014/main" id="{CD86DD0F-592D-23F4-EE6A-3016694A5D4A}"/>
                </a:ext>
              </a:extLst>
            </p:cNvPr>
            <p:cNvSpPr/>
            <p:nvPr/>
          </p:nvSpPr>
          <p:spPr>
            <a:xfrm flipV="1">
              <a:off x="22899911" y="11255307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Arrow: Down 96">
              <a:extLst>
                <a:ext uri="{FF2B5EF4-FFF2-40B4-BE49-F238E27FC236}">
                  <a16:creationId xmlns:a16="http://schemas.microsoft.com/office/drawing/2014/main" id="{BD127C8A-4626-AB60-A19A-188799475DA4}"/>
                </a:ext>
              </a:extLst>
            </p:cNvPr>
            <p:cNvSpPr/>
            <p:nvPr/>
          </p:nvSpPr>
          <p:spPr>
            <a:xfrm flipV="1">
              <a:off x="21510195" y="10729060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Arrow: Down 97">
              <a:extLst>
                <a:ext uri="{FF2B5EF4-FFF2-40B4-BE49-F238E27FC236}">
                  <a16:creationId xmlns:a16="http://schemas.microsoft.com/office/drawing/2014/main" id="{35A3773B-DD77-C85B-DED3-975DD392951A}"/>
                </a:ext>
              </a:extLst>
            </p:cNvPr>
            <p:cNvSpPr/>
            <p:nvPr/>
          </p:nvSpPr>
          <p:spPr>
            <a:xfrm>
              <a:off x="22033816" y="10935361"/>
              <a:ext cx="132892" cy="228574"/>
            </a:xfrm>
            <a:prstGeom prst="downArrow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Arrow: Down 98">
              <a:extLst>
                <a:ext uri="{FF2B5EF4-FFF2-40B4-BE49-F238E27FC236}">
                  <a16:creationId xmlns:a16="http://schemas.microsoft.com/office/drawing/2014/main" id="{6F0073DC-250F-C5F4-AB9B-A4A34AA44902}"/>
                </a:ext>
              </a:extLst>
            </p:cNvPr>
            <p:cNvSpPr/>
            <p:nvPr/>
          </p:nvSpPr>
          <p:spPr>
            <a:xfrm>
              <a:off x="22362792" y="12513230"/>
              <a:ext cx="132892" cy="228574"/>
            </a:xfrm>
            <a:prstGeom prst="downArrow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Arrow: Down 99">
              <a:extLst>
                <a:ext uri="{FF2B5EF4-FFF2-40B4-BE49-F238E27FC236}">
                  <a16:creationId xmlns:a16="http://schemas.microsoft.com/office/drawing/2014/main" id="{594A5D7A-8229-FC81-EC13-E7D27C9A27BD}"/>
                </a:ext>
              </a:extLst>
            </p:cNvPr>
            <p:cNvSpPr/>
            <p:nvPr/>
          </p:nvSpPr>
          <p:spPr>
            <a:xfrm>
              <a:off x="22195671" y="11577900"/>
              <a:ext cx="132892" cy="228574"/>
            </a:xfrm>
            <a:prstGeom prst="downArrow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Arrow: Down 100">
              <a:extLst>
                <a:ext uri="{FF2B5EF4-FFF2-40B4-BE49-F238E27FC236}">
                  <a16:creationId xmlns:a16="http://schemas.microsoft.com/office/drawing/2014/main" id="{9285933C-9293-3ACD-B019-78737C3123CD}"/>
                </a:ext>
              </a:extLst>
            </p:cNvPr>
            <p:cNvSpPr/>
            <p:nvPr/>
          </p:nvSpPr>
          <p:spPr>
            <a:xfrm>
              <a:off x="22182850" y="12180113"/>
              <a:ext cx="132892" cy="228574"/>
            </a:xfrm>
            <a:prstGeom prst="downArrow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Arrow: Down 101">
              <a:extLst>
                <a:ext uri="{FF2B5EF4-FFF2-40B4-BE49-F238E27FC236}">
                  <a16:creationId xmlns:a16="http://schemas.microsoft.com/office/drawing/2014/main" id="{CC1E3CF7-C968-EEDD-64D7-CEB57BA526E6}"/>
                </a:ext>
              </a:extLst>
            </p:cNvPr>
            <p:cNvSpPr/>
            <p:nvPr/>
          </p:nvSpPr>
          <p:spPr>
            <a:xfrm>
              <a:off x="21669831" y="11662507"/>
              <a:ext cx="132892" cy="228574"/>
            </a:xfrm>
            <a:prstGeom prst="downArrow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Arrow: Down 102">
              <a:extLst>
                <a:ext uri="{FF2B5EF4-FFF2-40B4-BE49-F238E27FC236}">
                  <a16:creationId xmlns:a16="http://schemas.microsoft.com/office/drawing/2014/main" id="{EE97CC7E-7C68-94A2-2D4A-6B2C7BEFBB20}"/>
                </a:ext>
              </a:extLst>
            </p:cNvPr>
            <p:cNvSpPr/>
            <p:nvPr/>
          </p:nvSpPr>
          <p:spPr>
            <a:xfrm>
              <a:off x="21841678" y="11146335"/>
              <a:ext cx="132892" cy="228574"/>
            </a:xfrm>
            <a:prstGeom prst="downArrow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Arrow: Down 103">
              <a:extLst>
                <a:ext uri="{FF2B5EF4-FFF2-40B4-BE49-F238E27FC236}">
                  <a16:creationId xmlns:a16="http://schemas.microsoft.com/office/drawing/2014/main" id="{6CF198D0-1313-A8DD-AFD2-63A26DAEB8B6}"/>
                </a:ext>
              </a:extLst>
            </p:cNvPr>
            <p:cNvSpPr/>
            <p:nvPr/>
          </p:nvSpPr>
          <p:spPr>
            <a:xfrm>
              <a:off x="21681848" y="10804022"/>
              <a:ext cx="132892" cy="228574"/>
            </a:xfrm>
            <a:prstGeom prst="downArrow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Arrow: Down 104">
              <a:extLst>
                <a:ext uri="{FF2B5EF4-FFF2-40B4-BE49-F238E27FC236}">
                  <a16:creationId xmlns:a16="http://schemas.microsoft.com/office/drawing/2014/main" id="{B4BF66F3-BBB7-2F96-A8FD-E7FBF0A15B2E}"/>
                </a:ext>
              </a:extLst>
            </p:cNvPr>
            <p:cNvSpPr/>
            <p:nvPr/>
          </p:nvSpPr>
          <p:spPr>
            <a:xfrm>
              <a:off x="22876807" y="12700392"/>
              <a:ext cx="132892" cy="228574"/>
            </a:xfrm>
            <a:prstGeom prst="downArrow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Arrow: Down 105">
              <a:extLst>
                <a:ext uri="{FF2B5EF4-FFF2-40B4-BE49-F238E27FC236}">
                  <a16:creationId xmlns:a16="http://schemas.microsoft.com/office/drawing/2014/main" id="{41B40FF4-E77B-410C-5463-BB4EF99EA291}"/>
                </a:ext>
              </a:extLst>
            </p:cNvPr>
            <p:cNvSpPr/>
            <p:nvPr/>
          </p:nvSpPr>
          <p:spPr>
            <a:xfrm>
              <a:off x="22730224" y="11475020"/>
              <a:ext cx="132892" cy="228574"/>
            </a:xfrm>
            <a:prstGeom prst="downArrow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Arrow: Down 106">
              <a:extLst>
                <a:ext uri="{FF2B5EF4-FFF2-40B4-BE49-F238E27FC236}">
                  <a16:creationId xmlns:a16="http://schemas.microsoft.com/office/drawing/2014/main" id="{097DED5D-6426-0851-BF7F-B08D21BF9DA5}"/>
                </a:ext>
              </a:extLst>
            </p:cNvPr>
            <p:cNvSpPr/>
            <p:nvPr/>
          </p:nvSpPr>
          <p:spPr>
            <a:xfrm>
              <a:off x="23243366" y="11172350"/>
              <a:ext cx="132892" cy="228574"/>
            </a:xfrm>
            <a:prstGeom prst="downArrow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Arrow: Down 107">
              <a:extLst>
                <a:ext uri="{FF2B5EF4-FFF2-40B4-BE49-F238E27FC236}">
                  <a16:creationId xmlns:a16="http://schemas.microsoft.com/office/drawing/2014/main" id="{F2058BF8-E8FA-E8C2-B25D-7D4797F5436D}"/>
                </a:ext>
              </a:extLst>
            </p:cNvPr>
            <p:cNvSpPr/>
            <p:nvPr/>
          </p:nvSpPr>
          <p:spPr>
            <a:xfrm>
              <a:off x="23243075" y="12644349"/>
              <a:ext cx="132892" cy="228574"/>
            </a:xfrm>
            <a:prstGeom prst="downArrow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Arrow: Down 108">
              <a:extLst>
                <a:ext uri="{FF2B5EF4-FFF2-40B4-BE49-F238E27FC236}">
                  <a16:creationId xmlns:a16="http://schemas.microsoft.com/office/drawing/2014/main" id="{CE36DFBD-F417-1F7E-A04C-C00F451983A4}"/>
                </a:ext>
              </a:extLst>
            </p:cNvPr>
            <p:cNvSpPr/>
            <p:nvPr/>
          </p:nvSpPr>
          <p:spPr>
            <a:xfrm>
              <a:off x="23736213" y="11888868"/>
              <a:ext cx="132892" cy="228574"/>
            </a:xfrm>
            <a:prstGeom prst="downArrow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Arrow: Down 109">
              <a:extLst>
                <a:ext uri="{FF2B5EF4-FFF2-40B4-BE49-F238E27FC236}">
                  <a16:creationId xmlns:a16="http://schemas.microsoft.com/office/drawing/2014/main" id="{1805B167-46DA-AF56-7E33-284B4BB997F8}"/>
                </a:ext>
              </a:extLst>
            </p:cNvPr>
            <p:cNvSpPr/>
            <p:nvPr/>
          </p:nvSpPr>
          <p:spPr>
            <a:xfrm>
              <a:off x="23411475" y="11706362"/>
              <a:ext cx="132892" cy="228574"/>
            </a:xfrm>
            <a:prstGeom prst="downArrow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Arrow: Down 110">
              <a:extLst>
                <a:ext uri="{FF2B5EF4-FFF2-40B4-BE49-F238E27FC236}">
                  <a16:creationId xmlns:a16="http://schemas.microsoft.com/office/drawing/2014/main" id="{C1B8125B-596F-884D-C316-6853C680726F}"/>
                </a:ext>
              </a:extLst>
            </p:cNvPr>
            <p:cNvSpPr/>
            <p:nvPr/>
          </p:nvSpPr>
          <p:spPr>
            <a:xfrm>
              <a:off x="23569818" y="12247897"/>
              <a:ext cx="132892" cy="228574"/>
            </a:xfrm>
            <a:prstGeom prst="downArrow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Arrow: Down 111">
              <a:extLst>
                <a:ext uri="{FF2B5EF4-FFF2-40B4-BE49-F238E27FC236}">
                  <a16:creationId xmlns:a16="http://schemas.microsoft.com/office/drawing/2014/main" id="{5F416586-7E1F-D6D7-F074-914257890147}"/>
                </a:ext>
              </a:extLst>
            </p:cNvPr>
            <p:cNvSpPr/>
            <p:nvPr/>
          </p:nvSpPr>
          <p:spPr>
            <a:xfrm>
              <a:off x="24397599" y="10728160"/>
              <a:ext cx="132892" cy="228574"/>
            </a:xfrm>
            <a:prstGeom prst="downArrow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Arrow: Down 112">
              <a:extLst>
                <a:ext uri="{FF2B5EF4-FFF2-40B4-BE49-F238E27FC236}">
                  <a16:creationId xmlns:a16="http://schemas.microsoft.com/office/drawing/2014/main" id="{21BFAB9F-2992-5908-74A4-35003EBF5F49}"/>
                </a:ext>
              </a:extLst>
            </p:cNvPr>
            <p:cNvSpPr/>
            <p:nvPr/>
          </p:nvSpPr>
          <p:spPr>
            <a:xfrm>
              <a:off x="24068221" y="11162732"/>
              <a:ext cx="132892" cy="228574"/>
            </a:xfrm>
            <a:prstGeom prst="downArrow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Arrow: Down 113">
              <a:extLst>
                <a:ext uri="{FF2B5EF4-FFF2-40B4-BE49-F238E27FC236}">
                  <a16:creationId xmlns:a16="http://schemas.microsoft.com/office/drawing/2014/main" id="{588F529C-4890-FA19-6EAF-F165603EF55B}"/>
                </a:ext>
              </a:extLst>
            </p:cNvPr>
            <p:cNvSpPr/>
            <p:nvPr/>
          </p:nvSpPr>
          <p:spPr>
            <a:xfrm>
              <a:off x="24237768" y="11984319"/>
              <a:ext cx="132892" cy="228574"/>
            </a:xfrm>
            <a:prstGeom prst="downArrow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Arrow: Down 114">
              <a:extLst>
                <a:ext uri="{FF2B5EF4-FFF2-40B4-BE49-F238E27FC236}">
                  <a16:creationId xmlns:a16="http://schemas.microsoft.com/office/drawing/2014/main" id="{30B281F0-6BA2-818F-A65B-EC14C4EC2328}"/>
                </a:ext>
              </a:extLst>
            </p:cNvPr>
            <p:cNvSpPr/>
            <p:nvPr/>
          </p:nvSpPr>
          <p:spPr>
            <a:xfrm>
              <a:off x="24072152" y="12327406"/>
              <a:ext cx="132892" cy="228574"/>
            </a:xfrm>
            <a:prstGeom prst="downArrow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4995876C-0A55-2F9A-DA68-8D483AECC29E}"/>
              </a:ext>
            </a:extLst>
          </p:cNvPr>
          <p:cNvCxnSpPr>
            <a:cxnSpLocks/>
          </p:cNvCxnSpPr>
          <p:nvPr/>
        </p:nvCxnSpPr>
        <p:spPr>
          <a:xfrm>
            <a:off x="484220" y="3309278"/>
            <a:ext cx="1308378" cy="709881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4F79B2F7-61DA-90F3-22EE-86A7CCB7007C}"/>
              </a:ext>
            </a:extLst>
          </p:cNvPr>
          <p:cNvCxnSpPr>
            <a:cxnSpLocks/>
          </p:cNvCxnSpPr>
          <p:nvPr/>
        </p:nvCxnSpPr>
        <p:spPr>
          <a:xfrm>
            <a:off x="484220" y="3389026"/>
            <a:ext cx="176549" cy="1584343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FCF39957-8266-1157-C93B-3A8BF88E61DB}"/>
                  </a:ext>
                </a:extLst>
              </p:cNvPr>
              <p:cNvSpPr txBox="1"/>
              <p:nvPr/>
            </p:nvSpPr>
            <p:spPr>
              <a:xfrm>
                <a:off x="2857233" y="4495221"/>
                <a:ext cx="1744837" cy="7203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FCF39957-8266-1157-C93B-3A8BF88E61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7233" y="4495221"/>
                <a:ext cx="1744837" cy="7203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6" name="TextBox 125">
            <a:extLst>
              <a:ext uri="{FF2B5EF4-FFF2-40B4-BE49-F238E27FC236}">
                <a16:creationId xmlns:a16="http://schemas.microsoft.com/office/drawing/2014/main" id="{4627222C-56BA-F71B-8D9F-62EE548E46C5}"/>
              </a:ext>
            </a:extLst>
          </p:cNvPr>
          <p:cNvSpPr txBox="1"/>
          <p:nvPr/>
        </p:nvSpPr>
        <p:spPr>
          <a:xfrm>
            <a:off x="2857233" y="4019159"/>
            <a:ext cx="2094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Sample polarization: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DD53A8E0-4A44-447B-DE46-FCCB1FDE56BC}"/>
                  </a:ext>
                </a:extLst>
              </p:cNvPr>
              <p:cNvSpPr txBox="1"/>
              <p:nvPr/>
            </p:nvSpPr>
            <p:spPr>
              <a:xfrm>
                <a:off x="6534150" y="638175"/>
                <a:ext cx="3647281" cy="12926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accent1"/>
                    </a:solidFill>
                  </a:rPr>
                  <a:t>Thermal polarization</a:t>
                </a:r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−7</m:t>
                          </m:r>
                        </m:sup>
                      </m:sSup>
                    </m:oMath>
                  </m:oMathPara>
                </a14:m>
                <a:endParaRPr lang="en-US" sz="2400" b="0" dirty="0">
                  <a:ea typeface="Cambria Math" panose="02040503050406030204" pitchFamily="18" charset="0"/>
                </a:endParaRPr>
              </a:p>
              <a:p>
                <a:r>
                  <a:rPr lang="en-US" dirty="0"/>
                  <a:t>Does not require sample preparation</a:t>
                </a:r>
              </a:p>
            </p:txBody>
          </p:sp>
        </mc:Choice>
        <mc:Fallback xmlns="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DD53A8E0-4A44-447B-DE46-FCCB1FDE56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4150" y="638175"/>
                <a:ext cx="3647281" cy="1292662"/>
              </a:xfrm>
              <a:prstGeom prst="rect">
                <a:avLst/>
              </a:prstGeom>
              <a:blipFill>
                <a:blip r:embed="rId4"/>
                <a:stretch>
                  <a:fillRect l="-1505" t="-2830" r="-836" b="-6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6D47E632-48B0-5C9E-4CA3-E4552B14DA69}"/>
                  </a:ext>
                </a:extLst>
              </p:cNvPr>
              <p:cNvSpPr txBox="1"/>
              <p:nvPr/>
            </p:nvSpPr>
            <p:spPr>
              <a:xfrm>
                <a:off x="6534150" y="2428875"/>
                <a:ext cx="3610347" cy="1754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accent1"/>
                    </a:solidFill>
                  </a:rPr>
                  <a:t>Hyperpolarized xenon-129</a:t>
                </a:r>
              </a:p>
              <a:p>
                <a:endParaRPr lang="en-US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𝑷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≈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𝟕</m:t>
                    </m:r>
                  </m:oMath>
                </a14:m>
                <a:endParaRPr lang="en-US" b="1" dirty="0">
                  <a:solidFill>
                    <a:srgbClr val="FF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Liquid at 160 K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Long relaxation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≈1000 </m:t>
                    </m:r>
                  </m:oMath>
                </a14:m>
                <a:r>
                  <a:rPr lang="en-US" dirty="0"/>
                  <a:t>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en-US" dirty="0"/>
                  <a:t> hours when frozen</a:t>
                </a:r>
              </a:p>
            </p:txBody>
          </p:sp>
        </mc:Choice>
        <mc:Fallback xmlns="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6D47E632-48B0-5C9E-4CA3-E4552B14DA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4150" y="2428875"/>
                <a:ext cx="3610347" cy="1754326"/>
              </a:xfrm>
              <a:prstGeom prst="rect">
                <a:avLst/>
              </a:prstGeom>
              <a:blipFill>
                <a:blip r:embed="rId5"/>
                <a:stretch>
                  <a:fillRect l="-1520" t="-1736" r="-507" b="-4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65C4D3B1-3314-8206-4E14-62CAD1525324}"/>
                  </a:ext>
                </a:extLst>
              </p:cNvPr>
              <p:cNvSpPr txBox="1"/>
              <p:nvPr/>
            </p:nvSpPr>
            <p:spPr>
              <a:xfrm>
                <a:off x="6534150" y="4748586"/>
                <a:ext cx="381940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accent1"/>
                    </a:solidFill>
                  </a:rPr>
                  <a:t>Hyperpolarized protons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𝑷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≈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</m:oMath>
                </a14:m>
                <a:endParaRPr lang="en-US" b="1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Wide variety of molecules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Short relaxation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&lt;1</m:t>
                    </m:r>
                  </m:oMath>
                </a14:m>
                <a:r>
                  <a:rPr lang="en-US" dirty="0"/>
                  <a:t> s</a:t>
                </a:r>
              </a:p>
            </p:txBody>
          </p:sp>
        </mc:Choice>
        <mc:Fallback xmlns="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65C4D3B1-3314-8206-4E14-62CAD15253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4150" y="4748586"/>
                <a:ext cx="3819400" cy="1477328"/>
              </a:xfrm>
              <a:prstGeom prst="rect">
                <a:avLst/>
              </a:prstGeom>
              <a:blipFill>
                <a:blip r:embed="rId6"/>
                <a:stretch>
                  <a:fillRect l="-1438" t="-2479" b="-5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1" name="TextBox 130">
            <a:extLst>
              <a:ext uri="{FF2B5EF4-FFF2-40B4-BE49-F238E27FC236}">
                <a16:creationId xmlns:a16="http://schemas.microsoft.com/office/drawing/2014/main" id="{9BAF6526-7947-815C-8A53-FDE182F33821}"/>
              </a:ext>
            </a:extLst>
          </p:cNvPr>
          <p:cNvSpPr txBox="1"/>
          <p:nvPr/>
        </p:nvSpPr>
        <p:spPr>
          <a:xfrm rot="1803568">
            <a:off x="10169486" y="5271277"/>
            <a:ext cx="1098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  <a:latin typeface="Ink Free" panose="03080402000500000000" pitchFamily="66" charset="0"/>
              </a:rPr>
              <a:t>Future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3C763B3B-9B5F-3DCA-E4D6-80C638CE4ADC}"/>
              </a:ext>
            </a:extLst>
          </p:cNvPr>
          <p:cNvSpPr txBox="1"/>
          <p:nvPr/>
        </p:nvSpPr>
        <p:spPr>
          <a:xfrm rot="1932106">
            <a:off x="9763125" y="1177498"/>
            <a:ext cx="1911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  <a:latin typeface="Ink Free" panose="03080402000500000000" pitchFamily="66" charset="0"/>
              </a:rPr>
              <a:t>Current work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699517C7-5172-FD53-1DA6-9D65B9780E4A}"/>
              </a:ext>
            </a:extLst>
          </p:cNvPr>
          <p:cNvSpPr txBox="1"/>
          <p:nvPr/>
        </p:nvSpPr>
        <p:spPr>
          <a:xfrm rot="1803568">
            <a:off x="10169486" y="3049870"/>
            <a:ext cx="1098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  <a:latin typeface="Ink Free" panose="03080402000500000000" pitchFamily="66" charset="0"/>
              </a:rPr>
              <a:t>Future</a:t>
            </a:r>
          </a:p>
        </p:txBody>
      </p:sp>
    </p:spTree>
    <p:extLst>
      <p:ext uri="{BB962C8B-B14F-4D97-AF65-F5344CB8AC3E}">
        <p14:creationId xmlns:p14="http://schemas.microsoft.com/office/powerpoint/2010/main" val="712505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15E753-838C-45E1-B056-2509DD73DA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97"/>
          <a:stretch/>
        </p:blipFill>
        <p:spPr>
          <a:xfrm>
            <a:off x="0" y="733630"/>
            <a:ext cx="6118132" cy="612436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D12E392-A82E-4CE2-9980-2D3065B10D7A}"/>
              </a:ext>
            </a:extLst>
          </p:cNvPr>
          <p:cNvSpPr/>
          <p:nvPr/>
        </p:nvSpPr>
        <p:spPr>
          <a:xfrm>
            <a:off x="1956390" y="1077432"/>
            <a:ext cx="1499191" cy="4717312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26D77F-000A-4AA1-B789-1FF4518A3271}"/>
              </a:ext>
            </a:extLst>
          </p:cNvPr>
          <p:cNvSpPr txBox="1"/>
          <p:nvPr/>
        </p:nvSpPr>
        <p:spPr>
          <a:xfrm>
            <a:off x="6563755" y="573766"/>
            <a:ext cx="514531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Spin exchange optical pumping cell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Xe, N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and He mixed with Rb vapor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Control pressure and flow rate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Interaction region for 795 nm laser light at D1 line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Polarize Rb atoms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Spin exchange between Rb and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129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Transfer polarization to </a:t>
            </a:r>
            <a:r>
              <a:rPr lang="en-US" baseline="30000" dirty="0">
                <a:solidFill>
                  <a:prstClr val="black"/>
                </a:solidFill>
              </a:rPr>
              <a:t>129</a:t>
            </a:r>
            <a:r>
              <a:rPr lang="en-US" dirty="0">
                <a:solidFill>
                  <a:prstClr val="black"/>
                </a:solidFill>
              </a:rPr>
              <a:t>Xe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3229C73-70FF-4655-9ECB-D7002605A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7356" y="3014216"/>
            <a:ext cx="5118843" cy="250266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89691C2-9852-48CE-90B9-36536CD27642}"/>
              </a:ext>
            </a:extLst>
          </p:cNvPr>
          <p:cNvSpPr txBox="1"/>
          <p:nvPr/>
        </p:nvSpPr>
        <p:spPr>
          <a:xfrm>
            <a:off x="6118132" y="5673001"/>
            <a:ext cx="61874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Imai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 al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“Continuous Flow Production of Concentrated Hyperpolarized Xenon Gas from a Dilute Xenon Gas Mixture by Buffer Gas Condensation.”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Scientific Reports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7, no. 1 (2017): 7352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Kavtanyuk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 al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“Production of Hyperpolarized 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129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Xe Using Spin Exchange Optical Pumping.”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Journal of the Korean Phys. Soc.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73, no. 10 (2018): 1458–65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Hersman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 al,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“Large Production System for Hyperpolarized 129Xe for Human Lung Imaging Studies.”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Academic Radiology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15, no. 6 (2008): 683–92</a:t>
            </a:r>
          </a:p>
        </p:txBody>
      </p:sp>
      <p:sp>
        <p:nvSpPr>
          <p:cNvPr id="21" name="Slide Number Placeholder 60">
            <a:extLst>
              <a:ext uri="{FF2B5EF4-FFF2-40B4-BE49-F238E27FC236}">
                <a16:creationId xmlns:a16="http://schemas.microsoft.com/office/drawing/2014/main" id="{17EACDCB-5776-45B8-A9A0-F7FA7B43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31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92F261-FB20-4D10-A33C-82D4BC3CAF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26A356-6631-569C-3640-6D256F33CA6D}"/>
              </a:ext>
            </a:extLst>
          </p:cNvPr>
          <p:cNvSpPr txBox="1"/>
          <p:nvPr/>
        </p:nvSpPr>
        <p:spPr>
          <a:xfrm>
            <a:off x="308344" y="148856"/>
            <a:ext cx="54627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Hyperpolarization of xenon-129</a:t>
            </a:r>
          </a:p>
        </p:txBody>
      </p:sp>
    </p:spTree>
    <p:extLst>
      <p:ext uri="{BB962C8B-B14F-4D97-AF65-F5344CB8AC3E}">
        <p14:creationId xmlns:p14="http://schemas.microsoft.com/office/powerpoint/2010/main" val="267443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15E753-838C-45E1-B056-2509DD73D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18132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D12E392-A82E-4CE2-9980-2D3065B10D7A}"/>
              </a:ext>
            </a:extLst>
          </p:cNvPr>
          <p:cNvSpPr/>
          <p:nvPr/>
        </p:nvSpPr>
        <p:spPr>
          <a:xfrm>
            <a:off x="1956390" y="1077432"/>
            <a:ext cx="1499191" cy="4717312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173859-CE1B-4B07-B025-191D537EA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6836" y="2636875"/>
            <a:ext cx="4710958" cy="24673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26D77F-000A-4AA1-B789-1FF4518A3271}"/>
              </a:ext>
            </a:extLst>
          </p:cNvPr>
          <p:cNvSpPr txBox="1"/>
          <p:nvPr/>
        </p:nvSpPr>
        <p:spPr>
          <a:xfrm>
            <a:off x="6549656" y="414670"/>
            <a:ext cx="514531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SEOP cell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Xe, N</a:t>
            </a:r>
            <a:r>
              <a:rPr lang="en-US" baseline="-25000" dirty="0"/>
              <a:t>2</a:t>
            </a:r>
            <a:r>
              <a:rPr lang="en-US" dirty="0"/>
              <a:t>, and He mixed with Rb vapor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Interaction region for 795 nm laser light at D1 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Spin exchange between Rb and </a:t>
            </a:r>
            <a:r>
              <a:rPr lang="en-US" baseline="30000" dirty="0"/>
              <a:t>129</a:t>
            </a:r>
            <a:r>
              <a:rPr lang="en-US" dirty="0"/>
              <a:t>Xe</a:t>
            </a:r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71D20B-16C7-4957-8DD1-059C8FF21FDD}"/>
              </a:ext>
            </a:extLst>
          </p:cNvPr>
          <p:cNvSpPr txBox="1"/>
          <p:nvPr/>
        </p:nvSpPr>
        <p:spPr>
          <a:xfrm>
            <a:off x="8686800" y="5018568"/>
            <a:ext cx="11020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Frequency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7D0D15-64D9-4385-BF5F-EAA22DE3C623}"/>
              </a:ext>
            </a:extLst>
          </p:cNvPr>
          <p:cNvSpPr txBox="1"/>
          <p:nvPr/>
        </p:nvSpPr>
        <p:spPr>
          <a:xfrm rot="16200000">
            <a:off x="6451311" y="3704601"/>
            <a:ext cx="67358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Signal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362129-4D27-4ADD-9062-7D657AFEEB4A}"/>
              </a:ext>
            </a:extLst>
          </p:cNvPr>
          <p:cNvSpPr txBox="1"/>
          <p:nvPr/>
        </p:nvSpPr>
        <p:spPr>
          <a:xfrm>
            <a:off x="6946746" y="2467598"/>
            <a:ext cx="45186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Light absorption of Rb D2 at various vapor densities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EABB7F-615F-4F73-A085-49C071773C5F}"/>
              </a:ext>
            </a:extLst>
          </p:cNvPr>
          <p:cNvSpPr txBox="1"/>
          <p:nvPr/>
        </p:nvSpPr>
        <p:spPr>
          <a:xfrm>
            <a:off x="6118132" y="6488668"/>
            <a:ext cx="4751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Measurements by Gary Centers and Arian Dogan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599ABB-CF15-4771-B51F-2E74A62659E0}"/>
              </a:ext>
            </a:extLst>
          </p:cNvPr>
          <p:cNvSpPr txBox="1"/>
          <p:nvPr/>
        </p:nvSpPr>
        <p:spPr>
          <a:xfrm>
            <a:off x="11829741" y="64886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22D63E-9030-DF6D-E731-436391C0B7D4}"/>
              </a:ext>
            </a:extLst>
          </p:cNvPr>
          <p:cNvSpPr txBox="1"/>
          <p:nvPr/>
        </p:nvSpPr>
        <p:spPr>
          <a:xfrm>
            <a:off x="308344" y="122282"/>
            <a:ext cx="5462778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Hyperpolarization of xenon-129</a:t>
            </a:r>
          </a:p>
        </p:txBody>
      </p:sp>
    </p:spTree>
    <p:extLst>
      <p:ext uri="{BB962C8B-B14F-4D97-AF65-F5344CB8AC3E}">
        <p14:creationId xmlns:p14="http://schemas.microsoft.com/office/powerpoint/2010/main" val="121229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/>
      <p:bldP spid="13" grpId="0" animBg="1"/>
      <p:bldP spid="14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Chart, line chart&#10;&#10;Description automatically generated">
            <a:extLst>
              <a:ext uri="{FF2B5EF4-FFF2-40B4-BE49-F238E27FC236}">
                <a16:creationId xmlns:a16="http://schemas.microsoft.com/office/drawing/2014/main" id="{9356B542-0809-4386-83BC-B917987183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317" y="2200857"/>
            <a:ext cx="4983490" cy="35295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15E753-838C-45E1-B056-2509DD73D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11813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7B318C-C773-4C3B-9189-55310A950AD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1438433">
            <a:off x="-90774" y="-1"/>
            <a:ext cx="5846767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56E81E-4689-4C75-A9FA-46446BC385D4}"/>
              </a:ext>
            </a:extLst>
          </p:cNvPr>
          <p:cNvSpPr txBox="1"/>
          <p:nvPr/>
        </p:nvSpPr>
        <p:spPr>
          <a:xfrm>
            <a:off x="6549656" y="414670"/>
            <a:ext cx="514531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SEOP cell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Xe, N</a:t>
            </a:r>
            <a:r>
              <a:rPr lang="en-US" baseline="-25000" dirty="0"/>
              <a:t>2</a:t>
            </a:r>
            <a:r>
              <a:rPr lang="en-US" dirty="0"/>
              <a:t>, and He mixed with Rb vapor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Interaction region for 795 nm laser light at D1 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Spin exchange between Rb and </a:t>
            </a:r>
            <a:r>
              <a:rPr lang="en-US" baseline="30000" dirty="0"/>
              <a:t>129</a:t>
            </a:r>
            <a:r>
              <a:rPr lang="en-US" dirty="0"/>
              <a:t>Xe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6EB7A1-60CE-402B-97EF-21FA96517C83}"/>
              </a:ext>
            </a:extLst>
          </p:cNvPr>
          <p:cNvSpPr txBox="1"/>
          <p:nvPr/>
        </p:nvSpPr>
        <p:spPr>
          <a:xfrm>
            <a:off x="8418558" y="5473371"/>
            <a:ext cx="209243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Laser diode current (A)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74C2BE6-5391-4F5F-8848-C0CCF2ABDA98}"/>
              </a:ext>
            </a:extLst>
          </p:cNvPr>
          <p:cNvSpPr/>
          <p:nvPr/>
        </p:nvSpPr>
        <p:spPr>
          <a:xfrm>
            <a:off x="9063532" y="2214959"/>
            <a:ext cx="721895" cy="23948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BFC3A35-D040-4F28-806C-A2E8AB911E22}"/>
              </a:ext>
            </a:extLst>
          </p:cNvPr>
          <p:cNvCxnSpPr>
            <a:cxnSpLocks/>
          </p:cNvCxnSpPr>
          <p:nvPr/>
        </p:nvCxnSpPr>
        <p:spPr>
          <a:xfrm flipV="1">
            <a:off x="11359577" y="2879440"/>
            <a:ext cx="0" cy="799428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CDD5334-19FB-4C43-AAEA-EF3080CF422A}"/>
              </a:ext>
            </a:extLst>
          </p:cNvPr>
          <p:cNvSpPr txBox="1"/>
          <p:nvPr/>
        </p:nvSpPr>
        <p:spPr>
          <a:xfrm>
            <a:off x="10121740" y="3775017"/>
            <a:ext cx="2173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 W optical power at laser output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AD0375-5AB6-4AA8-A557-7A0530808415}"/>
              </a:ext>
            </a:extLst>
          </p:cNvPr>
          <p:cNvSpPr txBox="1"/>
          <p:nvPr/>
        </p:nvSpPr>
        <p:spPr>
          <a:xfrm>
            <a:off x="6118132" y="6488668"/>
            <a:ext cx="4751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Measurements by Gary Centers and Arian Dogan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AD0724-E86C-4B8D-9B8D-E6DDE7F513A8}"/>
              </a:ext>
            </a:extLst>
          </p:cNvPr>
          <p:cNvSpPr txBox="1"/>
          <p:nvPr/>
        </p:nvSpPr>
        <p:spPr>
          <a:xfrm>
            <a:off x="11829741" y="64886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D01FBA9-3AFE-4BF1-88BF-393234E50CCD}"/>
              </a:ext>
            </a:extLst>
          </p:cNvPr>
          <p:cNvSpPr/>
          <p:nvPr/>
        </p:nvSpPr>
        <p:spPr>
          <a:xfrm>
            <a:off x="6826311" y="2317687"/>
            <a:ext cx="413052" cy="28971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3AE947-DAA9-4299-AA5C-4308E8AF9D3C}"/>
              </a:ext>
            </a:extLst>
          </p:cNvPr>
          <p:cNvSpPr txBox="1"/>
          <p:nvPr/>
        </p:nvSpPr>
        <p:spPr>
          <a:xfrm rot="16200000">
            <a:off x="6335963" y="3714227"/>
            <a:ext cx="116429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Polarization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D50717-D3D5-D808-C69B-1AB603432255}"/>
              </a:ext>
            </a:extLst>
          </p:cNvPr>
          <p:cNvSpPr txBox="1"/>
          <p:nvPr/>
        </p:nvSpPr>
        <p:spPr>
          <a:xfrm>
            <a:off x="308344" y="122282"/>
            <a:ext cx="5462778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Hyperpolarization of xenon-129</a:t>
            </a:r>
          </a:p>
        </p:txBody>
      </p:sp>
    </p:spTree>
    <p:extLst>
      <p:ext uri="{BB962C8B-B14F-4D97-AF65-F5344CB8AC3E}">
        <p14:creationId xmlns:p14="http://schemas.microsoft.com/office/powerpoint/2010/main" val="429405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15E753-838C-45E1-B056-2509DD73D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18132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D12E392-A82E-4CE2-9980-2D3065B10D7A}"/>
              </a:ext>
            </a:extLst>
          </p:cNvPr>
          <p:cNvSpPr/>
          <p:nvPr/>
        </p:nvSpPr>
        <p:spPr>
          <a:xfrm>
            <a:off x="1956390" y="1077432"/>
            <a:ext cx="1499191" cy="4717312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26D77F-000A-4AA1-B789-1FF4518A3271}"/>
              </a:ext>
            </a:extLst>
          </p:cNvPr>
          <p:cNvSpPr txBox="1"/>
          <p:nvPr/>
        </p:nvSpPr>
        <p:spPr>
          <a:xfrm>
            <a:off x="6549656" y="414670"/>
            <a:ext cx="514531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SEOP cell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Xe, N</a:t>
            </a:r>
            <a:r>
              <a:rPr lang="en-US" baseline="-25000" dirty="0"/>
              <a:t>2</a:t>
            </a:r>
            <a:r>
              <a:rPr lang="en-US" dirty="0"/>
              <a:t>, and He mixed with Rb vapor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Interaction region for 795 nm laser light at D1 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Spin exchange between Rb and </a:t>
            </a:r>
            <a:r>
              <a:rPr lang="en-US" baseline="30000" dirty="0"/>
              <a:t>129</a:t>
            </a:r>
            <a:r>
              <a:rPr lang="en-US" dirty="0"/>
              <a:t>Xe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11816A9-1CF2-4CBB-887A-25191C667EA0}"/>
              </a:ext>
            </a:extLst>
          </p:cNvPr>
          <p:cNvSpPr/>
          <p:nvPr/>
        </p:nvSpPr>
        <p:spPr>
          <a:xfrm>
            <a:off x="3902149" y="818707"/>
            <a:ext cx="2215983" cy="1084521"/>
          </a:xfrm>
          <a:prstGeom prst="roundRect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7F029B9-1119-4323-A1EB-0A5A9029B024}"/>
                  </a:ext>
                </a:extLst>
              </p:cNvPr>
              <p:cNvSpPr txBox="1"/>
              <p:nvPr/>
            </p:nvSpPr>
            <p:spPr>
              <a:xfrm>
                <a:off x="6549655" y="1938677"/>
                <a:ext cx="5145319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accent6"/>
                    </a:solidFill>
                  </a:rPr>
                  <a:t>NMR diagnostic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Polarization,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11(3) % achieved, further optimization underway</a:t>
                </a:r>
              </a:p>
              <a:p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7F029B9-1119-4323-A1EB-0A5A9029B0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9655" y="1938677"/>
                <a:ext cx="5145319" cy="1477328"/>
              </a:xfrm>
              <a:prstGeom prst="rect">
                <a:avLst/>
              </a:prstGeom>
              <a:blipFill>
                <a:blip r:embed="rId3"/>
                <a:stretch>
                  <a:fillRect l="-948" t="-20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01F43BE3-399B-4C9C-96EE-3A711041DA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t="3733"/>
          <a:stretch/>
        </p:blipFill>
        <p:spPr>
          <a:xfrm>
            <a:off x="6687875" y="3148830"/>
            <a:ext cx="5008088" cy="30180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475A04-3B60-40E4-9B34-B3C71B119784}"/>
              </a:ext>
            </a:extLst>
          </p:cNvPr>
          <p:cNvSpPr txBox="1"/>
          <p:nvPr/>
        </p:nvSpPr>
        <p:spPr>
          <a:xfrm>
            <a:off x="9175894" y="6101529"/>
            <a:ext cx="9972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</a:rPr>
              <a:t>Scan time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5C1EA3-0CD8-41A4-9515-C4B5B4B454B8}"/>
              </a:ext>
            </a:extLst>
          </p:cNvPr>
          <p:cNvSpPr txBox="1"/>
          <p:nvPr/>
        </p:nvSpPr>
        <p:spPr>
          <a:xfrm>
            <a:off x="7380455" y="3148831"/>
            <a:ext cx="28855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CW-NMR: scan of leading B-field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9931AE-4A52-4C86-A3E8-D118E874B772}"/>
              </a:ext>
            </a:extLst>
          </p:cNvPr>
          <p:cNvSpPr txBox="1"/>
          <p:nvPr/>
        </p:nvSpPr>
        <p:spPr>
          <a:xfrm>
            <a:off x="6118132" y="6488668"/>
            <a:ext cx="4751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Measurements by Gary Centers and Arian Dogan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E650BB-F4CC-4D6C-BCD5-864F71304D40}"/>
              </a:ext>
            </a:extLst>
          </p:cNvPr>
          <p:cNvSpPr txBox="1"/>
          <p:nvPr/>
        </p:nvSpPr>
        <p:spPr>
          <a:xfrm>
            <a:off x="11829741" y="64886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B7F574-79D8-185C-BB6B-20BB6474B499}"/>
              </a:ext>
            </a:extLst>
          </p:cNvPr>
          <p:cNvSpPr txBox="1"/>
          <p:nvPr/>
        </p:nvSpPr>
        <p:spPr>
          <a:xfrm>
            <a:off x="308344" y="122282"/>
            <a:ext cx="5462778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Hyperpolarization of xenon-129</a:t>
            </a:r>
          </a:p>
        </p:txBody>
      </p:sp>
    </p:spTree>
    <p:extLst>
      <p:ext uri="{BB962C8B-B14F-4D97-AF65-F5344CB8AC3E}">
        <p14:creationId xmlns:p14="http://schemas.microsoft.com/office/powerpoint/2010/main" val="386372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/>
      <p:bldP spid="5" grpId="0"/>
      <p:bldP spid="6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15E753-838C-45E1-B056-2509DD73D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18132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D12E392-A82E-4CE2-9980-2D3065B10D7A}"/>
              </a:ext>
            </a:extLst>
          </p:cNvPr>
          <p:cNvSpPr/>
          <p:nvPr/>
        </p:nvSpPr>
        <p:spPr>
          <a:xfrm>
            <a:off x="1956390" y="1077432"/>
            <a:ext cx="1499191" cy="4717312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26D77F-000A-4AA1-B789-1FF4518A3271}"/>
              </a:ext>
            </a:extLst>
          </p:cNvPr>
          <p:cNvSpPr txBox="1"/>
          <p:nvPr/>
        </p:nvSpPr>
        <p:spPr>
          <a:xfrm>
            <a:off x="6549656" y="414670"/>
            <a:ext cx="514531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SEOP cell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Xe, N</a:t>
            </a:r>
            <a:r>
              <a:rPr lang="en-US" baseline="-25000" dirty="0"/>
              <a:t>2</a:t>
            </a:r>
            <a:r>
              <a:rPr lang="en-US" dirty="0"/>
              <a:t>, and He mixed with Rb vapor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Interaction region for 795 nm laser light at D1 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Spin exchange between Rb and </a:t>
            </a:r>
            <a:r>
              <a:rPr lang="en-US" baseline="30000" dirty="0"/>
              <a:t>129</a:t>
            </a:r>
            <a:r>
              <a:rPr lang="en-US" dirty="0"/>
              <a:t>Xe</a:t>
            </a:r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11816A9-1CF2-4CBB-887A-25191C667EA0}"/>
              </a:ext>
            </a:extLst>
          </p:cNvPr>
          <p:cNvSpPr/>
          <p:nvPr/>
        </p:nvSpPr>
        <p:spPr>
          <a:xfrm>
            <a:off x="3902149" y="818707"/>
            <a:ext cx="2215983" cy="1084521"/>
          </a:xfrm>
          <a:prstGeom prst="roundRect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7F029B9-1119-4323-A1EB-0A5A9029B024}"/>
                  </a:ext>
                </a:extLst>
              </p:cNvPr>
              <p:cNvSpPr txBox="1"/>
              <p:nvPr/>
            </p:nvSpPr>
            <p:spPr>
              <a:xfrm>
                <a:off x="6549655" y="1938677"/>
                <a:ext cx="5145319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accent6"/>
                    </a:solidFill>
                  </a:rPr>
                  <a:t>NMR diagnostic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Polarization,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11(3) % achieved, further optimization underway</a:t>
                </a:r>
              </a:p>
              <a:p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7F029B9-1119-4323-A1EB-0A5A9029B0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9655" y="1938677"/>
                <a:ext cx="5145319" cy="1477328"/>
              </a:xfrm>
              <a:prstGeom prst="rect">
                <a:avLst/>
              </a:prstGeom>
              <a:blipFill>
                <a:blip r:embed="rId3"/>
                <a:stretch>
                  <a:fillRect l="-948" t="-20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BF3CB02-7F46-4E0B-B708-F0F723244658}"/>
              </a:ext>
            </a:extLst>
          </p:cNvPr>
          <p:cNvSpPr/>
          <p:nvPr/>
        </p:nvSpPr>
        <p:spPr>
          <a:xfrm rot="5400000">
            <a:off x="3450264" y="2429540"/>
            <a:ext cx="1988288" cy="1084521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FDE0ABF-7B30-4689-8547-89A5378AEE05}"/>
                  </a:ext>
                </a:extLst>
              </p:cNvPr>
              <p:cNvSpPr txBox="1"/>
              <p:nvPr/>
            </p:nvSpPr>
            <p:spPr>
              <a:xfrm>
                <a:off x="6549654" y="3292556"/>
                <a:ext cx="5145319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accent4"/>
                    </a:solidFill>
                  </a:rPr>
                  <a:t>Cryoseparator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Freeze out Xe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Store until needed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Conserve polarization in 0.2 T field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1 </m:t>
                    </m:r>
                  </m:oMath>
                </a14:m>
                <a:r>
                  <a:rPr lang="en-US" dirty="0"/>
                  <a:t>h)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FDE0ABF-7B30-4689-8547-89A5378AEE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9654" y="3292556"/>
                <a:ext cx="5145319" cy="1477328"/>
              </a:xfrm>
              <a:prstGeom prst="rect">
                <a:avLst/>
              </a:prstGeom>
              <a:blipFill>
                <a:blip r:embed="rId4"/>
                <a:stretch>
                  <a:fillRect l="-948" t="-2066" b="-5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F771A38D-29AE-4415-B998-E3FE59C80DFF}"/>
              </a:ext>
            </a:extLst>
          </p:cNvPr>
          <p:cNvSpPr txBox="1"/>
          <p:nvPr/>
        </p:nvSpPr>
        <p:spPr>
          <a:xfrm>
            <a:off x="6118132" y="6488668"/>
            <a:ext cx="4751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Measurements by Gary Centers and Arian Dogan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29DFDC-2F5B-45CE-8DAD-2162E4BBDB6D}"/>
              </a:ext>
            </a:extLst>
          </p:cNvPr>
          <p:cNvSpPr txBox="1"/>
          <p:nvPr/>
        </p:nvSpPr>
        <p:spPr>
          <a:xfrm>
            <a:off x="11829741" y="64886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EC398D-7EB6-8F46-15E2-395D488DF028}"/>
              </a:ext>
            </a:extLst>
          </p:cNvPr>
          <p:cNvSpPr txBox="1"/>
          <p:nvPr/>
        </p:nvSpPr>
        <p:spPr>
          <a:xfrm>
            <a:off x="308344" y="122282"/>
            <a:ext cx="5462778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Hyperpolarization of xenon-129</a:t>
            </a:r>
          </a:p>
        </p:txBody>
      </p:sp>
    </p:spTree>
    <p:extLst>
      <p:ext uri="{BB962C8B-B14F-4D97-AF65-F5344CB8AC3E}">
        <p14:creationId xmlns:p14="http://schemas.microsoft.com/office/powerpoint/2010/main" val="70633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9A0FA6B-D03E-4666-8FB3-D7CE3D224679}"/>
              </a:ext>
            </a:extLst>
          </p:cNvPr>
          <p:cNvSpPr txBox="1"/>
          <p:nvPr/>
        </p:nvSpPr>
        <p:spPr>
          <a:xfrm>
            <a:off x="308344" y="148856"/>
            <a:ext cx="60995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Dark matter, astronomical evidence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3614203-D056-B98A-9974-D1A18DE78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36" y="997698"/>
            <a:ext cx="4931029" cy="2985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71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>
            <a:extLst>
              <a:ext uri="{FF2B5EF4-FFF2-40B4-BE49-F238E27FC236}">
                <a16:creationId xmlns:a16="http://schemas.microsoft.com/office/drawing/2014/main" id="{DEE49E22-F61B-955F-2D3B-A40165E93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54" y="3671147"/>
            <a:ext cx="3507752" cy="258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The schematic depiction of Parahydrogen Induced Polarization (PHIP) and Signal Amplification">
            <a:extLst>
              <a:ext uri="{FF2B5EF4-FFF2-40B4-BE49-F238E27FC236}">
                <a16:creationId xmlns:a16="http://schemas.microsoft.com/office/drawing/2014/main" id="{3C24C3AF-630B-B6D7-F06F-913EFB4F06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13" r="48777"/>
          <a:stretch/>
        </p:blipFill>
        <p:spPr bwMode="auto">
          <a:xfrm>
            <a:off x="7008707" y="610930"/>
            <a:ext cx="4414345" cy="193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95E3F7-BC5B-1761-677D-1A69D293F859}"/>
              </a:ext>
            </a:extLst>
          </p:cNvPr>
          <p:cNvSpPr txBox="1"/>
          <p:nvPr/>
        </p:nvSpPr>
        <p:spPr>
          <a:xfrm>
            <a:off x="-76200" y="6119336"/>
            <a:ext cx="6096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https://blog.zulf.eu/BP5.php</a:t>
            </a:r>
          </a:p>
          <a:p>
            <a:r>
              <a:rPr lang="en-US" sz="1400" dirty="0"/>
              <a:t>https://www.sigmaaldrich.com/DE/de/technical-documents/technical-article/research-and-disease-areas/metabolism-research/phip-sabre</a:t>
            </a:r>
          </a:p>
        </p:txBody>
      </p:sp>
      <p:pic>
        <p:nvPicPr>
          <p:cNvPr id="5" name="Picture 2" descr="The schematic depiction of Parahydrogen Induced Polarization (PHIP) and Signal Amplification">
            <a:extLst>
              <a:ext uri="{FF2B5EF4-FFF2-40B4-BE49-F238E27FC236}">
                <a16:creationId xmlns:a16="http://schemas.microsoft.com/office/drawing/2014/main" id="{7B75BF4E-80EC-2867-D637-BE8DF3C6B2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31" t="20813"/>
          <a:stretch/>
        </p:blipFill>
        <p:spPr bwMode="auto">
          <a:xfrm>
            <a:off x="7115617" y="2930505"/>
            <a:ext cx="4200525" cy="195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1F8210-D6D3-3814-0132-A60F2ADEB195}"/>
              </a:ext>
            </a:extLst>
          </p:cNvPr>
          <p:cNvSpPr txBox="1"/>
          <p:nvPr/>
        </p:nvSpPr>
        <p:spPr>
          <a:xfrm>
            <a:off x="7135534" y="186319"/>
            <a:ext cx="4160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9A1C4"/>
                </a:solidFill>
              </a:rPr>
              <a:t>Parahydrogen induced polarization (PHIP)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CD8C71-FF36-03C2-9626-CDBBC0B45889}"/>
              </a:ext>
            </a:extLst>
          </p:cNvPr>
          <p:cNvSpPr txBox="1"/>
          <p:nvPr/>
        </p:nvSpPr>
        <p:spPr>
          <a:xfrm>
            <a:off x="6668708" y="2659351"/>
            <a:ext cx="5094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9A1C4"/>
                </a:solidFill>
              </a:rPr>
              <a:t>Signal amplification by reversible exchange (SABRE)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2CCE22-A4E2-E8E0-3BF7-E3BB074D7000}"/>
              </a:ext>
            </a:extLst>
          </p:cNvPr>
          <p:cNvSpPr txBox="1"/>
          <p:nvPr/>
        </p:nvSpPr>
        <p:spPr>
          <a:xfrm>
            <a:off x="308344" y="148856"/>
            <a:ext cx="49884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Hyperpolarization of protons</a:t>
            </a:r>
          </a:p>
        </p:txBody>
      </p:sp>
      <p:pic>
        <p:nvPicPr>
          <p:cNvPr id="3076" name="Picture 4" descr="Danila Barskiy (@TovarishBarskiy) / Twitter">
            <a:extLst>
              <a:ext uri="{FF2B5EF4-FFF2-40B4-BE49-F238E27FC236}">
                <a16:creationId xmlns:a16="http://schemas.microsoft.com/office/drawing/2014/main" id="{695AA02E-DE25-3444-90DB-B9472E97A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054" y="4898508"/>
            <a:ext cx="1773794" cy="1773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2C0DFC-A3B6-12D4-51B6-F2B6668497F5}"/>
              </a:ext>
            </a:extLst>
          </p:cNvPr>
          <p:cNvSpPr txBox="1"/>
          <p:nvPr/>
        </p:nvSpPr>
        <p:spPr>
          <a:xfrm>
            <a:off x="9058275" y="5323740"/>
            <a:ext cx="3223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cooperation with</a:t>
            </a:r>
          </a:p>
          <a:p>
            <a:r>
              <a:rPr lang="en-US" dirty="0"/>
              <a:t>dr. Danila </a:t>
            </a:r>
            <a:r>
              <a:rPr lang="en-US" dirty="0" err="1"/>
              <a:t>Barskiy</a:t>
            </a:r>
            <a:r>
              <a:rPr lang="en-US" dirty="0"/>
              <a:t> at HIM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4AF048-42CA-E153-2EE8-795024B355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t="-370" b="72484"/>
          <a:stretch/>
        </p:blipFill>
        <p:spPr>
          <a:xfrm>
            <a:off x="2381178" y="3016406"/>
            <a:ext cx="2810168" cy="5847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4FD964-B1EC-9822-6D66-5D865A1863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304" y="1406963"/>
            <a:ext cx="1964641" cy="21125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67AC024-5F9B-BF55-F3BA-4C9303D92F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24828"/>
          <a:stretch/>
        </p:blipFill>
        <p:spPr>
          <a:xfrm>
            <a:off x="2369710" y="1414195"/>
            <a:ext cx="2810168" cy="15763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15FE48F-0D17-44D2-B55E-37C3E5E173D3}"/>
              </a:ext>
            </a:extLst>
          </p:cNvPr>
          <p:cNvSpPr txBox="1"/>
          <p:nvPr/>
        </p:nvSpPr>
        <p:spPr>
          <a:xfrm>
            <a:off x="567250" y="906888"/>
            <a:ext cx="3887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Four spin states of molecular hydrogen: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81D41F-9CC2-AE80-E6EE-9EAB787CFB73}"/>
              </a:ext>
            </a:extLst>
          </p:cNvPr>
          <p:cNvSpPr txBox="1"/>
          <p:nvPr/>
        </p:nvSpPr>
        <p:spPr>
          <a:xfrm>
            <a:off x="3810265" y="3627005"/>
            <a:ext cx="30207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9A1C4"/>
                </a:solidFill>
              </a:rPr>
              <a:t>Parahydrogen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9A1C4"/>
                </a:solidFill>
              </a:rPr>
              <a:t>NMR silent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9A1C4"/>
                </a:solidFill>
              </a:rPr>
              <a:t>Easy to produce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9A1C4"/>
                </a:solidFill>
              </a:rPr>
              <a:t>Long storage times (weeks)</a:t>
            </a:r>
          </a:p>
        </p:txBody>
      </p:sp>
    </p:spTree>
    <p:extLst>
      <p:ext uri="{BB962C8B-B14F-4D97-AF65-F5344CB8AC3E}">
        <p14:creationId xmlns:p14="http://schemas.microsoft.com/office/powerpoint/2010/main" val="38365386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6A9E6285-7657-45E5-89C4-FD1FC4AAB0CC}"/>
              </a:ext>
            </a:extLst>
          </p:cNvPr>
          <p:cNvSpPr txBox="1"/>
          <p:nvPr/>
        </p:nvSpPr>
        <p:spPr>
          <a:xfrm>
            <a:off x="308344" y="148856"/>
            <a:ext cx="42373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SABRE testing underway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133A55-A7F0-EE90-221A-DE4226AC8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1344" y="1029890"/>
            <a:ext cx="7075075" cy="4492111"/>
          </a:xfrm>
          <a:prstGeom prst="rect">
            <a:avLst/>
          </a:prstGeom>
        </p:spPr>
      </p:pic>
      <p:pic>
        <p:nvPicPr>
          <p:cNvPr id="4" name="Picture 6" descr="Space-filling model of the benzylamine molecule">
            <a:extLst>
              <a:ext uri="{FF2B5EF4-FFF2-40B4-BE49-F238E27FC236}">
                <a16:creationId xmlns:a16="http://schemas.microsoft.com/office/drawing/2014/main" id="{7E40CA4D-85CA-778F-5141-838D5D030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720" y="3275946"/>
            <a:ext cx="1916416" cy="166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9140BF-4131-35C4-E738-C76892087059}"/>
              </a:ext>
            </a:extLst>
          </p:cNvPr>
          <p:cNvSpPr txBox="1"/>
          <p:nvPr/>
        </p:nvSpPr>
        <p:spPr>
          <a:xfrm>
            <a:off x="340476" y="885674"/>
            <a:ext cx="38849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800 mmol target (benzylamine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 mmol catalyst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15.6 mol solvent (dichloromethane)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F05A3E1-C8BC-9EA4-861D-784021153D0A}"/>
                  </a:ext>
                </a:extLst>
              </p:cNvPr>
              <p:cNvSpPr txBox="1"/>
              <p:nvPr/>
            </p:nvSpPr>
            <p:spPr>
              <a:xfrm>
                <a:off x="9105682" y="5522001"/>
                <a:ext cx="295130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Largest polarization at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17.3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mT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173 G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𝛾</m:t>
                    </m:r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=737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kHz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F05A3E1-C8BC-9EA4-861D-784021153D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5682" y="5522001"/>
                <a:ext cx="2951304" cy="923330"/>
              </a:xfrm>
              <a:prstGeom prst="rect">
                <a:avLst/>
              </a:prstGeom>
              <a:blipFill>
                <a:blip r:embed="rId4"/>
                <a:stretch>
                  <a:fillRect l="-1860" t="-3974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C97F5947-7B22-6EFE-7074-6EB78410697A}"/>
              </a:ext>
            </a:extLst>
          </p:cNvPr>
          <p:cNvSpPr txBox="1"/>
          <p:nvPr/>
        </p:nvSpPr>
        <p:spPr>
          <a:xfrm>
            <a:off x="0" y="6445331"/>
            <a:ext cx="5047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courtesy of Erik Vandyke and Danila Barsky</a:t>
            </a:r>
          </a:p>
        </p:txBody>
      </p:sp>
    </p:spTree>
    <p:extLst>
      <p:ext uri="{BB962C8B-B14F-4D97-AF65-F5344CB8AC3E}">
        <p14:creationId xmlns:p14="http://schemas.microsoft.com/office/powerpoint/2010/main" val="259523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8781FB4-F1C7-1584-EC38-7A36E5AEB63A}"/>
                  </a:ext>
                </a:extLst>
              </p:cNvPr>
              <p:cNvSpPr txBox="1"/>
              <p:nvPr/>
            </p:nvSpPr>
            <p:spPr>
              <a:xfrm>
                <a:off x="3878904" y="2452158"/>
                <a:ext cx="4434191" cy="5395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𝐴𝐿𝑃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US" sz="2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𝑎𝑁𝑁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2400" i="0">
                          <a:latin typeface="Cambria Math" panose="02040503050406030204" pitchFamily="18" charset="0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𝐷𝑀</m:t>
                              </m:r>
                            </m:sub>
                          </m:sSub>
                        </m:e>
                      </m:rad>
                      <m:func>
                        <m:func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i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8781FB4-F1C7-1584-EC38-7A36E5AEB6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8904" y="2452158"/>
                <a:ext cx="4434191" cy="53957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04D0664-AAEA-DE0C-3CB4-6E02715931B2}"/>
              </a:ext>
            </a:extLst>
          </p:cNvPr>
          <p:cNvCxnSpPr>
            <a:cxnSpLocks/>
          </p:cNvCxnSpPr>
          <p:nvPr/>
        </p:nvCxnSpPr>
        <p:spPr>
          <a:xfrm flipH="1" flipV="1">
            <a:off x="7864590" y="2954268"/>
            <a:ext cx="976524" cy="1303407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C941CDC-9CA2-59B4-B48A-1EC2F3F238FA}"/>
              </a:ext>
            </a:extLst>
          </p:cNvPr>
          <p:cNvSpPr txBox="1"/>
          <p:nvPr/>
        </p:nvSpPr>
        <p:spPr>
          <a:xfrm rot="618852">
            <a:off x="6842010" y="4449693"/>
            <a:ext cx="39982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Ink Free" panose="03080402000500000000" pitchFamily="66" charset="0"/>
              </a:rPr>
              <a:t>Coherence limited to 10</a:t>
            </a:r>
            <a:r>
              <a:rPr lang="en-US" sz="2000" baseline="30000" dirty="0">
                <a:solidFill>
                  <a:schemeClr val="accent1"/>
                </a:solidFill>
                <a:latin typeface="Ink Free" panose="03080402000500000000" pitchFamily="66" charset="0"/>
              </a:rPr>
              <a:t>6</a:t>
            </a:r>
            <a:r>
              <a:rPr lang="en-US" sz="2000" dirty="0">
                <a:solidFill>
                  <a:schemeClr val="accent1"/>
                </a:solidFill>
                <a:latin typeface="Ink Free" panose="03080402000500000000" pitchFamily="66" charset="0"/>
              </a:rPr>
              <a:t> oscillations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DC5EDF6-1A29-EA6A-AD52-53B56A4ABCD0}"/>
              </a:ext>
            </a:extLst>
          </p:cNvPr>
          <p:cNvCxnSpPr>
            <a:cxnSpLocks/>
          </p:cNvCxnSpPr>
          <p:nvPr/>
        </p:nvCxnSpPr>
        <p:spPr>
          <a:xfrm flipV="1">
            <a:off x="5254740" y="3072691"/>
            <a:ext cx="560271" cy="1442159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7E428BB-34B2-5343-4057-3404AA241DF3}"/>
              </a:ext>
            </a:extLst>
          </p:cNvPr>
          <p:cNvSpPr txBox="1"/>
          <p:nvPr/>
        </p:nvSpPr>
        <p:spPr>
          <a:xfrm rot="20866827">
            <a:off x="2300719" y="1264116"/>
            <a:ext cx="35621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Ink Free" panose="03080402000500000000" pitchFamily="66" charset="0"/>
              </a:rPr>
              <a:t>Maxwell-Boltzmann distributed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C439424-1E3A-8C28-6ACD-BC2F51B0B0A4}"/>
              </a:ext>
            </a:extLst>
          </p:cNvPr>
          <p:cNvCxnSpPr>
            <a:cxnSpLocks/>
          </p:cNvCxnSpPr>
          <p:nvPr/>
        </p:nvCxnSpPr>
        <p:spPr>
          <a:xfrm>
            <a:off x="4359390" y="1795939"/>
            <a:ext cx="1175485" cy="675203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E73E202-72C5-B6EF-8E76-A8829F948080}"/>
              </a:ext>
            </a:extLst>
          </p:cNvPr>
          <p:cNvSpPr txBox="1"/>
          <p:nvPr/>
        </p:nvSpPr>
        <p:spPr>
          <a:xfrm rot="21231659">
            <a:off x="4329821" y="4631136"/>
            <a:ext cx="15712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Ink Free" panose="03080402000500000000" pitchFamily="66" charset="0"/>
              </a:rPr>
              <a:t>directionality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A279379-09B0-0340-E27A-BB0ED993B1BC}"/>
              </a:ext>
            </a:extLst>
          </p:cNvPr>
          <p:cNvCxnSpPr>
            <a:cxnSpLocks/>
          </p:cNvCxnSpPr>
          <p:nvPr/>
        </p:nvCxnSpPr>
        <p:spPr>
          <a:xfrm flipH="1">
            <a:off x="6862468" y="1556332"/>
            <a:ext cx="783092" cy="814864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8423B63-7184-24FB-CEA8-7EFE13C99C5B}"/>
              </a:ext>
            </a:extLst>
          </p:cNvPr>
          <p:cNvSpPr txBox="1"/>
          <p:nvPr/>
        </p:nvSpPr>
        <p:spPr>
          <a:xfrm rot="753117">
            <a:off x="7138269" y="1148839"/>
            <a:ext cx="1452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Ink Free" panose="03080402000500000000" pitchFamily="66" charset="0"/>
              </a:rPr>
              <a:t>not clumped</a:t>
            </a:r>
          </a:p>
        </p:txBody>
      </p:sp>
    </p:spTree>
    <p:extLst>
      <p:ext uri="{BB962C8B-B14F-4D97-AF65-F5344CB8AC3E}">
        <p14:creationId xmlns:p14="http://schemas.microsoft.com/office/powerpoint/2010/main" val="241312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1" grpId="0"/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arth move">
            <a:extLst>
              <a:ext uri="{FF2B5EF4-FFF2-40B4-BE49-F238E27FC236}">
                <a16:creationId xmlns:a16="http://schemas.microsoft.com/office/drawing/2014/main" id="{2FADBBFC-5D04-63CE-7CAC-9525CB506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0"/>
            <a:ext cx="91455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BA0EB3-63AC-7231-9B17-3705AAA66A80}"/>
              </a:ext>
            </a:extLst>
          </p:cNvPr>
          <p:cNvSpPr txBox="1"/>
          <p:nvPr/>
        </p:nvSpPr>
        <p:spPr>
          <a:xfrm>
            <a:off x="-76994" y="6550223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https://bigthink.com/starts-with-a-bang/earth-move-universe/</a:t>
            </a:r>
          </a:p>
        </p:txBody>
      </p:sp>
    </p:spTree>
    <p:extLst>
      <p:ext uri="{BB962C8B-B14F-4D97-AF65-F5344CB8AC3E}">
        <p14:creationId xmlns:p14="http://schemas.microsoft.com/office/powerpoint/2010/main" val="12278977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0B052C-0F40-48A4-9386-550C988765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3087" t="18858" r="20939" b="18468"/>
          <a:stretch/>
        </p:blipFill>
        <p:spPr>
          <a:xfrm>
            <a:off x="8509871" y="1146731"/>
            <a:ext cx="3492000" cy="370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7E307CE-FD30-420F-9C49-B87C9BB04B58}"/>
              </a:ext>
            </a:extLst>
          </p:cNvPr>
          <p:cNvGrpSpPr/>
          <p:nvPr/>
        </p:nvGrpSpPr>
        <p:grpSpPr>
          <a:xfrm>
            <a:off x="485250" y="1521157"/>
            <a:ext cx="3276000" cy="4279752"/>
            <a:chOff x="403057" y="2188978"/>
            <a:chExt cx="3276000" cy="427975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D58163-786B-4D18-A330-7CB84B17CC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413" t="20695" r="19303" b="17439"/>
            <a:stretch/>
          </p:blipFill>
          <p:spPr>
            <a:xfrm>
              <a:off x="403057" y="2188978"/>
              <a:ext cx="3276000" cy="3276000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D11A076-7BC2-43C4-B395-3ACF687EC16C}"/>
                </a:ext>
              </a:extLst>
            </p:cNvPr>
            <p:cNvGrpSpPr/>
            <p:nvPr/>
          </p:nvGrpSpPr>
          <p:grpSpPr>
            <a:xfrm>
              <a:off x="567072" y="5464978"/>
              <a:ext cx="1967545" cy="474282"/>
              <a:chOff x="692332" y="5881747"/>
              <a:chExt cx="1967545" cy="474282"/>
            </a:xfrm>
          </p:grpSpPr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B032D4E1-181F-4119-89EA-A57500AC09AB}"/>
                  </a:ext>
                </a:extLst>
              </p:cNvPr>
              <p:cNvCxnSpPr/>
              <p:nvPr/>
            </p:nvCxnSpPr>
            <p:spPr>
              <a:xfrm flipV="1">
                <a:off x="692332" y="5881747"/>
                <a:ext cx="0" cy="474282"/>
              </a:xfrm>
              <a:prstGeom prst="straightConnector1">
                <a:avLst/>
              </a:prstGeom>
              <a:ln w="44450">
                <a:solidFill>
                  <a:srgbClr val="FF2B2A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30E7D3-3601-41D0-B398-9D592095D7FB}"/>
                  </a:ext>
                </a:extLst>
              </p:cNvPr>
              <p:cNvSpPr txBox="1"/>
              <p:nvPr/>
            </p:nvSpPr>
            <p:spPr>
              <a:xfrm>
                <a:off x="880223" y="5936935"/>
                <a:ext cx="1779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CASPEr Mainz B</a:t>
                </a:r>
                <a:r>
                  <a:rPr kumimoji="0" lang="en-US" sz="18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</a:t>
                </a:r>
                <a:endParaRPr kumimoji="0" lang="de-DE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000B029-E0D7-44E0-A1D3-D47B506CD714}"/>
                </a:ext>
              </a:extLst>
            </p:cNvPr>
            <p:cNvGrpSpPr/>
            <p:nvPr/>
          </p:nvGrpSpPr>
          <p:grpSpPr>
            <a:xfrm>
              <a:off x="553861" y="5994448"/>
              <a:ext cx="1647265" cy="474282"/>
              <a:chOff x="692332" y="5881747"/>
              <a:chExt cx="1647265" cy="474282"/>
            </a:xfrm>
          </p:grpSpPr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4168954A-7FE0-4F9A-8BCA-479A677FC54A}"/>
                  </a:ext>
                </a:extLst>
              </p:cNvPr>
              <p:cNvCxnSpPr/>
              <p:nvPr/>
            </p:nvCxnSpPr>
            <p:spPr>
              <a:xfrm flipV="1">
                <a:off x="692332" y="5881747"/>
                <a:ext cx="0" cy="474282"/>
              </a:xfrm>
              <a:prstGeom prst="straightConnector1">
                <a:avLst/>
              </a:prstGeom>
              <a:ln w="44450">
                <a:solidFill>
                  <a:srgbClr val="0070C0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34C0301-7C87-4018-BEB8-980AAA039F63}"/>
                  </a:ext>
                </a:extLst>
              </p:cNvPr>
              <p:cNvSpPr txBox="1"/>
              <p:nvPr/>
            </p:nvSpPr>
            <p:spPr>
              <a:xfrm>
                <a:off x="880223" y="5936935"/>
                <a:ext cx="14593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Earth velocity</a:t>
                </a:r>
                <a:endParaRPr kumimoji="0" lang="de-DE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45349E54-CBF2-4472-8A82-8F447AF51B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2718" y="3623172"/>
            <a:ext cx="5486400" cy="32004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223B051B-30FF-4C02-91AC-66ACA22100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82130" y="733049"/>
            <a:ext cx="4935835" cy="2973498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984E086-0796-4927-96D2-BAEFCFC712E8}"/>
              </a:ext>
            </a:extLst>
          </p:cNvPr>
          <p:cNvCxnSpPr>
            <a:cxnSpLocks/>
          </p:cNvCxnSpPr>
          <p:nvPr/>
        </p:nvCxnSpPr>
        <p:spPr>
          <a:xfrm flipV="1">
            <a:off x="3682130" y="2907587"/>
            <a:ext cx="982337" cy="521413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576D3ED-4EDD-48D4-977B-AE5A7DA79348}"/>
              </a:ext>
            </a:extLst>
          </p:cNvPr>
          <p:cNvCxnSpPr>
            <a:cxnSpLocks/>
          </p:cNvCxnSpPr>
          <p:nvPr/>
        </p:nvCxnSpPr>
        <p:spPr>
          <a:xfrm flipH="1" flipV="1">
            <a:off x="5681609" y="2157573"/>
            <a:ext cx="3033766" cy="633252"/>
          </a:xfrm>
          <a:prstGeom prst="straightConnector1">
            <a:avLst/>
          </a:prstGeom>
          <a:ln w="57150">
            <a:solidFill>
              <a:srgbClr val="E09B24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1BA3154-C97C-4594-9082-936D1F5666D8}"/>
              </a:ext>
            </a:extLst>
          </p:cNvPr>
          <p:cNvSpPr txBox="1"/>
          <p:nvPr/>
        </p:nvSpPr>
        <p:spPr>
          <a:xfrm>
            <a:off x="5980924" y="874358"/>
            <a:ext cx="2386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Monte Carlo simulation and analytic solution in agreement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F939BB-B778-4006-BF5F-9A671FA01CAE}"/>
              </a:ext>
            </a:extLst>
          </p:cNvPr>
          <p:cNvSpPr txBox="1"/>
          <p:nvPr/>
        </p:nvSpPr>
        <p:spPr>
          <a:xfrm>
            <a:off x="308344" y="148856"/>
            <a:ext cx="78377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Line shape modulations due to Earth’s motion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BF74039-11F7-7AAD-21A2-CFB31886A42E}"/>
              </a:ext>
            </a:extLst>
          </p:cNvPr>
          <p:cNvSpPr txBox="1"/>
          <p:nvPr/>
        </p:nvSpPr>
        <p:spPr>
          <a:xfrm>
            <a:off x="-40508" y="6259188"/>
            <a:ext cx="5098283" cy="585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V.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Gramolin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al., Spectral Signatures of Axionlike Dark Matter, Phys. Rev. D </a:t>
            </a:r>
            <a:r>
              <a:rPr lang="en-US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105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035029 (2022).</a:t>
            </a:r>
          </a:p>
        </p:txBody>
      </p:sp>
    </p:spTree>
    <p:extLst>
      <p:ext uri="{BB962C8B-B14F-4D97-AF65-F5344CB8AC3E}">
        <p14:creationId xmlns:p14="http://schemas.microsoft.com/office/powerpoint/2010/main" val="10785308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chart, scatter chart&#10;&#10;Description automatically generated">
            <a:extLst>
              <a:ext uri="{FF2B5EF4-FFF2-40B4-BE49-F238E27FC236}">
                <a16:creationId xmlns:a16="http://schemas.microsoft.com/office/drawing/2014/main" id="{B75F1BB2-78A5-4477-9881-62C8776AA8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3877" y="720922"/>
            <a:ext cx="5395897" cy="40401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2D88987-B01A-4F98-8631-8E87FDEA7413}"/>
              </a:ext>
            </a:extLst>
          </p:cNvPr>
          <p:cNvSpPr txBox="1"/>
          <p:nvPr/>
        </p:nvSpPr>
        <p:spPr>
          <a:xfrm>
            <a:off x="8423643" y="253421"/>
            <a:ext cx="38207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/>
              <a:t>D. Aybas et al., </a:t>
            </a:r>
            <a:r>
              <a:rPr lang="en-US" sz="1400" i="1" dirty="0"/>
              <a:t>Phys. Rev. Lett. </a:t>
            </a:r>
            <a:r>
              <a:rPr lang="en-US" sz="1400" b="1" dirty="0"/>
              <a:t>126</a:t>
            </a:r>
            <a:r>
              <a:rPr lang="en-US" sz="1400" dirty="0"/>
              <a:t>, 160505 (2021)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52126DF-C387-4C77-8F69-CDFC93A7A4B2}"/>
              </a:ext>
            </a:extLst>
          </p:cNvPr>
          <p:cNvCxnSpPr>
            <a:cxnSpLocks/>
          </p:cNvCxnSpPr>
          <p:nvPr/>
        </p:nvCxnSpPr>
        <p:spPr>
          <a:xfrm flipH="1">
            <a:off x="4551377" y="1477188"/>
            <a:ext cx="1680157" cy="0"/>
          </a:xfrm>
          <a:prstGeom prst="straightConnector1">
            <a:avLst/>
          </a:prstGeom>
          <a:ln w="6350">
            <a:solidFill>
              <a:schemeClr val="tx1"/>
            </a:solidFill>
            <a:prstDash val="dash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12 4 1 2 2 2 1 1 1 2 1 1">
            <a:extLst>
              <a:ext uri="{FF2B5EF4-FFF2-40B4-BE49-F238E27FC236}">
                <a16:creationId xmlns:a16="http://schemas.microsoft.com/office/drawing/2014/main" id="{B00382C5-B6F1-4DF7-B896-C788751AED6A}"/>
              </a:ext>
            </a:extLst>
          </p:cNvPr>
          <p:cNvSpPr txBox="1">
            <a:spLocks/>
          </p:cNvSpPr>
          <p:nvPr/>
        </p:nvSpPr>
        <p:spPr>
          <a:xfrm>
            <a:off x="6231534" y="1729694"/>
            <a:ext cx="2957933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>
              <a:defRPr/>
            </a:pPr>
            <a:r>
              <a:rPr lang="en-US" sz="1600" dirty="0">
                <a:sym typeface="Mathematica1"/>
              </a:rPr>
              <a:t>other experimental constraints</a:t>
            </a:r>
          </a:p>
        </p:txBody>
      </p:sp>
      <p:sp>
        <p:nvSpPr>
          <p:cNvPr id="19" name="Content Placeholder 12 4 1 2 2 2 1 1 1 2 1 2">
            <a:extLst>
              <a:ext uri="{FF2B5EF4-FFF2-40B4-BE49-F238E27FC236}">
                <a16:creationId xmlns:a16="http://schemas.microsoft.com/office/drawing/2014/main" id="{3D69EFAC-3A93-4E7A-A86C-11F492048230}"/>
              </a:ext>
            </a:extLst>
          </p:cNvPr>
          <p:cNvSpPr txBox="1">
            <a:spLocks/>
          </p:cNvSpPr>
          <p:nvPr/>
        </p:nvSpPr>
        <p:spPr>
          <a:xfrm>
            <a:off x="6231534" y="1292545"/>
            <a:ext cx="1904300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>
              <a:defRPr/>
            </a:pPr>
            <a:r>
              <a:rPr lang="en-US" sz="1600" dirty="0">
                <a:sym typeface="Mathematica1"/>
              </a:rPr>
              <a:t>our present limits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D22C4F3-CB45-4447-A4DF-9B9907D2FC03}"/>
              </a:ext>
            </a:extLst>
          </p:cNvPr>
          <p:cNvCxnSpPr>
            <a:cxnSpLocks/>
          </p:cNvCxnSpPr>
          <p:nvPr/>
        </p:nvCxnSpPr>
        <p:spPr>
          <a:xfrm flipH="1">
            <a:off x="2462518" y="1909833"/>
            <a:ext cx="3769017" cy="0"/>
          </a:xfrm>
          <a:prstGeom prst="straightConnector1">
            <a:avLst/>
          </a:prstGeom>
          <a:ln w="6350">
            <a:solidFill>
              <a:schemeClr val="tx1"/>
            </a:solidFill>
            <a:prstDash val="dash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4709260-30C3-44D9-A411-47C6EEC79933}"/>
              </a:ext>
            </a:extLst>
          </p:cNvPr>
          <p:cNvCxnSpPr>
            <a:cxnSpLocks/>
          </p:cNvCxnSpPr>
          <p:nvPr/>
        </p:nvCxnSpPr>
        <p:spPr>
          <a:xfrm flipH="1" flipV="1">
            <a:off x="4130789" y="2317398"/>
            <a:ext cx="2091221" cy="13114"/>
          </a:xfrm>
          <a:prstGeom prst="straightConnector1">
            <a:avLst/>
          </a:prstGeom>
          <a:ln w="6350">
            <a:solidFill>
              <a:schemeClr val="tx1"/>
            </a:solidFill>
            <a:prstDash val="dash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12 4 1 2 2 2 1 1 1 2 1 3">
            <a:extLst>
              <a:ext uri="{FF2B5EF4-FFF2-40B4-BE49-F238E27FC236}">
                <a16:creationId xmlns:a16="http://schemas.microsoft.com/office/drawing/2014/main" id="{CE985029-03B5-4A0A-971E-141F20450162}"/>
              </a:ext>
            </a:extLst>
          </p:cNvPr>
          <p:cNvSpPr txBox="1">
            <a:spLocks/>
          </p:cNvSpPr>
          <p:nvPr/>
        </p:nvSpPr>
        <p:spPr>
          <a:xfrm>
            <a:off x="6231533" y="2145869"/>
            <a:ext cx="3260959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>
              <a:defRPr/>
            </a:pPr>
            <a:r>
              <a:rPr lang="en-US" sz="1600" dirty="0">
                <a:sym typeface="Mathematica1"/>
              </a:rPr>
              <a:t>our sensitivity with current setup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731E1C4-BF7D-4EC2-A27B-E174C930AA64}"/>
              </a:ext>
            </a:extLst>
          </p:cNvPr>
          <p:cNvCxnSpPr>
            <a:cxnSpLocks/>
          </p:cNvCxnSpPr>
          <p:nvPr/>
        </p:nvCxnSpPr>
        <p:spPr>
          <a:xfrm flipH="1">
            <a:off x="4476750" y="3139228"/>
            <a:ext cx="1754788" cy="0"/>
          </a:xfrm>
          <a:prstGeom prst="straightConnector1">
            <a:avLst/>
          </a:prstGeom>
          <a:ln w="6350">
            <a:solidFill>
              <a:schemeClr val="tx1"/>
            </a:solidFill>
            <a:prstDash val="dash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ontent Placeholder 12 4 1 2 2 2 1 1 1 2 1 4">
            <a:extLst>
              <a:ext uri="{FF2B5EF4-FFF2-40B4-BE49-F238E27FC236}">
                <a16:creationId xmlns:a16="http://schemas.microsoft.com/office/drawing/2014/main" id="{FB5E4360-1BAB-4784-AF84-DFCEB61307FE}"/>
              </a:ext>
            </a:extLst>
          </p:cNvPr>
          <p:cNvSpPr txBox="1">
            <a:spLocks/>
          </p:cNvSpPr>
          <p:nvPr/>
        </p:nvSpPr>
        <p:spPr>
          <a:xfrm>
            <a:off x="6231532" y="2964107"/>
            <a:ext cx="6792725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>
              <a:defRPr/>
            </a:pPr>
            <a:r>
              <a:rPr lang="en-US" sz="1600" dirty="0">
                <a:sym typeface="Mathematica1"/>
              </a:rPr>
              <a:t>our sensitivity with upgraded setup: 80 cm sample, 100 </a:t>
            </a:r>
            <a:r>
              <a:rPr lang="en-US" sz="1600" dirty="0" err="1">
                <a:sym typeface="Mathematica1"/>
              </a:rPr>
              <a:t>mK</a:t>
            </a:r>
            <a:endParaRPr lang="en-US" sz="1600" dirty="0">
              <a:sym typeface="Mathematica1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D484DDA-14B1-45D8-91A7-53300CFB4A1E}"/>
              </a:ext>
            </a:extLst>
          </p:cNvPr>
          <p:cNvCxnSpPr>
            <a:cxnSpLocks/>
          </p:cNvCxnSpPr>
          <p:nvPr/>
        </p:nvCxnSpPr>
        <p:spPr>
          <a:xfrm flipH="1">
            <a:off x="5572125" y="2753462"/>
            <a:ext cx="668935" cy="0"/>
          </a:xfrm>
          <a:prstGeom prst="straightConnector1">
            <a:avLst/>
          </a:prstGeom>
          <a:ln w="6350">
            <a:solidFill>
              <a:schemeClr val="tx1"/>
            </a:solidFill>
            <a:prstDash val="dash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ontent Placeholder 12 4 1 2 2 2 1 1 1 2 1 5">
            <a:extLst>
              <a:ext uri="{FF2B5EF4-FFF2-40B4-BE49-F238E27FC236}">
                <a16:creationId xmlns:a16="http://schemas.microsoft.com/office/drawing/2014/main" id="{8D56909E-9295-47FC-9A11-A705450914E3}"/>
              </a:ext>
            </a:extLst>
          </p:cNvPr>
          <p:cNvSpPr txBox="1">
            <a:spLocks/>
          </p:cNvSpPr>
          <p:nvPr/>
        </p:nvSpPr>
        <p:spPr>
          <a:xfrm>
            <a:off x="6241059" y="2568819"/>
            <a:ext cx="1904300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>
              <a:defRPr/>
            </a:pPr>
            <a:r>
              <a:rPr lang="en-US" sz="1600" dirty="0">
                <a:sym typeface="Mathematica1"/>
              </a:rPr>
              <a:t>QCD axion band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0C3AA4D-8F3C-4F4F-8C58-A6A2852C2600}"/>
              </a:ext>
            </a:extLst>
          </p:cNvPr>
          <p:cNvCxnSpPr>
            <a:cxnSpLocks/>
          </p:cNvCxnSpPr>
          <p:nvPr/>
        </p:nvCxnSpPr>
        <p:spPr>
          <a:xfrm flipH="1">
            <a:off x="4257675" y="3592996"/>
            <a:ext cx="1973863" cy="0"/>
          </a:xfrm>
          <a:prstGeom prst="straightConnector1">
            <a:avLst/>
          </a:prstGeom>
          <a:ln w="6350">
            <a:solidFill>
              <a:schemeClr val="tx1"/>
            </a:solidFill>
            <a:prstDash val="dash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ontent Placeholder 12 4 1 2 2 2 1 1 1 2 1 6">
            <a:extLst>
              <a:ext uri="{FF2B5EF4-FFF2-40B4-BE49-F238E27FC236}">
                <a16:creationId xmlns:a16="http://schemas.microsoft.com/office/drawing/2014/main" id="{67B8CB22-7EC0-430C-9D83-D9B89B1A6DE7}"/>
              </a:ext>
            </a:extLst>
          </p:cNvPr>
          <p:cNvSpPr txBox="1">
            <a:spLocks/>
          </p:cNvSpPr>
          <p:nvPr/>
        </p:nvSpPr>
        <p:spPr>
          <a:xfrm>
            <a:off x="6231533" y="3408350"/>
            <a:ext cx="4485752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>
              <a:defRPr/>
            </a:pPr>
            <a:r>
              <a:rPr lang="en-US" sz="1600" dirty="0">
                <a:sym typeface="Mathematica1"/>
              </a:rPr>
              <a:t>spin projection noise quantum sensitivity limit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7185ACA-738A-4F62-93CE-A339230DFB51}"/>
              </a:ext>
            </a:extLst>
          </p:cNvPr>
          <p:cNvSpPr txBox="1"/>
          <p:nvPr/>
        </p:nvSpPr>
        <p:spPr>
          <a:xfrm>
            <a:off x="8442693" y="-6804"/>
            <a:ext cx="3746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D. Aybas et al., </a:t>
            </a:r>
            <a:r>
              <a:rPr lang="en-US" sz="1400" i="1" dirty="0"/>
              <a:t>Quant. Sci. Tech. </a:t>
            </a:r>
            <a:r>
              <a:rPr lang="en-US" sz="1400" b="1" dirty="0"/>
              <a:t>6</a:t>
            </a:r>
            <a:r>
              <a:rPr lang="en-US" sz="1400" dirty="0"/>
              <a:t>, 034007 (2021)</a:t>
            </a:r>
          </a:p>
        </p:txBody>
      </p:sp>
      <p:sp>
        <p:nvSpPr>
          <p:cNvPr id="34" name="Right Arrow 52 1 1">
            <a:extLst>
              <a:ext uri="{FF2B5EF4-FFF2-40B4-BE49-F238E27FC236}">
                <a16:creationId xmlns:a16="http://schemas.microsoft.com/office/drawing/2014/main" id="{66BCB0BC-74B6-4C63-8978-1C1577B62FF9}"/>
              </a:ext>
            </a:extLst>
          </p:cNvPr>
          <p:cNvSpPr/>
          <p:nvPr/>
        </p:nvSpPr>
        <p:spPr>
          <a:xfrm rot="5400000">
            <a:off x="3359291" y="2923621"/>
            <a:ext cx="223447" cy="210529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ontent Placeholder 12 4 1 2 2 2 1 1 1 2 1 7">
            <a:extLst>
              <a:ext uri="{FF2B5EF4-FFF2-40B4-BE49-F238E27FC236}">
                <a16:creationId xmlns:a16="http://schemas.microsoft.com/office/drawing/2014/main" id="{B5CBBB95-45E5-46BA-98F1-A5ED1723949D}"/>
              </a:ext>
            </a:extLst>
          </p:cNvPr>
          <p:cNvSpPr txBox="1">
            <a:spLocks/>
          </p:cNvSpPr>
          <p:nvPr/>
        </p:nvSpPr>
        <p:spPr>
          <a:xfrm>
            <a:off x="110340" y="4716705"/>
            <a:ext cx="1465989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>
              <a:defRPr/>
            </a:pPr>
            <a:r>
              <a:rPr lang="en-US" sz="1600" dirty="0">
                <a:sym typeface="Mathematica1"/>
              </a:rPr>
              <a:t>ongoing work:</a:t>
            </a:r>
          </a:p>
        </p:txBody>
      </p:sp>
      <p:sp>
        <p:nvSpPr>
          <p:cNvPr id="38" name="Content Placeholder 12 4 1 2 2 2 1 1 1 2 1 8">
            <a:extLst>
              <a:ext uri="{FF2B5EF4-FFF2-40B4-BE49-F238E27FC236}">
                <a16:creationId xmlns:a16="http://schemas.microsoft.com/office/drawing/2014/main" id="{8B115706-F1A5-4106-AE3D-B625B254F9C1}"/>
              </a:ext>
            </a:extLst>
          </p:cNvPr>
          <p:cNvSpPr txBox="1">
            <a:spLocks/>
          </p:cNvSpPr>
          <p:nvPr/>
        </p:nvSpPr>
        <p:spPr>
          <a:xfrm>
            <a:off x="1510017" y="4726628"/>
            <a:ext cx="9444185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>
              <a:defRPr/>
            </a:pPr>
            <a:r>
              <a:rPr lang="en-US" sz="1600" dirty="0">
                <a:sym typeface="Mathematica1"/>
              </a:rPr>
              <a:t>1) sweep the full frequency range → current results at 40 MHz, we are sweeping down to kHz </a:t>
            </a:r>
          </a:p>
        </p:txBody>
      </p:sp>
      <p:sp>
        <p:nvSpPr>
          <p:cNvPr id="56" name="Content Placeholder 12 4 1 2 2 2 1 1 1 2 1 10 1">
            <a:extLst>
              <a:ext uri="{FF2B5EF4-FFF2-40B4-BE49-F238E27FC236}">
                <a16:creationId xmlns:a16="http://schemas.microsoft.com/office/drawing/2014/main" id="{56680036-7C0F-4D9F-9E65-81DD2641B30E}"/>
              </a:ext>
            </a:extLst>
          </p:cNvPr>
          <p:cNvSpPr txBox="1">
            <a:spLocks/>
          </p:cNvSpPr>
          <p:nvPr/>
        </p:nvSpPr>
        <p:spPr>
          <a:xfrm>
            <a:off x="1510018" y="5100281"/>
            <a:ext cx="3623897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>
              <a:defRPr/>
            </a:pPr>
            <a:r>
              <a:rPr lang="en-US" sz="1600" dirty="0">
                <a:sym typeface="Mathematica1"/>
              </a:rPr>
              <a:t>2) increase sample size → currently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32412F-30F7-4A84-A878-22786E563BF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148" y="5133731"/>
            <a:ext cx="1842316" cy="244179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Content Placeholder 12 4 1 2 2 2 1 1 1 2 1 10 2 1">
            <a:extLst>
              <a:ext uri="{FF2B5EF4-FFF2-40B4-BE49-F238E27FC236}">
                <a16:creationId xmlns:a16="http://schemas.microsoft.com/office/drawing/2014/main" id="{C0E3A92E-6A37-4AEA-973B-35839D933C9A}"/>
              </a:ext>
            </a:extLst>
          </p:cNvPr>
          <p:cNvSpPr txBox="1">
            <a:spLocks/>
          </p:cNvSpPr>
          <p:nvPr/>
        </p:nvSpPr>
        <p:spPr>
          <a:xfrm>
            <a:off x="1510018" y="6236655"/>
            <a:ext cx="5989482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>
              <a:defRPr/>
            </a:pPr>
            <a:r>
              <a:rPr lang="en-US" sz="1600" dirty="0">
                <a:sym typeface="Mathematica1"/>
              </a:rPr>
              <a:t>5) increase spin polarization (quantum state control) → currently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9F38A3-8A85-46B9-AB51-F1AEA82C35A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747" y="6288980"/>
            <a:ext cx="681780" cy="205769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Content Placeholder 12 4 1 2 2 2 1 1 1 2 1 10 2 2">
            <a:extLst>
              <a:ext uri="{FF2B5EF4-FFF2-40B4-BE49-F238E27FC236}">
                <a16:creationId xmlns:a16="http://schemas.microsoft.com/office/drawing/2014/main" id="{E1D0FC1E-C7C9-47B9-8F5D-D39E6E7BFF90}"/>
              </a:ext>
            </a:extLst>
          </p:cNvPr>
          <p:cNvSpPr txBox="1">
            <a:spLocks/>
          </p:cNvSpPr>
          <p:nvPr/>
        </p:nvSpPr>
        <p:spPr>
          <a:xfrm>
            <a:off x="1510018" y="5855684"/>
            <a:ext cx="5989482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>
              <a:defRPr/>
            </a:pPr>
            <a:r>
              <a:rPr lang="en-US" sz="1600" dirty="0">
                <a:sym typeface="Mathematica1"/>
              </a:rPr>
              <a:t>4) improve sensor → currently RF amp/SQUID</a:t>
            </a:r>
          </a:p>
        </p:txBody>
      </p:sp>
      <p:sp>
        <p:nvSpPr>
          <p:cNvPr id="61" name="Right Arrow 52 1 2">
            <a:extLst>
              <a:ext uri="{FF2B5EF4-FFF2-40B4-BE49-F238E27FC236}">
                <a16:creationId xmlns:a16="http://schemas.microsoft.com/office/drawing/2014/main" id="{C02C32D0-C45A-4924-BC7A-10B144C86095}"/>
              </a:ext>
            </a:extLst>
          </p:cNvPr>
          <p:cNvSpPr/>
          <p:nvPr/>
        </p:nvSpPr>
        <p:spPr>
          <a:xfrm>
            <a:off x="6318914" y="5890925"/>
            <a:ext cx="223447" cy="210529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Content Placeholder 12 4 1 2 2 2 1 1 1 2 1 10 2 3">
            <a:extLst>
              <a:ext uri="{FF2B5EF4-FFF2-40B4-BE49-F238E27FC236}">
                <a16:creationId xmlns:a16="http://schemas.microsoft.com/office/drawing/2014/main" id="{10601300-4FD5-44A5-8656-200A54A84421}"/>
              </a:ext>
            </a:extLst>
          </p:cNvPr>
          <p:cNvSpPr txBox="1">
            <a:spLocks/>
          </p:cNvSpPr>
          <p:nvPr/>
        </p:nvSpPr>
        <p:spPr>
          <a:xfrm>
            <a:off x="6666441" y="5850730"/>
            <a:ext cx="3939882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>
              <a:defRPr/>
            </a:pPr>
            <a:r>
              <a:rPr lang="en-US" sz="1600" dirty="0">
                <a:sym typeface="Mathematica1"/>
              </a:rPr>
              <a:t>collaboration with SLAC to couple RQUs</a:t>
            </a:r>
          </a:p>
        </p:txBody>
      </p:sp>
      <p:sp>
        <p:nvSpPr>
          <p:cNvPr id="63" name="Content Placeholder 12 4 1 2 2 2 1 1 1 2 1 10 2 4">
            <a:extLst>
              <a:ext uri="{FF2B5EF4-FFF2-40B4-BE49-F238E27FC236}">
                <a16:creationId xmlns:a16="http://schemas.microsoft.com/office/drawing/2014/main" id="{DCF2D019-9047-449E-98C2-B420DA0DE4F6}"/>
              </a:ext>
            </a:extLst>
          </p:cNvPr>
          <p:cNvSpPr txBox="1">
            <a:spLocks/>
          </p:cNvSpPr>
          <p:nvPr/>
        </p:nvSpPr>
        <p:spPr>
          <a:xfrm>
            <a:off x="1510018" y="5474712"/>
            <a:ext cx="5029740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>
              <a:defRPr/>
            </a:pPr>
            <a:r>
              <a:rPr lang="en-US" sz="1600" dirty="0">
                <a:sym typeface="Mathematica1"/>
              </a:rPr>
              <a:t>3) improve material → currently ferroelectric PMN-PT</a:t>
            </a:r>
          </a:p>
        </p:txBody>
      </p:sp>
      <p:sp>
        <p:nvSpPr>
          <p:cNvPr id="64" name="Right Arrow 52 1 3">
            <a:extLst>
              <a:ext uri="{FF2B5EF4-FFF2-40B4-BE49-F238E27FC236}">
                <a16:creationId xmlns:a16="http://schemas.microsoft.com/office/drawing/2014/main" id="{FEFBDD4E-BA64-44F4-A66B-DE15FFBA423C}"/>
              </a:ext>
            </a:extLst>
          </p:cNvPr>
          <p:cNvSpPr/>
          <p:nvPr/>
        </p:nvSpPr>
        <p:spPr>
          <a:xfrm>
            <a:off x="6324776" y="5545722"/>
            <a:ext cx="223447" cy="210529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Content Placeholder 12 4 1 2 2 2 1 1 1 2 1 10 2 5">
            <a:extLst>
              <a:ext uri="{FF2B5EF4-FFF2-40B4-BE49-F238E27FC236}">
                <a16:creationId xmlns:a16="http://schemas.microsoft.com/office/drawing/2014/main" id="{A6190637-1BE4-4691-BB34-F0D01E64B100}"/>
              </a:ext>
            </a:extLst>
          </p:cNvPr>
          <p:cNvSpPr txBox="1">
            <a:spLocks/>
          </p:cNvSpPr>
          <p:nvPr/>
        </p:nvSpPr>
        <p:spPr>
          <a:xfrm>
            <a:off x="6690471" y="5465827"/>
            <a:ext cx="3939882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>
              <a:defRPr/>
            </a:pPr>
            <a:r>
              <a:rPr lang="en-US" sz="1600" dirty="0">
                <a:sym typeface="Mathematica1"/>
              </a:rPr>
              <a:t>non-centrosymmetric ionic crystals</a:t>
            </a:r>
          </a:p>
        </p:txBody>
      </p:sp>
      <p:sp>
        <p:nvSpPr>
          <p:cNvPr id="66" name="Right Arrow 52 1 4">
            <a:extLst>
              <a:ext uri="{FF2B5EF4-FFF2-40B4-BE49-F238E27FC236}">
                <a16:creationId xmlns:a16="http://schemas.microsoft.com/office/drawing/2014/main" id="{49B7C1BC-F978-4C61-BEFC-CCD9AFB96A4C}"/>
              </a:ext>
            </a:extLst>
          </p:cNvPr>
          <p:cNvSpPr/>
          <p:nvPr/>
        </p:nvSpPr>
        <p:spPr>
          <a:xfrm>
            <a:off x="8036307" y="6243517"/>
            <a:ext cx="223447" cy="210529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Content Placeholder 12 4 1 2 2 2 1 1 1 2 1 10 2 6">
            <a:extLst>
              <a:ext uri="{FF2B5EF4-FFF2-40B4-BE49-F238E27FC236}">
                <a16:creationId xmlns:a16="http://schemas.microsoft.com/office/drawing/2014/main" id="{13AB3554-0518-4CFB-A91B-BF2D803F0012}"/>
              </a:ext>
            </a:extLst>
          </p:cNvPr>
          <p:cNvSpPr txBox="1">
            <a:spLocks/>
          </p:cNvSpPr>
          <p:nvPr/>
        </p:nvSpPr>
        <p:spPr>
          <a:xfrm>
            <a:off x="8384950" y="6165437"/>
            <a:ext cx="3445411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>
              <a:defRPr/>
            </a:pPr>
            <a:r>
              <a:rPr lang="en-US" sz="1600" dirty="0">
                <a:sym typeface="Mathematica1"/>
              </a:rPr>
              <a:t>optical control of spin thermalization</a:t>
            </a:r>
          </a:p>
        </p:txBody>
      </p:sp>
      <p:sp>
        <p:nvSpPr>
          <p:cNvPr id="68" name="Right Arrow 52 1 5">
            <a:extLst>
              <a:ext uri="{FF2B5EF4-FFF2-40B4-BE49-F238E27FC236}">
                <a16:creationId xmlns:a16="http://schemas.microsoft.com/office/drawing/2014/main" id="{D5D49CEA-2711-4161-A1AB-42A8B544AEFF}"/>
              </a:ext>
            </a:extLst>
          </p:cNvPr>
          <p:cNvSpPr/>
          <p:nvPr/>
        </p:nvSpPr>
        <p:spPr>
          <a:xfrm>
            <a:off x="8036307" y="6572278"/>
            <a:ext cx="223447" cy="210529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Content Placeholder 12 4 1 2 2 2 1 1 1 2 1 10 2 7">
            <a:extLst>
              <a:ext uri="{FF2B5EF4-FFF2-40B4-BE49-F238E27FC236}">
                <a16:creationId xmlns:a16="http://schemas.microsoft.com/office/drawing/2014/main" id="{F0EE5EB0-3A6C-457D-BC0B-09DC3C1830C5}"/>
              </a:ext>
            </a:extLst>
          </p:cNvPr>
          <p:cNvSpPr txBox="1">
            <a:spLocks/>
          </p:cNvSpPr>
          <p:nvPr/>
        </p:nvSpPr>
        <p:spPr>
          <a:xfrm>
            <a:off x="8384950" y="6494198"/>
            <a:ext cx="3445411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>
              <a:defRPr/>
            </a:pPr>
            <a:r>
              <a:rPr lang="en-US" sz="1600" dirty="0">
                <a:sym typeface="Mathematica1"/>
              </a:rPr>
              <a:t>optical spin hyperpolarization</a:t>
            </a:r>
          </a:p>
        </p:txBody>
      </p:sp>
      <p:sp>
        <p:nvSpPr>
          <p:cNvPr id="43" name="Right Arrow 52 1 6">
            <a:extLst>
              <a:ext uri="{FF2B5EF4-FFF2-40B4-BE49-F238E27FC236}">
                <a16:creationId xmlns:a16="http://schemas.microsoft.com/office/drawing/2014/main" id="{C277AD9F-51A0-4117-8566-2975C880C48F}"/>
              </a:ext>
            </a:extLst>
          </p:cNvPr>
          <p:cNvSpPr/>
          <p:nvPr/>
        </p:nvSpPr>
        <p:spPr>
          <a:xfrm rot="5400000">
            <a:off x="3359289" y="3226170"/>
            <a:ext cx="223447" cy="210529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ight Arrow 52 1 7">
            <a:extLst>
              <a:ext uri="{FF2B5EF4-FFF2-40B4-BE49-F238E27FC236}">
                <a16:creationId xmlns:a16="http://schemas.microsoft.com/office/drawing/2014/main" id="{452B048B-9FFF-4E6D-9D24-1279EA547FB9}"/>
              </a:ext>
            </a:extLst>
          </p:cNvPr>
          <p:cNvSpPr/>
          <p:nvPr/>
        </p:nvSpPr>
        <p:spPr>
          <a:xfrm rot="5400000">
            <a:off x="3359289" y="3527258"/>
            <a:ext cx="223447" cy="210529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2E07FCF-AB6B-4D9C-A900-12C449F0EFC3}"/>
              </a:ext>
            </a:extLst>
          </p:cNvPr>
          <p:cNvSpPr txBox="1"/>
          <p:nvPr/>
        </p:nvSpPr>
        <p:spPr>
          <a:xfrm>
            <a:off x="308344" y="148856"/>
            <a:ext cx="6793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CASPEr</a:t>
            </a:r>
            <a:r>
              <a:rPr lang="en-US" sz="3200" dirty="0"/>
              <a:t>-electric, towards the QCD-axion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55A528A-841A-7B29-01A2-DAA81FB27341}"/>
              </a:ext>
            </a:extLst>
          </p:cNvPr>
          <p:cNvSpPr/>
          <p:nvPr/>
        </p:nvSpPr>
        <p:spPr>
          <a:xfrm>
            <a:off x="859323" y="705310"/>
            <a:ext cx="41376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5522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23AEC246-A6EE-B82E-010B-991AE7DE8742}"/>
              </a:ext>
            </a:extLst>
          </p:cNvPr>
          <p:cNvSpPr txBox="1"/>
          <p:nvPr/>
        </p:nvSpPr>
        <p:spPr>
          <a:xfrm>
            <a:off x="222619" y="129192"/>
            <a:ext cx="57651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Zero to ultralow field (ZULF) NMR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FF9394-1110-7BE7-1653-81D04AB8AEC8}"/>
              </a:ext>
            </a:extLst>
          </p:cNvPr>
          <p:cNvSpPr txBox="1"/>
          <p:nvPr/>
        </p:nvSpPr>
        <p:spPr>
          <a:xfrm>
            <a:off x="7567125" y="6380946"/>
            <a:ext cx="634481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</a:rPr>
              <a:t>Teng Wu </a:t>
            </a:r>
            <a:r>
              <a:rPr lang="en-US" sz="1400" i="1" dirty="0">
                <a:effectLst/>
              </a:rPr>
              <a:t>et al</a:t>
            </a:r>
            <a:r>
              <a:rPr lang="en-US" sz="1400" dirty="0">
                <a:effectLst/>
              </a:rPr>
              <a:t>, PRL</a:t>
            </a:r>
            <a:r>
              <a:rPr lang="en-US" sz="1400" i="1" dirty="0">
                <a:effectLst/>
              </a:rPr>
              <a:t> </a:t>
            </a:r>
            <a:r>
              <a:rPr lang="en-US" sz="1400" b="1" dirty="0">
                <a:effectLst/>
              </a:rPr>
              <a:t>122</a:t>
            </a:r>
            <a:r>
              <a:rPr lang="en-US" sz="1400" dirty="0">
                <a:effectLst/>
              </a:rPr>
              <a:t>, no. 19 (2019): 191302</a:t>
            </a:r>
          </a:p>
          <a:p>
            <a:r>
              <a:rPr lang="en-US" sz="1400" dirty="0"/>
              <a:t>Antione </a:t>
            </a:r>
            <a:r>
              <a:rPr lang="en-US" sz="1400" dirty="0">
                <a:effectLst/>
              </a:rPr>
              <a:t>Garcon </a:t>
            </a:r>
            <a:r>
              <a:rPr lang="en-US" sz="1400" i="1" dirty="0">
                <a:effectLst/>
              </a:rPr>
              <a:t>et al</a:t>
            </a:r>
            <a:r>
              <a:rPr lang="en-US" sz="1400" dirty="0">
                <a:effectLst/>
              </a:rPr>
              <a:t>, </a:t>
            </a:r>
            <a:r>
              <a:rPr lang="en-US" sz="1400" i="1" dirty="0">
                <a:effectLst/>
              </a:rPr>
              <a:t>Science Advances, </a:t>
            </a:r>
            <a:r>
              <a:rPr lang="en-US" sz="1400" b="0" i="0" dirty="0">
                <a:effectLst/>
              </a:rPr>
              <a:t>Vol 5, Issue 10</a:t>
            </a:r>
            <a:r>
              <a:rPr lang="en-US" sz="1400" b="0" i="1" dirty="0">
                <a:effectLst/>
              </a:rPr>
              <a:t>, </a:t>
            </a:r>
            <a:r>
              <a:rPr lang="en-US" sz="1400" b="0" i="1" dirty="0">
                <a:solidFill>
                  <a:srgbClr val="757575"/>
                </a:solidFill>
                <a:effectLst/>
                <a:latin typeface="roboto" panose="02000000000000000000" pitchFamily="2" charset="0"/>
              </a:rPr>
              <a:t>(</a:t>
            </a:r>
            <a:r>
              <a:rPr lang="en-US" sz="1400" dirty="0">
                <a:effectLst/>
              </a:rPr>
              <a:t>2019)</a:t>
            </a:r>
          </a:p>
          <a:p>
            <a:endParaRPr lang="en-US" sz="1400" dirty="0"/>
          </a:p>
          <a:p>
            <a:endParaRPr lang="en-US" sz="1400" dirty="0">
              <a:effectLst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78282C8-B611-565E-8C01-7D71E572E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804" y="1109346"/>
            <a:ext cx="9049656" cy="419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6660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E74E8A0-5033-305D-284B-AE275DB4E1C4}"/>
              </a:ext>
            </a:extLst>
          </p:cNvPr>
          <p:cNvGrpSpPr/>
          <p:nvPr/>
        </p:nvGrpSpPr>
        <p:grpSpPr>
          <a:xfrm>
            <a:off x="1931620" y="772697"/>
            <a:ext cx="8328760" cy="5608249"/>
            <a:chOff x="2052735" y="641035"/>
            <a:chExt cx="7166767" cy="543319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B6ADEB2-1761-85E1-EFB3-4BAD8A2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52735" y="641035"/>
              <a:ext cx="7166767" cy="543319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F1805C6-AAEE-B952-495B-1C5778627F19}"/>
                </a:ext>
              </a:extLst>
            </p:cNvPr>
            <p:cNvSpPr/>
            <p:nvPr/>
          </p:nvSpPr>
          <p:spPr>
            <a:xfrm>
              <a:off x="2127380" y="641035"/>
              <a:ext cx="485191" cy="3386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3AEC246-A6EE-B82E-010B-991AE7DE8742}"/>
              </a:ext>
            </a:extLst>
          </p:cNvPr>
          <p:cNvSpPr txBox="1"/>
          <p:nvPr/>
        </p:nvSpPr>
        <p:spPr>
          <a:xfrm>
            <a:off x="222619" y="129192"/>
            <a:ext cx="57651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Zero to ultralow field (ZULF) NMR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FF9394-1110-7BE7-1653-81D04AB8AEC8}"/>
              </a:ext>
            </a:extLst>
          </p:cNvPr>
          <p:cNvSpPr txBox="1"/>
          <p:nvPr/>
        </p:nvSpPr>
        <p:spPr>
          <a:xfrm>
            <a:off x="7567125" y="6380946"/>
            <a:ext cx="634481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</a:rPr>
              <a:t>Teng Wu </a:t>
            </a:r>
            <a:r>
              <a:rPr lang="en-US" sz="1400" i="1" dirty="0">
                <a:effectLst/>
              </a:rPr>
              <a:t>et al</a:t>
            </a:r>
            <a:r>
              <a:rPr lang="en-US" sz="1400" dirty="0">
                <a:effectLst/>
              </a:rPr>
              <a:t>, PRL</a:t>
            </a:r>
            <a:r>
              <a:rPr lang="en-US" sz="1400" i="1" dirty="0">
                <a:effectLst/>
              </a:rPr>
              <a:t> </a:t>
            </a:r>
            <a:r>
              <a:rPr lang="en-US" sz="1400" b="1" dirty="0">
                <a:effectLst/>
              </a:rPr>
              <a:t>122</a:t>
            </a:r>
            <a:r>
              <a:rPr lang="en-US" sz="1400" dirty="0">
                <a:effectLst/>
              </a:rPr>
              <a:t>, no. 19 (2019): 191302</a:t>
            </a:r>
          </a:p>
          <a:p>
            <a:r>
              <a:rPr lang="en-US" sz="1400" dirty="0"/>
              <a:t>Antione </a:t>
            </a:r>
            <a:r>
              <a:rPr lang="en-US" sz="1400" dirty="0">
                <a:effectLst/>
              </a:rPr>
              <a:t>Garcon </a:t>
            </a:r>
            <a:r>
              <a:rPr lang="en-US" sz="1400" i="1" dirty="0">
                <a:effectLst/>
              </a:rPr>
              <a:t>et al</a:t>
            </a:r>
            <a:r>
              <a:rPr lang="en-US" sz="1400" dirty="0">
                <a:effectLst/>
              </a:rPr>
              <a:t>, </a:t>
            </a:r>
            <a:r>
              <a:rPr lang="en-US" sz="1400" i="1" dirty="0">
                <a:effectLst/>
              </a:rPr>
              <a:t>Science Advances, </a:t>
            </a:r>
            <a:r>
              <a:rPr lang="en-US" sz="1400" b="0" i="0" dirty="0">
                <a:effectLst/>
              </a:rPr>
              <a:t>Vol 5, Issue 10</a:t>
            </a:r>
            <a:r>
              <a:rPr lang="en-US" sz="1400" b="0" i="1" dirty="0">
                <a:effectLst/>
              </a:rPr>
              <a:t>, </a:t>
            </a:r>
            <a:r>
              <a:rPr lang="en-US" sz="1400" b="0" i="1" dirty="0">
                <a:solidFill>
                  <a:srgbClr val="757575"/>
                </a:solidFill>
                <a:effectLst/>
                <a:latin typeface="roboto" panose="02000000000000000000" pitchFamily="2" charset="0"/>
              </a:rPr>
              <a:t>(</a:t>
            </a:r>
            <a:r>
              <a:rPr lang="en-US" sz="1400" dirty="0">
                <a:effectLst/>
              </a:rPr>
              <a:t>2019)</a:t>
            </a:r>
          </a:p>
          <a:p>
            <a:endParaRPr lang="en-US" sz="1400" dirty="0"/>
          </a:p>
          <a:p>
            <a:endParaRPr lang="en-US" sz="1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006984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28F775-B6D0-AA77-9B68-A24D00682833}"/>
              </a:ext>
            </a:extLst>
          </p:cNvPr>
          <p:cNvSpPr txBox="1"/>
          <p:nvPr/>
        </p:nvSpPr>
        <p:spPr>
          <a:xfrm>
            <a:off x="222619" y="129192"/>
            <a:ext cx="1165985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Global Network of Optical Magnetometers for Exotic physics searches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(GNOME)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C0B29B-6B18-AF8E-9B9B-22703657D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1017"/>
            <a:ext cx="12192000" cy="481780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FB035D9-AB81-E51B-D18E-5805BD6A844E}"/>
              </a:ext>
            </a:extLst>
          </p:cNvPr>
          <p:cNvSpPr/>
          <p:nvPr/>
        </p:nvSpPr>
        <p:spPr>
          <a:xfrm>
            <a:off x="9750804" y="3383249"/>
            <a:ext cx="2441196" cy="139288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de-DE" b="1" dirty="0">
                <a:solidFill>
                  <a:schemeClr val="tx1"/>
                </a:solidFill>
                <a:latin typeface="+mj-lt"/>
              </a:rPr>
              <a:t>Beijing</a:t>
            </a:r>
            <a:r>
              <a:rPr lang="de-DE" dirty="0">
                <a:solidFill>
                  <a:schemeClr val="tx1"/>
                </a:solidFill>
                <a:latin typeface="+mj-lt"/>
              </a:rPr>
              <a:t>      </a:t>
            </a:r>
            <a:r>
              <a:rPr lang="de-DE" sz="1800" b="0" i="0" u="none" strike="noStrike" kern="1200" dirty="0">
                <a:solidFill>
                  <a:schemeClr val="tx1"/>
                </a:solidFill>
                <a:effectLst/>
                <a:latin typeface="+mj-lt"/>
              </a:rPr>
              <a:t>NMOR </a:t>
            </a:r>
            <a:r>
              <a:rPr lang="de-DE" sz="1800" b="0" i="0" u="none" strike="noStrike" kern="1200" baseline="30000" dirty="0">
                <a:solidFill>
                  <a:schemeClr val="tx1"/>
                </a:solidFill>
                <a:effectLst/>
                <a:latin typeface="+mj-lt"/>
              </a:rPr>
              <a:t>133</a:t>
            </a:r>
            <a:r>
              <a:rPr lang="de-DE" sz="1800" b="0" i="0" u="none" strike="noStrike" kern="1200" dirty="0">
                <a:solidFill>
                  <a:schemeClr val="tx1"/>
                </a:solidFill>
                <a:effectLst/>
                <a:latin typeface="+mj-lt"/>
              </a:rPr>
              <a:t>Cs </a:t>
            </a:r>
            <a:endParaRPr lang="de-DE" sz="1800" b="0" i="0" u="none" strike="noStrike" dirty="0">
              <a:solidFill>
                <a:schemeClr val="tx1"/>
              </a:solidFill>
              <a:effectLst/>
              <a:latin typeface="+mj-lt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de-DE" b="1" dirty="0">
                <a:solidFill>
                  <a:schemeClr val="tx1"/>
                </a:solidFill>
                <a:latin typeface="+mj-lt"/>
              </a:rPr>
              <a:t>Daejeon</a:t>
            </a:r>
            <a:r>
              <a:rPr lang="de-DE" dirty="0">
                <a:solidFill>
                  <a:schemeClr val="tx1"/>
                </a:solidFill>
                <a:latin typeface="+mj-lt"/>
              </a:rPr>
              <a:t>   </a:t>
            </a:r>
            <a:r>
              <a:rPr lang="de-DE" sz="1800" b="0" i="0" u="none" strike="noStrike" kern="1200" dirty="0">
                <a:solidFill>
                  <a:schemeClr val="tx1"/>
                </a:solidFill>
                <a:effectLst/>
                <a:latin typeface="+mj-lt"/>
              </a:rPr>
              <a:t>NMOR </a:t>
            </a:r>
            <a:r>
              <a:rPr lang="de-DE" sz="1800" b="0" i="0" u="none" strike="noStrike" kern="1200" baseline="30000" dirty="0">
                <a:solidFill>
                  <a:schemeClr val="tx1"/>
                </a:solidFill>
                <a:effectLst/>
                <a:latin typeface="+mj-lt"/>
              </a:rPr>
              <a:t>133</a:t>
            </a:r>
            <a:r>
              <a:rPr lang="de-DE" sz="1800" b="0" i="0" u="none" strike="noStrike" kern="1200" dirty="0">
                <a:solidFill>
                  <a:schemeClr val="tx1"/>
                </a:solidFill>
                <a:effectLst/>
                <a:latin typeface="+mj-lt"/>
              </a:rPr>
              <a:t>Cs </a:t>
            </a:r>
            <a:endParaRPr lang="de-DE" sz="1800" b="0" i="0" u="none" strike="noStrike" dirty="0">
              <a:solidFill>
                <a:schemeClr val="tx1"/>
              </a:solidFill>
              <a:effectLst/>
              <a:latin typeface="+mj-lt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de-DE" b="1" dirty="0">
                <a:solidFill>
                  <a:schemeClr val="tx1"/>
                </a:solidFill>
                <a:latin typeface="+mj-lt"/>
              </a:rPr>
              <a:t>Hefei</a:t>
            </a:r>
            <a:r>
              <a:rPr lang="de-DE" dirty="0">
                <a:solidFill>
                  <a:schemeClr val="tx1"/>
                </a:solidFill>
                <a:latin typeface="+mj-lt"/>
              </a:rPr>
              <a:t>         </a:t>
            </a:r>
            <a:r>
              <a:rPr lang="de-DE" sz="1800" b="0" i="0" u="none" strike="noStrike" kern="1200" dirty="0">
                <a:solidFill>
                  <a:schemeClr val="tx1"/>
                </a:solidFill>
                <a:effectLst/>
                <a:latin typeface="+mj-lt"/>
              </a:rPr>
              <a:t>SERF Rb/K </a:t>
            </a:r>
            <a:endParaRPr lang="de-DE" sz="1800" b="0" i="0" u="none" strike="noStrike" dirty="0">
              <a:solidFill>
                <a:schemeClr val="tx1"/>
              </a:solidFill>
              <a:effectLst/>
              <a:latin typeface="+mj-lt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de-DE" b="1" dirty="0">
                <a:solidFill>
                  <a:schemeClr val="tx1"/>
                </a:solidFill>
                <a:latin typeface="+mj-lt"/>
              </a:rPr>
              <a:t>Canberra</a:t>
            </a:r>
            <a:r>
              <a:rPr lang="de-DE" dirty="0">
                <a:solidFill>
                  <a:schemeClr val="tx1"/>
                </a:solidFill>
                <a:latin typeface="+mj-lt"/>
              </a:rPr>
              <a:t>  </a:t>
            </a:r>
            <a:r>
              <a:rPr lang="de-DE" sz="1800" b="0" i="0" u="none" strike="noStrike" kern="1200" dirty="0">
                <a:solidFill>
                  <a:schemeClr val="tx1"/>
                </a:solidFill>
                <a:effectLst/>
                <a:latin typeface="+mj-lt"/>
              </a:rPr>
              <a:t>SERF </a:t>
            </a:r>
            <a:r>
              <a:rPr lang="de-DE" sz="1800" b="0" i="0" u="none" strike="noStrike" kern="1200" baseline="30000" dirty="0">
                <a:solidFill>
                  <a:schemeClr val="tx1"/>
                </a:solidFill>
                <a:effectLst/>
                <a:latin typeface="+mj-lt"/>
              </a:rPr>
              <a:t>87</a:t>
            </a:r>
            <a:r>
              <a:rPr lang="de-DE" sz="1800" b="0" i="0" u="none" strike="noStrike" kern="1200" dirty="0">
                <a:solidFill>
                  <a:schemeClr val="tx1"/>
                </a:solidFill>
                <a:effectLst/>
                <a:latin typeface="+mj-lt"/>
              </a:rPr>
              <a:t>Rb </a:t>
            </a:r>
            <a:endParaRPr lang="de-DE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978118F-D60F-0B7C-AC6B-6179062A0191}"/>
              </a:ext>
            </a:extLst>
          </p:cNvPr>
          <p:cNvSpPr/>
          <p:nvPr/>
        </p:nvSpPr>
        <p:spPr>
          <a:xfrm>
            <a:off x="6892255" y="658274"/>
            <a:ext cx="3089945" cy="176765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de-DE" b="1" dirty="0">
                <a:solidFill>
                  <a:schemeClr val="tx1"/>
                </a:solidFill>
                <a:latin typeface="+mj-lt"/>
              </a:rPr>
              <a:t>Mainz</a:t>
            </a:r>
            <a:r>
              <a:rPr lang="de-DE" dirty="0">
                <a:solidFill>
                  <a:schemeClr val="tx1"/>
                </a:solidFill>
                <a:latin typeface="+mj-lt"/>
              </a:rPr>
              <a:t>       </a:t>
            </a:r>
            <a:r>
              <a:rPr lang="de-DE" sz="1800" b="0" i="1" u="none" strike="noStrike" kern="1200" dirty="0">
                <a:solidFill>
                  <a:schemeClr val="tx1"/>
                </a:solidFill>
                <a:effectLst/>
                <a:latin typeface="+mj-lt"/>
              </a:rPr>
              <a:t>SERF (Quspin)</a:t>
            </a:r>
            <a:r>
              <a:rPr lang="de-DE" sz="1800" b="0" i="0" u="none" strike="noStrike" kern="120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de-DE" sz="1800" b="0" i="0" u="none" strike="noStrike" kern="1200" baseline="30000" dirty="0">
                <a:solidFill>
                  <a:schemeClr val="tx1"/>
                </a:solidFill>
                <a:effectLst/>
                <a:latin typeface="+mj-lt"/>
              </a:rPr>
              <a:t>87</a:t>
            </a:r>
            <a:r>
              <a:rPr lang="de-DE" sz="1800" b="0" i="0" u="none" strike="noStrike" kern="1200" dirty="0">
                <a:solidFill>
                  <a:schemeClr val="tx1"/>
                </a:solidFill>
                <a:effectLst/>
                <a:latin typeface="+mj-lt"/>
              </a:rPr>
              <a:t>Rb</a:t>
            </a: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de-DE" b="1" dirty="0">
                <a:solidFill>
                  <a:schemeClr val="tx1"/>
                </a:solidFill>
                <a:latin typeface="+mj-lt"/>
              </a:rPr>
              <a:t>Krakow</a:t>
            </a:r>
            <a:r>
              <a:rPr lang="de-DE" dirty="0">
                <a:solidFill>
                  <a:schemeClr val="tx1"/>
                </a:solidFill>
                <a:latin typeface="+mj-lt"/>
              </a:rPr>
              <a:t>    </a:t>
            </a:r>
            <a:r>
              <a:rPr lang="de-DE" sz="1800" b="0" i="0" u="none" strike="noStrike" kern="1200" dirty="0">
                <a:solidFill>
                  <a:schemeClr val="tx1"/>
                </a:solidFill>
                <a:effectLst/>
                <a:latin typeface="+mj-lt"/>
              </a:rPr>
              <a:t> SERF (Quspin) </a:t>
            </a:r>
            <a:r>
              <a:rPr lang="de-DE" sz="1800" b="0" i="0" u="none" strike="noStrike" kern="1200" baseline="30000" dirty="0">
                <a:solidFill>
                  <a:schemeClr val="tx1"/>
                </a:solidFill>
                <a:effectLst/>
                <a:latin typeface="+mj-lt"/>
              </a:rPr>
              <a:t>87</a:t>
            </a:r>
            <a:r>
              <a:rPr lang="de-DE" sz="1800" b="0" i="0" u="none" strike="noStrike" kern="1200" dirty="0">
                <a:solidFill>
                  <a:schemeClr val="tx1"/>
                </a:solidFill>
                <a:effectLst/>
                <a:latin typeface="+mj-lt"/>
              </a:rPr>
              <a:t>Rb </a:t>
            </a:r>
            <a:endParaRPr lang="de-DE" dirty="0">
              <a:solidFill>
                <a:schemeClr val="tx1"/>
              </a:solidFill>
              <a:latin typeface="+mj-lt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de-DE" b="1" dirty="0">
                <a:solidFill>
                  <a:schemeClr val="tx1"/>
                </a:solidFill>
                <a:latin typeface="+mj-lt"/>
              </a:rPr>
              <a:t>Moxa</a:t>
            </a:r>
            <a:r>
              <a:rPr lang="de-DE" dirty="0">
                <a:solidFill>
                  <a:schemeClr val="tx1"/>
                </a:solidFill>
                <a:latin typeface="+mj-lt"/>
              </a:rPr>
              <a:t>         </a:t>
            </a:r>
            <a:r>
              <a:rPr lang="de-DE" sz="1800" b="0" i="0" u="none" strike="noStrike" kern="1200" dirty="0">
                <a:solidFill>
                  <a:schemeClr val="tx1"/>
                </a:solidFill>
                <a:effectLst/>
                <a:latin typeface="+mj-lt"/>
              </a:rPr>
              <a:t>rf-driven</a:t>
            </a:r>
            <a:r>
              <a:rPr lang="de-DE" dirty="0">
                <a:solidFill>
                  <a:schemeClr val="tx1"/>
                </a:solidFill>
                <a:latin typeface="+mj-lt"/>
              </a:rPr>
              <a:t> </a:t>
            </a:r>
            <a:r>
              <a:rPr lang="de-DE" sz="1800" b="0" i="0" u="none" strike="noStrike" kern="1200" baseline="30000" dirty="0">
                <a:solidFill>
                  <a:schemeClr val="tx1"/>
                </a:solidFill>
                <a:effectLst/>
                <a:latin typeface="+mj-lt"/>
              </a:rPr>
              <a:t>133</a:t>
            </a:r>
            <a:r>
              <a:rPr lang="de-DE" sz="1800" b="0" i="0" u="none" strike="noStrike" kern="1200" dirty="0">
                <a:solidFill>
                  <a:schemeClr val="tx1"/>
                </a:solidFill>
                <a:effectLst/>
                <a:latin typeface="+mj-lt"/>
              </a:rPr>
              <a:t>Cs </a:t>
            </a:r>
            <a:endParaRPr lang="de-DE" dirty="0">
              <a:solidFill>
                <a:schemeClr val="tx1"/>
              </a:solidFill>
              <a:latin typeface="+mj-lt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de-DE" b="1" dirty="0">
                <a:solidFill>
                  <a:schemeClr val="tx1"/>
                </a:solidFill>
                <a:latin typeface="+mj-lt"/>
              </a:rPr>
              <a:t>Stuttgart</a:t>
            </a:r>
            <a:r>
              <a:rPr lang="de-DE" dirty="0">
                <a:solidFill>
                  <a:schemeClr val="tx1"/>
                </a:solidFill>
                <a:latin typeface="+mj-lt"/>
              </a:rPr>
              <a:t>    </a:t>
            </a:r>
            <a:r>
              <a:rPr lang="de-DE" sz="1800" b="0" i="0" u="none" strike="noStrike" kern="1200" dirty="0">
                <a:solidFill>
                  <a:schemeClr val="tx1"/>
                </a:solidFill>
                <a:effectLst/>
                <a:latin typeface="+mj-lt"/>
              </a:rPr>
              <a:t>rf-driven </a:t>
            </a:r>
            <a:r>
              <a:rPr lang="de-DE" sz="1800" b="0" i="0" u="none" strike="noStrike" kern="1200" baseline="30000" dirty="0">
                <a:solidFill>
                  <a:schemeClr val="tx1"/>
                </a:solidFill>
                <a:effectLst/>
                <a:latin typeface="+mj-lt"/>
              </a:rPr>
              <a:t>85</a:t>
            </a:r>
            <a:r>
              <a:rPr lang="de-DE" sz="1800" b="0" i="0" u="none" strike="noStrike" kern="1200" dirty="0">
                <a:solidFill>
                  <a:schemeClr val="tx1"/>
                </a:solidFill>
                <a:effectLst/>
                <a:latin typeface="+mj-lt"/>
              </a:rPr>
              <a:t>Rb </a:t>
            </a:r>
            <a:endParaRPr lang="de-DE" dirty="0">
              <a:solidFill>
                <a:schemeClr val="tx1"/>
              </a:solidFill>
              <a:latin typeface="+mj-lt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de-DE" b="1" dirty="0">
                <a:solidFill>
                  <a:schemeClr val="tx1"/>
                </a:solidFill>
                <a:latin typeface="+mj-lt"/>
              </a:rPr>
              <a:t>Belgrade</a:t>
            </a:r>
            <a:r>
              <a:rPr lang="de-DE" dirty="0">
                <a:solidFill>
                  <a:schemeClr val="tx1"/>
                </a:solidFill>
                <a:latin typeface="+mj-lt"/>
              </a:rPr>
              <a:t>    </a:t>
            </a:r>
            <a:r>
              <a:rPr lang="de-DE" sz="1800" b="0" i="0" u="none" strike="noStrike" kern="1200" dirty="0">
                <a:solidFill>
                  <a:schemeClr val="tx1"/>
                </a:solidFill>
                <a:effectLst/>
                <a:latin typeface="+mj-lt"/>
              </a:rPr>
              <a:t>rf-driven </a:t>
            </a:r>
            <a:r>
              <a:rPr lang="de-DE" sz="1800" b="0" i="0" u="none" strike="noStrike" kern="1200" baseline="30000" dirty="0">
                <a:solidFill>
                  <a:schemeClr val="tx1"/>
                </a:solidFill>
                <a:effectLst/>
                <a:latin typeface="+mj-lt"/>
              </a:rPr>
              <a:t>133</a:t>
            </a:r>
            <a:r>
              <a:rPr lang="de-DE" sz="1800" b="0" i="0" u="none" strike="noStrike" kern="1200" dirty="0">
                <a:solidFill>
                  <a:schemeClr val="tx1"/>
                </a:solidFill>
                <a:effectLst/>
                <a:latin typeface="+mj-lt"/>
              </a:rPr>
              <a:t>Cs </a:t>
            </a:r>
            <a:endParaRPr lang="de-DE" dirty="0">
              <a:solidFill>
                <a:schemeClr val="tx1"/>
              </a:solidFill>
              <a:latin typeface="+mj-lt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de-DE" b="1" dirty="0">
                <a:solidFill>
                  <a:schemeClr val="tx1"/>
                </a:solidFill>
                <a:latin typeface="+mj-lt"/>
              </a:rPr>
              <a:t>Beersheba</a:t>
            </a:r>
            <a:r>
              <a:rPr lang="de-DE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1BCC036-676C-1067-D74C-2D7928F446E6}"/>
              </a:ext>
            </a:extLst>
          </p:cNvPr>
          <p:cNvSpPr/>
          <p:nvPr/>
        </p:nvSpPr>
        <p:spPr>
          <a:xfrm>
            <a:off x="132387" y="3789920"/>
            <a:ext cx="3268038" cy="179939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de-DE" b="1" dirty="0">
                <a:solidFill>
                  <a:schemeClr val="tx1"/>
                </a:solidFill>
                <a:latin typeface="+mj-lt"/>
              </a:rPr>
              <a:t>Oberlin</a:t>
            </a:r>
            <a:r>
              <a:rPr lang="de-DE" dirty="0">
                <a:solidFill>
                  <a:schemeClr val="tx1"/>
                </a:solidFill>
                <a:latin typeface="+mj-lt"/>
              </a:rPr>
              <a:t>         </a:t>
            </a:r>
            <a:r>
              <a:rPr lang="de-DE" sz="1800" b="0" i="0" u="none" strike="noStrike" kern="1200" dirty="0">
                <a:solidFill>
                  <a:schemeClr val="tx1"/>
                </a:solidFill>
                <a:effectLst/>
                <a:latin typeface="+mj-lt"/>
              </a:rPr>
              <a:t>SERF K/Rb </a:t>
            </a:r>
            <a:endParaRPr lang="de-DE" dirty="0">
              <a:solidFill>
                <a:schemeClr val="tx1"/>
              </a:solidFill>
              <a:latin typeface="+mj-lt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de-DE" b="1" dirty="0">
                <a:solidFill>
                  <a:schemeClr val="tx1"/>
                </a:solidFill>
                <a:latin typeface="+mj-lt"/>
              </a:rPr>
              <a:t>Lewisburg</a:t>
            </a:r>
            <a:r>
              <a:rPr lang="de-DE" dirty="0">
                <a:solidFill>
                  <a:schemeClr val="tx1"/>
                </a:solidFill>
                <a:latin typeface="+mj-lt"/>
              </a:rPr>
              <a:t>    </a:t>
            </a:r>
            <a:r>
              <a:rPr lang="de-DE" sz="1800" b="0" i="0" u="none" strike="noStrike" kern="1200" dirty="0">
                <a:solidFill>
                  <a:schemeClr val="tx1"/>
                </a:solidFill>
                <a:effectLst/>
                <a:latin typeface="+mj-lt"/>
              </a:rPr>
              <a:t>SERF </a:t>
            </a:r>
            <a:r>
              <a:rPr lang="de-DE" sz="1800" b="0" i="0" u="none" strike="noStrike" kern="1200" baseline="30000" dirty="0">
                <a:solidFill>
                  <a:schemeClr val="tx1"/>
                </a:solidFill>
                <a:effectLst/>
                <a:latin typeface="+mj-lt"/>
              </a:rPr>
              <a:t>87</a:t>
            </a:r>
            <a:r>
              <a:rPr lang="de-DE" sz="1800" b="0" i="0" u="none" strike="noStrike" kern="1200" dirty="0">
                <a:solidFill>
                  <a:schemeClr val="tx1"/>
                </a:solidFill>
                <a:effectLst/>
                <a:latin typeface="+mj-lt"/>
              </a:rPr>
              <a:t>Rb </a:t>
            </a:r>
            <a:endParaRPr lang="de-DE" dirty="0">
              <a:solidFill>
                <a:schemeClr val="tx1"/>
              </a:solidFill>
              <a:latin typeface="+mj-lt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de-DE" b="1" dirty="0">
                <a:solidFill>
                  <a:schemeClr val="tx1"/>
                </a:solidFill>
                <a:latin typeface="+mj-lt"/>
              </a:rPr>
              <a:t>Berkeley 1</a:t>
            </a:r>
            <a:r>
              <a:rPr lang="de-DE" dirty="0">
                <a:solidFill>
                  <a:schemeClr val="tx1"/>
                </a:solidFill>
                <a:latin typeface="+mj-lt"/>
              </a:rPr>
              <a:t>    </a:t>
            </a:r>
            <a:r>
              <a:rPr lang="de-DE" sz="1800" b="0" i="0" u="none" strike="noStrike" kern="1200" dirty="0">
                <a:solidFill>
                  <a:schemeClr val="tx1"/>
                </a:solidFill>
                <a:effectLst/>
                <a:latin typeface="+mj-lt"/>
              </a:rPr>
              <a:t>NMOR </a:t>
            </a:r>
            <a:r>
              <a:rPr lang="de-DE" sz="1800" b="0" i="0" u="none" strike="noStrike" kern="1200" baseline="30000" dirty="0">
                <a:solidFill>
                  <a:schemeClr val="tx1"/>
                </a:solidFill>
                <a:effectLst/>
                <a:latin typeface="+mj-lt"/>
              </a:rPr>
              <a:t>133</a:t>
            </a:r>
            <a:r>
              <a:rPr lang="de-DE" sz="1800" b="0" i="0" u="none" strike="noStrike" kern="1200" dirty="0">
                <a:solidFill>
                  <a:schemeClr val="tx1"/>
                </a:solidFill>
                <a:effectLst/>
                <a:latin typeface="+mj-lt"/>
              </a:rPr>
              <a:t>Cs </a:t>
            </a:r>
            <a:endParaRPr lang="de-DE" dirty="0">
              <a:solidFill>
                <a:schemeClr val="tx1"/>
              </a:solidFill>
              <a:latin typeface="+mj-lt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de-DE" b="1" dirty="0">
                <a:solidFill>
                  <a:schemeClr val="tx1"/>
                </a:solidFill>
                <a:latin typeface="+mj-lt"/>
              </a:rPr>
              <a:t>Berkeley</a:t>
            </a:r>
            <a:r>
              <a:rPr lang="de-DE" dirty="0">
                <a:solidFill>
                  <a:schemeClr val="tx1"/>
                </a:solidFill>
                <a:latin typeface="+mj-lt"/>
              </a:rPr>
              <a:t>  2   </a:t>
            </a:r>
            <a:r>
              <a:rPr lang="de-DE" sz="1800" b="0" i="0" u="none" strike="noStrike" kern="1200" dirty="0">
                <a:solidFill>
                  <a:schemeClr val="tx1"/>
                </a:solidFill>
                <a:effectLst/>
                <a:latin typeface="+mj-lt"/>
              </a:rPr>
              <a:t>NMOR </a:t>
            </a:r>
            <a:r>
              <a:rPr lang="de-DE" sz="1800" b="0" i="0" u="none" strike="noStrike" kern="1200" baseline="30000" dirty="0">
                <a:solidFill>
                  <a:schemeClr val="tx1"/>
                </a:solidFill>
                <a:effectLst/>
                <a:latin typeface="+mj-lt"/>
              </a:rPr>
              <a:t>133</a:t>
            </a:r>
            <a:r>
              <a:rPr lang="de-DE" sz="1800" b="0" i="0" u="none" strike="noStrike" kern="1200" dirty="0">
                <a:solidFill>
                  <a:schemeClr val="tx1"/>
                </a:solidFill>
                <a:effectLst/>
                <a:latin typeface="+mj-lt"/>
              </a:rPr>
              <a:t>Cs </a:t>
            </a:r>
            <a:endParaRPr lang="de-DE" sz="1800" b="0" i="0" u="none" strike="noStrike" dirty="0">
              <a:solidFill>
                <a:schemeClr val="tx1"/>
              </a:solidFill>
              <a:effectLst/>
              <a:latin typeface="+mj-lt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de-DE" b="1" dirty="0">
                <a:solidFill>
                  <a:schemeClr val="tx1"/>
                </a:solidFill>
                <a:latin typeface="+mj-lt"/>
              </a:rPr>
              <a:t>Hayward</a:t>
            </a:r>
            <a:r>
              <a:rPr lang="de-DE" dirty="0">
                <a:solidFill>
                  <a:schemeClr val="tx1"/>
                </a:solidFill>
                <a:latin typeface="+mj-lt"/>
              </a:rPr>
              <a:t>       </a:t>
            </a:r>
            <a:r>
              <a:rPr lang="de-DE" sz="1800" b="0" i="0" u="none" strike="noStrike" kern="1200" dirty="0">
                <a:solidFill>
                  <a:schemeClr val="tx1"/>
                </a:solidFill>
                <a:effectLst/>
                <a:latin typeface="+mj-lt"/>
              </a:rPr>
              <a:t>SERF (Quspin) </a:t>
            </a:r>
            <a:r>
              <a:rPr lang="de-DE" sz="1800" b="0" i="0" u="none" strike="noStrike" kern="1200" baseline="30000" dirty="0">
                <a:solidFill>
                  <a:schemeClr val="tx1"/>
                </a:solidFill>
                <a:effectLst/>
                <a:latin typeface="+mj-lt"/>
              </a:rPr>
              <a:t>87</a:t>
            </a:r>
            <a:r>
              <a:rPr lang="de-DE" sz="1800" b="0" i="0" u="none" strike="noStrike" kern="1200" dirty="0">
                <a:solidFill>
                  <a:schemeClr val="tx1"/>
                </a:solidFill>
                <a:effectLst/>
                <a:latin typeface="+mj-lt"/>
              </a:rPr>
              <a:t>Rb </a:t>
            </a:r>
          </a:p>
          <a:p>
            <a:pPr fontAlgn="ctr"/>
            <a:r>
              <a:rPr lang="de-DE" b="1" dirty="0">
                <a:solidFill>
                  <a:schemeClr val="tx1"/>
                </a:solidFill>
                <a:latin typeface="+mj-lt"/>
              </a:rPr>
              <a:t>Los Angeles  </a:t>
            </a:r>
            <a:r>
              <a:rPr lang="de-DE" dirty="0">
                <a:solidFill>
                  <a:schemeClr val="tx1"/>
                </a:solidFill>
                <a:latin typeface="+mj-lt"/>
              </a:rPr>
              <a:t>rf-driven </a:t>
            </a:r>
            <a:r>
              <a:rPr lang="de-DE" baseline="30000" dirty="0">
                <a:solidFill>
                  <a:schemeClr val="tx1"/>
                </a:solidFill>
                <a:latin typeface="+mj-lt"/>
              </a:rPr>
              <a:t>85</a:t>
            </a:r>
            <a:r>
              <a:rPr lang="de-DE" dirty="0">
                <a:solidFill>
                  <a:schemeClr val="tx1"/>
                </a:solidFill>
                <a:latin typeface="+mj-lt"/>
              </a:rPr>
              <a:t>Rb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4DCAAC-EC89-BD0D-3B99-1D26C2F578E7}"/>
              </a:ext>
            </a:extLst>
          </p:cNvPr>
          <p:cNvSpPr txBox="1"/>
          <p:nvPr/>
        </p:nvSpPr>
        <p:spPr>
          <a:xfrm>
            <a:off x="4386263" y="6456458"/>
            <a:ext cx="6105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185C9B"/>
                </a:solidFill>
              </a:rPr>
              <a:t>budker.uni-mainz.de/gnome/</a:t>
            </a:r>
          </a:p>
        </p:txBody>
      </p:sp>
    </p:spTree>
    <p:extLst>
      <p:ext uri="{BB962C8B-B14F-4D97-AF65-F5344CB8AC3E}">
        <p14:creationId xmlns:p14="http://schemas.microsoft.com/office/powerpoint/2010/main" val="1166485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28F775-B6D0-AA77-9B68-A24D00682833}"/>
              </a:ext>
            </a:extLst>
          </p:cNvPr>
          <p:cNvSpPr txBox="1"/>
          <p:nvPr/>
        </p:nvSpPr>
        <p:spPr>
          <a:xfrm>
            <a:off x="222619" y="129192"/>
            <a:ext cx="1165985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Global Network of Optical Magnetometers for Exotic physics searches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(GNOME)</a:t>
            </a:r>
          </a:p>
        </p:txBody>
      </p:sp>
      <p:pic>
        <p:nvPicPr>
          <p:cNvPr id="2" name="Gráfico 22">
            <a:extLst>
              <a:ext uri="{FF2B5EF4-FFF2-40B4-BE49-F238E27FC236}">
                <a16:creationId xmlns:a16="http://schemas.microsoft.com/office/drawing/2014/main" id="{9F88125E-AE50-44C4-C82C-0893DF647E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5672" y="1105179"/>
            <a:ext cx="5083200" cy="5083200"/>
          </a:xfrm>
          <a:prstGeom prst="rect">
            <a:avLst/>
          </a:prstGeom>
        </p:spPr>
      </p:pic>
      <p:pic>
        <p:nvPicPr>
          <p:cNvPr id="3" name="Gráfico 5">
            <a:extLst>
              <a:ext uri="{FF2B5EF4-FFF2-40B4-BE49-F238E27FC236}">
                <a16:creationId xmlns:a16="http://schemas.microsoft.com/office/drawing/2014/main" id="{C1495D2F-F338-A4B4-5A90-5FC2674C6C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0488" y="1481648"/>
            <a:ext cx="4802400" cy="4802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767504E-C11D-C056-57D9-84A0CE7C2C5E}"/>
              </a:ext>
            </a:extLst>
          </p:cNvPr>
          <p:cNvSpPr txBox="1"/>
          <p:nvPr/>
        </p:nvSpPr>
        <p:spPr>
          <a:xfrm rot="18907819">
            <a:off x="-32038" y="1905001"/>
            <a:ext cx="341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topological defects, boson stars, …</a:t>
            </a:r>
          </a:p>
        </p:txBody>
      </p:sp>
    </p:spTree>
    <p:extLst>
      <p:ext uri="{BB962C8B-B14F-4D97-AF65-F5344CB8AC3E}">
        <p14:creationId xmlns:p14="http://schemas.microsoft.com/office/powerpoint/2010/main" val="3596265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9A0FA6B-D03E-4666-8FB3-D7CE3D224679}"/>
              </a:ext>
            </a:extLst>
          </p:cNvPr>
          <p:cNvSpPr txBox="1"/>
          <p:nvPr/>
        </p:nvSpPr>
        <p:spPr>
          <a:xfrm>
            <a:off x="308344" y="46220"/>
            <a:ext cx="58939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Dark matter, sought after particles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0D2C14-DE8A-3E14-C7E7-A47525112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07" y="655650"/>
            <a:ext cx="10927985" cy="21301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59F147-A3E3-F168-9C14-AE48E7AC6958}"/>
              </a:ext>
            </a:extLst>
          </p:cNvPr>
          <p:cNvSpPr txBox="1"/>
          <p:nvPr/>
        </p:nvSpPr>
        <p:spPr>
          <a:xfrm>
            <a:off x="2325189" y="3059668"/>
            <a:ext cx="2318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Number density &gt; 10</a:t>
            </a:r>
            <a:r>
              <a:rPr lang="en-US" baseline="30000" dirty="0"/>
              <a:t>6</a:t>
            </a:r>
            <a:r>
              <a:rPr lang="en-US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452140-BC3A-E62C-A282-BAA797BFA4F1}"/>
              </a:ext>
            </a:extLst>
          </p:cNvPr>
          <p:cNvSpPr txBox="1"/>
          <p:nvPr/>
        </p:nvSpPr>
        <p:spPr>
          <a:xfrm>
            <a:off x="6095999" y="3059668"/>
            <a:ext cx="2404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Number density &lt; 10</a:t>
            </a:r>
            <a:r>
              <a:rPr lang="en-US" baseline="30000" dirty="0"/>
              <a:t>-30</a:t>
            </a:r>
            <a:r>
              <a:rPr lang="en-US" dirty="0"/>
              <a:t> 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9EE9886B-9566-4D0F-9144-B6C64D0F03EE}"/>
              </a:ext>
            </a:extLst>
          </p:cNvPr>
          <p:cNvSpPr/>
          <p:nvPr/>
        </p:nvSpPr>
        <p:spPr>
          <a:xfrm>
            <a:off x="6200502" y="3524492"/>
            <a:ext cx="670561" cy="2738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C28686-064D-10BA-8BCA-10996373F1BB}"/>
              </a:ext>
            </a:extLst>
          </p:cNvPr>
          <p:cNvSpPr txBox="1"/>
          <p:nvPr/>
        </p:nvSpPr>
        <p:spPr>
          <a:xfrm>
            <a:off x="6955971" y="3429000"/>
            <a:ext cx="2159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particle-like behavior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64AFC944-D919-15CE-68DD-C6A5A9812E34}"/>
              </a:ext>
            </a:extLst>
          </p:cNvPr>
          <p:cNvSpPr/>
          <p:nvPr/>
        </p:nvSpPr>
        <p:spPr>
          <a:xfrm>
            <a:off x="2453359" y="3524492"/>
            <a:ext cx="670561" cy="2738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503AB1-E7F3-9EFA-7DDA-E181D270B784}"/>
              </a:ext>
            </a:extLst>
          </p:cNvPr>
          <p:cNvSpPr txBox="1"/>
          <p:nvPr/>
        </p:nvSpPr>
        <p:spPr>
          <a:xfrm>
            <a:off x="3208828" y="3429000"/>
            <a:ext cx="1937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wave-like behavior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60024B22-04CD-4BB4-020C-4ADF61FC8FF1}"/>
              </a:ext>
            </a:extLst>
          </p:cNvPr>
          <p:cNvSpPr/>
          <p:nvPr/>
        </p:nvSpPr>
        <p:spPr>
          <a:xfrm>
            <a:off x="2453358" y="3970807"/>
            <a:ext cx="670561" cy="2738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B5B2BF-CC1A-8434-5F5C-71C4C0E7DD8D}"/>
              </a:ext>
            </a:extLst>
          </p:cNvPr>
          <p:cNvSpPr txBox="1"/>
          <p:nvPr/>
        </p:nvSpPr>
        <p:spPr>
          <a:xfrm>
            <a:off x="3222839" y="3887506"/>
            <a:ext cx="912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bosonic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FC5262-D6FD-3EC6-CC0B-A3E133B3CB13}"/>
              </a:ext>
            </a:extLst>
          </p:cNvPr>
          <p:cNvSpPr txBox="1"/>
          <p:nvPr/>
        </p:nvSpPr>
        <p:spPr>
          <a:xfrm>
            <a:off x="0" y="6494800"/>
            <a:ext cx="103689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</a:rPr>
              <a:t>Ferreira, Elisa G. M. “Ultra-Light Dark Matter.” </a:t>
            </a:r>
            <a:r>
              <a:rPr lang="en-US" sz="1400" i="1" dirty="0">
                <a:effectLst/>
              </a:rPr>
              <a:t>The Astronomy and Astrophysics Review</a:t>
            </a:r>
            <a:r>
              <a:rPr lang="en-US" sz="1400" dirty="0">
                <a:effectLst/>
              </a:rPr>
              <a:t> 29, no. 1 (September 9, 2021): 7.</a:t>
            </a:r>
          </a:p>
        </p:txBody>
      </p:sp>
    </p:spTree>
    <p:extLst>
      <p:ext uri="{BB962C8B-B14F-4D97-AF65-F5344CB8AC3E}">
        <p14:creationId xmlns:p14="http://schemas.microsoft.com/office/powerpoint/2010/main" val="42740515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84976E27-8935-AD8C-40E9-E58B8B338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4" y="4436580"/>
            <a:ext cx="4784148" cy="236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NOME">
            <a:extLst>
              <a:ext uri="{FF2B5EF4-FFF2-40B4-BE49-F238E27FC236}">
                <a16:creationId xmlns:a16="http://schemas.microsoft.com/office/drawing/2014/main" id="{F86D9492-827D-F2BB-737F-482C15D65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170219"/>
            <a:ext cx="6179128" cy="2383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9FC52CB6-8F8F-39E3-5784-3B9D8AB93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99" y="913164"/>
            <a:ext cx="4388152" cy="3291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6E5801-C8C5-7DA0-38E3-AD7C31CF2E32}"/>
              </a:ext>
            </a:extLst>
          </p:cNvPr>
          <p:cNvSpPr txBox="1"/>
          <p:nvPr/>
        </p:nvSpPr>
        <p:spPr>
          <a:xfrm>
            <a:off x="308344" y="148856"/>
            <a:ext cx="34558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GNOME equipment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525F5C-44C7-9F13-0BCB-0998CD568539}"/>
              </a:ext>
            </a:extLst>
          </p:cNvPr>
          <p:cNvSpPr txBox="1"/>
          <p:nvPr/>
        </p:nvSpPr>
        <p:spPr>
          <a:xfrm>
            <a:off x="5771150" y="882264"/>
            <a:ext cx="64755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Several types of magnetometer based on nuclear spins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spin-exchange-relaxation-free (SERF)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radio-frequency-driven optical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Frequency/amplitude-modulated nonlinear magneto-optical rotation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GPS receiver for time-tagging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Sensors to reject non-DM signals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Accelerometers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Gyroscopes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Unshielded magnetometers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548701-F32F-E3D5-6FD1-041676BF64A2}"/>
              </a:ext>
            </a:extLst>
          </p:cNvPr>
          <p:cNvSpPr txBox="1"/>
          <p:nvPr/>
        </p:nvSpPr>
        <p:spPr>
          <a:xfrm>
            <a:off x="5828608" y="4170219"/>
            <a:ext cx="62179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https://twinleaf.com/gnome/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DC82E1-53D4-981A-D228-095DD7E4BBFA}"/>
              </a:ext>
            </a:extLst>
          </p:cNvPr>
          <p:cNvSpPr txBox="1"/>
          <p:nvPr/>
        </p:nvSpPr>
        <p:spPr>
          <a:xfrm>
            <a:off x="5723630" y="-23050"/>
            <a:ext cx="62203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effectLst/>
              </a:rPr>
              <a:t>Afach</a:t>
            </a:r>
            <a:r>
              <a:rPr lang="en-US" sz="1600" dirty="0">
                <a:effectLst/>
              </a:rPr>
              <a:t>, S., et al. “Characterization of the Global Network of Optical Magnetometers to Search for Exotic Physics (GNOME).” </a:t>
            </a:r>
            <a:r>
              <a:rPr lang="en-US" sz="1600" i="1" dirty="0">
                <a:effectLst/>
              </a:rPr>
              <a:t>Physics of the Dark Universe</a:t>
            </a:r>
            <a:r>
              <a:rPr lang="en-US" sz="1600" dirty="0">
                <a:effectLst/>
              </a:rPr>
              <a:t> 22 (December 1, 2018): 162–80</a:t>
            </a:r>
          </a:p>
        </p:txBody>
      </p:sp>
    </p:spTree>
    <p:extLst>
      <p:ext uri="{BB962C8B-B14F-4D97-AF65-F5344CB8AC3E}">
        <p14:creationId xmlns:p14="http://schemas.microsoft.com/office/powerpoint/2010/main" val="33533932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91C956D2-166D-58E2-8637-AAF9E0F55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1" r="25597" b="3151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7" name="Rectangle 7176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79" name="Rectangle 717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9E5DA0-5B61-2A2D-351F-A462FCCBFF92}"/>
              </a:ext>
            </a:extLst>
          </p:cNvPr>
          <p:cNvSpPr/>
          <p:nvPr/>
        </p:nvSpPr>
        <p:spPr>
          <a:xfrm>
            <a:off x="3561588" y="4926246"/>
            <a:ext cx="2113411" cy="8100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81" name="Rectangle 718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2" name="Picture 4" descr="NMR Instrument Price Hikes Spook Users">
            <a:extLst>
              <a:ext uri="{FF2B5EF4-FFF2-40B4-BE49-F238E27FC236}">
                <a16:creationId xmlns:a16="http://schemas.microsoft.com/office/drawing/2014/main" id="{0CCE7F4A-3B32-35C8-6A72-CC0ABABDD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29" b="97429" l="9742" r="91054">
                        <a14:foregroundMark x1="55467" y1="6429" x2="55467" y2="6429"/>
                        <a14:foregroundMark x1="42147" y1="4571" x2="42147" y2="4571"/>
                        <a14:foregroundMark x1="48310" y1="3857" x2="48310" y2="3857"/>
                        <a14:foregroundMark x1="64612" y1="17143" x2="64612" y2="17143"/>
                        <a14:foregroundMark x1="75547" y1="20000" x2="75547" y2="20000"/>
                        <a14:foregroundMark x1="69384" y1="93286" x2="69384" y2="93286"/>
                        <a14:foregroundMark x1="70378" y1="96571" x2="70378" y2="96571"/>
                        <a14:foregroundMark x1="62028" y1="97429" x2="62028" y2="97429"/>
                        <a14:foregroundMark x1="91054" y1="25429" x2="91054" y2="25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2097">
            <a:off x="9020065" y="1313068"/>
            <a:ext cx="2454847" cy="341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841DC4-C7CE-8898-F77E-C2D24F39C0BC}"/>
              </a:ext>
            </a:extLst>
          </p:cNvPr>
          <p:cNvSpPr txBox="1"/>
          <p:nvPr/>
        </p:nvSpPr>
        <p:spPr>
          <a:xfrm>
            <a:off x="222619" y="20846"/>
            <a:ext cx="4269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atin typeface="Calibri" panose="020F0502020204030204"/>
              </a:rPr>
              <a:t>Conclusions and outlook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7B3E6C-E6EB-66EE-BA59-FE6073693E8D}"/>
              </a:ext>
            </a:extLst>
          </p:cNvPr>
          <p:cNvSpPr txBox="1"/>
          <p:nvPr/>
        </p:nvSpPr>
        <p:spPr>
          <a:xfrm>
            <a:off x="0" y="1005340"/>
            <a:ext cx="6548289" cy="3276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/>
              <a:t>CASPEr</a:t>
            </a:r>
            <a:r>
              <a:rPr lang="en-US" sz="2000" dirty="0"/>
              <a:t> principle proven for mass range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≈ 10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10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-6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eV</a:t>
            </a:r>
            <a:endParaRPr lang="en-US" sz="2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/>
              <a:t>CASPEr</a:t>
            </a:r>
            <a:r>
              <a:rPr lang="en-US" sz="2000" dirty="0"/>
              <a:t>-gradient low field apparatus taking data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High field apparatus under construction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Gradient line shape fundamentally different to scalar one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Orders of magnitude higher sensitivity accessible with hyperpolarized samples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Exploit power of networks of sensors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1B88ED8B-26BC-AEF9-7BB4-97692AC50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530" y="4954821"/>
            <a:ext cx="1982369" cy="62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fik 1">
            <a:extLst>
              <a:ext uri="{FF2B5EF4-FFF2-40B4-BE49-F238E27FC236}">
                <a16:creationId xmlns:a16="http://schemas.microsoft.com/office/drawing/2014/main" id="{CE3EAF94-236E-A084-8341-05A63B27877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9" t="23751" r="14382" b="17298"/>
          <a:stretch/>
        </p:blipFill>
        <p:spPr>
          <a:xfrm>
            <a:off x="1194018" y="4954821"/>
            <a:ext cx="1612225" cy="828370"/>
          </a:xfrm>
          <a:prstGeom prst="rect">
            <a:avLst/>
          </a:prstGeom>
        </p:spPr>
      </p:pic>
      <p:pic>
        <p:nvPicPr>
          <p:cNvPr id="14" name="Picture 117">
            <a:extLst>
              <a:ext uri="{FF2B5EF4-FFF2-40B4-BE49-F238E27FC236}">
                <a16:creationId xmlns:a16="http://schemas.microsoft.com/office/drawing/2014/main" id="{B8F9DF80-B8F3-7FC6-A445-8893D9DA8DE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0618" y="5980691"/>
            <a:ext cx="1981736" cy="881898"/>
          </a:xfrm>
          <a:prstGeom prst="rect">
            <a:avLst/>
          </a:prstGeom>
        </p:spPr>
      </p:pic>
      <p:pic>
        <p:nvPicPr>
          <p:cNvPr id="15" name="Picture 2" descr="Cluster of Excellence PRISMA+ - Physical Sciences in Mainz, Germany:  Bachelor, Master, PHD in Physics">
            <a:extLst>
              <a:ext uri="{FF2B5EF4-FFF2-40B4-BE49-F238E27FC236}">
                <a16:creationId xmlns:a16="http://schemas.microsoft.com/office/drawing/2014/main" id="{806F517D-8B23-B7FB-45C3-C2A419CBFF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6" t="24058" r="4814" b="12741"/>
          <a:stretch/>
        </p:blipFill>
        <p:spPr bwMode="auto">
          <a:xfrm>
            <a:off x="8957149" y="5069206"/>
            <a:ext cx="1674476" cy="87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2.png">
            <a:extLst>
              <a:ext uri="{FF2B5EF4-FFF2-40B4-BE49-F238E27FC236}">
                <a16:creationId xmlns:a16="http://schemas.microsoft.com/office/drawing/2014/main" id="{9B3823A3-3DAA-8FEB-2C08-8EBA89DA0428}"/>
              </a:ext>
            </a:extLst>
          </p:cNvPr>
          <p:cNvPicPr/>
          <p:nvPr/>
        </p:nvPicPr>
        <p:blipFill>
          <a:blip r:embed="rId9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69721" y="5051895"/>
            <a:ext cx="1219815" cy="8790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8236616-B6C3-6A45-06BF-3A2A76AD82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r="65927"/>
          <a:stretch>
            <a:fillRect/>
          </a:stretch>
        </p:blipFill>
        <p:spPr>
          <a:xfrm>
            <a:off x="4119353" y="5947181"/>
            <a:ext cx="905299" cy="9489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860E055-4234-69C4-1BFC-76C1C6EF2D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03782" y="6261077"/>
            <a:ext cx="2659447" cy="390189"/>
          </a:xfrm>
          <a:prstGeom prst="rect">
            <a:avLst/>
          </a:prstGeom>
        </p:spPr>
      </p:pic>
      <p:pic>
        <p:nvPicPr>
          <p:cNvPr id="19" name="Picture 18" descr="Flatiron Institute">
            <a:extLst>
              <a:ext uri="{FF2B5EF4-FFF2-40B4-BE49-F238E27FC236}">
                <a16:creationId xmlns:a16="http://schemas.microsoft.com/office/drawing/2014/main" id="{BF330372-5132-EE97-1472-1FDF2374C9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3" t="36861" r="6412" b="42695"/>
          <a:stretch/>
        </p:blipFill>
        <p:spPr bwMode="auto">
          <a:xfrm>
            <a:off x="6219303" y="6330492"/>
            <a:ext cx="1993774" cy="251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FDD4C0-CBFD-C65D-E03F-3C4B61C8437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778" b="96000" l="10000" r="90000">
                        <a14:foregroundMark x1="37333" y1="96000" x2="37333" y2="96000"/>
                        <a14:foregroundMark x1="51556" y1="6889" x2="51556" y2="6889"/>
                        <a14:foregroundMark x1="52667" y1="3778" x2="52667" y2="3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93878">
            <a:off x="8458946" y="1629378"/>
            <a:ext cx="1189094" cy="11890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C3FFF7-AD14-5528-F62D-4E30C102A0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778" b="96000" l="10000" r="90000">
                        <a14:foregroundMark x1="37333" y1="96000" x2="37333" y2="96000"/>
                        <a14:foregroundMark x1="51556" y1="6889" x2="51556" y2="6889"/>
                        <a14:foregroundMark x1="52667" y1="3778" x2="52667" y2="3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665258">
            <a:off x="8066228" y="177441"/>
            <a:ext cx="1189094" cy="11890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C4E231-4D4F-CCD0-2A81-A271FFB8AE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778" b="96000" l="10000" r="90000">
                        <a14:foregroundMark x1="37333" y1="96000" x2="37333" y2="96000"/>
                        <a14:foregroundMark x1="51556" y1="6889" x2="51556" y2="6889"/>
                        <a14:foregroundMark x1="52667" y1="3778" x2="52667" y2="3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93836">
            <a:off x="7387607" y="3298960"/>
            <a:ext cx="1189094" cy="11890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ACC786-A8D7-66AF-140F-E44AC198663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778" b="96000" l="10000" r="90000">
                        <a14:foregroundMark x1="37333" y1="96000" x2="37333" y2="96000"/>
                        <a14:foregroundMark x1="51556" y1="6889" x2="51556" y2="6889"/>
                        <a14:foregroundMark x1="52667" y1="3778" x2="52667" y2="3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83005">
            <a:off x="10955794" y="4224411"/>
            <a:ext cx="1189094" cy="11890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A694D0-C10A-A58C-15EF-EC4D4804174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778" b="96000" l="10000" r="90000">
                        <a14:foregroundMark x1="37333" y1="96000" x2="37333" y2="96000"/>
                        <a14:foregroundMark x1="51556" y1="6889" x2="51556" y2="6889"/>
                        <a14:foregroundMark x1="52667" y1="3778" x2="52667" y2="3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20329">
            <a:off x="10956784" y="91302"/>
            <a:ext cx="1189094" cy="118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2009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E74E8A0-5033-305D-284B-AE275DB4E1C4}"/>
              </a:ext>
            </a:extLst>
          </p:cNvPr>
          <p:cNvGrpSpPr/>
          <p:nvPr/>
        </p:nvGrpSpPr>
        <p:grpSpPr>
          <a:xfrm>
            <a:off x="3343275" y="713967"/>
            <a:ext cx="6161335" cy="4602232"/>
            <a:chOff x="2052735" y="641035"/>
            <a:chExt cx="7166767" cy="543319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B6ADEB2-1761-85E1-EFB3-4BAD8A2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52735" y="641035"/>
              <a:ext cx="7166767" cy="543319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F1805C6-AAEE-B952-495B-1C5778627F19}"/>
                </a:ext>
              </a:extLst>
            </p:cNvPr>
            <p:cNvSpPr/>
            <p:nvPr/>
          </p:nvSpPr>
          <p:spPr>
            <a:xfrm>
              <a:off x="2127380" y="641035"/>
              <a:ext cx="485191" cy="3386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2AA2B60-EEEF-9B1B-7968-FF992C8514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6986"/>
          <a:stretch/>
        </p:blipFill>
        <p:spPr>
          <a:xfrm>
            <a:off x="560636" y="675207"/>
            <a:ext cx="2250330" cy="2526043"/>
          </a:xfrm>
          <a:prstGeom prst="rect">
            <a:avLst/>
          </a:prstGeom>
        </p:spPr>
      </p:pic>
      <p:pic>
        <p:nvPicPr>
          <p:cNvPr id="1026" name="Picture 2" descr="Acetonitrile - American Chemical Society">
            <a:extLst>
              <a:ext uri="{FF2B5EF4-FFF2-40B4-BE49-F238E27FC236}">
                <a16:creationId xmlns:a16="http://schemas.microsoft.com/office/drawing/2014/main" id="{ED409DAD-82C9-1528-DD93-F8730BBFB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62" y="2982329"/>
            <a:ext cx="1383494" cy="89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681AB4-9C54-B1DB-8B44-31BB09A65C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095"/>
          <a:stretch/>
        </p:blipFill>
        <p:spPr>
          <a:xfrm>
            <a:off x="429207" y="3931971"/>
            <a:ext cx="2872446" cy="25260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18014B5-68BE-8B2F-AAD5-5006FF677B8C}"/>
                  </a:ext>
                </a:extLst>
              </p:cNvPr>
              <p:cNvSpPr txBox="1"/>
              <p:nvPr/>
            </p:nvSpPr>
            <p:spPr>
              <a:xfrm>
                <a:off x="2894359" y="5332130"/>
                <a:ext cx="2136226" cy="4339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/>
                  <a:t> is insensitive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18014B5-68BE-8B2F-AAD5-5006FF677B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4359" y="5332130"/>
                <a:ext cx="2136226" cy="433965"/>
              </a:xfrm>
              <a:prstGeom prst="rect">
                <a:avLst/>
              </a:prstGeom>
              <a:blipFill>
                <a:blip r:embed="rId5"/>
                <a:stretch>
                  <a:fillRect l="-2857" t="-2817" r="-2857" b="-11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23AEC246-A6EE-B82E-010B-991AE7DE8742}"/>
              </a:ext>
            </a:extLst>
          </p:cNvPr>
          <p:cNvSpPr txBox="1"/>
          <p:nvPr/>
        </p:nvSpPr>
        <p:spPr>
          <a:xfrm>
            <a:off x="222619" y="129192"/>
            <a:ext cx="57651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Zero to ultralow field (ZULF) NMR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FF9394-1110-7BE7-1653-81D04AB8AEC8}"/>
              </a:ext>
            </a:extLst>
          </p:cNvPr>
          <p:cNvSpPr txBox="1"/>
          <p:nvPr/>
        </p:nvSpPr>
        <p:spPr>
          <a:xfrm>
            <a:off x="7567125" y="6380946"/>
            <a:ext cx="634481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</a:rPr>
              <a:t>Teng Wu </a:t>
            </a:r>
            <a:r>
              <a:rPr lang="en-US" sz="1400" i="1" dirty="0">
                <a:effectLst/>
              </a:rPr>
              <a:t>et al</a:t>
            </a:r>
            <a:r>
              <a:rPr lang="en-US" sz="1400" dirty="0">
                <a:effectLst/>
              </a:rPr>
              <a:t>, PRL</a:t>
            </a:r>
            <a:r>
              <a:rPr lang="en-US" sz="1400" i="1" dirty="0">
                <a:effectLst/>
              </a:rPr>
              <a:t> </a:t>
            </a:r>
            <a:r>
              <a:rPr lang="en-US" sz="1400" b="1" dirty="0">
                <a:effectLst/>
              </a:rPr>
              <a:t>122</a:t>
            </a:r>
            <a:r>
              <a:rPr lang="en-US" sz="1400" dirty="0">
                <a:effectLst/>
              </a:rPr>
              <a:t>, no. 19 (2019): 191302</a:t>
            </a:r>
          </a:p>
          <a:p>
            <a:r>
              <a:rPr lang="en-US" sz="1400" dirty="0"/>
              <a:t>Antione </a:t>
            </a:r>
            <a:r>
              <a:rPr lang="en-US" sz="1400" dirty="0">
                <a:effectLst/>
              </a:rPr>
              <a:t>Garcon </a:t>
            </a:r>
            <a:r>
              <a:rPr lang="en-US" sz="1400" i="1" dirty="0">
                <a:effectLst/>
              </a:rPr>
              <a:t>et al</a:t>
            </a:r>
            <a:r>
              <a:rPr lang="en-US" sz="1400" dirty="0">
                <a:effectLst/>
              </a:rPr>
              <a:t>, </a:t>
            </a:r>
            <a:r>
              <a:rPr lang="en-US" sz="1400" i="1" dirty="0">
                <a:effectLst/>
              </a:rPr>
              <a:t>Science Advances, </a:t>
            </a:r>
            <a:r>
              <a:rPr lang="en-US" sz="1400" b="0" i="0" dirty="0">
                <a:effectLst/>
              </a:rPr>
              <a:t>Vol 5, Issue 10</a:t>
            </a:r>
            <a:r>
              <a:rPr lang="en-US" sz="1400" b="0" i="1" dirty="0">
                <a:effectLst/>
              </a:rPr>
              <a:t>, </a:t>
            </a:r>
            <a:r>
              <a:rPr lang="en-US" sz="1400" b="0" i="1" dirty="0">
                <a:solidFill>
                  <a:srgbClr val="757575"/>
                </a:solidFill>
                <a:effectLst/>
                <a:latin typeface="roboto" panose="02000000000000000000" pitchFamily="2" charset="0"/>
              </a:rPr>
              <a:t>(</a:t>
            </a:r>
            <a:r>
              <a:rPr lang="en-US" sz="1400" dirty="0">
                <a:effectLst/>
              </a:rPr>
              <a:t>2019)</a:t>
            </a:r>
          </a:p>
          <a:p>
            <a:endParaRPr lang="en-US" sz="1400" dirty="0"/>
          </a:p>
          <a:p>
            <a:endParaRPr lang="en-US" sz="1400" dirty="0"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A77AD5B-C2B6-6310-A48C-AF3BE995C587}"/>
                  </a:ext>
                </a:extLst>
              </p:cNvPr>
              <p:cNvSpPr txBox="1"/>
              <p:nvPr/>
            </p:nvSpPr>
            <p:spPr>
              <a:xfrm>
                <a:off x="3358803" y="5697368"/>
                <a:ext cx="245439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±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𝐸𝑎𝑟𝑡h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A77AD5B-C2B6-6310-A48C-AF3BE995C5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8803" y="5697368"/>
                <a:ext cx="2454390" cy="369332"/>
              </a:xfrm>
              <a:prstGeom prst="rect">
                <a:avLst/>
              </a:prstGeom>
              <a:blipFill>
                <a:blip r:embed="rId6"/>
                <a:stretch>
                  <a:fillRect l="-1241" r="-744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C6B6B7A2-9B92-4AEB-E50D-1C3BBCB1E784}"/>
              </a:ext>
            </a:extLst>
          </p:cNvPr>
          <p:cNvSpPr txBox="1"/>
          <p:nvPr/>
        </p:nvSpPr>
        <p:spPr>
          <a:xfrm>
            <a:off x="3223554" y="6082631"/>
            <a:ext cx="2872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140.6 Hz                   ~ 10</a:t>
            </a:r>
            <a:r>
              <a:rPr lang="en-US" baseline="30000" dirty="0"/>
              <a:t>-5</a:t>
            </a:r>
            <a:r>
              <a:rPr lang="en-US" dirty="0"/>
              <a:t> Hz</a:t>
            </a:r>
          </a:p>
          <a:p>
            <a:r>
              <a:rPr lang="en-US" dirty="0"/>
              <a:t>resolution = 10</a:t>
            </a:r>
            <a:r>
              <a:rPr lang="en-US" baseline="30000" dirty="0"/>
              <a:t>-7</a:t>
            </a:r>
            <a:r>
              <a:rPr lang="en-US" dirty="0"/>
              <a:t> Hz</a:t>
            </a:r>
          </a:p>
        </p:txBody>
      </p:sp>
    </p:spTree>
    <p:extLst>
      <p:ext uri="{BB962C8B-B14F-4D97-AF65-F5344CB8AC3E}">
        <p14:creationId xmlns:p14="http://schemas.microsoft.com/office/powerpoint/2010/main" val="317828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9A0FA6B-D03E-4666-8FB3-D7CE3D224679}"/>
              </a:ext>
            </a:extLst>
          </p:cNvPr>
          <p:cNvSpPr txBox="1"/>
          <p:nvPr/>
        </p:nvSpPr>
        <p:spPr>
          <a:xfrm>
            <a:off x="308344" y="55550"/>
            <a:ext cx="53441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Dark matter, ultralight bosonic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CD5F6E-6911-B756-4F52-836E2FD4B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63" y="583776"/>
            <a:ext cx="8296105" cy="57852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A96327-DA55-4291-3E15-34B68075B9D0}"/>
              </a:ext>
            </a:extLst>
          </p:cNvPr>
          <p:cNvSpPr txBox="1"/>
          <p:nvPr/>
        </p:nvSpPr>
        <p:spPr>
          <a:xfrm>
            <a:off x="-66949" y="6219218"/>
            <a:ext cx="60970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Snowmass 2021 White Paper New Horizons: Scalar and Vector Ultralight Dark Matter, https://arxiv.org/pdf/2203.14915.pdf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F26F25E-3043-F12A-4A21-47B47785A760}"/>
              </a:ext>
            </a:extLst>
          </p:cNvPr>
          <p:cNvSpPr/>
          <p:nvPr/>
        </p:nvSpPr>
        <p:spPr>
          <a:xfrm>
            <a:off x="1454228" y="1745936"/>
            <a:ext cx="5467865" cy="46955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Book cover">
            <a:extLst>
              <a:ext uri="{FF2B5EF4-FFF2-40B4-BE49-F238E27FC236}">
                <a16:creationId xmlns:a16="http://schemas.microsoft.com/office/drawing/2014/main" id="{35217565-723B-4BC1-2AD6-51FF77AF8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331" y="1308846"/>
            <a:ext cx="2497957" cy="388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6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9A0FA6B-D03E-4666-8FB3-D7CE3D224679}"/>
              </a:ext>
            </a:extLst>
          </p:cNvPr>
          <p:cNvSpPr txBox="1"/>
          <p:nvPr/>
        </p:nvSpPr>
        <p:spPr>
          <a:xfrm>
            <a:off x="308344" y="148856"/>
            <a:ext cx="68881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Dark matter, couplings to normal matter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1F8354-D9E0-2ECE-7066-DE8E5D6F2088}"/>
              </a:ext>
            </a:extLst>
          </p:cNvPr>
          <p:cNvSpPr txBox="1"/>
          <p:nvPr/>
        </p:nvSpPr>
        <p:spPr>
          <a:xfrm>
            <a:off x="8122395" y="6524478"/>
            <a:ext cx="40696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https://github.com/cajohare/AxionLimits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7DFB927-4261-6DEA-4FC8-9ACF61283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1797"/>
            <a:ext cx="6122634" cy="418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DF1B6EB5-C7B8-D4C9-2E01-A6798991E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695" y="2225998"/>
            <a:ext cx="6110305" cy="438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BEC5CD-30F4-D2F0-46C1-591177EB1D6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90611" y="929430"/>
            <a:ext cx="1112494" cy="11565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854ABB-7EF5-D8B4-0205-33D68E85226C}"/>
              </a:ext>
            </a:extLst>
          </p:cNvPr>
          <p:cNvSpPr txBox="1"/>
          <p:nvPr/>
        </p:nvSpPr>
        <p:spPr>
          <a:xfrm>
            <a:off x="811763" y="1175656"/>
            <a:ext cx="3433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axion-photon coupling</a:t>
            </a:r>
          </a:p>
          <a:p>
            <a:r>
              <a:rPr lang="en-US" dirty="0"/>
              <a:t>(inverse) </a:t>
            </a:r>
            <a:r>
              <a:rPr lang="en-US" dirty="0" err="1"/>
              <a:t>Primakoff</a:t>
            </a:r>
            <a:r>
              <a:rPr lang="en-US" dirty="0"/>
              <a:t> effect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41DAF11-043D-08D4-1EFF-0841E6476563}"/>
              </a:ext>
            </a:extLst>
          </p:cNvPr>
          <p:cNvGrpSpPr/>
          <p:nvPr/>
        </p:nvGrpSpPr>
        <p:grpSpPr>
          <a:xfrm>
            <a:off x="10549134" y="773471"/>
            <a:ext cx="1240405" cy="1197903"/>
            <a:chOff x="6993792" y="2466933"/>
            <a:chExt cx="1240405" cy="119790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24DF914-A212-27AD-03BD-EA722B048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063296" y="2466933"/>
              <a:ext cx="1170901" cy="119790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BCCC9B1-C915-942C-FF19-0951C6F1A8EA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3792" y="3024497"/>
              <a:ext cx="69504" cy="6859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1D642BD-7150-5A82-021E-EA27B09E25BF}"/>
              </a:ext>
            </a:extLst>
          </p:cNvPr>
          <p:cNvSpPr txBox="1"/>
          <p:nvPr/>
        </p:nvSpPr>
        <p:spPr>
          <a:xfrm>
            <a:off x="6823290" y="1007869"/>
            <a:ext cx="3433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axion-gluon coupling</a:t>
            </a:r>
          </a:p>
          <a:p>
            <a:r>
              <a:rPr lang="en-US" dirty="0"/>
              <a:t>induces an electric dipole moment</a:t>
            </a:r>
          </a:p>
        </p:txBody>
      </p:sp>
    </p:spTree>
    <p:extLst>
      <p:ext uri="{BB962C8B-B14F-4D97-AF65-F5344CB8AC3E}">
        <p14:creationId xmlns:p14="http://schemas.microsoft.com/office/powerpoint/2010/main" val="2569772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9A0FA6B-D03E-4666-8FB3-D7CE3D224679}"/>
              </a:ext>
            </a:extLst>
          </p:cNvPr>
          <p:cNvSpPr txBox="1"/>
          <p:nvPr/>
        </p:nvSpPr>
        <p:spPr>
          <a:xfrm>
            <a:off x="308344" y="148856"/>
            <a:ext cx="68881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Dark matter, couplings to normal matter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E4538E4-9440-C7DB-FFF0-6A2CD3133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44" y="733631"/>
            <a:ext cx="8152283" cy="584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1F8354-D9E0-2ECE-7066-DE8E5D6F2088}"/>
              </a:ext>
            </a:extLst>
          </p:cNvPr>
          <p:cNvSpPr txBox="1"/>
          <p:nvPr/>
        </p:nvSpPr>
        <p:spPr>
          <a:xfrm>
            <a:off x="8122395" y="6524478"/>
            <a:ext cx="40696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https://github.com/cajohare/AxionLimits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5090E7-4FBE-522B-1E7A-02CC71524B0B}"/>
              </a:ext>
            </a:extLst>
          </p:cNvPr>
          <p:cNvGrpSpPr/>
          <p:nvPr/>
        </p:nvGrpSpPr>
        <p:grpSpPr>
          <a:xfrm>
            <a:off x="9246226" y="2171878"/>
            <a:ext cx="1310679" cy="1257122"/>
            <a:chOff x="10781579" y="2407965"/>
            <a:chExt cx="1310679" cy="125712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CA020B2-B316-C06C-0B5B-028E314A5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851083" y="2407965"/>
              <a:ext cx="1241175" cy="1257122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07803A9-DB04-8C7D-B185-ADC2A2C08EE7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1579" y="2997294"/>
              <a:ext cx="69504" cy="6859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598A0C6-4BA7-5575-2448-FCA7054E60F4}"/>
              </a:ext>
            </a:extLst>
          </p:cNvPr>
          <p:cNvSpPr txBox="1"/>
          <p:nvPr/>
        </p:nvSpPr>
        <p:spPr>
          <a:xfrm>
            <a:off x="8824354" y="1347969"/>
            <a:ext cx="3433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axion-fermion coupling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540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6B003-1D67-D183-FD36-6F0FF2D1B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Spin-based magnetometry</a:t>
            </a:r>
          </a:p>
        </p:txBody>
      </p:sp>
    </p:spTree>
    <p:extLst>
      <p:ext uri="{BB962C8B-B14F-4D97-AF65-F5344CB8AC3E}">
        <p14:creationId xmlns:p14="http://schemas.microsoft.com/office/powerpoint/2010/main" val="2024141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42A897-BC91-0A06-631D-E4F5CF04810D}"/>
              </a:ext>
            </a:extLst>
          </p:cNvPr>
          <p:cNvSpPr/>
          <p:nvPr/>
        </p:nvSpPr>
        <p:spPr>
          <a:xfrm>
            <a:off x="1993599" y="757515"/>
            <a:ext cx="1399405" cy="959319"/>
          </a:xfrm>
          <a:custGeom>
            <a:avLst/>
            <a:gdLst>
              <a:gd name="connsiteX0" fmla="*/ 0 w 1399405"/>
              <a:gd name="connsiteY0" fmla="*/ 0 h 959319"/>
              <a:gd name="connsiteX1" fmla="*/ 438480 w 1399405"/>
              <a:gd name="connsiteY1" fmla="*/ 0 h 959319"/>
              <a:gd name="connsiteX2" fmla="*/ 918943 w 1399405"/>
              <a:gd name="connsiteY2" fmla="*/ 0 h 959319"/>
              <a:gd name="connsiteX3" fmla="*/ 1399405 w 1399405"/>
              <a:gd name="connsiteY3" fmla="*/ 0 h 959319"/>
              <a:gd name="connsiteX4" fmla="*/ 1399405 w 1399405"/>
              <a:gd name="connsiteY4" fmla="*/ 479660 h 959319"/>
              <a:gd name="connsiteX5" fmla="*/ 1399405 w 1399405"/>
              <a:gd name="connsiteY5" fmla="*/ 959319 h 959319"/>
              <a:gd name="connsiteX6" fmla="*/ 932937 w 1399405"/>
              <a:gd name="connsiteY6" fmla="*/ 959319 h 959319"/>
              <a:gd name="connsiteX7" fmla="*/ 480462 w 1399405"/>
              <a:gd name="connsiteY7" fmla="*/ 959319 h 959319"/>
              <a:gd name="connsiteX8" fmla="*/ 0 w 1399405"/>
              <a:gd name="connsiteY8" fmla="*/ 959319 h 959319"/>
              <a:gd name="connsiteX9" fmla="*/ 0 w 1399405"/>
              <a:gd name="connsiteY9" fmla="*/ 460473 h 959319"/>
              <a:gd name="connsiteX10" fmla="*/ 0 w 1399405"/>
              <a:gd name="connsiteY10" fmla="*/ 0 h 95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9405" h="959319" extrusionOk="0">
                <a:moveTo>
                  <a:pt x="0" y="0"/>
                </a:moveTo>
                <a:cubicBezTo>
                  <a:pt x="196482" y="-26794"/>
                  <a:pt x="339363" y="47903"/>
                  <a:pt x="438480" y="0"/>
                </a:cubicBezTo>
                <a:cubicBezTo>
                  <a:pt x="537597" y="-47903"/>
                  <a:pt x="705243" y="53788"/>
                  <a:pt x="918943" y="0"/>
                </a:cubicBezTo>
                <a:cubicBezTo>
                  <a:pt x="1132643" y="-53788"/>
                  <a:pt x="1291661" y="13028"/>
                  <a:pt x="1399405" y="0"/>
                </a:cubicBezTo>
                <a:cubicBezTo>
                  <a:pt x="1403055" y="97441"/>
                  <a:pt x="1353473" y="312100"/>
                  <a:pt x="1399405" y="479660"/>
                </a:cubicBezTo>
                <a:cubicBezTo>
                  <a:pt x="1445337" y="647220"/>
                  <a:pt x="1370070" y="775740"/>
                  <a:pt x="1399405" y="959319"/>
                </a:cubicBezTo>
                <a:cubicBezTo>
                  <a:pt x="1190229" y="966830"/>
                  <a:pt x="1035883" y="944600"/>
                  <a:pt x="932937" y="959319"/>
                </a:cubicBezTo>
                <a:cubicBezTo>
                  <a:pt x="829991" y="974038"/>
                  <a:pt x="698541" y="957166"/>
                  <a:pt x="480462" y="959319"/>
                </a:cubicBezTo>
                <a:cubicBezTo>
                  <a:pt x="262383" y="961472"/>
                  <a:pt x="137818" y="952514"/>
                  <a:pt x="0" y="959319"/>
                </a:cubicBezTo>
                <a:cubicBezTo>
                  <a:pt x="-26442" y="740807"/>
                  <a:pt x="52151" y="605888"/>
                  <a:pt x="0" y="460473"/>
                </a:cubicBezTo>
                <a:cubicBezTo>
                  <a:pt x="-52151" y="315058"/>
                  <a:pt x="8618" y="184255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http://upload.wikimedia.org/wikipedia/commons/d/d0/BlankMap-World-1c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61522" y="895114"/>
            <a:ext cx="5188570" cy="2505624"/>
          </a:xfrm>
          <a:prstGeom prst="rect">
            <a:avLst/>
          </a:prstGeom>
          <a:noFill/>
        </p:spPr>
      </p:pic>
      <p:sp>
        <p:nvSpPr>
          <p:cNvPr id="14" name="TextBox 27"/>
          <p:cNvSpPr txBox="1"/>
          <p:nvPr/>
        </p:nvSpPr>
        <p:spPr>
          <a:xfrm>
            <a:off x="442763" y="3870732"/>
            <a:ext cx="2297499" cy="83099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ym typeface="Wingdings" panose="05000000000000000000" pitchFamily="2" charset="2"/>
              </a:rPr>
              <a:t>Boston University</a:t>
            </a:r>
            <a:r>
              <a:rPr lang="en-US" sz="1600" dirty="0">
                <a:sym typeface="Wingdings" panose="05000000000000000000" pitchFamily="2" charset="2"/>
              </a:rPr>
              <a:t>:</a:t>
            </a:r>
          </a:p>
          <a:p>
            <a:pPr algn="ctr"/>
            <a:r>
              <a:rPr lang="en-US" sz="1600" dirty="0" err="1">
                <a:sym typeface="Wingdings" panose="05000000000000000000" pitchFamily="2" charset="2"/>
              </a:rPr>
              <a:t>CASPEr</a:t>
            </a:r>
            <a:r>
              <a:rPr lang="en-US" sz="1600" dirty="0">
                <a:sym typeface="Wingdings" panose="05000000000000000000" pitchFamily="2" charset="2"/>
              </a:rPr>
              <a:t>-electric using spins in solids</a:t>
            </a:r>
            <a:endParaRPr lang="en-US" sz="1600" dirty="0"/>
          </a:p>
        </p:txBody>
      </p:sp>
      <p:sp>
        <p:nvSpPr>
          <p:cNvPr id="17" name="TextBox 27"/>
          <p:cNvSpPr txBox="1"/>
          <p:nvPr/>
        </p:nvSpPr>
        <p:spPr>
          <a:xfrm>
            <a:off x="9461245" y="3870732"/>
            <a:ext cx="2439484" cy="83099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ym typeface="Wingdings" panose="05000000000000000000" pitchFamily="2" charset="2"/>
              </a:rPr>
              <a:t>Helmholtz institute Mainz</a:t>
            </a:r>
            <a:r>
              <a:rPr lang="en-US" sz="1600" dirty="0">
                <a:sym typeface="Wingdings" panose="05000000000000000000" pitchFamily="2" charset="2"/>
              </a:rPr>
              <a:t>:</a:t>
            </a:r>
          </a:p>
          <a:p>
            <a:pPr algn="ctr"/>
            <a:r>
              <a:rPr lang="en-US" sz="1600" dirty="0" err="1">
                <a:sym typeface="Wingdings" panose="05000000000000000000" pitchFamily="2" charset="2"/>
              </a:rPr>
              <a:t>CASPEr</a:t>
            </a:r>
            <a:r>
              <a:rPr lang="en-US" sz="1600" dirty="0">
                <a:sym typeface="Wingdings" panose="05000000000000000000" pitchFamily="2" charset="2"/>
              </a:rPr>
              <a:t>-gradient using hyperpolarized liquids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18571" y="1658368"/>
            <a:ext cx="1293353" cy="1436941"/>
          </a:xfrm>
          <a:prstGeom prst="rect">
            <a:avLst/>
          </a:prstGeom>
        </p:spPr>
      </p:pic>
      <p:sp>
        <p:nvSpPr>
          <p:cNvPr id="29" name="Flowchart: Connector 28"/>
          <p:cNvSpPr/>
          <p:nvPr/>
        </p:nvSpPr>
        <p:spPr>
          <a:xfrm>
            <a:off x="4039271" y="1476151"/>
            <a:ext cx="119351" cy="113860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lowchart: Connector 29"/>
          <p:cNvSpPr/>
          <p:nvPr/>
        </p:nvSpPr>
        <p:spPr>
          <a:xfrm>
            <a:off x="4727542" y="1417718"/>
            <a:ext cx="119351" cy="113860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lowchart: Connector 30"/>
          <p:cNvSpPr/>
          <p:nvPr/>
        </p:nvSpPr>
        <p:spPr>
          <a:xfrm>
            <a:off x="5774743" y="1348088"/>
            <a:ext cx="119351" cy="113860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36072" y="771036"/>
            <a:ext cx="370320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Deniz Aybas</a:t>
            </a:r>
          </a:p>
          <a:p>
            <a:r>
              <a:rPr lang="en-US" sz="1400" dirty="0"/>
              <a:t>Alex Wilzewski</a:t>
            </a:r>
          </a:p>
          <a:p>
            <a:r>
              <a:rPr lang="en-US" sz="1400" dirty="0"/>
              <a:t>Janos Adam</a:t>
            </a:r>
          </a:p>
          <a:p>
            <a:r>
              <a:rPr lang="en-US" sz="1400" dirty="0"/>
              <a:t>Sasha Gramolin </a:t>
            </a:r>
          </a:p>
          <a:p>
            <a:r>
              <a:rPr lang="en-US" sz="1400" dirty="0"/>
              <a:t>Dorian Johnson</a:t>
            </a:r>
          </a:p>
          <a:p>
            <a:r>
              <a:rPr lang="en-US" sz="1400" dirty="0"/>
              <a:t>Annalies Kleyheeg </a:t>
            </a:r>
          </a:p>
          <a:p>
            <a:r>
              <a:rPr lang="en-US" sz="1400" dirty="0"/>
              <a:t>John Blanchard </a:t>
            </a:r>
          </a:p>
          <a:p>
            <a:r>
              <a:rPr lang="en-US" sz="1400" dirty="0"/>
              <a:t>Antoine Garcon</a:t>
            </a:r>
          </a:p>
          <a:p>
            <a:r>
              <a:rPr lang="en-US" sz="1400" dirty="0"/>
              <a:t>Gary Centers</a:t>
            </a:r>
          </a:p>
          <a:p>
            <a:r>
              <a:rPr lang="en-US" sz="1400" dirty="0"/>
              <a:t>Nataniel Figueroa </a:t>
            </a:r>
          </a:p>
          <a:p>
            <a:r>
              <a:rPr lang="en-US" sz="1400" dirty="0"/>
              <a:t>Marina Gil </a:t>
            </a:r>
            <a:r>
              <a:rPr lang="en-US" sz="1400" dirty="0" err="1"/>
              <a:t>Sendra</a:t>
            </a:r>
            <a:endParaRPr lang="en-US" sz="1400" dirty="0"/>
          </a:p>
        </p:txBody>
      </p:sp>
      <p:sp>
        <p:nvSpPr>
          <p:cNvPr id="32" name="TextBox 31"/>
          <p:cNvSpPr txBox="1"/>
          <p:nvPr/>
        </p:nvSpPr>
        <p:spPr>
          <a:xfrm>
            <a:off x="9340589" y="3180268"/>
            <a:ext cx="27877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Dmitry Budker     Arne Wickenbrock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3530" y="3902106"/>
            <a:ext cx="1107169" cy="73173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028" y="4877755"/>
            <a:ext cx="1216107" cy="150535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102" y="4877755"/>
            <a:ext cx="1124303" cy="149907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68773" y="4877755"/>
            <a:ext cx="1183950" cy="1499072"/>
          </a:xfrm>
          <a:prstGeom prst="rect">
            <a:avLst/>
          </a:prstGeom>
        </p:spPr>
      </p:pic>
      <p:pic>
        <p:nvPicPr>
          <p:cNvPr id="2050" name="Picture 9" descr="cid:image001.png@01D5511F.85292580"/>
          <p:cNvPicPr>
            <a:picLocks noChangeAspect="1" noChangeArrowheads="1"/>
          </p:cNvPicPr>
          <p:nvPr/>
        </p:nvPicPr>
        <p:blipFill rotWithShape="1">
          <a:blip r:embed="rId9" r:link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902" y="3844873"/>
            <a:ext cx="901045" cy="95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8" descr="cid:image002.png@01D5511F.85292580"/>
          <p:cNvPicPr>
            <a:picLocks noChangeAspect="1" noChangeArrowheads="1"/>
          </p:cNvPicPr>
          <p:nvPr/>
        </p:nvPicPr>
        <p:blipFill>
          <a:blip r:embed="rId11" r:link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476" y="3564479"/>
            <a:ext cx="962186" cy="41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Flowchart: Connector 26"/>
          <p:cNvSpPr/>
          <p:nvPr/>
        </p:nvSpPr>
        <p:spPr>
          <a:xfrm>
            <a:off x="4627549" y="1501518"/>
            <a:ext cx="119351" cy="113860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image2.png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148835" y="3424740"/>
            <a:ext cx="1163455" cy="93214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Picture 2" descr="Image result for department of energy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790" y="3514142"/>
            <a:ext cx="669813" cy="66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345" y="4316038"/>
            <a:ext cx="976289" cy="28117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6161924-D70B-450D-813F-80D747E1A41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538" y="4773783"/>
            <a:ext cx="1204574" cy="180686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17AFDC0-3351-4DCF-8DD1-2B5E3CA7EA2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7434" y="4743243"/>
            <a:ext cx="765953" cy="1837401"/>
          </a:xfrm>
          <a:prstGeom prst="rect">
            <a:avLst/>
          </a:prstGeom>
        </p:spPr>
      </p:pic>
      <p:pic>
        <p:nvPicPr>
          <p:cNvPr id="43" name="Picture 4" descr="https://lh3.googleusercontent.com/vdC91bd5ePiPmXj9zWGca7K9HUZqAfz5mFqbYF1u1TVJ0XQoRz5qr9QKFi9cXND1lxcJkhslqjzPTygrtyzCRtGBMiRPW2DK-uJOcR6wmIMeGFj_A1TJalsVAxpH7RvKjddl-xpBVVdxWcJKQLeXIdifMjtkORetz1TGNwe15r21-YP89XXmoI1sZ5lQo_POhfCt_zhUUzSpD0yfEXGm2KWa_crrQ-FJUhrvmN2eN3i8gaHGj9WKFnaGSYXf1YwTnHSZZzvFJA4cG0yoMmb_wK8-FvCiWhxy_f981wyd3iZMRckKhf9au6kZ_0DuyywnYIaX8qUDJcxQ23tlLACyJ49W-QRVWC9HbZeLjDUV3OahAuk5CV6bNmtQMV9Iv9LRN7T3qkHNFC7Ra5sX_BaYlNczNIojaidP0E_yjnC7wjaDLDNefY35L5PLb1wsuqyZjjjMx5vK3ebYD4nsx6i7MzWTNnYXoKMU5uVs2pEXtMA5T_i0iq7jG2FT9GYsFjOIPozQyvoXyeCWLdj082YDyHB0PVzvvNE3ehNcpvO3L_5DiNzyJIXjI4ukXLrdjYctHNZM_-SrfxnWl8SyoOCPHTObmx1DM4j9CeNAqeVWFfM5DTvQg7AqGS4m_ZNPK6QKsPF9qDXqBuftVcp_pvToX_GPLW6hL44=w684-h1214-no">
            <a:extLst>
              <a:ext uri="{FF2B5EF4-FFF2-40B4-BE49-F238E27FC236}">
                <a16:creationId xmlns:a16="http://schemas.microsoft.com/office/drawing/2014/main" id="{588D7BB8-972D-48BC-8FF4-9CFB419AC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55" y="4743243"/>
            <a:ext cx="1044824" cy="185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02759857-503E-4F11-9ECE-03497B3C3D23}"/>
              </a:ext>
            </a:extLst>
          </p:cNvPr>
          <p:cNvSpPr txBox="1"/>
          <p:nvPr/>
        </p:nvSpPr>
        <p:spPr>
          <a:xfrm>
            <a:off x="1265255" y="-28624"/>
            <a:ext cx="96614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The Cosmic Axion Spin Precession Experiment program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5C9DB44-D20B-4F3F-88FB-0107D41A3D3F}"/>
              </a:ext>
            </a:extLst>
          </p:cNvPr>
          <p:cNvSpPr txBox="1"/>
          <p:nvPr/>
        </p:nvSpPr>
        <p:spPr>
          <a:xfrm>
            <a:off x="1993845" y="771036"/>
            <a:ext cx="153342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/>
              <a:t>Yuzhe</a:t>
            </a:r>
            <a:r>
              <a:rPr lang="en-US" sz="1400" dirty="0"/>
              <a:t> Zhang</a:t>
            </a:r>
          </a:p>
          <a:p>
            <a:r>
              <a:rPr lang="en-US" sz="1400" dirty="0"/>
              <a:t>Arian Dogan</a:t>
            </a:r>
          </a:p>
          <a:p>
            <a:r>
              <a:rPr lang="en-US" sz="1400" dirty="0"/>
              <a:t>Julian Walter</a:t>
            </a:r>
          </a:p>
          <a:p>
            <a:r>
              <a:rPr lang="en-US" sz="1400" dirty="0"/>
              <a:t>Olympia </a:t>
            </a:r>
            <a:r>
              <a:rPr lang="en-US" sz="1400" dirty="0" err="1"/>
              <a:t>Maliaka</a:t>
            </a:r>
            <a:endParaRPr lang="en-US" sz="1400" dirty="0"/>
          </a:p>
          <a:p>
            <a:r>
              <a:rPr lang="en-US" sz="1400" dirty="0"/>
              <a:t>Ophir Rumi</a:t>
            </a:r>
          </a:p>
          <a:p>
            <a:r>
              <a:rPr lang="en-US" sz="1400" dirty="0" err="1"/>
              <a:t>Jiaxuan</a:t>
            </a:r>
            <a:r>
              <a:rPr lang="en-US" sz="1400" dirty="0"/>
              <a:t> Xu</a:t>
            </a:r>
          </a:p>
          <a:p>
            <a:r>
              <a:rPr lang="en-US" sz="1400" dirty="0" err="1"/>
              <a:t>Pengyu</a:t>
            </a:r>
            <a:r>
              <a:rPr lang="en-US" sz="1400" dirty="0"/>
              <a:t> Zhou</a:t>
            </a:r>
          </a:p>
          <a:p>
            <a:r>
              <a:rPr lang="en-US" sz="1400" dirty="0"/>
              <a:t>Teng Wu</a:t>
            </a:r>
          </a:p>
          <a:p>
            <a:r>
              <a:rPr lang="en-US" sz="1400" dirty="0"/>
              <a:t>Alfredo </a:t>
            </a:r>
            <a:r>
              <a:rPr lang="en-US" sz="1400" dirty="0" err="1"/>
              <a:t>Ferella</a:t>
            </a:r>
            <a:endParaRPr lang="en-US" sz="1400" dirty="0"/>
          </a:p>
          <a:p>
            <a:r>
              <a:rPr lang="en-US" sz="1400" dirty="0"/>
              <a:t>Matthew Lawson</a:t>
            </a:r>
          </a:p>
        </p:txBody>
      </p:sp>
      <p:pic>
        <p:nvPicPr>
          <p:cNvPr id="46" name="Grafik 14" descr="Ein Bild, das drinnen, Wand, Boden, stehend enthält.&#10;&#10;Automatisch generierte Beschreibung">
            <a:extLst>
              <a:ext uri="{FF2B5EF4-FFF2-40B4-BE49-F238E27FC236}">
                <a16:creationId xmlns:a16="http://schemas.microsoft.com/office/drawing/2014/main" id="{8E707B09-42CF-4479-A4DB-B70471265A07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31852" r="31786"/>
          <a:stretch/>
        </p:blipFill>
        <p:spPr>
          <a:xfrm>
            <a:off x="9488871" y="4773783"/>
            <a:ext cx="985535" cy="180686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8C72485-9EC2-4FA9-A0B3-D0366AE612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9" r="9259"/>
          <a:stretch/>
        </p:blipFill>
        <p:spPr bwMode="auto">
          <a:xfrm>
            <a:off x="7666076" y="4860468"/>
            <a:ext cx="1183290" cy="147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C4BE76E-3237-48BE-BBF9-070B4FFBA41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496" y="4064499"/>
            <a:ext cx="1314067" cy="584776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62475250-4E00-EE68-B502-AC7681563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363" y="2280126"/>
            <a:ext cx="1428750" cy="1428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9FE86C5B-9944-DB47-0038-1E1D256FE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688" y="607458"/>
            <a:ext cx="1428750" cy="1428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>
            <a:extLst>
              <a:ext uri="{FF2B5EF4-FFF2-40B4-BE49-F238E27FC236}">
                <a16:creationId xmlns:a16="http://schemas.microsoft.com/office/drawing/2014/main" id="{1216AEBB-6F3C-4225-1FCD-37268B0E7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313" y="611990"/>
            <a:ext cx="1428750" cy="1428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elmholtz-Institut Mainz">
            <a:extLst>
              <a:ext uri="{FF2B5EF4-FFF2-40B4-BE49-F238E27FC236}">
                <a16:creationId xmlns:a16="http://schemas.microsoft.com/office/drawing/2014/main" id="{71BB70BA-4D2F-6CB6-5CF8-F700ECD76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926" y="1659758"/>
            <a:ext cx="962186" cy="144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18D3B2-991D-D0FE-F0E2-D3CD1D40B62B}"/>
              </a:ext>
            </a:extLst>
          </p:cNvPr>
          <p:cNvSpPr txBox="1"/>
          <p:nvPr/>
        </p:nvSpPr>
        <p:spPr>
          <a:xfrm>
            <a:off x="3527028" y="6417731"/>
            <a:ext cx="60975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Peter Graham     Surjeet Rajendran     Derek Kimball           Alex </a:t>
            </a:r>
            <a:r>
              <a:rPr lang="en-US" sz="1400" dirty="0" err="1"/>
              <a:t>Sushkov</a:t>
            </a:r>
            <a:endParaRPr lang="en-US" sz="14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F6BF573-7C89-959C-4F78-364932408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248" y="2296043"/>
            <a:ext cx="142875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07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5787"/>
  <p:tag name="ORIGINALWIDTH" val="57.00795"/>
  <p:tag name="LATEXADDIN" val="\documentclass{article}&#10;\include{AlexTeXdefs}&#10;\pagestyle{empty}&#10;\begin{document}&#10;&#10;\begin{align*}&#10;a&#10;\end{align*}&#10;&#10;\end{document}"/>
  <p:tag name="IGUANATEXSIZE" val="12"/>
  <p:tag name="IGUANATEXCURSOR" val="98"/>
  <p:tag name="TRANSPARENCY" val="True"/>
  <p:tag name="FILENAME" val="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3.50481"/>
  <p:tag name="ORIGINALWIDTH" val="759.039"/>
  <p:tag name="OUTPUTDPI" val="1200"/>
  <p:tag name="LATEXADDIN" val="\documentclass{article}&#10;\include{AlexTeXdefs}&#10;\pagestyle{empty}&#10;\begin{document}&#10;&#10;\begin{align*}&#10;m_ac^2/h = 39.58\uu{MHz}&#10;\end{align*}&#10;&#10;\end{document}"/>
  <p:tag name="IGUANATEXSIZE" val="18"/>
  <p:tag name="IGUANATEXCURSOR" val="121"/>
  <p:tag name="TRANSPARENCY" val="True"/>
  <p:tag name="FILENAME" val=""/>
  <p:tag name="INPUTTYPE" val="0"/>
  <p:tag name="LATEXENGINEID" val="1"/>
  <p:tag name="TEMPFOLDER" val="C:\Program Files (x86)\IguanaTeX\Temp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5.0188"/>
  <p:tag name="ORIGINALWIDTH" val="1146.16"/>
  <p:tag name="LATEXADDIN" val="\documentclass{article}&#10;\include{AlexTeXdefs}&#10;\pagestyle{empty}&#10;\begin{document}&#10;&#10;\begin{align*}&#10;g_d = 3\times 10^{-3}\uu{GeV^{-2}}&#10;\end{align*}&#10;&#10;\end{document}"/>
  <p:tag name="IGUANATEXSIZE" val="18"/>
  <p:tag name="IGUANATEXCURSOR" val="117"/>
  <p:tag name="TRANSPARENCY" val="True"/>
  <p:tag name="FILENAME" val="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8.50504"/>
  <p:tag name="ORIGINALWIDTH" val="478.5246"/>
  <p:tag name="OUTPUTDPI" val="1200"/>
  <p:tag name="LATEXADDIN" val="\documentclass{article}&#10;\include{AlexTeXdefs}&#10;\pagestyle{empty}&#10;\begin{document}&#10;&#10;\begin{align*}&#10;0.05\uu{nV/\sqrt{Hz}}&#10;\end{align*}&#10;&#10;\end{document}"/>
  <p:tag name="IGUANATEXSIZE" val="18"/>
  <p:tag name="IGUANATEXCURSOR" val="117"/>
  <p:tag name="TRANSPARENCY" val="True"/>
  <p:tag name="FILENAME" val=""/>
  <p:tag name="INPUTTYPE" val="0"/>
  <p:tag name="LATEXENGINEID" val="1"/>
  <p:tag name="TEMPFOLDER" val="C:\Program Files (x86)\IguanaTeX\Temp\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1143.16"/>
  <p:tag name="LATEXADDIN" val="\documentclass{article}&#10;\include{AlexTeXdefs}&#10;\usepackage{amssymb,amsmath,bm}&#10;\pagestyle{empty}&#10;\begin{document}&#10;&#10;\begin{align*}&#10;\mathcal{H}_{\rm EDM}=g_{d}a\bm{E}^*\cdot \bm{I}/I&#10;\end{align*}&#10;&#10;\end{document}"/>
  <p:tag name="IGUANATEXSIZE" val="20"/>
  <p:tag name="IGUANATEXCURSOR" val="179"/>
  <p:tag name="TRANSPARENCY" val="True"/>
  <p:tag name="FILENAME" val=""/>
  <p:tag name="LATEXENGINEID" val="1"/>
  <p:tag name="TEMPFOLDER" val="C:\Users\Alex\Documents\_Current\_WorkingFiles\TeX\IguanaTeX\"/>
  <p:tag name="LATEXFORMHEIGHT" val="312"/>
  <p:tag name="LATEXFORMWIDTH" val="515.4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3.5187"/>
  <p:tag name="ORIGINALWIDTH" val="1007.391"/>
  <p:tag name="LATEXADDIN" val="\documentclass{article}&#10;\include{AlexTeXdefs}&#10;\pagestyle{empty}&#10;\begin{document}&#10;&#10;\begin{align*}&#10;N = 3\times 10^{20}\uu{spins}&#10;\end{align*}&#10;&#10;\end{document}"/>
  <p:tag name="IGUANATEXSIZE" val="18"/>
  <p:tag name="IGUANATEXCURSOR" val="101"/>
  <p:tag name="TRANSPARENCY" val="True"/>
  <p:tag name="FILENAME" val="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2.5157"/>
  <p:tag name="ORIGINALWIDTH" val="372.802"/>
  <p:tag name="LATEXADDIN" val="\documentclass{article}&#10;\include{AlexTeXdefs}&#10;\pagestyle{empty}&#10;\begin{document}&#10;&#10;\begin{align*}&#10;\approx 10^{-4}&#10;\end{align*}&#10;&#10;\end{document}"/>
  <p:tag name="IGUANATEXSIZE" val="18"/>
  <p:tag name="IGUANATEXCURSOR" val="112"/>
  <p:tag name="TRANSPARENCY" val="True"/>
  <p:tag name="FILENAME" val="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5787"/>
  <p:tag name="ORIGINALWIDTH" val="57.00795"/>
  <p:tag name="LATEXADDIN" val="\documentclass{article}&#10;\include{AlexTeXdefs}&#10;\pagestyle{empty}&#10;\begin{document}&#10;&#10;\begin{align*}&#10;a&#10;\end{align*}&#10;&#10;\end{document}"/>
  <p:tag name="IGUANATEXSIZE" val="12"/>
  <p:tag name="IGUANATEXCURSOR" val="98"/>
  <p:tag name="TRANSPARENCY" val="True"/>
  <p:tag name="FILENAME" val="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658"/>
  <p:tag name="ORIGINALWIDTH" val="1071.9"/>
  <p:tag name="LATEXADDIN" val="\documentclass{article}&#10;\include{AlexTeXdefs}&#10;\pagestyle{empty}&#10;\begin{document}&#10;&#10;\begin{align*}&#10;\mathcal{H}_{\rm NMR}=-\hbar\gamma_I\bm{B}\cdot \bm{I}&#10;\end{align*}&#10;&#10;\end{document}"/>
  <p:tag name="IGUANATEXSIZE" val="18"/>
  <p:tag name="IGUANATEXCURSOR" val="120"/>
  <p:tag name="TRANSPARENCY" val="True"/>
  <p:tag name="FILENAME" val=""/>
  <p:tag name="LATEXENGINEID" val="1"/>
  <p:tag name="TEMPFOLDER" val="C:\Users\Alex\Documents\_Current\_WorkingFiles\TeX\IguanaTeX\"/>
  <p:tag name="LATEXFORMHEIGHT" val="312"/>
  <p:tag name="LATEXFORMWIDTH" val="533.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0155"/>
  <p:tag name="ORIGINALWIDTH" val="1148.41"/>
  <p:tag name="LATEXADDIN" val="\documentclass{article}&#10;\include{AlexTeXdefs}&#10;\usepackage{amssymb,amsmath,bm}&#10;\pagestyle{empty}&#10;\begin{document}&#10;&#10;\begin{align*}&#10;\mathcal{H}_{aNN}=g_{aNN}\bm{\nabla}a \cdot \bm{I}&#10;\end{align*}&#10;&#10;\end{document}"/>
  <p:tag name="IGUANATEXSIZE" val="20"/>
  <p:tag name="IGUANATEXCURSOR" val="179"/>
  <p:tag name="TRANSPARENCY" val="True"/>
  <p:tag name="FILENAME" val=""/>
  <p:tag name="LATEXENGINEID" val="1"/>
  <p:tag name="TEMPFOLDER" val="C:\Users\Alex\Documents\_Current\_WorkingFiles\TeX\IguanaTeX\"/>
  <p:tag name="LATEXFORMHEIGHT" val="312"/>
  <p:tag name="LATEXFORMWIDTH" val="515.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1143.16"/>
  <p:tag name="LATEXADDIN" val="\documentclass{article}&#10;\include{AlexTeXdefs}&#10;\usepackage{amssymb,amsmath,bm}&#10;\pagestyle{empty}&#10;\begin{document}&#10;&#10;\begin{align*}&#10;\mathcal{H}_{\rm EDM}=g_{d}a\bm{E}^*\cdot \bm{I}/I&#10;\end{align*}&#10;&#10;\end{document}"/>
  <p:tag name="IGUANATEXSIZE" val="20"/>
  <p:tag name="IGUANATEXCURSOR" val="179"/>
  <p:tag name="TRANSPARENCY" val="True"/>
  <p:tag name="FILENAME" val=""/>
  <p:tag name="LATEXENGINEID" val="1"/>
  <p:tag name="TEMPFOLDER" val="C:\Users\Alex\Documents\_Current\_WorkingFiles\TeX\IguanaTeX\"/>
  <p:tag name="LATEXFORMHEIGHT" val="312"/>
  <p:tag name="LATEXFORMWIDTH" val="515.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904.6262"/>
  <p:tag name="LATEXADDIN" val="\documentclass{article}&#10;\include{AlexTeXdefs}&#10;\pagestyle{empty}&#10;\begin{document}&#10;&#10;\begin{align*}&#10;E^*=340\uu{kV/cm}&#10;\end{align*}&#10;&#10;\end{document}"/>
  <p:tag name="IGUANATEXSIZE" val="18"/>
  <p:tag name="IGUANATEXCURSOR" val="104"/>
  <p:tag name="TRANSPARENCY" val="True"/>
  <p:tag name="FILENAME" val="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9.00457"/>
  <p:tag name="ORIGINALWIDTH" val="485.525"/>
  <p:tag name="OUTPUTDPI" val="1200"/>
  <p:tag name="LATEXADDIN" val="\documentclass{article}&#10;\include{AlexTeXdefs}&#10;\pagestyle{empty}&#10;\begin{document}&#10;&#10;\begin{align*}&#10;3\times 10^{20}\uu{spins}&#10;\end{align*}&#10;&#10;\end{document}"/>
  <p:tag name="IGUANATEXSIZE" val="16"/>
  <p:tag name="IGUANATEXCURSOR" val="112"/>
  <p:tag name="TRANSPARENCY" val="True"/>
  <p:tag name="FILENAME" val=""/>
  <p:tag name="INPUTTYPE" val="0"/>
  <p:tag name="LATEXENGINEID" val="1"/>
  <p:tag name="TEMPFOLDER" val="C:\Program Files (x86)\IguanaTeX\Temp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.2691"/>
  <p:tag name="ORIGINALWIDTH" val="1875.262"/>
  <p:tag name="LATEXADDIN" val="\documentclass{article}&#10;\include{AlexTeXdefs}&#10;\pagestyle{empty}&#10;\begin{document}&#10;&#10;\begin{align*}&#10;\chem{(PbMg_{1/3}Nb_{2/3}O_3)_{2/3}(PbTiO_3)_{1/3}}&#10;\end{align*}&#10;&#10;\end{document}"/>
  <p:tag name="IGUANATEXSIZE" val="14"/>
  <p:tag name="IGUANATEXCURSOR" val="104"/>
  <p:tag name="TRANSPARENCY" val="True"/>
  <p:tag name="FILENAME" val=""/>
  <p:tag name="LATEXENGINEID" val="1"/>
  <p:tag name="TEMPFOLDER" val="C:\Users\Alex\Documents\_Current\_WorkingFiles\TeX\IguanaTeX\"/>
  <p:tag name="LATEXFORMHEIGHT" val="312"/>
  <p:tag name="LATEXFORMWIDTH" val="473.4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1143.16"/>
  <p:tag name="LATEXADDIN" val="\documentclass{article}&#10;\include{AlexTeXdefs}&#10;\usepackage{amssymb,amsmath,bm}&#10;\pagestyle{empty}&#10;\begin{document}&#10;&#10;\begin{align*}&#10;\mathcal{H}_{\rm EDM}=g_{d}a\bm{E}^*\cdot \bm{I}/I&#10;\end{align*}&#10;&#10;\end{document}"/>
  <p:tag name="IGUANATEXSIZE" val="20"/>
  <p:tag name="IGUANATEXCURSOR" val="179"/>
  <p:tag name="TRANSPARENCY" val="True"/>
  <p:tag name="FILENAME" val=""/>
  <p:tag name="LATEXENGINEID" val="1"/>
  <p:tag name="TEMPFOLDER" val="C:\Users\Alex\Documents\_Current\_WorkingFiles\TeX\IguanaTeX\"/>
  <p:tag name="LATEXFORMHEIGHT" val="312"/>
  <p:tag name="LATEXFORMWIDTH" val="515.4"/>
  <p:tag name="LATEXFORMWRAP" val="True"/>
  <p:tag name="BITMAPVECTOR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8469</TotalTime>
  <Words>2141</Words>
  <Application>Microsoft Office PowerPoint</Application>
  <PresentationFormat>Widescreen</PresentationFormat>
  <Paragraphs>396</Paragraphs>
  <Slides>42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Arial</vt:lpstr>
      <vt:lpstr>Calibri</vt:lpstr>
      <vt:lpstr>Calibri Light</vt:lpstr>
      <vt:lpstr>Cambria Math</vt:lpstr>
      <vt:lpstr>Ink Free</vt:lpstr>
      <vt:lpstr>roboto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Spin-based magnetometry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Hendrik Bekker</dc:creator>
  <cp:lastModifiedBy>Hendrik Bekker</cp:lastModifiedBy>
  <cp:revision>76</cp:revision>
  <dcterms:created xsi:type="dcterms:W3CDTF">2022-08-08T12:23:55Z</dcterms:created>
  <dcterms:modified xsi:type="dcterms:W3CDTF">2023-03-19T19:31:40Z</dcterms:modified>
</cp:coreProperties>
</file>