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69" r:id="rId3"/>
    <p:sldId id="272" r:id="rId4"/>
    <p:sldId id="273" r:id="rId5"/>
    <p:sldId id="276" r:id="rId6"/>
    <p:sldId id="277" r:id="rId7"/>
    <p:sldId id="270" r:id="rId8"/>
    <p:sldId id="275" r:id="rId9"/>
    <p:sldId id="271" r:id="rId10"/>
    <p:sldId id="263" r:id="rId11"/>
    <p:sldId id="265" r:id="rId12"/>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87" autoAdjust="0"/>
  </p:normalViewPr>
  <p:slideViewPr>
    <p:cSldViewPr>
      <p:cViewPr varScale="1">
        <p:scale>
          <a:sx n="69" d="100"/>
          <a:sy n="69" d="100"/>
        </p:scale>
        <p:origin x="468"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8D40A42-299F-4D90-A261-3845BCA79506}" type="datetimeFigureOut">
              <a:rPr lang="fr-FR"/>
              <a:t>23/01/2023</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88A1113-C72D-4ED3-8768-B31211CE5AF5}"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a:t>
            </a:fld>
            <a:endParaRPr lang="fr-FR"/>
          </a:p>
        </p:txBody>
      </p:sp>
    </p:spTree>
    <p:extLst>
      <p:ext uri="{BB962C8B-B14F-4D97-AF65-F5344CB8AC3E}">
        <p14:creationId xmlns:p14="http://schemas.microsoft.com/office/powerpoint/2010/main" val="89801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2</a:t>
            </a:fld>
            <a:endParaRPr lang="fr-FR"/>
          </a:p>
        </p:txBody>
      </p:sp>
    </p:spTree>
    <p:extLst>
      <p:ext uri="{BB962C8B-B14F-4D97-AF65-F5344CB8AC3E}">
        <p14:creationId xmlns:p14="http://schemas.microsoft.com/office/powerpoint/2010/main" val="281889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3</a:t>
            </a:fld>
            <a:endParaRPr lang="fr-FR"/>
          </a:p>
        </p:txBody>
      </p:sp>
    </p:spTree>
    <p:extLst>
      <p:ext uri="{BB962C8B-B14F-4D97-AF65-F5344CB8AC3E}">
        <p14:creationId xmlns:p14="http://schemas.microsoft.com/office/powerpoint/2010/main" val="2397467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4</a:t>
            </a:fld>
            <a:endParaRPr lang="fr-FR"/>
          </a:p>
        </p:txBody>
      </p:sp>
    </p:spTree>
    <p:extLst>
      <p:ext uri="{BB962C8B-B14F-4D97-AF65-F5344CB8AC3E}">
        <p14:creationId xmlns:p14="http://schemas.microsoft.com/office/powerpoint/2010/main" val="247513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5</a:t>
            </a:fld>
            <a:endParaRPr lang="fr-FR"/>
          </a:p>
        </p:txBody>
      </p:sp>
    </p:spTree>
    <p:extLst>
      <p:ext uri="{BB962C8B-B14F-4D97-AF65-F5344CB8AC3E}">
        <p14:creationId xmlns:p14="http://schemas.microsoft.com/office/powerpoint/2010/main" val="334241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6</a:t>
            </a:fld>
            <a:endParaRPr lang="fr-FR"/>
          </a:p>
        </p:txBody>
      </p:sp>
    </p:spTree>
    <p:extLst>
      <p:ext uri="{BB962C8B-B14F-4D97-AF65-F5344CB8AC3E}">
        <p14:creationId xmlns:p14="http://schemas.microsoft.com/office/powerpoint/2010/main" val="10427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8</a:t>
            </a:fld>
            <a:endParaRPr lang="fr-FR"/>
          </a:p>
        </p:txBody>
      </p:sp>
    </p:spTree>
    <p:extLst>
      <p:ext uri="{BB962C8B-B14F-4D97-AF65-F5344CB8AC3E}">
        <p14:creationId xmlns:p14="http://schemas.microsoft.com/office/powerpoint/2010/main" val="144774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9</a:t>
            </a:fld>
            <a:endParaRPr lang="fr-FR"/>
          </a:p>
        </p:txBody>
      </p:sp>
    </p:spTree>
    <p:extLst>
      <p:ext uri="{BB962C8B-B14F-4D97-AF65-F5344CB8AC3E}">
        <p14:creationId xmlns:p14="http://schemas.microsoft.com/office/powerpoint/2010/main" val="28199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10</a:t>
            </a:fld>
            <a:endParaRPr lang="fr-FR"/>
          </a:p>
        </p:txBody>
      </p:sp>
    </p:spTree>
    <p:extLst>
      <p:ext uri="{BB962C8B-B14F-4D97-AF65-F5344CB8AC3E}">
        <p14:creationId xmlns:p14="http://schemas.microsoft.com/office/powerpoint/2010/main" val="86075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ED9275C7-ECAD-46B9-B1DF-6ADB036F93DC}" type="datetime1">
              <a:rPr lang="fr-FR"/>
              <a:t>23/01/2023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C553B4A-523D-4824-8852-45C5EA42D55B}" type="datetime1">
              <a:rPr lang="fr-FR"/>
              <a:t>23/01/2023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9A6D65B5-7B37-4D4F-ADF3-7A266D005292}" type="datetime1">
              <a:rPr lang="fr-FR"/>
              <a:t>23/01/2023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23.01.23</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346438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23.01.23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13245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23.01.23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54156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23.01.23</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511870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23.01.23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24399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23.01.23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065914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70305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endParaRP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9421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2D97BB5-296B-45AF-8D89-DBCECA4863FD}" type="datetime1">
              <a:rPr lang="fr-FR"/>
              <a:t>23/01/2023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502995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52152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0645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40036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7581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1146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23.01.23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565611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184352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43550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3485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D5336B47-5BBF-449E-97E8-F73EB9FE3681}" type="datetime1">
              <a:rPr lang="fr-FR"/>
              <a:t>23/01/2023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269848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3313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www.siteterraformaàvenir.fr</a:t>
            </a:r>
            <a:endParaRPr sz="2400"/>
          </a:p>
        </p:txBody>
      </p:sp>
      <p:sp>
        <p:nvSpPr>
          <p:cNvPr id="7" name="Espace réservé du texte 22"/>
          <p:cNvSpPr>
            <a:spLocks noGrp="1"/>
          </p:cNvSpPr>
          <p:nvPr>
            <p:ph type="body" sz="quarter" idx="16" hasCustomPrompt="1"/>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Remerciements, crédits photos, contacts</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6"/>
          <p:cNvPicPr>
            <a:picLocks noChangeAspect="1"/>
          </p:cNvPicPr>
          <p:nvPr userDrawn="1"/>
        </p:nvPicPr>
        <p:blipFill>
          <a:blip r:embed="rId2"/>
          <a:stretch/>
        </p:blipFill>
        <p:spPr bwMode="gray">
          <a:xfrm>
            <a:off x="7381540" y="512059"/>
            <a:ext cx="3625913" cy="4296285"/>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spTree>
    <p:extLst>
      <p:ext uri="{BB962C8B-B14F-4D97-AF65-F5344CB8AC3E}">
        <p14:creationId xmlns:p14="http://schemas.microsoft.com/office/powerpoint/2010/main" val="243807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23.01.23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6607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779691-27C8-4E10-8B4D-346F87F923D4}" type="datetime1">
              <a:rPr lang="fr-FR"/>
              <a:t>23/01/2023</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100E5A5A-80E7-45DC-B675-9DA6E9FE5B12}" type="datetime1">
              <a:rPr lang="fr-FR"/>
              <a:t>23/01/2023</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2621DC3A-0AD7-4965-B7CB-2E2D774DE02C}" type="datetime1">
              <a:rPr lang="fr-FR"/>
              <a:t>23/01/2023</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A11C759-80E6-4472-BD9F-571DBA4623A6}" type="datetime1">
              <a:rPr lang="fr-FR"/>
              <a:t>23/01/2023</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7" name="Rectangle 3">
            <a:extLst>
              <a:ext uri="{FF2B5EF4-FFF2-40B4-BE49-F238E27FC236}">
                <a16:creationId xmlns:a16="http://schemas.microsoft.com/office/drawing/2014/main" id="{4BF7DEC8-9A5F-4714-9535-D92FE10C5E37}"/>
              </a:ext>
            </a:extLst>
          </p:cNvPr>
          <p:cNvSpPr/>
          <p:nvPr userDrawn="1"/>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Slide Number Placeholder 3"/>
          <p:cNvSpPr>
            <a:spLocks noGrp="1"/>
          </p:cNvSpPr>
          <p:nvPr>
            <p:ph type="sldNum" sz="quarter" idx="12"/>
          </p:nvPr>
        </p:nvSpPr>
        <p:spPr bwMode="auto">
          <a:xfrm>
            <a:off x="9318692" y="6524279"/>
            <a:ext cx="2743200" cy="365125"/>
          </a:xfrm>
        </p:spPr>
        <p:txBody>
          <a:bodyPr/>
          <a:lstStyle>
            <a:lvl1pPr>
              <a:defRPr>
                <a:solidFill>
                  <a:schemeClr val="bg1"/>
                </a:solidFill>
              </a:defRPr>
            </a:lvl1pPr>
          </a:lstStyle>
          <a:p>
            <a:pPr>
              <a:defRPr/>
            </a:pPr>
            <a:fld id="{008B186D-AD4A-4644-ABB5-F15D7F3FB771}" type="slidenum">
              <a:rPr lang="fr-FR" smtClean="0"/>
              <a:pPr>
                <a:defRPr/>
              </a:pPr>
              <a:t>‹N°›</a:t>
            </a:fld>
            <a:endParaRPr lang="fr-FR"/>
          </a:p>
        </p:txBody>
      </p:sp>
      <p:sp>
        <p:nvSpPr>
          <p:cNvPr id="8" name="Espace réservé du pied de page 4">
            <a:extLst>
              <a:ext uri="{FF2B5EF4-FFF2-40B4-BE49-F238E27FC236}">
                <a16:creationId xmlns:a16="http://schemas.microsoft.com/office/drawing/2014/main" id="{2A844075-B95D-405E-AA66-3CB630056C4C}"/>
              </a:ext>
            </a:extLst>
          </p:cNvPr>
          <p:cNvSpPr txBox="1">
            <a:spLocks/>
          </p:cNvSpPr>
          <p:nvPr userDrawn="1"/>
        </p:nvSpPr>
        <p:spPr bwMode="auto">
          <a:xfrm>
            <a:off x="4746692" y="6492981"/>
            <a:ext cx="4937891" cy="354563"/>
          </a:xfrm>
          <a:prstGeom prst="rect">
            <a:avLst/>
          </a:prstGeom>
        </p:spPr>
        <p:txBody>
          <a:bodyPr vert="horz" lIns="91440" tIns="45720" rIns="91440" bIns="45720" rtlCol="0" anchor="ctr"/>
          <a:lstStyle>
            <a:defPPr>
              <a:defRPr lang="fr-FR"/>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dirty="0">
                <a:solidFill>
                  <a:schemeClr val="bg1"/>
                </a:solidFill>
                <a:latin typeface="Arial"/>
                <a:cs typeface="Arial"/>
              </a:rPr>
              <a:t>Réunion </a:t>
            </a:r>
            <a:r>
              <a:rPr lang="fr-FR" dirty="0" err="1">
                <a:solidFill>
                  <a:schemeClr val="bg1"/>
                </a:solidFill>
                <a:latin typeface="Arial"/>
                <a:cs typeface="Arial"/>
              </a:rPr>
              <a:t>ResCap’E</a:t>
            </a:r>
            <a:r>
              <a:rPr lang="fr-FR" dirty="0">
                <a:solidFill>
                  <a:schemeClr val="bg1"/>
                </a:solidFill>
                <a:latin typeface="Arial"/>
                <a:cs typeface="Arial"/>
              </a:rPr>
              <a:t> – 23 janvier 2023</a:t>
            </a:r>
          </a:p>
        </p:txBody>
      </p:sp>
      <p:pic>
        <p:nvPicPr>
          <p:cNvPr id="9" name="Google Shape;174;p3">
            <a:extLst>
              <a:ext uri="{FF2B5EF4-FFF2-40B4-BE49-F238E27FC236}">
                <a16:creationId xmlns:a16="http://schemas.microsoft.com/office/drawing/2014/main" id="{004CE9AF-DA83-4B0B-9A08-9F0FF4764C2F}"/>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732DFC7B-6FB4-4BC1-AF59-A19F613C34F3}" type="datetime1">
              <a:rPr lang="fr-FR"/>
              <a:t>23/01/2023</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B42A5CF1-D451-4595-847B-B77A1781A025}" type="datetime1">
              <a:rPr lang="fr-FR"/>
              <a:t>23/01/2023</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304904-7419-4B58-BC05-E5498FC23622}" type="datetime1">
              <a:rPr lang="fr-FR"/>
              <a:t>23/01/2023</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8B186D-AD4A-4644-ABB5-F15D7F3FB77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23.01.23</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mn-lt"/>
                <a:ea typeface="+mn-ea"/>
                <a:cs typeface="+mn-cs"/>
              </a:rPr>
              <a:t>REUNION COMEX</a:t>
            </a:r>
            <a:endParaRPr sz="2400"/>
          </a:p>
        </p:txBody>
      </p:sp>
    </p:spTree>
    <p:extLst>
      <p:ext uri="{BB962C8B-B14F-4D97-AF65-F5344CB8AC3E}">
        <p14:creationId xmlns:p14="http://schemas.microsoft.com/office/powerpoint/2010/main" val="90645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62666" y="10062"/>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err="1">
                <a:latin typeface="Berlin Sans FB"/>
                <a:cs typeface="Arial"/>
              </a:rPr>
              <a:t>ResCap’E</a:t>
            </a:r>
            <a:r>
              <a:rPr lang="fr-FR" sz="3200" dirty="0">
                <a:latin typeface="Berlin Sans FB"/>
                <a:cs typeface="Arial"/>
              </a:rPr>
              <a:t> </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4" name="Image 3">
            <a:extLst>
              <a:ext uri="{FF2B5EF4-FFF2-40B4-BE49-F238E27FC236}">
                <a16:creationId xmlns:a16="http://schemas.microsoft.com/office/drawing/2014/main" id="{70033798-E2A2-2AE5-CC31-798C5D715417}"/>
              </a:ext>
            </a:extLst>
          </p:cNvPr>
          <p:cNvPicPr>
            <a:picLocks noChangeAspect="1"/>
          </p:cNvPicPr>
          <p:nvPr/>
        </p:nvPicPr>
        <p:blipFill>
          <a:blip r:embed="rId6"/>
          <a:stretch>
            <a:fillRect/>
          </a:stretch>
        </p:blipFill>
        <p:spPr>
          <a:xfrm>
            <a:off x="2495600" y="980728"/>
            <a:ext cx="8832304" cy="4243298"/>
          </a:xfrm>
          <a:prstGeom prst="rect">
            <a:avLst/>
          </a:prstGeom>
        </p:spPr>
      </p:pic>
      <p:sp>
        <p:nvSpPr>
          <p:cNvPr id="8" name="Rectangle 7">
            <a:extLst>
              <a:ext uri="{FF2B5EF4-FFF2-40B4-BE49-F238E27FC236}">
                <a16:creationId xmlns:a16="http://schemas.microsoft.com/office/drawing/2014/main" id="{18157B77-6EDA-3C2C-843E-713225A2CF89}"/>
              </a:ext>
            </a:extLst>
          </p:cNvPr>
          <p:cNvSpPr/>
          <p:nvPr/>
        </p:nvSpPr>
        <p:spPr>
          <a:xfrm>
            <a:off x="4554440" y="2853244"/>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INSTRUMENTER</a:t>
            </a:r>
            <a:endParaRPr lang="en-GB" sz="1000" b="1" dirty="0">
              <a:solidFill>
                <a:srgbClr val="FF0000"/>
              </a:solidFill>
            </a:endParaRPr>
          </a:p>
        </p:txBody>
      </p:sp>
      <p:sp>
        <p:nvSpPr>
          <p:cNvPr id="26" name="Rectangle 25">
            <a:extLst>
              <a:ext uri="{FF2B5EF4-FFF2-40B4-BE49-F238E27FC236}">
                <a16:creationId xmlns:a16="http://schemas.microsoft.com/office/drawing/2014/main" id="{B2336A38-37A0-63D4-EAA4-4998ABC7DB5A}"/>
              </a:ext>
            </a:extLst>
          </p:cNvPr>
          <p:cNvSpPr/>
          <p:nvPr/>
        </p:nvSpPr>
        <p:spPr bwMode="auto">
          <a:xfrm>
            <a:off x="6480209" y="2609080"/>
            <a:ext cx="136815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Capteurs</a:t>
            </a:r>
            <a:endParaRPr lang="en-GB" dirty="0">
              <a:solidFill>
                <a:schemeClr val="tx1"/>
              </a:solidFill>
            </a:endParaRPr>
          </a:p>
        </p:txBody>
      </p:sp>
      <p:pic>
        <p:nvPicPr>
          <p:cNvPr id="33" name="Espace réservé pour une image  27">
            <a:extLst>
              <a:ext uri="{FF2B5EF4-FFF2-40B4-BE49-F238E27FC236}">
                <a16:creationId xmlns:a16="http://schemas.microsoft.com/office/drawing/2014/main" id="{A5484B30-FDB2-171E-89F9-F060E446F553}"/>
              </a:ext>
            </a:extLst>
          </p:cNvPr>
          <p:cNvPicPr>
            <a:picLocks noChangeAspect="1"/>
          </p:cNvPicPr>
          <p:nvPr/>
        </p:nvPicPr>
        <p:blipFill>
          <a:blip r:embed="rId7" cstate="print">
            <a:extLst>
              <a:ext uri="{28A0092B-C50C-407E-A947-70E740481C1C}">
                <a14:useLocalDpi xmlns:a14="http://schemas.microsoft.com/office/drawing/2010/main" val="0"/>
              </a:ext>
            </a:extLst>
          </a:blip>
          <a:srcRect l="6859" r="6859"/>
          <a:stretch>
            <a:fillRect/>
          </a:stretch>
        </p:blipFill>
        <p:spPr>
          <a:xfrm>
            <a:off x="4662007" y="1959601"/>
            <a:ext cx="1368152" cy="906195"/>
          </a:xfrm>
          <a:prstGeom prst="rect">
            <a:avLst/>
          </a:prstGeom>
        </p:spPr>
      </p:pic>
      <p:sp>
        <p:nvSpPr>
          <p:cNvPr id="2" name="Rectangle 1">
            <a:extLst>
              <a:ext uri="{FF2B5EF4-FFF2-40B4-BE49-F238E27FC236}">
                <a16:creationId xmlns:a16="http://schemas.microsoft.com/office/drawing/2014/main" id="{42B1D472-AF87-262F-9229-F31019000371}"/>
              </a:ext>
            </a:extLst>
          </p:cNvPr>
          <p:cNvSpPr/>
          <p:nvPr/>
        </p:nvSpPr>
        <p:spPr>
          <a:xfrm>
            <a:off x="6300189" y="190332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6" name="Rectangle 15">
            <a:extLst>
              <a:ext uri="{FF2B5EF4-FFF2-40B4-BE49-F238E27FC236}">
                <a16:creationId xmlns:a16="http://schemas.microsoft.com/office/drawing/2014/main" id="{AA7F2691-069C-814A-C579-75D0397E89A6}"/>
              </a:ext>
            </a:extLst>
          </p:cNvPr>
          <p:cNvSpPr/>
          <p:nvPr/>
        </p:nvSpPr>
        <p:spPr bwMode="auto">
          <a:xfrm>
            <a:off x="8039960" y="190332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8" name="Rectangle 17">
            <a:extLst>
              <a:ext uri="{FF2B5EF4-FFF2-40B4-BE49-F238E27FC236}">
                <a16:creationId xmlns:a16="http://schemas.microsoft.com/office/drawing/2014/main" id="{849DB65A-B310-9204-485D-3671CDBBD4A5}"/>
              </a:ext>
            </a:extLst>
          </p:cNvPr>
          <p:cNvSpPr/>
          <p:nvPr/>
        </p:nvSpPr>
        <p:spPr bwMode="auto">
          <a:xfrm>
            <a:off x="6300188" y="2859791"/>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MESURER</a:t>
            </a:r>
            <a:endParaRPr lang="en-GB" sz="1000" b="1" dirty="0">
              <a:solidFill>
                <a:srgbClr val="FF0000"/>
              </a:solidFill>
            </a:endParaRPr>
          </a:p>
        </p:txBody>
      </p:sp>
      <p:pic>
        <p:nvPicPr>
          <p:cNvPr id="5" name="Image 4">
            <a:extLst>
              <a:ext uri="{FF2B5EF4-FFF2-40B4-BE49-F238E27FC236}">
                <a16:creationId xmlns:a16="http://schemas.microsoft.com/office/drawing/2014/main" id="{3CB462A7-EC0E-108F-6E8B-1AAC9423C4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4723" y="1973191"/>
            <a:ext cx="866089" cy="866089"/>
          </a:xfrm>
          <a:prstGeom prst="rect">
            <a:avLst/>
          </a:prstGeom>
        </p:spPr>
      </p:pic>
      <p:sp>
        <p:nvSpPr>
          <p:cNvPr id="19" name="Rectangle 18">
            <a:extLst>
              <a:ext uri="{FF2B5EF4-FFF2-40B4-BE49-F238E27FC236}">
                <a16:creationId xmlns:a16="http://schemas.microsoft.com/office/drawing/2014/main" id="{1C84C2C9-56BA-46E6-40B8-DE06B58064C3}"/>
              </a:ext>
            </a:extLst>
          </p:cNvPr>
          <p:cNvSpPr/>
          <p:nvPr/>
        </p:nvSpPr>
        <p:spPr bwMode="auto">
          <a:xfrm>
            <a:off x="2590264" y="2384562"/>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Labo/Equipe</a:t>
            </a:r>
            <a:endParaRPr lang="en-GB" sz="800" b="1" dirty="0">
              <a:solidFill>
                <a:schemeClr val="tx1"/>
              </a:solidFill>
            </a:endParaRPr>
          </a:p>
        </p:txBody>
      </p:sp>
      <p:sp>
        <p:nvSpPr>
          <p:cNvPr id="20" name="Rectangle 19">
            <a:extLst>
              <a:ext uri="{FF2B5EF4-FFF2-40B4-BE49-F238E27FC236}">
                <a16:creationId xmlns:a16="http://schemas.microsoft.com/office/drawing/2014/main" id="{1B726F65-4826-4D12-36BE-D83AE6E3F68D}"/>
              </a:ext>
            </a:extLst>
          </p:cNvPr>
          <p:cNvSpPr/>
          <p:nvPr/>
        </p:nvSpPr>
        <p:spPr bwMode="auto">
          <a:xfrm>
            <a:off x="2562407" y="2606208"/>
            <a:ext cx="1644484" cy="763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DT INSU</a:t>
            </a:r>
          </a:p>
          <a:p>
            <a:r>
              <a:rPr lang="fr-FR" sz="900" b="1" dirty="0">
                <a:solidFill>
                  <a:schemeClr val="tx1"/>
                </a:solidFill>
              </a:rPr>
              <a:t>IRISA</a:t>
            </a:r>
          </a:p>
          <a:p>
            <a:r>
              <a:rPr lang="fr-FR" sz="900" b="1" dirty="0">
                <a:solidFill>
                  <a:schemeClr val="tx1"/>
                </a:solidFill>
              </a:rPr>
              <a:t>IRIT</a:t>
            </a:r>
          </a:p>
          <a:p>
            <a:r>
              <a:rPr lang="fr-FR" sz="900" b="1" dirty="0">
                <a:solidFill>
                  <a:schemeClr val="tx1"/>
                </a:solidFill>
              </a:rPr>
              <a:t>LAAS</a:t>
            </a:r>
          </a:p>
          <a:p>
            <a:r>
              <a:rPr lang="fr-FR" sz="900" b="1" dirty="0">
                <a:solidFill>
                  <a:schemeClr val="tx1"/>
                </a:solidFill>
              </a:rPr>
              <a:t>LPC</a:t>
            </a:r>
            <a:endParaRPr lang="en-GB" sz="900" b="1" dirty="0">
              <a:solidFill>
                <a:schemeClr val="tx1"/>
              </a:solidFill>
            </a:endParaRPr>
          </a:p>
        </p:txBody>
      </p:sp>
      <p:sp>
        <p:nvSpPr>
          <p:cNvPr id="21" name="Rectangle 20">
            <a:extLst>
              <a:ext uri="{FF2B5EF4-FFF2-40B4-BE49-F238E27FC236}">
                <a16:creationId xmlns:a16="http://schemas.microsoft.com/office/drawing/2014/main" id="{EBFC1C0C-6A7C-2D74-BFD0-8C927CB0F167}"/>
              </a:ext>
            </a:extLst>
          </p:cNvPr>
          <p:cNvSpPr/>
          <p:nvPr/>
        </p:nvSpPr>
        <p:spPr bwMode="auto">
          <a:xfrm>
            <a:off x="2515820" y="3621106"/>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Niveau de développement</a:t>
            </a:r>
            <a:endParaRPr lang="en-GB" sz="800" b="1" dirty="0">
              <a:solidFill>
                <a:schemeClr val="tx1"/>
              </a:solidFill>
            </a:endParaRPr>
          </a:p>
        </p:txBody>
      </p:sp>
      <p:sp>
        <p:nvSpPr>
          <p:cNvPr id="27" name="Rectangle 26">
            <a:extLst>
              <a:ext uri="{FF2B5EF4-FFF2-40B4-BE49-F238E27FC236}">
                <a16:creationId xmlns:a16="http://schemas.microsoft.com/office/drawing/2014/main" id="{A352ECA4-E4E0-6722-C764-6E3689470D55}"/>
              </a:ext>
            </a:extLst>
          </p:cNvPr>
          <p:cNvSpPr/>
          <p:nvPr/>
        </p:nvSpPr>
        <p:spPr bwMode="auto">
          <a:xfrm>
            <a:off x="2522845" y="3830386"/>
            <a:ext cx="1405331" cy="3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TRL3</a:t>
            </a:r>
          </a:p>
          <a:p>
            <a:r>
              <a:rPr lang="fr-FR" sz="800" b="1" dirty="0">
                <a:solidFill>
                  <a:schemeClr val="tx1"/>
                </a:solidFill>
              </a:rPr>
              <a:t>TRL4</a:t>
            </a:r>
          </a:p>
          <a:p>
            <a:r>
              <a:rPr lang="fr-FR" sz="800" b="1" dirty="0">
                <a:solidFill>
                  <a:schemeClr val="tx1"/>
                </a:solidFill>
              </a:rPr>
              <a:t>TRL5</a:t>
            </a:r>
            <a:endParaRPr lang="en-GB" sz="800" b="1" dirty="0">
              <a:solidFill>
                <a:schemeClr val="tx1"/>
              </a:solidFill>
            </a:endParaRPr>
          </a:p>
        </p:txBody>
      </p:sp>
      <p:sp>
        <p:nvSpPr>
          <p:cNvPr id="3" name="Rectangle 2">
            <a:extLst>
              <a:ext uri="{FF2B5EF4-FFF2-40B4-BE49-F238E27FC236}">
                <a16:creationId xmlns:a16="http://schemas.microsoft.com/office/drawing/2014/main" id="{17CF3B6E-8DF5-2276-6607-8060CF5F308D}"/>
              </a:ext>
            </a:extLst>
          </p:cNvPr>
          <p:cNvSpPr/>
          <p:nvPr/>
        </p:nvSpPr>
        <p:spPr>
          <a:xfrm>
            <a:off x="2522845" y="4225875"/>
            <a:ext cx="1816066" cy="101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6EABD02-8B90-9D06-9290-2619571880A3}"/>
              </a:ext>
            </a:extLst>
          </p:cNvPr>
          <p:cNvSpPr/>
          <p:nvPr/>
        </p:nvSpPr>
        <p:spPr bwMode="auto">
          <a:xfrm>
            <a:off x="9757471" y="192081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1" name="Rectangle 30">
            <a:extLst>
              <a:ext uri="{FF2B5EF4-FFF2-40B4-BE49-F238E27FC236}">
                <a16:creationId xmlns:a16="http://schemas.microsoft.com/office/drawing/2014/main" id="{F28BBE6C-D148-18E9-7471-EEEFACEADE5C}"/>
              </a:ext>
            </a:extLst>
          </p:cNvPr>
          <p:cNvSpPr/>
          <p:nvPr/>
        </p:nvSpPr>
        <p:spPr bwMode="auto">
          <a:xfrm>
            <a:off x="4589553" y="3139872"/>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2" name="Rectangle 31">
            <a:extLst>
              <a:ext uri="{FF2B5EF4-FFF2-40B4-BE49-F238E27FC236}">
                <a16:creationId xmlns:a16="http://schemas.microsoft.com/office/drawing/2014/main" id="{7AAA4044-CBD7-0880-09E9-1F58E4B91EBA}"/>
              </a:ext>
            </a:extLst>
          </p:cNvPr>
          <p:cNvSpPr/>
          <p:nvPr/>
        </p:nvSpPr>
        <p:spPr bwMode="auto">
          <a:xfrm>
            <a:off x="6317744" y="315631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4" name="Rectangle 33">
            <a:extLst>
              <a:ext uri="{FF2B5EF4-FFF2-40B4-BE49-F238E27FC236}">
                <a16:creationId xmlns:a16="http://schemas.microsoft.com/office/drawing/2014/main" id="{373E905A-7AD8-4888-520B-CF27568B60DE}"/>
              </a:ext>
            </a:extLst>
          </p:cNvPr>
          <p:cNvSpPr/>
          <p:nvPr/>
        </p:nvSpPr>
        <p:spPr bwMode="auto">
          <a:xfrm>
            <a:off x="7987783" y="3127944"/>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35" name="Rectangle 34">
            <a:extLst>
              <a:ext uri="{FF2B5EF4-FFF2-40B4-BE49-F238E27FC236}">
                <a16:creationId xmlns:a16="http://schemas.microsoft.com/office/drawing/2014/main" id="{42D85EE7-7D17-B500-1A94-6E963FD9EFCF}"/>
              </a:ext>
            </a:extLst>
          </p:cNvPr>
          <p:cNvSpPr/>
          <p:nvPr/>
        </p:nvSpPr>
        <p:spPr bwMode="auto">
          <a:xfrm>
            <a:off x="9797508" y="311398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pic>
        <p:nvPicPr>
          <p:cNvPr id="7" name="Image 6" descr="Une image contenant texte, équipement électronique, circuit&#10;&#10;Description générée automatiquement">
            <a:extLst>
              <a:ext uri="{FF2B5EF4-FFF2-40B4-BE49-F238E27FC236}">
                <a16:creationId xmlns:a16="http://schemas.microsoft.com/office/drawing/2014/main" id="{1C4FC278-3BCB-D647-9812-4290744CA2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8131" y="2011695"/>
            <a:ext cx="1122809" cy="802006"/>
          </a:xfrm>
          <a:prstGeom prst="rect">
            <a:avLst/>
          </a:prstGeom>
        </p:spPr>
      </p:pic>
      <p:pic>
        <p:nvPicPr>
          <p:cNvPr id="10" name="Image 9" descr="Une image contenant tableau blanc&#10;&#10;Description générée automatiquement">
            <a:extLst>
              <a:ext uri="{FF2B5EF4-FFF2-40B4-BE49-F238E27FC236}">
                <a16:creationId xmlns:a16="http://schemas.microsoft.com/office/drawing/2014/main" id="{C7CBE4C5-A1C2-1467-80AA-89B96BF4027B}"/>
              </a:ext>
            </a:extLst>
          </p:cNvPr>
          <p:cNvPicPr>
            <a:picLocks noChangeAspect="1"/>
          </p:cNvPicPr>
          <p:nvPr/>
        </p:nvPicPr>
        <p:blipFill rotWithShape="1">
          <a:blip r:embed="rId10">
            <a:extLst>
              <a:ext uri="{28A0092B-C50C-407E-A947-70E740481C1C}">
                <a14:useLocalDpi xmlns:a14="http://schemas.microsoft.com/office/drawing/2010/main" val="0"/>
              </a:ext>
            </a:extLst>
          </a:blip>
          <a:srcRect l="25075" t="8904" r="23905" b="10991"/>
          <a:stretch/>
        </p:blipFill>
        <p:spPr>
          <a:xfrm>
            <a:off x="10027035" y="1903086"/>
            <a:ext cx="936104" cy="978054"/>
          </a:xfrm>
          <a:prstGeom prst="rect">
            <a:avLst/>
          </a:prstGeom>
        </p:spPr>
      </p:pic>
      <p:pic>
        <p:nvPicPr>
          <p:cNvPr id="43" name="Image 42">
            <a:extLst>
              <a:ext uri="{FF2B5EF4-FFF2-40B4-BE49-F238E27FC236}">
                <a16:creationId xmlns:a16="http://schemas.microsoft.com/office/drawing/2014/main" id="{E7814139-D0AD-2CAC-99F3-AC389934D8B4}"/>
              </a:ext>
            </a:extLst>
          </p:cNvPr>
          <p:cNvPicPr>
            <a:picLocks noChangeAspect="1"/>
          </p:cNvPicPr>
          <p:nvPr/>
        </p:nvPicPr>
        <p:blipFill>
          <a:blip r:embed="rId11"/>
          <a:stretch>
            <a:fillRect/>
          </a:stretch>
        </p:blipFill>
        <p:spPr>
          <a:xfrm>
            <a:off x="4709502" y="3156316"/>
            <a:ext cx="1202681" cy="867196"/>
          </a:xfrm>
          <a:prstGeom prst="rect">
            <a:avLst/>
          </a:prstGeom>
        </p:spPr>
      </p:pic>
      <p:sp>
        <p:nvSpPr>
          <p:cNvPr id="52" name="Rectangle 51">
            <a:extLst>
              <a:ext uri="{FF2B5EF4-FFF2-40B4-BE49-F238E27FC236}">
                <a16:creationId xmlns:a16="http://schemas.microsoft.com/office/drawing/2014/main" id="{440CD1A4-4C75-1C66-27F4-FB5D16607229}"/>
              </a:ext>
            </a:extLst>
          </p:cNvPr>
          <p:cNvSpPr/>
          <p:nvPr/>
        </p:nvSpPr>
        <p:spPr bwMode="auto">
          <a:xfrm>
            <a:off x="4618240" y="439160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3" name="Rectangle 52">
            <a:extLst>
              <a:ext uri="{FF2B5EF4-FFF2-40B4-BE49-F238E27FC236}">
                <a16:creationId xmlns:a16="http://schemas.microsoft.com/office/drawing/2014/main" id="{21C91EFB-1D4B-716F-78C4-0BC83B2E2C8E}"/>
              </a:ext>
            </a:extLst>
          </p:cNvPr>
          <p:cNvSpPr/>
          <p:nvPr/>
        </p:nvSpPr>
        <p:spPr bwMode="auto">
          <a:xfrm>
            <a:off x="6346431" y="440805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4" name="Rectangle 53">
            <a:extLst>
              <a:ext uri="{FF2B5EF4-FFF2-40B4-BE49-F238E27FC236}">
                <a16:creationId xmlns:a16="http://schemas.microsoft.com/office/drawing/2014/main" id="{244E19C7-3E4F-FEBA-6C5B-1C95E68AC7F3}"/>
              </a:ext>
            </a:extLst>
          </p:cNvPr>
          <p:cNvSpPr/>
          <p:nvPr/>
        </p:nvSpPr>
        <p:spPr bwMode="auto">
          <a:xfrm>
            <a:off x="8107464" y="436375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55" name="Rectangle 54">
            <a:extLst>
              <a:ext uri="{FF2B5EF4-FFF2-40B4-BE49-F238E27FC236}">
                <a16:creationId xmlns:a16="http://schemas.microsoft.com/office/drawing/2014/main" id="{E7CD8672-F8C7-5C30-9482-F7B2B7CFB7F5}"/>
              </a:ext>
            </a:extLst>
          </p:cNvPr>
          <p:cNvSpPr/>
          <p:nvPr/>
        </p:nvSpPr>
        <p:spPr bwMode="auto">
          <a:xfrm>
            <a:off x="9815284" y="4391608"/>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pic>
        <p:nvPicPr>
          <p:cNvPr id="62" name="Image 61" descr="Une image contenant texte, clipart&#10;&#10;Description générée automatiquement">
            <a:extLst>
              <a:ext uri="{FF2B5EF4-FFF2-40B4-BE49-F238E27FC236}">
                <a16:creationId xmlns:a16="http://schemas.microsoft.com/office/drawing/2014/main" id="{7A138123-E1E9-46F5-80F8-5BF92169342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auto">
          <a:xfrm>
            <a:off x="4674163" y="4444281"/>
            <a:ext cx="1362186" cy="765375"/>
          </a:xfrm>
          <a:prstGeom prst="rect">
            <a:avLst/>
          </a:prstGeom>
        </p:spPr>
      </p:pic>
      <p:pic>
        <p:nvPicPr>
          <p:cNvPr id="64" name="Image 63">
            <a:extLst>
              <a:ext uri="{FF2B5EF4-FFF2-40B4-BE49-F238E27FC236}">
                <a16:creationId xmlns:a16="http://schemas.microsoft.com/office/drawing/2014/main" id="{15A2D7D7-3F73-B6F9-7AE4-C50C83C41120}"/>
              </a:ext>
            </a:extLst>
          </p:cNvPr>
          <p:cNvPicPr>
            <a:picLocks noChangeAspect="1"/>
          </p:cNvPicPr>
          <p:nvPr/>
        </p:nvPicPr>
        <p:blipFill>
          <a:blip r:embed="rId13"/>
          <a:stretch>
            <a:fillRect/>
          </a:stretch>
        </p:blipFill>
        <p:spPr>
          <a:xfrm>
            <a:off x="6797277" y="3268741"/>
            <a:ext cx="836610" cy="724071"/>
          </a:xfrm>
          <a:prstGeom prst="rect">
            <a:avLst/>
          </a:prstGeom>
        </p:spPr>
      </p:pic>
      <p:pic>
        <p:nvPicPr>
          <p:cNvPr id="66" name="Image 65" descr="Une image contenant texte, équipement électronique, circuit&#10;&#10;Description générée automatiquement">
            <a:extLst>
              <a:ext uri="{FF2B5EF4-FFF2-40B4-BE49-F238E27FC236}">
                <a16:creationId xmlns:a16="http://schemas.microsoft.com/office/drawing/2014/main" id="{1DF42143-B55D-8642-D580-991C6B0B91D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9884" b="9170"/>
          <a:stretch/>
        </p:blipFill>
        <p:spPr>
          <a:xfrm>
            <a:off x="8378627" y="3241849"/>
            <a:ext cx="1000634" cy="809968"/>
          </a:xfrm>
          <a:prstGeom prst="rect">
            <a:avLst/>
          </a:prstGeom>
        </p:spPr>
      </p:pic>
      <p:sp>
        <p:nvSpPr>
          <p:cNvPr id="6" name="Rectangle 5">
            <a:extLst>
              <a:ext uri="{FF2B5EF4-FFF2-40B4-BE49-F238E27FC236}">
                <a16:creationId xmlns:a16="http://schemas.microsoft.com/office/drawing/2014/main" id="{74E9E75E-3738-D754-301E-9DB86C2A778F}"/>
              </a:ext>
            </a:extLst>
          </p:cNvPr>
          <p:cNvSpPr/>
          <p:nvPr/>
        </p:nvSpPr>
        <p:spPr bwMode="auto">
          <a:xfrm>
            <a:off x="8028381" y="286147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CONTROLER</a:t>
            </a:r>
            <a:endParaRPr lang="en-GB" sz="1000" b="1" dirty="0">
              <a:solidFill>
                <a:srgbClr val="FF0000"/>
              </a:solidFill>
            </a:endParaRPr>
          </a:p>
        </p:txBody>
      </p:sp>
      <p:sp>
        <p:nvSpPr>
          <p:cNvPr id="9" name="Rectangle 8">
            <a:extLst>
              <a:ext uri="{FF2B5EF4-FFF2-40B4-BE49-F238E27FC236}">
                <a16:creationId xmlns:a16="http://schemas.microsoft.com/office/drawing/2014/main" id="{6A73AEBE-18A3-7084-85F4-886C528E8792}"/>
              </a:ext>
            </a:extLst>
          </p:cNvPr>
          <p:cNvSpPr/>
          <p:nvPr/>
        </p:nvSpPr>
        <p:spPr bwMode="auto">
          <a:xfrm>
            <a:off x="6423939" y="4085506"/>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LOCALISER</a:t>
            </a:r>
            <a:endParaRPr lang="en-GB" sz="1000" b="1" dirty="0">
              <a:solidFill>
                <a:srgbClr val="FF0000"/>
              </a:solidFill>
            </a:endParaRPr>
          </a:p>
        </p:txBody>
      </p:sp>
      <p:sp>
        <p:nvSpPr>
          <p:cNvPr id="11" name="Rectangle 10">
            <a:extLst>
              <a:ext uri="{FF2B5EF4-FFF2-40B4-BE49-F238E27FC236}">
                <a16:creationId xmlns:a16="http://schemas.microsoft.com/office/drawing/2014/main" id="{E2BCC75D-8436-2583-280D-9A2EF4282ED5}"/>
              </a:ext>
            </a:extLst>
          </p:cNvPr>
          <p:cNvSpPr/>
          <p:nvPr/>
        </p:nvSpPr>
        <p:spPr bwMode="auto">
          <a:xfrm>
            <a:off x="4479332" y="4088603"/>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ALIMENTER</a:t>
            </a:r>
            <a:endParaRPr lang="en-GB" sz="1000" b="1" dirty="0">
              <a:solidFill>
                <a:srgbClr val="FF0000"/>
              </a:solidFill>
            </a:endParaRPr>
          </a:p>
        </p:txBody>
      </p:sp>
      <p:sp>
        <p:nvSpPr>
          <p:cNvPr id="17" name="Rectangle 16">
            <a:extLst>
              <a:ext uri="{FF2B5EF4-FFF2-40B4-BE49-F238E27FC236}">
                <a16:creationId xmlns:a16="http://schemas.microsoft.com/office/drawing/2014/main" id="{462F2DA8-6F98-46B3-C41A-33FBC94DD268}"/>
              </a:ext>
            </a:extLst>
          </p:cNvPr>
          <p:cNvSpPr/>
          <p:nvPr/>
        </p:nvSpPr>
        <p:spPr bwMode="auto">
          <a:xfrm>
            <a:off x="9796912" y="286503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COMMUNIQUER</a:t>
            </a:r>
            <a:endParaRPr lang="en-GB" sz="1000" b="1" dirty="0">
              <a:solidFill>
                <a:srgbClr val="FF0000"/>
              </a:solidFill>
            </a:endParaRPr>
          </a:p>
        </p:txBody>
      </p:sp>
      <p:sp>
        <p:nvSpPr>
          <p:cNvPr id="28" name="Rectangle 27">
            <a:extLst>
              <a:ext uri="{FF2B5EF4-FFF2-40B4-BE49-F238E27FC236}">
                <a16:creationId xmlns:a16="http://schemas.microsoft.com/office/drawing/2014/main" id="{A6506EF7-9273-0698-BDAD-3F5F55629784}"/>
              </a:ext>
            </a:extLst>
          </p:cNvPr>
          <p:cNvSpPr/>
          <p:nvPr/>
        </p:nvSpPr>
        <p:spPr bwMode="auto">
          <a:xfrm>
            <a:off x="8072351" y="4079409"/>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MEMORISER</a:t>
            </a:r>
            <a:endParaRPr lang="en-GB" sz="1000" b="1" dirty="0">
              <a:solidFill>
                <a:srgbClr val="FF0000"/>
              </a:solidFill>
            </a:endParaRPr>
          </a:p>
        </p:txBody>
      </p:sp>
      <p:pic>
        <p:nvPicPr>
          <p:cNvPr id="29" name="Image 28">
            <a:extLst>
              <a:ext uri="{FF2B5EF4-FFF2-40B4-BE49-F238E27FC236}">
                <a16:creationId xmlns:a16="http://schemas.microsoft.com/office/drawing/2014/main" id="{346B36F8-C342-0A20-6051-F6F726392510}"/>
              </a:ext>
            </a:extLst>
          </p:cNvPr>
          <p:cNvPicPr>
            <a:picLocks noChangeAspect="1"/>
          </p:cNvPicPr>
          <p:nvPr/>
        </p:nvPicPr>
        <p:blipFill rotWithShape="1">
          <a:blip r:embed="rId15">
            <a:extLst>
              <a:ext uri="{28A0092B-C50C-407E-A947-70E740481C1C}">
                <a14:useLocalDpi xmlns:a14="http://schemas.microsoft.com/office/drawing/2010/main" val="0"/>
              </a:ext>
            </a:extLst>
          </a:blip>
          <a:srcRect t="16223" b="11288"/>
          <a:stretch/>
        </p:blipFill>
        <p:spPr bwMode="auto">
          <a:xfrm>
            <a:off x="10027035" y="3212213"/>
            <a:ext cx="1159585" cy="867196"/>
          </a:xfrm>
          <a:prstGeom prst="rect">
            <a:avLst/>
          </a:prstGeom>
        </p:spPr>
      </p:pic>
      <p:sp>
        <p:nvSpPr>
          <p:cNvPr id="36" name="Rectangle 35">
            <a:extLst>
              <a:ext uri="{FF2B5EF4-FFF2-40B4-BE49-F238E27FC236}">
                <a16:creationId xmlns:a16="http://schemas.microsoft.com/office/drawing/2014/main" id="{619A5C8E-1480-59E5-D46B-E4197C40A804}"/>
              </a:ext>
            </a:extLst>
          </p:cNvPr>
          <p:cNvSpPr/>
          <p:nvPr/>
        </p:nvSpPr>
        <p:spPr bwMode="auto">
          <a:xfrm>
            <a:off x="9885865" y="4065579"/>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PROTEGER</a:t>
            </a:r>
            <a:endParaRPr lang="en-GB" sz="1000" b="1" dirty="0">
              <a:solidFill>
                <a:srgbClr val="FF0000"/>
              </a:solidFill>
            </a:endParaRPr>
          </a:p>
        </p:txBody>
      </p:sp>
      <p:sp>
        <p:nvSpPr>
          <p:cNvPr id="37" name="Flèche : droite 36">
            <a:extLst>
              <a:ext uri="{FF2B5EF4-FFF2-40B4-BE49-F238E27FC236}">
                <a16:creationId xmlns:a16="http://schemas.microsoft.com/office/drawing/2014/main" id="{C630E3AE-E4C5-1A52-FF90-025188B3A4A7}"/>
              </a:ext>
            </a:extLst>
          </p:cNvPr>
          <p:cNvSpPr/>
          <p:nvPr/>
        </p:nvSpPr>
        <p:spPr>
          <a:xfrm>
            <a:off x="882527" y="2908090"/>
            <a:ext cx="1240977" cy="634007"/>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Filtres</a:t>
            </a:r>
            <a:endParaRPr lang="en-US" dirty="0"/>
          </a:p>
        </p:txBody>
      </p:sp>
      <p:sp>
        <p:nvSpPr>
          <p:cNvPr id="42" name="Ellipse 41">
            <a:extLst>
              <a:ext uri="{FF2B5EF4-FFF2-40B4-BE49-F238E27FC236}">
                <a16:creationId xmlns:a16="http://schemas.microsoft.com/office/drawing/2014/main" id="{28054E93-89AF-5238-0B09-FB2DF9C9C949}"/>
              </a:ext>
            </a:extLst>
          </p:cNvPr>
          <p:cNvSpPr/>
          <p:nvPr/>
        </p:nvSpPr>
        <p:spPr>
          <a:xfrm>
            <a:off x="2310220" y="2145716"/>
            <a:ext cx="1548172" cy="23762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ZoneTexte 44">
            <a:extLst>
              <a:ext uri="{FF2B5EF4-FFF2-40B4-BE49-F238E27FC236}">
                <a16:creationId xmlns:a16="http://schemas.microsoft.com/office/drawing/2014/main" id="{168C9420-01F7-D5D3-0100-279833B75885}"/>
              </a:ext>
            </a:extLst>
          </p:cNvPr>
          <p:cNvSpPr txBox="1"/>
          <p:nvPr/>
        </p:nvSpPr>
        <p:spPr bwMode="auto">
          <a:xfrm>
            <a:off x="2482958" y="5323962"/>
            <a:ext cx="4341253"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err="1"/>
              <a:t>Autres</a:t>
            </a:r>
            <a:r>
              <a:rPr lang="en-US" sz="2400" dirty="0"/>
              <a:t> types de Classification? </a:t>
            </a:r>
          </a:p>
        </p:txBody>
      </p:sp>
    </p:spTree>
    <p:extLst>
      <p:ext uri="{BB962C8B-B14F-4D97-AF65-F5344CB8AC3E}">
        <p14:creationId xmlns:p14="http://schemas.microsoft.com/office/powerpoint/2010/main" val="35139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10</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Exemple: découpage PBS nœud </a:t>
            </a:r>
            <a:r>
              <a:rPr lang="fr-FR" sz="2400" dirty="0" err="1">
                <a:latin typeface="Berlin Sans FB"/>
                <a:cs typeface="Arial"/>
              </a:rPr>
              <a:t>SoLo</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2" name="Rectangle : coins arrondis 1">
            <a:extLst>
              <a:ext uri="{FF2B5EF4-FFF2-40B4-BE49-F238E27FC236}">
                <a16:creationId xmlns:a16="http://schemas.microsoft.com/office/drawing/2014/main" id="{8979B657-DF1C-BADE-1411-37F15842404D}"/>
              </a:ext>
            </a:extLst>
          </p:cNvPr>
          <p:cNvSpPr/>
          <p:nvPr/>
        </p:nvSpPr>
        <p:spPr>
          <a:xfrm>
            <a:off x="4719551" y="1124744"/>
            <a:ext cx="1656184" cy="6155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a:t>Nœud </a:t>
            </a:r>
            <a:r>
              <a:rPr lang="fr-FR" b="1" dirty="0" err="1"/>
              <a:t>SoLo</a:t>
            </a:r>
            <a:endParaRPr lang="en-GB" b="1" dirty="0"/>
          </a:p>
        </p:txBody>
      </p:sp>
      <p:sp>
        <p:nvSpPr>
          <p:cNvPr id="5" name="Rectangle 4">
            <a:extLst>
              <a:ext uri="{FF2B5EF4-FFF2-40B4-BE49-F238E27FC236}">
                <a16:creationId xmlns:a16="http://schemas.microsoft.com/office/drawing/2014/main" id="{E93C347F-6180-7633-071C-D7F901F56884}"/>
              </a:ext>
            </a:extLst>
          </p:cNvPr>
          <p:cNvSpPr/>
          <p:nvPr/>
        </p:nvSpPr>
        <p:spPr>
          <a:xfrm>
            <a:off x="550312" y="1979915"/>
            <a:ext cx="1300361"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Capteurs internes</a:t>
            </a:r>
            <a:endParaRPr lang="en-GB" b="1" dirty="0">
              <a:solidFill>
                <a:schemeClr val="tx1"/>
              </a:solidFill>
            </a:endParaRPr>
          </a:p>
        </p:txBody>
      </p:sp>
      <p:sp>
        <p:nvSpPr>
          <p:cNvPr id="14" name="Rectangle 13">
            <a:extLst>
              <a:ext uri="{FF2B5EF4-FFF2-40B4-BE49-F238E27FC236}">
                <a16:creationId xmlns:a16="http://schemas.microsoft.com/office/drawing/2014/main" id="{E1E5E43C-8E8A-A5EF-3EDD-ED455A603A4C}"/>
              </a:ext>
            </a:extLst>
          </p:cNvPr>
          <p:cNvSpPr/>
          <p:nvPr/>
        </p:nvSpPr>
        <p:spPr bwMode="auto">
          <a:xfrm>
            <a:off x="2514002" y="1979915"/>
            <a:ext cx="1300361"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Micro</a:t>
            </a:r>
            <a:endParaRPr lang="en-GB" b="1" dirty="0">
              <a:solidFill>
                <a:schemeClr val="tx1"/>
              </a:solidFill>
            </a:endParaRPr>
          </a:p>
        </p:txBody>
      </p:sp>
      <p:sp>
        <p:nvSpPr>
          <p:cNvPr id="16" name="Rectangle 15">
            <a:extLst>
              <a:ext uri="{FF2B5EF4-FFF2-40B4-BE49-F238E27FC236}">
                <a16:creationId xmlns:a16="http://schemas.microsoft.com/office/drawing/2014/main" id="{07DCB911-D5C9-91AB-B624-3A20CAC0526D}"/>
              </a:ext>
            </a:extLst>
          </p:cNvPr>
          <p:cNvSpPr/>
          <p:nvPr/>
        </p:nvSpPr>
        <p:spPr bwMode="auto">
          <a:xfrm>
            <a:off x="8242222" y="1984174"/>
            <a:ext cx="1589897"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Bloc d’alimentation</a:t>
            </a:r>
            <a:endParaRPr lang="en-GB" b="1" dirty="0">
              <a:solidFill>
                <a:schemeClr val="tx1"/>
              </a:solidFill>
            </a:endParaRPr>
          </a:p>
        </p:txBody>
      </p:sp>
      <p:sp>
        <p:nvSpPr>
          <p:cNvPr id="17" name="Rectangle 16">
            <a:extLst>
              <a:ext uri="{FF2B5EF4-FFF2-40B4-BE49-F238E27FC236}">
                <a16:creationId xmlns:a16="http://schemas.microsoft.com/office/drawing/2014/main" id="{47BE1095-FD52-D0DE-7927-3796D6DC29FA}"/>
              </a:ext>
            </a:extLst>
          </p:cNvPr>
          <p:cNvSpPr/>
          <p:nvPr/>
        </p:nvSpPr>
        <p:spPr bwMode="auto">
          <a:xfrm>
            <a:off x="10423539" y="1970990"/>
            <a:ext cx="1300361"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Boitier</a:t>
            </a:r>
            <a:endParaRPr lang="en-GB" b="1" dirty="0">
              <a:solidFill>
                <a:schemeClr val="tx1"/>
              </a:solidFill>
            </a:endParaRPr>
          </a:p>
        </p:txBody>
      </p:sp>
      <p:sp>
        <p:nvSpPr>
          <p:cNvPr id="18" name="Rectangle 17">
            <a:extLst>
              <a:ext uri="{FF2B5EF4-FFF2-40B4-BE49-F238E27FC236}">
                <a16:creationId xmlns:a16="http://schemas.microsoft.com/office/drawing/2014/main" id="{1FA71A9A-E66C-419A-1CCA-E1C328F6581C}"/>
              </a:ext>
            </a:extLst>
          </p:cNvPr>
          <p:cNvSpPr/>
          <p:nvPr/>
        </p:nvSpPr>
        <p:spPr bwMode="auto">
          <a:xfrm>
            <a:off x="4215495" y="1979915"/>
            <a:ext cx="1589897"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Bloc mémoire </a:t>
            </a:r>
            <a:endParaRPr lang="en-GB" b="1" dirty="0">
              <a:solidFill>
                <a:schemeClr val="tx1"/>
              </a:solidFill>
            </a:endParaRPr>
          </a:p>
        </p:txBody>
      </p:sp>
      <p:sp>
        <p:nvSpPr>
          <p:cNvPr id="19" name="Rectangle 18">
            <a:extLst>
              <a:ext uri="{FF2B5EF4-FFF2-40B4-BE49-F238E27FC236}">
                <a16:creationId xmlns:a16="http://schemas.microsoft.com/office/drawing/2014/main" id="{B2C682E1-ECF3-9FC5-F554-ABAA84B4C207}"/>
              </a:ext>
            </a:extLst>
          </p:cNvPr>
          <p:cNvSpPr/>
          <p:nvPr/>
        </p:nvSpPr>
        <p:spPr bwMode="auto">
          <a:xfrm>
            <a:off x="6225998" y="1970990"/>
            <a:ext cx="1589897"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Bloc com</a:t>
            </a:r>
            <a:endParaRPr lang="en-GB" b="1" dirty="0">
              <a:solidFill>
                <a:schemeClr val="tx1"/>
              </a:solidFill>
            </a:endParaRPr>
          </a:p>
        </p:txBody>
      </p:sp>
      <p:sp>
        <p:nvSpPr>
          <p:cNvPr id="3" name="ZoneTexte 2">
            <a:extLst>
              <a:ext uri="{FF2B5EF4-FFF2-40B4-BE49-F238E27FC236}">
                <a16:creationId xmlns:a16="http://schemas.microsoft.com/office/drawing/2014/main" id="{71F4A723-0663-F582-02BA-09F7D2597779}"/>
              </a:ext>
            </a:extLst>
          </p:cNvPr>
          <p:cNvSpPr txBox="1"/>
          <p:nvPr/>
        </p:nvSpPr>
        <p:spPr>
          <a:xfrm>
            <a:off x="266582" y="2680423"/>
            <a:ext cx="201299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Pression </a:t>
            </a:r>
            <a:r>
              <a:rPr lang="fr-FR" sz="1600" b="1" dirty="0" err="1"/>
              <a:t>atmo</a:t>
            </a:r>
            <a:r>
              <a:rPr lang="fr-FR" sz="1600" b="1" dirty="0"/>
              <a:t>.</a:t>
            </a:r>
          </a:p>
          <a:p>
            <a:r>
              <a:rPr lang="en-GB" sz="1600" b="1" dirty="0"/>
              <a:t>Module LPS25HBTR</a:t>
            </a:r>
          </a:p>
        </p:txBody>
      </p:sp>
      <p:sp>
        <p:nvSpPr>
          <p:cNvPr id="6" name="ZoneTexte 5">
            <a:extLst>
              <a:ext uri="{FF2B5EF4-FFF2-40B4-BE49-F238E27FC236}">
                <a16:creationId xmlns:a16="http://schemas.microsoft.com/office/drawing/2014/main" id="{7F033293-16E6-AC6E-9FD7-B281809B94D1}"/>
              </a:ext>
            </a:extLst>
          </p:cNvPr>
          <p:cNvSpPr txBox="1"/>
          <p:nvPr/>
        </p:nvSpPr>
        <p:spPr bwMode="auto">
          <a:xfrm>
            <a:off x="266582" y="3300415"/>
            <a:ext cx="201299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Accéléromètre</a:t>
            </a:r>
          </a:p>
          <a:p>
            <a:r>
              <a:rPr lang="en-GB" sz="1600" b="1" dirty="0"/>
              <a:t>Module LIS2HH12</a:t>
            </a:r>
          </a:p>
        </p:txBody>
      </p:sp>
      <p:sp>
        <p:nvSpPr>
          <p:cNvPr id="8" name="ZoneTexte 7">
            <a:extLst>
              <a:ext uri="{FF2B5EF4-FFF2-40B4-BE49-F238E27FC236}">
                <a16:creationId xmlns:a16="http://schemas.microsoft.com/office/drawing/2014/main" id="{B719220D-C0A4-1A67-6DDD-974049B198DB}"/>
              </a:ext>
            </a:extLst>
          </p:cNvPr>
          <p:cNvSpPr txBox="1"/>
          <p:nvPr/>
        </p:nvSpPr>
        <p:spPr bwMode="auto">
          <a:xfrm>
            <a:off x="266582" y="3920407"/>
            <a:ext cx="201299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Luminosité</a:t>
            </a:r>
          </a:p>
          <a:p>
            <a:r>
              <a:rPr lang="en-GB" sz="1600" b="1" dirty="0"/>
              <a:t>Module OPT3001</a:t>
            </a:r>
          </a:p>
        </p:txBody>
      </p:sp>
      <p:sp>
        <p:nvSpPr>
          <p:cNvPr id="10" name="ZoneTexte 9">
            <a:extLst>
              <a:ext uri="{FF2B5EF4-FFF2-40B4-BE49-F238E27FC236}">
                <a16:creationId xmlns:a16="http://schemas.microsoft.com/office/drawing/2014/main" id="{11B18C7D-3D71-2115-5453-C0FCD6B5CE8E}"/>
              </a:ext>
            </a:extLst>
          </p:cNvPr>
          <p:cNvSpPr txBox="1"/>
          <p:nvPr/>
        </p:nvSpPr>
        <p:spPr bwMode="auto">
          <a:xfrm>
            <a:off x="266582" y="4557064"/>
            <a:ext cx="201299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Température et Hum.</a:t>
            </a:r>
          </a:p>
          <a:p>
            <a:r>
              <a:rPr lang="en-GB" sz="1600" b="1" dirty="0"/>
              <a:t>Module SHT35</a:t>
            </a:r>
          </a:p>
        </p:txBody>
      </p:sp>
      <p:sp>
        <p:nvSpPr>
          <p:cNvPr id="20" name="ZoneTexte 19">
            <a:extLst>
              <a:ext uri="{FF2B5EF4-FFF2-40B4-BE49-F238E27FC236}">
                <a16:creationId xmlns:a16="http://schemas.microsoft.com/office/drawing/2014/main" id="{718084AA-D62B-BD15-F11B-6CEBCC15F345}"/>
              </a:ext>
            </a:extLst>
          </p:cNvPr>
          <p:cNvSpPr txBox="1"/>
          <p:nvPr/>
        </p:nvSpPr>
        <p:spPr bwMode="auto">
          <a:xfrm>
            <a:off x="2529880" y="2674847"/>
            <a:ext cx="1300361"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STM32L4756</a:t>
            </a:r>
            <a:endParaRPr lang="en-GB" sz="1600" b="1" dirty="0"/>
          </a:p>
        </p:txBody>
      </p:sp>
      <p:sp>
        <p:nvSpPr>
          <p:cNvPr id="26" name="ZoneTexte 25">
            <a:extLst>
              <a:ext uri="{FF2B5EF4-FFF2-40B4-BE49-F238E27FC236}">
                <a16:creationId xmlns:a16="http://schemas.microsoft.com/office/drawing/2014/main" id="{C8AB0C28-A166-B50F-F278-9680A1C5DCB9}"/>
              </a:ext>
            </a:extLst>
          </p:cNvPr>
          <p:cNvSpPr txBox="1"/>
          <p:nvPr/>
        </p:nvSpPr>
        <p:spPr bwMode="auto">
          <a:xfrm>
            <a:off x="6228227" y="2674847"/>
            <a:ext cx="158766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Module LoRa SX1272</a:t>
            </a:r>
            <a:endParaRPr lang="en-GB" sz="1600" b="1" dirty="0"/>
          </a:p>
        </p:txBody>
      </p:sp>
      <p:sp>
        <p:nvSpPr>
          <p:cNvPr id="28" name="ZoneTexte 27">
            <a:extLst>
              <a:ext uri="{FF2B5EF4-FFF2-40B4-BE49-F238E27FC236}">
                <a16:creationId xmlns:a16="http://schemas.microsoft.com/office/drawing/2014/main" id="{CFCBB7E1-CE3A-E250-A8E5-F20E960B12F3}"/>
              </a:ext>
            </a:extLst>
          </p:cNvPr>
          <p:cNvSpPr txBox="1"/>
          <p:nvPr/>
        </p:nvSpPr>
        <p:spPr bwMode="auto">
          <a:xfrm>
            <a:off x="8320306" y="2674847"/>
            <a:ext cx="1719043"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Module BQ24157</a:t>
            </a:r>
            <a:endParaRPr lang="en-GB" sz="1600" b="1" dirty="0"/>
          </a:p>
        </p:txBody>
      </p:sp>
      <p:sp>
        <p:nvSpPr>
          <p:cNvPr id="30" name="ZoneTexte 29">
            <a:extLst>
              <a:ext uri="{FF2B5EF4-FFF2-40B4-BE49-F238E27FC236}">
                <a16:creationId xmlns:a16="http://schemas.microsoft.com/office/drawing/2014/main" id="{981BCB7C-E368-AA6A-A999-DBC6E4546551}"/>
              </a:ext>
            </a:extLst>
          </p:cNvPr>
          <p:cNvSpPr txBox="1"/>
          <p:nvPr/>
        </p:nvSpPr>
        <p:spPr bwMode="auto">
          <a:xfrm>
            <a:off x="8315066" y="3110305"/>
            <a:ext cx="1587668"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Batterie PA-L55</a:t>
            </a:r>
            <a:endParaRPr lang="en-GB" sz="1600" b="1" dirty="0"/>
          </a:p>
        </p:txBody>
      </p:sp>
      <p:sp>
        <p:nvSpPr>
          <p:cNvPr id="32" name="ZoneTexte 31">
            <a:extLst>
              <a:ext uri="{FF2B5EF4-FFF2-40B4-BE49-F238E27FC236}">
                <a16:creationId xmlns:a16="http://schemas.microsoft.com/office/drawing/2014/main" id="{85E4C447-1FCB-663F-55A1-9F2D07912518}"/>
              </a:ext>
            </a:extLst>
          </p:cNvPr>
          <p:cNvSpPr txBox="1"/>
          <p:nvPr/>
        </p:nvSpPr>
        <p:spPr bwMode="auto">
          <a:xfrm>
            <a:off x="10347621" y="2634256"/>
            <a:ext cx="1719043"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Boitier Takashi WP11</a:t>
            </a:r>
            <a:endParaRPr lang="en-GB" sz="1600" b="1" dirty="0"/>
          </a:p>
        </p:txBody>
      </p:sp>
      <p:sp>
        <p:nvSpPr>
          <p:cNvPr id="33" name="ZoneTexte 32">
            <a:extLst>
              <a:ext uri="{FF2B5EF4-FFF2-40B4-BE49-F238E27FC236}">
                <a16:creationId xmlns:a16="http://schemas.microsoft.com/office/drawing/2014/main" id="{DE68C5B0-5A18-937C-1BF3-A0BBCF1E3A26}"/>
              </a:ext>
            </a:extLst>
          </p:cNvPr>
          <p:cNvSpPr txBox="1"/>
          <p:nvPr/>
        </p:nvSpPr>
        <p:spPr>
          <a:xfrm>
            <a:off x="2711624" y="3515858"/>
            <a:ext cx="2444900" cy="369332"/>
          </a:xfrm>
          <a:prstGeom prst="rect">
            <a:avLst/>
          </a:prstGeom>
          <a:noFill/>
        </p:spPr>
        <p:txBody>
          <a:bodyPr wrap="none" rtlCol="0">
            <a:spAutoFit/>
          </a:bodyPr>
          <a:lstStyle/>
          <a:p>
            <a:r>
              <a:rPr lang="fr-FR" b="1"/>
              <a:t>Ressources disponibles:</a:t>
            </a:r>
            <a:endParaRPr lang="fr-FR" b="1" dirty="0"/>
          </a:p>
        </p:txBody>
      </p:sp>
      <p:graphicFrame>
        <p:nvGraphicFramePr>
          <p:cNvPr id="34" name="Tableau 34">
            <a:extLst>
              <a:ext uri="{FF2B5EF4-FFF2-40B4-BE49-F238E27FC236}">
                <a16:creationId xmlns:a16="http://schemas.microsoft.com/office/drawing/2014/main" id="{7A4BF64C-4CD2-CB56-CF59-9B7C73F48ACD}"/>
              </a:ext>
            </a:extLst>
          </p:cNvPr>
          <p:cNvGraphicFramePr>
            <a:graphicFrameLocks noGrp="1"/>
          </p:cNvGraphicFramePr>
          <p:nvPr>
            <p:extLst>
              <p:ext uri="{D42A27DB-BD31-4B8C-83A1-F6EECF244321}">
                <p14:modId xmlns:p14="http://schemas.microsoft.com/office/powerpoint/2010/main" val="4282569037"/>
              </p:ext>
            </p:extLst>
          </p:nvPr>
        </p:nvGraphicFramePr>
        <p:xfrm>
          <a:off x="2729155" y="3829670"/>
          <a:ext cx="9213794" cy="2595880"/>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1395770205"/>
                    </a:ext>
                  </a:extLst>
                </a:gridCol>
                <a:gridCol w="1820715">
                  <a:extLst>
                    <a:ext uri="{9D8B030D-6E8A-4147-A177-3AD203B41FA5}">
                      <a16:colId xmlns:a16="http://schemas.microsoft.com/office/drawing/2014/main" val="1139622664"/>
                    </a:ext>
                  </a:extLst>
                </a:gridCol>
                <a:gridCol w="3792679">
                  <a:extLst>
                    <a:ext uri="{9D8B030D-6E8A-4147-A177-3AD203B41FA5}">
                      <a16:colId xmlns:a16="http://schemas.microsoft.com/office/drawing/2014/main" val="503404001"/>
                    </a:ext>
                  </a:extLst>
                </a:gridCol>
              </a:tblGrid>
              <a:tr h="370840">
                <a:tc>
                  <a:txBody>
                    <a:bodyPr/>
                    <a:lstStyle/>
                    <a:p>
                      <a:pPr algn="ctr"/>
                      <a:r>
                        <a:rPr lang="fr-FR" dirty="0"/>
                        <a:t>Quoi ?</a:t>
                      </a:r>
                      <a:endParaRPr lang="en-GB" dirty="0"/>
                    </a:p>
                  </a:txBody>
                  <a:tcPr/>
                </a:tc>
                <a:tc>
                  <a:txBody>
                    <a:bodyPr/>
                    <a:lstStyle/>
                    <a:p>
                      <a:pPr algn="ctr"/>
                      <a:r>
                        <a:rPr lang="fr-FR" dirty="0"/>
                        <a:t>Type</a:t>
                      </a:r>
                      <a:endParaRPr lang="en-GB" dirty="0"/>
                    </a:p>
                  </a:txBody>
                  <a:tcPr/>
                </a:tc>
                <a:tc>
                  <a:txBody>
                    <a:bodyPr/>
                    <a:lstStyle/>
                    <a:p>
                      <a:pPr algn="ctr"/>
                      <a:r>
                        <a:rPr lang="fr-FR" dirty="0"/>
                        <a:t>Où ?</a:t>
                      </a:r>
                      <a:endParaRPr lang="en-GB" dirty="0"/>
                    </a:p>
                  </a:txBody>
                  <a:tcPr/>
                </a:tc>
                <a:extLst>
                  <a:ext uri="{0D108BD9-81ED-4DB2-BD59-A6C34878D82A}">
                    <a16:rowId xmlns:a16="http://schemas.microsoft.com/office/drawing/2014/main" val="2412873045"/>
                  </a:ext>
                </a:extLst>
              </a:tr>
              <a:tr h="370840">
                <a:tc>
                  <a:txBody>
                    <a:bodyPr/>
                    <a:lstStyle/>
                    <a:p>
                      <a:pPr algn="ctr"/>
                      <a:r>
                        <a:rPr lang="fr-FR" dirty="0"/>
                        <a:t>Schémas </a:t>
                      </a:r>
                      <a:r>
                        <a:rPr lang="fr-FR" dirty="0" err="1"/>
                        <a:t>éléctro</a:t>
                      </a:r>
                      <a:r>
                        <a:rPr lang="fr-FR" dirty="0"/>
                        <a:t>.</a:t>
                      </a:r>
                      <a:endParaRPr lang="en-GB" dirty="0"/>
                    </a:p>
                  </a:txBody>
                  <a:tcPr/>
                </a:tc>
                <a:tc>
                  <a:txBody>
                    <a:bodyPr/>
                    <a:lstStyle/>
                    <a:p>
                      <a:pPr algn="ctr"/>
                      <a:r>
                        <a:rPr lang="fr-FR" dirty="0" err="1"/>
                        <a:t>pdf</a:t>
                      </a:r>
                      <a:endParaRPr lang="en-GB" dirty="0"/>
                    </a:p>
                  </a:txBody>
                  <a:tcPr/>
                </a:tc>
                <a:tc>
                  <a:txBody>
                    <a:bodyPr/>
                    <a:lstStyle/>
                    <a:p>
                      <a:pPr algn="ctr"/>
                      <a:r>
                        <a:rPr lang="fr-FR" dirty="0"/>
                        <a:t>Forge UCA/Git + Drive UCA</a:t>
                      </a:r>
                      <a:endParaRPr lang="en-GB" dirty="0"/>
                    </a:p>
                  </a:txBody>
                  <a:tcPr/>
                </a:tc>
                <a:extLst>
                  <a:ext uri="{0D108BD9-81ED-4DB2-BD59-A6C34878D82A}">
                    <a16:rowId xmlns:a16="http://schemas.microsoft.com/office/drawing/2014/main" val="3292740995"/>
                  </a:ext>
                </a:extLst>
              </a:tr>
              <a:tr h="370840">
                <a:tc>
                  <a:txBody>
                    <a:bodyPr/>
                    <a:lstStyle/>
                    <a:p>
                      <a:pPr algn="ctr"/>
                      <a:r>
                        <a:rPr lang="fr-FR" dirty="0" err="1"/>
                        <a:t>BoM</a:t>
                      </a:r>
                      <a:endParaRPr lang="en-GB" dirty="0"/>
                    </a:p>
                  </a:txBody>
                  <a:tcPr/>
                </a:tc>
                <a:tc>
                  <a:txBody>
                    <a:bodyPr/>
                    <a:lstStyle/>
                    <a:p>
                      <a:pPr algn="ctr"/>
                      <a:r>
                        <a:rPr lang="fr-FR" dirty="0" err="1"/>
                        <a:t>pdf</a:t>
                      </a:r>
                      <a:endParaRPr lang="en-GB" dirty="0"/>
                    </a:p>
                  </a:txBody>
                  <a:tcPr/>
                </a:tc>
                <a:tc>
                  <a:txBody>
                    <a:bodyPr/>
                    <a:lstStyle/>
                    <a:p>
                      <a:pPr algn="ctr"/>
                      <a:r>
                        <a:rPr lang="fr-FR" dirty="0"/>
                        <a:t>Forge UCA/Git + Drive UCA</a:t>
                      </a:r>
                      <a:endParaRPr lang="en-GB" dirty="0"/>
                    </a:p>
                  </a:txBody>
                  <a:tcPr/>
                </a:tc>
                <a:extLst>
                  <a:ext uri="{0D108BD9-81ED-4DB2-BD59-A6C34878D82A}">
                    <a16:rowId xmlns:a16="http://schemas.microsoft.com/office/drawing/2014/main" val="270258033"/>
                  </a:ext>
                </a:extLst>
              </a:tr>
              <a:tr h="370840">
                <a:tc>
                  <a:txBody>
                    <a:bodyPr/>
                    <a:lstStyle/>
                    <a:p>
                      <a:pPr algn="ctr"/>
                      <a:r>
                        <a:rPr lang="fr-FR" dirty="0"/>
                        <a:t>Base de données CAO </a:t>
                      </a:r>
                      <a:r>
                        <a:rPr lang="fr-FR" dirty="0" err="1"/>
                        <a:t>elec</a:t>
                      </a:r>
                      <a:endParaRPr lang="en-GB" dirty="0"/>
                    </a:p>
                  </a:txBody>
                  <a:tcPr/>
                </a:tc>
                <a:tc>
                  <a:txBody>
                    <a:bodyPr/>
                    <a:lstStyle/>
                    <a:p>
                      <a:pPr algn="ctr"/>
                      <a:r>
                        <a:rPr lang="fr-FR" dirty="0" err="1"/>
                        <a:t>BdD</a:t>
                      </a:r>
                      <a:r>
                        <a:rPr lang="fr-FR" dirty="0"/>
                        <a:t> </a:t>
                      </a:r>
                      <a:r>
                        <a:rPr lang="fr-FR" dirty="0" err="1"/>
                        <a:t>Altium</a:t>
                      </a:r>
                      <a:r>
                        <a:rPr lang="fr-FR" dirty="0"/>
                        <a:t> </a:t>
                      </a:r>
                      <a:endParaRPr lang="en-GB"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dirty="0"/>
                        <a:t>Forge UCA/Git + Drive UCA</a:t>
                      </a:r>
                      <a:endParaRPr lang="en-GB" dirty="0"/>
                    </a:p>
                  </a:txBody>
                  <a:tcPr/>
                </a:tc>
                <a:extLst>
                  <a:ext uri="{0D108BD9-81ED-4DB2-BD59-A6C34878D82A}">
                    <a16:rowId xmlns:a16="http://schemas.microsoft.com/office/drawing/2014/main" val="2541860477"/>
                  </a:ext>
                </a:extLst>
              </a:tr>
              <a:tr h="370840">
                <a:tc>
                  <a:txBody>
                    <a:bodyPr/>
                    <a:lstStyle/>
                    <a:p>
                      <a:pPr algn="ctr"/>
                      <a:r>
                        <a:rPr lang="fr-FR" dirty="0"/>
                        <a:t>Documentation utilisateur</a:t>
                      </a:r>
                      <a:endParaRPr lang="en-GB"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dirty="0" err="1"/>
                        <a:t>pdf</a:t>
                      </a:r>
                      <a:endParaRPr lang="en-GB" dirty="0"/>
                    </a:p>
                  </a:txBody>
                  <a:tcPr/>
                </a:tc>
                <a:tc>
                  <a:txBody>
                    <a:bodyPr/>
                    <a:lstStyle/>
                    <a:p>
                      <a:pPr algn="ctr"/>
                      <a:r>
                        <a:rPr lang="fr-FR" dirty="0"/>
                        <a:t>Drive UCA +wiki</a:t>
                      </a:r>
                      <a:endParaRPr lang="en-GB" dirty="0"/>
                    </a:p>
                  </a:txBody>
                  <a:tcPr/>
                </a:tc>
                <a:extLst>
                  <a:ext uri="{0D108BD9-81ED-4DB2-BD59-A6C34878D82A}">
                    <a16:rowId xmlns:a16="http://schemas.microsoft.com/office/drawing/2014/main" val="508593867"/>
                  </a:ext>
                </a:extLst>
              </a:tr>
              <a:tr h="370840">
                <a:tc>
                  <a:txBody>
                    <a:bodyPr/>
                    <a:lstStyle/>
                    <a:p>
                      <a:pPr algn="ctr"/>
                      <a:r>
                        <a:rPr lang="fr-FR" dirty="0"/>
                        <a:t>Règles et tutoriel développement</a:t>
                      </a:r>
                      <a:endParaRPr lang="en-GB"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dirty="0" err="1"/>
                        <a:t>pdf</a:t>
                      </a:r>
                      <a:r>
                        <a:rPr lang="fr-FR" dirty="0"/>
                        <a:t> +java</a:t>
                      </a:r>
                      <a:endParaRPr lang="en-GB" dirty="0"/>
                    </a:p>
                  </a:txBody>
                  <a:tcPr/>
                </a:tc>
                <a:tc>
                  <a:txBody>
                    <a:bodyPr/>
                    <a:lstStyle/>
                    <a:p>
                      <a:pPr algn="ctr"/>
                      <a:r>
                        <a:rPr lang="fr-FR" dirty="0"/>
                        <a:t>Forge UCA/Git + Drive UCA</a:t>
                      </a:r>
                      <a:endParaRPr lang="en-GB" dirty="0"/>
                    </a:p>
                  </a:txBody>
                  <a:tcPr/>
                </a:tc>
                <a:extLst>
                  <a:ext uri="{0D108BD9-81ED-4DB2-BD59-A6C34878D82A}">
                    <a16:rowId xmlns:a16="http://schemas.microsoft.com/office/drawing/2014/main" val="1535383663"/>
                  </a:ext>
                </a:extLst>
              </a:tr>
              <a:tr h="370840">
                <a:tc>
                  <a:txBody>
                    <a:bodyPr/>
                    <a:lstStyle/>
                    <a:p>
                      <a:pPr algn="ctr"/>
                      <a:r>
                        <a:rPr lang="fr-FR" dirty="0"/>
                        <a:t>Software/</a:t>
                      </a:r>
                      <a:r>
                        <a:rPr lang="fr-FR" dirty="0" err="1"/>
                        <a:t>firmware</a:t>
                      </a:r>
                      <a:endParaRPr lang="en-GB" dirty="0"/>
                    </a:p>
                  </a:txBody>
                  <a:tcPr/>
                </a:tc>
                <a:tc>
                  <a:txBody>
                    <a:bodyPr/>
                    <a:lstStyle/>
                    <a:p>
                      <a:pPr algn="ctr"/>
                      <a:r>
                        <a:rPr lang="fr-FR" dirty="0"/>
                        <a:t>C/C++</a:t>
                      </a:r>
                      <a:endParaRPr lang="en-GB" dirty="0"/>
                    </a:p>
                  </a:txBody>
                  <a:tcPr/>
                </a:tc>
                <a:tc>
                  <a:txBody>
                    <a:bodyPr/>
                    <a:lstStyle/>
                    <a:p>
                      <a:pPr algn="ctr"/>
                      <a:r>
                        <a:rPr lang="fr-FR" dirty="0"/>
                        <a:t>Forge UCA/Git </a:t>
                      </a:r>
                      <a:endParaRPr lang="en-GB" dirty="0"/>
                    </a:p>
                  </a:txBody>
                  <a:tcPr/>
                </a:tc>
                <a:extLst>
                  <a:ext uri="{0D108BD9-81ED-4DB2-BD59-A6C34878D82A}">
                    <a16:rowId xmlns:a16="http://schemas.microsoft.com/office/drawing/2014/main" val="3696463237"/>
                  </a:ext>
                </a:extLst>
              </a:tr>
            </a:tbl>
          </a:graphicData>
        </a:graphic>
      </p:graphicFrame>
      <p:sp>
        <p:nvSpPr>
          <p:cNvPr id="36" name="ZoneTexte 35">
            <a:extLst>
              <a:ext uri="{FF2B5EF4-FFF2-40B4-BE49-F238E27FC236}">
                <a16:creationId xmlns:a16="http://schemas.microsoft.com/office/drawing/2014/main" id="{A70EA9B2-395C-32FC-0DC8-5C01BAF78C0F}"/>
              </a:ext>
            </a:extLst>
          </p:cNvPr>
          <p:cNvSpPr txBox="1"/>
          <p:nvPr/>
        </p:nvSpPr>
        <p:spPr bwMode="auto">
          <a:xfrm>
            <a:off x="4240107" y="2681304"/>
            <a:ext cx="1656184"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a:t>Module carte SD</a:t>
            </a:r>
            <a:endParaRPr lang="en-GB" sz="1600" b="1" dirty="0"/>
          </a:p>
        </p:txBody>
      </p:sp>
    </p:spTree>
    <p:extLst>
      <p:ext uri="{BB962C8B-B14F-4D97-AF65-F5344CB8AC3E}">
        <p14:creationId xmlns:p14="http://schemas.microsoft.com/office/powerpoint/2010/main" val="390584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2</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62666" y="10062"/>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err="1">
                <a:latin typeface="Berlin Sans FB"/>
                <a:cs typeface="Arial"/>
              </a:rPr>
              <a:t>ResCap’E</a:t>
            </a:r>
            <a:r>
              <a:rPr lang="fr-FR" sz="3200" dirty="0">
                <a:latin typeface="Berlin Sans FB"/>
                <a:cs typeface="Arial"/>
              </a:rPr>
              <a:t> </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4" name="Image 3">
            <a:extLst>
              <a:ext uri="{FF2B5EF4-FFF2-40B4-BE49-F238E27FC236}">
                <a16:creationId xmlns:a16="http://schemas.microsoft.com/office/drawing/2014/main" id="{70033798-E2A2-2AE5-CC31-798C5D715417}"/>
              </a:ext>
            </a:extLst>
          </p:cNvPr>
          <p:cNvPicPr>
            <a:picLocks noChangeAspect="1"/>
          </p:cNvPicPr>
          <p:nvPr/>
        </p:nvPicPr>
        <p:blipFill>
          <a:blip r:embed="rId6"/>
          <a:stretch>
            <a:fillRect/>
          </a:stretch>
        </p:blipFill>
        <p:spPr>
          <a:xfrm>
            <a:off x="2495600" y="980728"/>
            <a:ext cx="8832304" cy="4243298"/>
          </a:xfrm>
          <a:prstGeom prst="rect">
            <a:avLst/>
          </a:prstGeom>
        </p:spPr>
      </p:pic>
      <p:sp>
        <p:nvSpPr>
          <p:cNvPr id="8" name="Rectangle 7">
            <a:extLst>
              <a:ext uri="{FF2B5EF4-FFF2-40B4-BE49-F238E27FC236}">
                <a16:creationId xmlns:a16="http://schemas.microsoft.com/office/drawing/2014/main" id="{18157B77-6EDA-3C2C-843E-713225A2CF89}"/>
              </a:ext>
            </a:extLst>
          </p:cNvPr>
          <p:cNvSpPr/>
          <p:nvPr/>
        </p:nvSpPr>
        <p:spPr>
          <a:xfrm>
            <a:off x="4554440" y="2853244"/>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CONTAMINANTS</a:t>
            </a:r>
            <a:endParaRPr lang="en-GB" sz="1000" b="1" dirty="0">
              <a:solidFill>
                <a:srgbClr val="FF0000"/>
              </a:solidFill>
            </a:endParaRPr>
          </a:p>
        </p:txBody>
      </p:sp>
      <p:sp>
        <p:nvSpPr>
          <p:cNvPr id="26" name="Rectangle 25">
            <a:extLst>
              <a:ext uri="{FF2B5EF4-FFF2-40B4-BE49-F238E27FC236}">
                <a16:creationId xmlns:a16="http://schemas.microsoft.com/office/drawing/2014/main" id="{B2336A38-37A0-63D4-EAA4-4998ABC7DB5A}"/>
              </a:ext>
            </a:extLst>
          </p:cNvPr>
          <p:cNvSpPr/>
          <p:nvPr/>
        </p:nvSpPr>
        <p:spPr bwMode="auto">
          <a:xfrm>
            <a:off x="6480209" y="2609080"/>
            <a:ext cx="136815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Capteurs</a:t>
            </a:r>
            <a:endParaRPr lang="en-GB" dirty="0">
              <a:solidFill>
                <a:schemeClr val="tx1"/>
              </a:solidFill>
            </a:endParaRPr>
          </a:p>
        </p:txBody>
      </p:sp>
      <p:sp>
        <p:nvSpPr>
          <p:cNvPr id="2" name="Rectangle 1">
            <a:extLst>
              <a:ext uri="{FF2B5EF4-FFF2-40B4-BE49-F238E27FC236}">
                <a16:creationId xmlns:a16="http://schemas.microsoft.com/office/drawing/2014/main" id="{42B1D472-AF87-262F-9229-F31019000371}"/>
              </a:ext>
            </a:extLst>
          </p:cNvPr>
          <p:cNvSpPr/>
          <p:nvPr/>
        </p:nvSpPr>
        <p:spPr>
          <a:xfrm>
            <a:off x="6300189" y="190332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6" name="Rectangle 15">
            <a:extLst>
              <a:ext uri="{FF2B5EF4-FFF2-40B4-BE49-F238E27FC236}">
                <a16:creationId xmlns:a16="http://schemas.microsoft.com/office/drawing/2014/main" id="{AA7F2691-069C-814A-C579-75D0397E89A6}"/>
              </a:ext>
            </a:extLst>
          </p:cNvPr>
          <p:cNvSpPr/>
          <p:nvPr/>
        </p:nvSpPr>
        <p:spPr bwMode="auto">
          <a:xfrm>
            <a:off x="8039960" y="190332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8" name="Rectangle 17">
            <a:extLst>
              <a:ext uri="{FF2B5EF4-FFF2-40B4-BE49-F238E27FC236}">
                <a16:creationId xmlns:a16="http://schemas.microsoft.com/office/drawing/2014/main" id="{849DB65A-B310-9204-485D-3671CDBBD4A5}"/>
              </a:ext>
            </a:extLst>
          </p:cNvPr>
          <p:cNvSpPr/>
          <p:nvPr/>
        </p:nvSpPr>
        <p:spPr bwMode="auto">
          <a:xfrm>
            <a:off x="6300188" y="2859791"/>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AU-DELA DES COULEURS</a:t>
            </a:r>
            <a:endParaRPr lang="en-GB" sz="1000" b="1" dirty="0">
              <a:solidFill>
                <a:srgbClr val="FF0000"/>
              </a:solidFill>
            </a:endParaRPr>
          </a:p>
        </p:txBody>
      </p:sp>
      <p:sp>
        <p:nvSpPr>
          <p:cNvPr id="19" name="Rectangle 18">
            <a:extLst>
              <a:ext uri="{FF2B5EF4-FFF2-40B4-BE49-F238E27FC236}">
                <a16:creationId xmlns:a16="http://schemas.microsoft.com/office/drawing/2014/main" id="{1C84C2C9-56BA-46E6-40B8-DE06B58064C3}"/>
              </a:ext>
            </a:extLst>
          </p:cNvPr>
          <p:cNvSpPr/>
          <p:nvPr/>
        </p:nvSpPr>
        <p:spPr bwMode="auto">
          <a:xfrm>
            <a:off x="2590264" y="2384562"/>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Labo/Equipe</a:t>
            </a:r>
            <a:endParaRPr lang="en-GB" sz="800" b="1" dirty="0">
              <a:solidFill>
                <a:schemeClr val="tx1"/>
              </a:solidFill>
            </a:endParaRPr>
          </a:p>
        </p:txBody>
      </p:sp>
      <p:sp>
        <p:nvSpPr>
          <p:cNvPr id="20" name="Rectangle 19">
            <a:extLst>
              <a:ext uri="{FF2B5EF4-FFF2-40B4-BE49-F238E27FC236}">
                <a16:creationId xmlns:a16="http://schemas.microsoft.com/office/drawing/2014/main" id="{1B726F65-4826-4D12-36BE-D83AE6E3F68D}"/>
              </a:ext>
            </a:extLst>
          </p:cNvPr>
          <p:cNvSpPr/>
          <p:nvPr/>
        </p:nvSpPr>
        <p:spPr bwMode="auto">
          <a:xfrm>
            <a:off x="2562407" y="2606208"/>
            <a:ext cx="1644484" cy="763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DT INSU</a:t>
            </a:r>
          </a:p>
          <a:p>
            <a:r>
              <a:rPr lang="fr-FR" sz="900" b="1" dirty="0">
                <a:solidFill>
                  <a:schemeClr val="tx1"/>
                </a:solidFill>
              </a:rPr>
              <a:t>IRISA</a:t>
            </a:r>
          </a:p>
          <a:p>
            <a:r>
              <a:rPr lang="fr-FR" sz="900" b="1" dirty="0">
                <a:solidFill>
                  <a:schemeClr val="tx1"/>
                </a:solidFill>
              </a:rPr>
              <a:t>IRIT</a:t>
            </a:r>
          </a:p>
          <a:p>
            <a:r>
              <a:rPr lang="fr-FR" sz="900" b="1" dirty="0">
                <a:solidFill>
                  <a:schemeClr val="tx1"/>
                </a:solidFill>
              </a:rPr>
              <a:t>LAAS</a:t>
            </a:r>
          </a:p>
          <a:p>
            <a:r>
              <a:rPr lang="fr-FR" sz="900" b="1" dirty="0">
                <a:solidFill>
                  <a:schemeClr val="tx1"/>
                </a:solidFill>
              </a:rPr>
              <a:t>LPC</a:t>
            </a:r>
            <a:endParaRPr lang="en-GB" sz="900" b="1" dirty="0">
              <a:solidFill>
                <a:schemeClr val="tx1"/>
              </a:solidFill>
            </a:endParaRPr>
          </a:p>
        </p:txBody>
      </p:sp>
      <p:sp>
        <p:nvSpPr>
          <p:cNvPr id="21" name="Rectangle 20">
            <a:extLst>
              <a:ext uri="{FF2B5EF4-FFF2-40B4-BE49-F238E27FC236}">
                <a16:creationId xmlns:a16="http://schemas.microsoft.com/office/drawing/2014/main" id="{EBFC1C0C-6A7C-2D74-BFD0-8C927CB0F167}"/>
              </a:ext>
            </a:extLst>
          </p:cNvPr>
          <p:cNvSpPr/>
          <p:nvPr/>
        </p:nvSpPr>
        <p:spPr bwMode="auto">
          <a:xfrm>
            <a:off x="2515820" y="3621106"/>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Niveau de développement</a:t>
            </a:r>
            <a:endParaRPr lang="en-GB" sz="800" b="1" dirty="0">
              <a:solidFill>
                <a:schemeClr val="tx1"/>
              </a:solidFill>
            </a:endParaRPr>
          </a:p>
        </p:txBody>
      </p:sp>
      <p:sp>
        <p:nvSpPr>
          <p:cNvPr id="27" name="Rectangle 26">
            <a:extLst>
              <a:ext uri="{FF2B5EF4-FFF2-40B4-BE49-F238E27FC236}">
                <a16:creationId xmlns:a16="http://schemas.microsoft.com/office/drawing/2014/main" id="{A352ECA4-E4E0-6722-C764-6E3689470D55}"/>
              </a:ext>
            </a:extLst>
          </p:cNvPr>
          <p:cNvSpPr/>
          <p:nvPr/>
        </p:nvSpPr>
        <p:spPr bwMode="auto">
          <a:xfrm>
            <a:off x="2522845" y="3830386"/>
            <a:ext cx="1405331" cy="3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TRL3</a:t>
            </a:r>
          </a:p>
          <a:p>
            <a:r>
              <a:rPr lang="fr-FR" sz="800" b="1" dirty="0">
                <a:solidFill>
                  <a:schemeClr val="tx1"/>
                </a:solidFill>
              </a:rPr>
              <a:t>TRL4</a:t>
            </a:r>
          </a:p>
          <a:p>
            <a:r>
              <a:rPr lang="fr-FR" sz="800" b="1" dirty="0">
                <a:solidFill>
                  <a:schemeClr val="tx1"/>
                </a:solidFill>
              </a:rPr>
              <a:t>TRL5</a:t>
            </a:r>
            <a:endParaRPr lang="en-GB" sz="800" b="1" dirty="0">
              <a:solidFill>
                <a:schemeClr val="tx1"/>
              </a:solidFill>
            </a:endParaRPr>
          </a:p>
        </p:txBody>
      </p:sp>
      <p:sp>
        <p:nvSpPr>
          <p:cNvPr id="3" name="Rectangle 2">
            <a:extLst>
              <a:ext uri="{FF2B5EF4-FFF2-40B4-BE49-F238E27FC236}">
                <a16:creationId xmlns:a16="http://schemas.microsoft.com/office/drawing/2014/main" id="{17CF3B6E-8DF5-2276-6607-8060CF5F308D}"/>
              </a:ext>
            </a:extLst>
          </p:cNvPr>
          <p:cNvSpPr/>
          <p:nvPr/>
        </p:nvSpPr>
        <p:spPr>
          <a:xfrm>
            <a:off x="2522845" y="4225875"/>
            <a:ext cx="1816066" cy="101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6EABD02-8B90-9D06-9290-2619571880A3}"/>
              </a:ext>
            </a:extLst>
          </p:cNvPr>
          <p:cNvSpPr/>
          <p:nvPr/>
        </p:nvSpPr>
        <p:spPr bwMode="auto">
          <a:xfrm>
            <a:off x="9757471" y="192081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1" name="Rectangle 30">
            <a:extLst>
              <a:ext uri="{FF2B5EF4-FFF2-40B4-BE49-F238E27FC236}">
                <a16:creationId xmlns:a16="http://schemas.microsoft.com/office/drawing/2014/main" id="{F28BBE6C-D148-18E9-7471-EEEFACEADE5C}"/>
              </a:ext>
            </a:extLst>
          </p:cNvPr>
          <p:cNvSpPr/>
          <p:nvPr/>
        </p:nvSpPr>
        <p:spPr bwMode="auto">
          <a:xfrm>
            <a:off x="4589553" y="3139872"/>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2" name="Rectangle 31">
            <a:extLst>
              <a:ext uri="{FF2B5EF4-FFF2-40B4-BE49-F238E27FC236}">
                <a16:creationId xmlns:a16="http://schemas.microsoft.com/office/drawing/2014/main" id="{7AAA4044-CBD7-0880-09E9-1F58E4B91EBA}"/>
              </a:ext>
            </a:extLst>
          </p:cNvPr>
          <p:cNvSpPr/>
          <p:nvPr/>
        </p:nvSpPr>
        <p:spPr bwMode="auto">
          <a:xfrm>
            <a:off x="6317744" y="315631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4" name="Rectangle 33">
            <a:extLst>
              <a:ext uri="{FF2B5EF4-FFF2-40B4-BE49-F238E27FC236}">
                <a16:creationId xmlns:a16="http://schemas.microsoft.com/office/drawing/2014/main" id="{373E905A-7AD8-4888-520B-CF27568B60DE}"/>
              </a:ext>
            </a:extLst>
          </p:cNvPr>
          <p:cNvSpPr/>
          <p:nvPr/>
        </p:nvSpPr>
        <p:spPr bwMode="auto">
          <a:xfrm>
            <a:off x="7987783" y="3127944"/>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35" name="Rectangle 34">
            <a:extLst>
              <a:ext uri="{FF2B5EF4-FFF2-40B4-BE49-F238E27FC236}">
                <a16:creationId xmlns:a16="http://schemas.microsoft.com/office/drawing/2014/main" id="{42D85EE7-7D17-B500-1A94-6E963FD9EFCF}"/>
              </a:ext>
            </a:extLst>
          </p:cNvPr>
          <p:cNvSpPr/>
          <p:nvPr/>
        </p:nvSpPr>
        <p:spPr bwMode="auto">
          <a:xfrm>
            <a:off x="9797508" y="311398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2" name="Rectangle 51">
            <a:extLst>
              <a:ext uri="{FF2B5EF4-FFF2-40B4-BE49-F238E27FC236}">
                <a16:creationId xmlns:a16="http://schemas.microsoft.com/office/drawing/2014/main" id="{440CD1A4-4C75-1C66-27F4-FB5D16607229}"/>
              </a:ext>
            </a:extLst>
          </p:cNvPr>
          <p:cNvSpPr/>
          <p:nvPr/>
        </p:nvSpPr>
        <p:spPr bwMode="auto">
          <a:xfrm>
            <a:off x="4618240" y="439160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3" name="Rectangle 52">
            <a:extLst>
              <a:ext uri="{FF2B5EF4-FFF2-40B4-BE49-F238E27FC236}">
                <a16:creationId xmlns:a16="http://schemas.microsoft.com/office/drawing/2014/main" id="{21C91EFB-1D4B-716F-78C4-0BC83B2E2C8E}"/>
              </a:ext>
            </a:extLst>
          </p:cNvPr>
          <p:cNvSpPr/>
          <p:nvPr/>
        </p:nvSpPr>
        <p:spPr bwMode="auto">
          <a:xfrm>
            <a:off x="6346431" y="440805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4" name="Rectangle 53">
            <a:extLst>
              <a:ext uri="{FF2B5EF4-FFF2-40B4-BE49-F238E27FC236}">
                <a16:creationId xmlns:a16="http://schemas.microsoft.com/office/drawing/2014/main" id="{244E19C7-3E4F-FEBA-6C5B-1C95E68AC7F3}"/>
              </a:ext>
            </a:extLst>
          </p:cNvPr>
          <p:cNvSpPr/>
          <p:nvPr/>
        </p:nvSpPr>
        <p:spPr bwMode="auto">
          <a:xfrm>
            <a:off x="8107464" y="436375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55" name="Rectangle 54">
            <a:extLst>
              <a:ext uri="{FF2B5EF4-FFF2-40B4-BE49-F238E27FC236}">
                <a16:creationId xmlns:a16="http://schemas.microsoft.com/office/drawing/2014/main" id="{E7CD8672-F8C7-5C30-9482-F7B2B7CFB7F5}"/>
              </a:ext>
            </a:extLst>
          </p:cNvPr>
          <p:cNvSpPr/>
          <p:nvPr/>
        </p:nvSpPr>
        <p:spPr bwMode="auto">
          <a:xfrm>
            <a:off x="9815284" y="4391608"/>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6" name="Rectangle 5">
            <a:extLst>
              <a:ext uri="{FF2B5EF4-FFF2-40B4-BE49-F238E27FC236}">
                <a16:creationId xmlns:a16="http://schemas.microsoft.com/office/drawing/2014/main" id="{74E9E75E-3738-D754-301E-9DB86C2A778F}"/>
              </a:ext>
            </a:extLst>
          </p:cNvPr>
          <p:cNvSpPr/>
          <p:nvPr/>
        </p:nvSpPr>
        <p:spPr bwMode="auto">
          <a:xfrm>
            <a:off x="8028381" y="286147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BIOCHIMIE</a:t>
            </a:r>
            <a:endParaRPr lang="en-GB" sz="1000" b="1" dirty="0">
              <a:solidFill>
                <a:srgbClr val="FF0000"/>
              </a:solidFill>
            </a:endParaRPr>
          </a:p>
        </p:txBody>
      </p:sp>
      <p:sp>
        <p:nvSpPr>
          <p:cNvPr id="9" name="Rectangle 8">
            <a:extLst>
              <a:ext uri="{FF2B5EF4-FFF2-40B4-BE49-F238E27FC236}">
                <a16:creationId xmlns:a16="http://schemas.microsoft.com/office/drawing/2014/main" id="{6A73AEBE-18A3-7084-85F4-886C528E8792}"/>
              </a:ext>
            </a:extLst>
          </p:cNvPr>
          <p:cNvSpPr/>
          <p:nvPr/>
        </p:nvSpPr>
        <p:spPr bwMode="auto">
          <a:xfrm>
            <a:off x="6423940" y="4085505"/>
            <a:ext cx="1361646" cy="14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MULTIPARAMETRES</a:t>
            </a:r>
            <a:endParaRPr lang="en-GB" sz="1000" b="1" dirty="0">
              <a:solidFill>
                <a:srgbClr val="FF0000"/>
              </a:solidFill>
            </a:endParaRPr>
          </a:p>
        </p:txBody>
      </p:sp>
      <p:sp>
        <p:nvSpPr>
          <p:cNvPr id="11" name="Rectangle 10">
            <a:extLst>
              <a:ext uri="{FF2B5EF4-FFF2-40B4-BE49-F238E27FC236}">
                <a16:creationId xmlns:a16="http://schemas.microsoft.com/office/drawing/2014/main" id="{E2BCC75D-8436-2583-280D-9A2EF4282ED5}"/>
              </a:ext>
            </a:extLst>
          </p:cNvPr>
          <p:cNvSpPr/>
          <p:nvPr/>
        </p:nvSpPr>
        <p:spPr bwMode="auto">
          <a:xfrm>
            <a:off x="4479332" y="4088603"/>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BIOLOGGER</a:t>
            </a:r>
            <a:endParaRPr lang="en-GB" sz="1000" b="1" dirty="0">
              <a:solidFill>
                <a:srgbClr val="FF0000"/>
              </a:solidFill>
            </a:endParaRPr>
          </a:p>
        </p:txBody>
      </p:sp>
      <p:sp>
        <p:nvSpPr>
          <p:cNvPr id="17" name="Rectangle 16">
            <a:extLst>
              <a:ext uri="{FF2B5EF4-FFF2-40B4-BE49-F238E27FC236}">
                <a16:creationId xmlns:a16="http://schemas.microsoft.com/office/drawing/2014/main" id="{462F2DA8-6F98-46B3-C41A-33FBC94DD268}"/>
              </a:ext>
            </a:extLst>
          </p:cNvPr>
          <p:cNvSpPr/>
          <p:nvPr/>
        </p:nvSpPr>
        <p:spPr bwMode="auto">
          <a:xfrm>
            <a:off x="9796912" y="2865035"/>
            <a:ext cx="1508731" cy="1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AUDIO/VIDEO</a:t>
            </a:r>
            <a:endParaRPr lang="en-GB" sz="1000" b="1" dirty="0">
              <a:solidFill>
                <a:srgbClr val="FF0000"/>
              </a:solidFill>
            </a:endParaRPr>
          </a:p>
        </p:txBody>
      </p:sp>
      <p:sp>
        <p:nvSpPr>
          <p:cNvPr id="28" name="Rectangle 27">
            <a:extLst>
              <a:ext uri="{FF2B5EF4-FFF2-40B4-BE49-F238E27FC236}">
                <a16:creationId xmlns:a16="http://schemas.microsoft.com/office/drawing/2014/main" id="{A6506EF7-9273-0698-BDAD-3F5F55629784}"/>
              </a:ext>
            </a:extLst>
          </p:cNvPr>
          <p:cNvSpPr/>
          <p:nvPr/>
        </p:nvSpPr>
        <p:spPr bwMode="auto">
          <a:xfrm>
            <a:off x="8072352" y="4079409"/>
            <a:ext cx="1376658" cy="113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GES</a:t>
            </a:r>
            <a:endParaRPr lang="en-GB" sz="1000" b="1" dirty="0">
              <a:solidFill>
                <a:srgbClr val="FF0000"/>
              </a:solidFill>
            </a:endParaRPr>
          </a:p>
        </p:txBody>
      </p:sp>
      <p:sp>
        <p:nvSpPr>
          <p:cNvPr id="37" name="Flèche : droite 36">
            <a:extLst>
              <a:ext uri="{FF2B5EF4-FFF2-40B4-BE49-F238E27FC236}">
                <a16:creationId xmlns:a16="http://schemas.microsoft.com/office/drawing/2014/main" id="{C630E3AE-E4C5-1A52-FF90-025188B3A4A7}"/>
              </a:ext>
            </a:extLst>
          </p:cNvPr>
          <p:cNvSpPr/>
          <p:nvPr/>
        </p:nvSpPr>
        <p:spPr>
          <a:xfrm>
            <a:off x="882527" y="2908090"/>
            <a:ext cx="1240977" cy="634007"/>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Filtres</a:t>
            </a:r>
            <a:endParaRPr lang="en-US" dirty="0"/>
          </a:p>
        </p:txBody>
      </p:sp>
      <p:sp>
        <p:nvSpPr>
          <p:cNvPr id="42" name="Ellipse 41">
            <a:extLst>
              <a:ext uri="{FF2B5EF4-FFF2-40B4-BE49-F238E27FC236}">
                <a16:creationId xmlns:a16="http://schemas.microsoft.com/office/drawing/2014/main" id="{28054E93-89AF-5238-0B09-FB2DF9C9C949}"/>
              </a:ext>
            </a:extLst>
          </p:cNvPr>
          <p:cNvSpPr/>
          <p:nvPr/>
        </p:nvSpPr>
        <p:spPr>
          <a:xfrm>
            <a:off x="2310220" y="2145716"/>
            <a:ext cx="1548172" cy="23762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70BEA7-EC1B-D23C-157F-CEC7EBB4A77B}"/>
              </a:ext>
            </a:extLst>
          </p:cNvPr>
          <p:cNvSpPr/>
          <p:nvPr/>
        </p:nvSpPr>
        <p:spPr bwMode="auto">
          <a:xfrm>
            <a:off x="4479332" y="1016806"/>
            <a:ext cx="6826311" cy="877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0000"/>
                </a:solidFill>
              </a:rPr>
              <a:t>INSTRUMENTER</a:t>
            </a:r>
            <a:endParaRPr lang="en-GB" sz="2400" b="1" dirty="0">
              <a:solidFill>
                <a:srgbClr val="FF0000"/>
              </a:solidFill>
            </a:endParaRPr>
          </a:p>
        </p:txBody>
      </p:sp>
      <p:pic>
        <p:nvPicPr>
          <p:cNvPr id="38" name="Espace réservé pour une image  27">
            <a:extLst>
              <a:ext uri="{FF2B5EF4-FFF2-40B4-BE49-F238E27FC236}">
                <a16:creationId xmlns:a16="http://schemas.microsoft.com/office/drawing/2014/main" id="{9A646B2D-B676-001D-870E-F5BCB6F69AED}"/>
              </a:ext>
            </a:extLst>
          </p:cNvPr>
          <p:cNvPicPr>
            <a:picLocks noChangeAspect="1"/>
          </p:cNvPicPr>
          <p:nvPr/>
        </p:nvPicPr>
        <p:blipFill>
          <a:blip r:embed="rId7" cstate="print">
            <a:extLst>
              <a:ext uri="{28A0092B-C50C-407E-A947-70E740481C1C}">
                <a14:useLocalDpi xmlns:a14="http://schemas.microsoft.com/office/drawing/2010/main" val="0"/>
              </a:ext>
            </a:extLst>
          </a:blip>
          <a:srcRect l="6859" r="6859"/>
          <a:stretch>
            <a:fillRect/>
          </a:stretch>
        </p:blipFill>
        <p:spPr bwMode="auto">
          <a:xfrm>
            <a:off x="6480208" y="1999786"/>
            <a:ext cx="1274541" cy="844192"/>
          </a:xfrm>
          <a:prstGeom prst="rect">
            <a:avLst/>
          </a:prstGeom>
        </p:spPr>
      </p:pic>
      <p:pic>
        <p:nvPicPr>
          <p:cNvPr id="39" name="Espace réservé pour une image  27">
            <a:extLst>
              <a:ext uri="{FF2B5EF4-FFF2-40B4-BE49-F238E27FC236}">
                <a16:creationId xmlns:a16="http://schemas.microsoft.com/office/drawing/2014/main" id="{9608965A-C96E-20A4-83DB-8936BC649058}"/>
              </a:ext>
            </a:extLst>
          </p:cNvPr>
          <p:cNvPicPr>
            <a:picLocks noChangeAspect="1"/>
          </p:cNvPicPr>
          <p:nvPr/>
        </p:nvPicPr>
        <p:blipFill>
          <a:blip r:embed="rId7" cstate="print">
            <a:extLst>
              <a:ext uri="{28A0092B-C50C-407E-A947-70E740481C1C}">
                <a14:useLocalDpi xmlns:a14="http://schemas.microsoft.com/office/drawing/2010/main" val="0"/>
              </a:ext>
            </a:extLst>
          </a:blip>
          <a:srcRect l="6859" r="6859"/>
          <a:stretch>
            <a:fillRect/>
          </a:stretch>
        </p:blipFill>
        <p:spPr bwMode="auto">
          <a:xfrm>
            <a:off x="8173753" y="1940178"/>
            <a:ext cx="1374342" cy="910295"/>
          </a:xfrm>
          <a:prstGeom prst="rect">
            <a:avLst/>
          </a:prstGeom>
        </p:spPr>
      </p:pic>
      <p:pic>
        <p:nvPicPr>
          <p:cNvPr id="41" name="Espace réservé pour une image  27">
            <a:extLst>
              <a:ext uri="{FF2B5EF4-FFF2-40B4-BE49-F238E27FC236}">
                <a16:creationId xmlns:a16="http://schemas.microsoft.com/office/drawing/2014/main" id="{FCE96C54-515D-EEEF-A25A-F570AE7539A9}"/>
              </a:ext>
            </a:extLst>
          </p:cNvPr>
          <p:cNvPicPr>
            <a:picLocks noChangeAspect="1"/>
          </p:cNvPicPr>
          <p:nvPr/>
        </p:nvPicPr>
        <p:blipFill>
          <a:blip r:embed="rId7" cstate="print">
            <a:extLst>
              <a:ext uri="{28A0092B-C50C-407E-A947-70E740481C1C}">
                <a14:useLocalDpi xmlns:a14="http://schemas.microsoft.com/office/drawing/2010/main" val="0"/>
              </a:ext>
            </a:extLst>
          </a:blip>
          <a:srcRect l="6859" r="6859"/>
          <a:stretch>
            <a:fillRect/>
          </a:stretch>
        </p:blipFill>
        <p:spPr bwMode="auto">
          <a:xfrm>
            <a:off x="9931301" y="1942949"/>
            <a:ext cx="1374342" cy="910295"/>
          </a:xfrm>
          <a:prstGeom prst="rect">
            <a:avLst/>
          </a:prstGeom>
        </p:spPr>
      </p:pic>
      <p:pic>
        <p:nvPicPr>
          <p:cNvPr id="44" name="Espace réservé pour une image  27">
            <a:extLst>
              <a:ext uri="{FF2B5EF4-FFF2-40B4-BE49-F238E27FC236}">
                <a16:creationId xmlns:a16="http://schemas.microsoft.com/office/drawing/2014/main" id="{4B0446AF-26D0-35C7-DC24-FD67A5F1EE6F}"/>
              </a:ext>
            </a:extLst>
          </p:cNvPr>
          <p:cNvPicPr>
            <a:picLocks noChangeAspect="1"/>
          </p:cNvPicPr>
          <p:nvPr/>
        </p:nvPicPr>
        <p:blipFill>
          <a:blip r:embed="rId7" cstate="print">
            <a:extLst>
              <a:ext uri="{28A0092B-C50C-407E-A947-70E740481C1C}">
                <a14:useLocalDpi xmlns:a14="http://schemas.microsoft.com/office/drawing/2010/main" val="0"/>
              </a:ext>
            </a:extLst>
          </a:blip>
          <a:srcRect l="6859" r="6859"/>
          <a:stretch>
            <a:fillRect/>
          </a:stretch>
        </p:blipFill>
        <p:spPr bwMode="auto">
          <a:xfrm>
            <a:off x="4739923" y="3229538"/>
            <a:ext cx="1262506" cy="836220"/>
          </a:xfrm>
          <a:prstGeom prst="rect">
            <a:avLst/>
          </a:prstGeom>
        </p:spPr>
      </p:pic>
      <p:pic>
        <p:nvPicPr>
          <p:cNvPr id="45" name="Espace réservé pour une image  27">
            <a:extLst>
              <a:ext uri="{FF2B5EF4-FFF2-40B4-BE49-F238E27FC236}">
                <a16:creationId xmlns:a16="http://schemas.microsoft.com/office/drawing/2014/main" id="{0C74BB66-3BBA-5A2A-A2FE-97A7737DAE16}"/>
              </a:ext>
            </a:extLst>
          </p:cNvPr>
          <p:cNvPicPr>
            <a:picLocks noChangeAspect="1"/>
          </p:cNvPicPr>
          <p:nvPr/>
        </p:nvPicPr>
        <p:blipFill>
          <a:blip r:embed="rId7" cstate="print">
            <a:extLst>
              <a:ext uri="{28A0092B-C50C-407E-A947-70E740481C1C}">
                <a14:useLocalDpi xmlns:a14="http://schemas.microsoft.com/office/drawing/2010/main" val="0"/>
              </a:ext>
            </a:extLst>
          </a:blip>
          <a:srcRect l="6859" r="6859"/>
          <a:stretch>
            <a:fillRect/>
          </a:stretch>
        </p:blipFill>
        <p:spPr bwMode="auto">
          <a:xfrm>
            <a:off x="6523079" y="3201100"/>
            <a:ext cx="1262506" cy="836220"/>
          </a:xfrm>
          <a:prstGeom prst="rect">
            <a:avLst/>
          </a:prstGeom>
        </p:spPr>
      </p:pic>
      <p:pic>
        <p:nvPicPr>
          <p:cNvPr id="46" name="Espace réservé pour une image  27">
            <a:extLst>
              <a:ext uri="{FF2B5EF4-FFF2-40B4-BE49-F238E27FC236}">
                <a16:creationId xmlns:a16="http://schemas.microsoft.com/office/drawing/2014/main" id="{293B4C96-C2DA-93E9-DA2E-8E20D8B5B31C}"/>
              </a:ext>
            </a:extLst>
          </p:cNvPr>
          <p:cNvPicPr>
            <a:picLocks noChangeAspect="1"/>
          </p:cNvPicPr>
          <p:nvPr/>
        </p:nvPicPr>
        <p:blipFill>
          <a:blip r:embed="rId7" cstate="print">
            <a:extLst>
              <a:ext uri="{28A0092B-C50C-407E-A947-70E740481C1C}">
                <a14:useLocalDpi xmlns:a14="http://schemas.microsoft.com/office/drawing/2010/main" val="0"/>
              </a:ext>
            </a:extLst>
          </a:blip>
          <a:srcRect l="6859" r="6859"/>
          <a:stretch>
            <a:fillRect/>
          </a:stretch>
        </p:blipFill>
        <p:spPr bwMode="auto">
          <a:xfrm>
            <a:off x="8229671" y="3238868"/>
            <a:ext cx="1262506" cy="836220"/>
          </a:xfrm>
          <a:prstGeom prst="rect">
            <a:avLst/>
          </a:prstGeom>
        </p:spPr>
      </p:pic>
      <p:pic>
        <p:nvPicPr>
          <p:cNvPr id="47" name="Image 46">
            <a:extLst>
              <a:ext uri="{FF2B5EF4-FFF2-40B4-BE49-F238E27FC236}">
                <a16:creationId xmlns:a16="http://schemas.microsoft.com/office/drawing/2014/main" id="{C0272413-2764-8E6E-7EF1-E738E9B7B08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84010" y="2045483"/>
            <a:ext cx="1482402" cy="727216"/>
          </a:xfrm>
          <a:prstGeom prst="rect">
            <a:avLst/>
          </a:prstGeom>
        </p:spPr>
      </p:pic>
      <p:sp>
        <p:nvSpPr>
          <p:cNvPr id="48" name="ZoneTexte 47">
            <a:extLst>
              <a:ext uri="{FF2B5EF4-FFF2-40B4-BE49-F238E27FC236}">
                <a16:creationId xmlns:a16="http://schemas.microsoft.com/office/drawing/2014/main" id="{B1A5EC55-1621-FFA5-676B-3C5310F15ED1}"/>
              </a:ext>
            </a:extLst>
          </p:cNvPr>
          <p:cNvSpPr txBox="1"/>
          <p:nvPr/>
        </p:nvSpPr>
        <p:spPr>
          <a:xfrm>
            <a:off x="2447505" y="5308032"/>
            <a:ext cx="6338595"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err="1"/>
              <a:t>Autre</a:t>
            </a:r>
            <a:r>
              <a:rPr lang="en-US" sz="2400" dirty="0"/>
              <a:t> classification: par milieu: </a:t>
            </a:r>
            <a:r>
              <a:rPr lang="en-US" sz="2400" dirty="0" err="1"/>
              <a:t>eau</a:t>
            </a:r>
            <a:r>
              <a:rPr lang="en-US" sz="2400" dirty="0"/>
              <a:t>, air, sol, …?</a:t>
            </a:r>
          </a:p>
          <a:p>
            <a:pPr marL="742950" lvl="1" indent="-285750">
              <a:buFont typeface="Arial" panose="020B0604020202020204" pitchFamily="34" charset="0"/>
              <a:buChar char="•"/>
            </a:pPr>
            <a:r>
              <a:rPr lang="en-US" sz="2400" dirty="0" err="1"/>
              <a:t>Voir</a:t>
            </a:r>
            <a:r>
              <a:rPr lang="en-US" sz="2400" dirty="0"/>
              <a:t> avec WP2 </a:t>
            </a:r>
          </a:p>
        </p:txBody>
      </p:sp>
    </p:spTree>
    <p:extLst>
      <p:ext uri="{BB962C8B-B14F-4D97-AF65-F5344CB8AC3E}">
        <p14:creationId xmlns:p14="http://schemas.microsoft.com/office/powerpoint/2010/main" val="208771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3</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62666" y="10062"/>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err="1">
                <a:latin typeface="Berlin Sans FB"/>
                <a:cs typeface="Arial"/>
              </a:rPr>
              <a:t>ResCap’E</a:t>
            </a:r>
            <a:r>
              <a:rPr lang="fr-FR" sz="3200" dirty="0">
                <a:latin typeface="Berlin Sans FB"/>
                <a:cs typeface="Arial"/>
              </a:rPr>
              <a:t> </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4" name="Image 3">
            <a:extLst>
              <a:ext uri="{FF2B5EF4-FFF2-40B4-BE49-F238E27FC236}">
                <a16:creationId xmlns:a16="http://schemas.microsoft.com/office/drawing/2014/main" id="{70033798-E2A2-2AE5-CC31-798C5D715417}"/>
              </a:ext>
            </a:extLst>
          </p:cNvPr>
          <p:cNvPicPr>
            <a:picLocks noChangeAspect="1"/>
          </p:cNvPicPr>
          <p:nvPr/>
        </p:nvPicPr>
        <p:blipFill>
          <a:blip r:embed="rId6"/>
          <a:stretch>
            <a:fillRect/>
          </a:stretch>
        </p:blipFill>
        <p:spPr>
          <a:xfrm>
            <a:off x="2495600" y="980728"/>
            <a:ext cx="8832304" cy="4243298"/>
          </a:xfrm>
          <a:prstGeom prst="rect">
            <a:avLst/>
          </a:prstGeom>
        </p:spPr>
      </p:pic>
      <p:sp>
        <p:nvSpPr>
          <p:cNvPr id="8" name="Rectangle 7">
            <a:extLst>
              <a:ext uri="{FF2B5EF4-FFF2-40B4-BE49-F238E27FC236}">
                <a16:creationId xmlns:a16="http://schemas.microsoft.com/office/drawing/2014/main" id="{18157B77-6EDA-3C2C-843E-713225A2CF89}"/>
              </a:ext>
            </a:extLst>
          </p:cNvPr>
          <p:cNvSpPr/>
          <p:nvPr/>
        </p:nvSpPr>
        <p:spPr>
          <a:xfrm>
            <a:off x="4554440" y="2853244"/>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NOEUDS</a:t>
            </a:r>
            <a:endParaRPr lang="en-GB" sz="1000" b="1" dirty="0">
              <a:solidFill>
                <a:srgbClr val="FF0000"/>
              </a:solidFill>
            </a:endParaRPr>
          </a:p>
        </p:txBody>
      </p:sp>
      <p:sp>
        <p:nvSpPr>
          <p:cNvPr id="26" name="Rectangle 25">
            <a:extLst>
              <a:ext uri="{FF2B5EF4-FFF2-40B4-BE49-F238E27FC236}">
                <a16:creationId xmlns:a16="http://schemas.microsoft.com/office/drawing/2014/main" id="{B2336A38-37A0-63D4-EAA4-4998ABC7DB5A}"/>
              </a:ext>
            </a:extLst>
          </p:cNvPr>
          <p:cNvSpPr/>
          <p:nvPr/>
        </p:nvSpPr>
        <p:spPr bwMode="auto">
          <a:xfrm>
            <a:off x="6480209" y="2609080"/>
            <a:ext cx="136815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Capteurs</a:t>
            </a:r>
            <a:endParaRPr lang="en-GB" dirty="0">
              <a:solidFill>
                <a:schemeClr val="tx1"/>
              </a:solidFill>
            </a:endParaRPr>
          </a:p>
        </p:txBody>
      </p:sp>
      <p:sp>
        <p:nvSpPr>
          <p:cNvPr id="2" name="Rectangle 1">
            <a:extLst>
              <a:ext uri="{FF2B5EF4-FFF2-40B4-BE49-F238E27FC236}">
                <a16:creationId xmlns:a16="http://schemas.microsoft.com/office/drawing/2014/main" id="{42B1D472-AF87-262F-9229-F31019000371}"/>
              </a:ext>
            </a:extLst>
          </p:cNvPr>
          <p:cNvSpPr/>
          <p:nvPr/>
        </p:nvSpPr>
        <p:spPr>
          <a:xfrm>
            <a:off x="6300189" y="190332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6" name="Rectangle 15">
            <a:extLst>
              <a:ext uri="{FF2B5EF4-FFF2-40B4-BE49-F238E27FC236}">
                <a16:creationId xmlns:a16="http://schemas.microsoft.com/office/drawing/2014/main" id="{AA7F2691-069C-814A-C579-75D0397E89A6}"/>
              </a:ext>
            </a:extLst>
          </p:cNvPr>
          <p:cNvSpPr/>
          <p:nvPr/>
        </p:nvSpPr>
        <p:spPr bwMode="auto">
          <a:xfrm>
            <a:off x="8039960" y="190332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8" name="Rectangle 17">
            <a:extLst>
              <a:ext uri="{FF2B5EF4-FFF2-40B4-BE49-F238E27FC236}">
                <a16:creationId xmlns:a16="http://schemas.microsoft.com/office/drawing/2014/main" id="{849DB65A-B310-9204-485D-3671CDBBD4A5}"/>
              </a:ext>
            </a:extLst>
          </p:cNvPr>
          <p:cNvSpPr/>
          <p:nvPr/>
        </p:nvSpPr>
        <p:spPr bwMode="auto">
          <a:xfrm>
            <a:off x="6300188" y="2859791"/>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PASSSERELLES</a:t>
            </a:r>
            <a:endParaRPr lang="en-GB" sz="1000" b="1" dirty="0">
              <a:solidFill>
                <a:srgbClr val="FF0000"/>
              </a:solidFill>
            </a:endParaRPr>
          </a:p>
        </p:txBody>
      </p:sp>
      <p:sp>
        <p:nvSpPr>
          <p:cNvPr id="19" name="Rectangle 18">
            <a:extLst>
              <a:ext uri="{FF2B5EF4-FFF2-40B4-BE49-F238E27FC236}">
                <a16:creationId xmlns:a16="http://schemas.microsoft.com/office/drawing/2014/main" id="{1C84C2C9-56BA-46E6-40B8-DE06B58064C3}"/>
              </a:ext>
            </a:extLst>
          </p:cNvPr>
          <p:cNvSpPr/>
          <p:nvPr/>
        </p:nvSpPr>
        <p:spPr bwMode="auto">
          <a:xfrm>
            <a:off x="2590264" y="2384562"/>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Labo/Equipe</a:t>
            </a:r>
            <a:endParaRPr lang="en-GB" sz="800" b="1" dirty="0">
              <a:solidFill>
                <a:schemeClr val="tx1"/>
              </a:solidFill>
            </a:endParaRPr>
          </a:p>
        </p:txBody>
      </p:sp>
      <p:sp>
        <p:nvSpPr>
          <p:cNvPr id="20" name="Rectangle 19">
            <a:extLst>
              <a:ext uri="{FF2B5EF4-FFF2-40B4-BE49-F238E27FC236}">
                <a16:creationId xmlns:a16="http://schemas.microsoft.com/office/drawing/2014/main" id="{1B726F65-4826-4D12-36BE-D83AE6E3F68D}"/>
              </a:ext>
            </a:extLst>
          </p:cNvPr>
          <p:cNvSpPr/>
          <p:nvPr/>
        </p:nvSpPr>
        <p:spPr bwMode="auto">
          <a:xfrm>
            <a:off x="2562407" y="2606208"/>
            <a:ext cx="1644484" cy="763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DT INSU</a:t>
            </a:r>
          </a:p>
          <a:p>
            <a:r>
              <a:rPr lang="fr-FR" sz="900" b="1" dirty="0">
                <a:solidFill>
                  <a:schemeClr val="tx1"/>
                </a:solidFill>
              </a:rPr>
              <a:t>IRISA</a:t>
            </a:r>
          </a:p>
          <a:p>
            <a:r>
              <a:rPr lang="fr-FR" sz="900" b="1" dirty="0">
                <a:solidFill>
                  <a:schemeClr val="tx1"/>
                </a:solidFill>
              </a:rPr>
              <a:t>IRIT</a:t>
            </a:r>
          </a:p>
          <a:p>
            <a:r>
              <a:rPr lang="fr-FR" sz="900" b="1" dirty="0">
                <a:solidFill>
                  <a:schemeClr val="tx1"/>
                </a:solidFill>
              </a:rPr>
              <a:t>LAAS</a:t>
            </a:r>
          </a:p>
          <a:p>
            <a:r>
              <a:rPr lang="fr-FR" sz="900" b="1" dirty="0">
                <a:solidFill>
                  <a:schemeClr val="tx1"/>
                </a:solidFill>
              </a:rPr>
              <a:t>LPC</a:t>
            </a:r>
            <a:endParaRPr lang="en-GB" sz="900" b="1" dirty="0">
              <a:solidFill>
                <a:schemeClr val="tx1"/>
              </a:solidFill>
            </a:endParaRPr>
          </a:p>
        </p:txBody>
      </p:sp>
      <p:sp>
        <p:nvSpPr>
          <p:cNvPr id="21" name="Rectangle 20">
            <a:extLst>
              <a:ext uri="{FF2B5EF4-FFF2-40B4-BE49-F238E27FC236}">
                <a16:creationId xmlns:a16="http://schemas.microsoft.com/office/drawing/2014/main" id="{EBFC1C0C-6A7C-2D74-BFD0-8C927CB0F167}"/>
              </a:ext>
            </a:extLst>
          </p:cNvPr>
          <p:cNvSpPr/>
          <p:nvPr/>
        </p:nvSpPr>
        <p:spPr bwMode="auto">
          <a:xfrm>
            <a:off x="2515820" y="3621106"/>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Niveau de développement</a:t>
            </a:r>
            <a:endParaRPr lang="en-GB" sz="800" b="1" dirty="0">
              <a:solidFill>
                <a:schemeClr val="tx1"/>
              </a:solidFill>
            </a:endParaRPr>
          </a:p>
        </p:txBody>
      </p:sp>
      <p:sp>
        <p:nvSpPr>
          <p:cNvPr id="27" name="Rectangle 26">
            <a:extLst>
              <a:ext uri="{FF2B5EF4-FFF2-40B4-BE49-F238E27FC236}">
                <a16:creationId xmlns:a16="http://schemas.microsoft.com/office/drawing/2014/main" id="{A352ECA4-E4E0-6722-C764-6E3689470D55}"/>
              </a:ext>
            </a:extLst>
          </p:cNvPr>
          <p:cNvSpPr/>
          <p:nvPr/>
        </p:nvSpPr>
        <p:spPr bwMode="auto">
          <a:xfrm>
            <a:off x="2522845" y="3830386"/>
            <a:ext cx="1405331" cy="3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TRL3</a:t>
            </a:r>
          </a:p>
          <a:p>
            <a:r>
              <a:rPr lang="fr-FR" sz="800" b="1" dirty="0">
                <a:solidFill>
                  <a:schemeClr val="tx1"/>
                </a:solidFill>
              </a:rPr>
              <a:t>TRL4</a:t>
            </a:r>
          </a:p>
          <a:p>
            <a:r>
              <a:rPr lang="fr-FR" sz="800" b="1" dirty="0">
                <a:solidFill>
                  <a:schemeClr val="tx1"/>
                </a:solidFill>
              </a:rPr>
              <a:t>TRL5</a:t>
            </a:r>
            <a:endParaRPr lang="en-GB" sz="800" b="1" dirty="0">
              <a:solidFill>
                <a:schemeClr val="tx1"/>
              </a:solidFill>
            </a:endParaRPr>
          </a:p>
        </p:txBody>
      </p:sp>
      <p:sp>
        <p:nvSpPr>
          <p:cNvPr id="3" name="Rectangle 2">
            <a:extLst>
              <a:ext uri="{FF2B5EF4-FFF2-40B4-BE49-F238E27FC236}">
                <a16:creationId xmlns:a16="http://schemas.microsoft.com/office/drawing/2014/main" id="{17CF3B6E-8DF5-2276-6607-8060CF5F308D}"/>
              </a:ext>
            </a:extLst>
          </p:cNvPr>
          <p:cNvSpPr/>
          <p:nvPr/>
        </p:nvSpPr>
        <p:spPr>
          <a:xfrm>
            <a:off x="2522845" y="4225875"/>
            <a:ext cx="1816066" cy="101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6EABD02-8B90-9D06-9290-2619571880A3}"/>
              </a:ext>
            </a:extLst>
          </p:cNvPr>
          <p:cNvSpPr/>
          <p:nvPr/>
        </p:nvSpPr>
        <p:spPr bwMode="auto">
          <a:xfrm>
            <a:off x="9757471" y="192081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1" name="Rectangle 30">
            <a:extLst>
              <a:ext uri="{FF2B5EF4-FFF2-40B4-BE49-F238E27FC236}">
                <a16:creationId xmlns:a16="http://schemas.microsoft.com/office/drawing/2014/main" id="{F28BBE6C-D148-18E9-7471-EEEFACEADE5C}"/>
              </a:ext>
            </a:extLst>
          </p:cNvPr>
          <p:cNvSpPr/>
          <p:nvPr/>
        </p:nvSpPr>
        <p:spPr bwMode="auto">
          <a:xfrm>
            <a:off x="4589553" y="3139872"/>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2" name="Rectangle 31">
            <a:extLst>
              <a:ext uri="{FF2B5EF4-FFF2-40B4-BE49-F238E27FC236}">
                <a16:creationId xmlns:a16="http://schemas.microsoft.com/office/drawing/2014/main" id="{7AAA4044-CBD7-0880-09E9-1F58E4B91EBA}"/>
              </a:ext>
            </a:extLst>
          </p:cNvPr>
          <p:cNvSpPr/>
          <p:nvPr/>
        </p:nvSpPr>
        <p:spPr bwMode="auto">
          <a:xfrm>
            <a:off x="6317744" y="315631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4" name="Rectangle 33">
            <a:extLst>
              <a:ext uri="{FF2B5EF4-FFF2-40B4-BE49-F238E27FC236}">
                <a16:creationId xmlns:a16="http://schemas.microsoft.com/office/drawing/2014/main" id="{373E905A-7AD8-4888-520B-CF27568B60DE}"/>
              </a:ext>
            </a:extLst>
          </p:cNvPr>
          <p:cNvSpPr/>
          <p:nvPr/>
        </p:nvSpPr>
        <p:spPr bwMode="auto">
          <a:xfrm>
            <a:off x="7987783" y="3127944"/>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35" name="Rectangle 34">
            <a:extLst>
              <a:ext uri="{FF2B5EF4-FFF2-40B4-BE49-F238E27FC236}">
                <a16:creationId xmlns:a16="http://schemas.microsoft.com/office/drawing/2014/main" id="{42D85EE7-7D17-B500-1A94-6E963FD9EFCF}"/>
              </a:ext>
            </a:extLst>
          </p:cNvPr>
          <p:cNvSpPr/>
          <p:nvPr/>
        </p:nvSpPr>
        <p:spPr bwMode="auto">
          <a:xfrm>
            <a:off x="9797508" y="311398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2" name="Rectangle 51">
            <a:extLst>
              <a:ext uri="{FF2B5EF4-FFF2-40B4-BE49-F238E27FC236}">
                <a16:creationId xmlns:a16="http://schemas.microsoft.com/office/drawing/2014/main" id="{440CD1A4-4C75-1C66-27F4-FB5D16607229}"/>
              </a:ext>
            </a:extLst>
          </p:cNvPr>
          <p:cNvSpPr/>
          <p:nvPr/>
        </p:nvSpPr>
        <p:spPr bwMode="auto">
          <a:xfrm>
            <a:off x="4618240" y="439160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3" name="Rectangle 52">
            <a:extLst>
              <a:ext uri="{FF2B5EF4-FFF2-40B4-BE49-F238E27FC236}">
                <a16:creationId xmlns:a16="http://schemas.microsoft.com/office/drawing/2014/main" id="{21C91EFB-1D4B-716F-78C4-0BC83B2E2C8E}"/>
              </a:ext>
            </a:extLst>
          </p:cNvPr>
          <p:cNvSpPr/>
          <p:nvPr/>
        </p:nvSpPr>
        <p:spPr bwMode="auto">
          <a:xfrm>
            <a:off x="6346431" y="440805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54" name="Rectangle 53">
            <a:extLst>
              <a:ext uri="{FF2B5EF4-FFF2-40B4-BE49-F238E27FC236}">
                <a16:creationId xmlns:a16="http://schemas.microsoft.com/office/drawing/2014/main" id="{244E19C7-3E4F-FEBA-6C5B-1C95E68AC7F3}"/>
              </a:ext>
            </a:extLst>
          </p:cNvPr>
          <p:cNvSpPr/>
          <p:nvPr/>
        </p:nvSpPr>
        <p:spPr bwMode="auto">
          <a:xfrm>
            <a:off x="8107464" y="436375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55" name="Rectangle 54">
            <a:extLst>
              <a:ext uri="{FF2B5EF4-FFF2-40B4-BE49-F238E27FC236}">
                <a16:creationId xmlns:a16="http://schemas.microsoft.com/office/drawing/2014/main" id="{E7CD8672-F8C7-5C30-9482-F7B2B7CFB7F5}"/>
              </a:ext>
            </a:extLst>
          </p:cNvPr>
          <p:cNvSpPr/>
          <p:nvPr/>
        </p:nvSpPr>
        <p:spPr bwMode="auto">
          <a:xfrm>
            <a:off x="9815284" y="4391608"/>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6" name="Rectangle 5">
            <a:extLst>
              <a:ext uri="{FF2B5EF4-FFF2-40B4-BE49-F238E27FC236}">
                <a16:creationId xmlns:a16="http://schemas.microsoft.com/office/drawing/2014/main" id="{74E9E75E-3738-D754-301E-9DB86C2A778F}"/>
              </a:ext>
            </a:extLst>
          </p:cNvPr>
          <p:cNvSpPr/>
          <p:nvPr/>
        </p:nvSpPr>
        <p:spPr bwMode="auto">
          <a:xfrm>
            <a:off x="8028381" y="286147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FF0000"/>
                </a:solidFill>
              </a:rPr>
              <a:t>PLATEFORMES</a:t>
            </a:r>
            <a:endParaRPr lang="en-GB" sz="1000" b="1" dirty="0">
              <a:solidFill>
                <a:srgbClr val="FF0000"/>
              </a:solidFill>
            </a:endParaRPr>
          </a:p>
        </p:txBody>
      </p:sp>
      <p:sp>
        <p:nvSpPr>
          <p:cNvPr id="37" name="Flèche : droite 36">
            <a:extLst>
              <a:ext uri="{FF2B5EF4-FFF2-40B4-BE49-F238E27FC236}">
                <a16:creationId xmlns:a16="http://schemas.microsoft.com/office/drawing/2014/main" id="{C630E3AE-E4C5-1A52-FF90-025188B3A4A7}"/>
              </a:ext>
            </a:extLst>
          </p:cNvPr>
          <p:cNvSpPr/>
          <p:nvPr/>
        </p:nvSpPr>
        <p:spPr>
          <a:xfrm>
            <a:off x="882527" y="2908090"/>
            <a:ext cx="1240977" cy="634007"/>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Filtres</a:t>
            </a:r>
            <a:endParaRPr lang="en-US" dirty="0"/>
          </a:p>
        </p:txBody>
      </p:sp>
      <p:sp>
        <p:nvSpPr>
          <p:cNvPr id="42" name="Ellipse 41">
            <a:extLst>
              <a:ext uri="{FF2B5EF4-FFF2-40B4-BE49-F238E27FC236}">
                <a16:creationId xmlns:a16="http://schemas.microsoft.com/office/drawing/2014/main" id="{28054E93-89AF-5238-0B09-FB2DF9C9C949}"/>
              </a:ext>
            </a:extLst>
          </p:cNvPr>
          <p:cNvSpPr/>
          <p:nvPr/>
        </p:nvSpPr>
        <p:spPr>
          <a:xfrm>
            <a:off x="2310220" y="2145716"/>
            <a:ext cx="1548172" cy="23762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70BEA7-EC1B-D23C-157F-CEC7EBB4A77B}"/>
              </a:ext>
            </a:extLst>
          </p:cNvPr>
          <p:cNvSpPr/>
          <p:nvPr/>
        </p:nvSpPr>
        <p:spPr bwMode="auto">
          <a:xfrm>
            <a:off x="4479332" y="1016806"/>
            <a:ext cx="6826311" cy="877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0000"/>
                </a:solidFill>
              </a:rPr>
              <a:t>COMMUNIQUER</a:t>
            </a:r>
            <a:endParaRPr lang="en-GB" sz="2400" b="1" dirty="0">
              <a:solidFill>
                <a:srgbClr val="FF0000"/>
              </a:solidFill>
            </a:endParaRPr>
          </a:p>
        </p:txBody>
      </p:sp>
      <p:pic>
        <p:nvPicPr>
          <p:cNvPr id="5" name="Image 4" descr="Une image contenant texte, équipement électronique&#10;&#10;Description générée automatiquement">
            <a:extLst>
              <a:ext uri="{FF2B5EF4-FFF2-40B4-BE49-F238E27FC236}">
                <a16:creationId xmlns:a16="http://schemas.microsoft.com/office/drawing/2014/main" id="{4F8EEFBD-E84E-A16F-4E48-A6D9524198B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4628970" y="1952360"/>
            <a:ext cx="1433647" cy="891069"/>
          </a:xfrm>
          <a:prstGeom prst="rect">
            <a:avLst/>
          </a:prstGeom>
        </p:spPr>
      </p:pic>
      <p:pic>
        <p:nvPicPr>
          <p:cNvPr id="7" name="Espace réservé pour une image  9">
            <a:extLst>
              <a:ext uri="{FF2B5EF4-FFF2-40B4-BE49-F238E27FC236}">
                <a16:creationId xmlns:a16="http://schemas.microsoft.com/office/drawing/2014/main" id="{957F3107-1539-ABDB-791D-B032B5252AA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1832"/>
          <a:stretch/>
        </p:blipFill>
        <p:spPr>
          <a:xfrm>
            <a:off x="6600056" y="1824955"/>
            <a:ext cx="869718" cy="1020118"/>
          </a:xfrm>
          <a:prstGeom prst="rect">
            <a:avLst/>
          </a:prstGeom>
        </p:spPr>
      </p:pic>
    </p:spTree>
    <p:extLst>
      <p:ext uri="{BB962C8B-B14F-4D97-AF65-F5344CB8AC3E}">
        <p14:creationId xmlns:p14="http://schemas.microsoft.com/office/powerpoint/2010/main" val="270868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4</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a:latin typeface="Berlin Sans FB"/>
                <a:cs typeface="Arial"/>
              </a:rPr>
              <a:t>ResCap’E </a:t>
            </a:r>
            <a:endParaRPr lang="fr-FR" sz="240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graphicFrame>
        <p:nvGraphicFramePr>
          <p:cNvPr id="2" name="Tableau 3">
            <a:extLst>
              <a:ext uri="{FF2B5EF4-FFF2-40B4-BE49-F238E27FC236}">
                <a16:creationId xmlns:a16="http://schemas.microsoft.com/office/drawing/2014/main" id="{E8285F84-4F5B-E705-584B-E732D288AA72}"/>
              </a:ext>
            </a:extLst>
          </p:cNvPr>
          <p:cNvGraphicFramePr>
            <a:graphicFrameLocks noGrp="1"/>
          </p:cNvGraphicFramePr>
          <p:nvPr>
            <p:extLst>
              <p:ext uri="{D42A27DB-BD31-4B8C-83A1-F6EECF244321}">
                <p14:modId xmlns:p14="http://schemas.microsoft.com/office/powerpoint/2010/main" val="2852931934"/>
              </p:ext>
            </p:extLst>
          </p:nvPr>
        </p:nvGraphicFramePr>
        <p:xfrm>
          <a:off x="3215680" y="1929902"/>
          <a:ext cx="8528807" cy="2519680"/>
        </p:xfrm>
        <a:graphic>
          <a:graphicData uri="http://schemas.openxmlformats.org/drawingml/2006/table">
            <a:tbl>
              <a:tblPr firstRow="1" bandRow="1">
                <a:tableStyleId>{5C22544A-7EE6-4342-B048-85BDC9FD1C3A}</a:tableStyleId>
              </a:tblPr>
              <a:tblGrid>
                <a:gridCol w="1775088">
                  <a:extLst>
                    <a:ext uri="{9D8B030D-6E8A-4147-A177-3AD203B41FA5}">
                      <a16:colId xmlns:a16="http://schemas.microsoft.com/office/drawing/2014/main" val="3101473479"/>
                    </a:ext>
                  </a:extLst>
                </a:gridCol>
                <a:gridCol w="6753719">
                  <a:extLst>
                    <a:ext uri="{9D8B030D-6E8A-4147-A177-3AD203B41FA5}">
                      <a16:colId xmlns:a16="http://schemas.microsoft.com/office/drawing/2014/main" val="1172556551"/>
                    </a:ext>
                  </a:extLst>
                </a:gridCol>
              </a:tblGrid>
              <a:tr h="370840">
                <a:tc>
                  <a:txBody>
                    <a:bodyPr/>
                    <a:lstStyle/>
                    <a:p>
                      <a:r>
                        <a:rPr lang="en-US" dirty="0" err="1"/>
                        <a:t>Noeud</a:t>
                      </a:r>
                      <a:endParaRPr lang="en-US" dirty="0"/>
                    </a:p>
                  </a:txBody>
                  <a:tcPr/>
                </a:tc>
                <a:tc>
                  <a:txBody>
                    <a:bodyPr/>
                    <a:lstStyle/>
                    <a:p>
                      <a:pPr algn="ctr"/>
                      <a:r>
                        <a:rPr lang="en-US" dirty="0" err="1"/>
                        <a:t>Descriptif</a:t>
                      </a:r>
                      <a:endParaRPr lang="en-US" dirty="0"/>
                    </a:p>
                  </a:txBody>
                  <a:tcPr/>
                </a:tc>
                <a:extLst>
                  <a:ext uri="{0D108BD9-81ED-4DB2-BD59-A6C34878D82A}">
                    <a16:rowId xmlns:a16="http://schemas.microsoft.com/office/drawing/2014/main" val="3665372801"/>
                  </a:ext>
                </a:extLst>
              </a:tr>
              <a:tr h="370840">
                <a:tc>
                  <a:txBody>
                    <a:bodyPr/>
                    <a:lstStyle/>
                    <a:p>
                      <a:r>
                        <a:rPr lang="en-US" dirty="0" err="1"/>
                        <a:t>SoLo</a:t>
                      </a:r>
                      <a:endParaRPr lang="en-US" dirty="0"/>
                    </a:p>
                  </a:txBody>
                  <a:tcPr/>
                </a:tc>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Autonomous LoRaWAN module with internals sensors, configurable</a:t>
                      </a:r>
                    </a:p>
                  </a:txBody>
                  <a:tcPr/>
                </a:tc>
                <a:extLst>
                  <a:ext uri="{0D108BD9-81ED-4DB2-BD59-A6C34878D82A}">
                    <a16:rowId xmlns:a16="http://schemas.microsoft.com/office/drawing/2014/main" val="294793366"/>
                  </a:ext>
                </a:extLst>
              </a:tr>
              <a:tr h="370840">
                <a:tc>
                  <a:txBody>
                    <a:bodyPr/>
                    <a:lstStyle/>
                    <a:p>
                      <a:r>
                        <a:rPr lang="en-US" dirty="0"/>
                        <a:t>Mini-</a:t>
                      </a:r>
                      <a:r>
                        <a:rPr lang="en-US" dirty="0" err="1"/>
                        <a:t>SoLo</a:t>
                      </a:r>
                      <a:endParaRPr lang="en-US" dirty="0"/>
                    </a:p>
                  </a:txBody>
                  <a:tcPr/>
                </a:tc>
                <a:tc>
                  <a:txBody>
                    <a:bodyPr/>
                    <a:lstStyle/>
                    <a:p>
                      <a:pPr algn="ctr"/>
                      <a:endParaRPr lang="en-US" dirty="0"/>
                    </a:p>
                  </a:txBody>
                  <a:tcPr/>
                </a:tc>
                <a:extLst>
                  <a:ext uri="{0D108BD9-81ED-4DB2-BD59-A6C34878D82A}">
                    <a16:rowId xmlns:a16="http://schemas.microsoft.com/office/drawing/2014/main" val="1181287534"/>
                  </a:ext>
                </a:extLst>
              </a:tr>
              <a:tr h="370840">
                <a:tc>
                  <a:txBody>
                    <a:bodyPr/>
                    <a:lstStyle/>
                    <a:p>
                      <a:r>
                        <a:rPr lang="en-US" dirty="0" err="1"/>
                        <a:t>Amalo</a:t>
                      </a:r>
                      <a:endParaRPr lang="en-US" dirty="0"/>
                    </a:p>
                  </a:txBody>
                  <a:tcPr/>
                </a:tc>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Autonomous LoRa sensor board with power harvesting, energy storage and management</a:t>
                      </a:r>
                    </a:p>
                  </a:txBody>
                  <a:tcPr/>
                </a:tc>
                <a:extLst>
                  <a:ext uri="{0D108BD9-81ED-4DB2-BD59-A6C34878D82A}">
                    <a16:rowId xmlns:a16="http://schemas.microsoft.com/office/drawing/2014/main" val="1754761047"/>
                  </a:ext>
                </a:extLst>
              </a:tr>
              <a:tr h="370840">
                <a:tc>
                  <a:txBody>
                    <a:bodyPr/>
                    <a:lstStyle/>
                    <a:p>
                      <a:r>
                        <a:rPr lang="en-US" dirty="0" err="1"/>
                        <a:t>Idosens</a:t>
                      </a:r>
                      <a:endParaRPr lang="en-US" dirty="0"/>
                    </a:p>
                  </a:txBody>
                  <a:tcPr/>
                </a:tc>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Système</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LoRa avec base </a:t>
                      </a:r>
                      <a:r>
                        <a:rPr kumimoji="0" lang="en-GB" sz="14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d’affichage</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a:t>
                      </a:r>
                      <a:r>
                        <a:rPr kumimoji="0" lang="en-GB" sz="14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télécommande</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a:t>
                      </a:r>
                      <a:r>
                        <a:rPr kumimoji="0" lang="en-GB" sz="14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capteur</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de </a:t>
                      </a:r>
                      <a:r>
                        <a:rPr kumimoji="0" lang="en-GB" sz="14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porte</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reprogrammable</a:t>
                      </a:r>
                    </a:p>
                  </a:txBody>
                  <a:tcPr/>
                </a:tc>
                <a:extLst>
                  <a:ext uri="{0D108BD9-81ED-4DB2-BD59-A6C34878D82A}">
                    <a16:rowId xmlns:a16="http://schemas.microsoft.com/office/drawing/2014/main" val="2917810492"/>
                  </a:ext>
                </a:extLst>
              </a:tr>
              <a:tr h="370840">
                <a:tc>
                  <a:txBody>
                    <a:bodyPr/>
                    <a:lstStyle/>
                    <a:p>
                      <a:r>
                        <a:rPr lang="en-US" dirty="0" err="1"/>
                        <a:t>TinyGS</a:t>
                      </a:r>
                      <a:endParaRPr lang="en-US" dirty="0"/>
                    </a:p>
                  </a:txBody>
                  <a:tcPr/>
                </a:tc>
                <a:tc>
                  <a:txBody>
                    <a:bodyPr/>
                    <a:lstStyle/>
                    <a:p>
                      <a:pPr algn="l"/>
                      <a:r>
                        <a:rPr lang="en-US" sz="1400" dirty="0">
                          <a:latin typeface="Arial" panose="020B0604020202020204" pitchFamily="34" charset="0"/>
                          <a:cs typeface="Arial" panose="020B0604020202020204" pitchFamily="34" charset="0"/>
                        </a:rPr>
                        <a:t>Ground station board for satellite messages using 2.4GHz band</a:t>
                      </a:r>
                    </a:p>
                  </a:txBody>
                  <a:tcPr/>
                </a:tc>
                <a:extLst>
                  <a:ext uri="{0D108BD9-81ED-4DB2-BD59-A6C34878D82A}">
                    <a16:rowId xmlns:a16="http://schemas.microsoft.com/office/drawing/2014/main" val="1890190419"/>
                  </a:ext>
                </a:extLst>
              </a:tr>
            </a:tbl>
          </a:graphicData>
        </a:graphic>
      </p:graphicFrame>
      <p:sp>
        <p:nvSpPr>
          <p:cNvPr id="6" name="ZoneTexte 5">
            <a:extLst>
              <a:ext uri="{FF2B5EF4-FFF2-40B4-BE49-F238E27FC236}">
                <a16:creationId xmlns:a16="http://schemas.microsoft.com/office/drawing/2014/main" id="{5B8E9DEE-D00B-F762-39C0-7DCE97B828F0}"/>
              </a:ext>
            </a:extLst>
          </p:cNvPr>
          <p:cNvSpPr txBox="1"/>
          <p:nvPr/>
        </p:nvSpPr>
        <p:spPr>
          <a:xfrm>
            <a:off x="3287688" y="1234273"/>
            <a:ext cx="6266872" cy="369332"/>
          </a:xfrm>
          <a:prstGeom prst="rect">
            <a:avLst/>
          </a:prstGeom>
          <a:noFill/>
        </p:spPr>
        <p:txBody>
          <a:bodyPr wrap="square">
            <a:spAutoFit/>
          </a:bodyPr>
          <a:lstStyle/>
          <a:p>
            <a:pPr algn="ctr"/>
            <a:r>
              <a:rPr lang="fr-FR" sz="1800" b="1">
                <a:solidFill>
                  <a:srgbClr val="FF0000"/>
                </a:solidFill>
              </a:rPr>
              <a:t>COMMUNIQUER/NŒUDS</a:t>
            </a:r>
          </a:p>
        </p:txBody>
      </p:sp>
      <p:sp>
        <p:nvSpPr>
          <p:cNvPr id="7" name="ZoneTexte 6">
            <a:extLst>
              <a:ext uri="{FF2B5EF4-FFF2-40B4-BE49-F238E27FC236}">
                <a16:creationId xmlns:a16="http://schemas.microsoft.com/office/drawing/2014/main" id="{FB7A616F-EAB0-E5B5-FE28-694C358099F1}"/>
              </a:ext>
            </a:extLst>
          </p:cNvPr>
          <p:cNvSpPr txBox="1"/>
          <p:nvPr/>
        </p:nvSpPr>
        <p:spPr bwMode="auto">
          <a:xfrm>
            <a:off x="3242575" y="4782275"/>
            <a:ext cx="8477001" cy="461665"/>
          </a:xfrm>
          <a:prstGeom prst="rect">
            <a:avLst/>
          </a:prstGeom>
          <a:noFill/>
        </p:spPr>
        <p:txBody>
          <a:bodyPr wrap="none" rtlCol="0">
            <a:spAutoFit/>
          </a:bodyPr>
          <a:lstStyle/>
          <a:p>
            <a:pPr marL="285750" indent="-285750">
              <a:buFont typeface="Arial" panose="020B0604020202020204" pitchFamily="34" charset="0"/>
              <a:buChar char="•"/>
            </a:pPr>
            <a:r>
              <a:rPr lang="fr-FR" sz="2400" dirty="0"/>
              <a:t>Descriptifs: précision, harmonisés avec mots clés (thésaurus) ?? </a:t>
            </a:r>
          </a:p>
        </p:txBody>
      </p:sp>
      <p:graphicFrame>
        <p:nvGraphicFramePr>
          <p:cNvPr id="8" name="Tableau 8">
            <a:extLst>
              <a:ext uri="{FF2B5EF4-FFF2-40B4-BE49-F238E27FC236}">
                <a16:creationId xmlns:a16="http://schemas.microsoft.com/office/drawing/2014/main" id="{BC811932-26AA-48AF-F684-6DB5080A03ED}"/>
              </a:ext>
            </a:extLst>
          </p:cNvPr>
          <p:cNvGraphicFramePr>
            <a:graphicFrameLocks noGrp="1"/>
          </p:cNvGraphicFramePr>
          <p:nvPr/>
        </p:nvGraphicFramePr>
        <p:xfrm>
          <a:off x="479376" y="1934195"/>
          <a:ext cx="2047776" cy="1376680"/>
        </p:xfrm>
        <a:graphic>
          <a:graphicData uri="http://schemas.openxmlformats.org/drawingml/2006/table">
            <a:tbl>
              <a:tblPr firstRow="1" bandRow="1">
                <a:tableStyleId>{5C22544A-7EE6-4342-B048-85BDC9FD1C3A}</a:tableStyleId>
              </a:tblPr>
              <a:tblGrid>
                <a:gridCol w="2047776">
                  <a:extLst>
                    <a:ext uri="{9D8B030D-6E8A-4147-A177-3AD203B41FA5}">
                      <a16:colId xmlns:a16="http://schemas.microsoft.com/office/drawing/2014/main" val="4264354551"/>
                    </a:ext>
                  </a:extLst>
                </a:gridCol>
              </a:tblGrid>
              <a:tr h="370840">
                <a:tc>
                  <a:txBody>
                    <a:bodyPr/>
                    <a:lstStyle/>
                    <a:p>
                      <a:pPr algn="ctr"/>
                      <a:r>
                        <a:rPr lang="fr-FR" sz="1600" noProof="0"/>
                        <a:t>Communication</a:t>
                      </a:r>
                    </a:p>
                  </a:txBody>
                  <a:tcPr/>
                </a:tc>
                <a:extLst>
                  <a:ext uri="{0D108BD9-81ED-4DB2-BD59-A6C34878D82A}">
                    <a16:rowId xmlns:a16="http://schemas.microsoft.com/office/drawing/2014/main" val="228741383"/>
                  </a:ext>
                </a:extLst>
              </a:tr>
              <a:tr h="272444">
                <a:tc>
                  <a:txBody>
                    <a:bodyPr/>
                    <a:lstStyle/>
                    <a:p>
                      <a:r>
                        <a:rPr lang="fr-FR" sz="1600" noProof="0"/>
                        <a:t>Lora/LoRaWAN</a:t>
                      </a:r>
                    </a:p>
                  </a:txBody>
                  <a:tcPr/>
                </a:tc>
                <a:extLst>
                  <a:ext uri="{0D108BD9-81ED-4DB2-BD59-A6C34878D82A}">
                    <a16:rowId xmlns:a16="http://schemas.microsoft.com/office/drawing/2014/main" val="2367567750"/>
                  </a:ext>
                </a:extLst>
              </a:tr>
              <a:tr h="167640">
                <a:tc>
                  <a:txBody>
                    <a:bodyPr/>
                    <a:lstStyle/>
                    <a:p>
                      <a:r>
                        <a:rPr lang="fr-FR" sz="1600" noProof="0"/>
                        <a:t>WIFI</a:t>
                      </a:r>
                    </a:p>
                  </a:txBody>
                  <a:tcPr/>
                </a:tc>
                <a:extLst>
                  <a:ext uri="{0D108BD9-81ED-4DB2-BD59-A6C34878D82A}">
                    <a16:rowId xmlns:a16="http://schemas.microsoft.com/office/drawing/2014/main" val="1866438140"/>
                  </a:ext>
                </a:extLst>
              </a:tr>
              <a:tr h="167640">
                <a:tc>
                  <a:txBody>
                    <a:bodyPr/>
                    <a:lstStyle/>
                    <a:p>
                      <a:r>
                        <a:rPr lang="fr-FR" sz="1600" noProof="0" dirty="0"/>
                        <a:t>BLE</a:t>
                      </a:r>
                    </a:p>
                  </a:txBody>
                  <a:tcPr/>
                </a:tc>
                <a:extLst>
                  <a:ext uri="{0D108BD9-81ED-4DB2-BD59-A6C34878D82A}">
                    <a16:rowId xmlns:a16="http://schemas.microsoft.com/office/drawing/2014/main" val="19524849"/>
                  </a:ext>
                </a:extLst>
              </a:tr>
            </a:tbl>
          </a:graphicData>
        </a:graphic>
      </p:graphicFrame>
      <p:sp>
        <p:nvSpPr>
          <p:cNvPr id="10" name="ZoneTexte 9">
            <a:extLst>
              <a:ext uri="{FF2B5EF4-FFF2-40B4-BE49-F238E27FC236}">
                <a16:creationId xmlns:a16="http://schemas.microsoft.com/office/drawing/2014/main" id="{F17CA8B0-7FD3-EA9D-592D-69434879FD13}"/>
              </a:ext>
            </a:extLst>
          </p:cNvPr>
          <p:cNvSpPr txBox="1"/>
          <p:nvPr/>
        </p:nvSpPr>
        <p:spPr>
          <a:xfrm>
            <a:off x="1017849" y="1560570"/>
            <a:ext cx="970829" cy="369332"/>
          </a:xfrm>
          <a:prstGeom prst="rect">
            <a:avLst/>
          </a:prstGeom>
          <a:noFill/>
        </p:spPr>
        <p:txBody>
          <a:bodyPr wrap="square">
            <a:spAutoFit/>
          </a:bodyPr>
          <a:lstStyle/>
          <a:p>
            <a:r>
              <a:rPr lang="fr-FR" sz="1800" b="1" i="1">
                <a:solidFill>
                  <a:srgbClr val="0070C0"/>
                </a:solidFill>
              </a:rPr>
              <a:t>FILTRES</a:t>
            </a:r>
            <a:endParaRPr lang="fr-FR" i="1">
              <a:solidFill>
                <a:srgbClr val="0070C0"/>
              </a:solidFill>
            </a:endParaRPr>
          </a:p>
        </p:txBody>
      </p:sp>
      <p:graphicFrame>
        <p:nvGraphicFramePr>
          <p:cNvPr id="11" name="Tableau 8">
            <a:extLst>
              <a:ext uri="{FF2B5EF4-FFF2-40B4-BE49-F238E27FC236}">
                <a16:creationId xmlns:a16="http://schemas.microsoft.com/office/drawing/2014/main" id="{5AFE16D5-7A0E-8E77-39D6-02F27FB8DF09}"/>
              </a:ext>
            </a:extLst>
          </p:cNvPr>
          <p:cNvGraphicFramePr>
            <a:graphicFrameLocks noGrp="1"/>
          </p:cNvGraphicFramePr>
          <p:nvPr/>
        </p:nvGraphicFramePr>
        <p:xfrm>
          <a:off x="447513" y="3405595"/>
          <a:ext cx="2047776" cy="1376680"/>
        </p:xfrm>
        <a:graphic>
          <a:graphicData uri="http://schemas.openxmlformats.org/drawingml/2006/table">
            <a:tbl>
              <a:tblPr firstRow="1" bandRow="1">
                <a:tableStyleId>{5C22544A-7EE6-4342-B048-85BDC9FD1C3A}</a:tableStyleId>
              </a:tblPr>
              <a:tblGrid>
                <a:gridCol w="2047776">
                  <a:extLst>
                    <a:ext uri="{9D8B030D-6E8A-4147-A177-3AD203B41FA5}">
                      <a16:colId xmlns:a16="http://schemas.microsoft.com/office/drawing/2014/main" val="4264354551"/>
                    </a:ext>
                  </a:extLst>
                </a:gridCol>
              </a:tblGrid>
              <a:tr h="370840">
                <a:tc>
                  <a:txBody>
                    <a:bodyPr/>
                    <a:lstStyle/>
                    <a:p>
                      <a:pPr algn="ctr"/>
                      <a:r>
                        <a:rPr lang="en-US" sz="1600" dirty="0" err="1"/>
                        <a:t>Capteurs</a:t>
                      </a:r>
                      <a:r>
                        <a:rPr lang="en-US" sz="1600" dirty="0"/>
                        <a:t> </a:t>
                      </a:r>
                      <a:r>
                        <a:rPr lang="en-US" sz="1600" dirty="0" err="1"/>
                        <a:t>embarqués</a:t>
                      </a:r>
                      <a:endParaRPr lang="en-US" sz="1600" dirty="0"/>
                    </a:p>
                  </a:txBody>
                  <a:tcPr/>
                </a:tc>
                <a:extLst>
                  <a:ext uri="{0D108BD9-81ED-4DB2-BD59-A6C34878D82A}">
                    <a16:rowId xmlns:a16="http://schemas.microsoft.com/office/drawing/2014/main" val="228741383"/>
                  </a:ext>
                </a:extLst>
              </a:tr>
              <a:tr h="272444">
                <a:tc>
                  <a:txBody>
                    <a:bodyPr/>
                    <a:lstStyle/>
                    <a:p>
                      <a:r>
                        <a:rPr lang="en-US" sz="1600" dirty="0" err="1"/>
                        <a:t>Température</a:t>
                      </a:r>
                      <a:endParaRPr lang="en-US" sz="1600" dirty="0"/>
                    </a:p>
                  </a:txBody>
                  <a:tcPr/>
                </a:tc>
                <a:extLst>
                  <a:ext uri="{0D108BD9-81ED-4DB2-BD59-A6C34878D82A}">
                    <a16:rowId xmlns:a16="http://schemas.microsoft.com/office/drawing/2014/main" val="2367567750"/>
                  </a:ext>
                </a:extLst>
              </a:tr>
              <a:tr h="167640">
                <a:tc>
                  <a:txBody>
                    <a:bodyPr/>
                    <a:lstStyle/>
                    <a:p>
                      <a:r>
                        <a:rPr lang="en-US" sz="1600" dirty="0" err="1"/>
                        <a:t>Humidité</a:t>
                      </a:r>
                      <a:endParaRPr lang="en-US" sz="1600" dirty="0"/>
                    </a:p>
                  </a:txBody>
                  <a:tcPr/>
                </a:tc>
                <a:extLst>
                  <a:ext uri="{0D108BD9-81ED-4DB2-BD59-A6C34878D82A}">
                    <a16:rowId xmlns:a16="http://schemas.microsoft.com/office/drawing/2014/main" val="1866438140"/>
                  </a:ext>
                </a:extLst>
              </a:tr>
              <a:tr h="167640">
                <a:tc>
                  <a:txBody>
                    <a:bodyPr/>
                    <a:lstStyle/>
                    <a:p>
                      <a:r>
                        <a:rPr lang="en-US" sz="1600" dirty="0"/>
                        <a:t>BLE</a:t>
                      </a:r>
                    </a:p>
                  </a:txBody>
                  <a:tcPr/>
                </a:tc>
                <a:extLst>
                  <a:ext uri="{0D108BD9-81ED-4DB2-BD59-A6C34878D82A}">
                    <a16:rowId xmlns:a16="http://schemas.microsoft.com/office/drawing/2014/main" val="19524849"/>
                  </a:ext>
                </a:extLst>
              </a:tr>
            </a:tbl>
          </a:graphicData>
        </a:graphic>
      </p:graphicFrame>
    </p:spTree>
    <p:extLst>
      <p:ext uri="{BB962C8B-B14F-4D97-AF65-F5344CB8AC3E}">
        <p14:creationId xmlns:p14="http://schemas.microsoft.com/office/powerpoint/2010/main" val="143273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5</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a:latin typeface="Berlin Sans FB"/>
                <a:cs typeface="Arial"/>
              </a:rPr>
              <a:t>ResCap’E </a:t>
            </a:r>
            <a:endParaRPr lang="fr-FR" sz="240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6" name="ZoneTexte 5">
            <a:extLst>
              <a:ext uri="{FF2B5EF4-FFF2-40B4-BE49-F238E27FC236}">
                <a16:creationId xmlns:a16="http://schemas.microsoft.com/office/drawing/2014/main" id="{5B8E9DEE-D00B-F762-39C0-7DCE97B828F0}"/>
              </a:ext>
            </a:extLst>
          </p:cNvPr>
          <p:cNvSpPr txBox="1"/>
          <p:nvPr/>
        </p:nvSpPr>
        <p:spPr>
          <a:xfrm>
            <a:off x="3359696" y="861485"/>
            <a:ext cx="6266872" cy="369332"/>
          </a:xfrm>
          <a:prstGeom prst="rect">
            <a:avLst/>
          </a:prstGeom>
          <a:noFill/>
        </p:spPr>
        <p:txBody>
          <a:bodyPr wrap="square">
            <a:spAutoFit/>
          </a:bodyPr>
          <a:lstStyle/>
          <a:p>
            <a:pPr algn="ctr"/>
            <a:r>
              <a:rPr lang="fr-FR" sz="1800" b="1" dirty="0">
                <a:solidFill>
                  <a:srgbClr val="FF0000"/>
                </a:solidFill>
              </a:rPr>
              <a:t>COMMUNIQUER/NŒUDS/</a:t>
            </a:r>
            <a:r>
              <a:rPr lang="fr-FR" b="1" dirty="0" err="1">
                <a:solidFill>
                  <a:srgbClr val="FF0000"/>
                </a:solidFill>
              </a:rPr>
              <a:t>TinyGS</a:t>
            </a:r>
            <a:endParaRPr lang="fr-FR" sz="1800" b="1" dirty="0">
              <a:solidFill>
                <a:srgbClr val="FF0000"/>
              </a:solidFill>
            </a:endParaRPr>
          </a:p>
        </p:txBody>
      </p:sp>
      <p:graphicFrame>
        <p:nvGraphicFramePr>
          <p:cNvPr id="5" name="Tableau 8">
            <a:extLst>
              <a:ext uri="{FF2B5EF4-FFF2-40B4-BE49-F238E27FC236}">
                <a16:creationId xmlns:a16="http://schemas.microsoft.com/office/drawing/2014/main" id="{14B09C8B-80FC-38D0-C11F-3BE2A8B805A2}"/>
              </a:ext>
            </a:extLst>
          </p:cNvPr>
          <p:cNvGraphicFramePr>
            <a:graphicFrameLocks noGrp="1"/>
          </p:cNvGraphicFramePr>
          <p:nvPr>
            <p:extLst>
              <p:ext uri="{D42A27DB-BD31-4B8C-83A1-F6EECF244321}">
                <p14:modId xmlns:p14="http://schemas.microsoft.com/office/powerpoint/2010/main" val="1457775723"/>
              </p:ext>
            </p:extLst>
          </p:nvPr>
        </p:nvGraphicFramePr>
        <p:xfrm>
          <a:off x="-10426" y="772039"/>
          <a:ext cx="4442992" cy="3235960"/>
        </p:xfrm>
        <a:graphic>
          <a:graphicData uri="http://schemas.openxmlformats.org/drawingml/2006/table">
            <a:tbl>
              <a:tblPr firstRow="1" bandRow="1">
                <a:tableStyleId>{5C22544A-7EE6-4342-B048-85BDC9FD1C3A}</a:tableStyleId>
              </a:tblPr>
              <a:tblGrid>
                <a:gridCol w="1530668">
                  <a:extLst>
                    <a:ext uri="{9D8B030D-6E8A-4147-A177-3AD203B41FA5}">
                      <a16:colId xmlns:a16="http://schemas.microsoft.com/office/drawing/2014/main" val="3917259552"/>
                    </a:ext>
                  </a:extLst>
                </a:gridCol>
                <a:gridCol w="2912324">
                  <a:extLst>
                    <a:ext uri="{9D8B030D-6E8A-4147-A177-3AD203B41FA5}">
                      <a16:colId xmlns:a16="http://schemas.microsoft.com/office/drawing/2014/main" val="3091231408"/>
                    </a:ext>
                  </a:extLst>
                </a:gridCol>
              </a:tblGrid>
              <a:tr h="370840">
                <a:tc>
                  <a:txBody>
                    <a:bodyPr/>
                    <a:lstStyle/>
                    <a:p>
                      <a:endParaRPr lang="fr-FR" sz="1400" noProof="0"/>
                    </a:p>
                  </a:txBody>
                  <a:tcPr/>
                </a:tc>
                <a:tc>
                  <a:txBody>
                    <a:bodyPr/>
                    <a:lstStyle/>
                    <a:p>
                      <a:endParaRPr lang="fr-FR" sz="1400" noProof="0" dirty="0"/>
                    </a:p>
                  </a:txBody>
                  <a:tcPr/>
                </a:tc>
                <a:extLst>
                  <a:ext uri="{0D108BD9-81ED-4DB2-BD59-A6C34878D82A}">
                    <a16:rowId xmlns:a16="http://schemas.microsoft.com/office/drawing/2014/main" val="3776801586"/>
                  </a:ext>
                </a:extLst>
              </a:tr>
              <a:tr h="370840">
                <a:tc>
                  <a:txBody>
                    <a:bodyPr/>
                    <a:lstStyle/>
                    <a:p>
                      <a:r>
                        <a:rPr lang="fr-FR" sz="1400" noProof="0"/>
                        <a:t>Contributeur</a:t>
                      </a:r>
                    </a:p>
                    <a:p>
                      <a:endParaRPr lang="fr-FR" sz="1400" noProof="0"/>
                    </a:p>
                  </a:txBody>
                  <a:tcPr/>
                </a:tc>
                <a:tc>
                  <a:txBody>
                    <a:bodyPr/>
                    <a:lstStyle/>
                    <a:p>
                      <a:r>
                        <a:rPr lang="fr-FR" sz="1400" noProof="0" dirty="0"/>
                        <a:t>Prénom NOM</a:t>
                      </a:r>
                    </a:p>
                    <a:p>
                      <a:r>
                        <a:rPr lang="fr-FR" sz="1400" noProof="0" dirty="0"/>
                        <a:t>Organisme</a:t>
                      </a:r>
                    </a:p>
                    <a:p>
                      <a:r>
                        <a:rPr lang="fr-FR" sz="1400" noProof="0" dirty="0"/>
                        <a:t>Lien </a:t>
                      </a:r>
                      <a:r>
                        <a:rPr lang="fr-FR" sz="1400" noProof="0" dirty="0" err="1"/>
                        <a:t>Linkedin</a:t>
                      </a:r>
                      <a:r>
                        <a:rPr lang="fr-FR" sz="1400" noProof="0" dirty="0"/>
                        <a:t>/page perso</a:t>
                      </a:r>
                    </a:p>
                    <a:p>
                      <a:r>
                        <a:rPr lang="fr-FR" sz="1400" noProof="0" dirty="0"/>
                        <a:t>Contact</a:t>
                      </a:r>
                    </a:p>
                    <a:p>
                      <a:r>
                        <a:rPr lang="fr-FR" sz="1400" noProof="0" dirty="0"/>
                        <a:t>Contributeur </a:t>
                      </a:r>
                      <a:r>
                        <a:rPr lang="fr-FR" sz="1400" noProof="0" dirty="0">
                          <a:sym typeface="Symbol" panose="05050102010706020507" pitchFamily="18" charset="2"/>
                        </a:rPr>
                        <a:t></a:t>
                      </a:r>
                      <a:endParaRPr lang="fr-FR" sz="1400" noProof="0" dirty="0"/>
                    </a:p>
                  </a:txBody>
                  <a:tcPr/>
                </a:tc>
                <a:extLst>
                  <a:ext uri="{0D108BD9-81ED-4DB2-BD59-A6C34878D82A}">
                    <a16:rowId xmlns:a16="http://schemas.microsoft.com/office/drawing/2014/main" val="79752879"/>
                  </a:ext>
                </a:extLst>
              </a:tr>
              <a:tr h="185420">
                <a:tc>
                  <a:txBody>
                    <a:bodyPr/>
                    <a:lstStyle/>
                    <a:p>
                      <a:r>
                        <a:rPr lang="fr-FR" sz="1400" noProof="0" dirty="0"/>
                        <a:t>Date contribution</a:t>
                      </a:r>
                    </a:p>
                  </a:txBody>
                  <a:tcPr/>
                </a:tc>
                <a:tc>
                  <a:txBody>
                    <a:bodyPr/>
                    <a:lstStyle/>
                    <a:p>
                      <a:r>
                        <a:rPr lang="fr-FR" sz="1400" noProof="0" dirty="0"/>
                        <a:t>12/12/12</a:t>
                      </a:r>
                    </a:p>
                  </a:txBody>
                  <a:tcPr/>
                </a:tc>
                <a:extLst>
                  <a:ext uri="{0D108BD9-81ED-4DB2-BD59-A6C34878D82A}">
                    <a16:rowId xmlns:a16="http://schemas.microsoft.com/office/drawing/2014/main" val="2856811746"/>
                  </a:ext>
                </a:extLst>
              </a:tr>
              <a:tr h="185420">
                <a:tc>
                  <a:txBody>
                    <a:bodyPr/>
                    <a:lstStyle/>
                    <a:p>
                      <a:r>
                        <a:rPr lang="fr-FR" sz="1400" noProof="0" dirty="0"/>
                        <a:t>TRL (à définir)</a:t>
                      </a:r>
                    </a:p>
                  </a:txBody>
                  <a:tcPr/>
                </a:tc>
                <a:tc>
                  <a:txBody>
                    <a:bodyPr/>
                    <a:lstStyle/>
                    <a:p>
                      <a:r>
                        <a:rPr lang="fr-FR" sz="1400" noProof="0" dirty="0"/>
                        <a:t>7</a:t>
                      </a:r>
                    </a:p>
                  </a:txBody>
                  <a:tcPr/>
                </a:tc>
                <a:extLst>
                  <a:ext uri="{0D108BD9-81ED-4DB2-BD59-A6C34878D82A}">
                    <a16:rowId xmlns:a16="http://schemas.microsoft.com/office/drawing/2014/main" val="688368704"/>
                  </a:ext>
                </a:extLst>
              </a:tr>
              <a:tr h="185420">
                <a:tc>
                  <a:txBody>
                    <a:bodyPr/>
                    <a:lstStyle/>
                    <a:p>
                      <a:pPr marL="457200" lvl="1" indent="0">
                        <a:lnSpc>
                          <a:spcPct val="100000"/>
                        </a:lnSpc>
                        <a:buFont typeface="Arial" panose="020B0604020202020204" pitchFamily="34" charset="0"/>
                        <a:buNone/>
                      </a:pPr>
                      <a:r>
                        <a:rPr lang="en-US" sz="1100" b="1" dirty="0" err="1">
                          <a:sym typeface="Wingdings" panose="05000000000000000000" pitchFamily="2" charset="2"/>
                        </a:rPr>
                        <a:t>Simplicité</a:t>
                      </a:r>
                      <a:endParaRPr lang="en-US" sz="1100" b="1" dirty="0">
                        <a:sym typeface="Wingdings" panose="05000000000000000000" pitchFamily="2" charset="2"/>
                      </a:endParaRPr>
                    </a:p>
                    <a:p>
                      <a:pPr marL="457200" lvl="1" indent="0">
                        <a:lnSpc>
                          <a:spcPct val="100000"/>
                        </a:lnSpc>
                        <a:buFont typeface="Arial" panose="020B0604020202020204" pitchFamily="34" charset="0"/>
                        <a:buNone/>
                      </a:pPr>
                      <a:r>
                        <a:rPr lang="en-US" sz="1100" b="1" dirty="0" err="1">
                          <a:sym typeface="Wingdings" panose="05000000000000000000" pitchFamily="2" charset="2"/>
                        </a:rPr>
                        <a:t>Flexibilité</a:t>
                      </a:r>
                      <a:endParaRPr lang="en-US" sz="1100" b="1" dirty="0">
                        <a:sym typeface="Wingdings" panose="05000000000000000000" pitchFamily="2" charset="2"/>
                      </a:endParaRPr>
                    </a:p>
                    <a:p>
                      <a:pPr marL="457200" lvl="1" indent="0">
                        <a:lnSpc>
                          <a:spcPct val="100000"/>
                        </a:lnSpc>
                        <a:buFont typeface="Arial" panose="020B0604020202020204" pitchFamily="34" charset="0"/>
                        <a:buNone/>
                      </a:pPr>
                      <a:r>
                        <a:rPr lang="en-US" sz="1100" b="1" dirty="0" err="1">
                          <a:sym typeface="Wingdings" panose="05000000000000000000" pitchFamily="2" charset="2"/>
                        </a:rPr>
                        <a:t>Evolutivité</a:t>
                      </a:r>
                      <a:endParaRPr lang="en-US" sz="1100" b="1" dirty="0">
                        <a:sym typeface="Wingdings" panose="05000000000000000000" pitchFamily="2" charset="2"/>
                      </a:endParaRPr>
                    </a:p>
                    <a:p>
                      <a:pPr marL="457200" lvl="1" indent="0">
                        <a:lnSpc>
                          <a:spcPct val="100000"/>
                        </a:lnSpc>
                        <a:buFont typeface="Arial" panose="020B0604020202020204" pitchFamily="34" charset="0"/>
                        <a:buNone/>
                      </a:pPr>
                      <a:r>
                        <a:rPr lang="en-US" sz="1100" b="1" dirty="0" err="1">
                          <a:sym typeface="Wingdings" panose="05000000000000000000" pitchFamily="2" charset="2"/>
                        </a:rPr>
                        <a:t>Durabilité</a:t>
                      </a:r>
                      <a:endParaRPr lang="en-US" sz="1100" b="1" dirty="0">
                        <a:sym typeface="Wingdings" panose="05000000000000000000" pitchFamily="2" charset="2"/>
                      </a:endParaRPr>
                    </a:p>
                    <a:p>
                      <a:pPr marL="457200" lvl="1" indent="0">
                        <a:lnSpc>
                          <a:spcPct val="100000"/>
                        </a:lnSpc>
                        <a:buFont typeface="Arial" panose="020B0604020202020204" pitchFamily="34" charset="0"/>
                        <a:buNone/>
                      </a:pPr>
                      <a:r>
                        <a:rPr lang="en-US" sz="1100" b="1" dirty="0">
                          <a:sym typeface="Wingdings" panose="05000000000000000000" pitchFamily="2" charset="2"/>
                        </a:rPr>
                        <a:t>Bas </a:t>
                      </a:r>
                      <a:r>
                        <a:rPr lang="en-US" sz="1100" b="1" dirty="0" err="1">
                          <a:sym typeface="Wingdings" panose="05000000000000000000" pitchFamily="2" charset="2"/>
                        </a:rPr>
                        <a:t>cout</a:t>
                      </a:r>
                      <a:endParaRPr lang="en-US" sz="1100" dirty="0">
                        <a:sym typeface="Wingdings" panose="05000000000000000000" pitchFamily="2" charset="2"/>
                      </a:endParaRPr>
                    </a:p>
                    <a:p>
                      <a:pPr marL="457200" lvl="1" indent="0">
                        <a:lnSpc>
                          <a:spcPct val="100000"/>
                        </a:lnSpc>
                        <a:buFont typeface="Arial" panose="020B0604020202020204" pitchFamily="34" charset="0"/>
                        <a:buNone/>
                      </a:pPr>
                      <a:r>
                        <a:rPr lang="en-US" sz="1100" b="1" dirty="0" err="1">
                          <a:sym typeface="Wingdings" panose="05000000000000000000" pitchFamily="2" charset="2"/>
                        </a:rPr>
                        <a:t>Compacité</a:t>
                      </a:r>
                      <a:endParaRPr lang="en-US" sz="1100" dirty="0"/>
                    </a:p>
                  </a:txBody>
                  <a:tcPr/>
                </a:tc>
                <a:tc>
                  <a:txBody>
                    <a:bodyPr/>
                    <a:lstStyle/>
                    <a:p>
                      <a:r>
                        <a:rPr lang="fr-FR" sz="1100" noProof="0" dirty="0"/>
                        <a:t>3/5</a:t>
                      </a:r>
                    </a:p>
                    <a:p>
                      <a:r>
                        <a:rPr lang="fr-FR" sz="1100" noProof="0" dirty="0"/>
                        <a:t>0/5</a:t>
                      </a:r>
                    </a:p>
                    <a:p>
                      <a:r>
                        <a:rPr lang="fr-FR" sz="1100" noProof="0" dirty="0"/>
                        <a:t>0/5</a:t>
                      </a:r>
                    </a:p>
                    <a:p>
                      <a:r>
                        <a:rPr lang="fr-FR" sz="1100" noProof="0" dirty="0"/>
                        <a:t>1/5</a:t>
                      </a:r>
                    </a:p>
                    <a:p>
                      <a:r>
                        <a:rPr lang="fr-FR" sz="1100" noProof="0" dirty="0"/>
                        <a:t>4/5</a:t>
                      </a:r>
                      <a:br>
                        <a:rPr lang="fr-FR" sz="1100" noProof="0" dirty="0"/>
                      </a:br>
                      <a:r>
                        <a:rPr lang="fr-FR" sz="1100" noProof="0" dirty="0"/>
                        <a:t>5/5</a:t>
                      </a:r>
                    </a:p>
                  </a:txBody>
                  <a:tcPr/>
                </a:tc>
                <a:extLst>
                  <a:ext uri="{0D108BD9-81ED-4DB2-BD59-A6C34878D82A}">
                    <a16:rowId xmlns:a16="http://schemas.microsoft.com/office/drawing/2014/main" val="4123560204"/>
                  </a:ext>
                </a:extLst>
              </a:tr>
            </a:tbl>
          </a:graphicData>
        </a:graphic>
      </p:graphicFrame>
      <p:pic>
        <p:nvPicPr>
          <p:cNvPr id="16" name="Image 15">
            <a:extLst>
              <a:ext uri="{FF2B5EF4-FFF2-40B4-BE49-F238E27FC236}">
                <a16:creationId xmlns:a16="http://schemas.microsoft.com/office/drawing/2014/main" id="{298016D4-E520-ED07-608B-BC13C262A4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4538" y="4460817"/>
            <a:ext cx="527395" cy="527395"/>
          </a:xfrm>
          <a:prstGeom prst="rect">
            <a:avLst/>
          </a:prstGeom>
        </p:spPr>
      </p:pic>
      <p:pic>
        <p:nvPicPr>
          <p:cNvPr id="17" name="Image 16">
            <a:extLst>
              <a:ext uri="{FF2B5EF4-FFF2-40B4-BE49-F238E27FC236}">
                <a16:creationId xmlns:a16="http://schemas.microsoft.com/office/drawing/2014/main" id="{FA138C15-136D-7F1F-7C09-318AF18094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rot="10800000">
            <a:off x="4646805" y="4534256"/>
            <a:ext cx="527395" cy="527395"/>
          </a:xfrm>
          <a:prstGeom prst="rect">
            <a:avLst/>
          </a:prstGeom>
        </p:spPr>
      </p:pic>
      <p:pic>
        <p:nvPicPr>
          <p:cNvPr id="19" name="Image 18">
            <a:extLst>
              <a:ext uri="{FF2B5EF4-FFF2-40B4-BE49-F238E27FC236}">
                <a16:creationId xmlns:a16="http://schemas.microsoft.com/office/drawing/2014/main" id="{950D9BCB-D5B0-FB30-8836-3652F5C68767}"/>
              </a:ext>
            </a:extLst>
          </p:cNvPr>
          <p:cNvPicPr>
            <a:picLocks noChangeAspect="1"/>
          </p:cNvPicPr>
          <p:nvPr/>
        </p:nvPicPr>
        <p:blipFill>
          <a:blip r:embed="rId7"/>
          <a:stretch>
            <a:fillRect/>
          </a:stretch>
        </p:blipFill>
        <p:spPr>
          <a:xfrm>
            <a:off x="5519936" y="1231195"/>
            <a:ext cx="4394225" cy="4469049"/>
          </a:xfrm>
          <a:prstGeom prst="rect">
            <a:avLst/>
          </a:prstGeom>
        </p:spPr>
      </p:pic>
      <p:graphicFrame>
        <p:nvGraphicFramePr>
          <p:cNvPr id="28" name="Tableau 27">
            <a:extLst>
              <a:ext uri="{FF2B5EF4-FFF2-40B4-BE49-F238E27FC236}">
                <a16:creationId xmlns:a16="http://schemas.microsoft.com/office/drawing/2014/main" id="{0BFF7539-F20F-8430-CAE4-5CB2C6746584}"/>
              </a:ext>
            </a:extLst>
          </p:cNvPr>
          <p:cNvGraphicFramePr>
            <a:graphicFrameLocks noGrp="1"/>
          </p:cNvGraphicFramePr>
          <p:nvPr>
            <p:extLst>
              <p:ext uri="{D42A27DB-BD31-4B8C-83A1-F6EECF244321}">
                <p14:modId xmlns:p14="http://schemas.microsoft.com/office/powerpoint/2010/main" val="2266334585"/>
              </p:ext>
            </p:extLst>
          </p:nvPr>
        </p:nvGraphicFramePr>
        <p:xfrm>
          <a:off x="14882" y="4007999"/>
          <a:ext cx="3242254" cy="2151748"/>
        </p:xfrm>
        <a:graphic>
          <a:graphicData uri="http://schemas.openxmlformats.org/drawingml/2006/table">
            <a:tbl>
              <a:tblPr firstRow="1" bandRow="1">
                <a:tableStyleId>{5C22544A-7EE6-4342-B048-85BDC9FD1C3A}</a:tableStyleId>
              </a:tblPr>
              <a:tblGrid>
                <a:gridCol w="3242254">
                  <a:extLst>
                    <a:ext uri="{9D8B030D-6E8A-4147-A177-3AD203B41FA5}">
                      <a16:colId xmlns:a16="http://schemas.microsoft.com/office/drawing/2014/main" val="2250447850"/>
                    </a:ext>
                  </a:extLst>
                </a:gridCol>
              </a:tblGrid>
              <a:tr h="265480">
                <a:tc>
                  <a:txBody>
                    <a:bodyPr/>
                    <a:lstStyle/>
                    <a:p>
                      <a:pPr algn="ctr"/>
                      <a:r>
                        <a:rPr lang="fr-FR" sz="1400" dirty="0"/>
                        <a:t>Ressources (liens ou dépôt)</a:t>
                      </a:r>
                      <a:endParaRPr lang="en-GB" sz="1400" dirty="0"/>
                    </a:p>
                  </a:txBody>
                  <a:tcPr/>
                </a:tc>
                <a:extLst>
                  <a:ext uri="{0D108BD9-81ED-4DB2-BD59-A6C34878D82A}">
                    <a16:rowId xmlns:a16="http://schemas.microsoft.com/office/drawing/2014/main" val="2581660491"/>
                  </a:ext>
                </a:extLst>
              </a:tr>
              <a:tr h="265480">
                <a:tc>
                  <a:txBody>
                    <a:bodyPr/>
                    <a:lstStyle/>
                    <a:p>
                      <a:pPr algn="ctr"/>
                      <a:r>
                        <a:rPr lang="fr-FR" sz="1400" dirty="0"/>
                        <a:t>Schémas </a:t>
                      </a:r>
                      <a:r>
                        <a:rPr lang="fr-FR" sz="1400" dirty="0" err="1"/>
                        <a:t>éléctro</a:t>
                      </a:r>
                      <a:r>
                        <a:rPr lang="fr-FR" sz="1400" dirty="0"/>
                        <a:t>.</a:t>
                      </a:r>
                      <a:endParaRPr lang="en-GB" sz="1400" dirty="0"/>
                    </a:p>
                  </a:txBody>
                  <a:tcPr/>
                </a:tc>
                <a:extLst>
                  <a:ext uri="{0D108BD9-81ED-4DB2-BD59-A6C34878D82A}">
                    <a16:rowId xmlns:a16="http://schemas.microsoft.com/office/drawing/2014/main" val="2193118736"/>
                  </a:ext>
                </a:extLst>
              </a:tr>
              <a:tr h="265480">
                <a:tc>
                  <a:txBody>
                    <a:bodyPr/>
                    <a:lstStyle/>
                    <a:p>
                      <a:pPr algn="ctr"/>
                      <a:r>
                        <a:rPr lang="fr-FR" sz="1400" dirty="0" err="1"/>
                        <a:t>BoM</a:t>
                      </a:r>
                      <a:endParaRPr lang="en-GB" sz="1400" dirty="0"/>
                    </a:p>
                  </a:txBody>
                  <a:tcPr/>
                </a:tc>
                <a:extLst>
                  <a:ext uri="{0D108BD9-81ED-4DB2-BD59-A6C34878D82A}">
                    <a16:rowId xmlns:a16="http://schemas.microsoft.com/office/drawing/2014/main" val="41242236"/>
                  </a:ext>
                </a:extLst>
              </a:tr>
              <a:tr h="265480">
                <a:tc>
                  <a:txBody>
                    <a:bodyPr/>
                    <a:lstStyle/>
                    <a:p>
                      <a:pPr algn="ctr"/>
                      <a:r>
                        <a:rPr lang="fr-FR" sz="1400" dirty="0"/>
                        <a:t>Base de données CAO </a:t>
                      </a:r>
                      <a:r>
                        <a:rPr lang="fr-FR" sz="1400" dirty="0" err="1"/>
                        <a:t>elec</a:t>
                      </a:r>
                      <a:endParaRPr lang="en-GB" sz="1400" dirty="0"/>
                    </a:p>
                  </a:txBody>
                  <a:tcPr/>
                </a:tc>
                <a:extLst>
                  <a:ext uri="{0D108BD9-81ED-4DB2-BD59-A6C34878D82A}">
                    <a16:rowId xmlns:a16="http://schemas.microsoft.com/office/drawing/2014/main" val="3436055180"/>
                  </a:ext>
                </a:extLst>
              </a:tr>
              <a:tr h="265480">
                <a:tc>
                  <a:txBody>
                    <a:bodyPr/>
                    <a:lstStyle/>
                    <a:p>
                      <a:pPr algn="ctr"/>
                      <a:r>
                        <a:rPr lang="fr-FR" sz="1400" dirty="0"/>
                        <a:t>Documentation utilisateur</a:t>
                      </a:r>
                      <a:endParaRPr lang="en-GB" sz="1400" dirty="0"/>
                    </a:p>
                  </a:txBody>
                  <a:tcPr/>
                </a:tc>
                <a:extLst>
                  <a:ext uri="{0D108BD9-81ED-4DB2-BD59-A6C34878D82A}">
                    <a16:rowId xmlns:a16="http://schemas.microsoft.com/office/drawing/2014/main" val="3391629246"/>
                  </a:ext>
                </a:extLst>
              </a:tr>
              <a:tr h="322948">
                <a:tc>
                  <a:txBody>
                    <a:bodyPr/>
                    <a:lstStyle/>
                    <a:p>
                      <a:pPr algn="ctr"/>
                      <a:r>
                        <a:rPr lang="fr-FR" sz="1400" dirty="0"/>
                        <a:t>Règles et tutoriel développement</a:t>
                      </a:r>
                      <a:endParaRPr lang="en-GB" sz="1400" dirty="0"/>
                    </a:p>
                  </a:txBody>
                  <a:tcPr/>
                </a:tc>
                <a:extLst>
                  <a:ext uri="{0D108BD9-81ED-4DB2-BD59-A6C34878D82A}">
                    <a16:rowId xmlns:a16="http://schemas.microsoft.com/office/drawing/2014/main" val="2799882248"/>
                  </a:ext>
                </a:extLst>
              </a:tr>
              <a:tr h="265480">
                <a:tc>
                  <a:txBody>
                    <a:bodyPr/>
                    <a:lstStyle/>
                    <a:p>
                      <a:pPr algn="ctr"/>
                      <a:r>
                        <a:rPr lang="fr-FR" sz="1400" dirty="0"/>
                        <a:t>Software/</a:t>
                      </a:r>
                      <a:r>
                        <a:rPr lang="fr-FR" sz="1400" dirty="0" err="1"/>
                        <a:t>firmware</a:t>
                      </a:r>
                      <a:endParaRPr lang="en-GB" sz="1400" dirty="0"/>
                    </a:p>
                  </a:txBody>
                  <a:tcPr/>
                </a:tc>
                <a:extLst>
                  <a:ext uri="{0D108BD9-81ED-4DB2-BD59-A6C34878D82A}">
                    <a16:rowId xmlns:a16="http://schemas.microsoft.com/office/drawing/2014/main" val="3325757094"/>
                  </a:ext>
                </a:extLst>
              </a:tr>
            </a:tbl>
          </a:graphicData>
        </a:graphic>
      </p:graphicFrame>
      <p:sp>
        <p:nvSpPr>
          <p:cNvPr id="2" name="Ellipse 1">
            <a:extLst>
              <a:ext uri="{FF2B5EF4-FFF2-40B4-BE49-F238E27FC236}">
                <a16:creationId xmlns:a16="http://schemas.microsoft.com/office/drawing/2014/main" id="{CA4D93A0-A3CA-C3F5-2A56-BD03C2C26BED}"/>
              </a:ext>
            </a:extLst>
          </p:cNvPr>
          <p:cNvSpPr/>
          <p:nvPr/>
        </p:nvSpPr>
        <p:spPr bwMode="auto">
          <a:xfrm>
            <a:off x="4155528" y="4494758"/>
            <a:ext cx="1018671" cy="4934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A0A70FB3-998F-09B2-67DB-0EC6126A8D81}"/>
              </a:ext>
            </a:extLst>
          </p:cNvPr>
          <p:cNvSpPr txBox="1"/>
          <p:nvPr/>
        </p:nvSpPr>
        <p:spPr bwMode="auto">
          <a:xfrm>
            <a:off x="4244538" y="5924525"/>
            <a:ext cx="8002662"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err="1"/>
              <a:t>Affichage</a:t>
            </a:r>
            <a:r>
              <a:rPr lang="en-US" sz="2000" dirty="0"/>
              <a:t> </a:t>
            </a:r>
            <a:r>
              <a:rPr lang="en-US" sz="2000" dirty="0" err="1"/>
              <a:t>d’infos</a:t>
            </a:r>
            <a:r>
              <a:rPr lang="en-US" sz="2000" dirty="0"/>
              <a:t>/definitions </a:t>
            </a:r>
            <a:r>
              <a:rPr lang="en-US" sz="2000" dirty="0" err="1"/>
              <a:t>contextuelles</a:t>
            </a:r>
            <a:r>
              <a:rPr lang="en-US" sz="2000" dirty="0"/>
              <a:t> avec </a:t>
            </a:r>
            <a:r>
              <a:rPr lang="en-US" sz="2000" dirty="0" err="1"/>
              <a:t>souris</a:t>
            </a:r>
            <a:r>
              <a:rPr lang="en-US" sz="2000" dirty="0"/>
              <a:t> sur </a:t>
            </a:r>
            <a:r>
              <a:rPr lang="en-US" sz="2000" dirty="0" err="1"/>
              <a:t>texte</a:t>
            </a:r>
            <a:endParaRPr lang="en-US" sz="2000" dirty="0"/>
          </a:p>
        </p:txBody>
      </p:sp>
      <p:sp>
        <p:nvSpPr>
          <p:cNvPr id="8" name="Rectangle 7">
            <a:extLst>
              <a:ext uri="{FF2B5EF4-FFF2-40B4-BE49-F238E27FC236}">
                <a16:creationId xmlns:a16="http://schemas.microsoft.com/office/drawing/2014/main" id="{96F16C5F-DF42-DDD4-ED05-C3924DC32C0D}"/>
              </a:ext>
            </a:extLst>
          </p:cNvPr>
          <p:cNvSpPr/>
          <p:nvPr/>
        </p:nvSpPr>
        <p:spPr>
          <a:xfrm>
            <a:off x="337413" y="6229069"/>
            <a:ext cx="25971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BlaBla</a:t>
            </a:r>
            <a:r>
              <a:rPr lang="en-US" sz="2000" dirty="0"/>
              <a:t> room</a:t>
            </a:r>
          </a:p>
        </p:txBody>
      </p:sp>
    </p:spTree>
    <p:extLst>
      <p:ext uri="{BB962C8B-B14F-4D97-AF65-F5344CB8AC3E}">
        <p14:creationId xmlns:p14="http://schemas.microsoft.com/office/powerpoint/2010/main" val="414349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6</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a:latin typeface="Berlin Sans FB"/>
                <a:cs typeface="Arial"/>
              </a:rPr>
              <a:t>ResCap’E </a:t>
            </a:r>
            <a:endParaRPr lang="fr-FR" sz="240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7" name="ZoneTexte 6">
            <a:extLst>
              <a:ext uri="{FF2B5EF4-FFF2-40B4-BE49-F238E27FC236}">
                <a16:creationId xmlns:a16="http://schemas.microsoft.com/office/drawing/2014/main" id="{FB7A616F-EAB0-E5B5-FE28-694C358099F1}"/>
              </a:ext>
            </a:extLst>
          </p:cNvPr>
          <p:cNvSpPr txBox="1"/>
          <p:nvPr/>
        </p:nvSpPr>
        <p:spPr bwMode="auto">
          <a:xfrm>
            <a:off x="479377" y="1268760"/>
            <a:ext cx="11521280" cy="2677656"/>
          </a:xfrm>
          <a:prstGeom prst="rect">
            <a:avLst/>
          </a:prstGeom>
          <a:noFill/>
        </p:spPr>
        <p:txBody>
          <a:bodyPr wrap="square" rtlCol="0">
            <a:spAutoFit/>
          </a:bodyPr>
          <a:lstStyle/>
          <a:p>
            <a:pPr marL="285750" indent="-285750">
              <a:buFont typeface="Arial" panose="020B0604020202020204" pitchFamily="34" charset="0"/>
              <a:buChar char="•"/>
            </a:pPr>
            <a:r>
              <a:rPr lang="fr-FR" sz="2400" dirty="0"/>
              <a:t>Remarques:</a:t>
            </a:r>
          </a:p>
          <a:p>
            <a:pPr marL="742950" lvl="1" indent="-285750">
              <a:buFont typeface="Arial" panose="020B0604020202020204" pitchFamily="34" charset="0"/>
              <a:buChar char="•"/>
            </a:pPr>
            <a:r>
              <a:rPr lang="fr-FR" sz="2400" dirty="0"/>
              <a:t>collecter les propositions pour mieux évaluer l’organisation nécessaire, les mots clés/thésaurus</a:t>
            </a:r>
          </a:p>
          <a:p>
            <a:pPr marL="742950" lvl="1" indent="-285750">
              <a:buFont typeface="Arial" panose="020B0604020202020204" pitchFamily="34" charset="0"/>
              <a:buChar char="•"/>
            </a:pPr>
            <a:r>
              <a:rPr lang="fr-FR" sz="2400" dirty="0"/>
              <a:t>Langue ?</a:t>
            </a:r>
          </a:p>
          <a:p>
            <a:pPr marL="742950" lvl="1" indent="-285750">
              <a:buFont typeface="Arial" panose="020B0604020202020204" pitchFamily="34" charset="0"/>
              <a:buChar char="•"/>
            </a:pPr>
            <a:r>
              <a:rPr lang="fr-FR" sz="2400" dirty="0"/>
              <a:t>A terme, labellisation </a:t>
            </a:r>
            <a:r>
              <a:rPr lang="fr-FR" sz="2400" dirty="0" err="1"/>
              <a:t>ResCap’E</a:t>
            </a:r>
            <a:r>
              <a:rPr lang="fr-FR" sz="2400" dirty="0"/>
              <a:t> vis-à-vis du respect d’une charte de qualité ?</a:t>
            </a:r>
          </a:p>
          <a:p>
            <a:pPr marL="742950" lvl="1" indent="-285750">
              <a:buFont typeface="Arial" panose="020B0604020202020204" pitchFamily="34" charset="0"/>
              <a:buChar char="•"/>
            </a:pPr>
            <a:r>
              <a:rPr lang="fr-FR" sz="2400" dirty="0"/>
              <a:t>Proposition de logo de Laure:</a:t>
            </a:r>
          </a:p>
          <a:p>
            <a:pPr marL="742950" lvl="1" indent="-285750">
              <a:buFont typeface="Arial" panose="020B0604020202020204" pitchFamily="34" charset="0"/>
              <a:buChar char="•"/>
            </a:pPr>
            <a:endParaRPr lang="fr-FR" sz="2400" dirty="0"/>
          </a:p>
        </p:txBody>
      </p:sp>
      <p:pic>
        <p:nvPicPr>
          <p:cNvPr id="5" name="Image 4">
            <a:extLst>
              <a:ext uri="{FF2B5EF4-FFF2-40B4-BE49-F238E27FC236}">
                <a16:creationId xmlns:a16="http://schemas.microsoft.com/office/drawing/2014/main" id="{EAF315D0-C0C1-A1C9-93E1-B8872E3B09B5}"/>
              </a:ext>
            </a:extLst>
          </p:cNvPr>
          <p:cNvPicPr>
            <a:picLocks noChangeAspect="1"/>
          </p:cNvPicPr>
          <p:nvPr/>
        </p:nvPicPr>
        <p:blipFill>
          <a:blip r:embed="rId6"/>
          <a:stretch>
            <a:fillRect/>
          </a:stretch>
        </p:blipFill>
        <p:spPr>
          <a:xfrm>
            <a:off x="2495600" y="3946416"/>
            <a:ext cx="2700300" cy="1080120"/>
          </a:xfrm>
          <a:prstGeom prst="rect">
            <a:avLst/>
          </a:prstGeom>
        </p:spPr>
      </p:pic>
    </p:spTree>
    <p:extLst>
      <p:ext uri="{BB962C8B-B14F-4D97-AF65-F5344CB8AC3E}">
        <p14:creationId xmlns:p14="http://schemas.microsoft.com/office/powerpoint/2010/main" val="395601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8304489-0AB7-3519-0F7A-40CAA14925F8}"/>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DC2AF8AE-ED31-D2BF-D423-C0DABDE34D14}"/>
              </a:ext>
            </a:extLst>
          </p:cNvPr>
          <p:cNvSpPr>
            <a:spLocks noGrp="1"/>
          </p:cNvSpPr>
          <p:nvPr>
            <p:ph type="sldNum" sz="quarter" idx="12"/>
          </p:nvPr>
        </p:nvSpPr>
        <p:spPr/>
        <p:txBody>
          <a:bodyPr/>
          <a:lstStyle/>
          <a:p>
            <a:pPr>
              <a:defRPr/>
            </a:pPr>
            <a:fld id="{008B186D-AD4A-4644-ABB5-F15D7F3FB771}" type="slidenum">
              <a:rPr lang="fr-FR" smtClean="0"/>
              <a:pPr>
                <a:defRPr/>
              </a:pPr>
              <a:t>7</a:t>
            </a:fld>
            <a:endParaRPr lang="fr-FR"/>
          </a:p>
        </p:txBody>
      </p:sp>
      <p:sp>
        <p:nvSpPr>
          <p:cNvPr id="4" name="ZoneTexte 3">
            <a:extLst>
              <a:ext uri="{FF2B5EF4-FFF2-40B4-BE49-F238E27FC236}">
                <a16:creationId xmlns:a16="http://schemas.microsoft.com/office/drawing/2014/main" id="{594FB230-B5AB-7907-C612-2DAD95E85D48}"/>
              </a:ext>
            </a:extLst>
          </p:cNvPr>
          <p:cNvSpPr txBox="1"/>
          <p:nvPr/>
        </p:nvSpPr>
        <p:spPr>
          <a:xfrm>
            <a:off x="4799856" y="2780928"/>
            <a:ext cx="1552028" cy="584775"/>
          </a:xfrm>
          <a:prstGeom prst="rect">
            <a:avLst/>
          </a:prstGeom>
          <a:noFill/>
        </p:spPr>
        <p:txBody>
          <a:bodyPr wrap="none" rtlCol="0">
            <a:spAutoFit/>
          </a:bodyPr>
          <a:lstStyle/>
          <a:p>
            <a:r>
              <a:rPr lang="en-US" sz="3200" dirty="0"/>
              <a:t>BACKUP</a:t>
            </a:r>
          </a:p>
        </p:txBody>
      </p:sp>
    </p:spTree>
    <p:extLst>
      <p:ext uri="{BB962C8B-B14F-4D97-AF65-F5344CB8AC3E}">
        <p14:creationId xmlns:p14="http://schemas.microsoft.com/office/powerpoint/2010/main" val="340059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8</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err="1">
                <a:latin typeface="Berlin Sans FB"/>
                <a:cs typeface="Arial"/>
              </a:rPr>
              <a:t>ResCap’E</a:t>
            </a:r>
            <a:r>
              <a:rPr lang="fr-FR" sz="3200" dirty="0">
                <a:latin typeface="Berlin Sans FB"/>
                <a:cs typeface="Arial"/>
              </a:rPr>
              <a:t> </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 name="Image 2">
            <a:extLst>
              <a:ext uri="{FF2B5EF4-FFF2-40B4-BE49-F238E27FC236}">
                <a16:creationId xmlns:a16="http://schemas.microsoft.com/office/drawing/2014/main" id="{FA80EFB9-1DA0-9AA0-B6A2-3B20EE417CC3}"/>
              </a:ext>
            </a:extLst>
          </p:cNvPr>
          <p:cNvPicPr>
            <a:picLocks noChangeAspect="1"/>
          </p:cNvPicPr>
          <p:nvPr/>
        </p:nvPicPr>
        <p:blipFill>
          <a:blip r:embed="rId6"/>
          <a:stretch>
            <a:fillRect/>
          </a:stretch>
        </p:blipFill>
        <p:spPr>
          <a:xfrm>
            <a:off x="1019822" y="1379294"/>
            <a:ext cx="10545463" cy="4099412"/>
          </a:xfrm>
          <a:prstGeom prst="rect">
            <a:avLst/>
          </a:prstGeom>
        </p:spPr>
      </p:pic>
    </p:spTree>
    <p:extLst>
      <p:ext uri="{BB962C8B-B14F-4D97-AF65-F5344CB8AC3E}">
        <p14:creationId xmlns:p14="http://schemas.microsoft.com/office/powerpoint/2010/main" val="1584884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9</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Découpage produit type PBS du nœud </a:t>
            </a:r>
            <a:r>
              <a:rPr lang="fr-FR" sz="3200" dirty="0" err="1">
                <a:latin typeface="Berlin Sans FB"/>
                <a:cs typeface="Arial"/>
              </a:rPr>
              <a:t>SoLo</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263352" y="1124744"/>
            <a:ext cx="11921504" cy="769441"/>
          </a:xfrm>
          <a:prstGeom prst="rect">
            <a:avLst/>
          </a:prstGeom>
          <a:noFill/>
        </p:spPr>
        <p:txBody>
          <a:bodyPr wrap="square" rtlCol="0">
            <a:spAutoFit/>
          </a:bodyPr>
          <a:lstStyle/>
          <a:p>
            <a:pPr marL="285750" indent="-285750">
              <a:buFont typeface="Wingdings" panose="05000000000000000000" pitchFamily="2" charset="2"/>
              <a:buChar char="q"/>
            </a:pPr>
            <a:r>
              <a:rPr lang="en-GB" sz="2400" dirty="0" err="1"/>
              <a:t>Chaque</a:t>
            </a:r>
            <a:r>
              <a:rPr lang="en-GB" sz="2400" dirty="0"/>
              <a:t> bloc qui </a:t>
            </a:r>
            <a:r>
              <a:rPr lang="en-GB" sz="2400" dirty="0" err="1"/>
              <a:t>peut</a:t>
            </a:r>
            <a:r>
              <a:rPr lang="en-GB" sz="2400" dirty="0"/>
              <a:t> </a:t>
            </a:r>
            <a:r>
              <a:rPr lang="en-GB" sz="2400" dirty="0" err="1"/>
              <a:t>être</a:t>
            </a:r>
            <a:r>
              <a:rPr lang="en-GB" sz="2400" dirty="0"/>
              <a:t> </a:t>
            </a:r>
            <a:r>
              <a:rPr lang="en-GB" sz="2400" dirty="0" err="1"/>
              <a:t>réutilisé</a:t>
            </a:r>
            <a:r>
              <a:rPr lang="en-GB" sz="2400" dirty="0"/>
              <a:t> </a:t>
            </a:r>
          </a:p>
          <a:p>
            <a:endParaRPr lang="en-GB" sz="2000" dirty="0"/>
          </a:p>
        </p:txBody>
      </p:sp>
      <p:pic>
        <p:nvPicPr>
          <p:cNvPr id="4" name="Image 3">
            <a:extLst>
              <a:ext uri="{FF2B5EF4-FFF2-40B4-BE49-F238E27FC236}">
                <a16:creationId xmlns:a16="http://schemas.microsoft.com/office/drawing/2014/main" id="{03ADE201-69BF-D435-0183-E17A7D69DF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9291" y="1879216"/>
            <a:ext cx="7289626" cy="4524902"/>
          </a:xfrm>
          <a:prstGeom prst="rect">
            <a:avLst/>
          </a:prstGeom>
        </p:spPr>
      </p:pic>
    </p:spTree>
    <p:extLst>
      <p:ext uri="{BB962C8B-B14F-4D97-AF65-F5344CB8AC3E}">
        <p14:creationId xmlns:p14="http://schemas.microsoft.com/office/powerpoint/2010/main" val="197735565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3743</TotalTime>
  <Words>452</Words>
  <Application>Microsoft Office PowerPoint</Application>
  <DocSecurity>0</DocSecurity>
  <PresentationFormat>Grand écran</PresentationFormat>
  <Paragraphs>196</Paragraphs>
  <Slides>10</Slides>
  <Notes>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10</vt:i4>
      </vt:variant>
    </vt:vector>
  </HeadingPairs>
  <TitlesOfParts>
    <vt:vector size="18" baseType="lpstr">
      <vt:lpstr>Arial</vt:lpstr>
      <vt:lpstr>Arial Black</vt:lpstr>
      <vt:lpstr>Berlin Sans FB</vt:lpstr>
      <vt:lpstr>Calibri</vt:lpstr>
      <vt:lpstr>Calibri Light</vt:lpstr>
      <vt:lpstr>Wingdings</vt:lpstr>
      <vt:lpstr>Thème Office</vt:lpstr>
      <vt:lpstr>Masque titre du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girardv</dc:creator>
  <cp:keywords/>
  <dc:description/>
  <cp:lastModifiedBy>Laurent Royer</cp:lastModifiedBy>
  <cp:revision>156</cp:revision>
  <dcterms:created xsi:type="dcterms:W3CDTF">2018-09-28T07:43:09Z</dcterms:created>
  <dcterms:modified xsi:type="dcterms:W3CDTF">2023-01-23T08:35:01Z</dcterms:modified>
  <cp:category/>
  <dc:identifier/>
  <cp:contentStatus/>
  <dc:language/>
  <cp:version/>
</cp:coreProperties>
</file>