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1.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Lst>
  <p:notesMasterIdLst>
    <p:notesMasterId r:id="rId17"/>
  </p:notesMasterIdLst>
  <p:handoutMasterIdLst>
    <p:handoutMasterId r:id="rId18"/>
  </p:handoutMasterIdLst>
  <p:sldIdLst>
    <p:sldId id="262" r:id="rId2"/>
    <p:sldId id="495" r:id="rId3"/>
    <p:sldId id="554" r:id="rId4"/>
    <p:sldId id="558" r:id="rId5"/>
    <p:sldId id="553" r:id="rId6"/>
    <p:sldId id="546" r:id="rId7"/>
    <p:sldId id="548" r:id="rId8"/>
    <p:sldId id="559" r:id="rId9"/>
    <p:sldId id="556" r:id="rId10"/>
    <p:sldId id="557" r:id="rId11"/>
    <p:sldId id="547" r:id="rId12"/>
    <p:sldId id="550" r:id="rId13"/>
    <p:sldId id="551" r:id="rId14"/>
    <p:sldId id="552" r:id="rId15"/>
    <p:sldId id="560" r:id="rId16"/>
  </p:sldIdLst>
  <p:sldSz cx="12192000" cy="6858000"/>
  <p:notesSz cx="6769100" cy="9906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78"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21" userDrawn="1">
          <p15:clr>
            <a:srgbClr val="A4A3A4"/>
          </p15:clr>
        </p15:guide>
        <p15:guide id="2" pos="2133"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m" initials="SM" lastIdx="1" clrIdx="0">
    <p:extLst>
      <p:ext uri="{19B8F6BF-5375-455C-9EA6-DF929625EA0E}">
        <p15:presenceInfo xmlns:p15="http://schemas.microsoft.com/office/powerpoint/2012/main" userId="s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FF0000"/>
    <a:srgbClr val="F6B89E"/>
    <a:srgbClr val="CBFFE3"/>
    <a:srgbClr val="E75112"/>
    <a:srgbClr val="D6FFDB"/>
    <a:srgbClr val="FFFFC7"/>
    <a:srgbClr val="E0F1E4"/>
    <a:srgbClr val="4F94EF"/>
    <a:srgbClr val="588E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7520" autoAdjust="0"/>
  </p:normalViewPr>
  <p:slideViewPr>
    <p:cSldViewPr snapToGrid="0" showGuides="1">
      <p:cViewPr varScale="1">
        <p:scale>
          <a:sx n="118" d="100"/>
          <a:sy n="118" d="100"/>
        </p:scale>
        <p:origin x="96" y="390"/>
      </p:cViewPr>
      <p:guideLst>
        <p:guide orient="horz" pos="4178"/>
        <p:guide pos="3840"/>
      </p:guideLst>
    </p:cSldViewPr>
  </p:slideViewPr>
  <p:notesTextViewPr>
    <p:cViewPr>
      <p:scale>
        <a:sx n="1" d="1"/>
        <a:sy n="1" d="1"/>
      </p:scale>
      <p:origin x="0" y="0"/>
    </p:cViewPr>
  </p:notesTextViewPr>
  <p:sorterViewPr>
    <p:cViewPr>
      <p:scale>
        <a:sx n="33" d="100"/>
        <a:sy n="33" d="100"/>
      </p:scale>
      <p:origin x="0" y="0"/>
    </p:cViewPr>
  </p:sorterViewPr>
  <p:notesViewPr>
    <p:cSldViewPr snapToGrid="0">
      <p:cViewPr varScale="1">
        <p:scale>
          <a:sx n="114" d="100"/>
          <a:sy n="114" d="100"/>
        </p:scale>
        <p:origin x="4500" y="114"/>
      </p:cViewPr>
      <p:guideLst>
        <p:guide orient="horz" pos="3121"/>
        <p:guide pos="213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6" y="2"/>
            <a:ext cx="2933276" cy="495300"/>
          </a:xfrm>
          <a:prstGeom prst="rect">
            <a:avLst/>
          </a:prstGeom>
        </p:spPr>
        <p:txBody>
          <a:bodyPr vert="horz" lIns="91431" tIns="45716" rIns="91431" bIns="45716" rtlCol="0"/>
          <a:lstStyle>
            <a:lvl1pPr algn="l">
              <a:defRPr sz="1200"/>
            </a:lvl1pPr>
          </a:lstStyle>
          <a:p>
            <a:endParaRPr lang="fr-FR"/>
          </a:p>
        </p:txBody>
      </p:sp>
      <p:sp>
        <p:nvSpPr>
          <p:cNvPr id="3" name="Espace réservé de la date 2"/>
          <p:cNvSpPr>
            <a:spLocks noGrp="1"/>
          </p:cNvSpPr>
          <p:nvPr>
            <p:ph type="dt" sz="quarter" idx="1"/>
          </p:nvPr>
        </p:nvSpPr>
        <p:spPr>
          <a:xfrm>
            <a:off x="3834263" y="2"/>
            <a:ext cx="2933276" cy="495300"/>
          </a:xfrm>
          <a:prstGeom prst="rect">
            <a:avLst/>
          </a:prstGeom>
        </p:spPr>
        <p:txBody>
          <a:bodyPr vert="horz" lIns="91431" tIns="45716" rIns="91431" bIns="45716" rtlCol="0"/>
          <a:lstStyle>
            <a:lvl1pPr algn="r">
              <a:defRPr sz="1200"/>
            </a:lvl1pPr>
          </a:lstStyle>
          <a:p>
            <a:fld id="{C6A2D174-D06D-47F4-ACFF-1EA89E1058C5}" type="datetimeFigureOut">
              <a:rPr lang="fr-FR" smtClean="0"/>
              <a:t>17/01/2023</a:t>
            </a:fld>
            <a:endParaRPr lang="fr-FR"/>
          </a:p>
        </p:txBody>
      </p:sp>
      <p:sp>
        <p:nvSpPr>
          <p:cNvPr id="4" name="Espace réservé du pied de page 3"/>
          <p:cNvSpPr>
            <a:spLocks noGrp="1"/>
          </p:cNvSpPr>
          <p:nvPr>
            <p:ph type="ftr" sz="quarter" idx="2"/>
          </p:nvPr>
        </p:nvSpPr>
        <p:spPr>
          <a:xfrm>
            <a:off x="6" y="9408984"/>
            <a:ext cx="2933276" cy="495300"/>
          </a:xfrm>
          <a:prstGeom prst="rect">
            <a:avLst/>
          </a:prstGeom>
        </p:spPr>
        <p:txBody>
          <a:bodyPr vert="horz" lIns="91431" tIns="45716" rIns="91431" bIns="45716"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34263" y="9408984"/>
            <a:ext cx="2933276" cy="495300"/>
          </a:xfrm>
          <a:prstGeom prst="rect">
            <a:avLst/>
          </a:prstGeom>
        </p:spPr>
        <p:txBody>
          <a:bodyPr vert="horz" lIns="91431" tIns="45716" rIns="91431" bIns="45716" rtlCol="0" anchor="b"/>
          <a:lstStyle>
            <a:lvl1pPr algn="r">
              <a:defRPr sz="1200"/>
            </a:lvl1pPr>
          </a:lstStyle>
          <a:p>
            <a:fld id="{9AEFC906-B3D8-4925-ADC4-6FC128A50378}" type="slidenum">
              <a:rPr lang="fr-FR" smtClean="0"/>
              <a:t>‹N°›</a:t>
            </a:fld>
            <a:endParaRPr lang="fr-FR"/>
          </a:p>
        </p:txBody>
      </p:sp>
    </p:spTree>
    <p:extLst>
      <p:ext uri="{BB962C8B-B14F-4D97-AF65-F5344CB8AC3E}">
        <p14:creationId xmlns:p14="http://schemas.microsoft.com/office/powerpoint/2010/main" val="23705897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6" y="0"/>
            <a:ext cx="2933276" cy="497021"/>
          </a:xfrm>
          <a:prstGeom prst="rect">
            <a:avLst/>
          </a:prstGeom>
        </p:spPr>
        <p:txBody>
          <a:bodyPr vert="horz" lIns="91431" tIns="45716" rIns="91431" bIns="45716" rtlCol="0"/>
          <a:lstStyle>
            <a:lvl1pPr algn="l">
              <a:defRPr sz="1200"/>
            </a:lvl1pPr>
          </a:lstStyle>
          <a:p>
            <a:endParaRPr lang="fr-FR"/>
          </a:p>
        </p:txBody>
      </p:sp>
      <p:sp>
        <p:nvSpPr>
          <p:cNvPr id="3" name="Espace réservé de la date 2"/>
          <p:cNvSpPr>
            <a:spLocks noGrp="1"/>
          </p:cNvSpPr>
          <p:nvPr>
            <p:ph type="dt" idx="1"/>
          </p:nvPr>
        </p:nvSpPr>
        <p:spPr>
          <a:xfrm>
            <a:off x="3834263" y="0"/>
            <a:ext cx="2933276" cy="497021"/>
          </a:xfrm>
          <a:prstGeom prst="rect">
            <a:avLst/>
          </a:prstGeom>
        </p:spPr>
        <p:txBody>
          <a:bodyPr vert="horz" lIns="91431" tIns="45716" rIns="91431" bIns="45716" rtlCol="0"/>
          <a:lstStyle>
            <a:lvl1pPr algn="r">
              <a:defRPr sz="1200"/>
            </a:lvl1pPr>
          </a:lstStyle>
          <a:p>
            <a:fld id="{FF56FE7A-69C5-43AB-AD1F-2DD67995DC4C}" type="datetimeFigureOut">
              <a:rPr lang="fr-FR" smtClean="0"/>
              <a:t>17/01/2023</a:t>
            </a:fld>
            <a:endParaRPr lang="fr-FR"/>
          </a:p>
        </p:txBody>
      </p:sp>
      <p:sp>
        <p:nvSpPr>
          <p:cNvPr id="4" name="Espace réservé de l'image des diapositives 3"/>
          <p:cNvSpPr>
            <a:spLocks noGrp="1" noRot="1" noChangeAspect="1"/>
          </p:cNvSpPr>
          <p:nvPr>
            <p:ph type="sldImg" idx="2"/>
          </p:nvPr>
        </p:nvSpPr>
        <p:spPr>
          <a:xfrm>
            <a:off x="414338" y="1239838"/>
            <a:ext cx="5940425" cy="3341687"/>
          </a:xfrm>
          <a:prstGeom prst="rect">
            <a:avLst/>
          </a:prstGeom>
          <a:noFill/>
          <a:ln w="12700">
            <a:solidFill>
              <a:prstClr val="black"/>
            </a:solidFill>
          </a:ln>
        </p:spPr>
        <p:txBody>
          <a:bodyPr vert="horz" lIns="91431" tIns="45716" rIns="91431" bIns="45716" rtlCol="0" anchor="ctr"/>
          <a:lstStyle/>
          <a:p>
            <a:endParaRPr lang="fr-FR"/>
          </a:p>
        </p:txBody>
      </p:sp>
      <p:sp>
        <p:nvSpPr>
          <p:cNvPr id="5" name="Espace réservé des notes 4"/>
          <p:cNvSpPr>
            <a:spLocks noGrp="1"/>
          </p:cNvSpPr>
          <p:nvPr>
            <p:ph type="body" sz="quarter" idx="3"/>
          </p:nvPr>
        </p:nvSpPr>
        <p:spPr>
          <a:xfrm>
            <a:off x="676910" y="4767267"/>
            <a:ext cx="5415280" cy="3900487"/>
          </a:xfrm>
          <a:prstGeom prst="rect">
            <a:avLst/>
          </a:prstGeom>
        </p:spPr>
        <p:txBody>
          <a:bodyPr vert="horz" lIns="91431" tIns="45716" rIns="91431" bIns="45716"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6" y="9408985"/>
            <a:ext cx="2933276" cy="497019"/>
          </a:xfrm>
          <a:prstGeom prst="rect">
            <a:avLst/>
          </a:prstGeom>
        </p:spPr>
        <p:txBody>
          <a:bodyPr vert="horz" lIns="91431" tIns="45716" rIns="91431" bIns="45716"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34263" y="9408985"/>
            <a:ext cx="2933276" cy="497019"/>
          </a:xfrm>
          <a:prstGeom prst="rect">
            <a:avLst/>
          </a:prstGeom>
        </p:spPr>
        <p:txBody>
          <a:bodyPr vert="horz" lIns="91431" tIns="45716" rIns="91431" bIns="45716" rtlCol="0" anchor="b"/>
          <a:lstStyle>
            <a:lvl1pPr algn="r">
              <a:defRPr sz="1200"/>
            </a:lvl1pPr>
          </a:lstStyle>
          <a:p>
            <a:fld id="{E4C81425-F4B7-4A0C-9B68-0D35F994BE3E}" type="slidenum">
              <a:rPr lang="fr-FR" smtClean="0"/>
              <a:t>‹N°›</a:t>
            </a:fld>
            <a:endParaRPr lang="fr-FR"/>
          </a:p>
        </p:txBody>
      </p:sp>
    </p:spTree>
    <p:extLst>
      <p:ext uri="{BB962C8B-B14F-4D97-AF65-F5344CB8AC3E}">
        <p14:creationId xmlns:p14="http://schemas.microsoft.com/office/powerpoint/2010/main" val="42342265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E4C81425-F4B7-4A0C-9B68-0D35F994BE3E}" type="slidenum">
              <a:rPr lang="fr-FR" smtClean="0"/>
              <a:t>2</a:t>
            </a:fld>
            <a:endParaRPr lang="fr-FR"/>
          </a:p>
        </p:txBody>
      </p:sp>
    </p:spTree>
    <p:extLst>
      <p:ext uri="{BB962C8B-B14F-4D97-AF65-F5344CB8AC3E}">
        <p14:creationId xmlns:p14="http://schemas.microsoft.com/office/powerpoint/2010/main" val="1720863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 Id="rId5" Type="http://schemas.openxmlformats.org/officeDocument/2006/relationships/image" Target="../media/image10.jpeg"/><Relationship Id="rId4"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Pr>
        <a:gradFill>
          <a:gsLst>
            <a:gs pos="0">
              <a:schemeClr val="accent1">
                <a:lumMod val="5000"/>
                <a:lumOff val="95000"/>
              </a:schemeClr>
            </a:gs>
            <a:gs pos="100000">
              <a:srgbClr val="D8DADB"/>
            </a:gs>
          </a:gsLst>
          <a:lin ang="21594000" scaled="0"/>
        </a:grad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1521937" y="2463812"/>
            <a:ext cx="9144000" cy="1642529"/>
          </a:xfrm>
        </p:spPr>
        <p:txBody>
          <a:bodyPr anchor="ctr" anchorCtr="0"/>
          <a:lstStyle>
            <a:lvl1pPr algn="ctr">
              <a:lnSpc>
                <a:spcPct val="100000"/>
              </a:lnSpc>
              <a:defRPr sz="4500">
                <a:solidFill>
                  <a:srgbClr val="4F94EF"/>
                </a:solidFill>
              </a:defRPr>
            </a:lvl1pPr>
          </a:lstStyle>
          <a:p>
            <a:r>
              <a:rPr lang="fr-FR" noProof="0"/>
              <a:t>Modifiez le style du titre</a:t>
            </a:r>
            <a:endParaRPr lang="en-GB" noProof="0" dirty="0"/>
          </a:p>
        </p:txBody>
      </p:sp>
      <p:sp>
        <p:nvSpPr>
          <p:cNvPr id="3" name="Sous-titre 2"/>
          <p:cNvSpPr>
            <a:spLocks noGrp="1"/>
          </p:cNvSpPr>
          <p:nvPr>
            <p:ph type="subTitle" idx="1"/>
          </p:nvPr>
        </p:nvSpPr>
        <p:spPr>
          <a:xfrm>
            <a:off x="1521937" y="4131737"/>
            <a:ext cx="9144000" cy="1244600"/>
          </a:xfrm>
        </p:spPr>
        <p:txBody>
          <a:bodyPr/>
          <a:lstStyle>
            <a:lvl1pPr marL="0" indent="0" algn="ctr">
              <a:lnSpc>
                <a:spcPct val="100000"/>
              </a:lnSpc>
              <a:spcBef>
                <a:spcPts val="225"/>
              </a:spcBef>
              <a:buNone/>
              <a:defRPr sz="1800">
                <a:solidFill>
                  <a:schemeClr val="tx1">
                    <a:lumMod val="50000"/>
                    <a:lumOff val="50000"/>
                  </a:schemeClr>
                </a:solidFill>
              </a:defRPr>
            </a:lvl1pPr>
            <a:lvl2pPr marL="342887" indent="0" algn="ctr">
              <a:buNone/>
              <a:defRPr sz="1500"/>
            </a:lvl2pPr>
            <a:lvl3pPr marL="685774" indent="0" algn="ctr">
              <a:buNone/>
              <a:defRPr sz="1350"/>
            </a:lvl3pPr>
            <a:lvl4pPr marL="1028661" indent="0" algn="ctr">
              <a:buNone/>
              <a:defRPr sz="1200"/>
            </a:lvl4pPr>
            <a:lvl5pPr marL="1371548" indent="0" algn="ctr">
              <a:buNone/>
              <a:defRPr sz="1200"/>
            </a:lvl5pPr>
            <a:lvl6pPr marL="1714435" indent="0" algn="ctr">
              <a:buNone/>
              <a:defRPr sz="1200"/>
            </a:lvl6pPr>
            <a:lvl7pPr marL="2057322" indent="0" algn="ctr">
              <a:buNone/>
              <a:defRPr sz="1200"/>
            </a:lvl7pPr>
            <a:lvl8pPr marL="2400209" indent="0" algn="ctr">
              <a:buNone/>
              <a:defRPr sz="1200"/>
            </a:lvl8pPr>
            <a:lvl9pPr marL="2743096" indent="0" algn="ctr">
              <a:buNone/>
              <a:defRPr sz="1200"/>
            </a:lvl9pPr>
          </a:lstStyle>
          <a:p>
            <a:r>
              <a:rPr lang="fr-FR" noProof="0"/>
              <a:t>Modifiez le style des sous-titres du masque</a:t>
            </a:r>
            <a:endParaRPr lang="en-GB" noProof="0" dirty="0"/>
          </a:p>
        </p:txBody>
      </p:sp>
      <p:sp>
        <p:nvSpPr>
          <p:cNvPr id="11" name="Espace réservé du pied de page 4"/>
          <p:cNvSpPr>
            <a:spLocks noGrp="1"/>
          </p:cNvSpPr>
          <p:nvPr>
            <p:ph type="ftr" sz="quarter" idx="3"/>
          </p:nvPr>
        </p:nvSpPr>
        <p:spPr>
          <a:xfrm>
            <a:off x="1521941" y="5972747"/>
            <a:ext cx="5156199" cy="657132"/>
          </a:xfrm>
          <a:prstGeom prst="rect">
            <a:avLst/>
          </a:prstGeom>
        </p:spPr>
        <p:txBody>
          <a:bodyPr anchor="ctr" anchorCtr="0"/>
          <a:lstStyle>
            <a:lvl1pPr algn="l">
              <a:defRPr sz="1200" b="1">
                <a:solidFill>
                  <a:schemeClr val="tx1">
                    <a:lumMod val="50000"/>
                    <a:lumOff val="50000"/>
                  </a:schemeClr>
                </a:solidFill>
              </a:defRPr>
            </a:lvl1pPr>
          </a:lstStyle>
          <a:p>
            <a:endParaRPr lang="en-GB" dirty="0"/>
          </a:p>
        </p:txBody>
      </p:sp>
    </p:spTree>
    <p:extLst>
      <p:ext uri="{BB962C8B-B14F-4D97-AF65-F5344CB8AC3E}">
        <p14:creationId xmlns:p14="http://schemas.microsoft.com/office/powerpoint/2010/main" val="3625563634"/>
      </p:ext>
    </p:extLst>
  </p:cSld>
  <p:clrMapOvr>
    <a:masterClrMapping/>
  </p:clrMapOvr>
  <p:extLst>
    <p:ext uri="{DCECCB84-F9BA-43D5-87BE-67443E8EF086}">
      <p15:sldGuideLst xmlns:p15="http://schemas.microsoft.com/office/powerpoint/2012/main">
        <p15:guide id="0" orient="horz" pos="2160" userDrawn="1">
          <p15:clr>
            <a:srgbClr val="FBAE40"/>
          </p15:clr>
        </p15:guide>
        <p15:guide id="1" pos="1521" userDrawn="1">
          <p15:clr>
            <a:srgbClr val="FBAE40"/>
          </p15:clr>
        </p15:guide>
        <p15:guide id="2" pos="1141"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2826328" y="86741"/>
            <a:ext cx="8784454" cy="405713"/>
          </a:xfrm>
        </p:spPr>
        <p:txBody>
          <a:bodyPr>
            <a:noAutofit/>
          </a:bodyPr>
          <a:lstStyle>
            <a:lvl1pPr algn="r">
              <a:defRPr sz="2400">
                <a:solidFill>
                  <a:srgbClr val="4F94EF"/>
                </a:solidFill>
              </a:defRPr>
            </a:lvl1pPr>
          </a:lstStyle>
          <a:p>
            <a:r>
              <a:rPr lang="fr-FR" noProof="0"/>
              <a:t>Modifiez le style du titre</a:t>
            </a:r>
            <a:endParaRPr lang="en-GB" noProof="0" dirty="0"/>
          </a:p>
        </p:txBody>
      </p:sp>
      <p:sp>
        <p:nvSpPr>
          <p:cNvPr id="3" name="Espace réservé du contenu 2"/>
          <p:cNvSpPr>
            <a:spLocks noGrp="1"/>
          </p:cNvSpPr>
          <p:nvPr>
            <p:ph idx="1"/>
          </p:nvPr>
        </p:nvSpPr>
        <p:spPr>
          <a:xfrm>
            <a:off x="561471" y="767861"/>
            <a:ext cx="10792332" cy="5849182"/>
          </a:xfrm>
        </p:spPr>
        <p:txBody>
          <a:bodyPr>
            <a:normAutofit/>
          </a:bodyPr>
          <a:lstStyle>
            <a:lvl1pPr marL="257165" indent="-257165">
              <a:buFontTx/>
              <a:buBlip>
                <a:blip r:embed="rId2"/>
              </a:buBlip>
              <a:defRPr sz="1500">
                <a:solidFill>
                  <a:schemeClr val="tx1">
                    <a:lumMod val="50000"/>
                    <a:lumOff val="50000"/>
                  </a:schemeClr>
                </a:solidFill>
              </a:defRPr>
            </a:lvl1pPr>
            <a:lvl2pPr marL="400035" indent="-171444">
              <a:buSzPct val="120000"/>
              <a:defRPr sz="1500">
                <a:solidFill>
                  <a:schemeClr val="tx1">
                    <a:lumMod val="50000"/>
                    <a:lumOff val="50000"/>
                  </a:schemeClr>
                </a:solidFill>
              </a:defRPr>
            </a:lvl2pPr>
            <a:lvl3pPr marL="676249" indent="-171444">
              <a:defRPr sz="1500">
                <a:solidFill>
                  <a:schemeClr val="tx1">
                    <a:lumMod val="50000"/>
                    <a:lumOff val="50000"/>
                  </a:schemeClr>
                </a:solidFill>
              </a:defRPr>
            </a:lvl3pPr>
            <a:lvl4pPr marL="942940" indent="-171444">
              <a:defRPr sz="1500">
                <a:solidFill>
                  <a:schemeClr val="tx1">
                    <a:lumMod val="50000"/>
                    <a:lumOff val="50000"/>
                  </a:schemeClr>
                </a:solidFill>
              </a:defRPr>
            </a:lvl4pPr>
            <a:lvl5pPr marL="1209630" indent="-171444">
              <a:defRPr sz="1500">
                <a:solidFill>
                  <a:schemeClr val="tx1">
                    <a:lumMod val="50000"/>
                    <a:lumOff val="50000"/>
                  </a:schemeClr>
                </a:solidFill>
              </a:defRPr>
            </a:lvl5pPr>
          </a:lstStyle>
          <a:p>
            <a:pPr lvl="0"/>
            <a:r>
              <a:rPr lang="fr-FR" noProof="0" dirty="0"/>
              <a:t>Modifiez les styles du texte du masque</a:t>
            </a:r>
          </a:p>
          <a:p>
            <a:pPr lvl="1"/>
            <a:r>
              <a:rPr lang="fr-FR" noProof="0" dirty="0"/>
              <a:t>Deuxième niveau</a:t>
            </a:r>
          </a:p>
          <a:p>
            <a:pPr lvl="2"/>
            <a:r>
              <a:rPr lang="fr-FR" noProof="0" dirty="0"/>
              <a:t>Troisième niveau</a:t>
            </a:r>
          </a:p>
          <a:p>
            <a:pPr lvl="3"/>
            <a:r>
              <a:rPr lang="fr-FR" noProof="0" dirty="0"/>
              <a:t>Quatrième niveau</a:t>
            </a:r>
          </a:p>
          <a:p>
            <a:pPr lvl="4"/>
            <a:r>
              <a:rPr lang="fr-FR" noProof="0" dirty="0"/>
              <a:t>Cinquième niveau</a:t>
            </a:r>
            <a:endParaRPr lang="en-GB" noProof="0" dirty="0"/>
          </a:p>
        </p:txBody>
      </p:sp>
      <p:sp>
        <p:nvSpPr>
          <p:cNvPr id="18" name="Espace réservé du numéro de diapositive 5"/>
          <p:cNvSpPr>
            <a:spLocks noGrp="1"/>
          </p:cNvSpPr>
          <p:nvPr>
            <p:ph type="sldNum" sz="quarter" idx="4"/>
          </p:nvPr>
        </p:nvSpPr>
        <p:spPr>
          <a:xfrm>
            <a:off x="11705289" y="6447410"/>
            <a:ext cx="556284" cy="410590"/>
          </a:xfrm>
          <a:prstGeom prst="rect">
            <a:avLst/>
          </a:prstGeom>
        </p:spPr>
        <p:txBody>
          <a:bodyPr anchor="ctr" anchorCtr="0"/>
          <a:lstStyle>
            <a:lvl1pPr algn="r">
              <a:defRPr sz="1000">
                <a:solidFill>
                  <a:schemeClr val="bg1"/>
                </a:solidFill>
              </a:defRPr>
            </a:lvl1pPr>
          </a:lstStyle>
          <a:p>
            <a:fld id="{D5579077-A48A-4453-A7CA-BBD2FCC3FE15}" type="slidenum">
              <a:rPr lang="fr-FR" smtClean="0"/>
              <a:pPr/>
              <a:t>‹N°›</a:t>
            </a:fld>
            <a:endParaRPr lang="fr-FR" dirty="0"/>
          </a:p>
        </p:txBody>
      </p:sp>
      <p:cxnSp>
        <p:nvCxnSpPr>
          <p:cNvPr id="6" name="Connecteur droit 5"/>
          <p:cNvCxnSpPr/>
          <p:nvPr/>
        </p:nvCxnSpPr>
        <p:spPr>
          <a:xfrm>
            <a:off x="-15391" y="581712"/>
            <a:ext cx="11852627" cy="43920"/>
          </a:xfrm>
          <a:prstGeom prst="line">
            <a:avLst/>
          </a:prstGeom>
        </p:spPr>
        <p:style>
          <a:lnRef idx="1">
            <a:schemeClr val="accent1"/>
          </a:lnRef>
          <a:fillRef idx="0">
            <a:schemeClr val="accent1"/>
          </a:fillRef>
          <a:effectRef idx="0">
            <a:schemeClr val="accent1"/>
          </a:effectRef>
          <a:fontRef idx="minor">
            <a:schemeClr val="tx1"/>
          </a:fontRef>
        </p:style>
      </p:cxnSp>
      <p:sp>
        <p:nvSpPr>
          <p:cNvPr id="24" name="Rectangle 23"/>
          <p:cNvSpPr/>
          <p:nvPr userDrawn="1"/>
        </p:nvSpPr>
        <p:spPr>
          <a:xfrm rot="5400000">
            <a:off x="10761992" y="5018974"/>
            <a:ext cx="2442875" cy="246221"/>
          </a:xfrm>
          <a:prstGeom prst="rect">
            <a:avLst/>
          </a:prstGeom>
        </p:spPr>
        <p:txBody>
          <a:bodyPr wrap="square">
            <a:spAutoFit/>
          </a:bodyPr>
          <a:lstStyle/>
          <a:p>
            <a:r>
              <a:rPr lang="fr-FR" sz="1000" dirty="0" smtClean="0">
                <a:solidFill>
                  <a:schemeClr val="bg1"/>
                </a:solidFill>
              </a:rPr>
              <a:t>Conseil</a:t>
            </a:r>
            <a:r>
              <a:rPr lang="fr-FR" sz="1000" baseline="0" dirty="0" smtClean="0">
                <a:solidFill>
                  <a:schemeClr val="bg1"/>
                </a:solidFill>
              </a:rPr>
              <a:t> Scientifique LP2iB 18/01/23</a:t>
            </a:r>
            <a:endParaRPr lang="fr-FR" sz="1000" dirty="0">
              <a:solidFill>
                <a:schemeClr val="bg1"/>
              </a:solidFill>
            </a:endParaRPr>
          </a:p>
        </p:txBody>
      </p:sp>
      <p:pic>
        <p:nvPicPr>
          <p:cNvPr id="5" name="Imag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754" y="9622"/>
            <a:ext cx="1065433" cy="522226"/>
          </a:xfrm>
          <a:prstGeom prst="rect">
            <a:avLst/>
          </a:prstGeom>
        </p:spPr>
      </p:pic>
      <p:pic>
        <p:nvPicPr>
          <p:cNvPr id="9" name="Imag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831576" y="65729"/>
            <a:ext cx="867724" cy="347370"/>
          </a:xfrm>
          <a:prstGeom prst="rect">
            <a:avLst/>
          </a:prstGeom>
        </p:spPr>
      </p:pic>
      <p:pic>
        <p:nvPicPr>
          <p:cNvPr id="10" name="Image 9">
            <a:extLst>
              <a:ext uri="{FF2B5EF4-FFF2-40B4-BE49-F238E27FC236}">
                <a16:creationId xmlns="" xmlns:a16="http://schemas.microsoft.com/office/drawing/2014/main" id="{80282177-CBAB-60B0-42F7-8D73EB6C13E8}"/>
              </a:ext>
            </a:extLst>
          </p:cNvPr>
          <p:cNvPicPr>
            <a:picLocks noChangeAspect="1"/>
          </p:cNvPicPr>
          <p:nvPr userDrawn="1"/>
        </p:nvPicPr>
        <p:blipFill>
          <a:blip r:embed="rId5"/>
          <a:stretch>
            <a:fillRect/>
          </a:stretch>
        </p:blipFill>
        <p:spPr>
          <a:xfrm>
            <a:off x="1094187" y="49887"/>
            <a:ext cx="737389" cy="408868"/>
          </a:xfrm>
          <a:prstGeom prst="rect">
            <a:avLst/>
          </a:prstGeom>
        </p:spPr>
      </p:pic>
    </p:spTree>
    <p:extLst>
      <p:ext uri="{BB962C8B-B14F-4D97-AF65-F5344CB8AC3E}">
        <p14:creationId xmlns:p14="http://schemas.microsoft.com/office/powerpoint/2010/main" val="158448582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0" orient="horz" pos="414" userDrawn="1">
          <p15:clr>
            <a:srgbClr val="FBAE40"/>
          </p15:clr>
        </p15:guide>
        <p15:guide id="1" pos="512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re et contenu">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a:xfrm>
            <a:off x="9406762" y="6243227"/>
            <a:ext cx="1337444" cy="387044"/>
          </a:xfrm>
          <a:prstGeom prst="rect">
            <a:avLst/>
          </a:prstGeom>
        </p:spPr>
        <p:txBody>
          <a:bodyPr/>
          <a:lstStyle/>
          <a:p>
            <a:fld id="{D5579077-A48A-4453-A7CA-BBD2FCC3FE15}" type="slidenum">
              <a:rPr lang="fr-FR" smtClean="0"/>
              <a:t>‹N°›</a:t>
            </a:fld>
            <a:endParaRPr lang="fr-FR"/>
          </a:p>
        </p:txBody>
      </p:sp>
      <p:pic>
        <p:nvPicPr>
          <p:cNvPr id="9" name="Imag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39666" y="6277700"/>
            <a:ext cx="540135" cy="362407"/>
          </a:xfrm>
          <a:prstGeom prst="rect">
            <a:avLst/>
          </a:prstGeom>
          <a:ln>
            <a:noFill/>
          </a:ln>
        </p:spPr>
      </p:pic>
      <p:sp>
        <p:nvSpPr>
          <p:cNvPr id="10" name="Rectangle 9"/>
          <p:cNvSpPr/>
          <p:nvPr/>
        </p:nvSpPr>
        <p:spPr>
          <a:xfrm>
            <a:off x="3445935" y="0"/>
            <a:ext cx="8746068" cy="6858000"/>
          </a:xfrm>
          <a:prstGeom prst="rect">
            <a:avLst/>
          </a:prstGeom>
          <a:gradFill>
            <a:gsLst>
              <a:gs pos="0">
                <a:srgbClr val="30558D"/>
              </a:gs>
              <a:gs pos="100000">
                <a:srgbClr val="4F94E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a:p>
        </p:txBody>
      </p:sp>
      <p:sp>
        <p:nvSpPr>
          <p:cNvPr id="2" name="Titre 1"/>
          <p:cNvSpPr>
            <a:spLocks noGrp="1"/>
          </p:cNvSpPr>
          <p:nvPr>
            <p:ph type="title"/>
          </p:nvPr>
        </p:nvSpPr>
        <p:spPr>
          <a:xfrm>
            <a:off x="4144377" y="1515830"/>
            <a:ext cx="7522691" cy="4161964"/>
          </a:xfrm>
        </p:spPr>
        <p:txBody>
          <a:bodyPr/>
          <a:lstStyle>
            <a:lvl1pPr algn="r">
              <a:defRPr>
                <a:solidFill>
                  <a:schemeClr val="bg1"/>
                </a:solidFill>
              </a:defRPr>
            </a:lvl1pPr>
          </a:lstStyle>
          <a:p>
            <a:r>
              <a:rPr lang="fr-FR"/>
              <a:t>Modifiez le style du titre</a:t>
            </a:r>
            <a:endParaRPr lang="fr-FR" dirty="0"/>
          </a:p>
        </p:txBody>
      </p:sp>
      <p:pic>
        <p:nvPicPr>
          <p:cNvPr id="11" name="Imag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0380" y="292694"/>
            <a:ext cx="2290179" cy="915279"/>
          </a:xfrm>
          <a:prstGeom prst="rect">
            <a:avLst/>
          </a:prstGeom>
        </p:spPr>
      </p:pic>
      <p:pic>
        <p:nvPicPr>
          <p:cNvPr id="7" name="Imag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39669" y="6277704"/>
            <a:ext cx="540135" cy="362407"/>
          </a:xfrm>
          <a:prstGeom prst="rect">
            <a:avLst/>
          </a:prstGeom>
          <a:ln>
            <a:noFill/>
          </a:ln>
        </p:spPr>
      </p:pic>
      <p:sp>
        <p:nvSpPr>
          <p:cNvPr id="8" name="Rectangle 7"/>
          <p:cNvSpPr/>
          <p:nvPr userDrawn="1"/>
        </p:nvSpPr>
        <p:spPr>
          <a:xfrm>
            <a:off x="3445935" y="0"/>
            <a:ext cx="8746068" cy="6858000"/>
          </a:xfrm>
          <a:prstGeom prst="rect">
            <a:avLst/>
          </a:prstGeom>
          <a:gradFill>
            <a:gsLst>
              <a:gs pos="0">
                <a:srgbClr val="30558D"/>
              </a:gs>
              <a:gs pos="100000">
                <a:srgbClr val="4F94E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a:p>
        </p:txBody>
      </p:sp>
    </p:spTree>
    <p:extLst>
      <p:ext uri="{BB962C8B-B14F-4D97-AF65-F5344CB8AC3E}">
        <p14:creationId xmlns:p14="http://schemas.microsoft.com/office/powerpoint/2010/main" val="3295190262"/>
      </p:ext>
    </p:extLst>
  </p:cSld>
  <p:clrMapOvr>
    <a:masterClrMapping/>
  </p:clrMapOvr>
  <p:extLst>
    <p:ext uri="{DCECCB84-F9BA-43D5-87BE-67443E8EF086}">
      <p15:sldGuideLst xmlns:p15="http://schemas.microsoft.com/office/powerpoint/2012/main">
        <p15:guide id="1" orient="horz" pos="4065" userDrawn="1">
          <p15:clr>
            <a:srgbClr val="FBAE40"/>
          </p15:clr>
        </p15:guide>
        <p15:guide id="2" pos="512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_Titre et contenu">
    <p:spTree>
      <p:nvGrpSpPr>
        <p:cNvPr id="1" name=""/>
        <p:cNvGrpSpPr/>
        <p:nvPr/>
      </p:nvGrpSpPr>
      <p:grpSpPr>
        <a:xfrm>
          <a:off x="0" y="0"/>
          <a:ext cx="0" cy="0"/>
          <a:chOff x="0" y="0"/>
          <a:chExt cx="0" cy="0"/>
        </a:xfrm>
      </p:grpSpPr>
      <p:sp>
        <p:nvSpPr>
          <p:cNvPr id="10" name="Rectangle 9"/>
          <p:cNvSpPr/>
          <p:nvPr/>
        </p:nvSpPr>
        <p:spPr>
          <a:xfrm>
            <a:off x="2159004" y="0"/>
            <a:ext cx="10033001" cy="6858000"/>
          </a:xfrm>
          <a:prstGeom prst="rect">
            <a:avLst/>
          </a:prstGeom>
          <a:gradFill>
            <a:gsLst>
              <a:gs pos="0">
                <a:srgbClr val="30558D"/>
              </a:gs>
              <a:gs pos="100000">
                <a:srgbClr val="4F94E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a:p>
        </p:txBody>
      </p:sp>
      <p:pic>
        <p:nvPicPr>
          <p:cNvPr id="14" name="Imag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37083" y="5915169"/>
            <a:ext cx="821359" cy="470811"/>
          </a:xfrm>
          <a:prstGeom prst="rect">
            <a:avLst/>
          </a:prstGeom>
        </p:spPr>
      </p:pic>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903" y="6107299"/>
            <a:ext cx="1414515" cy="500955"/>
          </a:xfrm>
          <a:prstGeom prst="rect">
            <a:avLst/>
          </a:prstGeom>
        </p:spPr>
      </p:pic>
      <p:sp>
        <p:nvSpPr>
          <p:cNvPr id="11" name="Rectangle 10"/>
          <p:cNvSpPr/>
          <p:nvPr/>
        </p:nvSpPr>
        <p:spPr>
          <a:xfrm>
            <a:off x="3786722" y="5845187"/>
            <a:ext cx="7749835" cy="549381"/>
          </a:xfrm>
          <a:prstGeom prst="rect">
            <a:avLst/>
          </a:prstGeom>
        </p:spPr>
        <p:txBody>
          <a:bodyPr wrap="square">
            <a:spAutoFit/>
          </a:bodyPr>
          <a:lstStyle/>
          <a:p>
            <a:pPr algn="l">
              <a:lnSpc>
                <a:spcPct val="110000"/>
              </a:lnSpc>
            </a:pPr>
            <a:r>
              <a:rPr lang="en-GB" sz="900" b="0" kern="1200" baseline="0" dirty="0">
                <a:solidFill>
                  <a:schemeClr val="bg1"/>
                </a:solidFill>
                <a:latin typeface="+mj-lt"/>
                <a:ea typeface="+mj-ea"/>
                <a:cs typeface="+mj-cs"/>
              </a:rPr>
              <a:t>INSPYRE has received funding from the </a:t>
            </a:r>
            <a:r>
              <a:rPr lang="en-GB" sz="900" b="0" kern="1200" baseline="0" dirty="0" err="1">
                <a:solidFill>
                  <a:schemeClr val="bg1"/>
                </a:solidFill>
                <a:latin typeface="+mj-lt"/>
                <a:ea typeface="+mj-ea"/>
                <a:cs typeface="+mj-cs"/>
              </a:rPr>
              <a:t>Euratom</a:t>
            </a:r>
            <a:r>
              <a:rPr lang="en-GB" sz="900" b="0" kern="1200" baseline="0" dirty="0">
                <a:solidFill>
                  <a:schemeClr val="bg1"/>
                </a:solidFill>
                <a:latin typeface="+mj-lt"/>
                <a:ea typeface="+mj-ea"/>
                <a:cs typeface="+mj-cs"/>
              </a:rPr>
              <a:t> research and training programme 2014-2018</a:t>
            </a:r>
          </a:p>
          <a:p>
            <a:pPr algn="l">
              <a:lnSpc>
                <a:spcPct val="110000"/>
              </a:lnSpc>
            </a:pPr>
            <a:r>
              <a:rPr lang="en-GB" sz="900" b="0" kern="1200" baseline="0" dirty="0">
                <a:solidFill>
                  <a:schemeClr val="bg1"/>
                </a:solidFill>
                <a:latin typeface="+mj-lt"/>
                <a:ea typeface="+mj-ea"/>
                <a:cs typeface="+mj-cs"/>
              </a:rPr>
              <a:t>under grant agreement No </a:t>
            </a:r>
            <a:r>
              <a:rPr lang="fr-FR" sz="900" b="0" kern="1200" baseline="0" dirty="0">
                <a:solidFill>
                  <a:schemeClr val="bg1"/>
                </a:solidFill>
                <a:latin typeface="+mj-lt"/>
                <a:ea typeface="+mj-ea"/>
                <a:cs typeface="+mj-cs"/>
              </a:rPr>
              <a:t>754329.</a:t>
            </a:r>
          </a:p>
          <a:p>
            <a:pPr algn="l">
              <a:lnSpc>
                <a:spcPct val="110000"/>
              </a:lnSpc>
            </a:pPr>
            <a:r>
              <a:rPr lang="fr-FR" sz="900" b="0" kern="1200" baseline="0" dirty="0">
                <a:solidFill>
                  <a:schemeClr val="bg1"/>
                </a:solidFill>
                <a:latin typeface="+mj-lt"/>
                <a:ea typeface="+mj-ea"/>
                <a:cs typeface="+mj-cs"/>
              </a:rPr>
              <a:t>This </a:t>
            </a:r>
            <a:r>
              <a:rPr lang="fr-FR" sz="900" b="0" kern="1200" baseline="0" dirty="0" err="1">
                <a:solidFill>
                  <a:schemeClr val="bg1"/>
                </a:solidFill>
                <a:latin typeface="+mj-lt"/>
                <a:ea typeface="+mj-ea"/>
                <a:cs typeface="+mj-cs"/>
              </a:rPr>
              <a:t>project</a:t>
            </a:r>
            <a:r>
              <a:rPr lang="fr-FR" sz="900" b="0" kern="1200" baseline="0" dirty="0">
                <a:solidFill>
                  <a:schemeClr val="bg1"/>
                </a:solidFill>
                <a:latin typeface="+mj-lt"/>
                <a:ea typeface="+mj-ea"/>
                <a:cs typeface="+mj-cs"/>
              </a:rPr>
              <a:t> </a:t>
            </a:r>
            <a:r>
              <a:rPr lang="fr-FR" sz="900" b="0" kern="1200" baseline="0" dirty="0" err="1">
                <a:solidFill>
                  <a:schemeClr val="bg1"/>
                </a:solidFill>
                <a:latin typeface="+mj-lt"/>
                <a:ea typeface="+mj-ea"/>
                <a:cs typeface="+mj-cs"/>
              </a:rPr>
              <a:t>is</a:t>
            </a:r>
            <a:r>
              <a:rPr lang="fr-FR" sz="900" b="0" kern="1200" baseline="0" dirty="0">
                <a:solidFill>
                  <a:schemeClr val="bg1"/>
                </a:solidFill>
                <a:latin typeface="+mj-lt"/>
                <a:ea typeface="+mj-ea"/>
                <a:cs typeface="+mj-cs"/>
              </a:rPr>
              <a:t> p</a:t>
            </a:r>
            <a:r>
              <a:rPr lang="en-GB" sz="900" b="0" kern="1200" baseline="0" dirty="0">
                <a:solidFill>
                  <a:schemeClr val="bg1"/>
                </a:solidFill>
                <a:latin typeface="+mj-lt"/>
                <a:ea typeface="+mj-ea"/>
                <a:cs typeface="+mj-cs"/>
              </a:rPr>
              <a:t>art of </a:t>
            </a:r>
            <a:r>
              <a:rPr lang="en-US" sz="900" b="0" kern="1200" baseline="0" dirty="0">
                <a:solidFill>
                  <a:schemeClr val="bg1"/>
                </a:solidFill>
                <a:latin typeface="+mj-lt"/>
                <a:ea typeface="+mj-ea"/>
                <a:cs typeface="+mj-cs"/>
              </a:rPr>
              <a:t>the research activities portfolio of the Joint </a:t>
            </a:r>
            <a:r>
              <a:rPr lang="en-US" sz="900" b="0" kern="1200" baseline="0" dirty="0" err="1">
                <a:solidFill>
                  <a:schemeClr val="bg1"/>
                </a:solidFill>
                <a:latin typeface="+mj-lt"/>
                <a:ea typeface="+mj-ea"/>
                <a:cs typeface="+mj-cs"/>
              </a:rPr>
              <a:t>Programme</a:t>
            </a:r>
            <a:r>
              <a:rPr lang="en-US" sz="900" b="0" kern="1200" baseline="0" dirty="0">
                <a:solidFill>
                  <a:schemeClr val="bg1"/>
                </a:solidFill>
                <a:latin typeface="+mj-lt"/>
                <a:ea typeface="+mj-ea"/>
                <a:cs typeface="+mj-cs"/>
              </a:rPr>
              <a:t> on Nuclear Materials. </a:t>
            </a:r>
            <a:endParaRPr lang="en-GB" sz="900" b="0" kern="1200" baseline="0" dirty="0">
              <a:solidFill>
                <a:schemeClr val="bg1"/>
              </a:solidFill>
              <a:latin typeface="+mj-lt"/>
              <a:ea typeface="+mj-ea"/>
              <a:cs typeface="+mj-cs"/>
            </a:endParaRPr>
          </a:p>
        </p:txBody>
      </p:sp>
      <p:sp>
        <p:nvSpPr>
          <p:cNvPr id="12" name="Titre 1"/>
          <p:cNvSpPr>
            <a:spLocks noGrp="1"/>
          </p:cNvSpPr>
          <p:nvPr>
            <p:ph type="title"/>
          </p:nvPr>
        </p:nvSpPr>
        <p:spPr>
          <a:xfrm>
            <a:off x="2937080" y="728134"/>
            <a:ext cx="8442717" cy="4953000"/>
          </a:xfrm>
        </p:spPr>
        <p:txBody>
          <a:bodyPr/>
          <a:lstStyle>
            <a:lvl1pPr algn="r">
              <a:defRPr>
                <a:solidFill>
                  <a:schemeClr val="bg1"/>
                </a:solidFill>
              </a:defRPr>
            </a:lvl1pPr>
          </a:lstStyle>
          <a:p>
            <a:r>
              <a:rPr lang="fr-FR"/>
              <a:t>Modifiez le style du titre</a:t>
            </a:r>
            <a:endParaRPr lang="fr-FR" dirty="0"/>
          </a:p>
        </p:txBody>
      </p:sp>
      <p:pic>
        <p:nvPicPr>
          <p:cNvPr id="3" name="Image 2"/>
          <p:cNvPicPr>
            <a:picLocks noChangeAspect="1"/>
          </p:cNvPicPr>
          <p:nvPr/>
        </p:nvPicPr>
        <p:blipFill rotWithShape="1">
          <a:blip r:embed="rId4" cstate="print">
            <a:extLst>
              <a:ext uri="{28A0092B-C50C-407E-A947-70E740481C1C}">
                <a14:useLocalDpi xmlns:a14="http://schemas.microsoft.com/office/drawing/2010/main" val="0"/>
              </a:ext>
            </a:extLst>
          </a:blip>
          <a:srcRect l="9211" t="11686" r="8381" b="11468"/>
          <a:stretch/>
        </p:blipFill>
        <p:spPr>
          <a:xfrm>
            <a:off x="10452821" y="5909872"/>
            <a:ext cx="926976" cy="549031"/>
          </a:xfrm>
          <a:prstGeom prst="rect">
            <a:avLst/>
          </a:prstGeom>
        </p:spPr>
      </p:pic>
      <p:sp>
        <p:nvSpPr>
          <p:cNvPr id="9" name="Rectangle 8"/>
          <p:cNvSpPr/>
          <p:nvPr userDrawn="1"/>
        </p:nvSpPr>
        <p:spPr>
          <a:xfrm>
            <a:off x="2159004" y="70339"/>
            <a:ext cx="10033001" cy="6858000"/>
          </a:xfrm>
          <a:prstGeom prst="rect">
            <a:avLst/>
          </a:prstGeom>
          <a:gradFill>
            <a:gsLst>
              <a:gs pos="0">
                <a:srgbClr val="30558D"/>
              </a:gs>
              <a:gs pos="100000">
                <a:srgbClr val="4F94E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a:p>
        </p:txBody>
      </p:sp>
      <p:pic>
        <p:nvPicPr>
          <p:cNvPr id="13" name="Image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568543" y="6238920"/>
            <a:ext cx="821359" cy="436167"/>
          </a:xfrm>
          <a:prstGeom prst="rect">
            <a:avLst/>
          </a:prstGeom>
        </p:spPr>
      </p:pic>
      <p:sp>
        <p:nvSpPr>
          <p:cNvPr id="16" name="Rectangle 15"/>
          <p:cNvSpPr/>
          <p:nvPr userDrawn="1"/>
        </p:nvSpPr>
        <p:spPr>
          <a:xfrm>
            <a:off x="3836620" y="6172564"/>
            <a:ext cx="7749835" cy="549381"/>
          </a:xfrm>
          <a:prstGeom prst="rect">
            <a:avLst/>
          </a:prstGeom>
        </p:spPr>
        <p:txBody>
          <a:bodyPr wrap="square">
            <a:spAutoFit/>
          </a:bodyPr>
          <a:lstStyle/>
          <a:p>
            <a:pPr algn="l">
              <a:lnSpc>
                <a:spcPct val="110000"/>
              </a:lnSpc>
            </a:pPr>
            <a:r>
              <a:rPr lang="en-GB" sz="900" b="0" kern="1200" baseline="0" dirty="0">
                <a:solidFill>
                  <a:schemeClr val="bg1"/>
                </a:solidFill>
                <a:latin typeface="+mj-lt"/>
                <a:ea typeface="+mj-ea"/>
                <a:cs typeface="+mj-cs"/>
              </a:rPr>
              <a:t>INSPYRE has received funding from the </a:t>
            </a:r>
            <a:r>
              <a:rPr lang="en-GB" sz="900" b="0" kern="1200" baseline="0" dirty="0" err="1">
                <a:solidFill>
                  <a:schemeClr val="bg1"/>
                </a:solidFill>
                <a:latin typeface="+mj-lt"/>
                <a:ea typeface="+mj-ea"/>
                <a:cs typeface="+mj-cs"/>
              </a:rPr>
              <a:t>Euratom</a:t>
            </a:r>
            <a:r>
              <a:rPr lang="en-GB" sz="900" b="0" kern="1200" baseline="0" dirty="0">
                <a:solidFill>
                  <a:schemeClr val="bg1"/>
                </a:solidFill>
                <a:latin typeface="+mj-lt"/>
                <a:ea typeface="+mj-ea"/>
                <a:cs typeface="+mj-cs"/>
              </a:rPr>
              <a:t> research and training programme 2014-2018</a:t>
            </a:r>
          </a:p>
          <a:p>
            <a:pPr algn="l">
              <a:lnSpc>
                <a:spcPct val="110000"/>
              </a:lnSpc>
            </a:pPr>
            <a:r>
              <a:rPr lang="en-GB" sz="900" b="0" kern="1200" baseline="0" dirty="0">
                <a:solidFill>
                  <a:schemeClr val="bg1"/>
                </a:solidFill>
                <a:latin typeface="+mj-lt"/>
                <a:ea typeface="+mj-ea"/>
                <a:cs typeface="+mj-cs"/>
              </a:rPr>
              <a:t>under grant agreement No </a:t>
            </a:r>
            <a:r>
              <a:rPr lang="fr-FR" sz="900" b="0" kern="1200" baseline="0" dirty="0">
                <a:solidFill>
                  <a:schemeClr val="bg1"/>
                </a:solidFill>
                <a:latin typeface="+mj-lt"/>
                <a:ea typeface="+mj-ea"/>
                <a:cs typeface="+mj-cs"/>
              </a:rPr>
              <a:t>754329.</a:t>
            </a:r>
          </a:p>
          <a:p>
            <a:pPr algn="l">
              <a:lnSpc>
                <a:spcPct val="110000"/>
              </a:lnSpc>
            </a:pPr>
            <a:r>
              <a:rPr lang="fr-FR" sz="900" b="0" kern="1200" baseline="0" dirty="0">
                <a:solidFill>
                  <a:schemeClr val="bg1"/>
                </a:solidFill>
                <a:latin typeface="+mj-lt"/>
                <a:ea typeface="+mj-ea"/>
                <a:cs typeface="+mj-cs"/>
              </a:rPr>
              <a:t>This </a:t>
            </a:r>
            <a:r>
              <a:rPr lang="fr-FR" sz="900" b="0" kern="1200" baseline="0" dirty="0" err="1">
                <a:solidFill>
                  <a:schemeClr val="bg1"/>
                </a:solidFill>
                <a:latin typeface="+mj-lt"/>
                <a:ea typeface="+mj-ea"/>
                <a:cs typeface="+mj-cs"/>
              </a:rPr>
              <a:t>project</a:t>
            </a:r>
            <a:r>
              <a:rPr lang="fr-FR" sz="900" b="0" kern="1200" baseline="0" dirty="0">
                <a:solidFill>
                  <a:schemeClr val="bg1"/>
                </a:solidFill>
                <a:latin typeface="+mj-lt"/>
                <a:ea typeface="+mj-ea"/>
                <a:cs typeface="+mj-cs"/>
              </a:rPr>
              <a:t> </a:t>
            </a:r>
            <a:r>
              <a:rPr lang="fr-FR" sz="900" b="0" kern="1200" baseline="0" dirty="0" err="1">
                <a:solidFill>
                  <a:schemeClr val="bg1"/>
                </a:solidFill>
                <a:latin typeface="+mj-lt"/>
                <a:ea typeface="+mj-ea"/>
                <a:cs typeface="+mj-cs"/>
              </a:rPr>
              <a:t>is</a:t>
            </a:r>
            <a:r>
              <a:rPr lang="fr-FR" sz="900" b="0" kern="1200" baseline="0" dirty="0">
                <a:solidFill>
                  <a:schemeClr val="bg1"/>
                </a:solidFill>
                <a:latin typeface="+mj-lt"/>
                <a:ea typeface="+mj-ea"/>
                <a:cs typeface="+mj-cs"/>
              </a:rPr>
              <a:t> p</a:t>
            </a:r>
            <a:r>
              <a:rPr lang="en-GB" sz="900" b="0" kern="1200" baseline="0" dirty="0">
                <a:solidFill>
                  <a:schemeClr val="bg1"/>
                </a:solidFill>
                <a:latin typeface="+mj-lt"/>
                <a:ea typeface="+mj-ea"/>
                <a:cs typeface="+mj-cs"/>
              </a:rPr>
              <a:t>art of </a:t>
            </a:r>
            <a:r>
              <a:rPr lang="en-US" sz="900" b="0" kern="1200" baseline="0" dirty="0">
                <a:solidFill>
                  <a:schemeClr val="bg1"/>
                </a:solidFill>
                <a:latin typeface="+mj-lt"/>
                <a:ea typeface="+mj-ea"/>
                <a:cs typeface="+mj-cs"/>
              </a:rPr>
              <a:t>the research activities portfolio of the Joint </a:t>
            </a:r>
            <a:r>
              <a:rPr lang="en-US" sz="900" b="0" kern="1200" baseline="0" dirty="0" err="1">
                <a:solidFill>
                  <a:schemeClr val="bg1"/>
                </a:solidFill>
                <a:latin typeface="+mj-lt"/>
                <a:ea typeface="+mj-ea"/>
                <a:cs typeface="+mj-cs"/>
              </a:rPr>
              <a:t>Programme</a:t>
            </a:r>
            <a:r>
              <a:rPr lang="en-US" sz="900" b="0" kern="1200" baseline="0" dirty="0">
                <a:solidFill>
                  <a:schemeClr val="bg1"/>
                </a:solidFill>
                <a:latin typeface="+mj-lt"/>
                <a:ea typeface="+mj-ea"/>
                <a:cs typeface="+mj-cs"/>
              </a:rPr>
              <a:t> on Nuclear Materials. </a:t>
            </a:r>
            <a:endParaRPr lang="en-GB" sz="900" b="0" kern="1200" baseline="0" dirty="0">
              <a:solidFill>
                <a:schemeClr val="bg1"/>
              </a:solidFill>
              <a:latin typeface="+mj-lt"/>
              <a:ea typeface="+mj-ea"/>
              <a:cs typeface="+mj-cs"/>
            </a:endParaRPr>
          </a:p>
        </p:txBody>
      </p:sp>
      <p:pic>
        <p:nvPicPr>
          <p:cNvPr id="17" name="Image 16"/>
          <p:cNvPicPr>
            <a:picLocks noChangeAspect="1"/>
          </p:cNvPicPr>
          <p:nvPr userDrawn="1"/>
        </p:nvPicPr>
        <p:blipFill rotWithShape="1">
          <a:blip r:embed="rId4" cstate="print">
            <a:extLst>
              <a:ext uri="{28A0092B-C50C-407E-A947-70E740481C1C}">
                <a14:useLocalDpi xmlns:a14="http://schemas.microsoft.com/office/drawing/2010/main" val="0"/>
              </a:ext>
            </a:extLst>
          </a:blip>
          <a:srcRect l="9211" t="11686" r="8381" b="11468"/>
          <a:stretch/>
        </p:blipFill>
        <p:spPr>
          <a:xfrm>
            <a:off x="10609581" y="6203434"/>
            <a:ext cx="926976" cy="461902"/>
          </a:xfrm>
          <a:prstGeom prst="rect">
            <a:avLst/>
          </a:prstGeom>
        </p:spPr>
      </p:pic>
    </p:spTree>
    <p:extLst>
      <p:ext uri="{BB962C8B-B14F-4D97-AF65-F5344CB8AC3E}">
        <p14:creationId xmlns:p14="http://schemas.microsoft.com/office/powerpoint/2010/main" val="1209052892"/>
      </p:ext>
    </p:extLst>
  </p:cSld>
  <p:clrMapOvr>
    <a:masterClrMapping/>
  </p:clrMapOvr>
  <p:extLst>
    <p:ext uri="{DCECCB84-F9BA-43D5-87BE-67443E8EF086}">
      <p15:sldGuideLst xmlns:p15="http://schemas.microsoft.com/office/powerpoint/2012/main">
        <p15:guide id="1" orient="horz" pos="3884" userDrawn="1">
          <p15:clr>
            <a:srgbClr val="FBAE40"/>
          </p15:clr>
        </p15:guide>
        <p15:guide id="2" pos="512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3_Titre et contenu">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a:xfrm>
            <a:off x="9406761" y="6243227"/>
            <a:ext cx="1337443" cy="387044"/>
          </a:xfrm>
          <a:prstGeom prst="rect">
            <a:avLst/>
          </a:prstGeom>
        </p:spPr>
        <p:txBody>
          <a:bodyPr/>
          <a:lstStyle/>
          <a:p>
            <a:fld id="{D5579077-A48A-4453-A7CA-BBD2FCC3FE15}" type="slidenum">
              <a:rPr lang="fr-FR" smtClean="0"/>
              <a:t>‹N°›</a:t>
            </a:fld>
            <a:endParaRPr lang="fr-FR"/>
          </a:p>
        </p:txBody>
      </p:sp>
      <p:pic>
        <p:nvPicPr>
          <p:cNvPr id="9" name="Imag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39669" y="6277704"/>
            <a:ext cx="540135" cy="362407"/>
          </a:xfrm>
          <a:prstGeom prst="rect">
            <a:avLst/>
          </a:prstGeom>
          <a:ln>
            <a:noFill/>
          </a:ln>
        </p:spPr>
      </p:pic>
      <p:sp>
        <p:nvSpPr>
          <p:cNvPr id="10" name="Rectangle 9"/>
          <p:cNvSpPr/>
          <p:nvPr userDrawn="1"/>
        </p:nvSpPr>
        <p:spPr>
          <a:xfrm>
            <a:off x="3445935" y="0"/>
            <a:ext cx="8746068" cy="6858000"/>
          </a:xfrm>
          <a:prstGeom prst="rect">
            <a:avLst/>
          </a:prstGeom>
          <a:gradFill>
            <a:gsLst>
              <a:gs pos="0">
                <a:srgbClr val="30558D"/>
              </a:gs>
              <a:gs pos="100000">
                <a:srgbClr val="4F94E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a:p>
        </p:txBody>
      </p:sp>
      <p:sp>
        <p:nvSpPr>
          <p:cNvPr id="2" name="Titre 1"/>
          <p:cNvSpPr>
            <a:spLocks noGrp="1"/>
          </p:cNvSpPr>
          <p:nvPr>
            <p:ph type="title"/>
          </p:nvPr>
        </p:nvSpPr>
        <p:spPr>
          <a:xfrm>
            <a:off x="4144377" y="1515829"/>
            <a:ext cx="7522691" cy="4161964"/>
          </a:xfrm>
        </p:spPr>
        <p:txBody>
          <a:bodyPr/>
          <a:lstStyle>
            <a:lvl1pPr algn="r">
              <a:defRPr>
                <a:solidFill>
                  <a:schemeClr val="bg1"/>
                </a:solidFill>
              </a:defRPr>
            </a:lvl1pPr>
          </a:lstStyle>
          <a:p>
            <a:r>
              <a:rPr lang="fr-FR" dirty="0"/>
              <a:t>Modifiez le style du titre</a:t>
            </a:r>
          </a:p>
        </p:txBody>
      </p:sp>
      <p:pic>
        <p:nvPicPr>
          <p:cNvPr id="11" name="Imag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2441" y="275108"/>
            <a:ext cx="2290179" cy="850308"/>
          </a:xfrm>
          <a:prstGeom prst="rect">
            <a:avLst/>
          </a:prstGeom>
        </p:spPr>
      </p:pic>
    </p:spTree>
    <p:extLst>
      <p:ext uri="{BB962C8B-B14F-4D97-AF65-F5344CB8AC3E}">
        <p14:creationId xmlns:p14="http://schemas.microsoft.com/office/powerpoint/2010/main" val="958780853"/>
      </p:ext>
    </p:extLst>
  </p:cSld>
  <p:clrMapOvr>
    <a:masterClrMapping/>
  </p:clrMapOvr>
  <p:extLst>
    <p:ext uri="{DCECCB84-F9BA-43D5-87BE-67443E8EF086}">
      <p15:sldGuideLst xmlns:p15="http://schemas.microsoft.com/office/powerpoint/2012/main">
        <p15:guide id="1" orient="horz" pos="4065"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4_Titre et contenu">
    <p:spTree>
      <p:nvGrpSpPr>
        <p:cNvPr id="1" name=""/>
        <p:cNvGrpSpPr/>
        <p:nvPr/>
      </p:nvGrpSpPr>
      <p:grpSpPr>
        <a:xfrm>
          <a:off x="0" y="0"/>
          <a:ext cx="0" cy="0"/>
          <a:chOff x="0" y="0"/>
          <a:chExt cx="0" cy="0"/>
        </a:xfrm>
      </p:grpSpPr>
      <p:sp>
        <p:nvSpPr>
          <p:cNvPr id="10" name="Rectangle 9"/>
          <p:cNvSpPr/>
          <p:nvPr userDrawn="1"/>
        </p:nvSpPr>
        <p:spPr>
          <a:xfrm>
            <a:off x="2159006" y="0"/>
            <a:ext cx="10033001" cy="6858000"/>
          </a:xfrm>
          <a:prstGeom prst="rect">
            <a:avLst/>
          </a:prstGeom>
          <a:gradFill>
            <a:gsLst>
              <a:gs pos="0">
                <a:srgbClr val="30558D"/>
              </a:gs>
              <a:gs pos="100000">
                <a:srgbClr val="4F94E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a:p>
        </p:txBody>
      </p:sp>
      <p:pic>
        <p:nvPicPr>
          <p:cNvPr id="14" name="Imag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80327" y="6201752"/>
            <a:ext cx="821359" cy="406501"/>
          </a:xfrm>
          <a:prstGeom prst="rect">
            <a:avLst/>
          </a:prstGeom>
        </p:spPr>
      </p:pic>
      <p:pic>
        <p:nvPicPr>
          <p:cNvPr id="8" name="Imag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5901" y="5978769"/>
            <a:ext cx="1414515" cy="629484"/>
          </a:xfrm>
          <a:prstGeom prst="rect">
            <a:avLst/>
          </a:prstGeom>
        </p:spPr>
      </p:pic>
      <p:sp>
        <p:nvSpPr>
          <p:cNvPr id="11" name="Rectangle 10"/>
          <p:cNvSpPr/>
          <p:nvPr userDrawn="1"/>
        </p:nvSpPr>
        <p:spPr>
          <a:xfrm>
            <a:off x="3629963" y="6131771"/>
            <a:ext cx="7749835" cy="549381"/>
          </a:xfrm>
          <a:prstGeom prst="rect">
            <a:avLst/>
          </a:prstGeom>
        </p:spPr>
        <p:txBody>
          <a:bodyPr wrap="square">
            <a:spAutoFit/>
          </a:bodyPr>
          <a:lstStyle/>
          <a:p>
            <a:pPr algn="l">
              <a:lnSpc>
                <a:spcPct val="110000"/>
              </a:lnSpc>
            </a:pPr>
            <a:r>
              <a:rPr lang="en-GB" sz="900" b="0" kern="1200" baseline="0" dirty="0">
                <a:solidFill>
                  <a:schemeClr val="bg1"/>
                </a:solidFill>
                <a:latin typeface="+mj-lt"/>
                <a:ea typeface="+mj-ea"/>
                <a:cs typeface="+mj-cs"/>
              </a:rPr>
              <a:t>INSPYRE has received funding from the </a:t>
            </a:r>
            <a:r>
              <a:rPr lang="en-GB" sz="900" b="0" kern="1200" baseline="0" dirty="0" err="1">
                <a:solidFill>
                  <a:schemeClr val="bg1"/>
                </a:solidFill>
                <a:latin typeface="+mj-lt"/>
                <a:ea typeface="+mj-ea"/>
                <a:cs typeface="+mj-cs"/>
              </a:rPr>
              <a:t>Euratom</a:t>
            </a:r>
            <a:r>
              <a:rPr lang="en-GB" sz="900" b="0" kern="1200" baseline="0" dirty="0">
                <a:solidFill>
                  <a:schemeClr val="bg1"/>
                </a:solidFill>
                <a:latin typeface="+mj-lt"/>
                <a:ea typeface="+mj-ea"/>
                <a:cs typeface="+mj-cs"/>
              </a:rPr>
              <a:t> research and training programme 2014-2018</a:t>
            </a:r>
          </a:p>
          <a:p>
            <a:pPr algn="l">
              <a:lnSpc>
                <a:spcPct val="110000"/>
              </a:lnSpc>
            </a:pPr>
            <a:r>
              <a:rPr lang="en-GB" sz="900" b="0" kern="1200" baseline="0" dirty="0">
                <a:solidFill>
                  <a:schemeClr val="bg1"/>
                </a:solidFill>
                <a:latin typeface="+mj-lt"/>
                <a:ea typeface="+mj-ea"/>
                <a:cs typeface="+mj-cs"/>
              </a:rPr>
              <a:t>under grant agreement No </a:t>
            </a:r>
            <a:r>
              <a:rPr lang="fr-FR" sz="900" b="0" kern="1200" baseline="0" dirty="0">
                <a:solidFill>
                  <a:schemeClr val="bg1"/>
                </a:solidFill>
                <a:latin typeface="+mj-lt"/>
                <a:ea typeface="+mj-ea"/>
                <a:cs typeface="+mj-cs"/>
              </a:rPr>
              <a:t>754329.</a:t>
            </a:r>
          </a:p>
          <a:p>
            <a:pPr algn="l">
              <a:lnSpc>
                <a:spcPct val="110000"/>
              </a:lnSpc>
            </a:pPr>
            <a:r>
              <a:rPr lang="fr-FR" sz="900" b="0" kern="1200" baseline="0" dirty="0">
                <a:solidFill>
                  <a:schemeClr val="bg1"/>
                </a:solidFill>
                <a:latin typeface="+mj-lt"/>
                <a:ea typeface="+mj-ea"/>
                <a:cs typeface="+mj-cs"/>
              </a:rPr>
              <a:t>This </a:t>
            </a:r>
            <a:r>
              <a:rPr lang="fr-FR" sz="900" b="0" kern="1200" baseline="0" dirty="0" err="1">
                <a:solidFill>
                  <a:schemeClr val="bg1"/>
                </a:solidFill>
                <a:latin typeface="+mj-lt"/>
                <a:ea typeface="+mj-ea"/>
                <a:cs typeface="+mj-cs"/>
              </a:rPr>
              <a:t>project</a:t>
            </a:r>
            <a:r>
              <a:rPr lang="fr-FR" sz="900" b="0" kern="1200" baseline="0" dirty="0">
                <a:solidFill>
                  <a:schemeClr val="bg1"/>
                </a:solidFill>
                <a:latin typeface="+mj-lt"/>
                <a:ea typeface="+mj-ea"/>
                <a:cs typeface="+mj-cs"/>
              </a:rPr>
              <a:t> </a:t>
            </a:r>
            <a:r>
              <a:rPr lang="fr-FR" sz="900" b="0" kern="1200" baseline="0" dirty="0" err="1">
                <a:solidFill>
                  <a:schemeClr val="bg1"/>
                </a:solidFill>
                <a:latin typeface="+mj-lt"/>
                <a:ea typeface="+mj-ea"/>
                <a:cs typeface="+mj-cs"/>
              </a:rPr>
              <a:t>is</a:t>
            </a:r>
            <a:r>
              <a:rPr lang="fr-FR" sz="900" b="0" kern="1200" baseline="0" dirty="0">
                <a:solidFill>
                  <a:schemeClr val="bg1"/>
                </a:solidFill>
                <a:latin typeface="+mj-lt"/>
                <a:ea typeface="+mj-ea"/>
                <a:cs typeface="+mj-cs"/>
              </a:rPr>
              <a:t> p</a:t>
            </a:r>
            <a:r>
              <a:rPr lang="en-GB" sz="900" b="0" kern="1200" baseline="0" dirty="0">
                <a:solidFill>
                  <a:schemeClr val="bg1"/>
                </a:solidFill>
                <a:latin typeface="+mj-lt"/>
                <a:ea typeface="+mj-ea"/>
                <a:cs typeface="+mj-cs"/>
              </a:rPr>
              <a:t>art of </a:t>
            </a:r>
            <a:r>
              <a:rPr lang="en-US" sz="900" b="0" kern="1200" baseline="0" dirty="0">
                <a:solidFill>
                  <a:schemeClr val="bg1"/>
                </a:solidFill>
                <a:latin typeface="+mj-lt"/>
                <a:ea typeface="+mj-ea"/>
                <a:cs typeface="+mj-cs"/>
              </a:rPr>
              <a:t>the research activities portfolio of the Joint </a:t>
            </a:r>
            <a:r>
              <a:rPr lang="en-US" sz="900" b="0" kern="1200" baseline="0" dirty="0" err="1">
                <a:solidFill>
                  <a:schemeClr val="bg1"/>
                </a:solidFill>
                <a:latin typeface="+mj-lt"/>
                <a:ea typeface="+mj-ea"/>
                <a:cs typeface="+mj-cs"/>
              </a:rPr>
              <a:t>Programme</a:t>
            </a:r>
            <a:r>
              <a:rPr lang="en-US" sz="900" b="0" kern="1200" baseline="0" dirty="0">
                <a:solidFill>
                  <a:schemeClr val="bg1"/>
                </a:solidFill>
                <a:latin typeface="+mj-lt"/>
                <a:ea typeface="+mj-ea"/>
                <a:cs typeface="+mj-cs"/>
              </a:rPr>
              <a:t> on Nuclear Materials. </a:t>
            </a:r>
            <a:endParaRPr lang="en-GB" sz="900" b="0" kern="1200" baseline="0" dirty="0">
              <a:solidFill>
                <a:schemeClr val="bg1"/>
              </a:solidFill>
              <a:latin typeface="+mj-lt"/>
              <a:ea typeface="+mj-ea"/>
              <a:cs typeface="+mj-cs"/>
            </a:endParaRPr>
          </a:p>
        </p:txBody>
      </p:sp>
      <p:sp>
        <p:nvSpPr>
          <p:cNvPr id="12" name="Titre 1"/>
          <p:cNvSpPr>
            <a:spLocks noGrp="1"/>
          </p:cNvSpPr>
          <p:nvPr>
            <p:ph type="title"/>
          </p:nvPr>
        </p:nvSpPr>
        <p:spPr>
          <a:xfrm>
            <a:off x="2937080" y="728134"/>
            <a:ext cx="8442717" cy="4953000"/>
          </a:xfrm>
        </p:spPr>
        <p:txBody>
          <a:bodyPr/>
          <a:lstStyle>
            <a:lvl1pPr algn="r">
              <a:defRPr>
                <a:solidFill>
                  <a:schemeClr val="bg1"/>
                </a:solidFill>
              </a:defRPr>
            </a:lvl1pPr>
          </a:lstStyle>
          <a:p>
            <a:r>
              <a:rPr lang="fr-FR" dirty="0"/>
              <a:t>Modifiez le style du titre</a:t>
            </a:r>
          </a:p>
        </p:txBody>
      </p:sp>
      <p:pic>
        <p:nvPicPr>
          <p:cNvPr id="3" name="Image 2"/>
          <p:cNvPicPr>
            <a:picLocks noChangeAspect="1"/>
          </p:cNvPicPr>
          <p:nvPr userDrawn="1"/>
        </p:nvPicPr>
        <p:blipFill rotWithShape="1">
          <a:blip r:embed="rId4" cstate="print">
            <a:extLst>
              <a:ext uri="{28A0092B-C50C-407E-A947-70E740481C1C}">
                <a14:useLocalDpi xmlns:a14="http://schemas.microsoft.com/office/drawing/2010/main" val="0"/>
              </a:ext>
            </a:extLst>
          </a:blip>
          <a:srcRect l="9211" t="11686" r="8381" b="11468"/>
          <a:stretch/>
        </p:blipFill>
        <p:spPr>
          <a:xfrm>
            <a:off x="10296063" y="6196459"/>
            <a:ext cx="926976" cy="411794"/>
          </a:xfrm>
          <a:prstGeom prst="rect">
            <a:avLst/>
          </a:prstGeom>
        </p:spPr>
      </p:pic>
    </p:spTree>
    <p:extLst>
      <p:ext uri="{BB962C8B-B14F-4D97-AF65-F5344CB8AC3E}">
        <p14:creationId xmlns:p14="http://schemas.microsoft.com/office/powerpoint/2010/main" val="730263465"/>
      </p:ext>
    </p:extLst>
  </p:cSld>
  <p:clrMapOvr>
    <a:masterClrMapping/>
  </p:clrMapOvr>
  <p:extLst>
    <p:ext uri="{DCECCB84-F9BA-43D5-87BE-67443E8EF086}">
      <p15:sldGuideLst xmlns:p15="http://schemas.microsoft.com/office/powerpoint/2012/main">
        <p15:guide id="1" orient="horz" pos="3884"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chemeClr val="bg1">
                <a:lumMod val="85000"/>
              </a:schemeClr>
            </a:gs>
          </a:gsLst>
          <a:lin ang="21594000" scaled="0"/>
        </a:gra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541913" y="246594"/>
            <a:ext cx="10811888" cy="854079"/>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p:cNvSpPr>
            <a:spLocks noGrp="1"/>
          </p:cNvSpPr>
          <p:nvPr>
            <p:ph type="body" idx="1"/>
          </p:nvPr>
        </p:nvSpPr>
        <p:spPr>
          <a:xfrm>
            <a:off x="550333" y="1134535"/>
            <a:ext cx="10803467" cy="5042430"/>
          </a:xfrm>
          <a:prstGeom prst="rect">
            <a:avLst/>
          </a:prstGeom>
        </p:spPr>
        <p:txBody>
          <a:bodyPr vert="horz" lIns="91440" tIns="45720" rIns="91440" bIns="45720" rtlCol="0">
            <a:normAutofit/>
          </a:bodyPr>
          <a:lstStyle/>
          <a:p>
            <a:pPr marL="257165" lvl="0" indent="-257165"/>
            <a:r>
              <a:rPr lang="fr-FR" dirty="0"/>
              <a:t>Modifier les styles du texte du masque</a:t>
            </a:r>
          </a:p>
          <a:p>
            <a:pPr lvl="1">
              <a:buSzPct val="120000"/>
            </a:pPr>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7" name="Rectangle 6"/>
          <p:cNvSpPr/>
          <p:nvPr/>
        </p:nvSpPr>
        <p:spPr>
          <a:xfrm>
            <a:off x="11811005" y="0"/>
            <a:ext cx="397935" cy="6858000"/>
          </a:xfrm>
          <a:prstGeom prst="rect">
            <a:avLst/>
          </a:prstGeom>
          <a:gradFill>
            <a:gsLst>
              <a:gs pos="0">
                <a:srgbClr val="30558D"/>
              </a:gs>
              <a:gs pos="100000">
                <a:srgbClr val="4F94E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a:p>
        </p:txBody>
      </p:sp>
      <p:sp>
        <p:nvSpPr>
          <p:cNvPr id="5" name="Rectangle 4"/>
          <p:cNvSpPr/>
          <p:nvPr userDrawn="1"/>
        </p:nvSpPr>
        <p:spPr>
          <a:xfrm>
            <a:off x="11811007" y="0"/>
            <a:ext cx="397935" cy="6858000"/>
          </a:xfrm>
          <a:prstGeom prst="rect">
            <a:avLst/>
          </a:prstGeom>
          <a:gradFill>
            <a:gsLst>
              <a:gs pos="0">
                <a:srgbClr val="30558D"/>
              </a:gs>
              <a:gs pos="100000">
                <a:srgbClr val="4F94E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a:p>
        </p:txBody>
      </p:sp>
    </p:spTree>
    <p:extLst>
      <p:ext uri="{BB962C8B-B14F-4D97-AF65-F5344CB8AC3E}">
        <p14:creationId xmlns:p14="http://schemas.microsoft.com/office/powerpoint/2010/main" val="3697041276"/>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74" r:id="rId5"/>
    <p:sldLayoutId id="2147483675" r:id="rId6"/>
  </p:sldLayoutIdLst>
  <p:hf hdr="0" dt="0"/>
  <p:txStyles>
    <p:titleStyle>
      <a:lvl1pPr algn="r" defTabSz="685774" rtl="0" eaLnBrk="1" latinLnBrk="0" hangingPunct="1">
        <a:lnSpc>
          <a:spcPct val="90000"/>
        </a:lnSpc>
        <a:spcBef>
          <a:spcPct val="0"/>
        </a:spcBef>
        <a:buNone/>
        <a:defRPr lang="fr-FR" sz="2400" kern="1200" dirty="0">
          <a:solidFill>
            <a:srgbClr val="1D5A88"/>
          </a:solidFill>
          <a:latin typeface="+mj-lt"/>
          <a:ea typeface="+mj-ea"/>
          <a:cs typeface="+mj-cs"/>
        </a:defRPr>
      </a:lvl1pPr>
    </p:titleStyle>
    <p:bodyStyle>
      <a:lvl1pPr marL="0" indent="0" algn="l" defTabSz="685774" rtl="0" eaLnBrk="1" latinLnBrk="0" hangingPunct="1">
        <a:lnSpc>
          <a:spcPct val="100000"/>
        </a:lnSpc>
        <a:spcBef>
          <a:spcPts val="0"/>
        </a:spcBef>
        <a:spcAft>
          <a:spcPts val="225"/>
        </a:spcAft>
        <a:buSzPct val="90000"/>
        <a:buFontTx/>
        <a:buBlip>
          <a:blip r:embed="rId8"/>
        </a:buBlip>
        <a:defRPr lang="fr-FR" sz="1500" kern="1200">
          <a:solidFill>
            <a:schemeClr val="tx1">
              <a:lumMod val="75000"/>
              <a:lumOff val="25000"/>
            </a:schemeClr>
          </a:solidFill>
          <a:latin typeface="+mn-lt"/>
          <a:ea typeface="+mn-ea"/>
          <a:cs typeface="+mn-cs"/>
        </a:defRPr>
      </a:lvl1pPr>
      <a:lvl2pPr marL="514330" indent="-171444" algn="l" defTabSz="685774" rtl="0" eaLnBrk="1" latinLnBrk="0" hangingPunct="1">
        <a:lnSpc>
          <a:spcPct val="100000"/>
        </a:lnSpc>
        <a:spcBef>
          <a:spcPts val="0"/>
        </a:spcBef>
        <a:spcAft>
          <a:spcPts val="225"/>
        </a:spcAft>
        <a:buFont typeface="Arial" panose="020B0604020202020204" pitchFamily="34" charset="0"/>
        <a:buChar char="•"/>
        <a:defRPr lang="fr-FR" sz="1500" kern="1200">
          <a:solidFill>
            <a:schemeClr val="tx1">
              <a:lumMod val="75000"/>
              <a:lumOff val="25000"/>
            </a:schemeClr>
          </a:solidFill>
          <a:latin typeface="+mn-lt"/>
          <a:ea typeface="+mn-ea"/>
          <a:cs typeface="+mn-cs"/>
        </a:defRPr>
      </a:lvl2pPr>
      <a:lvl3pPr marL="857217" indent="-171444" algn="l" defTabSz="685774" rtl="0" eaLnBrk="1" latinLnBrk="0" hangingPunct="1">
        <a:lnSpc>
          <a:spcPct val="100000"/>
        </a:lnSpc>
        <a:spcBef>
          <a:spcPts val="0"/>
        </a:spcBef>
        <a:spcAft>
          <a:spcPts val="225"/>
        </a:spcAft>
        <a:buFont typeface="Arial" panose="020B0604020202020204" pitchFamily="34" charset="0"/>
        <a:buChar char="•"/>
        <a:defRPr lang="fr-FR" sz="1500" kern="1200">
          <a:solidFill>
            <a:schemeClr val="tx1">
              <a:lumMod val="75000"/>
              <a:lumOff val="25000"/>
            </a:schemeClr>
          </a:solidFill>
          <a:latin typeface="+mn-lt"/>
          <a:ea typeface="+mn-ea"/>
          <a:cs typeface="+mn-cs"/>
        </a:defRPr>
      </a:lvl3pPr>
      <a:lvl4pPr marL="1200104" indent="-171444" algn="l" defTabSz="685774" rtl="0" eaLnBrk="1" latinLnBrk="0" hangingPunct="1">
        <a:lnSpc>
          <a:spcPct val="100000"/>
        </a:lnSpc>
        <a:spcBef>
          <a:spcPts val="0"/>
        </a:spcBef>
        <a:spcAft>
          <a:spcPts val="225"/>
        </a:spcAft>
        <a:buFont typeface="Arial" panose="020B0604020202020204" pitchFamily="34" charset="0"/>
        <a:buChar char="•"/>
        <a:defRPr lang="fr-FR" sz="1500" kern="1200">
          <a:solidFill>
            <a:schemeClr val="tx1">
              <a:lumMod val="75000"/>
              <a:lumOff val="25000"/>
            </a:schemeClr>
          </a:solidFill>
          <a:latin typeface="+mn-lt"/>
          <a:ea typeface="+mn-ea"/>
          <a:cs typeface="+mn-cs"/>
        </a:defRPr>
      </a:lvl4pPr>
      <a:lvl5pPr marL="1542992" indent="-171444" algn="l" defTabSz="685774" rtl="0" eaLnBrk="1" latinLnBrk="0" hangingPunct="1">
        <a:lnSpc>
          <a:spcPct val="100000"/>
        </a:lnSpc>
        <a:spcBef>
          <a:spcPts val="0"/>
        </a:spcBef>
        <a:spcAft>
          <a:spcPts val="225"/>
        </a:spcAft>
        <a:buFont typeface="Arial" panose="020B0604020202020204" pitchFamily="34" charset="0"/>
        <a:buChar char="•"/>
        <a:defRPr lang="fr-FR" sz="1500" kern="1200">
          <a:solidFill>
            <a:schemeClr val="tx1">
              <a:lumMod val="75000"/>
              <a:lumOff val="25000"/>
            </a:schemeClr>
          </a:solidFill>
          <a:latin typeface="+mn-lt"/>
          <a:ea typeface="+mn-ea"/>
          <a:cs typeface="+mn-cs"/>
        </a:defRPr>
      </a:lvl5pPr>
      <a:lvl6pPr marL="1885878" indent="-171444" algn="l" defTabSz="68577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66" indent="-171444" algn="l" defTabSz="68577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52" indent="-171444" algn="l" defTabSz="68577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40" indent="-171444" algn="l" defTabSz="68577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774" rtl="0" eaLnBrk="1" latinLnBrk="0" hangingPunct="1">
        <a:defRPr sz="1350" kern="1200">
          <a:solidFill>
            <a:schemeClr val="tx1"/>
          </a:solidFill>
          <a:latin typeface="+mn-lt"/>
          <a:ea typeface="+mn-ea"/>
          <a:cs typeface="+mn-cs"/>
        </a:defRPr>
      </a:lvl1pPr>
      <a:lvl2pPr marL="342887" algn="l" defTabSz="685774" rtl="0" eaLnBrk="1" latinLnBrk="0" hangingPunct="1">
        <a:defRPr sz="1350" kern="1200">
          <a:solidFill>
            <a:schemeClr val="tx1"/>
          </a:solidFill>
          <a:latin typeface="+mn-lt"/>
          <a:ea typeface="+mn-ea"/>
          <a:cs typeface="+mn-cs"/>
        </a:defRPr>
      </a:lvl2pPr>
      <a:lvl3pPr marL="685774" algn="l" defTabSz="685774" rtl="0" eaLnBrk="1" latinLnBrk="0" hangingPunct="1">
        <a:defRPr sz="1350" kern="1200">
          <a:solidFill>
            <a:schemeClr val="tx1"/>
          </a:solidFill>
          <a:latin typeface="+mn-lt"/>
          <a:ea typeface="+mn-ea"/>
          <a:cs typeface="+mn-cs"/>
        </a:defRPr>
      </a:lvl3pPr>
      <a:lvl4pPr marL="1028661" algn="l" defTabSz="685774" rtl="0" eaLnBrk="1" latinLnBrk="0" hangingPunct="1">
        <a:defRPr sz="1350" kern="1200">
          <a:solidFill>
            <a:schemeClr val="tx1"/>
          </a:solidFill>
          <a:latin typeface="+mn-lt"/>
          <a:ea typeface="+mn-ea"/>
          <a:cs typeface="+mn-cs"/>
        </a:defRPr>
      </a:lvl4pPr>
      <a:lvl5pPr marL="1371548" algn="l" defTabSz="685774" rtl="0" eaLnBrk="1" latinLnBrk="0" hangingPunct="1">
        <a:defRPr sz="1350" kern="1200">
          <a:solidFill>
            <a:schemeClr val="tx1"/>
          </a:solidFill>
          <a:latin typeface="+mn-lt"/>
          <a:ea typeface="+mn-ea"/>
          <a:cs typeface="+mn-cs"/>
        </a:defRPr>
      </a:lvl5pPr>
      <a:lvl6pPr marL="1714435" algn="l" defTabSz="685774" rtl="0" eaLnBrk="1" latinLnBrk="0" hangingPunct="1">
        <a:defRPr sz="1350" kern="1200">
          <a:solidFill>
            <a:schemeClr val="tx1"/>
          </a:solidFill>
          <a:latin typeface="+mn-lt"/>
          <a:ea typeface="+mn-ea"/>
          <a:cs typeface="+mn-cs"/>
        </a:defRPr>
      </a:lvl6pPr>
      <a:lvl7pPr marL="2057322" algn="l" defTabSz="685774" rtl="0" eaLnBrk="1" latinLnBrk="0" hangingPunct="1">
        <a:defRPr sz="1350" kern="1200">
          <a:solidFill>
            <a:schemeClr val="tx1"/>
          </a:solidFill>
          <a:latin typeface="+mn-lt"/>
          <a:ea typeface="+mn-ea"/>
          <a:cs typeface="+mn-cs"/>
        </a:defRPr>
      </a:lvl7pPr>
      <a:lvl8pPr marL="2400209" algn="l" defTabSz="685774" rtl="0" eaLnBrk="1" latinLnBrk="0" hangingPunct="1">
        <a:defRPr sz="1350" kern="1200">
          <a:solidFill>
            <a:schemeClr val="tx1"/>
          </a:solidFill>
          <a:latin typeface="+mn-lt"/>
          <a:ea typeface="+mn-ea"/>
          <a:cs typeface="+mn-cs"/>
        </a:defRPr>
      </a:lvl8pPr>
      <a:lvl9pPr marL="2743096" algn="l" defTabSz="685774"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1.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image" Target="../media/image16.jp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4.png"/><Relationship Id="rId5" Type="http://schemas.openxmlformats.org/officeDocument/2006/relationships/tags" Target="../tags/tag5.xml"/><Relationship Id="rId10" Type="http://schemas.openxmlformats.org/officeDocument/2006/relationships/image" Target="../media/image15.png"/><Relationship Id="rId4" Type="http://schemas.openxmlformats.org/officeDocument/2006/relationships/tags" Target="../tags/tag4.xml"/><Relationship Id="rId9" Type="http://schemas.openxmlformats.org/officeDocument/2006/relationships/image" Target="../media/image14.png"/></Relationships>
</file>

<file path=ppt/slides/_rels/slide10.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tags" Target="../tags/tag41.xml"/><Relationship Id="rId7" Type="http://schemas.openxmlformats.org/officeDocument/2006/relationships/slideLayout" Target="../slideLayouts/slideLayout2.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tags" Target="../tags/tag44.xml"/><Relationship Id="rId5" Type="http://schemas.openxmlformats.org/officeDocument/2006/relationships/tags" Target="../tags/tag43.xml"/><Relationship Id="rId4" Type="http://schemas.openxmlformats.org/officeDocument/2006/relationships/tags" Target="../tags/tag42.xml"/></Relationships>
</file>

<file path=ppt/slides/_rels/slide1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tags" Target="../tags/tag47.xml"/><Relationship Id="rId7" Type="http://schemas.openxmlformats.org/officeDocument/2006/relationships/slideLayout" Target="../slideLayouts/slideLayout2.xml"/><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tags" Target="../tags/tag50.xml"/><Relationship Id="rId5" Type="http://schemas.openxmlformats.org/officeDocument/2006/relationships/tags" Target="../tags/tag49.xml"/><Relationship Id="rId4" Type="http://schemas.openxmlformats.org/officeDocument/2006/relationships/tags" Target="../tags/tag48.xml"/></Relationships>
</file>

<file path=ppt/slides/_rels/slide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tags" Target="../tags/tag53.xml"/><Relationship Id="rId7" Type="http://schemas.openxmlformats.org/officeDocument/2006/relationships/slideLayout" Target="../slideLayouts/slideLayout2.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s>
</file>

<file path=ppt/slides/_rels/slide14.xml.rels><?xml version="1.0" encoding="UTF-8" standalone="yes"?>
<Relationships xmlns="http://schemas.openxmlformats.org/package/2006/relationships"><Relationship Id="rId8" Type="http://schemas.openxmlformats.org/officeDocument/2006/relationships/tags" Target="../tags/tag64.xml"/><Relationship Id="rId3" Type="http://schemas.openxmlformats.org/officeDocument/2006/relationships/tags" Target="../tags/tag59.xml"/><Relationship Id="rId7" Type="http://schemas.openxmlformats.org/officeDocument/2006/relationships/tags" Target="../tags/tag63.xml"/><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tags" Target="../tags/tag62.xml"/><Relationship Id="rId5" Type="http://schemas.openxmlformats.org/officeDocument/2006/relationships/tags" Target="../tags/tag61.xml"/><Relationship Id="rId10" Type="http://schemas.openxmlformats.org/officeDocument/2006/relationships/image" Target="../media/image1.png"/><Relationship Id="rId4" Type="http://schemas.openxmlformats.org/officeDocument/2006/relationships/tags" Target="../tags/tag60.xml"/><Relationship Id="rId9"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tags" Target="../tags/tag67.xml"/><Relationship Id="rId7" Type="http://schemas.openxmlformats.org/officeDocument/2006/relationships/image" Target="../media/image19.png"/><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image" Target="../media/image1.png"/><Relationship Id="rId5" Type="http://schemas.openxmlformats.org/officeDocument/2006/relationships/slideLayout" Target="../slideLayouts/slideLayout2.xml"/><Relationship Id="rId4" Type="http://schemas.openxmlformats.org/officeDocument/2006/relationships/tags" Target="../tags/tag68.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17.png"/><Relationship Id="rId4"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xml"/><Relationship Id="rId1" Type="http://schemas.openxmlformats.org/officeDocument/2006/relationships/tags" Target="../tags/tag10.xml"/><Relationship Id="rId4" Type="http://schemas.openxmlformats.org/officeDocument/2006/relationships/image" Target="../media/image18.emf"/></Relationships>
</file>

<file path=ppt/slides/_rels/slide4.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tags" Target="../tags/tag17.xml"/><Relationship Id="rId7" Type="http://schemas.openxmlformats.org/officeDocument/2006/relationships/image" Target="../media/image19.png"/><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slideLayout" Target="../slideLayouts/slideLayout2.xml"/><Relationship Id="rId5" Type="http://schemas.openxmlformats.org/officeDocument/2006/relationships/tags" Target="../tags/tag19.xml"/><Relationship Id="rId4" Type="http://schemas.openxmlformats.org/officeDocument/2006/relationships/tags" Target="../tags/tag18.xml"/><Relationship Id="rId9"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25.xml"/><Relationship Id="rId7" Type="http://schemas.openxmlformats.org/officeDocument/2006/relationships/tags" Target="../tags/tag29.xml"/><Relationship Id="rId12" Type="http://schemas.openxmlformats.org/officeDocument/2006/relationships/image" Target="../media/image25.jpeg"/><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11" Type="http://schemas.openxmlformats.org/officeDocument/2006/relationships/image" Target="../media/image24.jpeg"/><Relationship Id="rId5" Type="http://schemas.openxmlformats.org/officeDocument/2006/relationships/tags" Target="../tags/tag27.xml"/><Relationship Id="rId10" Type="http://schemas.openxmlformats.org/officeDocument/2006/relationships/image" Target="../media/image23.png"/><Relationship Id="rId4" Type="http://schemas.openxmlformats.org/officeDocument/2006/relationships/tags" Target="../tags/tag26.xml"/><Relationship Id="rId9" Type="http://schemas.openxmlformats.org/officeDocument/2006/relationships/image" Target="../media/image22.jpeg"/></Relationships>
</file>

<file path=ppt/slides/_rels/slide8.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 Id="rId5" Type="http://schemas.openxmlformats.org/officeDocument/2006/relationships/image" Target="../media/image18.emf"/><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tags" Target="../tags/tag33.xml"/><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custDataLst>
              <p:tags r:id="rId1"/>
            </p:custDataLst>
          </p:nvPr>
        </p:nvSpPr>
        <p:spPr>
          <a:xfrm>
            <a:off x="357447" y="1232124"/>
            <a:ext cx="11272057" cy="1391534"/>
          </a:xfrm>
        </p:spPr>
        <p:txBody>
          <a:bodyPr>
            <a:noAutofit/>
          </a:bodyPr>
          <a:lstStyle/>
          <a:p>
            <a:r>
              <a:rPr lang="fr-FR" altLang="fr-FR" sz="2800" b="1" dirty="0" smtClean="0">
                <a:solidFill>
                  <a:srgbClr val="E75112"/>
                </a:solidFill>
                <a:latin typeface="Verdana" pitchFamily="34" charset="0"/>
              </a:rPr>
              <a:t>Mise à jour des activités et perspectives du Groupe </a:t>
            </a:r>
            <a:r>
              <a:rPr lang="fr-FR" altLang="fr-FR" sz="2800" b="1" dirty="0">
                <a:solidFill>
                  <a:srgbClr val="E75112"/>
                </a:solidFill>
                <a:latin typeface="Verdana" pitchFamily="34" charset="0"/>
              </a:rPr>
              <a:t>RADEN </a:t>
            </a:r>
            <a:r>
              <a:rPr lang="fr-FR" altLang="fr-FR" sz="2000" dirty="0">
                <a:solidFill>
                  <a:srgbClr val="E75112"/>
                </a:solidFill>
                <a:latin typeface="Verdana" pitchFamily="34" charset="0"/>
              </a:rPr>
              <a:t>(Radioactivité et Environnement)  </a:t>
            </a:r>
            <a:r>
              <a:rPr lang="fr-FR" altLang="fr-FR" sz="2000" b="1" dirty="0">
                <a:solidFill>
                  <a:srgbClr val="E75112"/>
                </a:solidFill>
                <a:latin typeface="Verdana" pitchFamily="34" charset="0"/>
              </a:rPr>
              <a:t> </a:t>
            </a:r>
            <a:r>
              <a:rPr lang="fr-FR" altLang="fr-FR" sz="2800" b="1" dirty="0">
                <a:solidFill>
                  <a:srgbClr val="E75112"/>
                </a:solidFill>
                <a:latin typeface="Verdana" pitchFamily="34" charset="0"/>
              </a:rPr>
              <a:t>Equipe Gaz Rares / </a:t>
            </a:r>
            <a:r>
              <a:rPr lang="fr-FR" altLang="fr-FR" sz="2800" b="1" dirty="0" smtClean="0">
                <a:solidFill>
                  <a:srgbClr val="E75112"/>
                </a:solidFill>
                <a:latin typeface="Verdana" pitchFamily="34" charset="0"/>
              </a:rPr>
              <a:t>PIAGARA*</a:t>
            </a:r>
            <a:endParaRPr lang="fr-FR" sz="4400" dirty="0"/>
          </a:p>
        </p:txBody>
      </p:sp>
      <p:pic>
        <p:nvPicPr>
          <p:cNvPr id="5" name="Image 4"/>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108597" y="0"/>
            <a:ext cx="1797700" cy="881149"/>
          </a:xfrm>
          <a:prstGeom prst="rect">
            <a:avLst/>
          </a:prstGeom>
        </p:spPr>
      </p:pic>
      <p:pic>
        <p:nvPicPr>
          <p:cNvPr id="10" name="Image 9"/>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9224088" y="116031"/>
            <a:ext cx="1939905" cy="776588"/>
          </a:xfrm>
          <a:prstGeom prst="rect">
            <a:avLst/>
          </a:prstGeom>
        </p:spPr>
      </p:pic>
      <p:pic>
        <p:nvPicPr>
          <p:cNvPr id="7" name="Image 6">
            <a:extLst>
              <a:ext uri="{FF2B5EF4-FFF2-40B4-BE49-F238E27FC236}">
                <a16:creationId xmlns="" xmlns:a16="http://schemas.microsoft.com/office/drawing/2014/main" id="{3426BF67-2D79-1B9A-926D-FA803F9B9368}"/>
              </a:ext>
            </a:extLst>
          </p:cNvPr>
          <p:cNvPicPr>
            <a:picLocks noChangeAspect="1"/>
          </p:cNvPicPr>
          <p:nvPr>
            <p:custDataLst>
              <p:tags r:id="rId4"/>
            </p:custDataLst>
          </p:nvPr>
        </p:nvPicPr>
        <p:blipFill>
          <a:blip r:embed="rId11"/>
          <a:stretch>
            <a:fillRect/>
          </a:stretch>
        </p:blipFill>
        <p:spPr>
          <a:xfrm>
            <a:off x="4514476" y="8805"/>
            <a:ext cx="1561305" cy="991041"/>
          </a:xfrm>
          <a:prstGeom prst="rect">
            <a:avLst/>
          </a:prstGeom>
        </p:spPr>
      </p:pic>
      <p:sp>
        <p:nvSpPr>
          <p:cNvPr id="4" name="Sous-titre 3"/>
          <p:cNvSpPr>
            <a:spLocks noGrp="1"/>
          </p:cNvSpPr>
          <p:nvPr>
            <p:ph type="subTitle" idx="1"/>
            <p:custDataLst>
              <p:tags r:id="rId5"/>
            </p:custDataLst>
          </p:nvPr>
        </p:nvSpPr>
        <p:spPr>
          <a:xfrm>
            <a:off x="2419004" y="3287458"/>
            <a:ext cx="7456517" cy="544710"/>
          </a:xfrm>
        </p:spPr>
        <p:txBody>
          <a:bodyPr>
            <a:noAutofit/>
          </a:bodyPr>
          <a:lstStyle/>
          <a:p>
            <a:r>
              <a:rPr lang="fr-FR" sz="2800" dirty="0">
                <a:solidFill>
                  <a:srgbClr val="E75112"/>
                </a:solidFill>
              </a:rPr>
              <a:t>Conseil </a:t>
            </a:r>
            <a:r>
              <a:rPr lang="fr-FR" sz="2800" dirty="0" smtClean="0">
                <a:solidFill>
                  <a:srgbClr val="E75112"/>
                </a:solidFill>
              </a:rPr>
              <a:t>Scientifique, </a:t>
            </a:r>
            <a:r>
              <a:rPr lang="fr-FR" sz="2800" dirty="0">
                <a:solidFill>
                  <a:srgbClr val="E75112"/>
                </a:solidFill>
              </a:rPr>
              <a:t>18/01/2023</a:t>
            </a:r>
          </a:p>
          <a:p>
            <a:endParaRPr lang="en-US" sz="2800" dirty="0"/>
          </a:p>
        </p:txBody>
      </p:sp>
      <p:sp>
        <p:nvSpPr>
          <p:cNvPr id="11" name="ZoneTexte 10"/>
          <p:cNvSpPr txBox="1"/>
          <p:nvPr>
            <p:custDataLst>
              <p:tags r:id="rId6"/>
            </p:custDataLst>
          </p:nvPr>
        </p:nvSpPr>
        <p:spPr>
          <a:xfrm>
            <a:off x="3618345" y="2702047"/>
            <a:ext cx="5431175" cy="307777"/>
          </a:xfrm>
          <a:prstGeom prst="rect">
            <a:avLst/>
          </a:prstGeom>
          <a:noFill/>
        </p:spPr>
        <p:txBody>
          <a:bodyPr wrap="square" rtlCol="0">
            <a:spAutoFit/>
          </a:bodyPr>
          <a:lstStyle/>
          <a:p>
            <a:r>
              <a:rPr lang="fr-FR" sz="1400" dirty="0">
                <a:solidFill>
                  <a:srgbClr val="E75112"/>
                </a:solidFill>
              </a:rPr>
              <a:t>*Plateforme Interdisciplinaire d’Analyse des Gaz Rares en </a:t>
            </a:r>
            <a:r>
              <a:rPr lang="fr-FR" sz="1400" dirty="0" smtClean="0">
                <a:solidFill>
                  <a:srgbClr val="E75112"/>
                </a:solidFill>
              </a:rPr>
              <a:t>Aquitaine</a:t>
            </a:r>
            <a:endParaRPr lang="fr-FR" sz="1400" dirty="0">
              <a:solidFill>
                <a:srgbClr val="E75112"/>
              </a:solidFill>
            </a:endParaRPr>
          </a:p>
        </p:txBody>
      </p:sp>
      <p:pic>
        <p:nvPicPr>
          <p:cNvPr id="6" name="Image 5"/>
          <p:cNvPicPr>
            <a:picLocks noChangeAspect="1"/>
          </p:cNvPicPr>
          <p:nvPr>
            <p:custDataLst>
              <p:tags r:id="rId7"/>
            </p:custDataLst>
          </p:nvPr>
        </p:nvPicPr>
        <p:blipFill rotWithShape="1">
          <a:blip r:embed="rId12">
            <a:extLst>
              <a:ext uri="{28A0092B-C50C-407E-A947-70E740481C1C}">
                <a14:useLocalDpi xmlns:a14="http://schemas.microsoft.com/office/drawing/2010/main" val="0"/>
              </a:ext>
            </a:extLst>
          </a:blip>
          <a:srcRect t="21666" b="33577"/>
          <a:stretch/>
        </p:blipFill>
        <p:spPr>
          <a:xfrm>
            <a:off x="357447" y="4000514"/>
            <a:ext cx="11349978" cy="2857486"/>
          </a:xfrm>
          <a:prstGeom prst="rect">
            <a:avLst/>
          </a:prstGeom>
        </p:spPr>
      </p:pic>
    </p:spTree>
    <p:extLst>
      <p:ext uri="{BB962C8B-B14F-4D97-AF65-F5344CB8AC3E}">
        <p14:creationId xmlns:p14="http://schemas.microsoft.com/office/powerpoint/2010/main" val="9832721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FR" sz="3600" dirty="0" smtClean="0"/>
              <a:t>Budgets</a:t>
            </a:r>
            <a:endParaRPr lang="en-US" sz="3600" noProof="0" dirty="0"/>
          </a:p>
        </p:txBody>
      </p:sp>
      <p:sp>
        <p:nvSpPr>
          <p:cNvPr id="5" name="Espace réservé du numéro de diapositive 4"/>
          <p:cNvSpPr>
            <a:spLocks noGrp="1"/>
          </p:cNvSpPr>
          <p:nvPr>
            <p:ph type="sldNum" sz="quarter" idx="4"/>
            <p:custDataLst>
              <p:tags r:id="rId2"/>
            </p:custDataLst>
          </p:nvPr>
        </p:nvSpPr>
        <p:spPr/>
        <p:txBody>
          <a:bodyPr/>
          <a:lstStyle/>
          <a:p>
            <a:fld id="{F00B0AD9-CF45-48CE-A09B-E8FB346F4F91}" type="slidenum">
              <a:rPr lang="fr-FR" altLang="fr-FR" smtClean="0"/>
              <a:pPr/>
              <a:t>10</a:t>
            </a:fld>
            <a:endParaRPr lang="fr-FR" altLang="fr-FR"/>
          </a:p>
        </p:txBody>
      </p:sp>
      <p:sp>
        <p:nvSpPr>
          <p:cNvPr id="7" name="Espace réservé du contenu 6">
            <a:extLst>
              <a:ext uri="{FF2B5EF4-FFF2-40B4-BE49-F238E27FC236}">
                <a16:creationId xmlns="" xmlns:a16="http://schemas.microsoft.com/office/drawing/2014/main" id="{B65CE760-2A15-4347-9B28-A3CB5EFCFEEF}"/>
              </a:ext>
            </a:extLst>
          </p:cNvPr>
          <p:cNvSpPr>
            <a:spLocks noGrp="1"/>
          </p:cNvSpPr>
          <p:nvPr>
            <p:ph idx="1"/>
            <p:custDataLst>
              <p:tags r:id="rId3"/>
            </p:custDataLst>
          </p:nvPr>
        </p:nvSpPr>
        <p:spPr>
          <a:xfrm>
            <a:off x="1785504" y="1744733"/>
            <a:ext cx="7167996" cy="4300467"/>
          </a:xfrm>
        </p:spPr>
        <p:txBody>
          <a:bodyPr>
            <a:noAutofit/>
          </a:bodyPr>
          <a:lstStyle/>
          <a:p>
            <a:r>
              <a:rPr lang="fr-FR" sz="2000" dirty="0" smtClean="0"/>
              <a:t>2022</a:t>
            </a:r>
            <a:r>
              <a:rPr lang="fr-FR" sz="2000" dirty="0"/>
              <a:t>: </a:t>
            </a:r>
            <a:r>
              <a:rPr lang="fr-FR" sz="2000" dirty="0" smtClean="0"/>
              <a:t>dépenses 20,5k</a:t>
            </a:r>
            <a:r>
              <a:rPr lang="fr-FR" sz="2000" dirty="0"/>
              <a:t>€</a:t>
            </a:r>
            <a:endParaRPr lang="fr-FR" sz="2000" dirty="0" smtClean="0"/>
          </a:p>
          <a:p>
            <a:r>
              <a:rPr lang="fr-FR" sz="2000" dirty="0" smtClean="0"/>
              <a:t>Reliquat au 01/01/23: ~4k</a:t>
            </a:r>
            <a:r>
              <a:rPr lang="fr-FR" sz="2000" dirty="0"/>
              <a:t>€</a:t>
            </a:r>
            <a:r>
              <a:rPr lang="fr-FR" sz="2000" dirty="0" smtClean="0"/>
              <a:t> </a:t>
            </a:r>
          </a:p>
          <a:p>
            <a:pPr lvl="1"/>
            <a:endParaRPr lang="fr-FR" sz="2000" dirty="0" smtClean="0"/>
          </a:p>
          <a:p>
            <a:pPr lvl="1"/>
            <a:r>
              <a:rPr lang="fr-FR" sz="2000" dirty="0" smtClean="0"/>
              <a:t>Acquis</a:t>
            </a:r>
          </a:p>
          <a:p>
            <a:r>
              <a:rPr lang="fr-FR" sz="2000" dirty="0" smtClean="0"/>
              <a:t>CREATIF</a:t>
            </a:r>
            <a:r>
              <a:rPr lang="fr-FR" sz="2000" dirty="0"/>
              <a:t>: région/IN2P3 </a:t>
            </a:r>
            <a:r>
              <a:rPr lang="fr-FR" sz="2000" dirty="0" smtClean="0"/>
              <a:t>120k</a:t>
            </a:r>
            <a:r>
              <a:rPr lang="fr-FR" sz="2000" dirty="0"/>
              <a:t>€ </a:t>
            </a:r>
            <a:r>
              <a:rPr lang="fr-FR" sz="2000" dirty="0" smtClean="0"/>
              <a:t>sur 6 ans.</a:t>
            </a:r>
          </a:p>
          <a:p>
            <a:r>
              <a:rPr lang="fr-FR" sz="2000" dirty="0" smtClean="0"/>
              <a:t>RADIOCEAN: 5</a:t>
            </a:r>
            <a:r>
              <a:rPr lang="fr-FR" sz="2000" dirty="0"/>
              <a:t>k€ </a:t>
            </a:r>
            <a:r>
              <a:rPr lang="fr-FR" sz="2000" dirty="0" smtClean="0"/>
              <a:t> en 2024</a:t>
            </a:r>
          </a:p>
          <a:p>
            <a:r>
              <a:rPr lang="fr-FR" sz="2000" dirty="0" smtClean="0"/>
              <a:t>Soutien de base IN2P3 : ~5-10 k€/an</a:t>
            </a:r>
          </a:p>
          <a:p>
            <a:endParaRPr lang="fr-FR" sz="2000" dirty="0" smtClean="0"/>
          </a:p>
          <a:p>
            <a:pPr lvl="1"/>
            <a:r>
              <a:rPr lang="fr-FR" sz="2000" dirty="0" smtClean="0"/>
              <a:t>Espéré à l’horizon 2024</a:t>
            </a:r>
            <a:endParaRPr lang="fr-FR" sz="2000" dirty="0"/>
          </a:p>
          <a:p>
            <a:r>
              <a:rPr lang="fr-FR" sz="2000" dirty="0" smtClean="0"/>
              <a:t>ERC, côté réactivité Xe </a:t>
            </a:r>
          </a:p>
          <a:p>
            <a:r>
              <a:rPr lang="fr-FR" sz="2000" dirty="0" smtClean="0"/>
              <a:t>NEEDS, ANR, </a:t>
            </a:r>
            <a:r>
              <a:rPr lang="fr-FR" sz="2000" dirty="0" smtClean="0">
                <a:solidFill>
                  <a:schemeClr val="accent5">
                    <a:lumMod val="75000"/>
                  </a:schemeClr>
                </a:solidFill>
              </a:rPr>
              <a:t>H2020 (RODEO)</a:t>
            </a:r>
            <a:r>
              <a:rPr lang="fr-FR" sz="2000" dirty="0" smtClean="0"/>
              <a:t>, côté matériaux nucléaires</a:t>
            </a:r>
          </a:p>
          <a:p>
            <a:r>
              <a:rPr lang="fr-FR" sz="2000" dirty="0" smtClean="0"/>
              <a:t>UB (SMR Plateformes) pour PIAGARA</a:t>
            </a:r>
            <a:endParaRPr lang="fr-FR" sz="2000" dirty="0"/>
          </a:p>
          <a:p>
            <a:endParaRPr lang="fr-FR" sz="2000" dirty="0" smtClean="0"/>
          </a:p>
          <a:p>
            <a:endParaRPr lang="fr-FR" sz="2000" dirty="0" smtClean="0"/>
          </a:p>
          <a:p>
            <a:pPr marL="0" indent="0">
              <a:buNone/>
            </a:pPr>
            <a:endParaRPr lang="fr-FR" sz="2000" dirty="0" smtClean="0"/>
          </a:p>
          <a:p>
            <a:pPr marL="504805" lvl="2" indent="0">
              <a:buNone/>
            </a:pPr>
            <a:endParaRPr lang="fr-FR" sz="2000" dirty="0" smtClean="0"/>
          </a:p>
          <a:p>
            <a:pPr marL="504805" lvl="2" indent="0">
              <a:buNone/>
            </a:pPr>
            <a:endParaRPr lang="fr-FR" sz="2000" dirty="0" smtClean="0"/>
          </a:p>
          <a:p>
            <a:pPr marL="504805" lvl="2" indent="0">
              <a:buNone/>
            </a:pPr>
            <a:endParaRPr lang="fr-FR" sz="2000" dirty="0"/>
          </a:p>
        </p:txBody>
      </p:sp>
    </p:spTree>
    <p:extLst>
      <p:ext uri="{BB962C8B-B14F-4D97-AF65-F5344CB8AC3E}">
        <p14:creationId xmlns:p14="http://schemas.microsoft.com/office/powerpoint/2010/main" val="217902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FR" sz="3600" dirty="0" smtClean="0"/>
              <a:t>Questions (1)</a:t>
            </a:r>
            <a:endParaRPr lang="en-US" sz="3600" noProof="0" dirty="0"/>
          </a:p>
        </p:txBody>
      </p:sp>
      <p:sp>
        <p:nvSpPr>
          <p:cNvPr id="5" name="Espace réservé du numéro de diapositive 4"/>
          <p:cNvSpPr>
            <a:spLocks noGrp="1"/>
          </p:cNvSpPr>
          <p:nvPr>
            <p:ph type="sldNum" sz="quarter" idx="4"/>
            <p:custDataLst>
              <p:tags r:id="rId2"/>
            </p:custDataLst>
          </p:nvPr>
        </p:nvSpPr>
        <p:spPr/>
        <p:txBody>
          <a:bodyPr/>
          <a:lstStyle/>
          <a:p>
            <a:fld id="{F00B0AD9-CF45-48CE-A09B-E8FB346F4F91}" type="slidenum">
              <a:rPr lang="fr-FR" altLang="fr-FR" smtClean="0"/>
              <a:pPr/>
              <a:t>11</a:t>
            </a:fld>
            <a:endParaRPr lang="fr-FR" altLang="fr-FR"/>
          </a:p>
        </p:txBody>
      </p:sp>
      <p:sp>
        <p:nvSpPr>
          <p:cNvPr id="7" name="Espace réservé du contenu 6">
            <a:extLst>
              <a:ext uri="{FF2B5EF4-FFF2-40B4-BE49-F238E27FC236}">
                <a16:creationId xmlns="" xmlns:a16="http://schemas.microsoft.com/office/drawing/2014/main" id="{B65CE760-2A15-4347-9B28-A3CB5EFCFEEF}"/>
              </a:ext>
            </a:extLst>
          </p:cNvPr>
          <p:cNvSpPr>
            <a:spLocks noGrp="1"/>
          </p:cNvSpPr>
          <p:nvPr>
            <p:ph idx="1"/>
            <p:custDataLst>
              <p:tags r:id="rId3"/>
            </p:custDataLst>
          </p:nvPr>
        </p:nvSpPr>
        <p:spPr>
          <a:xfrm>
            <a:off x="1661159" y="761616"/>
            <a:ext cx="6551815" cy="427104"/>
          </a:xfr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a:noAutofit/>
          </a:bodyPr>
          <a:lstStyle/>
          <a:p>
            <a:pPr marL="0" indent="0">
              <a:buNone/>
            </a:pPr>
            <a:r>
              <a:rPr lang="fr-FR" sz="1800" dirty="0" smtClean="0">
                <a:solidFill>
                  <a:srgbClr val="FF0000"/>
                </a:solidFill>
              </a:rPr>
              <a:t>implications </a:t>
            </a:r>
            <a:r>
              <a:rPr lang="fr-FR" sz="1800" dirty="0">
                <a:solidFill>
                  <a:srgbClr val="FF0000"/>
                </a:solidFill>
              </a:rPr>
              <a:t>des personnels dans les différents projets/activités </a:t>
            </a:r>
            <a:endParaRPr lang="fr-FR" sz="1800" dirty="0" smtClean="0">
              <a:solidFill>
                <a:srgbClr val="FF0000"/>
              </a:solidFill>
            </a:endParaRPr>
          </a:p>
          <a:p>
            <a:pPr marL="0" indent="0">
              <a:buNone/>
            </a:pPr>
            <a:endParaRPr lang="fr-FR" sz="1800" dirty="0" smtClean="0">
              <a:solidFill>
                <a:srgbClr val="FF0000"/>
              </a:solidFill>
            </a:endParaRPr>
          </a:p>
        </p:txBody>
      </p:sp>
      <p:sp>
        <p:nvSpPr>
          <p:cNvPr id="6" name="Espace réservé du contenu 6">
            <a:extLst>
              <a:ext uri="{FF2B5EF4-FFF2-40B4-BE49-F238E27FC236}">
                <a16:creationId xmlns="" xmlns:a16="http://schemas.microsoft.com/office/drawing/2014/main" id="{B65CE760-2A15-4347-9B28-A3CB5EFCFEEF}"/>
              </a:ext>
            </a:extLst>
          </p:cNvPr>
          <p:cNvSpPr txBox="1">
            <a:spLocks/>
          </p:cNvSpPr>
          <p:nvPr>
            <p:custDataLst>
              <p:tags r:id="rId4"/>
            </p:custDataLst>
          </p:nvPr>
        </p:nvSpPr>
        <p:spPr>
          <a:xfrm>
            <a:off x="362986" y="1188720"/>
            <a:ext cx="10940013" cy="3774362"/>
          </a:xfrm>
          <a:prstGeom prst="rect">
            <a:avLst/>
          </a:prstGeom>
        </p:spPr>
        <p:txBody>
          <a:bodyPr vert="horz" lIns="91440" tIns="45720" rIns="91440" bIns="45720" rtlCol="0">
            <a:noAutofit/>
          </a:bodyPr>
          <a:lstStyle>
            <a:lvl1pPr marL="257165" indent="-257165" algn="l" defTabSz="685774" rtl="0" eaLnBrk="1" latinLnBrk="0" hangingPunct="1">
              <a:lnSpc>
                <a:spcPct val="100000"/>
              </a:lnSpc>
              <a:spcBef>
                <a:spcPts val="0"/>
              </a:spcBef>
              <a:spcAft>
                <a:spcPts val="225"/>
              </a:spcAft>
              <a:buSzPct val="90000"/>
              <a:buFontTx/>
              <a:buBlip>
                <a:blip r:embed="rId8"/>
              </a:buBlip>
              <a:defRPr lang="fr-FR" sz="1500" kern="1200">
                <a:solidFill>
                  <a:schemeClr val="tx1">
                    <a:lumMod val="50000"/>
                    <a:lumOff val="50000"/>
                  </a:schemeClr>
                </a:solidFill>
                <a:latin typeface="+mn-lt"/>
                <a:ea typeface="+mn-ea"/>
                <a:cs typeface="+mn-cs"/>
              </a:defRPr>
            </a:lvl1pPr>
            <a:lvl2pPr marL="400035" indent="-171444" algn="l" defTabSz="685774" rtl="0" eaLnBrk="1" latinLnBrk="0" hangingPunct="1">
              <a:lnSpc>
                <a:spcPct val="100000"/>
              </a:lnSpc>
              <a:spcBef>
                <a:spcPts val="0"/>
              </a:spcBef>
              <a:spcAft>
                <a:spcPts val="225"/>
              </a:spcAft>
              <a:buSzPct val="120000"/>
              <a:buFont typeface="Arial" panose="020B0604020202020204" pitchFamily="34" charset="0"/>
              <a:buChar char="•"/>
              <a:defRPr lang="fr-FR" sz="1500" kern="1200">
                <a:solidFill>
                  <a:schemeClr val="tx1">
                    <a:lumMod val="50000"/>
                    <a:lumOff val="50000"/>
                  </a:schemeClr>
                </a:solidFill>
                <a:latin typeface="+mn-lt"/>
                <a:ea typeface="+mn-ea"/>
                <a:cs typeface="+mn-cs"/>
              </a:defRPr>
            </a:lvl2pPr>
            <a:lvl3pPr marL="676249" indent="-171444" algn="l" defTabSz="685774" rtl="0" eaLnBrk="1" latinLnBrk="0" hangingPunct="1">
              <a:lnSpc>
                <a:spcPct val="100000"/>
              </a:lnSpc>
              <a:spcBef>
                <a:spcPts val="0"/>
              </a:spcBef>
              <a:spcAft>
                <a:spcPts val="225"/>
              </a:spcAft>
              <a:buFont typeface="Arial" panose="020B0604020202020204" pitchFamily="34" charset="0"/>
              <a:buChar char="•"/>
              <a:defRPr lang="fr-FR" sz="1500" kern="1200">
                <a:solidFill>
                  <a:schemeClr val="tx1">
                    <a:lumMod val="50000"/>
                    <a:lumOff val="50000"/>
                  </a:schemeClr>
                </a:solidFill>
                <a:latin typeface="+mn-lt"/>
                <a:ea typeface="+mn-ea"/>
                <a:cs typeface="+mn-cs"/>
              </a:defRPr>
            </a:lvl3pPr>
            <a:lvl4pPr marL="942940" indent="-171444" algn="l" defTabSz="685774" rtl="0" eaLnBrk="1" latinLnBrk="0" hangingPunct="1">
              <a:lnSpc>
                <a:spcPct val="100000"/>
              </a:lnSpc>
              <a:spcBef>
                <a:spcPts val="0"/>
              </a:spcBef>
              <a:spcAft>
                <a:spcPts val="225"/>
              </a:spcAft>
              <a:buFont typeface="Arial" panose="020B0604020202020204" pitchFamily="34" charset="0"/>
              <a:buChar char="•"/>
              <a:defRPr lang="fr-FR" sz="1500" kern="1200">
                <a:solidFill>
                  <a:schemeClr val="tx1">
                    <a:lumMod val="50000"/>
                    <a:lumOff val="50000"/>
                  </a:schemeClr>
                </a:solidFill>
                <a:latin typeface="+mn-lt"/>
                <a:ea typeface="+mn-ea"/>
                <a:cs typeface="+mn-cs"/>
              </a:defRPr>
            </a:lvl4pPr>
            <a:lvl5pPr marL="1209630" indent="-171444" algn="l" defTabSz="685774" rtl="0" eaLnBrk="1" latinLnBrk="0" hangingPunct="1">
              <a:lnSpc>
                <a:spcPct val="100000"/>
              </a:lnSpc>
              <a:spcBef>
                <a:spcPts val="0"/>
              </a:spcBef>
              <a:spcAft>
                <a:spcPts val="225"/>
              </a:spcAft>
              <a:buFont typeface="Arial" panose="020B0604020202020204" pitchFamily="34" charset="0"/>
              <a:buChar char="•"/>
              <a:defRPr lang="fr-FR" sz="1500" kern="1200">
                <a:solidFill>
                  <a:schemeClr val="tx1">
                    <a:lumMod val="50000"/>
                    <a:lumOff val="50000"/>
                  </a:schemeClr>
                </a:solidFill>
                <a:latin typeface="+mn-lt"/>
                <a:ea typeface="+mn-ea"/>
                <a:cs typeface="+mn-cs"/>
              </a:defRPr>
            </a:lvl5pPr>
            <a:lvl6pPr marL="1885878" indent="-171444" algn="l" defTabSz="68577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66" indent="-171444" algn="l" defTabSz="68577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52" indent="-171444" algn="l" defTabSz="68577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40" indent="-171444" algn="l" defTabSz="68577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fr-FR" sz="1600" dirty="0" smtClean="0"/>
              <a:t>RGR comprend 3 personnes EG(</a:t>
            </a:r>
            <a:r>
              <a:rPr lang="fr-FR" sz="1600" dirty="0" err="1" smtClean="0"/>
              <a:t>CRhc</a:t>
            </a:r>
            <a:r>
              <a:rPr lang="fr-FR" sz="1600" dirty="0" smtClean="0"/>
              <a:t>), DH(</a:t>
            </a:r>
            <a:r>
              <a:rPr lang="fr-FR" sz="1600" dirty="0" err="1" smtClean="0"/>
              <a:t>CRcn</a:t>
            </a:r>
            <a:r>
              <a:rPr lang="fr-FR" sz="1600" dirty="0" smtClean="0"/>
              <a:t>) et JD(</a:t>
            </a:r>
            <a:r>
              <a:rPr lang="fr-FR" sz="1600" dirty="0" err="1" smtClean="0"/>
              <a:t>IRcn</a:t>
            </a:r>
            <a:r>
              <a:rPr lang="fr-FR" sz="1600" dirty="0" smtClean="0"/>
              <a:t>)</a:t>
            </a:r>
          </a:p>
          <a:p>
            <a:pPr lvl="1"/>
            <a:r>
              <a:rPr lang="fr-FR" sz="1600" dirty="0"/>
              <a:t>P</a:t>
            </a:r>
            <a:r>
              <a:rPr lang="fr-FR" sz="1600" dirty="0" smtClean="0"/>
              <a:t>articipation de </a:t>
            </a:r>
            <a:r>
              <a:rPr lang="fr-FR" sz="1600" dirty="0" smtClean="0">
                <a:solidFill>
                  <a:srgbClr val="FF0000"/>
                </a:solidFill>
              </a:rPr>
              <a:t>tous</a:t>
            </a:r>
            <a:r>
              <a:rPr lang="fr-FR" sz="1600" dirty="0" smtClean="0"/>
              <a:t> aux différents projets. EG ou DH porteurs de projets scientifiques et JD pour les projets techniques en cours ou à venir.</a:t>
            </a:r>
          </a:p>
          <a:p>
            <a:pPr lvl="1"/>
            <a:r>
              <a:rPr lang="fr-FR" sz="1600" dirty="0" smtClean="0">
                <a:solidFill>
                  <a:srgbClr val="FF0000"/>
                </a:solidFill>
              </a:rPr>
              <a:t>JD impliqué scientifiquement</a:t>
            </a:r>
            <a:r>
              <a:rPr lang="fr-FR" sz="1600" dirty="0" smtClean="0"/>
              <a:t>: coauteur d'une publication (</a:t>
            </a:r>
            <a:r>
              <a:rPr lang="fr-FR" sz="1400" i="1" dirty="0"/>
              <a:t>Journal of </a:t>
            </a:r>
            <a:r>
              <a:rPr lang="fr-FR" sz="1400" i="1" dirty="0" err="1"/>
              <a:t>Nuclear</a:t>
            </a:r>
            <a:r>
              <a:rPr lang="fr-FR" sz="1400" i="1" dirty="0"/>
              <a:t> </a:t>
            </a:r>
            <a:r>
              <a:rPr lang="fr-FR" sz="1400" i="1" dirty="0" err="1"/>
              <a:t>Materials</a:t>
            </a:r>
            <a:r>
              <a:rPr lang="fr-FR" sz="1400" i="1" dirty="0"/>
              <a:t> 574 (2023) 154191</a:t>
            </a:r>
            <a:r>
              <a:rPr lang="fr-FR" sz="1400" i="1" dirty="0" smtClean="0"/>
              <a:t>). </a:t>
            </a:r>
            <a:r>
              <a:rPr lang="fr-FR" sz="1600" dirty="0" smtClean="0"/>
              <a:t>Voué à prendre plus de responsabilités et d’implications dans les travaux scientifiques</a:t>
            </a:r>
          </a:p>
          <a:p>
            <a:r>
              <a:rPr lang="fr-FR" sz="1600" dirty="0" smtClean="0"/>
              <a:t>Disponibilité </a:t>
            </a:r>
            <a:r>
              <a:rPr lang="fr-FR" sz="1600" dirty="0"/>
              <a:t>RH, Financement, appui des services </a:t>
            </a:r>
            <a:r>
              <a:rPr lang="fr-FR" sz="1600" dirty="0">
                <a:solidFill>
                  <a:srgbClr val="FF0000"/>
                </a:solidFill>
              </a:rPr>
              <a:t>=&gt;</a:t>
            </a:r>
            <a:r>
              <a:rPr lang="fr-FR" sz="1600" dirty="0" smtClean="0">
                <a:solidFill>
                  <a:srgbClr val="FF0000"/>
                </a:solidFill>
              </a:rPr>
              <a:t>choix</a:t>
            </a:r>
          </a:p>
          <a:p>
            <a:pPr lvl="1"/>
            <a:r>
              <a:rPr lang="fr-FR" sz="1600" dirty="0" smtClean="0"/>
              <a:t>recentré sur 4 thématiques:</a:t>
            </a:r>
          </a:p>
          <a:p>
            <a:pPr lvl="2"/>
            <a:r>
              <a:rPr lang="fr-FR" sz="1600" dirty="0" smtClean="0"/>
              <a:t>Activées liées aux </a:t>
            </a:r>
            <a:r>
              <a:rPr lang="fr-FR" sz="1600" dirty="0" smtClean="0">
                <a:solidFill>
                  <a:srgbClr val="FF0000"/>
                </a:solidFill>
              </a:rPr>
              <a:t>matériaux du nucléaire </a:t>
            </a:r>
            <a:r>
              <a:rPr lang="fr-FR" sz="1600" dirty="0" smtClean="0"/>
              <a:t>(UO</a:t>
            </a:r>
            <a:r>
              <a:rPr lang="fr-FR" sz="1600" baseline="-25000" dirty="0" smtClean="0"/>
              <a:t>2</a:t>
            </a:r>
            <a:r>
              <a:rPr lang="fr-FR" sz="1600" dirty="0" smtClean="0"/>
              <a:t> (EG), autres (DH)) </a:t>
            </a:r>
            <a:endParaRPr lang="fr-FR" sz="1600" dirty="0"/>
          </a:p>
          <a:p>
            <a:pPr lvl="2"/>
            <a:r>
              <a:rPr lang="fr-FR" sz="1600" dirty="0" smtClean="0">
                <a:solidFill>
                  <a:srgbClr val="FF0000"/>
                </a:solidFill>
              </a:rPr>
              <a:t>Géoscience terrestre </a:t>
            </a:r>
            <a:r>
              <a:rPr lang="fr-FR" sz="1600" dirty="0" smtClean="0"/>
              <a:t>avec poursuite de la thématique "réactivité chimique du Xe" =&gt; DH</a:t>
            </a:r>
          </a:p>
          <a:p>
            <a:pPr lvl="2"/>
            <a:r>
              <a:rPr lang="fr-FR" sz="1600" dirty="0" smtClean="0">
                <a:solidFill>
                  <a:srgbClr val="FF0000"/>
                </a:solidFill>
              </a:rPr>
              <a:t>Cosmochimie</a:t>
            </a:r>
            <a:r>
              <a:rPr lang="fr-FR" sz="1600" dirty="0" smtClean="0"/>
              <a:t>: Modèle de formation planétaire contraint par la mesure des GR dans les météorites=&gt;EG</a:t>
            </a:r>
          </a:p>
          <a:p>
            <a:pPr lvl="2"/>
            <a:r>
              <a:rPr lang="fr-FR" sz="1600" dirty="0" smtClean="0">
                <a:solidFill>
                  <a:srgbClr val="FF0000"/>
                </a:solidFill>
              </a:rPr>
              <a:t>Déchets immergés </a:t>
            </a:r>
            <a:r>
              <a:rPr lang="fr-FR" sz="1600" dirty="0" smtClean="0"/>
              <a:t>– mesures tritium (2024)=&gt; JD, DH</a:t>
            </a:r>
          </a:p>
          <a:p>
            <a:pPr lvl="1"/>
            <a:r>
              <a:rPr lang="fr-FR" sz="1600" dirty="0" smtClean="0"/>
              <a:t>Abandons</a:t>
            </a:r>
          </a:p>
          <a:p>
            <a:pPr lvl="2"/>
            <a:r>
              <a:rPr lang="fr-FR" sz="1600" dirty="0">
                <a:solidFill>
                  <a:srgbClr val="FF0000"/>
                </a:solidFill>
              </a:rPr>
              <a:t>MUTIRAK</a:t>
            </a:r>
            <a:r>
              <a:rPr lang="fr-FR" sz="1600" dirty="0"/>
              <a:t> est mis en stand-by. Les machines sont maintenues, mais aucune activité de </a:t>
            </a:r>
            <a:r>
              <a:rPr lang="fr-FR" sz="1600" dirty="0" smtClean="0"/>
              <a:t>prévue</a:t>
            </a:r>
          </a:p>
          <a:p>
            <a:pPr lvl="2"/>
            <a:r>
              <a:rPr lang="fr-FR" sz="1600" dirty="0" smtClean="0">
                <a:solidFill>
                  <a:srgbClr val="FF0000"/>
                </a:solidFill>
              </a:rPr>
              <a:t>Hydrogéologie</a:t>
            </a:r>
            <a:r>
              <a:rPr lang="fr-FR" sz="1600" dirty="0" smtClean="0"/>
              <a:t>, </a:t>
            </a:r>
            <a:r>
              <a:rPr lang="fr-FR" sz="1600" dirty="0" smtClean="0">
                <a:solidFill>
                  <a:srgbClr val="FF0000"/>
                </a:solidFill>
              </a:rPr>
              <a:t>paléotempératures</a:t>
            </a:r>
            <a:r>
              <a:rPr lang="fr-FR" sz="1600" dirty="0" smtClean="0"/>
              <a:t>, uniquement si sollicitation extérieure alléchante </a:t>
            </a:r>
          </a:p>
          <a:p>
            <a:pPr lvl="2"/>
            <a:endParaRPr lang="fr-FR" sz="1600" dirty="0"/>
          </a:p>
          <a:p>
            <a:pPr lvl="1"/>
            <a:endParaRPr lang="fr-FR" sz="1600" dirty="0" smtClean="0"/>
          </a:p>
        </p:txBody>
      </p:sp>
      <p:sp>
        <p:nvSpPr>
          <p:cNvPr id="9" name="Espace réservé du contenu 6">
            <a:extLst>
              <a:ext uri="{FF2B5EF4-FFF2-40B4-BE49-F238E27FC236}">
                <a16:creationId xmlns="" xmlns:a16="http://schemas.microsoft.com/office/drawing/2014/main" id="{B65CE760-2A15-4347-9B28-A3CB5EFCFEEF}"/>
              </a:ext>
            </a:extLst>
          </p:cNvPr>
          <p:cNvSpPr txBox="1">
            <a:spLocks/>
          </p:cNvSpPr>
          <p:nvPr>
            <p:custDataLst>
              <p:tags r:id="rId5"/>
            </p:custDataLst>
          </p:nvPr>
        </p:nvSpPr>
        <p:spPr>
          <a:xfrm>
            <a:off x="747219" y="5135265"/>
            <a:ext cx="9335196" cy="426720"/>
          </a:xfrm>
          <a:prstGeom prst="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vert="horz" lIns="91440" tIns="45720" rIns="91440" bIns="45720" rtlCol="0">
            <a:noAutofit/>
          </a:bodyPr>
          <a:lstStyle>
            <a:lvl1pPr marL="257165" indent="-257165" algn="l" defTabSz="685774" rtl="0" eaLnBrk="1" latinLnBrk="0" hangingPunct="1">
              <a:lnSpc>
                <a:spcPct val="100000"/>
              </a:lnSpc>
              <a:spcBef>
                <a:spcPts val="0"/>
              </a:spcBef>
              <a:spcAft>
                <a:spcPts val="225"/>
              </a:spcAft>
              <a:buSzPct val="90000"/>
              <a:buFontTx/>
              <a:buBlip>
                <a:blip r:embed="rId8"/>
              </a:buBlip>
              <a:defRPr lang="fr-FR" sz="1500" kern="1200">
                <a:solidFill>
                  <a:schemeClr val="tx1">
                    <a:lumMod val="50000"/>
                    <a:lumOff val="50000"/>
                  </a:schemeClr>
                </a:solidFill>
                <a:latin typeface="+mn-lt"/>
                <a:ea typeface="+mn-ea"/>
                <a:cs typeface="+mn-cs"/>
              </a:defRPr>
            </a:lvl1pPr>
            <a:lvl2pPr marL="400035" indent="-171444" algn="l" defTabSz="685774" rtl="0" eaLnBrk="1" latinLnBrk="0" hangingPunct="1">
              <a:lnSpc>
                <a:spcPct val="100000"/>
              </a:lnSpc>
              <a:spcBef>
                <a:spcPts val="0"/>
              </a:spcBef>
              <a:spcAft>
                <a:spcPts val="225"/>
              </a:spcAft>
              <a:buSzPct val="120000"/>
              <a:buFont typeface="Arial" panose="020B0604020202020204" pitchFamily="34" charset="0"/>
              <a:buChar char="•"/>
              <a:defRPr lang="fr-FR" sz="1500" kern="1200">
                <a:solidFill>
                  <a:schemeClr val="tx1">
                    <a:lumMod val="50000"/>
                    <a:lumOff val="50000"/>
                  </a:schemeClr>
                </a:solidFill>
                <a:latin typeface="+mn-lt"/>
                <a:ea typeface="+mn-ea"/>
                <a:cs typeface="+mn-cs"/>
              </a:defRPr>
            </a:lvl2pPr>
            <a:lvl3pPr marL="676249" indent="-171444" algn="l" defTabSz="685774" rtl="0" eaLnBrk="1" latinLnBrk="0" hangingPunct="1">
              <a:lnSpc>
                <a:spcPct val="100000"/>
              </a:lnSpc>
              <a:spcBef>
                <a:spcPts val="0"/>
              </a:spcBef>
              <a:spcAft>
                <a:spcPts val="225"/>
              </a:spcAft>
              <a:buFont typeface="Arial" panose="020B0604020202020204" pitchFamily="34" charset="0"/>
              <a:buChar char="•"/>
              <a:defRPr lang="fr-FR" sz="1500" kern="1200">
                <a:solidFill>
                  <a:schemeClr val="tx1">
                    <a:lumMod val="50000"/>
                    <a:lumOff val="50000"/>
                  </a:schemeClr>
                </a:solidFill>
                <a:latin typeface="+mn-lt"/>
                <a:ea typeface="+mn-ea"/>
                <a:cs typeface="+mn-cs"/>
              </a:defRPr>
            </a:lvl3pPr>
            <a:lvl4pPr marL="942940" indent="-171444" algn="l" defTabSz="685774" rtl="0" eaLnBrk="1" latinLnBrk="0" hangingPunct="1">
              <a:lnSpc>
                <a:spcPct val="100000"/>
              </a:lnSpc>
              <a:spcBef>
                <a:spcPts val="0"/>
              </a:spcBef>
              <a:spcAft>
                <a:spcPts val="225"/>
              </a:spcAft>
              <a:buFont typeface="Arial" panose="020B0604020202020204" pitchFamily="34" charset="0"/>
              <a:buChar char="•"/>
              <a:defRPr lang="fr-FR" sz="1500" kern="1200">
                <a:solidFill>
                  <a:schemeClr val="tx1">
                    <a:lumMod val="50000"/>
                    <a:lumOff val="50000"/>
                  </a:schemeClr>
                </a:solidFill>
                <a:latin typeface="+mn-lt"/>
                <a:ea typeface="+mn-ea"/>
                <a:cs typeface="+mn-cs"/>
              </a:defRPr>
            </a:lvl4pPr>
            <a:lvl5pPr marL="1209630" indent="-171444" algn="l" defTabSz="685774" rtl="0" eaLnBrk="1" latinLnBrk="0" hangingPunct="1">
              <a:lnSpc>
                <a:spcPct val="100000"/>
              </a:lnSpc>
              <a:spcBef>
                <a:spcPts val="0"/>
              </a:spcBef>
              <a:spcAft>
                <a:spcPts val="225"/>
              </a:spcAft>
              <a:buFont typeface="Arial" panose="020B0604020202020204" pitchFamily="34" charset="0"/>
              <a:buChar char="•"/>
              <a:defRPr lang="fr-FR" sz="1500" kern="1200">
                <a:solidFill>
                  <a:schemeClr val="tx1">
                    <a:lumMod val="50000"/>
                    <a:lumOff val="50000"/>
                  </a:schemeClr>
                </a:solidFill>
                <a:latin typeface="+mn-lt"/>
                <a:ea typeface="+mn-ea"/>
                <a:cs typeface="+mn-cs"/>
              </a:defRPr>
            </a:lvl5pPr>
            <a:lvl6pPr marL="1885878" indent="-171444" algn="l" defTabSz="68577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66" indent="-171444" algn="l" defTabSz="68577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52" indent="-171444" algn="l" defTabSz="68577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40" indent="-171444" algn="l" defTabSz="68577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fr-FR" sz="1800" dirty="0" smtClean="0">
                <a:solidFill>
                  <a:srgbClr val="FF0000"/>
                </a:solidFill>
              </a:rPr>
              <a:t>De même l’aide (ou à défaut les besoins) de la part du service plateforme devrait être évaluée.</a:t>
            </a:r>
          </a:p>
          <a:p>
            <a:pPr marL="0" indent="0">
              <a:buFontTx/>
              <a:buNone/>
            </a:pPr>
            <a:endParaRPr lang="fr-FR" sz="1800" dirty="0" smtClean="0">
              <a:solidFill>
                <a:srgbClr val="FF0000"/>
              </a:solidFill>
            </a:endParaRPr>
          </a:p>
        </p:txBody>
      </p:sp>
      <p:sp>
        <p:nvSpPr>
          <p:cNvPr id="10" name="Espace réservé du contenu 6">
            <a:extLst>
              <a:ext uri="{FF2B5EF4-FFF2-40B4-BE49-F238E27FC236}">
                <a16:creationId xmlns="" xmlns:a16="http://schemas.microsoft.com/office/drawing/2014/main" id="{B65CE760-2A15-4347-9B28-A3CB5EFCFEEF}"/>
              </a:ext>
            </a:extLst>
          </p:cNvPr>
          <p:cNvSpPr txBox="1">
            <a:spLocks/>
          </p:cNvSpPr>
          <p:nvPr>
            <p:custDataLst>
              <p:tags r:id="rId6"/>
            </p:custDataLst>
          </p:nvPr>
        </p:nvSpPr>
        <p:spPr>
          <a:xfrm>
            <a:off x="885303" y="5561985"/>
            <a:ext cx="9613672" cy="1171324"/>
          </a:xfrm>
          <a:prstGeom prst="rect">
            <a:avLst/>
          </a:prstGeom>
        </p:spPr>
        <p:txBody>
          <a:bodyPr vert="horz" lIns="91440" tIns="45720" rIns="91440" bIns="45720" rtlCol="0">
            <a:noAutofit/>
          </a:bodyPr>
          <a:lstStyle>
            <a:lvl1pPr marL="257165" indent="-257165" algn="l" defTabSz="685774" rtl="0" eaLnBrk="1" latinLnBrk="0" hangingPunct="1">
              <a:lnSpc>
                <a:spcPct val="100000"/>
              </a:lnSpc>
              <a:spcBef>
                <a:spcPts val="0"/>
              </a:spcBef>
              <a:spcAft>
                <a:spcPts val="225"/>
              </a:spcAft>
              <a:buSzPct val="90000"/>
              <a:buFontTx/>
              <a:buBlip>
                <a:blip r:embed="rId8"/>
              </a:buBlip>
              <a:defRPr lang="fr-FR" sz="1500" kern="1200">
                <a:solidFill>
                  <a:schemeClr val="tx1">
                    <a:lumMod val="50000"/>
                    <a:lumOff val="50000"/>
                  </a:schemeClr>
                </a:solidFill>
                <a:latin typeface="+mn-lt"/>
                <a:ea typeface="+mn-ea"/>
                <a:cs typeface="+mn-cs"/>
              </a:defRPr>
            </a:lvl1pPr>
            <a:lvl2pPr marL="400035" indent="-171444" algn="l" defTabSz="685774" rtl="0" eaLnBrk="1" latinLnBrk="0" hangingPunct="1">
              <a:lnSpc>
                <a:spcPct val="100000"/>
              </a:lnSpc>
              <a:spcBef>
                <a:spcPts val="0"/>
              </a:spcBef>
              <a:spcAft>
                <a:spcPts val="225"/>
              </a:spcAft>
              <a:buSzPct val="120000"/>
              <a:buFont typeface="Arial" panose="020B0604020202020204" pitchFamily="34" charset="0"/>
              <a:buChar char="•"/>
              <a:defRPr lang="fr-FR" sz="1500" kern="1200">
                <a:solidFill>
                  <a:schemeClr val="tx1">
                    <a:lumMod val="50000"/>
                    <a:lumOff val="50000"/>
                  </a:schemeClr>
                </a:solidFill>
                <a:latin typeface="+mn-lt"/>
                <a:ea typeface="+mn-ea"/>
                <a:cs typeface="+mn-cs"/>
              </a:defRPr>
            </a:lvl2pPr>
            <a:lvl3pPr marL="676249" indent="-171444" algn="l" defTabSz="685774" rtl="0" eaLnBrk="1" latinLnBrk="0" hangingPunct="1">
              <a:lnSpc>
                <a:spcPct val="100000"/>
              </a:lnSpc>
              <a:spcBef>
                <a:spcPts val="0"/>
              </a:spcBef>
              <a:spcAft>
                <a:spcPts val="225"/>
              </a:spcAft>
              <a:buFont typeface="Arial" panose="020B0604020202020204" pitchFamily="34" charset="0"/>
              <a:buChar char="•"/>
              <a:defRPr lang="fr-FR" sz="1500" kern="1200">
                <a:solidFill>
                  <a:schemeClr val="tx1">
                    <a:lumMod val="50000"/>
                    <a:lumOff val="50000"/>
                  </a:schemeClr>
                </a:solidFill>
                <a:latin typeface="+mn-lt"/>
                <a:ea typeface="+mn-ea"/>
                <a:cs typeface="+mn-cs"/>
              </a:defRPr>
            </a:lvl3pPr>
            <a:lvl4pPr marL="942940" indent="-171444" algn="l" defTabSz="685774" rtl="0" eaLnBrk="1" latinLnBrk="0" hangingPunct="1">
              <a:lnSpc>
                <a:spcPct val="100000"/>
              </a:lnSpc>
              <a:spcBef>
                <a:spcPts val="0"/>
              </a:spcBef>
              <a:spcAft>
                <a:spcPts val="225"/>
              </a:spcAft>
              <a:buFont typeface="Arial" panose="020B0604020202020204" pitchFamily="34" charset="0"/>
              <a:buChar char="•"/>
              <a:defRPr lang="fr-FR" sz="1500" kern="1200">
                <a:solidFill>
                  <a:schemeClr val="tx1">
                    <a:lumMod val="50000"/>
                    <a:lumOff val="50000"/>
                  </a:schemeClr>
                </a:solidFill>
                <a:latin typeface="+mn-lt"/>
                <a:ea typeface="+mn-ea"/>
                <a:cs typeface="+mn-cs"/>
              </a:defRPr>
            </a:lvl4pPr>
            <a:lvl5pPr marL="1209630" indent="-171444" algn="l" defTabSz="685774" rtl="0" eaLnBrk="1" latinLnBrk="0" hangingPunct="1">
              <a:lnSpc>
                <a:spcPct val="100000"/>
              </a:lnSpc>
              <a:spcBef>
                <a:spcPts val="0"/>
              </a:spcBef>
              <a:spcAft>
                <a:spcPts val="225"/>
              </a:spcAft>
              <a:buFont typeface="Arial" panose="020B0604020202020204" pitchFamily="34" charset="0"/>
              <a:buChar char="•"/>
              <a:defRPr lang="fr-FR" sz="1500" kern="1200">
                <a:solidFill>
                  <a:schemeClr val="tx1">
                    <a:lumMod val="50000"/>
                    <a:lumOff val="50000"/>
                  </a:schemeClr>
                </a:solidFill>
                <a:latin typeface="+mn-lt"/>
                <a:ea typeface="+mn-ea"/>
                <a:cs typeface="+mn-cs"/>
              </a:defRPr>
            </a:lvl5pPr>
            <a:lvl6pPr marL="1885878" indent="-171444" algn="l" defTabSz="68577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66" indent="-171444" algn="l" defTabSz="68577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52" indent="-171444" algn="l" defTabSz="68577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40" indent="-171444" algn="l" defTabSz="68577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fr-FR" sz="1600" dirty="0" smtClean="0"/>
              <a:t>Réponse simple: </a:t>
            </a:r>
            <a:r>
              <a:rPr lang="fr-FR" sz="1600" dirty="0" smtClean="0">
                <a:solidFill>
                  <a:srgbClr val="FF0000"/>
                </a:solidFill>
              </a:rPr>
              <a:t>Aucune aide et implication </a:t>
            </a:r>
            <a:r>
              <a:rPr lang="fr-FR" sz="1600" dirty="0" smtClean="0"/>
              <a:t>du service plateforme pour le démontage, déménagement et remontage de PIAGARA</a:t>
            </a:r>
          </a:p>
          <a:p>
            <a:r>
              <a:rPr lang="fr-FR" sz="1600" dirty="0"/>
              <a:t>A</a:t>
            </a:r>
            <a:r>
              <a:rPr lang="fr-FR" sz="1600" dirty="0" smtClean="0"/>
              <a:t>ides des </a:t>
            </a:r>
            <a:r>
              <a:rPr lang="fr-FR" sz="1600" dirty="0" smtClean="0"/>
              <a:t>services mécanique (Bâtis) et instrumentation (réalisation ligne SII, </a:t>
            </a:r>
            <a:r>
              <a:rPr lang="fr-FR" sz="1600" dirty="0" err="1" smtClean="0"/>
              <a:t>MaJ</a:t>
            </a:r>
            <a:r>
              <a:rPr lang="fr-FR" sz="1600" dirty="0" smtClean="0"/>
              <a:t> automates) </a:t>
            </a:r>
          </a:p>
          <a:p>
            <a:pPr marL="0" indent="0">
              <a:buNone/>
            </a:pPr>
            <a:r>
              <a:rPr lang="fr-FR" sz="1600" dirty="0" smtClean="0"/>
              <a:t>=&gt; </a:t>
            </a:r>
            <a:r>
              <a:rPr lang="fr-FR" sz="1600" dirty="0" smtClean="0">
                <a:solidFill>
                  <a:srgbClr val="FF0000"/>
                </a:solidFill>
              </a:rPr>
              <a:t>réflexion </a:t>
            </a:r>
            <a:r>
              <a:rPr lang="fr-FR" sz="1600" dirty="0" smtClean="0"/>
              <a:t>au niveau du laboratoire sur le </a:t>
            </a:r>
            <a:r>
              <a:rPr lang="fr-FR" sz="1600" dirty="0" smtClean="0">
                <a:solidFill>
                  <a:srgbClr val="FF0000"/>
                </a:solidFill>
              </a:rPr>
              <a:t>support</a:t>
            </a:r>
            <a:r>
              <a:rPr lang="fr-FR" sz="1600" dirty="0" smtClean="0"/>
              <a:t> des plateaux techniques.</a:t>
            </a:r>
          </a:p>
          <a:p>
            <a:pPr lvl="1"/>
            <a:endParaRPr lang="fr-FR" sz="1600" dirty="0" smtClean="0"/>
          </a:p>
        </p:txBody>
      </p:sp>
    </p:spTree>
    <p:extLst>
      <p:ext uri="{BB962C8B-B14F-4D97-AF65-F5344CB8AC3E}">
        <p14:creationId xmlns:p14="http://schemas.microsoft.com/office/powerpoint/2010/main" val="948919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en-US" dirty="0" smtClean="0"/>
              <a:t>Questions (2)</a:t>
            </a:r>
            <a:endParaRPr lang="en-US" dirty="0"/>
          </a:p>
        </p:txBody>
      </p:sp>
      <p:sp>
        <p:nvSpPr>
          <p:cNvPr id="3" name="Espace réservé du contenu 2"/>
          <p:cNvSpPr>
            <a:spLocks noGrp="1"/>
          </p:cNvSpPr>
          <p:nvPr>
            <p:ph idx="1"/>
            <p:custDataLst>
              <p:tags r:id="rId2"/>
            </p:custDataLst>
          </p:nvPr>
        </p:nvSpPr>
        <p:spPr>
          <a:xfrm>
            <a:off x="644600" y="835435"/>
            <a:ext cx="9588367" cy="612164"/>
          </a:xfr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a:normAutofit/>
          </a:bodyPr>
          <a:lstStyle/>
          <a:p>
            <a:pPr marL="0" indent="0">
              <a:buNone/>
            </a:pPr>
            <a:r>
              <a:rPr lang="fr-FR" sz="1600" dirty="0" smtClean="0">
                <a:solidFill>
                  <a:srgbClr val="FF0000"/>
                </a:solidFill>
              </a:rPr>
              <a:t>Le </a:t>
            </a:r>
            <a:r>
              <a:rPr lang="fr-FR" sz="1600" dirty="0">
                <a:solidFill>
                  <a:srgbClr val="FF0000"/>
                </a:solidFill>
              </a:rPr>
              <a:t>précédent rapport mentionnait le besoin de recréer un master-projet Irradiation des matériaux  à l’IN2P3. </a:t>
            </a:r>
            <a:r>
              <a:rPr lang="fr-FR" sz="1600" dirty="0" smtClean="0">
                <a:solidFill>
                  <a:srgbClr val="FF0000"/>
                </a:solidFill>
              </a:rPr>
              <a:t>Qu’en </a:t>
            </a:r>
            <a:r>
              <a:rPr lang="fr-FR" sz="1600" dirty="0">
                <a:solidFill>
                  <a:srgbClr val="FF0000"/>
                </a:solidFill>
              </a:rPr>
              <a:t>est-il ?</a:t>
            </a:r>
            <a:endParaRPr lang="en-US" sz="1600" dirty="0">
              <a:solidFill>
                <a:srgbClr val="FF0000"/>
              </a:solidFill>
            </a:endParaRPr>
          </a:p>
        </p:txBody>
      </p:sp>
      <p:sp>
        <p:nvSpPr>
          <p:cNvPr id="4" name="Espace réservé du numéro de diapositive 3"/>
          <p:cNvSpPr>
            <a:spLocks noGrp="1"/>
          </p:cNvSpPr>
          <p:nvPr>
            <p:ph type="sldNum" sz="quarter" idx="4"/>
            <p:custDataLst>
              <p:tags r:id="rId3"/>
            </p:custDataLst>
          </p:nvPr>
        </p:nvSpPr>
        <p:spPr/>
        <p:txBody>
          <a:bodyPr/>
          <a:lstStyle/>
          <a:p>
            <a:fld id="{D5579077-A48A-4453-A7CA-BBD2FCC3FE15}" type="slidenum">
              <a:rPr lang="fr-FR" smtClean="0"/>
              <a:pPr/>
              <a:t>12</a:t>
            </a:fld>
            <a:endParaRPr lang="fr-FR" dirty="0"/>
          </a:p>
        </p:txBody>
      </p:sp>
      <p:sp>
        <p:nvSpPr>
          <p:cNvPr id="5" name="Espace réservé du contenu 2"/>
          <p:cNvSpPr txBox="1">
            <a:spLocks/>
          </p:cNvSpPr>
          <p:nvPr>
            <p:custDataLst>
              <p:tags r:id="rId4"/>
            </p:custDataLst>
          </p:nvPr>
        </p:nvSpPr>
        <p:spPr>
          <a:xfrm>
            <a:off x="486656" y="1530775"/>
            <a:ext cx="10854443" cy="2825094"/>
          </a:xfrm>
          <a:prstGeom prst="rect">
            <a:avLst/>
          </a:prstGeom>
        </p:spPr>
        <p:txBody>
          <a:bodyPr vert="horz" lIns="91440" tIns="45720" rIns="91440" bIns="45720" rtlCol="0">
            <a:noAutofit/>
          </a:bodyPr>
          <a:lstStyle>
            <a:lvl1pPr marL="257165" indent="-257165" algn="l" defTabSz="685774" rtl="0" eaLnBrk="1" latinLnBrk="0" hangingPunct="1">
              <a:lnSpc>
                <a:spcPct val="100000"/>
              </a:lnSpc>
              <a:spcBef>
                <a:spcPts val="0"/>
              </a:spcBef>
              <a:spcAft>
                <a:spcPts val="225"/>
              </a:spcAft>
              <a:buSzPct val="90000"/>
              <a:buFontTx/>
              <a:buBlip>
                <a:blip r:embed="rId8"/>
              </a:buBlip>
              <a:defRPr lang="fr-FR" sz="1500" kern="1200">
                <a:solidFill>
                  <a:schemeClr val="tx1">
                    <a:lumMod val="50000"/>
                    <a:lumOff val="50000"/>
                  </a:schemeClr>
                </a:solidFill>
                <a:latin typeface="+mn-lt"/>
                <a:ea typeface="+mn-ea"/>
                <a:cs typeface="+mn-cs"/>
              </a:defRPr>
            </a:lvl1pPr>
            <a:lvl2pPr marL="400035" indent="-171444" algn="l" defTabSz="685774" rtl="0" eaLnBrk="1" latinLnBrk="0" hangingPunct="1">
              <a:lnSpc>
                <a:spcPct val="100000"/>
              </a:lnSpc>
              <a:spcBef>
                <a:spcPts val="0"/>
              </a:spcBef>
              <a:spcAft>
                <a:spcPts val="225"/>
              </a:spcAft>
              <a:buSzPct val="120000"/>
              <a:buFont typeface="Arial" panose="020B0604020202020204" pitchFamily="34" charset="0"/>
              <a:buChar char="•"/>
              <a:defRPr lang="fr-FR" sz="1500" kern="1200">
                <a:solidFill>
                  <a:schemeClr val="tx1">
                    <a:lumMod val="50000"/>
                    <a:lumOff val="50000"/>
                  </a:schemeClr>
                </a:solidFill>
                <a:latin typeface="+mn-lt"/>
                <a:ea typeface="+mn-ea"/>
                <a:cs typeface="+mn-cs"/>
              </a:defRPr>
            </a:lvl2pPr>
            <a:lvl3pPr marL="676249" indent="-171444" algn="l" defTabSz="685774" rtl="0" eaLnBrk="1" latinLnBrk="0" hangingPunct="1">
              <a:lnSpc>
                <a:spcPct val="100000"/>
              </a:lnSpc>
              <a:spcBef>
                <a:spcPts val="0"/>
              </a:spcBef>
              <a:spcAft>
                <a:spcPts val="225"/>
              </a:spcAft>
              <a:buFont typeface="Arial" panose="020B0604020202020204" pitchFamily="34" charset="0"/>
              <a:buChar char="•"/>
              <a:defRPr lang="fr-FR" sz="1500" kern="1200">
                <a:solidFill>
                  <a:schemeClr val="tx1">
                    <a:lumMod val="50000"/>
                    <a:lumOff val="50000"/>
                  </a:schemeClr>
                </a:solidFill>
                <a:latin typeface="+mn-lt"/>
                <a:ea typeface="+mn-ea"/>
                <a:cs typeface="+mn-cs"/>
              </a:defRPr>
            </a:lvl3pPr>
            <a:lvl4pPr marL="942940" indent="-171444" algn="l" defTabSz="685774" rtl="0" eaLnBrk="1" latinLnBrk="0" hangingPunct="1">
              <a:lnSpc>
                <a:spcPct val="100000"/>
              </a:lnSpc>
              <a:spcBef>
                <a:spcPts val="0"/>
              </a:spcBef>
              <a:spcAft>
                <a:spcPts val="225"/>
              </a:spcAft>
              <a:buFont typeface="Arial" panose="020B0604020202020204" pitchFamily="34" charset="0"/>
              <a:buChar char="•"/>
              <a:defRPr lang="fr-FR" sz="1500" kern="1200">
                <a:solidFill>
                  <a:schemeClr val="tx1">
                    <a:lumMod val="50000"/>
                    <a:lumOff val="50000"/>
                  </a:schemeClr>
                </a:solidFill>
                <a:latin typeface="+mn-lt"/>
                <a:ea typeface="+mn-ea"/>
                <a:cs typeface="+mn-cs"/>
              </a:defRPr>
            </a:lvl4pPr>
            <a:lvl5pPr marL="1209630" indent="-171444" algn="l" defTabSz="685774" rtl="0" eaLnBrk="1" latinLnBrk="0" hangingPunct="1">
              <a:lnSpc>
                <a:spcPct val="100000"/>
              </a:lnSpc>
              <a:spcBef>
                <a:spcPts val="0"/>
              </a:spcBef>
              <a:spcAft>
                <a:spcPts val="225"/>
              </a:spcAft>
              <a:buFont typeface="Arial" panose="020B0604020202020204" pitchFamily="34" charset="0"/>
              <a:buChar char="•"/>
              <a:defRPr lang="fr-FR" sz="1500" kern="1200">
                <a:solidFill>
                  <a:schemeClr val="tx1">
                    <a:lumMod val="50000"/>
                    <a:lumOff val="50000"/>
                  </a:schemeClr>
                </a:solidFill>
                <a:latin typeface="+mn-lt"/>
                <a:ea typeface="+mn-ea"/>
                <a:cs typeface="+mn-cs"/>
              </a:defRPr>
            </a:lvl5pPr>
            <a:lvl6pPr marL="1885878" indent="-171444" algn="l" defTabSz="68577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66" indent="-171444" algn="l" defTabSz="68577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52" indent="-171444" algn="l" defTabSz="68577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40" indent="-171444" algn="l" defTabSz="68577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fr-FR" sz="1600" dirty="0" smtClean="0"/>
              <a:t>constatations: </a:t>
            </a:r>
          </a:p>
          <a:p>
            <a:pPr lvl="1"/>
            <a:r>
              <a:rPr lang="fr-FR" sz="1600" dirty="0" smtClean="0"/>
              <a:t>Nous sommes impliqués fortement avec </a:t>
            </a:r>
            <a:r>
              <a:rPr lang="fr-FR" sz="1600" dirty="0" smtClean="0">
                <a:solidFill>
                  <a:srgbClr val="FF0000"/>
                </a:solidFill>
              </a:rPr>
              <a:t>Chimène/</a:t>
            </a:r>
            <a:r>
              <a:rPr lang="fr-FR" sz="1600" dirty="0" err="1" smtClean="0">
                <a:solidFill>
                  <a:srgbClr val="FF0000"/>
                </a:solidFill>
              </a:rPr>
              <a:t>IJCLab</a:t>
            </a:r>
            <a:r>
              <a:rPr lang="fr-FR" sz="1600" dirty="0" smtClean="0">
                <a:solidFill>
                  <a:srgbClr val="FF0000"/>
                </a:solidFill>
              </a:rPr>
              <a:t>- irradiation des matériaux</a:t>
            </a:r>
            <a:r>
              <a:rPr lang="fr-FR" sz="1600" dirty="0" smtClean="0"/>
              <a:t>.</a:t>
            </a:r>
          </a:p>
          <a:p>
            <a:pPr lvl="1"/>
            <a:r>
              <a:rPr lang="fr-FR" sz="1600" dirty="0" smtClean="0"/>
              <a:t>Nous avons des projets avec </a:t>
            </a:r>
            <a:r>
              <a:rPr lang="fr-FR" sz="1600" dirty="0" smtClean="0">
                <a:solidFill>
                  <a:srgbClr val="FF0000"/>
                </a:solidFill>
              </a:rPr>
              <a:t>IP2I Lyon-Energie nucléaire </a:t>
            </a:r>
            <a:r>
              <a:rPr lang="fr-FR" sz="1600" dirty="0" smtClean="0"/>
              <a:t>sur des échantillons communs UO</a:t>
            </a:r>
            <a:r>
              <a:rPr lang="fr-FR" sz="1600" baseline="-25000" dirty="0" smtClean="0"/>
              <a:t>2</a:t>
            </a:r>
            <a:r>
              <a:rPr lang="fr-FR" sz="1600" dirty="0" smtClean="0"/>
              <a:t> et B</a:t>
            </a:r>
            <a:r>
              <a:rPr lang="fr-FR" sz="1600" baseline="-25000" dirty="0" smtClean="0"/>
              <a:t>4</a:t>
            </a:r>
            <a:r>
              <a:rPr lang="fr-FR" sz="1600" dirty="0" smtClean="0"/>
              <a:t>C. </a:t>
            </a:r>
          </a:p>
          <a:p>
            <a:pPr lvl="1"/>
            <a:r>
              <a:rPr lang="fr-FR" sz="1600" dirty="0" smtClean="0"/>
              <a:t>Sujet évoqué régulièrement entre nos 3 labos</a:t>
            </a:r>
          </a:p>
          <a:p>
            <a:pPr lvl="1"/>
            <a:endParaRPr lang="fr-FR" sz="1600" dirty="0"/>
          </a:p>
          <a:p>
            <a:pPr marL="228591" lvl="1" indent="0">
              <a:buNone/>
            </a:pPr>
            <a:r>
              <a:rPr lang="fr-FR" sz="1600" dirty="0" smtClean="0"/>
              <a:t>=&gt; ~</a:t>
            </a:r>
            <a:r>
              <a:rPr lang="fr-FR" sz="1600" dirty="0" smtClean="0">
                <a:solidFill>
                  <a:srgbClr val="FF0000"/>
                </a:solidFill>
              </a:rPr>
              <a:t>11 permanents </a:t>
            </a:r>
            <a:r>
              <a:rPr lang="fr-FR" sz="1600" dirty="0" smtClean="0"/>
              <a:t>de l'in2p3 sur ce sujet, Taille critique? Suffisamment nombreux? Thématique porteuse à l'in2p3?</a:t>
            </a:r>
          </a:p>
          <a:p>
            <a:pPr marL="228591" lvl="1" indent="0">
              <a:buNone/>
            </a:pPr>
            <a:endParaRPr lang="fr-FR" sz="1600" dirty="0" smtClean="0"/>
          </a:p>
          <a:p>
            <a:pPr marL="228591" lvl="1" indent="0">
              <a:buNone/>
            </a:pPr>
            <a:r>
              <a:rPr lang="fr-FR" sz="1600" dirty="0" smtClean="0">
                <a:solidFill>
                  <a:srgbClr val="FF0000"/>
                </a:solidFill>
              </a:rPr>
              <a:t>Sujet évoqué </a:t>
            </a:r>
            <a:r>
              <a:rPr lang="fr-FR" sz="1600" dirty="0" smtClean="0"/>
              <a:t>lors de la visite de </a:t>
            </a:r>
            <a:r>
              <a:rPr lang="fr-FR" sz="1600" dirty="0" smtClean="0">
                <a:solidFill>
                  <a:srgbClr val="FF0000"/>
                </a:solidFill>
              </a:rPr>
              <a:t>Marcella </a:t>
            </a:r>
            <a:r>
              <a:rPr lang="fr-FR" sz="1600" dirty="0" err="1" smtClean="0">
                <a:solidFill>
                  <a:srgbClr val="FF0000"/>
                </a:solidFill>
              </a:rPr>
              <a:t>Grasso</a:t>
            </a:r>
            <a:r>
              <a:rPr lang="fr-FR" sz="1600" dirty="0" smtClean="0">
                <a:solidFill>
                  <a:srgbClr val="FF0000"/>
                </a:solidFill>
              </a:rPr>
              <a:t> </a:t>
            </a:r>
            <a:r>
              <a:rPr lang="fr-FR" sz="1600" dirty="0" smtClean="0"/>
              <a:t>(DAS physique nucléaire et applications) au printemps dernier, mais sans suite pour le moment.</a:t>
            </a:r>
          </a:p>
          <a:p>
            <a:pPr marL="228591" lvl="1" indent="0">
              <a:buNone/>
            </a:pPr>
            <a:endParaRPr lang="fr-FR" sz="1600" dirty="0" smtClean="0"/>
          </a:p>
          <a:p>
            <a:pPr lvl="1"/>
            <a:endParaRPr lang="fr-FR" sz="1600" dirty="0"/>
          </a:p>
        </p:txBody>
      </p:sp>
      <p:sp>
        <p:nvSpPr>
          <p:cNvPr id="8" name="Espace réservé du contenu 2"/>
          <p:cNvSpPr txBox="1">
            <a:spLocks/>
          </p:cNvSpPr>
          <p:nvPr>
            <p:custDataLst>
              <p:tags r:id="rId5"/>
            </p:custDataLst>
          </p:nvPr>
        </p:nvSpPr>
        <p:spPr>
          <a:xfrm>
            <a:off x="578097" y="4654945"/>
            <a:ext cx="10087131" cy="612164"/>
          </a:xfrm>
          <a:prstGeom prst="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vert="horz" lIns="91440" tIns="45720" rIns="91440" bIns="45720" rtlCol="0">
            <a:normAutofit/>
          </a:bodyPr>
          <a:lstStyle>
            <a:lvl1pPr marL="257165" indent="-257165" algn="l" defTabSz="685774" rtl="0" eaLnBrk="1" latinLnBrk="0" hangingPunct="1">
              <a:lnSpc>
                <a:spcPct val="100000"/>
              </a:lnSpc>
              <a:spcBef>
                <a:spcPts val="0"/>
              </a:spcBef>
              <a:spcAft>
                <a:spcPts val="225"/>
              </a:spcAft>
              <a:buSzPct val="90000"/>
              <a:buFontTx/>
              <a:buBlip>
                <a:blip r:embed="rId8"/>
              </a:buBlip>
              <a:defRPr lang="fr-FR" sz="1500" kern="1200">
                <a:solidFill>
                  <a:schemeClr val="tx1">
                    <a:lumMod val="50000"/>
                    <a:lumOff val="50000"/>
                  </a:schemeClr>
                </a:solidFill>
                <a:latin typeface="+mn-lt"/>
                <a:ea typeface="+mn-ea"/>
                <a:cs typeface="+mn-cs"/>
              </a:defRPr>
            </a:lvl1pPr>
            <a:lvl2pPr marL="400035" indent="-171444" algn="l" defTabSz="685774" rtl="0" eaLnBrk="1" latinLnBrk="0" hangingPunct="1">
              <a:lnSpc>
                <a:spcPct val="100000"/>
              </a:lnSpc>
              <a:spcBef>
                <a:spcPts val="0"/>
              </a:spcBef>
              <a:spcAft>
                <a:spcPts val="225"/>
              </a:spcAft>
              <a:buSzPct val="120000"/>
              <a:buFont typeface="Arial" panose="020B0604020202020204" pitchFamily="34" charset="0"/>
              <a:buChar char="•"/>
              <a:defRPr lang="fr-FR" sz="1500" kern="1200">
                <a:solidFill>
                  <a:schemeClr val="tx1">
                    <a:lumMod val="50000"/>
                    <a:lumOff val="50000"/>
                  </a:schemeClr>
                </a:solidFill>
                <a:latin typeface="+mn-lt"/>
                <a:ea typeface="+mn-ea"/>
                <a:cs typeface="+mn-cs"/>
              </a:defRPr>
            </a:lvl2pPr>
            <a:lvl3pPr marL="676249" indent="-171444" algn="l" defTabSz="685774" rtl="0" eaLnBrk="1" latinLnBrk="0" hangingPunct="1">
              <a:lnSpc>
                <a:spcPct val="100000"/>
              </a:lnSpc>
              <a:spcBef>
                <a:spcPts val="0"/>
              </a:spcBef>
              <a:spcAft>
                <a:spcPts val="225"/>
              </a:spcAft>
              <a:buFont typeface="Arial" panose="020B0604020202020204" pitchFamily="34" charset="0"/>
              <a:buChar char="•"/>
              <a:defRPr lang="fr-FR" sz="1500" kern="1200">
                <a:solidFill>
                  <a:schemeClr val="tx1">
                    <a:lumMod val="50000"/>
                    <a:lumOff val="50000"/>
                  </a:schemeClr>
                </a:solidFill>
                <a:latin typeface="+mn-lt"/>
                <a:ea typeface="+mn-ea"/>
                <a:cs typeface="+mn-cs"/>
              </a:defRPr>
            </a:lvl3pPr>
            <a:lvl4pPr marL="942940" indent="-171444" algn="l" defTabSz="685774" rtl="0" eaLnBrk="1" latinLnBrk="0" hangingPunct="1">
              <a:lnSpc>
                <a:spcPct val="100000"/>
              </a:lnSpc>
              <a:spcBef>
                <a:spcPts val="0"/>
              </a:spcBef>
              <a:spcAft>
                <a:spcPts val="225"/>
              </a:spcAft>
              <a:buFont typeface="Arial" panose="020B0604020202020204" pitchFamily="34" charset="0"/>
              <a:buChar char="•"/>
              <a:defRPr lang="fr-FR" sz="1500" kern="1200">
                <a:solidFill>
                  <a:schemeClr val="tx1">
                    <a:lumMod val="50000"/>
                    <a:lumOff val="50000"/>
                  </a:schemeClr>
                </a:solidFill>
                <a:latin typeface="+mn-lt"/>
                <a:ea typeface="+mn-ea"/>
                <a:cs typeface="+mn-cs"/>
              </a:defRPr>
            </a:lvl4pPr>
            <a:lvl5pPr marL="1209630" indent="-171444" algn="l" defTabSz="685774" rtl="0" eaLnBrk="1" latinLnBrk="0" hangingPunct="1">
              <a:lnSpc>
                <a:spcPct val="100000"/>
              </a:lnSpc>
              <a:spcBef>
                <a:spcPts val="0"/>
              </a:spcBef>
              <a:spcAft>
                <a:spcPts val="225"/>
              </a:spcAft>
              <a:buFont typeface="Arial" panose="020B0604020202020204" pitchFamily="34" charset="0"/>
              <a:buChar char="•"/>
              <a:defRPr lang="fr-FR" sz="1500" kern="1200">
                <a:solidFill>
                  <a:schemeClr val="tx1">
                    <a:lumMod val="50000"/>
                    <a:lumOff val="50000"/>
                  </a:schemeClr>
                </a:solidFill>
                <a:latin typeface="+mn-lt"/>
                <a:ea typeface="+mn-ea"/>
                <a:cs typeface="+mn-cs"/>
              </a:defRPr>
            </a:lvl5pPr>
            <a:lvl6pPr marL="1885878" indent="-171444" algn="l" defTabSz="68577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66" indent="-171444" algn="l" defTabSz="68577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52" indent="-171444" algn="l" defTabSz="68577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40" indent="-171444" algn="l" defTabSz="68577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fr-FR" dirty="0">
                <a:solidFill>
                  <a:srgbClr val="FF0000"/>
                </a:solidFill>
              </a:rPr>
              <a:t>Quel type d’appel </a:t>
            </a:r>
            <a:r>
              <a:rPr lang="fr-FR" dirty="0" smtClean="0">
                <a:solidFill>
                  <a:srgbClr val="FF0000"/>
                </a:solidFill>
              </a:rPr>
              <a:t>d’offres sera </a:t>
            </a:r>
            <a:r>
              <a:rPr lang="fr-FR" dirty="0">
                <a:solidFill>
                  <a:srgbClr val="FF0000"/>
                </a:solidFill>
              </a:rPr>
              <a:t>le mieux adapté pour continuer les études en collaboration avec l’IMPMC dans la suite des études sur le Xe manquant ? L’argumentation dans le rapport concernant l’ERC et l’ANR ne permet pas de conclusion.</a:t>
            </a:r>
          </a:p>
        </p:txBody>
      </p:sp>
      <p:sp>
        <p:nvSpPr>
          <p:cNvPr id="9" name="Espace réservé du contenu 2"/>
          <p:cNvSpPr txBox="1">
            <a:spLocks/>
          </p:cNvSpPr>
          <p:nvPr>
            <p:custDataLst>
              <p:tags r:id="rId6"/>
            </p:custDataLst>
          </p:nvPr>
        </p:nvSpPr>
        <p:spPr>
          <a:xfrm>
            <a:off x="644599" y="5350285"/>
            <a:ext cx="10020629" cy="1313025"/>
          </a:xfrm>
          <a:prstGeom prst="rect">
            <a:avLst/>
          </a:prstGeom>
        </p:spPr>
        <p:txBody>
          <a:bodyPr vert="horz" lIns="91440" tIns="45720" rIns="91440" bIns="45720" rtlCol="0">
            <a:noAutofit/>
          </a:bodyPr>
          <a:lstStyle>
            <a:lvl1pPr marL="257165" indent="-257165" algn="l" defTabSz="685774" rtl="0" eaLnBrk="1" latinLnBrk="0" hangingPunct="1">
              <a:lnSpc>
                <a:spcPct val="100000"/>
              </a:lnSpc>
              <a:spcBef>
                <a:spcPts val="0"/>
              </a:spcBef>
              <a:spcAft>
                <a:spcPts val="225"/>
              </a:spcAft>
              <a:buSzPct val="90000"/>
              <a:buFontTx/>
              <a:buBlip>
                <a:blip r:embed="rId8"/>
              </a:buBlip>
              <a:defRPr lang="fr-FR" sz="1500" kern="1200">
                <a:solidFill>
                  <a:schemeClr val="tx1">
                    <a:lumMod val="50000"/>
                    <a:lumOff val="50000"/>
                  </a:schemeClr>
                </a:solidFill>
                <a:latin typeface="+mn-lt"/>
                <a:ea typeface="+mn-ea"/>
                <a:cs typeface="+mn-cs"/>
              </a:defRPr>
            </a:lvl1pPr>
            <a:lvl2pPr marL="400035" indent="-171444" algn="l" defTabSz="685774" rtl="0" eaLnBrk="1" latinLnBrk="0" hangingPunct="1">
              <a:lnSpc>
                <a:spcPct val="100000"/>
              </a:lnSpc>
              <a:spcBef>
                <a:spcPts val="0"/>
              </a:spcBef>
              <a:spcAft>
                <a:spcPts val="225"/>
              </a:spcAft>
              <a:buSzPct val="120000"/>
              <a:buFont typeface="Arial" panose="020B0604020202020204" pitchFamily="34" charset="0"/>
              <a:buChar char="•"/>
              <a:defRPr lang="fr-FR" sz="1500" kern="1200">
                <a:solidFill>
                  <a:schemeClr val="tx1">
                    <a:lumMod val="50000"/>
                    <a:lumOff val="50000"/>
                  </a:schemeClr>
                </a:solidFill>
                <a:latin typeface="+mn-lt"/>
                <a:ea typeface="+mn-ea"/>
                <a:cs typeface="+mn-cs"/>
              </a:defRPr>
            </a:lvl2pPr>
            <a:lvl3pPr marL="676249" indent="-171444" algn="l" defTabSz="685774" rtl="0" eaLnBrk="1" latinLnBrk="0" hangingPunct="1">
              <a:lnSpc>
                <a:spcPct val="100000"/>
              </a:lnSpc>
              <a:spcBef>
                <a:spcPts val="0"/>
              </a:spcBef>
              <a:spcAft>
                <a:spcPts val="225"/>
              </a:spcAft>
              <a:buFont typeface="Arial" panose="020B0604020202020204" pitchFamily="34" charset="0"/>
              <a:buChar char="•"/>
              <a:defRPr lang="fr-FR" sz="1500" kern="1200">
                <a:solidFill>
                  <a:schemeClr val="tx1">
                    <a:lumMod val="50000"/>
                    <a:lumOff val="50000"/>
                  </a:schemeClr>
                </a:solidFill>
                <a:latin typeface="+mn-lt"/>
                <a:ea typeface="+mn-ea"/>
                <a:cs typeface="+mn-cs"/>
              </a:defRPr>
            </a:lvl3pPr>
            <a:lvl4pPr marL="942940" indent="-171444" algn="l" defTabSz="685774" rtl="0" eaLnBrk="1" latinLnBrk="0" hangingPunct="1">
              <a:lnSpc>
                <a:spcPct val="100000"/>
              </a:lnSpc>
              <a:spcBef>
                <a:spcPts val="0"/>
              </a:spcBef>
              <a:spcAft>
                <a:spcPts val="225"/>
              </a:spcAft>
              <a:buFont typeface="Arial" panose="020B0604020202020204" pitchFamily="34" charset="0"/>
              <a:buChar char="•"/>
              <a:defRPr lang="fr-FR" sz="1500" kern="1200">
                <a:solidFill>
                  <a:schemeClr val="tx1">
                    <a:lumMod val="50000"/>
                    <a:lumOff val="50000"/>
                  </a:schemeClr>
                </a:solidFill>
                <a:latin typeface="+mn-lt"/>
                <a:ea typeface="+mn-ea"/>
                <a:cs typeface="+mn-cs"/>
              </a:defRPr>
            </a:lvl4pPr>
            <a:lvl5pPr marL="1209630" indent="-171444" algn="l" defTabSz="685774" rtl="0" eaLnBrk="1" latinLnBrk="0" hangingPunct="1">
              <a:lnSpc>
                <a:spcPct val="100000"/>
              </a:lnSpc>
              <a:spcBef>
                <a:spcPts val="0"/>
              </a:spcBef>
              <a:spcAft>
                <a:spcPts val="225"/>
              </a:spcAft>
              <a:buFont typeface="Arial" panose="020B0604020202020204" pitchFamily="34" charset="0"/>
              <a:buChar char="•"/>
              <a:defRPr lang="fr-FR" sz="1500" kern="1200">
                <a:solidFill>
                  <a:schemeClr val="tx1">
                    <a:lumMod val="50000"/>
                    <a:lumOff val="50000"/>
                  </a:schemeClr>
                </a:solidFill>
                <a:latin typeface="+mn-lt"/>
                <a:ea typeface="+mn-ea"/>
                <a:cs typeface="+mn-cs"/>
              </a:defRPr>
            </a:lvl5pPr>
            <a:lvl6pPr marL="1885878" indent="-171444" algn="l" defTabSz="68577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66" indent="-171444" algn="l" defTabSz="68577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52" indent="-171444" algn="l" defTabSz="68577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40" indent="-171444" algn="l" defTabSz="68577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fr-FR" sz="1600" dirty="0" smtClean="0"/>
              <a:t>Critères propres de l’ANR et scène nationale nous semblent désavantageux…</a:t>
            </a:r>
          </a:p>
          <a:p>
            <a:r>
              <a:rPr lang="fr-FR" sz="1600" dirty="0" smtClean="0"/>
              <a:t>Paradoxalement, l’obtention d’une ERC parait plus probable.</a:t>
            </a:r>
          </a:p>
        </p:txBody>
      </p:sp>
    </p:spTree>
    <p:extLst>
      <p:ext uri="{BB962C8B-B14F-4D97-AF65-F5344CB8AC3E}">
        <p14:creationId xmlns:p14="http://schemas.microsoft.com/office/powerpoint/2010/main" val="3412200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en-US" dirty="0" smtClean="0"/>
              <a:t>Questions (3)</a:t>
            </a:r>
            <a:endParaRPr lang="en-US" dirty="0"/>
          </a:p>
        </p:txBody>
      </p:sp>
      <p:sp>
        <p:nvSpPr>
          <p:cNvPr id="3" name="Espace réservé du contenu 2"/>
          <p:cNvSpPr>
            <a:spLocks noGrp="1"/>
          </p:cNvSpPr>
          <p:nvPr>
            <p:ph idx="1"/>
            <p:custDataLst>
              <p:tags r:id="rId2"/>
            </p:custDataLst>
          </p:nvPr>
        </p:nvSpPr>
        <p:spPr>
          <a:xfrm>
            <a:off x="545886" y="750227"/>
            <a:ext cx="7472951" cy="612164"/>
          </a:xfr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a:normAutofit/>
          </a:bodyPr>
          <a:lstStyle/>
          <a:p>
            <a:pPr marL="0" indent="0">
              <a:buNone/>
            </a:pPr>
            <a:r>
              <a:rPr lang="fr-FR" sz="1600" u="sng" dirty="0">
                <a:solidFill>
                  <a:srgbClr val="FF0000"/>
                </a:solidFill>
              </a:rPr>
              <a:t>Matériaux du nucléaire :</a:t>
            </a:r>
            <a:r>
              <a:rPr lang="fr-FR" sz="1600" dirty="0">
                <a:solidFill>
                  <a:srgbClr val="FF0000"/>
                </a:solidFill>
              </a:rPr>
              <a:t> l’intérêt du </a:t>
            </a:r>
            <a:r>
              <a:rPr lang="fr-FR" sz="1600" dirty="0" smtClean="0">
                <a:solidFill>
                  <a:srgbClr val="FF0000"/>
                </a:solidFill>
              </a:rPr>
              <a:t>tritium...</a:t>
            </a:r>
            <a:r>
              <a:rPr lang="fr-FR" sz="1600" dirty="0">
                <a:solidFill>
                  <a:srgbClr val="FF0000"/>
                </a:solidFill>
              </a:rPr>
              <a:t> L’équipe possède-t-elle des contacts ? envisage-t-elle des collaborations ?</a:t>
            </a:r>
          </a:p>
          <a:p>
            <a:endParaRPr lang="en-US" sz="1600" dirty="0">
              <a:solidFill>
                <a:srgbClr val="FF0000"/>
              </a:solidFill>
            </a:endParaRPr>
          </a:p>
        </p:txBody>
      </p:sp>
      <p:sp>
        <p:nvSpPr>
          <p:cNvPr id="4" name="Espace réservé du numéro de diapositive 3"/>
          <p:cNvSpPr>
            <a:spLocks noGrp="1"/>
          </p:cNvSpPr>
          <p:nvPr>
            <p:ph type="sldNum" sz="quarter" idx="4"/>
            <p:custDataLst>
              <p:tags r:id="rId3"/>
            </p:custDataLst>
          </p:nvPr>
        </p:nvSpPr>
        <p:spPr/>
        <p:txBody>
          <a:bodyPr/>
          <a:lstStyle/>
          <a:p>
            <a:fld id="{D5579077-A48A-4453-A7CA-BBD2FCC3FE15}" type="slidenum">
              <a:rPr lang="fr-FR" smtClean="0"/>
              <a:pPr/>
              <a:t>13</a:t>
            </a:fld>
            <a:endParaRPr lang="fr-FR" dirty="0"/>
          </a:p>
        </p:txBody>
      </p:sp>
      <p:sp>
        <p:nvSpPr>
          <p:cNvPr id="5" name="Espace réservé du contenu 2"/>
          <p:cNvSpPr txBox="1">
            <a:spLocks/>
          </p:cNvSpPr>
          <p:nvPr>
            <p:custDataLst>
              <p:tags r:id="rId4"/>
            </p:custDataLst>
          </p:nvPr>
        </p:nvSpPr>
        <p:spPr>
          <a:xfrm>
            <a:off x="486657" y="1530775"/>
            <a:ext cx="9909794" cy="1364825"/>
          </a:xfrm>
          <a:prstGeom prst="rect">
            <a:avLst/>
          </a:prstGeom>
        </p:spPr>
        <p:txBody>
          <a:bodyPr vert="horz" lIns="91440" tIns="45720" rIns="91440" bIns="45720" rtlCol="0">
            <a:noAutofit/>
          </a:bodyPr>
          <a:lstStyle>
            <a:lvl1pPr marL="257165" indent="-257165" algn="l" defTabSz="685774" rtl="0" eaLnBrk="1" latinLnBrk="0" hangingPunct="1">
              <a:lnSpc>
                <a:spcPct val="100000"/>
              </a:lnSpc>
              <a:spcBef>
                <a:spcPts val="0"/>
              </a:spcBef>
              <a:spcAft>
                <a:spcPts val="225"/>
              </a:spcAft>
              <a:buSzPct val="90000"/>
              <a:buFontTx/>
              <a:buBlip>
                <a:blip r:embed="rId8"/>
              </a:buBlip>
              <a:defRPr lang="fr-FR" sz="1500" kern="1200">
                <a:solidFill>
                  <a:schemeClr val="tx1">
                    <a:lumMod val="50000"/>
                    <a:lumOff val="50000"/>
                  </a:schemeClr>
                </a:solidFill>
                <a:latin typeface="+mn-lt"/>
                <a:ea typeface="+mn-ea"/>
                <a:cs typeface="+mn-cs"/>
              </a:defRPr>
            </a:lvl1pPr>
            <a:lvl2pPr marL="400035" indent="-171444" algn="l" defTabSz="685774" rtl="0" eaLnBrk="1" latinLnBrk="0" hangingPunct="1">
              <a:lnSpc>
                <a:spcPct val="100000"/>
              </a:lnSpc>
              <a:spcBef>
                <a:spcPts val="0"/>
              </a:spcBef>
              <a:spcAft>
                <a:spcPts val="225"/>
              </a:spcAft>
              <a:buSzPct val="120000"/>
              <a:buFont typeface="Arial" panose="020B0604020202020204" pitchFamily="34" charset="0"/>
              <a:buChar char="•"/>
              <a:defRPr lang="fr-FR" sz="1500" kern="1200">
                <a:solidFill>
                  <a:schemeClr val="tx1">
                    <a:lumMod val="50000"/>
                    <a:lumOff val="50000"/>
                  </a:schemeClr>
                </a:solidFill>
                <a:latin typeface="+mn-lt"/>
                <a:ea typeface="+mn-ea"/>
                <a:cs typeface="+mn-cs"/>
              </a:defRPr>
            </a:lvl2pPr>
            <a:lvl3pPr marL="676249" indent="-171444" algn="l" defTabSz="685774" rtl="0" eaLnBrk="1" latinLnBrk="0" hangingPunct="1">
              <a:lnSpc>
                <a:spcPct val="100000"/>
              </a:lnSpc>
              <a:spcBef>
                <a:spcPts val="0"/>
              </a:spcBef>
              <a:spcAft>
                <a:spcPts val="225"/>
              </a:spcAft>
              <a:buFont typeface="Arial" panose="020B0604020202020204" pitchFamily="34" charset="0"/>
              <a:buChar char="•"/>
              <a:defRPr lang="fr-FR" sz="1500" kern="1200">
                <a:solidFill>
                  <a:schemeClr val="tx1">
                    <a:lumMod val="50000"/>
                    <a:lumOff val="50000"/>
                  </a:schemeClr>
                </a:solidFill>
                <a:latin typeface="+mn-lt"/>
                <a:ea typeface="+mn-ea"/>
                <a:cs typeface="+mn-cs"/>
              </a:defRPr>
            </a:lvl3pPr>
            <a:lvl4pPr marL="942940" indent="-171444" algn="l" defTabSz="685774" rtl="0" eaLnBrk="1" latinLnBrk="0" hangingPunct="1">
              <a:lnSpc>
                <a:spcPct val="100000"/>
              </a:lnSpc>
              <a:spcBef>
                <a:spcPts val="0"/>
              </a:spcBef>
              <a:spcAft>
                <a:spcPts val="225"/>
              </a:spcAft>
              <a:buFont typeface="Arial" panose="020B0604020202020204" pitchFamily="34" charset="0"/>
              <a:buChar char="•"/>
              <a:defRPr lang="fr-FR" sz="1500" kern="1200">
                <a:solidFill>
                  <a:schemeClr val="tx1">
                    <a:lumMod val="50000"/>
                    <a:lumOff val="50000"/>
                  </a:schemeClr>
                </a:solidFill>
                <a:latin typeface="+mn-lt"/>
                <a:ea typeface="+mn-ea"/>
                <a:cs typeface="+mn-cs"/>
              </a:defRPr>
            </a:lvl4pPr>
            <a:lvl5pPr marL="1209630" indent="-171444" algn="l" defTabSz="685774" rtl="0" eaLnBrk="1" latinLnBrk="0" hangingPunct="1">
              <a:lnSpc>
                <a:spcPct val="100000"/>
              </a:lnSpc>
              <a:spcBef>
                <a:spcPts val="0"/>
              </a:spcBef>
              <a:spcAft>
                <a:spcPts val="225"/>
              </a:spcAft>
              <a:buFont typeface="Arial" panose="020B0604020202020204" pitchFamily="34" charset="0"/>
              <a:buChar char="•"/>
              <a:defRPr lang="fr-FR" sz="1500" kern="1200">
                <a:solidFill>
                  <a:schemeClr val="tx1">
                    <a:lumMod val="50000"/>
                    <a:lumOff val="50000"/>
                  </a:schemeClr>
                </a:solidFill>
                <a:latin typeface="+mn-lt"/>
                <a:ea typeface="+mn-ea"/>
                <a:cs typeface="+mn-cs"/>
              </a:defRPr>
            </a:lvl5pPr>
            <a:lvl6pPr marL="1885878" indent="-171444" algn="l" defTabSz="68577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66" indent="-171444" algn="l" defTabSz="68577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52" indent="-171444" algn="l" defTabSz="68577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40" indent="-171444" algn="l" defTabSz="68577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fr-FR" sz="1600" dirty="0" smtClean="0"/>
              <a:t>Ce n'est pas le tritium que l'on mesure, mais son descendant </a:t>
            </a:r>
            <a:r>
              <a:rPr lang="fr-FR" sz="1600" baseline="30000" dirty="0" smtClean="0"/>
              <a:t>3</a:t>
            </a:r>
            <a:r>
              <a:rPr lang="fr-FR" sz="1600" dirty="0" smtClean="0"/>
              <a:t>He. Des simulations montrent qu'avec nos sensibilités, des concentrations de l'ordre du </a:t>
            </a:r>
            <a:r>
              <a:rPr lang="fr-FR" sz="1600" dirty="0" smtClean="0">
                <a:solidFill>
                  <a:srgbClr val="FF0000"/>
                </a:solidFill>
              </a:rPr>
              <a:t>Bq/L</a:t>
            </a:r>
            <a:r>
              <a:rPr lang="fr-FR" sz="1600" dirty="0" smtClean="0"/>
              <a:t> sont mesurables sous réserve de trouver le bon protocole expérimental (Accumulation de </a:t>
            </a:r>
            <a:r>
              <a:rPr lang="fr-FR" sz="1600" baseline="30000" dirty="0" smtClean="0"/>
              <a:t>3</a:t>
            </a:r>
            <a:r>
              <a:rPr lang="fr-FR" sz="1600" dirty="0" smtClean="0"/>
              <a:t>He ~ </a:t>
            </a:r>
            <a:r>
              <a:rPr lang="fr-FR" sz="1600" dirty="0" smtClean="0">
                <a:solidFill>
                  <a:srgbClr val="FF0000"/>
                </a:solidFill>
              </a:rPr>
              <a:t>1E+6 at/mois</a:t>
            </a:r>
            <a:r>
              <a:rPr lang="fr-FR" sz="1600" dirty="0" smtClean="0"/>
              <a:t>)</a:t>
            </a:r>
          </a:p>
          <a:p>
            <a:r>
              <a:rPr lang="fr-FR" sz="1600" dirty="0" smtClean="0"/>
              <a:t>Collaboration </a:t>
            </a:r>
            <a:r>
              <a:rPr lang="fr-FR" sz="1600" dirty="0" smtClean="0">
                <a:solidFill>
                  <a:srgbClr val="FF0000"/>
                </a:solidFill>
              </a:rPr>
              <a:t>RADIOCEAN</a:t>
            </a:r>
          </a:p>
          <a:p>
            <a:r>
              <a:rPr lang="fr-FR" sz="1600" dirty="0" smtClean="0"/>
              <a:t>Contacts: Patrick Chardon, réseau Becquerel</a:t>
            </a:r>
          </a:p>
          <a:p>
            <a:pPr marL="228591" lvl="1" indent="0">
              <a:buNone/>
            </a:pPr>
            <a:endParaRPr lang="fr-FR" sz="1600" dirty="0" smtClean="0"/>
          </a:p>
          <a:p>
            <a:pPr lvl="1"/>
            <a:endParaRPr lang="fr-FR" sz="1600" dirty="0"/>
          </a:p>
        </p:txBody>
      </p:sp>
      <p:sp>
        <p:nvSpPr>
          <p:cNvPr id="10" name="Espace réservé du contenu 2"/>
          <p:cNvSpPr txBox="1">
            <a:spLocks/>
          </p:cNvSpPr>
          <p:nvPr>
            <p:custDataLst>
              <p:tags r:id="rId5"/>
            </p:custDataLst>
          </p:nvPr>
        </p:nvSpPr>
        <p:spPr>
          <a:xfrm>
            <a:off x="545886" y="3321757"/>
            <a:ext cx="9909792" cy="612164"/>
          </a:xfrm>
          <a:prstGeom prst="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vert="horz" lIns="91440" tIns="45720" rIns="91440" bIns="45720" rtlCol="0">
            <a:normAutofit/>
          </a:bodyPr>
          <a:lstStyle>
            <a:lvl1pPr marL="257165" indent="-257165" algn="l" defTabSz="685774" rtl="0" eaLnBrk="1" latinLnBrk="0" hangingPunct="1">
              <a:lnSpc>
                <a:spcPct val="100000"/>
              </a:lnSpc>
              <a:spcBef>
                <a:spcPts val="0"/>
              </a:spcBef>
              <a:spcAft>
                <a:spcPts val="225"/>
              </a:spcAft>
              <a:buSzPct val="90000"/>
              <a:buFontTx/>
              <a:buBlip>
                <a:blip r:embed="rId8"/>
              </a:buBlip>
              <a:defRPr lang="fr-FR" sz="1500" kern="1200">
                <a:solidFill>
                  <a:schemeClr val="tx1">
                    <a:lumMod val="50000"/>
                    <a:lumOff val="50000"/>
                  </a:schemeClr>
                </a:solidFill>
                <a:latin typeface="+mn-lt"/>
                <a:ea typeface="+mn-ea"/>
                <a:cs typeface="+mn-cs"/>
              </a:defRPr>
            </a:lvl1pPr>
            <a:lvl2pPr marL="400035" indent="-171444" algn="l" defTabSz="685774" rtl="0" eaLnBrk="1" latinLnBrk="0" hangingPunct="1">
              <a:lnSpc>
                <a:spcPct val="100000"/>
              </a:lnSpc>
              <a:spcBef>
                <a:spcPts val="0"/>
              </a:spcBef>
              <a:spcAft>
                <a:spcPts val="225"/>
              </a:spcAft>
              <a:buSzPct val="120000"/>
              <a:buFont typeface="Arial" panose="020B0604020202020204" pitchFamily="34" charset="0"/>
              <a:buChar char="•"/>
              <a:defRPr lang="fr-FR" sz="1500" kern="1200">
                <a:solidFill>
                  <a:schemeClr val="tx1">
                    <a:lumMod val="50000"/>
                    <a:lumOff val="50000"/>
                  </a:schemeClr>
                </a:solidFill>
                <a:latin typeface="+mn-lt"/>
                <a:ea typeface="+mn-ea"/>
                <a:cs typeface="+mn-cs"/>
              </a:defRPr>
            </a:lvl2pPr>
            <a:lvl3pPr marL="676249" indent="-171444" algn="l" defTabSz="685774" rtl="0" eaLnBrk="1" latinLnBrk="0" hangingPunct="1">
              <a:lnSpc>
                <a:spcPct val="100000"/>
              </a:lnSpc>
              <a:spcBef>
                <a:spcPts val="0"/>
              </a:spcBef>
              <a:spcAft>
                <a:spcPts val="225"/>
              </a:spcAft>
              <a:buFont typeface="Arial" panose="020B0604020202020204" pitchFamily="34" charset="0"/>
              <a:buChar char="•"/>
              <a:defRPr lang="fr-FR" sz="1500" kern="1200">
                <a:solidFill>
                  <a:schemeClr val="tx1">
                    <a:lumMod val="50000"/>
                    <a:lumOff val="50000"/>
                  </a:schemeClr>
                </a:solidFill>
                <a:latin typeface="+mn-lt"/>
                <a:ea typeface="+mn-ea"/>
                <a:cs typeface="+mn-cs"/>
              </a:defRPr>
            </a:lvl3pPr>
            <a:lvl4pPr marL="942940" indent="-171444" algn="l" defTabSz="685774" rtl="0" eaLnBrk="1" latinLnBrk="0" hangingPunct="1">
              <a:lnSpc>
                <a:spcPct val="100000"/>
              </a:lnSpc>
              <a:spcBef>
                <a:spcPts val="0"/>
              </a:spcBef>
              <a:spcAft>
                <a:spcPts val="225"/>
              </a:spcAft>
              <a:buFont typeface="Arial" panose="020B0604020202020204" pitchFamily="34" charset="0"/>
              <a:buChar char="•"/>
              <a:defRPr lang="fr-FR" sz="1500" kern="1200">
                <a:solidFill>
                  <a:schemeClr val="tx1">
                    <a:lumMod val="50000"/>
                    <a:lumOff val="50000"/>
                  </a:schemeClr>
                </a:solidFill>
                <a:latin typeface="+mn-lt"/>
                <a:ea typeface="+mn-ea"/>
                <a:cs typeface="+mn-cs"/>
              </a:defRPr>
            </a:lvl4pPr>
            <a:lvl5pPr marL="1209630" indent="-171444" algn="l" defTabSz="685774" rtl="0" eaLnBrk="1" latinLnBrk="0" hangingPunct="1">
              <a:lnSpc>
                <a:spcPct val="100000"/>
              </a:lnSpc>
              <a:spcBef>
                <a:spcPts val="0"/>
              </a:spcBef>
              <a:spcAft>
                <a:spcPts val="225"/>
              </a:spcAft>
              <a:buFont typeface="Arial" panose="020B0604020202020204" pitchFamily="34" charset="0"/>
              <a:buChar char="•"/>
              <a:defRPr lang="fr-FR" sz="1500" kern="1200">
                <a:solidFill>
                  <a:schemeClr val="tx1">
                    <a:lumMod val="50000"/>
                    <a:lumOff val="50000"/>
                  </a:schemeClr>
                </a:solidFill>
                <a:latin typeface="+mn-lt"/>
                <a:ea typeface="+mn-ea"/>
                <a:cs typeface="+mn-cs"/>
              </a:defRPr>
            </a:lvl5pPr>
            <a:lvl6pPr marL="1885878" indent="-171444" algn="l" defTabSz="68577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66" indent="-171444" algn="l" defTabSz="68577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52" indent="-171444" algn="l" defTabSz="68577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40" indent="-171444" algn="l" defTabSz="68577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fr-FR" sz="1600" u="sng" dirty="0">
                <a:solidFill>
                  <a:srgbClr val="FF0000"/>
                </a:solidFill>
              </a:rPr>
              <a:t>Insertion locale</a:t>
            </a:r>
            <a:r>
              <a:rPr lang="fr-FR" sz="1600" dirty="0">
                <a:solidFill>
                  <a:srgbClr val="FF0000"/>
                </a:solidFill>
              </a:rPr>
              <a:t> : Le site </a:t>
            </a:r>
            <a:r>
              <a:rPr lang="fr-FR" sz="1600" dirty="0" smtClean="0">
                <a:solidFill>
                  <a:srgbClr val="FF0000"/>
                </a:solidFill>
              </a:rPr>
              <a:t>bordelais </a:t>
            </a:r>
            <a:r>
              <a:rPr lang="fr-FR" sz="1600" dirty="0">
                <a:solidFill>
                  <a:srgbClr val="FF0000"/>
                </a:solidFill>
              </a:rPr>
              <a:t>comme tous les IDEX propose des sources de financement non négligeables. Cette piste ne semble pas mise en avant. Quels sont les verrous ?</a:t>
            </a:r>
          </a:p>
          <a:p>
            <a:pPr marL="0" indent="0">
              <a:buNone/>
            </a:pPr>
            <a:endParaRPr lang="fr-FR" sz="1600" dirty="0">
              <a:solidFill>
                <a:srgbClr val="FF0000"/>
              </a:solidFill>
            </a:endParaRPr>
          </a:p>
        </p:txBody>
      </p:sp>
      <p:sp>
        <p:nvSpPr>
          <p:cNvPr id="11" name="Espace réservé du contenu 2"/>
          <p:cNvSpPr txBox="1">
            <a:spLocks/>
          </p:cNvSpPr>
          <p:nvPr>
            <p:custDataLst>
              <p:tags r:id="rId6"/>
            </p:custDataLst>
          </p:nvPr>
        </p:nvSpPr>
        <p:spPr>
          <a:xfrm>
            <a:off x="324732" y="4189942"/>
            <a:ext cx="10952868" cy="1364825"/>
          </a:xfrm>
          <a:prstGeom prst="rect">
            <a:avLst/>
          </a:prstGeom>
        </p:spPr>
        <p:txBody>
          <a:bodyPr vert="horz" lIns="91440" tIns="45720" rIns="91440" bIns="45720" rtlCol="0">
            <a:noAutofit/>
          </a:bodyPr>
          <a:lstStyle>
            <a:lvl1pPr marL="257165" indent="-257165" algn="l" defTabSz="685774" rtl="0" eaLnBrk="1" latinLnBrk="0" hangingPunct="1">
              <a:lnSpc>
                <a:spcPct val="100000"/>
              </a:lnSpc>
              <a:spcBef>
                <a:spcPts val="0"/>
              </a:spcBef>
              <a:spcAft>
                <a:spcPts val="225"/>
              </a:spcAft>
              <a:buSzPct val="90000"/>
              <a:buFontTx/>
              <a:buBlip>
                <a:blip r:embed="rId8"/>
              </a:buBlip>
              <a:defRPr lang="fr-FR" sz="1500" kern="1200">
                <a:solidFill>
                  <a:schemeClr val="tx1">
                    <a:lumMod val="50000"/>
                    <a:lumOff val="50000"/>
                  </a:schemeClr>
                </a:solidFill>
                <a:latin typeface="+mn-lt"/>
                <a:ea typeface="+mn-ea"/>
                <a:cs typeface="+mn-cs"/>
              </a:defRPr>
            </a:lvl1pPr>
            <a:lvl2pPr marL="400035" indent="-171444" algn="l" defTabSz="685774" rtl="0" eaLnBrk="1" latinLnBrk="0" hangingPunct="1">
              <a:lnSpc>
                <a:spcPct val="100000"/>
              </a:lnSpc>
              <a:spcBef>
                <a:spcPts val="0"/>
              </a:spcBef>
              <a:spcAft>
                <a:spcPts val="225"/>
              </a:spcAft>
              <a:buSzPct val="120000"/>
              <a:buFont typeface="Arial" panose="020B0604020202020204" pitchFamily="34" charset="0"/>
              <a:buChar char="•"/>
              <a:defRPr lang="fr-FR" sz="1500" kern="1200">
                <a:solidFill>
                  <a:schemeClr val="tx1">
                    <a:lumMod val="50000"/>
                    <a:lumOff val="50000"/>
                  </a:schemeClr>
                </a:solidFill>
                <a:latin typeface="+mn-lt"/>
                <a:ea typeface="+mn-ea"/>
                <a:cs typeface="+mn-cs"/>
              </a:defRPr>
            </a:lvl2pPr>
            <a:lvl3pPr marL="676249" indent="-171444" algn="l" defTabSz="685774" rtl="0" eaLnBrk="1" latinLnBrk="0" hangingPunct="1">
              <a:lnSpc>
                <a:spcPct val="100000"/>
              </a:lnSpc>
              <a:spcBef>
                <a:spcPts val="0"/>
              </a:spcBef>
              <a:spcAft>
                <a:spcPts val="225"/>
              </a:spcAft>
              <a:buFont typeface="Arial" panose="020B0604020202020204" pitchFamily="34" charset="0"/>
              <a:buChar char="•"/>
              <a:defRPr lang="fr-FR" sz="1500" kern="1200">
                <a:solidFill>
                  <a:schemeClr val="tx1">
                    <a:lumMod val="50000"/>
                    <a:lumOff val="50000"/>
                  </a:schemeClr>
                </a:solidFill>
                <a:latin typeface="+mn-lt"/>
                <a:ea typeface="+mn-ea"/>
                <a:cs typeface="+mn-cs"/>
              </a:defRPr>
            </a:lvl3pPr>
            <a:lvl4pPr marL="942940" indent="-171444" algn="l" defTabSz="685774" rtl="0" eaLnBrk="1" latinLnBrk="0" hangingPunct="1">
              <a:lnSpc>
                <a:spcPct val="100000"/>
              </a:lnSpc>
              <a:spcBef>
                <a:spcPts val="0"/>
              </a:spcBef>
              <a:spcAft>
                <a:spcPts val="225"/>
              </a:spcAft>
              <a:buFont typeface="Arial" panose="020B0604020202020204" pitchFamily="34" charset="0"/>
              <a:buChar char="•"/>
              <a:defRPr lang="fr-FR" sz="1500" kern="1200">
                <a:solidFill>
                  <a:schemeClr val="tx1">
                    <a:lumMod val="50000"/>
                    <a:lumOff val="50000"/>
                  </a:schemeClr>
                </a:solidFill>
                <a:latin typeface="+mn-lt"/>
                <a:ea typeface="+mn-ea"/>
                <a:cs typeface="+mn-cs"/>
              </a:defRPr>
            </a:lvl4pPr>
            <a:lvl5pPr marL="1209630" indent="-171444" algn="l" defTabSz="685774" rtl="0" eaLnBrk="1" latinLnBrk="0" hangingPunct="1">
              <a:lnSpc>
                <a:spcPct val="100000"/>
              </a:lnSpc>
              <a:spcBef>
                <a:spcPts val="0"/>
              </a:spcBef>
              <a:spcAft>
                <a:spcPts val="225"/>
              </a:spcAft>
              <a:buFont typeface="Arial" panose="020B0604020202020204" pitchFamily="34" charset="0"/>
              <a:buChar char="•"/>
              <a:defRPr lang="fr-FR" sz="1500" kern="1200">
                <a:solidFill>
                  <a:schemeClr val="tx1">
                    <a:lumMod val="50000"/>
                    <a:lumOff val="50000"/>
                  </a:schemeClr>
                </a:solidFill>
                <a:latin typeface="+mn-lt"/>
                <a:ea typeface="+mn-ea"/>
                <a:cs typeface="+mn-cs"/>
              </a:defRPr>
            </a:lvl5pPr>
            <a:lvl6pPr marL="1885878" indent="-171444" algn="l" defTabSz="68577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66" indent="-171444" algn="l" defTabSz="68577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52" indent="-171444" algn="l" defTabSz="68577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40" indent="-171444" algn="l" defTabSz="68577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fr-FR" sz="1600" dirty="0" smtClean="0"/>
              <a:t>« chaire d’installation » DH obtenue auprès de </a:t>
            </a:r>
            <a:r>
              <a:rPr lang="fr-FR" sz="1600" dirty="0" smtClean="0">
                <a:solidFill>
                  <a:srgbClr val="FF0000"/>
                </a:solidFill>
              </a:rPr>
              <a:t>l’IDEX en 2015</a:t>
            </a:r>
            <a:r>
              <a:rPr lang="fr-FR" sz="1600" dirty="0" smtClean="0"/>
              <a:t>:</a:t>
            </a:r>
          </a:p>
          <a:p>
            <a:r>
              <a:rPr lang="fr-FR" sz="1600" dirty="0"/>
              <a:t>Financements IDEX (GPR) déjà fléchés sur la période 2020-2228… projets où nous sommes impliqués en </a:t>
            </a:r>
            <a:r>
              <a:rPr lang="fr-FR" sz="1600" dirty="0" smtClean="0"/>
              <a:t>« 2</a:t>
            </a:r>
            <a:r>
              <a:rPr lang="fr-FR" sz="1600" baseline="30000" dirty="0" smtClean="0"/>
              <a:t>nde</a:t>
            </a:r>
            <a:r>
              <a:rPr lang="fr-FR" sz="1600" dirty="0" smtClean="0"/>
              <a:t> division » (Réseau de Recherche Impulsion: Démantèlement </a:t>
            </a:r>
            <a:r>
              <a:rPr lang="fr-FR" sz="1600" dirty="0"/>
              <a:t>nucléaire ; </a:t>
            </a:r>
            <a:r>
              <a:rPr lang="fr-FR" sz="1600" dirty="0" err="1"/>
              <a:t>Origins</a:t>
            </a:r>
            <a:r>
              <a:rPr lang="fr-FR" sz="1600" dirty="0"/>
              <a:t>) </a:t>
            </a:r>
          </a:p>
          <a:p>
            <a:r>
              <a:rPr lang="fr-FR" sz="1600" dirty="0"/>
              <a:t>financement par le département </a:t>
            </a:r>
            <a:r>
              <a:rPr lang="fr-FR" sz="1600" dirty="0" smtClean="0"/>
              <a:t>de </a:t>
            </a:r>
            <a:r>
              <a:rPr lang="fr-FR" sz="1600" dirty="0" smtClean="0">
                <a:solidFill>
                  <a:srgbClr val="FF0000"/>
                </a:solidFill>
              </a:rPr>
              <a:t>l'UB-Science </a:t>
            </a:r>
            <a:r>
              <a:rPr lang="fr-FR" sz="1600" dirty="0">
                <a:solidFill>
                  <a:srgbClr val="FF0000"/>
                </a:solidFill>
              </a:rPr>
              <a:t>de la Matière et </a:t>
            </a:r>
            <a:r>
              <a:rPr lang="fr-FR" sz="1600" dirty="0" smtClean="0">
                <a:solidFill>
                  <a:srgbClr val="FF0000"/>
                </a:solidFill>
              </a:rPr>
              <a:t>Rayonnement </a:t>
            </a:r>
            <a:r>
              <a:rPr lang="fr-FR" sz="1600" dirty="0" smtClean="0"/>
              <a:t>(appel « Plateformes », </a:t>
            </a:r>
            <a:r>
              <a:rPr lang="fr-FR" sz="1600" dirty="0" smtClean="0"/>
              <a:t>bourses obtenues </a:t>
            </a:r>
            <a:r>
              <a:rPr lang="fr-FR" sz="1600" dirty="0" smtClean="0"/>
              <a:t>ces 2 dernières années).</a:t>
            </a:r>
          </a:p>
          <a:p>
            <a:pPr lvl="1"/>
            <a:endParaRPr lang="fr-FR" sz="1600" dirty="0"/>
          </a:p>
        </p:txBody>
      </p:sp>
    </p:spTree>
    <p:extLst>
      <p:ext uri="{BB962C8B-B14F-4D97-AF65-F5344CB8AC3E}">
        <p14:creationId xmlns:p14="http://schemas.microsoft.com/office/powerpoint/2010/main" val="2848084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en-US" dirty="0" smtClean="0"/>
              <a:t>Questions (3)</a:t>
            </a:r>
            <a:endParaRPr lang="en-US" dirty="0"/>
          </a:p>
        </p:txBody>
      </p:sp>
      <p:sp>
        <p:nvSpPr>
          <p:cNvPr id="3" name="Espace réservé du contenu 2"/>
          <p:cNvSpPr>
            <a:spLocks noGrp="1"/>
          </p:cNvSpPr>
          <p:nvPr>
            <p:ph idx="1"/>
            <p:custDataLst>
              <p:tags r:id="rId2"/>
            </p:custDataLst>
          </p:nvPr>
        </p:nvSpPr>
        <p:spPr>
          <a:xfrm>
            <a:off x="368187" y="703607"/>
            <a:ext cx="9985300" cy="924998"/>
          </a:xfr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a:normAutofit/>
          </a:bodyPr>
          <a:lstStyle/>
          <a:p>
            <a:pPr marL="0" indent="0">
              <a:buNone/>
            </a:pPr>
            <a:r>
              <a:rPr lang="fr-FR" sz="1600" u="sng" dirty="0">
                <a:solidFill>
                  <a:srgbClr val="FF0000"/>
                </a:solidFill>
              </a:rPr>
              <a:t>Développements analytiques </a:t>
            </a:r>
            <a:r>
              <a:rPr lang="fr-FR" sz="1600" dirty="0">
                <a:solidFill>
                  <a:srgbClr val="FF0000"/>
                </a:solidFill>
              </a:rPr>
              <a:t>: la liste des opérations envisagées et engagées est importante. Les détails techniques sont précisés. En revanche il serait important de connaitre les anticipations budgétaires afin de se rendre compte de la faisabilité de l’ensemble du plan de travail.</a:t>
            </a:r>
          </a:p>
          <a:p>
            <a:pPr marL="0" indent="0">
              <a:buNone/>
            </a:pPr>
            <a:endParaRPr lang="fr-FR" sz="1600" dirty="0">
              <a:solidFill>
                <a:srgbClr val="FF0000"/>
              </a:solidFill>
            </a:endParaRPr>
          </a:p>
          <a:p>
            <a:endParaRPr lang="en-US" sz="1600" dirty="0">
              <a:solidFill>
                <a:srgbClr val="FF0000"/>
              </a:solidFill>
            </a:endParaRPr>
          </a:p>
        </p:txBody>
      </p:sp>
      <p:sp>
        <p:nvSpPr>
          <p:cNvPr id="4" name="Espace réservé du numéro de diapositive 3"/>
          <p:cNvSpPr>
            <a:spLocks noGrp="1"/>
          </p:cNvSpPr>
          <p:nvPr>
            <p:ph type="sldNum" sz="quarter" idx="4"/>
            <p:custDataLst>
              <p:tags r:id="rId3"/>
            </p:custDataLst>
          </p:nvPr>
        </p:nvSpPr>
        <p:spPr/>
        <p:txBody>
          <a:bodyPr/>
          <a:lstStyle/>
          <a:p>
            <a:fld id="{D5579077-A48A-4453-A7CA-BBD2FCC3FE15}" type="slidenum">
              <a:rPr lang="fr-FR" smtClean="0"/>
              <a:pPr/>
              <a:t>14</a:t>
            </a:fld>
            <a:endParaRPr lang="fr-FR" dirty="0"/>
          </a:p>
        </p:txBody>
      </p:sp>
      <p:sp>
        <p:nvSpPr>
          <p:cNvPr id="5" name="Espace réservé du contenu 2"/>
          <p:cNvSpPr txBox="1">
            <a:spLocks/>
          </p:cNvSpPr>
          <p:nvPr>
            <p:custDataLst>
              <p:tags r:id="rId4"/>
            </p:custDataLst>
          </p:nvPr>
        </p:nvSpPr>
        <p:spPr>
          <a:xfrm>
            <a:off x="806525" y="3892975"/>
            <a:ext cx="9909794" cy="1364825"/>
          </a:xfrm>
          <a:prstGeom prst="rect">
            <a:avLst/>
          </a:prstGeom>
        </p:spPr>
        <p:txBody>
          <a:bodyPr vert="horz" lIns="91440" tIns="45720" rIns="91440" bIns="45720" rtlCol="0">
            <a:noAutofit/>
          </a:bodyPr>
          <a:lstStyle>
            <a:lvl1pPr marL="257165" indent="-257165" algn="l" defTabSz="685774" rtl="0" eaLnBrk="1" latinLnBrk="0" hangingPunct="1">
              <a:lnSpc>
                <a:spcPct val="100000"/>
              </a:lnSpc>
              <a:spcBef>
                <a:spcPts val="0"/>
              </a:spcBef>
              <a:spcAft>
                <a:spcPts val="225"/>
              </a:spcAft>
              <a:buSzPct val="90000"/>
              <a:buFontTx/>
              <a:buBlip>
                <a:blip r:embed="rId10"/>
              </a:buBlip>
              <a:defRPr lang="fr-FR" sz="1500" kern="1200">
                <a:solidFill>
                  <a:schemeClr val="tx1">
                    <a:lumMod val="50000"/>
                    <a:lumOff val="50000"/>
                  </a:schemeClr>
                </a:solidFill>
                <a:latin typeface="+mn-lt"/>
                <a:ea typeface="+mn-ea"/>
                <a:cs typeface="+mn-cs"/>
              </a:defRPr>
            </a:lvl1pPr>
            <a:lvl2pPr marL="400035" indent="-171444" algn="l" defTabSz="685774" rtl="0" eaLnBrk="1" latinLnBrk="0" hangingPunct="1">
              <a:lnSpc>
                <a:spcPct val="100000"/>
              </a:lnSpc>
              <a:spcBef>
                <a:spcPts val="0"/>
              </a:spcBef>
              <a:spcAft>
                <a:spcPts val="225"/>
              </a:spcAft>
              <a:buSzPct val="120000"/>
              <a:buFont typeface="Arial" panose="020B0604020202020204" pitchFamily="34" charset="0"/>
              <a:buChar char="•"/>
              <a:defRPr lang="fr-FR" sz="1500" kern="1200">
                <a:solidFill>
                  <a:schemeClr val="tx1">
                    <a:lumMod val="50000"/>
                    <a:lumOff val="50000"/>
                  </a:schemeClr>
                </a:solidFill>
                <a:latin typeface="+mn-lt"/>
                <a:ea typeface="+mn-ea"/>
                <a:cs typeface="+mn-cs"/>
              </a:defRPr>
            </a:lvl2pPr>
            <a:lvl3pPr marL="676249" indent="-171444" algn="l" defTabSz="685774" rtl="0" eaLnBrk="1" latinLnBrk="0" hangingPunct="1">
              <a:lnSpc>
                <a:spcPct val="100000"/>
              </a:lnSpc>
              <a:spcBef>
                <a:spcPts val="0"/>
              </a:spcBef>
              <a:spcAft>
                <a:spcPts val="225"/>
              </a:spcAft>
              <a:buFont typeface="Arial" panose="020B0604020202020204" pitchFamily="34" charset="0"/>
              <a:buChar char="•"/>
              <a:defRPr lang="fr-FR" sz="1500" kern="1200">
                <a:solidFill>
                  <a:schemeClr val="tx1">
                    <a:lumMod val="50000"/>
                    <a:lumOff val="50000"/>
                  </a:schemeClr>
                </a:solidFill>
                <a:latin typeface="+mn-lt"/>
                <a:ea typeface="+mn-ea"/>
                <a:cs typeface="+mn-cs"/>
              </a:defRPr>
            </a:lvl3pPr>
            <a:lvl4pPr marL="942940" indent="-171444" algn="l" defTabSz="685774" rtl="0" eaLnBrk="1" latinLnBrk="0" hangingPunct="1">
              <a:lnSpc>
                <a:spcPct val="100000"/>
              </a:lnSpc>
              <a:spcBef>
                <a:spcPts val="0"/>
              </a:spcBef>
              <a:spcAft>
                <a:spcPts val="225"/>
              </a:spcAft>
              <a:buFont typeface="Arial" panose="020B0604020202020204" pitchFamily="34" charset="0"/>
              <a:buChar char="•"/>
              <a:defRPr lang="fr-FR" sz="1500" kern="1200">
                <a:solidFill>
                  <a:schemeClr val="tx1">
                    <a:lumMod val="50000"/>
                    <a:lumOff val="50000"/>
                  </a:schemeClr>
                </a:solidFill>
                <a:latin typeface="+mn-lt"/>
                <a:ea typeface="+mn-ea"/>
                <a:cs typeface="+mn-cs"/>
              </a:defRPr>
            </a:lvl4pPr>
            <a:lvl5pPr marL="1209630" indent="-171444" algn="l" defTabSz="685774" rtl="0" eaLnBrk="1" latinLnBrk="0" hangingPunct="1">
              <a:lnSpc>
                <a:spcPct val="100000"/>
              </a:lnSpc>
              <a:spcBef>
                <a:spcPts val="0"/>
              </a:spcBef>
              <a:spcAft>
                <a:spcPts val="225"/>
              </a:spcAft>
              <a:buFont typeface="Arial" panose="020B0604020202020204" pitchFamily="34" charset="0"/>
              <a:buChar char="•"/>
              <a:defRPr lang="fr-FR" sz="1500" kern="1200">
                <a:solidFill>
                  <a:schemeClr val="tx1">
                    <a:lumMod val="50000"/>
                    <a:lumOff val="50000"/>
                  </a:schemeClr>
                </a:solidFill>
                <a:latin typeface="+mn-lt"/>
                <a:ea typeface="+mn-ea"/>
                <a:cs typeface="+mn-cs"/>
              </a:defRPr>
            </a:lvl5pPr>
            <a:lvl6pPr marL="1885878" indent="-171444" algn="l" defTabSz="68577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66" indent="-171444" algn="l" defTabSz="68577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52" indent="-171444" algn="l" defTabSz="68577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40" indent="-171444" algn="l" defTabSz="68577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28591" lvl="1" indent="0">
              <a:buNone/>
            </a:pPr>
            <a:endParaRPr lang="fr-FR" sz="1600" dirty="0"/>
          </a:p>
          <a:p>
            <a:pPr marL="228591" lvl="1" indent="0">
              <a:buNone/>
            </a:pPr>
            <a:endParaRPr lang="fr-FR" sz="1600" dirty="0" smtClean="0"/>
          </a:p>
          <a:p>
            <a:pPr lvl="1"/>
            <a:endParaRPr lang="fr-FR" sz="1600" dirty="0"/>
          </a:p>
        </p:txBody>
      </p:sp>
      <p:sp>
        <p:nvSpPr>
          <p:cNvPr id="11" name="Espace réservé du contenu 2"/>
          <p:cNvSpPr txBox="1">
            <a:spLocks/>
          </p:cNvSpPr>
          <p:nvPr>
            <p:custDataLst>
              <p:tags r:id="rId5"/>
            </p:custDataLst>
          </p:nvPr>
        </p:nvSpPr>
        <p:spPr>
          <a:xfrm>
            <a:off x="806526" y="2625044"/>
            <a:ext cx="9526195" cy="1504504"/>
          </a:xfrm>
          <a:prstGeom prst="rect">
            <a:avLst/>
          </a:prstGeom>
        </p:spPr>
        <p:txBody>
          <a:bodyPr vert="horz" lIns="91440" tIns="45720" rIns="91440" bIns="45720" rtlCol="0">
            <a:noAutofit/>
          </a:bodyPr>
          <a:lstStyle>
            <a:lvl1pPr marL="257165" indent="-257165" algn="l" defTabSz="685774" rtl="0" eaLnBrk="1" latinLnBrk="0" hangingPunct="1">
              <a:lnSpc>
                <a:spcPct val="100000"/>
              </a:lnSpc>
              <a:spcBef>
                <a:spcPts val="0"/>
              </a:spcBef>
              <a:spcAft>
                <a:spcPts val="225"/>
              </a:spcAft>
              <a:buSzPct val="90000"/>
              <a:buFontTx/>
              <a:buBlip>
                <a:blip r:embed="rId10"/>
              </a:buBlip>
              <a:defRPr lang="fr-FR" sz="1500" kern="1200">
                <a:solidFill>
                  <a:schemeClr val="tx1">
                    <a:lumMod val="50000"/>
                    <a:lumOff val="50000"/>
                  </a:schemeClr>
                </a:solidFill>
                <a:latin typeface="+mn-lt"/>
                <a:ea typeface="+mn-ea"/>
                <a:cs typeface="+mn-cs"/>
              </a:defRPr>
            </a:lvl1pPr>
            <a:lvl2pPr marL="400035" indent="-171444" algn="l" defTabSz="685774" rtl="0" eaLnBrk="1" latinLnBrk="0" hangingPunct="1">
              <a:lnSpc>
                <a:spcPct val="100000"/>
              </a:lnSpc>
              <a:spcBef>
                <a:spcPts val="0"/>
              </a:spcBef>
              <a:spcAft>
                <a:spcPts val="225"/>
              </a:spcAft>
              <a:buSzPct val="120000"/>
              <a:buFont typeface="Arial" panose="020B0604020202020204" pitchFamily="34" charset="0"/>
              <a:buChar char="•"/>
              <a:defRPr lang="fr-FR" sz="1500" kern="1200">
                <a:solidFill>
                  <a:schemeClr val="tx1">
                    <a:lumMod val="50000"/>
                    <a:lumOff val="50000"/>
                  </a:schemeClr>
                </a:solidFill>
                <a:latin typeface="+mn-lt"/>
                <a:ea typeface="+mn-ea"/>
                <a:cs typeface="+mn-cs"/>
              </a:defRPr>
            </a:lvl2pPr>
            <a:lvl3pPr marL="676249" indent="-171444" algn="l" defTabSz="685774" rtl="0" eaLnBrk="1" latinLnBrk="0" hangingPunct="1">
              <a:lnSpc>
                <a:spcPct val="100000"/>
              </a:lnSpc>
              <a:spcBef>
                <a:spcPts val="0"/>
              </a:spcBef>
              <a:spcAft>
                <a:spcPts val="225"/>
              </a:spcAft>
              <a:buFont typeface="Arial" panose="020B0604020202020204" pitchFamily="34" charset="0"/>
              <a:buChar char="•"/>
              <a:defRPr lang="fr-FR" sz="1500" kern="1200">
                <a:solidFill>
                  <a:schemeClr val="tx1">
                    <a:lumMod val="50000"/>
                    <a:lumOff val="50000"/>
                  </a:schemeClr>
                </a:solidFill>
                <a:latin typeface="+mn-lt"/>
                <a:ea typeface="+mn-ea"/>
                <a:cs typeface="+mn-cs"/>
              </a:defRPr>
            </a:lvl3pPr>
            <a:lvl4pPr marL="942940" indent="-171444" algn="l" defTabSz="685774" rtl="0" eaLnBrk="1" latinLnBrk="0" hangingPunct="1">
              <a:lnSpc>
                <a:spcPct val="100000"/>
              </a:lnSpc>
              <a:spcBef>
                <a:spcPts val="0"/>
              </a:spcBef>
              <a:spcAft>
                <a:spcPts val="225"/>
              </a:spcAft>
              <a:buFont typeface="Arial" panose="020B0604020202020204" pitchFamily="34" charset="0"/>
              <a:buChar char="•"/>
              <a:defRPr lang="fr-FR" sz="1500" kern="1200">
                <a:solidFill>
                  <a:schemeClr val="tx1">
                    <a:lumMod val="50000"/>
                    <a:lumOff val="50000"/>
                  </a:schemeClr>
                </a:solidFill>
                <a:latin typeface="+mn-lt"/>
                <a:ea typeface="+mn-ea"/>
                <a:cs typeface="+mn-cs"/>
              </a:defRPr>
            </a:lvl4pPr>
            <a:lvl5pPr marL="1209630" indent="-171444" algn="l" defTabSz="685774" rtl="0" eaLnBrk="1" latinLnBrk="0" hangingPunct="1">
              <a:lnSpc>
                <a:spcPct val="100000"/>
              </a:lnSpc>
              <a:spcBef>
                <a:spcPts val="0"/>
              </a:spcBef>
              <a:spcAft>
                <a:spcPts val="225"/>
              </a:spcAft>
              <a:buFont typeface="Arial" panose="020B0604020202020204" pitchFamily="34" charset="0"/>
              <a:buChar char="•"/>
              <a:defRPr lang="fr-FR" sz="1500" kern="1200">
                <a:solidFill>
                  <a:schemeClr val="tx1">
                    <a:lumMod val="50000"/>
                    <a:lumOff val="50000"/>
                  </a:schemeClr>
                </a:solidFill>
                <a:latin typeface="+mn-lt"/>
                <a:ea typeface="+mn-ea"/>
                <a:cs typeface="+mn-cs"/>
              </a:defRPr>
            </a:lvl5pPr>
            <a:lvl6pPr marL="1885878" indent="-171444" algn="l" defTabSz="68577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66" indent="-171444" algn="l" defTabSz="68577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52" indent="-171444" algn="l" defTabSz="68577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40" indent="-171444" algn="l" defTabSz="68577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fr-FR" sz="1600" dirty="0" smtClean="0"/>
              <a:t>Lignes d'introductions SI, SII disponibles (pompes, getters, régulation, vannes tuyauteries)</a:t>
            </a:r>
          </a:p>
          <a:p>
            <a:r>
              <a:rPr lang="fr-FR" sz="1600" dirty="0" smtClean="0"/>
              <a:t>SII: alimentation de source: ~35k€ (budget créatif région/in2p3 en 2023)</a:t>
            </a:r>
          </a:p>
          <a:p>
            <a:r>
              <a:rPr lang="fr-FR" sz="1600" dirty="0" smtClean="0"/>
              <a:t>SI: Alimentation de source: </a:t>
            </a:r>
            <a:r>
              <a:rPr lang="fr-FR" sz="1600" dirty="0"/>
              <a:t>~</a:t>
            </a:r>
            <a:r>
              <a:rPr lang="fr-FR" sz="1600" dirty="0" smtClean="0"/>
              <a:t>35k€ (créatif 2024)</a:t>
            </a:r>
          </a:p>
          <a:p>
            <a:r>
              <a:rPr lang="fr-FR" sz="1600" dirty="0" smtClean="0"/>
              <a:t>SII: source 20k€? (</a:t>
            </a:r>
            <a:r>
              <a:rPr lang="fr-FR" sz="1600" dirty="0"/>
              <a:t>créatif </a:t>
            </a:r>
            <a:r>
              <a:rPr lang="fr-FR" sz="1600" dirty="0" smtClean="0"/>
              <a:t>2025)</a:t>
            </a:r>
          </a:p>
          <a:p>
            <a:r>
              <a:rPr lang="fr-FR" sz="1600" dirty="0" smtClean="0"/>
              <a:t>RISTOF: </a:t>
            </a:r>
            <a:r>
              <a:rPr lang="fr-FR" sz="1600" dirty="0" err="1" smtClean="0"/>
              <a:t>Nlle</a:t>
            </a:r>
            <a:r>
              <a:rPr lang="fr-FR" sz="1600" dirty="0" smtClean="0"/>
              <a:t> source: 10k€, </a:t>
            </a:r>
            <a:r>
              <a:rPr lang="fr-FR" sz="1600" dirty="0"/>
              <a:t>(créatif </a:t>
            </a:r>
            <a:r>
              <a:rPr lang="fr-FR" sz="1600" dirty="0" smtClean="0"/>
              <a:t> 2026)</a:t>
            </a:r>
          </a:p>
        </p:txBody>
      </p:sp>
      <p:sp>
        <p:nvSpPr>
          <p:cNvPr id="8" name="Espace réservé du contenu 2"/>
          <p:cNvSpPr txBox="1">
            <a:spLocks/>
          </p:cNvSpPr>
          <p:nvPr>
            <p:custDataLst>
              <p:tags r:id="rId6"/>
            </p:custDataLst>
          </p:nvPr>
        </p:nvSpPr>
        <p:spPr>
          <a:xfrm>
            <a:off x="597148" y="4942015"/>
            <a:ext cx="10244051" cy="1710690"/>
          </a:xfrm>
          <a:prstGeom prst="rect">
            <a:avLst/>
          </a:prstGeom>
        </p:spPr>
        <p:txBody>
          <a:bodyPr vert="horz" lIns="91440" tIns="45720" rIns="91440" bIns="45720" rtlCol="0">
            <a:noAutofit/>
          </a:bodyPr>
          <a:lstStyle>
            <a:lvl1pPr marL="257165" indent="-257165" algn="l" defTabSz="685774" rtl="0" eaLnBrk="1" latinLnBrk="0" hangingPunct="1">
              <a:lnSpc>
                <a:spcPct val="100000"/>
              </a:lnSpc>
              <a:spcBef>
                <a:spcPts val="0"/>
              </a:spcBef>
              <a:spcAft>
                <a:spcPts val="225"/>
              </a:spcAft>
              <a:buSzPct val="90000"/>
              <a:buFontTx/>
              <a:buBlip>
                <a:blip r:embed="rId10"/>
              </a:buBlip>
              <a:defRPr lang="fr-FR" sz="1500" kern="1200">
                <a:solidFill>
                  <a:schemeClr val="tx1">
                    <a:lumMod val="50000"/>
                    <a:lumOff val="50000"/>
                  </a:schemeClr>
                </a:solidFill>
                <a:latin typeface="+mn-lt"/>
                <a:ea typeface="+mn-ea"/>
                <a:cs typeface="+mn-cs"/>
              </a:defRPr>
            </a:lvl1pPr>
            <a:lvl2pPr marL="400035" indent="-171444" algn="l" defTabSz="685774" rtl="0" eaLnBrk="1" latinLnBrk="0" hangingPunct="1">
              <a:lnSpc>
                <a:spcPct val="100000"/>
              </a:lnSpc>
              <a:spcBef>
                <a:spcPts val="0"/>
              </a:spcBef>
              <a:spcAft>
                <a:spcPts val="225"/>
              </a:spcAft>
              <a:buSzPct val="120000"/>
              <a:buFont typeface="Arial" panose="020B0604020202020204" pitchFamily="34" charset="0"/>
              <a:buChar char="•"/>
              <a:defRPr lang="fr-FR" sz="1500" kern="1200">
                <a:solidFill>
                  <a:schemeClr val="tx1">
                    <a:lumMod val="50000"/>
                    <a:lumOff val="50000"/>
                  </a:schemeClr>
                </a:solidFill>
                <a:latin typeface="+mn-lt"/>
                <a:ea typeface="+mn-ea"/>
                <a:cs typeface="+mn-cs"/>
              </a:defRPr>
            </a:lvl2pPr>
            <a:lvl3pPr marL="676249" indent="-171444" algn="l" defTabSz="685774" rtl="0" eaLnBrk="1" latinLnBrk="0" hangingPunct="1">
              <a:lnSpc>
                <a:spcPct val="100000"/>
              </a:lnSpc>
              <a:spcBef>
                <a:spcPts val="0"/>
              </a:spcBef>
              <a:spcAft>
                <a:spcPts val="225"/>
              </a:spcAft>
              <a:buFont typeface="Arial" panose="020B0604020202020204" pitchFamily="34" charset="0"/>
              <a:buChar char="•"/>
              <a:defRPr lang="fr-FR" sz="1500" kern="1200">
                <a:solidFill>
                  <a:schemeClr val="tx1">
                    <a:lumMod val="50000"/>
                    <a:lumOff val="50000"/>
                  </a:schemeClr>
                </a:solidFill>
                <a:latin typeface="+mn-lt"/>
                <a:ea typeface="+mn-ea"/>
                <a:cs typeface="+mn-cs"/>
              </a:defRPr>
            </a:lvl3pPr>
            <a:lvl4pPr marL="942940" indent="-171444" algn="l" defTabSz="685774" rtl="0" eaLnBrk="1" latinLnBrk="0" hangingPunct="1">
              <a:lnSpc>
                <a:spcPct val="100000"/>
              </a:lnSpc>
              <a:spcBef>
                <a:spcPts val="0"/>
              </a:spcBef>
              <a:spcAft>
                <a:spcPts val="225"/>
              </a:spcAft>
              <a:buFont typeface="Arial" panose="020B0604020202020204" pitchFamily="34" charset="0"/>
              <a:buChar char="•"/>
              <a:defRPr lang="fr-FR" sz="1500" kern="1200">
                <a:solidFill>
                  <a:schemeClr val="tx1">
                    <a:lumMod val="50000"/>
                    <a:lumOff val="50000"/>
                  </a:schemeClr>
                </a:solidFill>
                <a:latin typeface="+mn-lt"/>
                <a:ea typeface="+mn-ea"/>
                <a:cs typeface="+mn-cs"/>
              </a:defRPr>
            </a:lvl4pPr>
            <a:lvl5pPr marL="1209630" indent="-171444" algn="l" defTabSz="685774" rtl="0" eaLnBrk="1" latinLnBrk="0" hangingPunct="1">
              <a:lnSpc>
                <a:spcPct val="100000"/>
              </a:lnSpc>
              <a:spcBef>
                <a:spcPts val="0"/>
              </a:spcBef>
              <a:spcAft>
                <a:spcPts val="225"/>
              </a:spcAft>
              <a:buFont typeface="Arial" panose="020B0604020202020204" pitchFamily="34" charset="0"/>
              <a:buChar char="•"/>
              <a:defRPr lang="fr-FR" sz="1500" kern="1200">
                <a:solidFill>
                  <a:schemeClr val="tx1">
                    <a:lumMod val="50000"/>
                    <a:lumOff val="50000"/>
                  </a:schemeClr>
                </a:solidFill>
                <a:latin typeface="+mn-lt"/>
                <a:ea typeface="+mn-ea"/>
                <a:cs typeface="+mn-cs"/>
              </a:defRPr>
            </a:lvl5pPr>
            <a:lvl6pPr marL="1885878" indent="-171444" algn="l" defTabSz="68577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66" indent="-171444" algn="l" defTabSz="68577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52" indent="-171444" algn="l" defTabSz="68577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40" indent="-171444" algn="l" defTabSz="68577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fr-FR" sz="1600" dirty="0" smtClean="0"/>
              <a:t>Dépôt du dossier automne 2023?</a:t>
            </a:r>
          </a:p>
          <a:p>
            <a:r>
              <a:rPr lang="fr-FR" sz="1600" dirty="0" smtClean="0"/>
              <a:t>Achat d'un spectromètre de masse Gaz rares de très haute performance pour la géoscience terrestre, mais aussi extra-terrestre</a:t>
            </a:r>
          </a:p>
          <a:p>
            <a:pPr marL="0" indent="0">
              <a:buNone/>
            </a:pPr>
            <a:r>
              <a:rPr lang="fr-FR" sz="1600" dirty="0" smtClean="0"/>
              <a:t>=&gt; Budget SM: 1M€, ablation laser 0.5M€</a:t>
            </a:r>
          </a:p>
        </p:txBody>
      </p:sp>
      <p:sp>
        <p:nvSpPr>
          <p:cNvPr id="9" name="Espace réservé du contenu 2"/>
          <p:cNvSpPr txBox="1">
            <a:spLocks/>
          </p:cNvSpPr>
          <p:nvPr>
            <p:custDataLst>
              <p:tags r:id="rId7"/>
            </p:custDataLst>
          </p:nvPr>
        </p:nvSpPr>
        <p:spPr>
          <a:xfrm>
            <a:off x="368186" y="4356312"/>
            <a:ext cx="10122013"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defPPr>
              <a:defRPr lang="fr-FR"/>
            </a:defPPr>
          </a:lstStyle>
          <a:p>
            <a:pPr lvl="1"/>
            <a:r>
              <a:rPr lang="fr-FR" dirty="0" smtClean="0"/>
              <a:t>Cartes </a:t>
            </a:r>
            <a:r>
              <a:rPr lang="fr-FR" dirty="0"/>
              <a:t>rebattues si on peut mener à bien un projet ERC sur la thématique "réactivité du Xe"</a:t>
            </a:r>
          </a:p>
        </p:txBody>
      </p:sp>
      <p:sp>
        <p:nvSpPr>
          <p:cNvPr id="10" name="Espace réservé du contenu 6">
            <a:extLst>
              <a:ext uri="{FF2B5EF4-FFF2-40B4-BE49-F238E27FC236}">
                <a16:creationId xmlns="" xmlns:a16="http://schemas.microsoft.com/office/drawing/2014/main" id="{B65CE760-2A15-4347-9B28-A3CB5EFCFEEF}"/>
              </a:ext>
            </a:extLst>
          </p:cNvPr>
          <p:cNvSpPr txBox="1">
            <a:spLocks/>
          </p:cNvSpPr>
          <p:nvPr>
            <p:custDataLst>
              <p:tags r:id="rId8"/>
            </p:custDataLst>
          </p:nvPr>
        </p:nvSpPr>
        <p:spPr>
          <a:xfrm>
            <a:off x="806525" y="1706713"/>
            <a:ext cx="10440789" cy="828391"/>
          </a:xfrm>
          <a:prstGeom prst="rect">
            <a:avLst/>
          </a:prstGeom>
        </p:spPr>
        <p:txBody>
          <a:bodyPr vert="horz" lIns="91440" tIns="45720" rIns="91440" bIns="45720" rtlCol="0">
            <a:noAutofit/>
          </a:bodyPr>
          <a:lstStyle>
            <a:lvl1pPr marL="257165" indent="-257165" algn="l" defTabSz="685774" rtl="0" eaLnBrk="1" latinLnBrk="0" hangingPunct="1">
              <a:lnSpc>
                <a:spcPct val="100000"/>
              </a:lnSpc>
              <a:spcBef>
                <a:spcPts val="0"/>
              </a:spcBef>
              <a:spcAft>
                <a:spcPts val="225"/>
              </a:spcAft>
              <a:buSzPct val="90000"/>
              <a:buFontTx/>
              <a:buBlip>
                <a:blip r:embed="rId10"/>
              </a:buBlip>
              <a:defRPr lang="fr-FR" sz="1500" kern="1200">
                <a:solidFill>
                  <a:schemeClr val="tx1">
                    <a:lumMod val="50000"/>
                    <a:lumOff val="50000"/>
                  </a:schemeClr>
                </a:solidFill>
                <a:latin typeface="+mn-lt"/>
                <a:ea typeface="+mn-ea"/>
                <a:cs typeface="+mn-cs"/>
              </a:defRPr>
            </a:lvl1pPr>
            <a:lvl2pPr marL="400035" indent="-171444" algn="l" defTabSz="685774" rtl="0" eaLnBrk="1" latinLnBrk="0" hangingPunct="1">
              <a:lnSpc>
                <a:spcPct val="100000"/>
              </a:lnSpc>
              <a:spcBef>
                <a:spcPts val="0"/>
              </a:spcBef>
              <a:spcAft>
                <a:spcPts val="225"/>
              </a:spcAft>
              <a:buSzPct val="120000"/>
              <a:buFont typeface="Arial" panose="020B0604020202020204" pitchFamily="34" charset="0"/>
              <a:buChar char="•"/>
              <a:defRPr lang="fr-FR" sz="1500" kern="1200">
                <a:solidFill>
                  <a:schemeClr val="tx1">
                    <a:lumMod val="50000"/>
                    <a:lumOff val="50000"/>
                  </a:schemeClr>
                </a:solidFill>
                <a:latin typeface="+mn-lt"/>
                <a:ea typeface="+mn-ea"/>
                <a:cs typeface="+mn-cs"/>
              </a:defRPr>
            </a:lvl2pPr>
            <a:lvl3pPr marL="676249" indent="-171444" algn="l" defTabSz="685774" rtl="0" eaLnBrk="1" latinLnBrk="0" hangingPunct="1">
              <a:lnSpc>
                <a:spcPct val="100000"/>
              </a:lnSpc>
              <a:spcBef>
                <a:spcPts val="0"/>
              </a:spcBef>
              <a:spcAft>
                <a:spcPts val="225"/>
              </a:spcAft>
              <a:buFont typeface="Arial" panose="020B0604020202020204" pitchFamily="34" charset="0"/>
              <a:buChar char="•"/>
              <a:defRPr lang="fr-FR" sz="1500" kern="1200">
                <a:solidFill>
                  <a:schemeClr val="tx1">
                    <a:lumMod val="50000"/>
                    <a:lumOff val="50000"/>
                  </a:schemeClr>
                </a:solidFill>
                <a:latin typeface="+mn-lt"/>
                <a:ea typeface="+mn-ea"/>
                <a:cs typeface="+mn-cs"/>
              </a:defRPr>
            </a:lvl3pPr>
            <a:lvl4pPr marL="942940" indent="-171444" algn="l" defTabSz="685774" rtl="0" eaLnBrk="1" latinLnBrk="0" hangingPunct="1">
              <a:lnSpc>
                <a:spcPct val="100000"/>
              </a:lnSpc>
              <a:spcBef>
                <a:spcPts val="0"/>
              </a:spcBef>
              <a:spcAft>
                <a:spcPts val="225"/>
              </a:spcAft>
              <a:buFont typeface="Arial" panose="020B0604020202020204" pitchFamily="34" charset="0"/>
              <a:buChar char="•"/>
              <a:defRPr lang="fr-FR" sz="1500" kern="1200">
                <a:solidFill>
                  <a:schemeClr val="tx1">
                    <a:lumMod val="50000"/>
                    <a:lumOff val="50000"/>
                  </a:schemeClr>
                </a:solidFill>
                <a:latin typeface="+mn-lt"/>
                <a:ea typeface="+mn-ea"/>
                <a:cs typeface="+mn-cs"/>
              </a:defRPr>
            </a:lvl4pPr>
            <a:lvl5pPr marL="1209630" indent="-171444" algn="l" defTabSz="685774" rtl="0" eaLnBrk="1" latinLnBrk="0" hangingPunct="1">
              <a:lnSpc>
                <a:spcPct val="100000"/>
              </a:lnSpc>
              <a:spcBef>
                <a:spcPts val="0"/>
              </a:spcBef>
              <a:spcAft>
                <a:spcPts val="225"/>
              </a:spcAft>
              <a:buFont typeface="Arial" panose="020B0604020202020204" pitchFamily="34" charset="0"/>
              <a:buChar char="•"/>
              <a:defRPr lang="fr-FR" sz="1500" kern="1200">
                <a:solidFill>
                  <a:schemeClr val="tx1">
                    <a:lumMod val="50000"/>
                    <a:lumOff val="50000"/>
                  </a:schemeClr>
                </a:solidFill>
                <a:latin typeface="+mn-lt"/>
                <a:ea typeface="+mn-ea"/>
                <a:cs typeface="+mn-cs"/>
              </a:defRPr>
            </a:lvl5pPr>
            <a:lvl6pPr marL="1885878" indent="-171444" algn="l" defTabSz="68577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66" indent="-171444" algn="l" defTabSz="68577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52" indent="-171444" algn="l" defTabSz="68577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40" indent="-171444" algn="l" defTabSz="68577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fr-FR" sz="1600" dirty="0" smtClean="0"/>
              <a:t>Financements</a:t>
            </a:r>
          </a:p>
          <a:p>
            <a:pPr lvl="1"/>
            <a:r>
              <a:rPr lang="fr-FR" sz="1600" dirty="0" smtClean="0"/>
              <a:t>reliquats du groupe + région/in2p3 =&gt; Jouvence des </a:t>
            </a:r>
            <a:r>
              <a:rPr lang="fr-FR" sz="1600" dirty="0" err="1" smtClean="0"/>
              <a:t>spectros</a:t>
            </a:r>
            <a:r>
              <a:rPr lang="fr-FR" sz="1600" dirty="0" smtClean="0"/>
              <a:t> I et II  (source + 2 alimentations de source)</a:t>
            </a:r>
          </a:p>
          <a:p>
            <a:pPr lvl="1"/>
            <a:r>
              <a:rPr lang="fr-FR" sz="1600" dirty="0" smtClean="0"/>
              <a:t>update des SI+ SII+ RISTOF-</a:t>
            </a:r>
            <a:r>
              <a:rPr lang="fr-FR" sz="1600" dirty="0" err="1" smtClean="0"/>
              <a:t>KrXe</a:t>
            </a:r>
            <a:r>
              <a:rPr lang="fr-FR" sz="1600" dirty="0" smtClean="0"/>
              <a:t> nous permet d'aborder les 4 thématiques sereinement.</a:t>
            </a:r>
          </a:p>
          <a:p>
            <a:pPr lvl="1"/>
            <a:endParaRPr lang="fr-FR" sz="1600" dirty="0" smtClean="0"/>
          </a:p>
        </p:txBody>
      </p:sp>
      <p:sp>
        <p:nvSpPr>
          <p:cNvPr id="13" name="Flèche vers le bas 12"/>
          <p:cNvSpPr/>
          <p:nvPr/>
        </p:nvSpPr>
        <p:spPr>
          <a:xfrm>
            <a:off x="5569623" y="3838472"/>
            <a:ext cx="259307" cy="5723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3903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9"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en-US" dirty="0" smtClean="0"/>
              <a:t> </a:t>
            </a:r>
            <a:endParaRPr lang="en-US" dirty="0"/>
          </a:p>
        </p:txBody>
      </p:sp>
      <p:sp>
        <p:nvSpPr>
          <p:cNvPr id="4" name="Espace réservé du numéro de diapositive 3"/>
          <p:cNvSpPr>
            <a:spLocks noGrp="1"/>
          </p:cNvSpPr>
          <p:nvPr>
            <p:ph type="sldNum" sz="quarter" idx="4"/>
            <p:custDataLst>
              <p:tags r:id="rId2"/>
            </p:custDataLst>
          </p:nvPr>
        </p:nvSpPr>
        <p:spPr/>
        <p:txBody>
          <a:bodyPr/>
          <a:lstStyle/>
          <a:p>
            <a:fld id="{D5579077-A48A-4453-A7CA-BBD2FCC3FE15}" type="slidenum">
              <a:rPr lang="fr-FR" smtClean="0"/>
              <a:pPr/>
              <a:t>15</a:t>
            </a:fld>
            <a:endParaRPr lang="fr-FR" dirty="0"/>
          </a:p>
        </p:txBody>
      </p:sp>
      <p:sp>
        <p:nvSpPr>
          <p:cNvPr id="5" name="Espace réservé du contenu 2"/>
          <p:cNvSpPr txBox="1">
            <a:spLocks/>
          </p:cNvSpPr>
          <p:nvPr>
            <p:custDataLst>
              <p:tags r:id="rId3"/>
            </p:custDataLst>
          </p:nvPr>
        </p:nvSpPr>
        <p:spPr>
          <a:xfrm>
            <a:off x="806525" y="3892975"/>
            <a:ext cx="9909794" cy="1364825"/>
          </a:xfrm>
          <a:prstGeom prst="rect">
            <a:avLst/>
          </a:prstGeom>
        </p:spPr>
        <p:txBody>
          <a:bodyPr vert="horz" lIns="91440" tIns="45720" rIns="91440" bIns="45720" rtlCol="0">
            <a:noAutofit/>
          </a:bodyPr>
          <a:lstStyle>
            <a:lvl1pPr marL="257165" indent="-257165" algn="l" defTabSz="685774" rtl="0" eaLnBrk="1" latinLnBrk="0" hangingPunct="1">
              <a:lnSpc>
                <a:spcPct val="100000"/>
              </a:lnSpc>
              <a:spcBef>
                <a:spcPts val="0"/>
              </a:spcBef>
              <a:spcAft>
                <a:spcPts val="225"/>
              </a:spcAft>
              <a:buSzPct val="90000"/>
              <a:buFontTx/>
              <a:buBlip>
                <a:blip r:embed="rId6"/>
              </a:buBlip>
              <a:defRPr lang="fr-FR" sz="1500" kern="1200">
                <a:solidFill>
                  <a:schemeClr val="tx1">
                    <a:lumMod val="50000"/>
                    <a:lumOff val="50000"/>
                  </a:schemeClr>
                </a:solidFill>
                <a:latin typeface="+mn-lt"/>
                <a:ea typeface="+mn-ea"/>
                <a:cs typeface="+mn-cs"/>
              </a:defRPr>
            </a:lvl1pPr>
            <a:lvl2pPr marL="400035" indent="-171444" algn="l" defTabSz="685774" rtl="0" eaLnBrk="1" latinLnBrk="0" hangingPunct="1">
              <a:lnSpc>
                <a:spcPct val="100000"/>
              </a:lnSpc>
              <a:spcBef>
                <a:spcPts val="0"/>
              </a:spcBef>
              <a:spcAft>
                <a:spcPts val="225"/>
              </a:spcAft>
              <a:buSzPct val="120000"/>
              <a:buFont typeface="Arial" panose="020B0604020202020204" pitchFamily="34" charset="0"/>
              <a:buChar char="•"/>
              <a:defRPr lang="fr-FR" sz="1500" kern="1200">
                <a:solidFill>
                  <a:schemeClr val="tx1">
                    <a:lumMod val="50000"/>
                    <a:lumOff val="50000"/>
                  </a:schemeClr>
                </a:solidFill>
                <a:latin typeface="+mn-lt"/>
                <a:ea typeface="+mn-ea"/>
                <a:cs typeface="+mn-cs"/>
              </a:defRPr>
            </a:lvl2pPr>
            <a:lvl3pPr marL="676249" indent="-171444" algn="l" defTabSz="685774" rtl="0" eaLnBrk="1" latinLnBrk="0" hangingPunct="1">
              <a:lnSpc>
                <a:spcPct val="100000"/>
              </a:lnSpc>
              <a:spcBef>
                <a:spcPts val="0"/>
              </a:spcBef>
              <a:spcAft>
                <a:spcPts val="225"/>
              </a:spcAft>
              <a:buFont typeface="Arial" panose="020B0604020202020204" pitchFamily="34" charset="0"/>
              <a:buChar char="•"/>
              <a:defRPr lang="fr-FR" sz="1500" kern="1200">
                <a:solidFill>
                  <a:schemeClr val="tx1">
                    <a:lumMod val="50000"/>
                    <a:lumOff val="50000"/>
                  </a:schemeClr>
                </a:solidFill>
                <a:latin typeface="+mn-lt"/>
                <a:ea typeface="+mn-ea"/>
                <a:cs typeface="+mn-cs"/>
              </a:defRPr>
            </a:lvl3pPr>
            <a:lvl4pPr marL="942940" indent="-171444" algn="l" defTabSz="685774" rtl="0" eaLnBrk="1" latinLnBrk="0" hangingPunct="1">
              <a:lnSpc>
                <a:spcPct val="100000"/>
              </a:lnSpc>
              <a:spcBef>
                <a:spcPts val="0"/>
              </a:spcBef>
              <a:spcAft>
                <a:spcPts val="225"/>
              </a:spcAft>
              <a:buFont typeface="Arial" panose="020B0604020202020204" pitchFamily="34" charset="0"/>
              <a:buChar char="•"/>
              <a:defRPr lang="fr-FR" sz="1500" kern="1200">
                <a:solidFill>
                  <a:schemeClr val="tx1">
                    <a:lumMod val="50000"/>
                    <a:lumOff val="50000"/>
                  </a:schemeClr>
                </a:solidFill>
                <a:latin typeface="+mn-lt"/>
                <a:ea typeface="+mn-ea"/>
                <a:cs typeface="+mn-cs"/>
              </a:defRPr>
            </a:lvl4pPr>
            <a:lvl5pPr marL="1209630" indent="-171444" algn="l" defTabSz="685774" rtl="0" eaLnBrk="1" latinLnBrk="0" hangingPunct="1">
              <a:lnSpc>
                <a:spcPct val="100000"/>
              </a:lnSpc>
              <a:spcBef>
                <a:spcPts val="0"/>
              </a:spcBef>
              <a:spcAft>
                <a:spcPts val="225"/>
              </a:spcAft>
              <a:buFont typeface="Arial" panose="020B0604020202020204" pitchFamily="34" charset="0"/>
              <a:buChar char="•"/>
              <a:defRPr lang="fr-FR" sz="1500" kern="1200">
                <a:solidFill>
                  <a:schemeClr val="tx1">
                    <a:lumMod val="50000"/>
                    <a:lumOff val="50000"/>
                  </a:schemeClr>
                </a:solidFill>
                <a:latin typeface="+mn-lt"/>
                <a:ea typeface="+mn-ea"/>
                <a:cs typeface="+mn-cs"/>
              </a:defRPr>
            </a:lvl5pPr>
            <a:lvl6pPr marL="1885878" indent="-171444" algn="l" defTabSz="68577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66" indent="-171444" algn="l" defTabSz="68577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52" indent="-171444" algn="l" defTabSz="68577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40" indent="-171444" algn="l" defTabSz="68577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28591" lvl="1" indent="0">
              <a:buNone/>
            </a:pPr>
            <a:endParaRPr lang="fr-FR" sz="1600" dirty="0"/>
          </a:p>
          <a:p>
            <a:pPr marL="228591" lvl="1" indent="0">
              <a:buNone/>
            </a:pPr>
            <a:endParaRPr lang="fr-FR" sz="1600" dirty="0" smtClean="0"/>
          </a:p>
          <a:p>
            <a:pPr lvl="1"/>
            <a:endParaRPr lang="fr-FR" sz="1600" dirty="0"/>
          </a:p>
        </p:txBody>
      </p:sp>
      <p:sp>
        <p:nvSpPr>
          <p:cNvPr id="11" name="Espace réservé du contenu 2"/>
          <p:cNvSpPr txBox="1">
            <a:spLocks/>
          </p:cNvSpPr>
          <p:nvPr>
            <p:custDataLst>
              <p:tags r:id="rId4"/>
            </p:custDataLst>
          </p:nvPr>
        </p:nvSpPr>
        <p:spPr>
          <a:xfrm>
            <a:off x="806526" y="2625044"/>
            <a:ext cx="9526195" cy="1504504"/>
          </a:xfrm>
          <a:prstGeom prst="rect">
            <a:avLst/>
          </a:prstGeom>
        </p:spPr>
        <p:txBody>
          <a:bodyPr vert="horz" lIns="91440" tIns="45720" rIns="91440" bIns="45720" rtlCol="0">
            <a:noAutofit/>
          </a:bodyPr>
          <a:lstStyle>
            <a:lvl1pPr marL="257165" indent="-257165" algn="l" defTabSz="685774" rtl="0" eaLnBrk="1" latinLnBrk="0" hangingPunct="1">
              <a:lnSpc>
                <a:spcPct val="100000"/>
              </a:lnSpc>
              <a:spcBef>
                <a:spcPts val="0"/>
              </a:spcBef>
              <a:spcAft>
                <a:spcPts val="225"/>
              </a:spcAft>
              <a:buSzPct val="90000"/>
              <a:buFontTx/>
              <a:buBlip>
                <a:blip r:embed="rId6"/>
              </a:buBlip>
              <a:defRPr lang="fr-FR" sz="1500" kern="1200">
                <a:solidFill>
                  <a:schemeClr val="tx1">
                    <a:lumMod val="50000"/>
                    <a:lumOff val="50000"/>
                  </a:schemeClr>
                </a:solidFill>
                <a:latin typeface="+mn-lt"/>
                <a:ea typeface="+mn-ea"/>
                <a:cs typeface="+mn-cs"/>
              </a:defRPr>
            </a:lvl1pPr>
            <a:lvl2pPr marL="400035" indent="-171444" algn="l" defTabSz="685774" rtl="0" eaLnBrk="1" latinLnBrk="0" hangingPunct="1">
              <a:lnSpc>
                <a:spcPct val="100000"/>
              </a:lnSpc>
              <a:spcBef>
                <a:spcPts val="0"/>
              </a:spcBef>
              <a:spcAft>
                <a:spcPts val="225"/>
              </a:spcAft>
              <a:buSzPct val="120000"/>
              <a:buFont typeface="Arial" panose="020B0604020202020204" pitchFamily="34" charset="0"/>
              <a:buChar char="•"/>
              <a:defRPr lang="fr-FR" sz="1500" kern="1200">
                <a:solidFill>
                  <a:schemeClr val="tx1">
                    <a:lumMod val="50000"/>
                    <a:lumOff val="50000"/>
                  </a:schemeClr>
                </a:solidFill>
                <a:latin typeface="+mn-lt"/>
                <a:ea typeface="+mn-ea"/>
                <a:cs typeface="+mn-cs"/>
              </a:defRPr>
            </a:lvl2pPr>
            <a:lvl3pPr marL="676249" indent="-171444" algn="l" defTabSz="685774" rtl="0" eaLnBrk="1" latinLnBrk="0" hangingPunct="1">
              <a:lnSpc>
                <a:spcPct val="100000"/>
              </a:lnSpc>
              <a:spcBef>
                <a:spcPts val="0"/>
              </a:spcBef>
              <a:spcAft>
                <a:spcPts val="225"/>
              </a:spcAft>
              <a:buFont typeface="Arial" panose="020B0604020202020204" pitchFamily="34" charset="0"/>
              <a:buChar char="•"/>
              <a:defRPr lang="fr-FR" sz="1500" kern="1200">
                <a:solidFill>
                  <a:schemeClr val="tx1">
                    <a:lumMod val="50000"/>
                    <a:lumOff val="50000"/>
                  </a:schemeClr>
                </a:solidFill>
                <a:latin typeface="+mn-lt"/>
                <a:ea typeface="+mn-ea"/>
                <a:cs typeface="+mn-cs"/>
              </a:defRPr>
            </a:lvl3pPr>
            <a:lvl4pPr marL="942940" indent="-171444" algn="l" defTabSz="685774" rtl="0" eaLnBrk="1" latinLnBrk="0" hangingPunct="1">
              <a:lnSpc>
                <a:spcPct val="100000"/>
              </a:lnSpc>
              <a:spcBef>
                <a:spcPts val="0"/>
              </a:spcBef>
              <a:spcAft>
                <a:spcPts val="225"/>
              </a:spcAft>
              <a:buFont typeface="Arial" panose="020B0604020202020204" pitchFamily="34" charset="0"/>
              <a:buChar char="•"/>
              <a:defRPr lang="fr-FR" sz="1500" kern="1200">
                <a:solidFill>
                  <a:schemeClr val="tx1">
                    <a:lumMod val="50000"/>
                    <a:lumOff val="50000"/>
                  </a:schemeClr>
                </a:solidFill>
                <a:latin typeface="+mn-lt"/>
                <a:ea typeface="+mn-ea"/>
                <a:cs typeface="+mn-cs"/>
              </a:defRPr>
            </a:lvl4pPr>
            <a:lvl5pPr marL="1209630" indent="-171444" algn="l" defTabSz="685774" rtl="0" eaLnBrk="1" latinLnBrk="0" hangingPunct="1">
              <a:lnSpc>
                <a:spcPct val="100000"/>
              </a:lnSpc>
              <a:spcBef>
                <a:spcPts val="0"/>
              </a:spcBef>
              <a:spcAft>
                <a:spcPts val="225"/>
              </a:spcAft>
              <a:buFont typeface="Arial" panose="020B0604020202020204" pitchFamily="34" charset="0"/>
              <a:buChar char="•"/>
              <a:defRPr lang="fr-FR" sz="1500" kern="1200">
                <a:solidFill>
                  <a:schemeClr val="tx1">
                    <a:lumMod val="50000"/>
                    <a:lumOff val="50000"/>
                  </a:schemeClr>
                </a:solidFill>
                <a:latin typeface="+mn-lt"/>
                <a:ea typeface="+mn-ea"/>
                <a:cs typeface="+mn-cs"/>
              </a:defRPr>
            </a:lvl5pPr>
            <a:lvl6pPr marL="1885878" indent="-171444" algn="l" defTabSz="68577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66" indent="-171444" algn="l" defTabSz="68577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52" indent="-171444" algn="l" defTabSz="68577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40" indent="-171444" algn="l" defTabSz="68577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fr-FR" sz="1600" dirty="0" smtClean="0"/>
          </a:p>
        </p:txBody>
      </p:sp>
      <p:pic>
        <p:nvPicPr>
          <p:cNvPr id="12" name="Image 11"/>
          <p:cNvPicPr>
            <a:picLocks noChangeAspect="1"/>
          </p:cNvPicPr>
          <p:nvPr/>
        </p:nvPicPr>
        <p:blipFill rotWithShape="1">
          <a:blip r:embed="rId7"/>
          <a:srcRect l="39914" r="26"/>
          <a:stretch/>
        </p:blipFill>
        <p:spPr>
          <a:xfrm>
            <a:off x="2604750" y="3148103"/>
            <a:ext cx="5139075" cy="3299307"/>
          </a:xfrm>
          <a:prstGeom prst="rect">
            <a:avLst/>
          </a:prstGeom>
        </p:spPr>
      </p:pic>
      <p:sp>
        <p:nvSpPr>
          <p:cNvPr id="6" name="Espace réservé du contenu 5"/>
          <p:cNvSpPr>
            <a:spLocks noGrp="1"/>
          </p:cNvSpPr>
          <p:nvPr>
            <p:ph idx="1"/>
          </p:nvPr>
        </p:nvSpPr>
        <p:spPr>
          <a:xfrm>
            <a:off x="1101146" y="995395"/>
            <a:ext cx="8936953" cy="1629649"/>
          </a:xfrm>
        </p:spPr>
        <p:txBody>
          <a:bodyPr>
            <a:noAutofit/>
          </a:bodyPr>
          <a:lstStyle/>
          <a:p>
            <a:pPr marL="0" indent="0">
              <a:buNone/>
            </a:pPr>
            <a:r>
              <a:rPr lang="fr-FR" sz="3200" dirty="0"/>
              <a:t>Des questions? interrogations? points à préciser</a:t>
            </a:r>
            <a:r>
              <a:rPr lang="fr-FR" sz="3200" dirty="0" smtClean="0"/>
              <a:t>?</a:t>
            </a:r>
          </a:p>
          <a:p>
            <a:pPr marL="0" indent="0">
              <a:buNone/>
            </a:pPr>
            <a:endParaRPr lang="fr-FR" sz="3200" dirty="0"/>
          </a:p>
          <a:p>
            <a:pPr marL="0" indent="0" algn="ctr">
              <a:buNone/>
            </a:pPr>
            <a:r>
              <a:rPr lang="fr-FR" sz="3200" dirty="0" smtClean="0"/>
              <a:t>Des réponses.. si je peux....</a:t>
            </a:r>
            <a:endParaRPr lang="fr-FR" sz="3200" dirty="0"/>
          </a:p>
        </p:txBody>
      </p:sp>
    </p:spTree>
    <p:extLst>
      <p:ext uri="{BB962C8B-B14F-4D97-AF65-F5344CB8AC3E}">
        <p14:creationId xmlns:p14="http://schemas.microsoft.com/office/powerpoint/2010/main" val="32940281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FR" sz="3600" dirty="0"/>
              <a:t>C</a:t>
            </a:r>
            <a:r>
              <a:rPr lang="fr-FR" sz="3600" dirty="0" smtClean="0"/>
              <a:t>omposition du groupe RGR au 18/05/21 </a:t>
            </a:r>
            <a:endParaRPr lang="en-US" sz="3600" noProof="0" dirty="0"/>
          </a:p>
        </p:txBody>
      </p:sp>
      <p:sp>
        <p:nvSpPr>
          <p:cNvPr id="5" name="Espace réservé du numéro de diapositive 4"/>
          <p:cNvSpPr>
            <a:spLocks noGrp="1"/>
          </p:cNvSpPr>
          <p:nvPr>
            <p:ph type="sldNum" sz="quarter" idx="4"/>
            <p:custDataLst>
              <p:tags r:id="rId2"/>
            </p:custDataLst>
          </p:nvPr>
        </p:nvSpPr>
        <p:spPr>
          <a:xfrm>
            <a:off x="11635716" y="6447410"/>
            <a:ext cx="556284" cy="410590"/>
          </a:xfrm>
        </p:spPr>
        <p:txBody>
          <a:bodyPr/>
          <a:lstStyle/>
          <a:p>
            <a:fld id="{F00B0AD9-CF45-48CE-A09B-E8FB346F4F91}" type="slidenum">
              <a:rPr lang="fr-FR" altLang="fr-FR" smtClean="0"/>
              <a:pPr/>
              <a:t>2</a:t>
            </a:fld>
            <a:endParaRPr lang="fr-FR" altLang="fr-FR"/>
          </a:p>
        </p:txBody>
      </p:sp>
      <p:pic>
        <p:nvPicPr>
          <p:cNvPr id="25" name="Espace réservé du contenu 24"/>
          <p:cNvPicPr>
            <a:picLocks noGrp="1" noChangeAspect="1"/>
          </p:cNvPicPr>
          <p:nvPr>
            <p:ph idx="1"/>
          </p:nvPr>
        </p:nvPicPr>
        <p:blipFill rotWithShape="1">
          <a:blip r:embed="rId5"/>
          <a:srcRect l="33345" r="30611" b="52298"/>
          <a:stretch/>
        </p:blipFill>
        <p:spPr>
          <a:xfrm>
            <a:off x="115699" y="1796396"/>
            <a:ext cx="5199662" cy="2991733"/>
          </a:xfrm>
          <a:prstGeom prst="rect">
            <a:avLst/>
          </a:prstGeom>
        </p:spPr>
      </p:pic>
      <p:sp>
        <p:nvSpPr>
          <p:cNvPr id="27" name="Rectangle 3"/>
          <p:cNvSpPr txBox="1">
            <a:spLocks noChangeArrowheads="1"/>
          </p:cNvSpPr>
          <p:nvPr/>
        </p:nvSpPr>
        <p:spPr bwMode="auto">
          <a:xfrm>
            <a:off x="6123821" y="2612472"/>
            <a:ext cx="5581468" cy="182509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spcAft>
                <a:spcPts val="600"/>
              </a:spcAft>
              <a:buNone/>
              <a:defRPr/>
            </a:pPr>
            <a:r>
              <a:rPr lang="fr-FR" sz="1400" dirty="0">
                <a:solidFill>
                  <a:srgbClr val="0070C0"/>
                </a:solidFill>
                <a:latin typeface="Verdana" pitchFamily="34" charset="0"/>
              </a:rPr>
              <a:t>	</a:t>
            </a:r>
            <a:r>
              <a:rPr lang="fr-FR" sz="1400" b="1" dirty="0" smtClean="0">
                <a:solidFill>
                  <a:srgbClr val="0070C0"/>
                </a:solidFill>
                <a:latin typeface="Verdana" pitchFamily="34" charset="0"/>
              </a:rPr>
              <a:t>2 </a:t>
            </a:r>
            <a:r>
              <a:rPr lang="fr-FR" sz="1400" b="1" dirty="0">
                <a:solidFill>
                  <a:srgbClr val="0070C0"/>
                </a:solidFill>
                <a:latin typeface="Verdana" pitchFamily="34" charset="0"/>
              </a:rPr>
              <a:t>CR + 1 AI + 0,4 IR</a:t>
            </a:r>
          </a:p>
          <a:p>
            <a:pPr>
              <a:spcBef>
                <a:spcPts val="0"/>
              </a:spcBef>
              <a:spcAft>
                <a:spcPts val="300"/>
              </a:spcAft>
              <a:defRPr/>
            </a:pPr>
            <a:r>
              <a:rPr lang="fr-FR" sz="1200" b="1" dirty="0">
                <a:solidFill>
                  <a:srgbClr val="4D4D4D"/>
                </a:solidFill>
                <a:latin typeface="Verdana"/>
                <a:ea typeface="Verdana"/>
                <a:cs typeface="Verdana"/>
                <a:sym typeface="Verdana"/>
              </a:rPr>
              <a:t>Rémi Faure</a:t>
            </a:r>
            <a:r>
              <a:rPr lang="fr-FR" sz="1200" dirty="0">
                <a:solidFill>
                  <a:srgbClr val="4D4D4D"/>
                </a:solidFill>
                <a:latin typeface="Verdana"/>
                <a:ea typeface="Verdana"/>
                <a:cs typeface="Verdana"/>
                <a:sym typeface="Verdana"/>
              </a:rPr>
              <a:t> (AI / C3B41); </a:t>
            </a:r>
            <a:r>
              <a:rPr lang="fr-FR" sz="1200" dirty="0" smtClean="0">
                <a:solidFill>
                  <a:srgbClr val="4D4D4D"/>
                </a:solidFill>
                <a:latin typeface="Verdana"/>
                <a:ea typeface="Verdana"/>
                <a:cs typeface="Verdana"/>
                <a:sym typeface="Verdana"/>
              </a:rPr>
              <a:t>arrivé en NOEMI mi-2017; responsable technique de PIAGARA</a:t>
            </a:r>
            <a:endParaRPr lang="fr-FR" sz="1200" b="1" dirty="0" smtClean="0">
              <a:solidFill>
                <a:srgbClr val="4D4D4D"/>
              </a:solidFill>
              <a:latin typeface="Verdana"/>
              <a:ea typeface="Verdana"/>
              <a:cs typeface="Verdana"/>
              <a:sym typeface="Verdana"/>
            </a:endParaRPr>
          </a:p>
          <a:p>
            <a:pPr>
              <a:spcBef>
                <a:spcPts val="0"/>
              </a:spcBef>
              <a:spcAft>
                <a:spcPts val="300"/>
              </a:spcAft>
              <a:defRPr/>
            </a:pPr>
            <a:r>
              <a:rPr lang="fr-FR" sz="1200" b="1" dirty="0" smtClean="0">
                <a:solidFill>
                  <a:srgbClr val="4D4D4D"/>
                </a:solidFill>
                <a:latin typeface="Verdana"/>
                <a:ea typeface="Verdana"/>
                <a:cs typeface="Verdana"/>
                <a:sym typeface="Verdana"/>
              </a:rPr>
              <a:t>Éric Gilabert </a:t>
            </a:r>
            <a:r>
              <a:rPr lang="fr-FR" sz="1200" dirty="0" smtClean="0">
                <a:solidFill>
                  <a:srgbClr val="4D4D4D"/>
                </a:solidFill>
                <a:latin typeface="Verdana"/>
                <a:ea typeface="Verdana"/>
                <a:cs typeface="Verdana"/>
                <a:sym typeface="Verdana"/>
              </a:rPr>
              <a:t>(CRCN, section 13); en poste depuis 1989; responsable scientifique de PIAGARA</a:t>
            </a:r>
          </a:p>
          <a:p>
            <a:pPr>
              <a:spcBef>
                <a:spcPts val="0"/>
              </a:spcBef>
              <a:spcAft>
                <a:spcPts val="300"/>
              </a:spcAft>
              <a:defRPr/>
            </a:pPr>
            <a:r>
              <a:rPr lang="fr-FR" sz="1200" b="1" dirty="0" smtClean="0">
                <a:solidFill>
                  <a:srgbClr val="4D4D4D"/>
                </a:solidFill>
                <a:latin typeface="Verdana"/>
                <a:ea typeface="Verdana"/>
                <a:cs typeface="Verdana"/>
                <a:sym typeface="Verdana"/>
              </a:rPr>
              <a:t>Denis </a:t>
            </a:r>
            <a:r>
              <a:rPr lang="fr-FR" sz="1200" b="1" dirty="0" err="1" smtClean="0">
                <a:solidFill>
                  <a:srgbClr val="4D4D4D"/>
                </a:solidFill>
                <a:latin typeface="Verdana"/>
                <a:ea typeface="Verdana"/>
                <a:cs typeface="Verdana"/>
                <a:sym typeface="Verdana"/>
              </a:rPr>
              <a:t>Horlait</a:t>
            </a:r>
            <a:r>
              <a:rPr lang="fr-FR" sz="1200" b="1" dirty="0" smtClean="0">
                <a:solidFill>
                  <a:srgbClr val="4D4D4D"/>
                </a:solidFill>
                <a:latin typeface="Verdana"/>
                <a:ea typeface="Verdana"/>
                <a:cs typeface="Verdana"/>
                <a:sym typeface="Verdana"/>
              </a:rPr>
              <a:t> </a:t>
            </a:r>
            <a:r>
              <a:rPr lang="fr-FR" sz="1200" dirty="0" smtClean="0">
                <a:solidFill>
                  <a:srgbClr val="4D4D4D"/>
                </a:solidFill>
                <a:latin typeface="Verdana"/>
                <a:ea typeface="Verdana"/>
                <a:cs typeface="Verdana"/>
                <a:sym typeface="Verdana"/>
              </a:rPr>
              <a:t>(CRCN, section 13); en poste depuis 2015</a:t>
            </a:r>
          </a:p>
          <a:p>
            <a:pPr>
              <a:spcBef>
                <a:spcPts val="0"/>
              </a:spcBef>
              <a:spcAft>
                <a:spcPts val="300"/>
              </a:spcAft>
              <a:defRPr/>
            </a:pPr>
            <a:r>
              <a:rPr lang="fr-FR" sz="1200" b="1" dirty="0" smtClean="0">
                <a:solidFill>
                  <a:srgbClr val="4D4D4D"/>
                </a:solidFill>
                <a:latin typeface="Verdana"/>
                <a:ea typeface="Verdana"/>
                <a:cs typeface="Verdana"/>
                <a:sym typeface="Verdana"/>
              </a:rPr>
              <a:t>Bertrand </a:t>
            </a:r>
            <a:r>
              <a:rPr lang="fr-FR" sz="1200" b="1" dirty="0">
                <a:solidFill>
                  <a:srgbClr val="4D4D4D"/>
                </a:solidFill>
                <a:latin typeface="Verdana"/>
                <a:ea typeface="Verdana"/>
                <a:cs typeface="Verdana"/>
                <a:sym typeface="Verdana"/>
              </a:rPr>
              <a:t>Thomas </a:t>
            </a:r>
            <a:r>
              <a:rPr lang="fr-FR" sz="1200" dirty="0">
                <a:solidFill>
                  <a:srgbClr val="4D4D4D"/>
                </a:solidFill>
                <a:latin typeface="Verdana"/>
                <a:ea typeface="Verdana"/>
                <a:cs typeface="Verdana"/>
                <a:sym typeface="Verdana"/>
              </a:rPr>
              <a:t>(</a:t>
            </a:r>
            <a:r>
              <a:rPr lang="fr-FR" sz="1200" dirty="0" smtClean="0">
                <a:solidFill>
                  <a:srgbClr val="4D4D4D"/>
                </a:solidFill>
                <a:latin typeface="Verdana"/>
                <a:ea typeface="Verdana"/>
                <a:cs typeface="Verdana"/>
                <a:sym typeface="Verdana"/>
              </a:rPr>
              <a:t>IRHC/</a:t>
            </a:r>
            <a:r>
              <a:rPr lang="fr-FR" sz="1200" dirty="0" smtClean="0">
                <a:solidFill>
                  <a:srgbClr val="4D4D4D"/>
                </a:solidFill>
                <a:latin typeface="Verdana"/>
                <a:ea typeface="Verdana"/>
                <a:cs typeface="Verdana"/>
              </a:rPr>
              <a:t>C1B43</a:t>
            </a:r>
            <a:r>
              <a:rPr lang="fr-FR" sz="1200" dirty="0">
                <a:solidFill>
                  <a:srgbClr val="4D4D4D"/>
                </a:solidFill>
                <a:latin typeface="Verdana"/>
                <a:ea typeface="Verdana"/>
                <a:cs typeface="Verdana"/>
                <a:sym typeface="Verdana"/>
              </a:rPr>
              <a:t>); en poste depuis 2000; 40% ETP depuis 2017</a:t>
            </a:r>
          </a:p>
        </p:txBody>
      </p:sp>
      <p:sp>
        <p:nvSpPr>
          <p:cNvPr id="3" name="Flèche vers le haut 2"/>
          <p:cNvSpPr/>
          <p:nvPr/>
        </p:nvSpPr>
        <p:spPr>
          <a:xfrm rot="5400000">
            <a:off x="5177409" y="3340297"/>
            <a:ext cx="1159413" cy="655601"/>
          </a:xfrm>
          <a:prstGeom prst="upArrow">
            <a:avLst/>
          </a:prstGeom>
          <a:solidFill>
            <a:srgbClr val="CBFF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44568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FR" sz="3600" dirty="0" smtClean="0"/>
              <a:t>Equipements au 18/05/21</a:t>
            </a:r>
            <a:endParaRPr lang="en-US" sz="3600" noProof="0" dirty="0"/>
          </a:p>
        </p:txBody>
      </p:sp>
      <p:sp>
        <p:nvSpPr>
          <p:cNvPr id="5" name="Espace réservé du numéro de diapositive 4"/>
          <p:cNvSpPr>
            <a:spLocks noGrp="1"/>
          </p:cNvSpPr>
          <p:nvPr>
            <p:ph type="sldNum" sz="quarter" idx="4"/>
            <p:custDataLst>
              <p:tags r:id="rId2"/>
            </p:custDataLst>
          </p:nvPr>
        </p:nvSpPr>
        <p:spPr>
          <a:xfrm>
            <a:off x="11635716" y="6447410"/>
            <a:ext cx="556284" cy="410590"/>
          </a:xfrm>
        </p:spPr>
        <p:txBody>
          <a:bodyPr/>
          <a:lstStyle/>
          <a:p>
            <a:fld id="{F00B0AD9-CF45-48CE-A09B-E8FB346F4F91}" type="slidenum">
              <a:rPr lang="fr-FR" altLang="fr-FR" smtClean="0"/>
              <a:pPr/>
              <a:t>3</a:t>
            </a:fld>
            <a:endParaRPr lang="fr-FR" altLang="fr-FR"/>
          </a:p>
        </p:txBody>
      </p:sp>
      <p:pic>
        <p:nvPicPr>
          <p:cNvPr id="8" name="Espace réservé du contenu 7"/>
          <p:cNvPicPr>
            <a:picLocks noGrp="1" noChangeAspect="1"/>
          </p:cNvPicPr>
          <p:nvPr>
            <p:ph idx="1"/>
          </p:nvPr>
        </p:nvPicPr>
        <p:blipFill rotWithShape="1">
          <a:blip r:embed="rId4"/>
          <a:srcRect t="51148" b="19650"/>
          <a:stretch/>
        </p:blipFill>
        <p:spPr>
          <a:xfrm>
            <a:off x="2139830" y="3450070"/>
            <a:ext cx="5426506" cy="1375794"/>
          </a:xfrm>
          <a:prstGeom prst="rect">
            <a:avLst/>
          </a:prstGeom>
          <a:ln>
            <a:solidFill>
              <a:schemeClr val="accent1"/>
            </a:solidFill>
          </a:ln>
        </p:spPr>
      </p:pic>
      <p:sp>
        <p:nvSpPr>
          <p:cNvPr id="10" name="ZoneTexte 9"/>
          <p:cNvSpPr txBox="1"/>
          <p:nvPr/>
        </p:nvSpPr>
        <p:spPr>
          <a:xfrm>
            <a:off x="203177" y="2225784"/>
            <a:ext cx="1661225" cy="769441"/>
          </a:xfrm>
          <a:prstGeom prst="rect">
            <a:avLst/>
          </a:prstGeom>
          <a:noFill/>
        </p:spPr>
        <p:txBody>
          <a:bodyPr wrap="square" rtlCol="0">
            <a:spAutoFit/>
          </a:bodyPr>
          <a:lstStyle/>
          <a:p>
            <a:pPr algn="r"/>
            <a:r>
              <a:rPr lang="fr-FR" sz="1100" dirty="0">
                <a:solidFill>
                  <a:srgbClr val="00B050"/>
                </a:solidFill>
              </a:rPr>
              <a:t>Spectromètres de masse </a:t>
            </a:r>
            <a:r>
              <a:rPr lang="fr-FR" sz="1100" dirty="0" smtClean="0">
                <a:solidFill>
                  <a:srgbClr val="00B050"/>
                </a:solidFill>
              </a:rPr>
              <a:t>à secteurs magnétiques « classiques » </a:t>
            </a:r>
            <a:r>
              <a:rPr lang="fr-FR" sz="1100" dirty="0">
                <a:solidFill>
                  <a:srgbClr val="00B050"/>
                </a:solidFill>
              </a:rPr>
              <a:t>mesures à partir de 10</a:t>
            </a:r>
            <a:r>
              <a:rPr lang="fr-FR" sz="1100" baseline="30000" dirty="0">
                <a:solidFill>
                  <a:srgbClr val="00B050"/>
                </a:solidFill>
              </a:rPr>
              <a:t>5 </a:t>
            </a:r>
            <a:r>
              <a:rPr lang="fr-FR" sz="1100" dirty="0" smtClean="0">
                <a:solidFill>
                  <a:srgbClr val="00B050"/>
                </a:solidFill>
              </a:rPr>
              <a:t>atomes</a:t>
            </a:r>
            <a:endParaRPr lang="fr-FR" sz="1100" dirty="0">
              <a:solidFill>
                <a:srgbClr val="00B050"/>
              </a:solidFill>
            </a:endParaRPr>
          </a:p>
        </p:txBody>
      </p:sp>
      <p:sp>
        <p:nvSpPr>
          <p:cNvPr id="11" name="Accolade ouvrante 10"/>
          <p:cNvSpPr/>
          <p:nvPr/>
        </p:nvSpPr>
        <p:spPr>
          <a:xfrm>
            <a:off x="1855744" y="4890278"/>
            <a:ext cx="160763" cy="705495"/>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fr-FR" dirty="0"/>
          </a:p>
        </p:txBody>
      </p:sp>
      <p:sp>
        <p:nvSpPr>
          <p:cNvPr id="12" name="ZoneTexte 11"/>
          <p:cNvSpPr txBox="1"/>
          <p:nvPr/>
        </p:nvSpPr>
        <p:spPr>
          <a:xfrm>
            <a:off x="57056" y="4949442"/>
            <a:ext cx="1691679" cy="430887"/>
          </a:xfrm>
          <a:prstGeom prst="rect">
            <a:avLst/>
          </a:prstGeom>
          <a:noFill/>
        </p:spPr>
        <p:txBody>
          <a:bodyPr wrap="square" rtlCol="0">
            <a:spAutoFit/>
          </a:bodyPr>
          <a:lstStyle/>
          <a:p>
            <a:pPr algn="r"/>
            <a:r>
              <a:rPr lang="fr-FR" sz="1100" dirty="0">
                <a:solidFill>
                  <a:srgbClr val="009A46"/>
                </a:solidFill>
              </a:rPr>
              <a:t>Kr-RISTOF, à partir de </a:t>
            </a:r>
            <a:r>
              <a:rPr lang="fr-FR" sz="1100" dirty="0" err="1" smtClean="0">
                <a:solidFill>
                  <a:srgbClr val="009A46"/>
                </a:solidFill>
              </a:rPr>
              <a:t>qq</a:t>
            </a:r>
            <a:r>
              <a:rPr lang="fr-FR" sz="1100" dirty="0" smtClean="0">
                <a:solidFill>
                  <a:srgbClr val="009A46"/>
                </a:solidFill>
              </a:rPr>
              <a:t> 10</a:t>
            </a:r>
            <a:r>
              <a:rPr lang="fr-FR" sz="1100" baseline="30000" dirty="0" smtClean="0">
                <a:solidFill>
                  <a:srgbClr val="009A46"/>
                </a:solidFill>
              </a:rPr>
              <a:t>2 </a:t>
            </a:r>
            <a:r>
              <a:rPr lang="fr-FR" sz="1100" dirty="0" smtClean="0">
                <a:solidFill>
                  <a:srgbClr val="009A46"/>
                </a:solidFill>
              </a:rPr>
              <a:t>atomes</a:t>
            </a:r>
            <a:endParaRPr lang="fr-FR" sz="1100" dirty="0">
              <a:solidFill>
                <a:srgbClr val="009A46"/>
              </a:solidFill>
            </a:endParaRPr>
          </a:p>
        </p:txBody>
      </p:sp>
      <p:sp>
        <p:nvSpPr>
          <p:cNvPr id="13" name="Accolade ouvrante 12"/>
          <p:cNvSpPr/>
          <p:nvPr/>
        </p:nvSpPr>
        <p:spPr>
          <a:xfrm>
            <a:off x="1895554" y="3464386"/>
            <a:ext cx="120953" cy="1271313"/>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fr-FR"/>
          </a:p>
        </p:txBody>
      </p:sp>
      <p:sp>
        <p:nvSpPr>
          <p:cNvPr id="14" name="ZoneTexte 13"/>
          <p:cNvSpPr txBox="1"/>
          <p:nvPr/>
        </p:nvSpPr>
        <p:spPr>
          <a:xfrm>
            <a:off x="57056" y="3955236"/>
            <a:ext cx="1659049" cy="253916"/>
          </a:xfrm>
          <a:prstGeom prst="rect">
            <a:avLst/>
          </a:prstGeom>
          <a:noFill/>
        </p:spPr>
        <p:txBody>
          <a:bodyPr wrap="square" rtlCol="0">
            <a:spAutoFit/>
          </a:bodyPr>
          <a:lstStyle/>
          <a:p>
            <a:pPr algn="r"/>
            <a:r>
              <a:rPr lang="fr-FR" sz="1050" dirty="0">
                <a:solidFill>
                  <a:srgbClr val="009A46"/>
                </a:solidFill>
              </a:rPr>
              <a:t>Enrichisseurs </a:t>
            </a:r>
            <a:r>
              <a:rPr lang="fr-FR" sz="1050" dirty="0" smtClean="0">
                <a:solidFill>
                  <a:srgbClr val="009A46"/>
                </a:solidFill>
              </a:rPr>
              <a:t>isotopiques </a:t>
            </a:r>
            <a:endParaRPr lang="fr-FR" sz="1050" dirty="0">
              <a:solidFill>
                <a:srgbClr val="009A46"/>
              </a:solidFill>
            </a:endParaRPr>
          </a:p>
        </p:txBody>
      </p:sp>
      <p:sp>
        <p:nvSpPr>
          <p:cNvPr id="17" name="Accolade ouvrante 16"/>
          <p:cNvSpPr/>
          <p:nvPr/>
        </p:nvSpPr>
        <p:spPr>
          <a:xfrm>
            <a:off x="1864402" y="1955499"/>
            <a:ext cx="176645" cy="1364296"/>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fr-FR" dirty="0"/>
          </a:p>
        </p:txBody>
      </p:sp>
      <p:sp>
        <p:nvSpPr>
          <p:cNvPr id="18" name="Rectangle 3"/>
          <p:cNvSpPr txBox="1">
            <a:spLocks noChangeArrowheads="1"/>
          </p:cNvSpPr>
          <p:nvPr/>
        </p:nvSpPr>
        <p:spPr bwMode="auto">
          <a:xfrm>
            <a:off x="7825156" y="1696186"/>
            <a:ext cx="3486405" cy="427257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spcAft>
                <a:spcPts val="600"/>
              </a:spcAft>
              <a:buNone/>
              <a:defRPr/>
            </a:pPr>
            <a:r>
              <a:rPr lang="fr-FR" sz="1200" b="1" dirty="0">
                <a:solidFill>
                  <a:srgbClr val="0070C0"/>
                </a:solidFill>
                <a:latin typeface="Verdana" pitchFamily="34" charset="0"/>
              </a:rPr>
              <a:t>+ Lignes d’extractions </a:t>
            </a:r>
            <a:br>
              <a:rPr lang="fr-FR" sz="1200" b="1" dirty="0">
                <a:solidFill>
                  <a:srgbClr val="0070C0"/>
                </a:solidFill>
                <a:latin typeface="Verdana" pitchFamily="34" charset="0"/>
              </a:rPr>
            </a:br>
            <a:r>
              <a:rPr lang="fr-FR" sz="1200" b="1" dirty="0">
                <a:solidFill>
                  <a:srgbClr val="0070C0"/>
                </a:solidFill>
                <a:latin typeface="Verdana" pitchFamily="34" charset="0"/>
              </a:rPr>
              <a:t>gaz et liquide</a:t>
            </a:r>
            <a:endParaRPr lang="fr-FR" sz="1200" dirty="0">
              <a:solidFill>
                <a:srgbClr val="0070C0"/>
              </a:solidFill>
              <a:latin typeface="Verdana" pitchFamily="34" charset="0"/>
            </a:endParaRPr>
          </a:p>
          <a:p>
            <a:pPr marL="92075" indent="-92075">
              <a:spcBef>
                <a:spcPts val="0"/>
              </a:spcBef>
              <a:spcAft>
                <a:spcPts val="1200"/>
              </a:spcAft>
              <a:defRPr/>
            </a:pPr>
            <a:r>
              <a:rPr lang="fr-FR" sz="1200" dirty="0">
                <a:solidFill>
                  <a:srgbClr val="4D4D4D"/>
                </a:solidFill>
                <a:latin typeface="Verdana"/>
                <a:ea typeface="Verdana"/>
                <a:cs typeface="Verdana"/>
                <a:sym typeface="Verdana"/>
              </a:rPr>
              <a:t>Volumes du cl au dal </a:t>
            </a:r>
          </a:p>
          <a:p>
            <a:pPr marL="0" indent="0">
              <a:spcBef>
                <a:spcPts val="0"/>
              </a:spcBef>
              <a:spcAft>
                <a:spcPts val="600"/>
              </a:spcAft>
              <a:buNone/>
              <a:defRPr/>
            </a:pPr>
            <a:r>
              <a:rPr lang="fr-FR" sz="1200" b="1" dirty="0">
                <a:solidFill>
                  <a:srgbClr val="0070C0"/>
                </a:solidFill>
                <a:latin typeface="Verdana" pitchFamily="34" charset="0"/>
              </a:rPr>
              <a:t>+ Dispositifs TDS </a:t>
            </a:r>
            <a:r>
              <a:rPr lang="fr-FR" sz="1200" dirty="0">
                <a:solidFill>
                  <a:srgbClr val="0070C0"/>
                </a:solidFill>
                <a:latin typeface="Verdana" pitchFamily="34" charset="0"/>
              </a:rPr>
              <a:t>(Spectrométrie de </a:t>
            </a:r>
            <a:r>
              <a:rPr lang="fr-FR" sz="1200" dirty="0" err="1">
                <a:solidFill>
                  <a:srgbClr val="0070C0"/>
                </a:solidFill>
                <a:latin typeface="Verdana" pitchFamily="34" charset="0"/>
              </a:rPr>
              <a:t>ThermoDésorption</a:t>
            </a:r>
            <a:r>
              <a:rPr lang="fr-FR" sz="1200" dirty="0">
                <a:solidFill>
                  <a:srgbClr val="0070C0"/>
                </a:solidFill>
                <a:latin typeface="Verdana" pitchFamily="34" charset="0"/>
              </a:rPr>
              <a:t>)</a:t>
            </a:r>
          </a:p>
          <a:p>
            <a:pPr marL="92075" indent="-92075">
              <a:spcBef>
                <a:spcPts val="0"/>
              </a:spcBef>
              <a:spcAft>
                <a:spcPts val="300"/>
              </a:spcAft>
              <a:defRPr/>
            </a:pPr>
            <a:r>
              <a:rPr lang="fr-FR" sz="1200" b="1" dirty="0">
                <a:solidFill>
                  <a:srgbClr val="00B050"/>
                </a:solidFill>
                <a:latin typeface="Verdana"/>
                <a:ea typeface="Verdana"/>
                <a:cs typeface="Verdana"/>
                <a:sym typeface="Verdana"/>
              </a:rPr>
              <a:t>L2PAON : chauffage laser</a:t>
            </a:r>
            <a:r>
              <a:rPr lang="fr-FR" sz="1200" b="1" dirty="0">
                <a:solidFill>
                  <a:srgbClr val="4D4D4D"/>
                </a:solidFill>
                <a:latin typeface="Verdana"/>
                <a:ea typeface="Verdana"/>
                <a:cs typeface="Verdana"/>
                <a:sym typeface="Verdana"/>
              </a:rPr>
              <a:t>, </a:t>
            </a:r>
            <a:r>
              <a:rPr lang="fr-FR" sz="1200" dirty="0">
                <a:solidFill>
                  <a:srgbClr val="4D4D4D"/>
                </a:solidFill>
                <a:latin typeface="Verdana"/>
                <a:ea typeface="Verdana"/>
                <a:cs typeface="Verdana"/>
                <a:sym typeface="Verdana"/>
              </a:rPr>
              <a:t>mesure et pilotage de la température par pyrométrie</a:t>
            </a:r>
          </a:p>
          <a:p>
            <a:pPr marL="92075" indent="-92075">
              <a:spcBef>
                <a:spcPts val="0"/>
              </a:spcBef>
              <a:spcAft>
                <a:spcPts val="1200"/>
              </a:spcAft>
              <a:defRPr/>
            </a:pPr>
            <a:r>
              <a:rPr lang="fr-FR" sz="1200" dirty="0" smtClean="0">
                <a:solidFill>
                  <a:srgbClr val="4D4D4D"/>
                </a:solidFill>
                <a:latin typeface="Verdana"/>
                <a:ea typeface="Verdana"/>
                <a:cs typeface="Verdana"/>
                <a:sym typeface="Verdana"/>
              </a:rPr>
              <a:t>3 fours connectés</a:t>
            </a:r>
            <a:endParaRPr lang="fr-FR" sz="1200" dirty="0">
              <a:solidFill>
                <a:srgbClr val="4D4D4D"/>
              </a:solidFill>
              <a:latin typeface="Verdana"/>
              <a:ea typeface="Verdana"/>
              <a:cs typeface="Verdana"/>
              <a:sym typeface="Verdana"/>
            </a:endParaRPr>
          </a:p>
          <a:p>
            <a:pPr marL="0" indent="0">
              <a:spcBef>
                <a:spcPts val="0"/>
              </a:spcBef>
              <a:spcAft>
                <a:spcPts val="600"/>
              </a:spcAft>
              <a:buNone/>
              <a:defRPr/>
            </a:pPr>
            <a:r>
              <a:rPr lang="fr-FR" sz="1200" b="1" dirty="0">
                <a:solidFill>
                  <a:srgbClr val="0070C0"/>
                </a:solidFill>
                <a:latin typeface="Verdana" pitchFamily="34" charset="0"/>
              </a:rPr>
              <a:t>+ Dispositifs de traitement des gaz</a:t>
            </a:r>
            <a:endParaRPr lang="fr-FR" sz="1200" dirty="0">
              <a:solidFill>
                <a:srgbClr val="0070C0"/>
              </a:solidFill>
              <a:latin typeface="Verdana" pitchFamily="34" charset="0"/>
            </a:endParaRPr>
          </a:p>
          <a:p>
            <a:pPr marL="92075" indent="-92075">
              <a:spcBef>
                <a:spcPts val="0"/>
              </a:spcBef>
              <a:spcAft>
                <a:spcPts val="300"/>
              </a:spcAft>
              <a:defRPr/>
            </a:pPr>
            <a:r>
              <a:rPr lang="fr-FR" sz="1200" b="1" dirty="0">
                <a:solidFill>
                  <a:srgbClr val="4D4D4D"/>
                </a:solidFill>
                <a:latin typeface="Verdana"/>
                <a:ea typeface="Verdana"/>
                <a:cs typeface="Verdana"/>
                <a:sym typeface="Verdana"/>
              </a:rPr>
              <a:t>Réseau ultravide</a:t>
            </a:r>
          </a:p>
          <a:p>
            <a:pPr marL="92075" indent="-92075">
              <a:spcBef>
                <a:spcPts val="0"/>
              </a:spcBef>
              <a:spcAft>
                <a:spcPts val="1200"/>
              </a:spcAft>
              <a:defRPr/>
            </a:pPr>
            <a:r>
              <a:rPr lang="fr-FR" sz="1200" b="1" dirty="0">
                <a:solidFill>
                  <a:srgbClr val="4D4D4D"/>
                </a:solidFill>
                <a:latin typeface="Verdana"/>
                <a:ea typeface="Verdana"/>
                <a:cs typeface="Verdana"/>
                <a:sym typeface="Verdana"/>
              </a:rPr>
              <a:t>Pièges </a:t>
            </a:r>
            <a:r>
              <a:rPr lang="fr-FR" sz="1200" b="1" dirty="0" smtClean="0">
                <a:solidFill>
                  <a:srgbClr val="4D4D4D"/>
                </a:solidFill>
                <a:latin typeface="Verdana"/>
                <a:ea typeface="Verdana"/>
                <a:cs typeface="Verdana"/>
                <a:sym typeface="Verdana"/>
              </a:rPr>
              <a:t>chimiques</a:t>
            </a:r>
          </a:p>
          <a:p>
            <a:pPr marL="92075" indent="-92075">
              <a:spcBef>
                <a:spcPts val="0"/>
              </a:spcBef>
              <a:spcAft>
                <a:spcPts val="1200"/>
              </a:spcAft>
              <a:defRPr/>
            </a:pPr>
            <a:endParaRPr lang="fr-FR" sz="1200" b="1" dirty="0">
              <a:solidFill>
                <a:srgbClr val="4D4D4D"/>
              </a:solidFill>
              <a:latin typeface="Verdana"/>
              <a:ea typeface="Verdana"/>
              <a:cs typeface="Verdana"/>
              <a:sym typeface="Verdana"/>
            </a:endParaRPr>
          </a:p>
          <a:p>
            <a:pPr marL="0" indent="0">
              <a:spcBef>
                <a:spcPts val="0"/>
              </a:spcBef>
              <a:spcAft>
                <a:spcPts val="600"/>
              </a:spcAft>
              <a:buNone/>
              <a:defRPr/>
            </a:pPr>
            <a:endParaRPr lang="fr-FR" sz="1200" b="1" dirty="0" smtClean="0">
              <a:solidFill>
                <a:srgbClr val="00B050"/>
              </a:solidFill>
              <a:latin typeface="Verdana"/>
              <a:ea typeface="Verdana"/>
              <a:sym typeface="Verdana"/>
            </a:endParaRPr>
          </a:p>
          <a:p>
            <a:pPr marL="0" indent="0">
              <a:spcBef>
                <a:spcPts val="0"/>
              </a:spcBef>
              <a:spcAft>
                <a:spcPts val="600"/>
              </a:spcAft>
              <a:buNone/>
              <a:defRPr/>
            </a:pPr>
            <a:r>
              <a:rPr lang="fr-FR" sz="1200" b="1" dirty="0" smtClean="0">
                <a:solidFill>
                  <a:srgbClr val="00B050"/>
                </a:solidFill>
                <a:latin typeface="Verdana" pitchFamily="34" charset="0"/>
              </a:rPr>
              <a:t>+ Autorisation de travail avec matière nucléaire</a:t>
            </a:r>
            <a:endParaRPr lang="fr-FR" sz="1200" b="1" dirty="0">
              <a:solidFill>
                <a:srgbClr val="00B050"/>
              </a:solidFill>
              <a:latin typeface="Verdana"/>
              <a:ea typeface="Verdana"/>
              <a:cs typeface="Verdana"/>
              <a:sym typeface="Verdana"/>
            </a:endParaRPr>
          </a:p>
          <a:p>
            <a:pPr marL="92075" indent="-92075">
              <a:spcBef>
                <a:spcPts val="0"/>
              </a:spcBef>
              <a:spcAft>
                <a:spcPts val="1200"/>
              </a:spcAft>
              <a:defRPr/>
            </a:pPr>
            <a:endParaRPr lang="fr-FR" sz="1200" dirty="0">
              <a:solidFill>
                <a:srgbClr val="4D4D4D"/>
              </a:solidFill>
              <a:latin typeface="Verdana"/>
              <a:ea typeface="Verdana"/>
              <a:cs typeface="Verdana"/>
              <a:sym typeface="Verdana"/>
            </a:endParaRPr>
          </a:p>
        </p:txBody>
      </p:sp>
      <p:pic>
        <p:nvPicPr>
          <p:cNvPr id="19" name="Espace réservé du contenu 7"/>
          <p:cNvPicPr>
            <a:picLocks noChangeAspect="1"/>
          </p:cNvPicPr>
          <p:nvPr/>
        </p:nvPicPr>
        <p:blipFill rotWithShape="1">
          <a:blip r:embed="rId4"/>
          <a:srcRect b="62469"/>
          <a:stretch/>
        </p:blipFill>
        <p:spPr>
          <a:xfrm>
            <a:off x="2139830" y="1696186"/>
            <a:ext cx="5426506" cy="1768200"/>
          </a:xfrm>
          <a:prstGeom prst="rect">
            <a:avLst/>
          </a:prstGeom>
          <a:ln>
            <a:solidFill>
              <a:schemeClr val="accent1"/>
            </a:solidFill>
          </a:ln>
        </p:spPr>
      </p:pic>
      <p:pic>
        <p:nvPicPr>
          <p:cNvPr id="20" name="Espace réservé du contenu 7"/>
          <p:cNvPicPr>
            <a:picLocks noChangeAspect="1"/>
          </p:cNvPicPr>
          <p:nvPr/>
        </p:nvPicPr>
        <p:blipFill rotWithShape="1">
          <a:blip r:embed="rId4"/>
          <a:srcRect t="79988" b="3986"/>
          <a:stretch/>
        </p:blipFill>
        <p:spPr>
          <a:xfrm>
            <a:off x="2139830" y="4840765"/>
            <a:ext cx="5426506" cy="755009"/>
          </a:xfrm>
          <a:prstGeom prst="rect">
            <a:avLst/>
          </a:prstGeom>
          <a:ln>
            <a:solidFill>
              <a:schemeClr val="accent1"/>
            </a:solidFill>
          </a:ln>
        </p:spPr>
      </p:pic>
    </p:spTree>
    <p:extLst>
      <p:ext uri="{BB962C8B-B14F-4D97-AF65-F5344CB8AC3E}">
        <p14:creationId xmlns:p14="http://schemas.microsoft.com/office/powerpoint/2010/main" val="1381528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xEl>
                                              <p:pRg st="0" end="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8">
                                            <p:txEl>
                                              <p:pRg st="1" end="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8">
                                            <p:txEl>
                                              <p:pRg st="3" end="3"/>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8">
                                            <p:txEl>
                                              <p:pRg st="4" end="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8">
                                            <p:txEl>
                                              <p:pRg st="5" end="5"/>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8">
                                            <p:txEl>
                                              <p:pRg st="6" end="6"/>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8">
                                            <p:txEl>
                                              <p:pRg st="7" end="7"/>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2" grpId="0"/>
      <p:bldP spid="13" grpId="0" animBg="1"/>
      <p:bldP spid="14" grpId="0"/>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FR" sz="3600" dirty="0"/>
              <a:t>T</a:t>
            </a:r>
            <a:r>
              <a:rPr lang="fr-FR" sz="3600" dirty="0" smtClean="0"/>
              <a:t>hématiques au 18/05/21</a:t>
            </a:r>
            <a:endParaRPr lang="en-US" sz="3600" noProof="0" dirty="0"/>
          </a:p>
        </p:txBody>
      </p:sp>
      <p:sp>
        <p:nvSpPr>
          <p:cNvPr id="5" name="Espace réservé du numéro de diapositive 4"/>
          <p:cNvSpPr>
            <a:spLocks noGrp="1"/>
          </p:cNvSpPr>
          <p:nvPr>
            <p:ph type="sldNum" sz="quarter" idx="4"/>
            <p:custDataLst>
              <p:tags r:id="rId2"/>
            </p:custDataLst>
          </p:nvPr>
        </p:nvSpPr>
        <p:spPr/>
        <p:txBody>
          <a:bodyPr/>
          <a:lstStyle/>
          <a:p>
            <a:fld id="{F00B0AD9-CF45-48CE-A09B-E8FB346F4F91}" type="slidenum">
              <a:rPr lang="fr-FR" altLang="fr-FR" smtClean="0"/>
              <a:pPr/>
              <a:t>4</a:t>
            </a:fld>
            <a:endParaRPr lang="fr-FR" altLang="fr-FR"/>
          </a:p>
        </p:txBody>
      </p:sp>
      <p:sp>
        <p:nvSpPr>
          <p:cNvPr id="7" name="Espace réservé du contenu 6">
            <a:extLst>
              <a:ext uri="{FF2B5EF4-FFF2-40B4-BE49-F238E27FC236}">
                <a16:creationId xmlns="" xmlns:a16="http://schemas.microsoft.com/office/drawing/2014/main" id="{B65CE760-2A15-4347-9B28-A3CB5EFCFEEF}"/>
              </a:ext>
            </a:extLst>
          </p:cNvPr>
          <p:cNvSpPr>
            <a:spLocks noGrp="1"/>
          </p:cNvSpPr>
          <p:nvPr>
            <p:ph idx="1"/>
            <p:custDataLst>
              <p:tags r:id="rId3"/>
            </p:custDataLst>
          </p:nvPr>
        </p:nvSpPr>
        <p:spPr>
          <a:xfrm>
            <a:off x="318653" y="979210"/>
            <a:ext cx="11292129" cy="5257817"/>
          </a:xfrm>
        </p:spPr>
        <p:txBody>
          <a:bodyPr>
            <a:noAutofit/>
          </a:bodyPr>
          <a:lstStyle/>
          <a:p>
            <a:pPr>
              <a:spcBef>
                <a:spcPts val="600"/>
              </a:spcBef>
              <a:spcAft>
                <a:spcPts val="0"/>
              </a:spcAft>
            </a:pPr>
            <a:r>
              <a:rPr lang="fr-FR" sz="2400" b="1" dirty="0" smtClean="0">
                <a:solidFill>
                  <a:schemeClr val="bg1">
                    <a:lumMod val="50000"/>
                  </a:schemeClr>
                </a:solidFill>
                <a:cs typeface="Arial" panose="020B0604020202020204" pitchFamily="34" charset="0"/>
              </a:rPr>
              <a:t>Matériaux du nucléaire</a:t>
            </a:r>
          </a:p>
          <a:p>
            <a:pPr lvl="1">
              <a:spcBef>
                <a:spcPts val="600"/>
              </a:spcBef>
              <a:spcAft>
                <a:spcPts val="0"/>
              </a:spcAft>
            </a:pPr>
            <a:r>
              <a:rPr lang="fr-FR" sz="2000" dirty="0" smtClean="0">
                <a:solidFill>
                  <a:schemeClr val="bg1">
                    <a:lumMod val="50000"/>
                  </a:schemeClr>
                </a:solidFill>
                <a:cs typeface="Arial" panose="020B0604020202020204" pitchFamily="34" charset="0"/>
              </a:rPr>
              <a:t>Etude </a:t>
            </a:r>
            <a:r>
              <a:rPr lang="fr-FR" sz="2000" dirty="0">
                <a:solidFill>
                  <a:schemeClr val="bg1">
                    <a:lumMod val="50000"/>
                  </a:schemeClr>
                </a:solidFill>
                <a:cs typeface="Arial" panose="020B0604020202020204" pitchFamily="34" charset="0"/>
              </a:rPr>
              <a:t>à effets séparés de la diffusion des gaz rares dans </a:t>
            </a:r>
            <a:r>
              <a:rPr lang="fr-FR" sz="2000" dirty="0" smtClean="0">
                <a:solidFill>
                  <a:srgbClr val="FF0000"/>
                </a:solidFill>
                <a:cs typeface="Arial" panose="020B0604020202020204" pitchFamily="34" charset="0"/>
              </a:rPr>
              <a:t>UO</a:t>
            </a:r>
            <a:r>
              <a:rPr lang="fr-FR" sz="2000" baseline="-25000" dirty="0" smtClean="0">
                <a:solidFill>
                  <a:srgbClr val="FF0000"/>
                </a:solidFill>
                <a:cs typeface="Arial" panose="020B0604020202020204" pitchFamily="34" charset="0"/>
              </a:rPr>
              <a:t>2</a:t>
            </a:r>
          </a:p>
          <a:p>
            <a:pPr lvl="1">
              <a:spcBef>
                <a:spcPts val="600"/>
              </a:spcBef>
              <a:spcAft>
                <a:spcPts val="0"/>
              </a:spcAft>
            </a:pPr>
            <a:r>
              <a:rPr lang="fr-FR" sz="2000" kern="0" dirty="0">
                <a:solidFill>
                  <a:schemeClr val="bg1">
                    <a:lumMod val="50000"/>
                  </a:schemeClr>
                </a:solidFill>
                <a:cs typeface="Arial" panose="020B0604020202020204" pitchFamily="34" charset="0"/>
              </a:rPr>
              <a:t>Etude multiparamétrique de la diffusion de l’hélium dans </a:t>
            </a:r>
            <a:r>
              <a:rPr lang="fr-FR" sz="2000" kern="0" dirty="0" smtClean="0">
                <a:solidFill>
                  <a:srgbClr val="FF0000"/>
                </a:solidFill>
                <a:cs typeface="Arial" panose="020B0604020202020204" pitchFamily="34" charset="0"/>
              </a:rPr>
              <a:t>B</a:t>
            </a:r>
            <a:r>
              <a:rPr lang="fr-FR" sz="2000" kern="0" baseline="-25000" dirty="0" smtClean="0">
                <a:solidFill>
                  <a:srgbClr val="FF0000"/>
                </a:solidFill>
                <a:cs typeface="Arial" panose="020B0604020202020204" pitchFamily="34" charset="0"/>
              </a:rPr>
              <a:t>4</a:t>
            </a:r>
            <a:r>
              <a:rPr lang="fr-FR" sz="2000" kern="0" dirty="0" smtClean="0">
                <a:solidFill>
                  <a:srgbClr val="FF0000"/>
                </a:solidFill>
                <a:cs typeface="Arial" panose="020B0604020202020204" pitchFamily="34" charset="0"/>
              </a:rPr>
              <a:t>C.</a:t>
            </a:r>
          </a:p>
          <a:p>
            <a:pPr lvl="1">
              <a:spcBef>
                <a:spcPts val="600"/>
              </a:spcBef>
              <a:spcAft>
                <a:spcPts val="0"/>
              </a:spcAft>
            </a:pPr>
            <a:r>
              <a:rPr lang="fr-FR" sz="2000" kern="0" dirty="0">
                <a:solidFill>
                  <a:schemeClr val="bg1">
                    <a:lumMod val="50000"/>
                  </a:schemeClr>
                </a:solidFill>
                <a:cs typeface="Arial" panose="020B0604020202020204" pitchFamily="34" charset="0"/>
              </a:rPr>
              <a:t>Etude de la diffusion de l’hélium dans les composants d’aciers </a:t>
            </a:r>
            <a:r>
              <a:rPr lang="fr-FR" sz="2000" kern="0" dirty="0" smtClean="0">
                <a:solidFill>
                  <a:srgbClr val="FF0000"/>
                </a:solidFill>
                <a:cs typeface="Arial" panose="020B0604020202020204" pitchFamily="34" charset="0"/>
              </a:rPr>
              <a:t>ODS</a:t>
            </a:r>
          </a:p>
          <a:p>
            <a:pPr>
              <a:spcBef>
                <a:spcPts val="600"/>
              </a:spcBef>
              <a:spcAft>
                <a:spcPts val="0"/>
              </a:spcAft>
            </a:pPr>
            <a:r>
              <a:rPr lang="fr-FR" sz="2400" b="1" kern="0" dirty="0" smtClean="0">
                <a:solidFill>
                  <a:schemeClr val="bg1">
                    <a:lumMod val="50000"/>
                  </a:schemeClr>
                </a:solidFill>
                <a:cs typeface="Arial" panose="020B0604020202020204" pitchFamily="34" charset="0"/>
              </a:rPr>
              <a:t>Géoscience</a:t>
            </a:r>
          </a:p>
          <a:p>
            <a:pPr lvl="1">
              <a:spcBef>
                <a:spcPts val="600"/>
              </a:spcBef>
              <a:spcAft>
                <a:spcPts val="0"/>
              </a:spcAft>
            </a:pPr>
            <a:r>
              <a:rPr lang="fr-FR" altLang="fr-FR" sz="2000" dirty="0">
                <a:solidFill>
                  <a:srgbClr val="FF0000"/>
                </a:solidFill>
                <a:cs typeface="Arial" panose="020B0604020202020204" pitchFamily="34" charset="0"/>
              </a:rPr>
              <a:t>Chimie du Xe et Kr</a:t>
            </a:r>
            <a:r>
              <a:rPr lang="fr-FR" altLang="fr-FR" sz="2000" dirty="0">
                <a:solidFill>
                  <a:schemeClr val="bg1">
                    <a:lumMod val="50000"/>
                  </a:schemeClr>
                </a:solidFill>
                <a:cs typeface="Arial" panose="020B0604020202020204" pitchFamily="34" charset="0"/>
              </a:rPr>
              <a:t> sous hautes pressions et </a:t>
            </a:r>
            <a:r>
              <a:rPr lang="fr-FR" altLang="fr-FR" sz="2000" dirty="0" smtClean="0">
                <a:solidFill>
                  <a:schemeClr val="bg1">
                    <a:lumMod val="50000"/>
                  </a:schemeClr>
                </a:solidFill>
                <a:cs typeface="Arial" panose="020B0604020202020204" pitchFamily="34" charset="0"/>
              </a:rPr>
              <a:t>températures</a:t>
            </a:r>
          </a:p>
          <a:p>
            <a:pPr>
              <a:spcBef>
                <a:spcPts val="600"/>
              </a:spcBef>
              <a:spcAft>
                <a:spcPts val="0"/>
              </a:spcAft>
            </a:pPr>
            <a:r>
              <a:rPr lang="fr-FR" sz="2400" b="1" kern="0" dirty="0" smtClean="0">
                <a:solidFill>
                  <a:schemeClr val="bg1">
                    <a:lumMod val="50000"/>
                  </a:schemeClr>
                </a:solidFill>
                <a:cs typeface="Arial" panose="020B0604020202020204" pitchFamily="34" charset="0"/>
              </a:rPr>
              <a:t>Radio éléments dans l'environnement</a:t>
            </a:r>
            <a:endParaRPr lang="fr-FR" sz="2400" b="1" kern="0" dirty="0">
              <a:solidFill>
                <a:schemeClr val="bg1">
                  <a:lumMod val="50000"/>
                </a:schemeClr>
              </a:solidFill>
              <a:cs typeface="Arial" panose="020B0604020202020204" pitchFamily="34" charset="0"/>
            </a:endParaRPr>
          </a:p>
          <a:p>
            <a:pPr lvl="1">
              <a:spcBef>
                <a:spcPts val="600"/>
              </a:spcBef>
              <a:spcAft>
                <a:spcPts val="0"/>
              </a:spcAft>
            </a:pPr>
            <a:r>
              <a:rPr lang="fr-FR" sz="2000" dirty="0">
                <a:solidFill>
                  <a:srgbClr val="FF0000"/>
                </a:solidFill>
                <a:cs typeface="Arial" panose="020B0604020202020204" pitchFamily="34" charset="0"/>
              </a:rPr>
              <a:t>MUTIRAK</a:t>
            </a:r>
            <a:r>
              <a:rPr lang="fr-FR" sz="2000" dirty="0">
                <a:solidFill>
                  <a:schemeClr val="bg1">
                    <a:lumMod val="50000"/>
                  </a:schemeClr>
                </a:solidFill>
                <a:cs typeface="Arial" panose="020B0604020202020204" pitchFamily="34" charset="0"/>
              </a:rPr>
              <a:t> (Mesure en Ultra Traces des Isotopes </a:t>
            </a:r>
            <a:r>
              <a:rPr lang="fr-FR" sz="2000" dirty="0" err="1">
                <a:solidFill>
                  <a:schemeClr val="bg1">
                    <a:lumMod val="50000"/>
                  </a:schemeClr>
                </a:solidFill>
                <a:cs typeface="Arial" panose="020B0604020202020204" pitchFamily="34" charset="0"/>
              </a:rPr>
              <a:t>RAdioactifs</a:t>
            </a:r>
            <a:r>
              <a:rPr lang="fr-FR" sz="2000" dirty="0">
                <a:solidFill>
                  <a:schemeClr val="bg1">
                    <a:lumMod val="50000"/>
                  </a:schemeClr>
                </a:solidFill>
                <a:cs typeface="Arial" panose="020B0604020202020204" pitchFamily="34" charset="0"/>
              </a:rPr>
              <a:t> du </a:t>
            </a:r>
            <a:r>
              <a:rPr lang="fr-FR" sz="2000" dirty="0" smtClean="0">
                <a:solidFill>
                  <a:schemeClr val="bg1">
                    <a:lumMod val="50000"/>
                  </a:schemeClr>
                </a:solidFill>
                <a:cs typeface="Arial" panose="020B0604020202020204" pitchFamily="34" charset="0"/>
              </a:rPr>
              <a:t>Krypton)- </a:t>
            </a:r>
            <a:r>
              <a:rPr lang="fr-FR" sz="2000" baseline="30000" dirty="0" smtClean="0">
                <a:solidFill>
                  <a:schemeClr val="bg1">
                    <a:lumMod val="50000"/>
                  </a:schemeClr>
                </a:solidFill>
                <a:ea typeface="Verdana" panose="020B0604030504040204" pitchFamily="34" charset="0"/>
                <a:cs typeface="Arial" panose="020B0604020202020204" pitchFamily="34" charset="0"/>
              </a:rPr>
              <a:t>85</a:t>
            </a:r>
            <a:r>
              <a:rPr lang="fr-FR" sz="2000" dirty="0" smtClean="0">
                <a:solidFill>
                  <a:schemeClr val="bg1">
                    <a:lumMod val="50000"/>
                  </a:schemeClr>
                </a:solidFill>
                <a:ea typeface="Verdana" panose="020B0604030504040204" pitchFamily="34" charset="0"/>
                <a:cs typeface="Arial" panose="020B0604020202020204" pitchFamily="34" charset="0"/>
              </a:rPr>
              <a:t>Kr et </a:t>
            </a:r>
            <a:r>
              <a:rPr lang="fr-FR" sz="2000" baseline="30000" dirty="0" smtClean="0">
                <a:solidFill>
                  <a:schemeClr val="bg1">
                    <a:lumMod val="50000"/>
                  </a:schemeClr>
                </a:solidFill>
                <a:ea typeface="Verdana" panose="020B0604030504040204" pitchFamily="34" charset="0"/>
                <a:cs typeface="Arial" panose="020B0604020202020204" pitchFamily="34" charset="0"/>
              </a:rPr>
              <a:t>81</a:t>
            </a:r>
            <a:r>
              <a:rPr lang="fr-FR" sz="2000" dirty="0" smtClean="0">
                <a:solidFill>
                  <a:schemeClr val="bg1">
                    <a:lumMod val="50000"/>
                  </a:schemeClr>
                </a:solidFill>
                <a:ea typeface="Verdana" panose="020B0604030504040204" pitchFamily="34" charset="0"/>
                <a:cs typeface="Arial" panose="020B0604020202020204" pitchFamily="34" charset="0"/>
              </a:rPr>
              <a:t>Kr</a:t>
            </a:r>
          </a:p>
          <a:p>
            <a:pPr lvl="1">
              <a:spcBef>
                <a:spcPts val="600"/>
              </a:spcBef>
              <a:spcAft>
                <a:spcPts val="0"/>
              </a:spcAft>
            </a:pPr>
            <a:r>
              <a:rPr lang="fr-FR" sz="1600" i="1" kern="0" dirty="0" smtClean="0">
                <a:solidFill>
                  <a:srgbClr val="FF0000"/>
                </a:solidFill>
                <a:cs typeface="Arial" panose="020B0604020202020204" pitchFamily="34" charset="0"/>
              </a:rPr>
              <a:t>CO</a:t>
            </a:r>
            <a:r>
              <a:rPr lang="fr-FR" sz="1600" i="1" kern="0" baseline="-25000" dirty="0" smtClean="0">
                <a:solidFill>
                  <a:srgbClr val="FF0000"/>
                </a:solidFill>
                <a:cs typeface="Arial" panose="020B0604020202020204" pitchFamily="34" charset="0"/>
              </a:rPr>
              <a:t>2</a:t>
            </a:r>
            <a:r>
              <a:rPr lang="fr-FR" sz="1600" i="1" kern="0" dirty="0" smtClean="0">
                <a:solidFill>
                  <a:srgbClr val="FF0000"/>
                </a:solidFill>
                <a:cs typeface="Arial" panose="020B0604020202020204" pitchFamily="34" charset="0"/>
              </a:rPr>
              <a:t> </a:t>
            </a:r>
            <a:r>
              <a:rPr lang="fr-FR" sz="1600" i="1" kern="0" dirty="0" err="1">
                <a:solidFill>
                  <a:srgbClr val="FF0000"/>
                </a:solidFill>
                <a:cs typeface="Arial" panose="020B0604020202020204" pitchFamily="34" charset="0"/>
              </a:rPr>
              <a:t>Leak</a:t>
            </a:r>
            <a:r>
              <a:rPr lang="fr-FR" sz="1600" i="1" kern="0" dirty="0">
                <a:solidFill>
                  <a:schemeClr val="bg1">
                    <a:lumMod val="50000"/>
                  </a:schemeClr>
                </a:solidFill>
                <a:cs typeface="Arial" panose="020B0604020202020204" pitchFamily="34" charset="0"/>
              </a:rPr>
              <a:t>: stockage du CO</a:t>
            </a:r>
            <a:r>
              <a:rPr lang="fr-FR" sz="1600" i="1" kern="0" baseline="-25000" dirty="0">
                <a:solidFill>
                  <a:schemeClr val="bg1">
                    <a:lumMod val="50000"/>
                  </a:schemeClr>
                </a:solidFill>
                <a:cs typeface="Arial" panose="020B0604020202020204" pitchFamily="34" charset="0"/>
              </a:rPr>
              <a:t>2</a:t>
            </a:r>
            <a:r>
              <a:rPr lang="fr-FR" sz="1600" i="1" kern="0" dirty="0">
                <a:solidFill>
                  <a:schemeClr val="bg1">
                    <a:lumMod val="50000"/>
                  </a:schemeClr>
                </a:solidFill>
                <a:cs typeface="Arial" panose="020B0604020202020204" pitchFamily="34" charset="0"/>
              </a:rPr>
              <a:t> dans les compartiments géologiques profonds</a:t>
            </a:r>
          </a:p>
          <a:p>
            <a:pPr lvl="1">
              <a:spcBef>
                <a:spcPts val="600"/>
              </a:spcBef>
              <a:spcAft>
                <a:spcPts val="0"/>
              </a:spcAft>
            </a:pPr>
            <a:r>
              <a:rPr lang="fr-FR" sz="1600" i="1" kern="0" dirty="0" smtClean="0">
                <a:solidFill>
                  <a:srgbClr val="FF0000"/>
                </a:solidFill>
                <a:cs typeface="Arial" panose="020B0604020202020204" pitchFamily="34" charset="0"/>
              </a:rPr>
              <a:t>EAURIGINE</a:t>
            </a:r>
            <a:r>
              <a:rPr lang="fr-FR" sz="1600" i="1" kern="0" dirty="0">
                <a:solidFill>
                  <a:schemeClr val="bg1">
                    <a:lumMod val="50000"/>
                  </a:schemeClr>
                </a:solidFill>
                <a:cs typeface="Arial" panose="020B0604020202020204" pitchFamily="34" charset="0"/>
              </a:rPr>
              <a:t>: </a:t>
            </a:r>
            <a:r>
              <a:rPr lang="fr-FR" altLang="fr-FR" sz="1600" i="1" dirty="0">
                <a:solidFill>
                  <a:schemeClr val="bg1">
                    <a:lumMod val="50000"/>
                  </a:schemeClr>
                </a:solidFill>
                <a:cs typeface="Arial" panose="020B0604020202020204" pitchFamily="34" charset="0"/>
              </a:rPr>
              <a:t>Etudes des variations </a:t>
            </a:r>
            <a:r>
              <a:rPr lang="fr-FR" altLang="fr-FR" sz="1600" i="1" dirty="0" err="1">
                <a:solidFill>
                  <a:schemeClr val="bg1">
                    <a:lumMod val="50000"/>
                  </a:schemeClr>
                </a:solidFill>
                <a:cs typeface="Arial" panose="020B0604020202020204" pitchFamily="34" charset="0"/>
              </a:rPr>
              <a:t>paléoclimatiques</a:t>
            </a:r>
            <a:r>
              <a:rPr lang="fr-FR" altLang="fr-FR" sz="1600" i="1" dirty="0">
                <a:solidFill>
                  <a:schemeClr val="bg1">
                    <a:lumMod val="50000"/>
                  </a:schemeClr>
                </a:solidFill>
                <a:cs typeface="Arial" panose="020B0604020202020204" pitchFamily="34" charset="0"/>
              </a:rPr>
              <a:t> et leurs impacts sur les recharges des eaux souterraines (nord Bassin aquitain</a:t>
            </a:r>
            <a:r>
              <a:rPr lang="fr-FR" altLang="fr-FR" sz="1600" i="1" dirty="0" smtClean="0">
                <a:solidFill>
                  <a:schemeClr val="bg1">
                    <a:lumMod val="50000"/>
                  </a:schemeClr>
                </a:solidFill>
                <a:cs typeface="Arial" panose="020B0604020202020204" pitchFamily="34" charset="0"/>
              </a:rPr>
              <a:t>)</a:t>
            </a:r>
          </a:p>
          <a:p>
            <a:pPr>
              <a:spcBef>
                <a:spcPts val="600"/>
              </a:spcBef>
              <a:spcAft>
                <a:spcPts val="0"/>
              </a:spcAft>
            </a:pPr>
            <a:r>
              <a:rPr lang="fr-FR" sz="2400" b="1" dirty="0">
                <a:solidFill>
                  <a:schemeClr val="bg1">
                    <a:lumMod val="50000"/>
                  </a:schemeClr>
                </a:solidFill>
                <a:cs typeface="Arial" panose="020B0604020202020204" pitchFamily="34" charset="0"/>
              </a:rPr>
              <a:t>Améliorations et développements techniques </a:t>
            </a:r>
            <a:endParaRPr lang="fr-FR" sz="2400" b="1" dirty="0" smtClean="0">
              <a:solidFill>
                <a:schemeClr val="bg1">
                  <a:lumMod val="50000"/>
                </a:schemeClr>
              </a:solidFill>
              <a:cs typeface="Arial" panose="020B0604020202020204" pitchFamily="34" charset="0"/>
            </a:endParaRPr>
          </a:p>
          <a:p>
            <a:pPr lvl="1">
              <a:spcBef>
                <a:spcPts val="600"/>
              </a:spcBef>
              <a:spcAft>
                <a:spcPts val="0"/>
              </a:spcAft>
            </a:pPr>
            <a:r>
              <a:rPr lang="fr-FR" sz="2000" dirty="0" smtClean="0">
                <a:solidFill>
                  <a:schemeClr val="bg1">
                    <a:lumMod val="50000"/>
                  </a:schemeClr>
                </a:solidFill>
                <a:cs typeface="Arial" panose="020B0604020202020204" pitchFamily="34" charset="0"/>
              </a:rPr>
              <a:t>SM, RISTOF, L2PAON,..</a:t>
            </a:r>
            <a:endParaRPr lang="fr-FR" sz="2000" dirty="0">
              <a:solidFill>
                <a:schemeClr val="bg1">
                  <a:lumMod val="50000"/>
                </a:schemeClr>
              </a:solidFill>
              <a:cs typeface="Arial" panose="020B0604020202020204" pitchFamily="34" charset="0"/>
            </a:endParaRPr>
          </a:p>
          <a:p>
            <a:pPr marL="0" indent="0">
              <a:spcBef>
                <a:spcPts val="600"/>
              </a:spcBef>
              <a:spcAft>
                <a:spcPts val="0"/>
              </a:spcAft>
              <a:buNone/>
            </a:pPr>
            <a:endParaRPr lang="fr-FR" sz="2000" dirty="0">
              <a:solidFill>
                <a:schemeClr val="bg1">
                  <a:lumMod val="50000"/>
                </a:schemeClr>
              </a:solidFill>
              <a:cs typeface="Arial" panose="020B0604020202020204" pitchFamily="34" charset="0"/>
            </a:endParaRPr>
          </a:p>
          <a:p>
            <a:pPr marL="584205" indent="-269875" defTabSz="457200">
              <a:spcAft>
                <a:spcPts val="600"/>
              </a:spcAft>
              <a:buFontTx/>
              <a:buChar char="-"/>
              <a:defRPr/>
            </a:pPr>
            <a:endParaRPr lang="fr-FR" sz="2000" dirty="0">
              <a:solidFill>
                <a:schemeClr val="bg1">
                  <a:lumMod val="50000"/>
                </a:schemeClr>
              </a:solidFill>
              <a:cs typeface="Arial" panose="020B0604020202020204" pitchFamily="34" charset="0"/>
            </a:endParaRPr>
          </a:p>
        </p:txBody>
      </p:sp>
    </p:spTree>
    <p:extLst>
      <p:ext uri="{BB962C8B-B14F-4D97-AF65-F5344CB8AC3E}">
        <p14:creationId xmlns:p14="http://schemas.microsoft.com/office/powerpoint/2010/main" val="1402261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xEl>
                                              <p:pRg st="8" end="8"/>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7">
                                            <p:txEl>
                                              <p:pRg st="10" end="10"/>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7762875" y="1231809"/>
            <a:ext cx="3942413" cy="5401306"/>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custDataLst>
              <p:tags r:id="rId1"/>
            </p:custDataLst>
          </p:nvPr>
        </p:nvSpPr>
        <p:spPr/>
        <p:txBody>
          <a:bodyPr/>
          <a:lstStyle/>
          <a:p>
            <a:r>
              <a:rPr lang="fr-FR" sz="3600" dirty="0" smtClean="0"/>
              <a:t>Faits Marquants (1)</a:t>
            </a:r>
            <a:endParaRPr lang="en-US" sz="3600" noProof="0" dirty="0"/>
          </a:p>
        </p:txBody>
      </p:sp>
      <p:sp>
        <p:nvSpPr>
          <p:cNvPr id="5" name="Espace réservé du numéro de diapositive 4"/>
          <p:cNvSpPr>
            <a:spLocks noGrp="1"/>
          </p:cNvSpPr>
          <p:nvPr>
            <p:ph type="sldNum" sz="quarter" idx="4"/>
            <p:custDataLst>
              <p:tags r:id="rId2"/>
            </p:custDataLst>
          </p:nvPr>
        </p:nvSpPr>
        <p:spPr/>
        <p:txBody>
          <a:bodyPr/>
          <a:lstStyle/>
          <a:p>
            <a:fld id="{F00B0AD9-CF45-48CE-A09B-E8FB346F4F91}" type="slidenum">
              <a:rPr lang="fr-FR" altLang="fr-FR" smtClean="0"/>
              <a:pPr/>
              <a:t>5</a:t>
            </a:fld>
            <a:endParaRPr lang="fr-FR" altLang="fr-FR"/>
          </a:p>
        </p:txBody>
      </p:sp>
      <p:sp>
        <p:nvSpPr>
          <p:cNvPr id="7" name="Espace réservé du contenu 6">
            <a:extLst>
              <a:ext uri="{FF2B5EF4-FFF2-40B4-BE49-F238E27FC236}">
                <a16:creationId xmlns="" xmlns:a16="http://schemas.microsoft.com/office/drawing/2014/main" id="{B65CE760-2A15-4347-9B28-A3CB5EFCFEEF}"/>
              </a:ext>
            </a:extLst>
          </p:cNvPr>
          <p:cNvSpPr>
            <a:spLocks noGrp="1"/>
          </p:cNvSpPr>
          <p:nvPr>
            <p:ph idx="1"/>
            <p:custDataLst>
              <p:tags r:id="rId3"/>
            </p:custDataLst>
          </p:nvPr>
        </p:nvSpPr>
        <p:spPr>
          <a:xfrm>
            <a:off x="1" y="648851"/>
            <a:ext cx="7918622" cy="4136002"/>
          </a:xfrm>
        </p:spPr>
        <p:txBody>
          <a:bodyPr>
            <a:noAutofit/>
          </a:bodyPr>
          <a:lstStyle/>
          <a:p>
            <a:pPr>
              <a:spcBef>
                <a:spcPts val="600"/>
              </a:spcBef>
              <a:spcAft>
                <a:spcPts val="0"/>
              </a:spcAft>
            </a:pPr>
            <a:r>
              <a:rPr lang="fr-FR" sz="1800" dirty="0" smtClean="0"/>
              <a:t>18/05/2021: Passage de l'équipe RADEN/</a:t>
            </a:r>
            <a:r>
              <a:rPr lang="fr-FR" sz="1800" dirty="0" err="1" smtClean="0"/>
              <a:t>GazRares</a:t>
            </a:r>
            <a:r>
              <a:rPr lang="fr-FR" sz="1800" dirty="0" smtClean="0"/>
              <a:t> (RGR) au CS du CENBG</a:t>
            </a:r>
          </a:p>
          <a:p>
            <a:pPr>
              <a:spcBef>
                <a:spcPts val="600"/>
              </a:spcBef>
              <a:spcAft>
                <a:spcPts val="0"/>
              </a:spcAft>
            </a:pPr>
            <a:r>
              <a:rPr lang="fr-FR" sz="1800" dirty="0" smtClean="0"/>
              <a:t>31/08/2021, Fin du projet européen </a:t>
            </a:r>
            <a:r>
              <a:rPr lang="fr-FR" sz="1800" dirty="0" smtClean="0">
                <a:solidFill>
                  <a:srgbClr val="FF0000"/>
                </a:solidFill>
              </a:rPr>
              <a:t>INSPYRE (diffusion </a:t>
            </a:r>
            <a:r>
              <a:rPr lang="fr-FR" sz="1800" dirty="0" err="1" smtClean="0">
                <a:solidFill>
                  <a:srgbClr val="FF0000"/>
                </a:solidFill>
              </a:rPr>
              <a:t>Xe,Kr</a:t>
            </a:r>
            <a:r>
              <a:rPr lang="fr-FR" sz="1800" dirty="0" smtClean="0">
                <a:solidFill>
                  <a:srgbClr val="FF0000"/>
                </a:solidFill>
              </a:rPr>
              <a:t> dans UO</a:t>
            </a:r>
            <a:r>
              <a:rPr lang="fr-FR" sz="1800" baseline="-25000" dirty="0" smtClean="0">
                <a:solidFill>
                  <a:srgbClr val="FF0000"/>
                </a:solidFill>
              </a:rPr>
              <a:t>2</a:t>
            </a:r>
            <a:r>
              <a:rPr lang="fr-FR" sz="1800" dirty="0" smtClean="0">
                <a:solidFill>
                  <a:srgbClr val="FF0000"/>
                </a:solidFill>
              </a:rPr>
              <a:t>)</a:t>
            </a:r>
          </a:p>
          <a:p>
            <a:pPr lvl="1"/>
            <a:r>
              <a:rPr lang="fr-FR" sz="1800" dirty="0" smtClean="0">
                <a:solidFill>
                  <a:srgbClr val="FF0000"/>
                </a:solidFill>
              </a:rPr>
              <a:t>3 publications </a:t>
            </a:r>
            <a:r>
              <a:rPr lang="fr-FR" sz="1800" dirty="0" smtClean="0"/>
              <a:t>de 2021 à 2023</a:t>
            </a:r>
          </a:p>
          <a:p>
            <a:r>
              <a:rPr lang="fr-FR" sz="1800" dirty="0" smtClean="0"/>
              <a:t>01/09/21: </a:t>
            </a:r>
            <a:r>
              <a:rPr lang="fr-FR" sz="1800" dirty="0" smtClean="0">
                <a:solidFill>
                  <a:srgbClr val="FF0000"/>
                </a:solidFill>
              </a:rPr>
              <a:t>Jocelyn </a:t>
            </a:r>
            <a:r>
              <a:rPr lang="fr-FR" sz="1800" dirty="0" err="1" smtClean="0">
                <a:solidFill>
                  <a:srgbClr val="FF0000"/>
                </a:solidFill>
              </a:rPr>
              <a:t>Domange</a:t>
            </a:r>
            <a:r>
              <a:rPr lang="fr-FR" sz="1800" dirty="0" smtClean="0">
                <a:solidFill>
                  <a:srgbClr val="FF0000"/>
                </a:solidFill>
              </a:rPr>
              <a:t> </a:t>
            </a:r>
            <a:r>
              <a:rPr lang="fr-FR" sz="1800" dirty="0" smtClean="0"/>
              <a:t>(IRCN) rejoint RGR (mutation interne)</a:t>
            </a:r>
          </a:p>
          <a:p>
            <a:r>
              <a:rPr lang="fr-FR" sz="1800" dirty="0" smtClean="0"/>
              <a:t>01/09/21: Début Thèse </a:t>
            </a:r>
            <a:r>
              <a:rPr lang="fr-FR" sz="1800" dirty="0" smtClean="0">
                <a:solidFill>
                  <a:srgbClr val="FF0000"/>
                </a:solidFill>
              </a:rPr>
              <a:t>S. </a:t>
            </a:r>
            <a:r>
              <a:rPr lang="fr-FR" sz="1800" dirty="0" err="1" smtClean="0">
                <a:solidFill>
                  <a:srgbClr val="FF0000"/>
                </a:solidFill>
              </a:rPr>
              <a:t>Joiret</a:t>
            </a:r>
            <a:r>
              <a:rPr lang="fr-FR" sz="1800" dirty="0" smtClean="0"/>
              <a:t>: </a:t>
            </a:r>
            <a:r>
              <a:rPr lang="fr-FR" sz="1800" dirty="0"/>
              <a:t>Modèle de formation planétaire contraint par la mesure des GR dans </a:t>
            </a:r>
            <a:r>
              <a:rPr lang="fr-FR" sz="1800" dirty="0" smtClean="0"/>
              <a:t>les météorites</a:t>
            </a:r>
          </a:p>
          <a:p>
            <a:pPr lvl="1"/>
            <a:r>
              <a:rPr lang="fr-FR" sz="1800" dirty="0" smtClean="0"/>
              <a:t>suite au GPR ORIGINS, collaboration LAB, </a:t>
            </a:r>
            <a:r>
              <a:rPr lang="fr-FR" sz="1800" dirty="0" err="1" smtClean="0"/>
              <a:t>IPGParis</a:t>
            </a:r>
            <a:endParaRPr lang="fr-FR" sz="1800" dirty="0" smtClean="0"/>
          </a:p>
          <a:p>
            <a:pPr lvl="1"/>
            <a:r>
              <a:rPr lang="fr-FR" sz="1800" dirty="0" smtClean="0"/>
              <a:t>financement PRIME80, IN2P3/INSU (~10k€ attribués RGR)</a:t>
            </a:r>
          </a:p>
          <a:p>
            <a:r>
              <a:rPr lang="fr-FR" sz="1800" dirty="0"/>
              <a:t>Janvier 2022: Passage </a:t>
            </a:r>
            <a:r>
              <a:rPr lang="fr-FR" sz="1800" dirty="0">
                <a:solidFill>
                  <a:srgbClr val="FF0000"/>
                </a:solidFill>
              </a:rPr>
              <a:t>IE</a:t>
            </a:r>
            <a:r>
              <a:rPr lang="fr-FR" sz="1800" dirty="0"/>
              <a:t> de </a:t>
            </a:r>
            <a:r>
              <a:rPr lang="fr-FR" sz="1800" dirty="0">
                <a:solidFill>
                  <a:srgbClr val="FF0000"/>
                </a:solidFill>
              </a:rPr>
              <a:t>Rémi Faure</a:t>
            </a:r>
          </a:p>
          <a:p>
            <a:r>
              <a:rPr lang="fr-FR" sz="1800" dirty="0" smtClean="0"/>
              <a:t>Hiver 2022: </a:t>
            </a:r>
            <a:r>
              <a:rPr lang="fr-FR" sz="1800" dirty="0">
                <a:solidFill>
                  <a:srgbClr val="FF0000"/>
                </a:solidFill>
              </a:rPr>
              <a:t>Améliorations</a:t>
            </a:r>
            <a:r>
              <a:rPr lang="fr-FR" sz="1800" dirty="0"/>
              <a:t> techniques du </a:t>
            </a:r>
            <a:r>
              <a:rPr lang="fr-FR" sz="1800" dirty="0" smtClean="0"/>
              <a:t>RISTOF</a:t>
            </a:r>
          </a:p>
          <a:p>
            <a:pPr lvl="1"/>
            <a:r>
              <a:rPr lang="fr-FR" sz="1800" dirty="0" smtClean="0"/>
              <a:t>La mesure du Xe est possible sur le RISTOF</a:t>
            </a:r>
          </a:p>
          <a:p>
            <a:pPr lvl="1"/>
            <a:r>
              <a:rPr lang="fr-FR" sz="1800" dirty="0" smtClean="0"/>
              <a:t>Passage du Kr au Xe en ~1h</a:t>
            </a:r>
          </a:p>
          <a:p>
            <a:pPr lvl="1"/>
            <a:r>
              <a:rPr lang="fr-FR" sz="1800" dirty="0" smtClean="0"/>
              <a:t>Performances: Xe ~ Kr</a:t>
            </a:r>
          </a:p>
          <a:p>
            <a:pPr lvl="1"/>
            <a:r>
              <a:rPr lang="fr-FR" sz="1800" dirty="0" smtClean="0">
                <a:solidFill>
                  <a:srgbClr val="FF0000"/>
                </a:solidFill>
              </a:rPr>
              <a:t>Spectratom22</a:t>
            </a:r>
            <a:r>
              <a:rPr lang="fr-FR" sz="1800" dirty="0" smtClean="0"/>
              <a:t> (mai 2022 à Pau)</a:t>
            </a:r>
          </a:p>
          <a:p>
            <a:pPr marL="0" indent="0">
              <a:buNone/>
            </a:pPr>
            <a:endParaRPr lang="fr-FR" sz="1800" dirty="0" smtClean="0"/>
          </a:p>
        </p:txBody>
      </p:sp>
      <p:pic>
        <p:nvPicPr>
          <p:cNvPr id="4" name="Image 3"/>
          <p:cNvPicPr>
            <a:picLocks noChangeAspect="1"/>
          </p:cNvPicPr>
          <p:nvPr/>
        </p:nvPicPr>
        <p:blipFill rotWithShape="1">
          <a:blip r:embed="rId7"/>
          <a:srcRect r="59809"/>
          <a:stretch/>
        </p:blipFill>
        <p:spPr>
          <a:xfrm>
            <a:off x="4062331" y="3990691"/>
            <a:ext cx="2776469" cy="2663723"/>
          </a:xfrm>
          <a:prstGeom prst="rect">
            <a:avLst/>
          </a:prstGeom>
        </p:spPr>
      </p:pic>
      <p:sp>
        <p:nvSpPr>
          <p:cNvPr id="6" name="Rectangle 5"/>
          <p:cNvSpPr/>
          <p:nvPr/>
        </p:nvSpPr>
        <p:spPr>
          <a:xfrm>
            <a:off x="7906925" y="1336825"/>
            <a:ext cx="3793337" cy="1569660"/>
          </a:xfrm>
          <a:prstGeom prst="rect">
            <a:avLst/>
          </a:prstGeom>
        </p:spPr>
        <p:txBody>
          <a:bodyPr wrap="square">
            <a:spAutoFit/>
          </a:bodyPr>
          <a:lstStyle/>
          <a:p>
            <a:pPr algn="ctr"/>
            <a:r>
              <a:rPr lang="fr-FR" sz="1600" dirty="0" smtClean="0"/>
              <a:t>Xe dans la météorite </a:t>
            </a:r>
            <a:r>
              <a:rPr lang="fr-FR" sz="1600" dirty="0" err="1" smtClean="0"/>
              <a:t>Boguslaska</a:t>
            </a:r>
            <a:endParaRPr lang="fr-FR" sz="1600" dirty="0" smtClean="0"/>
          </a:p>
          <a:p>
            <a:pPr algn="ctr"/>
            <a:endParaRPr lang="fr-FR" sz="1600" dirty="0" smtClean="0"/>
          </a:p>
          <a:p>
            <a:pPr marL="285750" indent="-285750">
              <a:buFont typeface="Arial" panose="020B0604020202020204" pitchFamily="34" charset="0"/>
              <a:buChar char="•"/>
            </a:pPr>
            <a:r>
              <a:rPr lang="fr-FR" sz="1600" baseline="30000" dirty="0" smtClean="0"/>
              <a:t>131</a:t>
            </a:r>
            <a:r>
              <a:rPr lang="fr-FR" sz="1600" dirty="0" smtClean="0"/>
              <a:t>Xe~1.5.10</a:t>
            </a:r>
            <a:r>
              <a:rPr lang="fr-FR" sz="1600" baseline="30000" dirty="0" smtClean="0"/>
              <a:t>6</a:t>
            </a:r>
            <a:r>
              <a:rPr lang="fr-FR" sz="1600" dirty="0" smtClean="0"/>
              <a:t> at </a:t>
            </a:r>
          </a:p>
          <a:p>
            <a:pPr marL="285750" indent="-285750">
              <a:buFont typeface="Arial" panose="020B0604020202020204" pitchFamily="34" charset="0"/>
              <a:buChar char="•"/>
            </a:pPr>
            <a:r>
              <a:rPr lang="en-US" sz="1600" baseline="30000" dirty="0" smtClean="0">
                <a:solidFill>
                  <a:srgbClr val="FF0000"/>
                </a:solidFill>
              </a:rPr>
              <a:t>124</a:t>
            </a:r>
            <a:r>
              <a:rPr lang="en-US" sz="1600" dirty="0" smtClean="0">
                <a:solidFill>
                  <a:srgbClr val="FF0000"/>
                </a:solidFill>
              </a:rPr>
              <a:t>Xe~6.10</a:t>
            </a:r>
            <a:r>
              <a:rPr lang="en-US" sz="1600" baseline="30000" dirty="0" smtClean="0">
                <a:solidFill>
                  <a:srgbClr val="FF0000"/>
                </a:solidFill>
              </a:rPr>
              <a:t>4</a:t>
            </a:r>
            <a:r>
              <a:rPr lang="en-US" sz="1600" dirty="0" smtClean="0">
                <a:solidFill>
                  <a:srgbClr val="FF0000"/>
                </a:solidFill>
              </a:rPr>
              <a:t> </a:t>
            </a:r>
            <a:r>
              <a:rPr lang="en-US" sz="1600" dirty="0">
                <a:solidFill>
                  <a:srgbClr val="FF0000"/>
                </a:solidFill>
              </a:rPr>
              <a:t>at</a:t>
            </a:r>
          </a:p>
          <a:p>
            <a:pPr marL="285750" indent="-285750">
              <a:buFont typeface="Arial" panose="020B0604020202020204" pitchFamily="34" charset="0"/>
              <a:buChar char="•"/>
            </a:pPr>
            <a:r>
              <a:rPr lang="fr-FR" sz="1600" dirty="0"/>
              <a:t>Limite de détection ~5-10k atomes</a:t>
            </a:r>
          </a:p>
          <a:p>
            <a:pPr marL="285750" indent="-285750">
              <a:buFont typeface="Arial" panose="020B0604020202020204" pitchFamily="34" charset="0"/>
              <a:buChar char="•"/>
            </a:pPr>
            <a:r>
              <a:rPr lang="fr-FR" sz="1600" dirty="0"/>
              <a:t>Résolution en masse~200</a:t>
            </a:r>
          </a:p>
        </p:txBody>
      </p:sp>
      <p:grpSp>
        <p:nvGrpSpPr>
          <p:cNvPr id="43" name="Groupe 42"/>
          <p:cNvGrpSpPr/>
          <p:nvPr>
            <p:custDataLst>
              <p:tags r:id="rId4"/>
            </p:custDataLst>
          </p:nvPr>
        </p:nvGrpSpPr>
        <p:grpSpPr>
          <a:xfrm>
            <a:off x="8167668" y="5278940"/>
            <a:ext cx="2926134" cy="1317021"/>
            <a:chOff x="4462636" y="4053160"/>
            <a:chExt cx="4386066" cy="2700373"/>
          </a:xfrm>
        </p:grpSpPr>
        <p:pic>
          <p:nvPicPr>
            <p:cNvPr id="44" name="Image 43">
              <a:extLst>
                <a:ext uri="{FF2B5EF4-FFF2-40B4-BE49-F238E27FC236}">
                  <a16:creationId xmlns="" xmlns:a16="http://schemas.microsoft.com/office/drawing/2014/main" id="{EB401CEC-5637-DB63-E674-AD8456E923D7}"/>
                </a:ext>
              </a:extLst>
            </p:cNvPr>
            <p:cNvPicPr>
              <a:picLocks noChangeAspect="1"/>
            </p:cNvPicPr>
            <p:nvPr/>
          </p:nvPicPr>
          <p:blipFill>
            <a:blip r:embed="rId8"/>
            <a:stretch>
              <a:fillRect/>
            </a:stretch>
          </p:blipFill>
          <p:spPr>
            <a:xfrm>
              <a:off x="4462636" y="4053160"/>
              <a:ext cx="4208560" cy="2700373"/>
            </a:xfrm>
            <a:prstGeom prst="rect">
              <a:avLst/>
            </a:prstGeom>
          </p:spPr>
        </p:pic>
        <p:sp>
          <p:nvSpPr>
            <p:cNvPr id="45" name="ZoneTexte 44">
              <a:extLst>
                <a:ext uri="{FF2B5EF4-FFF2-40B4-BE49-F238E27FC236}">
                  <a16:creationId xmlns="" xmlns:a16="http://schemas.microsoft.com/office/drawing/2014/main" id="{486C316E-CB07-1BDE-D3E7-97461A8F0F59}"/>
                </a:ext>
              </a:extLst>
            </p:cNvPr>
            <p:cNvSpPr txBox="1"/>
            <p:nvPr/>
          </p:nvSpPr>
          <p:spPr>
            <a:xfrm>
              <a:off x="6185439" y="4832180"/>
              <a:ext cx="859429" cy="631055"/>
            </a:xfrm>
            <a:prstGeom prst="rect">
              <a:avLst/>
            </a:prstGeom>
            <a:noFill/>
          </p:spPr>
          <p:txBody>
            <a:bodyPr wrap="none" rtlCol="0">
              <a:spAutoFit/>
            </a:bodyPr>
            <a:lstStyle/>
            <a:p>
              <a:r>
                <a:rPr lang="fr-FR" sz="1400" dirty="0"/>
                <a:t>Xe</a:t>
              </a:r>
              <a:r>
                <a:rPr lang="fr-FR" sz="1400" baseline="30000" dirty="0"/>
                <a:t>124</a:t>
              </a:r>
            </a:p>
          </p:txBody>
        </p:sp>
        <p:sp>
          <p:nvSpPr>
            <p:cNvPr id="46" name="ZoneTexte 45">
              <a:extLst>
                <a:ext uri="{FF2B5EF4-FFF2-40B4-BE49-F238E27FC236}">
                  <a16:creationId xmlns="" xmlns:a16="http://schemas.microsoft.com/office/drawing/2014/main" id="{8C6D20DF-BA48-3334-5992-C1368FFF8211}"/>
                </a:ext>
              </a:extLst>
            </p:cNvPr>
            <p:cNvSpPr txBox="1"/>
            <p:nvPr/>
          </p:nvSpPr>
          <p:spPr>
            <a:xfrm>
              <a:off x="7981392" y="4753421"/>
              <a:ext cx="867310" cy="631055"/>
            </a:xfrm>
            <a:prstGeom prst="rect">
              <a:avLst/>
            </a:prstGeom>
            <a:noFill/>
          </p:spPr>
          <p:txBody>
            <a:bodyPr wrap="none" rtlCol="0">
              <a:spAutoFit/>
            </a:bodyPr>
            <a:lstStyle/>
            <a:p>
              <a:r>
                <a:rPr lang="fr-FR" sz="1400" dirty="0"/>
                <a:t>Xe</a:t>
              </a:r>
              <a:r>
                <a:rPr lang="fr-FR" sz="1400" baseline="30000" dirty="0"/>
                <a:t>126</a:t>
              </a:r>
            </a:p>
          </p:txBody>
        </p:sp>
      </p:grpSp>
      <p:grpSp>
        <p:nvGrpSpPr>
          <p:cNvPr id="47" name="Groupe 46"/>
          <p:cNvGrpSpPr/>
          <p:nvPr>
            <p:custDataLst>
              <p:tags r:id="rId5"/>
            </p:custDataLst>
          </p:nvPr>
        </p:nvGrpSpPr>
        <p:grpSpPr>
          <a:xfrm>
            <a:off x="8020051" y="3068843"/>
            <a:ext cx="3685238" cy="2298560"/>
            <a:chOff x="5530299" y="634491"/>
            <a:chExt cx="5271051" cy="3712278"/>
          </a:xfrm>
        </p:grpSpPr>
        <p:pic>
          <p:nvPicPr>
            <p:cNvPr id="48" name="Image 47">
              <a:extLst>
                <a:ext uri="{FF2B5EF4-FFF2-40B4-BE49-F238E27FC236}">
                  <a16:creationId xmlns="" xmlns:a16="http://schemas.microsoft.com/office/drawing/2014/main" id="{5626C4E1-B01E-7323-A4BF-7BA261B16620}"/>
                </a:ext>
              </a:extLst>
            </p:cNvPr>
            <p:cNvPicPr>
              <a:picLocks noChangeAspect="1"/>
            </p:cNvPicPr>
            <p:nvPr/>
          </p:nvPicPr>
          <p:blipFill>
            <a:blip r:embed="rId9"/>
            <a:stretch>
              <a:fillRect/>
            </a:stretch>
          </p:blipFill>
          <p:spPr>
            <a:xfrm>
              <a:off x="5530299" y="634491"/>
              <a:ext cx="5271051" cy="3346983"/>
            </a:xfrm>
            <a:prstGeom prst="rect">
              <a:avLst/>
            </a:prstGeom>
          </p:spPr>
        </p:pic>
        <p:sp>
          <p:nvSpPr>
            <p:cNvPr id="49" name="ZoneTexte 48">
              <a:extLst>
                <a:ext uri="{FF2B5EF4-FFF2-40B4-BE49-F238E27FC236}">
                  <a16:creationId xmlns="" xmlns:a16="http://schemas.microsoft.com/office/drawing/2014/main" id="{CB33BF67-D165-53E9-7DF7-6681989CE5AB}"/>
                </a:ext>
              </a:extLst>
            </p:cNvPr>
            <p:cNvSpPr txBox="1"/>
            <p:nvPr/>
          </p:nvSpPr>
          <p:spPr>
            <a:xfrm>
              <a:off x="8000999" y="880111"/>
              <a:ext cx="648075" cy="420669"/>
            </a:xfrm>
            <a:prstGeom prst="rect">
              <a:avLst/>
            </a:prstGeom>
            <a:noFill/>
          </p:spPr>
          <p:txBody>
            <a:bodyPr wrap="none" rtlCol="0">
              <a:spAutoFit/>
            </a:bodyPr>
            <a:lstStyle/>
            <a:p>
              <a:r>
                <a:rPr lang="fr-FR" sz="1200" dirty="0"/>
                <a:t>Xe</a:t>
              </a:r>
              <a:r>
                <a:rPr lang="fr-FR" sz="1200" baseline="30000" dirty="0"/>
                <a:t>131</a:t>
              </a:r>
            </a:p>
          </p:txBody>
        </p:sp>
        <p:sp>
          <p:nvSpPr>
            <p:cNvPr id="50" name="Rectangle 49">
              <a:extLst>
                <a:ext uri="{FF2B5EF4-FFF2-40B4-BE49-F238E27FC236}">
                  <a16:creationId xmlns="" xmlns:a16="http://schemas.microsoft.com/office/drawing/2014/main" id="{D182A83D-8682-8314-A6E6-BB3A486300E0}"/>
                </a:ext>
              </a:extLst>
            </p:cNvPr>
            <p:cNvSpPr/>
            <p:nvPr/>
          </p:nvSpPr>
          <p:spPr>
            <a:xfrm>
              <a:off x="6190593" y="3429000"/>
              <a:ext cx="988129" cy="312683"/>
            </a:xfrm>
            <a:prstGeom prst="rect">
              <a:avLst/>
            </a:prstGeom>
            <a:noFill/>
            <a:ln w="2222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sz="1200"/>
            </a:p>
          </p:txBody>
        </p:sp>
        <p:cxnSp>
          <p:nvCxnSpPr>
            <p:cNvPr id="51" name="Connecteur droit avec flèche 50">
              <a:extLst>
                <a:ext uri="{FF2B5EF4-FFF2-40B4-BE49-F238E27FC236}">
                  <a16:creationId xmlns="" xmlns:a16="http://schemas.microsoft.com/office/drawing/2014/main" id="{789D2F22-FEE8-1F99-5344-9FF63872F727}"/>
                </a:ext>
              </a:extLst>
            </p:cNvPr>
            <p:cNvCxnSpPr>
              <a:cxnSpLocks/>
              <a:stCxn id="50" idx="2"/>
            </p:cNvCxnSpPr>
            <p:nvPr/>
          </p:nvCxnSpPr>
          <p:spPr>
            <a:xfrm flipH="1">
              <a:off x="6684657" y="3741683"/>
              <a:ext cx="1" cy="605086"/>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2" name="ZoneTexte 51">
              <a:extLst>
                <a:ext uri="{FF2B5EF4-FFF2-40B4-BE49-F238E27FC236}">
                  <a16:creationId xmlns="" xmlns:a16="http://schemas.microsoft.com/office/drawing/2014/main" id="{6BBFC141-ADB5-3E48-9ED4-B5BF4F7645A1}"/>
                </a:ext>
              </a:extLst>
            </p:cNvPr>
            <p:cNvSpPr txBox="1"/>
            <p:nvPr/>
          </p:nvSpPr>
          <p:spPr>
            <a:xfrm>
              <a:off x="6185438" y="3003756"/>
              <a:ext cx="649756" cy="420669"/>
            </a:xfrm>
            <a:prstGeom prst="rect">
              <a:avLst/>
            </a:prstGeom>
            <a:noFill/>
          </p:spPr>
          <p:txBody>
            <a:bodyPr wrap="none" rtlCol="0">
              <a:spAutoFit/>
            </a:bodyPr>
            <a:lstStyle/>
            <a:p>
              <a:r>
                <a:rPr lang="fr-FR" sz="1200" dirty="0"/>
                <a:t>Xe</a:t>
              </a:r>
              <a:r>
                <a:rPr lang="fr-FR" sz="1200" baseline="30000" dirty="0"/>
                <a:t>124</a:t>
              </a:r>
            </a:p>
          </p:txBody>
        </p:sp>
        <p:sp>
          <p:nvSpPr>
            <p:cNvPr id="53" name="ZoneTexte 52">
              <a:extLst>
                <a:ext uri="{FF2B5EF4-FFF2-40B4-BE49-F238E27FC236}">
                  <a16:creationId xmlns="" xmlns:a16="http://schemas.microsoft.com/office/drawing/2014/main" id="{7E645DF2-35DC-7523-DCB4-0C56EFA13021}"/>
                </a:ext>
              </a:extLst>
            </p:cNvPr>
            <p:cNvSpPr txBox="1"/>
            <p:nvPr/>
          </p:nvSpPr>
          <p:spPr>
            <a:xfrm>
              <a:off x="6810987" y="2987982"/>
              <a:ext cx="655364" cy="420669"/>
            </a:xfrm>
            <a:prstGeom prst="rect">
              <a:avLst/>
            </a:prstGeom>
            <a:noFill/>
          </p:spPr>
          <p:txBody>
            <a:bodyPr wrap="none" rtlCol="0">
              <a:spAutoFit/>
            </a:bodyPr>
            <a:lstStyle/>
            <a:p>
              <a:r>
                <a:rPr lang="fr-FR" sz="1200" dirty="0"/>
                <a:t>Xe</a:t>
              </a:r>
              <a:r>
                <a:rPr lang="fr-FR" sz="1200" baseline="30000" dirty="0"/>
                <a:t>126</a:t>
              </a:r>
            </a:p>
          </p:txBody>
        </p:sp>
        <p:sp>
          <p:nvSpPr>
            <p:cNvPr id="54" name="ZoneTexte 53">
              <a:extLst>
                <a:ext uri="{FF2B5EF4-FFF2-40B4-BE49-F238E27FC236}">
                  <a16:creationId xmlns="" xmlns:a16="http://schemas.microsoft.com/office/drawing/2014/main" id="{51594D0D-2650-3204-A554-398FB830827A}"/>
                </a:ext>
              </a:extLst>
            </p:cNvPr>
            <p:cNvSpPr txBox="1"/>
            <p:nvPr/>
          </p:nvSpPr>
          <p:spPr>
            <a:xfrm>
              <a:off x="7178721" y="920237"/>
              <a:ext cx="655364" cy="420669"/>
            </a:xfrm>
            <a:prstGeom prst="rect">
              <a:avLst/>
            </a:prstGeom>
            <a:noFill/>
          </p:spPr>
          <p:txBody>
            <a:bodyPr wrap="none" rtlCol="0">
              <a:spAutoFit/>
            </a:bodyPr>
            <a:lstStyle/>
            <a:p>
              <a:r>
                <a:rPr lang="fr-FR" sz="1200" dirty="0"/>
                <a:t>Xe</a:t>
              </a:r>
              <a:r>
                <a:rPr lang="fr-FR" sz="1200" baseline="30000" dirty="0"/>
                <a:t>129</a:t>
              </a:r>
            </a:p>
          </p:txBody>
        </p:sp>
        <p:sp>
          <p:nvSpPr>
            <p:cNvPr id="55" name="ZoneTexte 54">
              <a:extLst>
                <a:ext uri="{FF2B5EF4-FFF2-40B4-BE49-F238E27FC236}">
                  <a16:creationId xmlns="" xmlns:a16="http://schemas.microsoft.com/office/drawing/2014/main" id="{1457BCE0-E3B6-E111-0FD3-C3797577095C}"/>
                </a:ext>
              </a:extLst>
            </p:cNvPr>
            <p:cNvSpPr txBox="1"/>
            <p:nvPr/>
          </p:nvSpPr>
          <p:spPr>
            <a:xfrm>
              <a:off x="7754208" y="2534998"/>
              <a:ext cx="654242" cy="420669"/>
            </a:xfrm>
            <a:prstGeom prst="rect">
              <a:avLst/>
            </a:prstGeom>
            <a:noFill/>
          </p:spPr>
          <p:txBody>
            <a:bodyPr wrap="none" rtlCol="0">
              <a:spAutoFit/>
            </a:bodyPr>
            <a:lstStyle/>
            <a:p>
              <a:r>
                <a:rPr lang="fr-FR" sz="1200" dirty="0"/>
                <a:t>Xe</a:t>
              </a:r>
              <a:r>
                <a:rPr lang="fr-FR" sz="1200" baseline="30000" dirty="0"/>
                <a:t>130</a:t>
              </a:r>
            </a:p>
          </p:txBody>
        </p:sp>
        <p:sp>
          <p:nvSpPr>
            <p:cNvPr id="56" name="ZoneTexte 55">
              <a:extLst>
                <a:ext uri="{FF2B5EF4-FFF2-40B4-BE49-F238E27FC236}">
                  <a16:creationId xmlns="" xmlns:a16="http://schemas.microsoft.com/office/drawing/2014/main" id="{1438DB25-E623-7013-56D5-31841784A75A}"/>
                </a:ext>
              </a:extLst>
            </p:cNvPr>
            <p:cNvSpPr txBox="1"/>
            <p:nvPr/>
          </p:nvSpPr>
          <p:spPr>
            <a:xfrm>
              <a:off x="8710002" y="1104903"/>
              <a:ext cx="654242" cy="420669"/>
            </a:xfrm>
            <a:prstGeom prst="rect">
              <a:avLst/>
            </a:prstGeom>
            <a:noFill/>
          </p:spPr>
          <p:txBody>
            <a:bodyPr wrap="none" rtlCol="0">
              <a:spAutoFit/>
            </a:bodyPr>
            <a:lstStyle/>
            <a:p>
              <a:r>
                <a:rPr lang="fr-FR" sz="1200" dirty="0"/>
                <a:t>Xe</a:t>
              </a:r>
              <a:r>
                <a:rPr lang="fr-FR" sz="1200" baseline="30000" dirty="0"/>
                <a:t>132</a:t>
              </a:r>
            </a:p>
          </p:txBody>
        </p:sp>
        <p:sp>
          <p:nvSpPr>
            <p:cNvPr id="57" name="ZoneTexte 56">
              <a:extLst>
                <a:ext uri="{FF2B5EF4-FFF2-40B4-BE49-F238E27FC236}">
                  <a16:creationId xmlns="" xmlns:a16="http://schemas.microsoft.com/office/drawing/2014/main" id="{AEF8F504-9BC5-A8D1-7305-35EEFD3913E7}"/>
                </a:ext>
              </a:extLst>
            </p:cNvPr>
            <p:cNvSpPr txBox="1"/>
            <p:nvPr/>
          </p:nvSpPr>
          <p:spPr>
            <a:xfrm>
              <a:off x="8848303" y="2123317"/>
              <a:ext cx="654242" cy="420669"/>
            </a:xfrm>
            <a:prstGeom prst="rect">
              <a:avLst/>
            </a:prstGeom>
            <a:noFill/>
          </p:spPr>
          <p:txBody>
            <a:bodyPr wrap="none" rtlCol="0">
              <a:spAutoFit/>
            </a:bodyPr>
            <a:lstStyle/>
            <a:p>
              <a:r>
                <a:rPr lang="fr-FR" sz="1200" dirty="0"/>
                <a:t>Xe</a:t>
              </a:r>
              <a:r>
                <a:rPr lang="fr-FR" sz="1200" baseline="30000" dirty="0"/>
                <a:t>134</a:t>
              </a:r>
            </a:p>
          </p:txBody>
        </p:sp>
        <p:sp>
          <p:nvSpPr>
            <p:cNvPr id="58" name="ZoneTexte 57">
              <a:extLst>
                <a:ext uri="{FF2B5EF4-FFF2-40B4-BE49-F238E27FC236}">
                  <a16:creationId xmlns="" xmlns:a16="http://schemas.microsoft.com/office/drawing/2014/main" id="{490ACC61-E8BA-534A-A4E7-7AD66B3FE9AE}"/>
                </a:ext>
              </a:extLst>
            </p:cNvPr>
            <p:cNvSpPr txBox="1"/>
            <p:nvPr/>
          </p:nvSpPr>
          <p:spPr>
            <a:xfrm>
              <a:off x="9730168" y="2358471"/>
              <a:ext cx="654242" cy="420669"/>
            </a:xfrm>
            <a:prstGeom prst="rect">
              <a:avLst/>
            </a:prstGeom>
            <a:noFill/>
          </p:spPr>
          <p:txBody>
            <a:bodyPr wrap="none" rtlCol="0">
              <a:spAutoFit/>
            </a:bodyPr>
            <a:lstStyle/>
            <a:p>
              <a:r>
                <a:rPr lang="fr-FR" sz="1200" dirty="0"/>
                <a:t>Xe</a:t>
              </a:r>
              <a:r>
                <a:rPr lang="fr-FR" sz="1200" baseline="30000" dirty="0"/>
                <a:t>136</a:t>
              </a:r>
            </a:p>
          </p:txBody>
        </p:sp>
        <p:sp>
          <p:nvSpPr>
            <p:cNvPr id="59" name="ZoneTexte 58">
              <a:extLst>
                <a:ext uri="{FF2B5EF4-FFF2-40B4-BE49-F238E27FC236}">
                  <a16:creationId xmlns="" xmlns:a16="http://schemas.microsoft.com/office/drawing/2014/main" id="{15942BDD-1FD5-F6DA-D247-AEC43359AE3C}"/>
                </a:ext>
              </a:extLst>
            </p:cNvPr>
            <p:cNvSpPr txBox="1"/>
            <p:nvPr/>
          </p:nvSpPr>
          <p:spPr>
            <a:xfrm>
              <a:off x="7026583" y="2606352"/>
              <a:ext cx="655364" cy="420669"/>
            </a:xfrm>
            <a:prstGeom prst="rect">
              <a:avLst/>
            </a:prstGeom>
            <a:noFill/>
          </p:spPr>
          <p:txBody>
            <a:bodyPr wrap="none" rtlCol="0">
              <a:spAutoFit/>
            </a:bodyPr>
            <a:lstStyle/>
            <a:p>
              <a:r>
                <a:rPr lang="fr-FR" sz="1200" dirty="0"/>
                <a:t>Xe</a:t>
              </a:r>
              <a:r>
                <a:rPr lang="fr-FR" sz="1200" baseline="30000" dirty="0"/>
                <a:t>128</a:t>
              </a:r>
            </a:p>
          </p:txBody>
        </p:sp>
      </p:grpSp>
    </p:spTree>
    <p:extLst>
      <p:ext uri="{BB962C8B-B14F-4D97-AF65-F5344CB8AC3E}">
        <p14:creationId xmlns:p14="http://schemas.microsoft.com/office/powerpoint/2010/main" val="1617467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txEl>
                                              <p:pRg st="8" end="8"/>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
                                            <p:txEl>
                                              <p:pRg st="9" end="9"/>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
                                            <p:txEl>
                                              <p:pRg st="10" end="10"/>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7"/>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7">
                                            <p:txEl>
                                              <p:pRg st="12" end="12"/>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uiExpand="1" build="p"/>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FR" sz="3600" dirty="0" smtClean="0"/>
              <a:t>Faits Marquants (2)</a:t>
            </a:r>
            <a:endParaRPr lang="en-US" sz="3600" noProof="0" dirty="0"/>
          </a:p>
        </p:txBody>
      </p:sp>
      <p:sp>
        <p:nvSpPr>
          <p:cNvPr id="5" name="Espace réservé du numéro de diapositive 4"/>
          <p:cNvSpPr>
            <a:spLocks noGrp="1"/>
          </p:cNvSpPr>
          <p:nvPr>
            <p:ph type="sldNum" sz="quarter" idx="4"/>
            <p:custDataLst>
              <p:tags r:id="rId2"/>
            </p:custDataLst>
          </p:nvPr>
        </p:nvSpPr>
        <p:spPr/>
        <p:txBody>
          <a:bodyPr/>
          <a:lstStyle/>
          <a:p>
            <a:fld id="{F00B0AD9-CF45-48CE-A09B-E8FB346F4F91}" type="slidenum">
              <a:rPr lang="fr-FR" altLang="fr-FR" smtClean="0"/>
              <a:pPr/>
              <a:t>6</a:t>
            </a:fld>
            <a:endParaRPr lang="fr-FR" altLang="fr-FR"/>
          </a:p>
        </p:txBody>
      </p:sp>
      <p:sp>
        <p:nvSpPr>
          <p:cNvPr id="7" name="Espace réservé du contenu 6">
            <a:extLst>
              <a:ext uri="{FF2B5EF4-FFF2-40B4-BE49-F238E27FC236}">
                <a16:creationId xmlns="" xmlns:a16="http://schemas.microsoft.com/office/drawing/2014/main" id="{B65CE760-2A15-4347-9B28-A3CB5EFCFEEF}"/>
              </a:ext>
            </a:extLst>
          </p:cNvPr>
          <p:cNvSpPr>
            <a:spLocks noGrp="1"/>
          </p:cNvSpPr>
          <p:nvPr>
            <p:ph idx="1"/>
            <p:custDataLst>
              <p:tags r:id="rId3"/>
            </p:custDataLst>
          </p:nvPr>
        </p:nvSpPr>
        <p:spPr>
          <a:xfrm>
            <a:off x="328178" y="748862"/>
            <a:ext cx="11555847" cy="5903843"/>
          </a:xfrm>
        </p:spPr>
        <p:txBody>
          <a:bodyPr>
            <a:noAutofit/>
          </a:bodyPr>
          <a:lstStyle/>
          <a:p>
            <a:r>
              <a:rPr lang="fr-FR" sz="1600" dirty="0" smtClean="0"/>
              <a:t>Hiver 2022</a:t>
            </a:r>
            <a:r>
              <a:rPr lang="fr-FR" sz="1600" dirty="0"/>
              <a:t>: Création du </a:t>
            </a:r>
            <a:r>
              <a:rPr lang="fr-FR" sz="1600" dirty="0" smtClean="0">
                <a:solidFill>
                  <a:srgbClr val="FF0000"/>
                </a:solidFill>
              </a:rPr>
              <a:t>PRIME-Instituts</a:t>
            </a:r>
            <a:r>
              <a:rPr lang="fr-FR" sz="1600" dirty="0" smtClean="0"/>
              <a:t> IN2P3/INSU </a:t>
            </a:r>
            <a:r>
              <a:rPr lang="fr-FR" sz="1600" dirty="0" smtClean="0">
                <a:solidFill>
                  <a:srgbClr val="FF0000"/>
                </a:solidFill>
              </a:rPr>
              <a:t>RADIOCEAN</a:t>
            </a:r>
            <a:r>
              <a:rPr lang="fr-FR" sz="1600" dirty="0" smtClean="0"/>
              <a:t> </a:t>
            </a:r>
          </a:p>
          <a:p>
            <a:pPr lvl="1"/>
            <a:r>
              <a:rPr lang="fr-FR" sz="1600" dirty="0" smtClean="0"/>
              <a:t>étude d’un site de largage océanique de fûts de déchets nucléaires historiques</a:t>
            </a:r>
            <a:r>
              <a:rPr lang="fr-FR" sz="1600" dirty="0"/>
              <a:t>.</a:t>
            </a:r>
            <a:r>
              <a:rPr lang="fr-FR" sz="1600" dirty="0" smtClean="0"/>
              <a:t> </a:t>
            </a:r>
          </a:p>
          <a:p>
            <a:pPr lvl="1"/>
            <a:r>
              <a:rPr lang="fr-FR" sz="1600" dirty="0" smtClean="0"/>
              <a:t>RGR participe pour la mesure de </a:t>
            </a:r>
            <a:r>
              <a:rPr lang="fr-FR" sz="1600" baseline="30000" dirty="0" smtClean="0"/>
              <a:t>3</a:t>
            </a:r>
            <a:r>
              <a:rPr lang="fr-FR" sz="1600" dirty="0" smtClean="0"/>
              <a:t>H via son isotope fils </a:t>
            </a:r>
            <a:r>
              <a:rPr lang="fr-FR" sz="1600" baseline="30000" dirty="0" smtClean="0"/>
              <a:t>3</a:t>
            </a:r>
            <a:r>
              <a:rPr lang="fr-FR" sz="1600" dirty="0" smtClean="0"/>
              <a:t>He. </a:t>
            </a:r>
            <a:endParaRPr lang="fr-FR" sz="1600" dirty="0"/>
          </a:p>
          <a:p>
            <a:pPr lvl="1"/>
            <a:r>
              <a:rPr lang="fr-FR" sz="1600" dirty="0" smtClean="0">
                <a:solidFill>
                  <a:schemeClr val="bg1">
                    <a:lumMod val="50000"/>
                  </a:schemeClr>
                </a:solidFill>
              </a:rPr>
              <a:t>Financement </a:t>
            </a:r>
            <a:r>
              <a:rPr lang="fr-FR" sz="1600" dirty="0" smtClean="0">
                <a:solidFill>
                  <a:srgbClr val="FF0000"/>
                </a:solidFill>
              </a:rPr>
              <a:t>5 </a:t>
            </a:r>
            <a:r>
              <a:rPr lang="fr-FR" sz="1600" dirty="0">
                <a:solidFill>
                  <a:srgbClr val="FF0000"/>
                </a:solidFill>
              </a:rPr>
              <a:t>k€ </a:t>
            </a:r>
            <a:r>
              <a:rPr lang="fr-FR" sz="1600" dirty="0" smtClean="0">
                <a:solidFill>
                  <a:srgbClr val="FF0000"/>
                </a:solidFill>
              </a:rPr>
              <a:t>2022 </a:t>
            </a:r>
            <a:r>
              <a:rPr lang="fr-FR" sz="1600" dirty="0" smtClean="0">
                <a:solidFill>
                  <a:schemeClr val="bg1">
                    <a:lumMod val="50000"/>
                  </a:schemeClr>
                </a:solidFill>
              </a:rPr>
              <a:t>par </a:t>
            </a:r>
            <a:r>
              <a:rPr lang="fr-FR" sz="1600" dirty="0" smtClean="0">
                <a:solidFill>
                  <a:srgbClr val="FF0000"/>
                </a:solidFill>
              </a:rPr>
              <a:t>DEMAIN</a:t>
            </a:r>
            <a:r>
              <a:rPr lang="fr-FR" sz="1600" dirty="0" smtClean="0">
                <a:solidFill>
                  <a:schemeClr val="bg1">
                    <a:lumMod val="50000"/>
                  </a:schemeClr>
                </a:solidFill>
              </a:rPr>
              <a:t> (projet girondin sur le démantèlement nucléaire, DH membre du GT)</a:t>
            </a:r>
          </a:p>
          <a:p>
            <a:pPr lvl="1"/>
            <a:r>
              <a:rPr lang="fr-FR" sz="1600" dirty="0">
                <a:solidFill>
                  <a:schemeClr val="bg1">
                    <a:lumMod val="50000"/>
                  </a:schemeClr>
                </a:solidFill>
              </a:rPr>
              <a:t>Financement </a:t>
            </a:r>
            <a:r>
              <a:rPr lang="fr-FR" sz="1600" dirty="0">
                <a:solidFill>
                  <a:srgbClr val="FF0000"/>
                </a:solidFill>
              </a:rPr>
              <a:t>5 k€ </a:t>
            </a:r>
            <a:r>
              <a:rPr lang="fr-FR" sz="1600" dirty="0" smtClean="0">
                <a:solidFill>
                  <a:srgbClr val="FF0000"/>
                </a:solidFill>
              </a:rPr>
              <a:t>2024 </a:t>
            </a:r>
            <a:r>
              <a:rPr lang="fr-FR" sz="1600" dirty="0" smtClean="0">
                <a:solidFill>
                  <a:schemeClr val="bg1">
                    <a:lumMod val="50000"/>
                  </a:schemeClr>
                </a:solidFill>
              </a:rPr>
              <a:t>par </a:t>
            </a:r>
            <a:r>
              <a:rPr lang="fr-FR" sz="1600" dirty="0" smtClean="0">
                <a:solidFill>
                  <a:srgbClr val="FF0000"/>
                </a:solidFill>
              </a:rPr>
              <a:t>RADIOCEAN</a:t>
            </a:r>
          </a:p>
          <a:p>
            <a:r>
              <a:rPr lang="fr-FR" sz="1600" dirty="0" smtClean="0"/>
              <a:t>Hiver 2022</a:t>
            </a:r>
            <a:r>
              <a:rPr lang="fr-FR" sz="1600" dirty="0"/>
              <a:t>: </a:t>
            </a:r>
            <a:r>
              <a:rPr lang="fr-FR" sz="1600" dirty="0">
                <a:solidFill>
                  <a:srgbClr val="FF0000"/>
                </a:solidFill>
              </a:rPr>
              <a:t>Fabrication de bâtis </a:t>
            </a:r>
            <a:r>
              <a:rPr lang="fr-FR" sz="1600" dirty="0"/>
              <a:t>(service </a:t>
            </a:r>
            <a:r>
              <a:rPr lang="fr-FR" sz="1600" dirty="0" err="1"/>
              <a:t>Méca</a:t>
            </a:r>
            <a:r>
              <a:rPr lang="fr-FR" sz="1600" dirty="0"/>
              <a:t>) en vue de la jouvence des SM (reliquats '</a:t>
            </a:r>
            <a:r>
              <a:rPr lang="fr-FR" sz="1600" dirty="0" err="1"/>
              <a:t>covid</a:t>
            </a:r>
            <a:r>
              <a:rPr lang="fr-FR" sz="1600" dirty="0"/>
              <a:t>'). </a:t>
            </a:r>
          </a:p>
          <a:p>
            <a:pPr>
              <a:spcBef>
                <a:spcPts val="600"/>
              </a:spcBef>
              <a:spcAft>
                <a:spcPts val="0"/>
              </a:spcAft>
            </a:pPr>
            <a:r>
              <a:rPr lang="fr-FR" sz="1600" dirty="0" smtClean="0"/>
              <a:t>Jeudi </a:t>
            </a:r>
            <a:r>
              <a:rPr lang="fr-FR" sz="1600" dirty="0"/>
              <a:t>31 mars 2022:</a:t>
            </a:r>
          </a:p>
          <a:p>
            <a:pPr lvl="1"/>
            <a:r>
              <a:rPr lang="fr-FR" sz="1600" dirty="0">
                <a:solidFill>
                  <a:srgbClr val="FF0000"/>
                </a:solidFill>
              </a:rPr>
              <a:t>Publication </a:t>
            </a:r>
            <a:r>
              <a:rPr lang="fr-FR" sz="1600" dirty="0">
                <a:solidFill>
                  <a:schemeClr val="bg1">
                    <a:lumMod val="50000"/>
                  </a:schemeClr>
                </a:solidFill>
              </a:rPr>
              <a:t>sur le </a:t>
            </a:r>
            <a:r>
              <a:rPr lang="fr-FR" sz="1600" dirty="0" smtClean="0">
                <a:solidFill>
                  <a:schemeClr val="bg1">
                    <a:lumMod val="50000"/>
                  </a:schemeClr>
                </a:solidFill>
              </a:rPr>
              <a:t>'Xe manquant' </a:t>
            </a:r>
            <a:r>
              <a:rPr lang="fr-FR" sz="1600" dirty="0">
                <a:solidFill>
                  <a:schemeClr val="bg1">
                    <a:lumMod val="50000"/>
                  </a:schemeClr>
                </a:solidFill>
              </a:rPr>
              <a:t>acceptée dans</a:t>
            </a:r>
            <a:r>
              <a:rPr lang="fr-FR" sz="1600" dirty="0">
                <a:solidFill>
                  <a:srgbClr val="FF0000"/>
                </a:solidFill>
              </a:rPr>
              <a:t> Nature</a:t>
            </a:r>
            <a:r>
              <a:rPr lang="fr-FR" sz="1600" dirty="0" smtClean="0"/>
              <a:t>. (</a:t>
            </a:r>
            <a:r>
              <a:rPr lang="fr-FR" sz="1600" dirty="0" err="1" smtClean="0"/>
              <a:t>Rzeplinski</a:t>
            </a:r>
            <a:r>
              <a:rPr lang="fr-FR" sz="1600" dirty="0" smtClean="0"/>
              <a:t> I., et al. </a:t>
            </a:r>
            <a:r>
              <a:rPr lang="fr-FR" sz="1600" i="1" dirty="0"/>
              <a:t>Nature</a:t>
            </a:r>
            <a:r>
              <a:rPr lang="fr-FR" sz="1600" dirty="0"/>
              <a:t> </a:t>
            </a:r>
            <a:r>
              <a:rPr lang="fr-FR" sz="1600" b="1" dirty="0"/>
              <a:t>606</a:t>
            </a:r>
            <a:r>
              <a:rPr lang="fr-FR" sz="1600" dirty="0"/>
              <a:t>, 713–717 (2022</a:t>
            </a:r>
            <a:r>
              <a:rPr lang="fr-FR" sz="1600" dirty="0" smtClean="0"/>
              <a:t>).</a:t>
            </a:r>
          </a:p>
          <a:p>
            <a:pPr lvl="1">
              <a:spcBef>
                <a:spcPts val="600"/>
              </a:spcBef>
              <a:spcAft>
                <a:spcPts val="0"/>
              </a:spcAft>
            </a:pPr>
            <a:r>
              <a:rPr lang="fr-FR" sz="1600" dirty="0">
                <a:solidFill>
                  <a:srgbClr val="FF0000"/>
                </a:solidFill>
              </a:rPr>
              <a:t>Financement</a:t>
            </a:r>
            <a:r>
              <a:rPr lang="fr-FR" sz="1600" dirty="0"/>
              <a:t> </a:t>
            </a:r>
            <a:r>
              <a:rPr lang="fr-FR" sz="1600" dirty="0" smtClean="0"/>
              <a:t>du </a:t>
            </a:r>
            <a:r>
              <a:rPr lang="fr-FR" sz="1600" dirty="0"/>
              <a:t>département </a:t>
            </a:r>
            <a:r>
              <a:rPr lang="fr-FR" sz="1600" dirty="0">
                <a:solidFill>
                  <a:srgbClr val="FF0000"/>
                </a:solidFill>
              </a:rPr>
              <a:t>SMR de </a:t>
            </a:r>
            <a:r>
              <a:rPr lang="fr-FR" sz="1600" dirty="0" smtClean="0">
                <a:solidFill>
                  <a:srgbClr val="FF0000"/>
                </a:solidFill>
              </a:rPr>
              <a:t>l'UB (9</a:t>
            </a:r>
            <a:r>
              <a:rPr lang="fr-FR" sz="1600" dirty="0">
                <a:solidFill>
                  <a:srgbClr val="FF0000"/>
                </a:solidFill>
              </a:rPr>
              <a:t> k</a:t>
            </a:r>
            <a:r>
              <a:rPr lang="fr-FR" sz="1600" dirty="0" smtClean="0">
                <a:solidFill>
                  <a:srgbClr val="FF0000"/>
                </a:solidFill>
              </a:rPr>
              <a:t>€</a:t>
            </a:r>
            <a:r>
              <a:rPr lang="fr-FR" sz="1600" dirty="0" smtClean="0"/>
              <a:t>)</a:t>
            </a:r>
            <a:endParaRPr lang="fr-FR" sz="1600" dirty="0"/>
          </a:p>
          <a:p>
            <a:pPr lvl="1">
              <a:spcBef>
                <a:spcPts val="600"/>
              </a:spcBef>
              <a:spcAft>
                <a:spcPts val="0"/>
              </a:spcAft>
            </a:pPr>
            <a:r>
              <a:rPr lang="fr-FR" sz="1600" dirty="0" smtClean="0"/>
              <a:t>Passage </a:t>
            </a:r>
            <a:r>
              <a:rPr lang="fr-FR" sz="1600" dirty="0" smtClean="0">
                <a:solidFill>
                  <a:srgbClr val="FF0000"/>
                </a:solidFill>
              </a:rPr>
              <a:t>CR hors </a:t>
            </a:r>
            <a:r>
              <a:rPr lang="fr-FR" sz="1600" dirty="0">
                <a:solidFill>
                  <a:srgbClr val="FF0000"/>
                </a:solidFill>
              </a:rPr>
              <a:t>classe</a:t>
            </a:r>
            <a:r>
              <a:rPr lang="fr-FR" sz="1600" dirty="0"/>
              <a:t> de </a:t>
            </a:r>
            <a:r>
              <a:rPr lang="fr-FR" sz="1600" dirty="0">
                <a:solidFill>
                  <a:srgbClr val="FF0000"/>
                </a:solidFill>
              </a:rPr>
              <a:t>E. </a:t>
            </a:r>
            <a:r>
              <a:rPr lang="fr-FR" sz="1600" dirty="0" smtClean="0">
                <a:solidFill>
                  <a:srgbClr val="FF0000"/>
                </a:solidFill>
              </a:rPr>
              <a:t>Gilabert</a:t>
            </a:r>
            <a:endParaRPr lang="fr-FR" sz="1600" dirty="0">
              <a:solidFill>
                <a:srgbClr val="FF0000"/>
              </a:solidFill>
            </a:endParaRPr>
          </a:p>
          <a:p>
            <a:pPr>
              <a:spcBef>
                <a:spcPts val="600"/>
              </a:spcBef>
              <a:spcAft>
                <a:spcPts val="0"/>
              </a:spcAft>
            </a:pPr>
            <a:r>
              <a:rPr lang="fr-FR" sz="1600" dirty="0"/>
              <a:t>M</a:t>
            </a:r>
            <a:r>
              <a:rPr lang="fr-FR" sz="1600" dirty="0" smtClean="0"/>
              <a:t>ai 2022: </a:t>
            </a:r>
            <a:r>
              <a:rPr lang="fr-FR" sz="1600" dirty="0" smtClean="0">
                <a:solidFill>
                  <a:srgbClr val="FF0000"/>
                </a:solidFill>
              </a:rPr>
              <a:t>Rémi Faure </a:t>
            </a:r>
            <a:r>
              <a:rPr lang="fr-FR" sz="1600" dirty="0" smtClean="0"/>
              <a:t>quitte ses responsabilités techniques au sein de RGR</a:t>
            </a:r>
          </a:p>
          <a:p>
            <a:pPr>
              <a:spcBef>
                <a:spcPts val="600"/>
              </a:spcBef>
              <a:spcAft>
                <a:spcPts val="0"/>
              </a:spcAft>
            </a:pPr>
            <a:r>
              <a:rPr lang="fr-FR" sz="1600" dirty="0" smtClean="0"/>
              <a:t>Juin 2022: </a:t>
            </a:r>
            <a:r>
              <a:rPr lang="fr-FR" sz="1600" dirty="0" smtClean="0">
                <a:solidFill>
                  <a:srgbClr val="FF0000"/>
                </a:solidFill>
              </a:rPr>
              <a:t>arrêt</a:t>
            </a:r>
            <a:r>
              <a:rPr lang="fr-FR" sz="1600" dirty="0" smtClean="0"/>
              <a:t> des expériences ODS (V. Oliveira de </a:t>
            </a:r>
            <a:r>
              <a:rPr lang="fr-FR" sz="1600" dirty="0" err="1" smtClean="0"/>
              <a:t>IJCLab</a:t>
            </a:r>
            <a:r>
              <a:rPr lang="fr-FR" sz="1600" dirty="0" smtClean="0"/>
              <a:t>) et UO</a:t>
            </a:r>
            <a:r>
              <a:rPr lang="fr-FR" sz="1600" baseline="-25000" dirty="0" smtClean="0"/>
              <a:t>2</a:t>
            </a:r>
            <a:r>
              <a:rPr lang="fr-FR" sz="1600" dirty="0" smtClean="0"/>
              <a:t>+O</a:t>
            </a:r>
            <a:r>
              <a:rPr lang="fr-FR" sz="1600" baseline="-25000" dirty="0" smtClean="0"/>
              <a:t>2</a:t>
            </a:r>
            <a:r>
              <a:rPr lang="fr-FR" sz="1600" dirty="0" smtClean="0"/>
              <a:t> </a:t>
            </a:r>
          </a:p>
          <a:p>
            <a:pPr lvl="1">
              <a:spcBef>
                <a:spcPts val="600"/>
              </a:spcBef>
              <a:spcAft>
                <a:spcPts val="0"/>
              </a:spcAft>
            </a:pPr>
            <a:r>
              <a:rPr lang="fr-FR" sz="1600" dirty="0" smtClean="0">
                <a:solidFill>
                  <a:srgbClr val="FF0000"/>
                </a:solidFill>
              </a:rPr>
              <a:t>Début du démontage </a:t>
            </a:r>
            <a:r>
              <a:rPr lang="fr-FR" sz="1600" dirty="0" smtClean="0"/>
              <a:t>en prévision du déménagement en juillet 2022</a:t>
            </a:r>
          </a:p>
          <a:p>
            <a:pPr lvl="1">
              <a:spcBef>
                <a:spcPts val="600"/>
              </a:spcBef>
              <a:spcAft>
                <a:spcPts val="0"/>
              </a:spcAft>
            </a:pPr>
            <a:r>
              <a:rPr lang="fr-FR" sz="1600" dirty="0" smtClean="0"/>
              <a:t>RISTOF: opérationnel pour les 'manips Météorites'</a:t>
            </a:r>
          </a:p>
          <a:p>
            <a:pPr>
              <a:spcBef>
                <a:spcPts val="600"/>
              </a:spcBef>
              <a:spcAft>
                <a:spcPts val="0"/>
              </a:spcAft>
            </a:pPr>
            <a:r>
              <a:rPr lang="fr-FR" sz="1600" dirty="0"/>
              <a:t>J</a:t>
            </a:r>
            <a:r>
              <a:rPr lang="fr-FR" sz="1600" dirty="0" smtClean="0"/>
              <a:t>uillet 2022</a:t>
            </a:r>
            <a:r>
              <a:rPr lang="fr-FR" sz="1600" dirty="0"/>
              <a:t>: Déménagement repoussé en septembre (finalement ce sera </a:t>
            </a:r>
            <a:r>
              <a:rPr lang="fr-FR" sz="1600" dirty="0">
                <a:solidFill>
                  <a:srgbClr val="FF0000"/>
                </a:solidFill>
              </a:rPr>
              <a:t>à fin janvier 2023</a:t>
            </a:r>
            <a:r>
              <a:rPr lang="fr-FR" sz="1600" dirty="0" smtClean="0"/>
              <a:t>)</a:t>
            </a:r>
          </a:p>
          <a:p>
            <a:pPr>
              <a:spcBef>
                <a:spcPts val="600"/>
              </a:spcBef>
              <a:spcAft>
                <a:spcPts val="0"/>
              </a:spcAft>
            </a:pPr>
            <a:r>
              <a:rPr lang="fr-FR" sz="1600" dirty="0"/>
              <a:t>O</a:t>
            </a:r>
            <a:r>
              <a:rPr lang="fr-FR" sz="1600" dirty="0" smtClean="0"/>
              <a:t>ctobre 2022: Projet région/IN2P3 </a:t>
            </a:r>
            <a:r>
              <a:rPr lang="fr-FR" sz="1600" dirty="0" smtClean="0">
                <a:solidFill>
                  <a:srgbClr val="FF0000"/>
                </a:solidFill>
              </a:rPr>
              <a:t>'déménagement CREATIF' obtenu (~120 </a:t>
            </a:r>
            <a:r>
              <a:rPr lang="fr-FR" sz="1600" dirty="0">
                <a:solidFill>
                  <a:srgbClr val="FF0000"/>
                </a:solidFill>
              </a:rPr>
              <a:t>k</a:t>
            </a:r>
            <a:r>
              <a:rPr lang="fr-FR" sz="1600" dirty="0" smtClean="0">
                <a:solidFill>
                  <a:srgbClr val="FF0000"/>
                </a:solidFill>
              </a:rPr>
              <a:t>€ pour RGR sur 6 ans)</a:t>
            </a:r>
          </a:p>
          <a:p>
            <a:pPr lvl="1">
              <a:spcBef>
                <a:spcPts val="600"/>
              </a:spcBef>
              <a:spcAft>
                <a:spcPts val="0"/>
              </a:spcAft>
            </a:pPr>
            <a:r>
              <a:rPr lang="fr-FR" sz="1600" dirty="0" smtClean="0"/>
              <a:t>Financement d'une source et de 2 alimentations de source &amp; petits équipements de labo.  </a:t>
            </a:r>
          </a:p>
          <a:p>
            <a:pPr>
              <a:spcBef>
                <a:spcPts val="600"/>
              </a:spcBef>
              <a:spcAft>
                <a:spcPts val="0"/>
              </a:spcAft>
            </a:pPr>
            <a:r>
              <a:rPr lang="fr-FR" sz="1600" dirty="0" smtClean="0"/>
              <a:t>Octobre 2022: </a:t>
            </a:r>
            <a:r>
              <a:rPr lang="fr-FR" sz="1600" dirty="0" smtClean="0">
                <a:solidFill>
                  <a:srgbClr val="FF0000"/>
                </a:solidFill>
              </a:rPr>
              <a:t>arrêt du RISTOF</a:t>
            </a:r>
            <a:r>
              <a:rPr lang="fr-FR" sz="1600" dirty="0" smtClean="0"/>
              <a:t>: tentatives infructueuses pour les mesures dans les échantillons de Sarah </a:t>
            </a:r>
            <a:r>
              <a:rPr lang="fr-FR" sz="1600" dirty="0" err="1" smtClean="0"/>
              <a:t>Joiret</a:t>
            </a:r>
            <a:r>
              <a:rPr lang="fr-FR" sz="1600" dirty="0"/>
              <a:t> </a:t>
            </a:r>
            <a:r>
              <a:rPr lang="fr-FR" sz="1600" dirty="0" smtClean="0"/>
              <a:t> =&gt; reportées en 2023 après remontage dans créatif</a:t>
            </a:r>
          </a:p>
        </p:txBody>
      </p:sp>
    </p:spTree>
    <p:extLst>
      <p:ext uri="{BB962C8B-B14F-4D97-AF65-F5344CB8AC3E}">
        <p14:creationId xmlns:p14="http://schemas.microsoft.com/office/powerpoint/2010/main" val="3277545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7">
                                            <p:txEl>
                                              <p:pRg st="11" end="11"/>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
                                            <p:txEl>
                                              <p:pRg st="12" end="12"/>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7">
                                            <p:txEl>
                                              <p:pRg st="13" end="13"/>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7">
                                            <p:txEl>
                                              <p:pRg st="14" end="14"/>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7">
                                            <p:txEl>
                                              <p:pRg st="15" end="15"/>
                                            </p:txEl>
                                          </p:spTgt>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7">
                                            <p:txEl>
                                              <p:pRg st="16" end="16"/>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7">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FR" sz="3600" dirty="0" smtClean="0"/>
              <a:t>Faits Marquants (3)</a:t>
            </a:r>
            <a:endParaRPr lang="en-US" sz="3600" noProof="0" dirty="0"/>
          </a:p>
        </p:txBody>
      </p:sp>
      <p:sp>
        <p:nvSpPr>
          <p:cNvPr id="5" name="Espace réservé du numéro de diapositive 4"/>
          <p:cNvSpPr>
            <a:spLocks noGrp="1"/>
          </p:cNvSpPr>
          <p:nvPr>
            <p:ph type="sldNum" sz="quarter" idx="4"/>
            <p:custDataLst>
              <p:tags r:id="rId2"/>
            </p:custDataLst>
          </p:nvPr>
        </p:nvSpPr>
        <p:spPr/>
        <p:txBody>
          <a:bodyPr/>
          <a:lstStyle/>
          <a:p>
            <a:fld id="{F00B0AD9-CF45-48CE-A09B-E8FB346F4F91}" type="slidenum">
              <a:rPr lang="fr-FR" altLang="fr-FR" smtClean="0"/>
              <a:pPr/>
              <a:t>7</a:t>
            </a:fld>
            <a:endParaRPr lang="fr-FR" altLang="fr-FR"/>
          </a:p>
        </p:txBody>
      </p:sp>
      <p:sp>
        <p:nvSpPr>
          <p:cNvPr id="7" name="Espace réservé du contenu 6">
            <a:extLst>
              <a:ext uri="{FF2B5EF4-FFF2-40B4-BE49-F238E27FC236}">
                <a16:creationId xmlns="" xmlns:a16="http://schemas.microsoft.com/office/drawing/2014/main" id="{B65CE760-2A15-4347-9B28-A3CB5EFCFEEF}"/>
              </a:ext>
            </a:extLst>
          </p:cNvPr>
          <p:cNvSpPr>
            <a:spLocks noGrp="1"/>
          </p:cNvSpPr>
          <p:nvPr>
            <p:ph idx="1"/>
            <p:custDataLst>
              <p:tags r:id="rId3"/>
            </p:custDataLst>
          </p:nvPr>
        </p:nvSpPr>
        <p:spPr>
          <a:xfrm>
            <a:off x="158010" y="1281485"/>
            <a:ext cx="7258790" cy="2081475"/>
          </a:xfrm>
        </p:spPr>
        <p:txBody>
          <a:bodyPr>
            <a:noAutofit/>
          </a:bodyPr>
          <a:lstStyle/>
          <a:p>
            <a:r>
              <a:rPr lang="fr-FR" sz="1800" dirty="0"/>
              <a:t>octobre 2022: </a:t>
            </a:r>
            <a:r>
              <a:rPr lang="fr-FR" sz="1800" dirty="0" smtClean="0">
                <a:solidFill>
                  <a:srgbClr val="FF0000"/>
                </a:solidFill>
              </a:rPr>
              <a:t>CREATIF </a:t>
            </a:r>
            <a:r>
              <a:rPr lang="fr-FR" sz="1800" dirty="0">
                <a:solidFill>
                  <a:srgbClr val="FF0000"/>
                </a:solidFill>
              </a:rPr>
              <a:t>accessible </a:t>
            </a:r>
            <a:r>
              <a:rPr lang="fr-FR" sz="1800" dirty="0"/>
              <a:t>pour la jouvence de la ligne d'introduction du </a:t>
            </a:r>
            <a:r>
              <a:rPr lang="fr-FR" sz="1800" dirty="0" smtClean="0"/>
              <a:t>SII</a:t>
            </a:r>
          </a:p>
          <a:p>
            <a:r>
              <a:rPr lang="fr-FR" sz="1800" dirty="0" smtClean="0"/>
              <a:t>18/11/22: soutenance thèse </a:t>
            </a:r>
            <a:r>
              <a:rPr lang="fr-FR" sz="1800" dirty="0" smtClean="0">
                <a:solidFill>
                  <a:srgbClr val="FF0000"/>
                </a:solidFill>
              </a:rPr>
              <a:t>Igor </a:t>
            </a:r>
            <a:r>
              <a:rPr lang="fr-FR" sz="1800" dirty="0" err="1" smtClean="0">
                <a:solidFill>
                  <a:srgbClr val="FF0000"/>
                </a:solidFill>
              </a:rPr>
              <a:t>Rzeplenski</a:t>
            </a:r>
            <a:r>
              <a:rPr lang="fr-FR" sz="1800" dirty="0" smtClean="0">
                <a:solidFill>
                  <a:srgbClr val="FF0000"/>
                </a:solidFill>
              </a:rPr>
              <a:t> </a:t>
            </a:r>
            <a:r>
              <a:rPr lang="fr-FR" sz="1800" dirty="0" smtClean="0"/>
              <a:t>sur la réactivité du Xe. </a:t>
            </a:r>
          </a:p>
          <a:p>
            <a:r>
              <a:rPr lang="fr-FR" sz="1800" dirty="0" smtClean="0"/>
              <a:t>01/01/2023: </a:t>
            </a:r>
            <a:r>
              <a:rPr lang="fr-FR" sz="1800" dirty="0" smtClean="0">
                <a:solidFill>
                  <a:srgbClr val="FF0000"/>
                </a:solidFill>
              </a:rPr>
              <a:t>Bertrand Thomas </a:t>
            </a:r>
            <a:r>
              <a:rPr lang="fr-FR" sz="1800" dirty="0" smtClean="0"/>
              <a:t>quitte le groupe RGR.</a:t>
            </a:r>
          </a:p>
          <a:p>
            <a:r>
              <a:rPr lang="fr-FR" sz="1800" dirty="0" smtClean="0"/>
              <a:t>18/01/23: CS </a:t>
            </a:r>
          </a:p>
          <a:p>
            <a:r>
              <a:rPr lang="fr-FR" sz="1800" dirty="0" smtClean="0"/>
              <a:t>20/01/23: Soutenance de Thèse </a:t>
            </a:r>
            <a:r>
              <a:rPr lang="fr-FR" sz="1800" dirty="0" smtClean="0">
                <a:solidFill>
                  <a:srgbClr val="FF0000"/>
                </a:solidFill>
              </a:rPr>
              <a:t>de V. Oliveira </a:t>
            </a:r>
            <a:r>
              <a:rPr lang="fr-FR" sz="1800" dirty="0" smtClean="0"/>
              <a:t>(ODS) </a:t>
            </a:r>
          </a:p>
          <a:p>
            <a:r>
              <a:rPr lang="fr-FR" sz="1800" dirty="0" smtClean="0"/>
              <a:t>25/01/23: </a:t>
            </a:r>
            <a:r>
              <a:rPr lang="fr-FR" sz="1800" dirty="0" smtClean="0">
                <a:solidFill>
                  <a:srgbClr val="FF0000"/>
                </a:solidFill>
              </a:rPr>
              <a:t>déménagement</a:t>
            </a:r>
            <a:r>
              <a:rPr lang="fr-FR" sz="1800" dirty="0" smtClean="0"/>
              <a:t> des gros instruments de RGR.</a:t>
            </a:r>
          </a:p>
        </p:txBody>
      </p:sp>
      <p:pic>
        <p:nvPicPr>
          <p:cNvPr id="6" name="Image 5"/>
          <p:cNvPicPr>
            <a:picLocks noChangeAspect="1"/>
          </p:cNvPicPr>
          <p:nvPr>
            <p:custDataLst>
              <p:tags r:id="rId4"/>
            </p:custDataLst>
          </p:nvPr>
        </p:nvPicPr>
        <p:blipFill>
          <a:blip r:embed="rId9" cstate="print">
            <a:extLst>
              <a:ext uri="{28A0092B-C50C-407E-A947-70E740481C1C}">
                <a14:useLocalDpi xmlns:a14="http://schemas.microsoft.com/office/drawing/2010/main" val="0"/>
              </a:ext>
            </a:extLst>
          </a:blip>
          <a:stretch>
            <a:fillRect/>
          </a:stretch>
        </p:blipFill>
        <p:spPr>
          <a:xfrm>
            <a:off x="779883" y="4009007"/>
            <a:ext cx="4411600" cy="2481525"/>
          </a:xfrm>
          <a:prstGeom prst="rect">
            <a:avLst/>
          </a:prstGeom>
        </p:spPr>
      </p:pic>
      <p:pic>
        <p:nvPicPr>
          <p:cNvPr id="8" name="Image 7"/>
          <p:cNvPicPr>
            <a:picLocks noChangeAspect="1"/>
          </p:cNvPicPr>
          <p:nvPr>
            <p:custDataLst>
              <p:tags r:id="rId5"/>
            </p:custDataLst>
          </p:nvPr>
        </p:nvPicPr>
        <p:blipFill rotWithShape="1">
          <a:blip r:embed="rId10"/>
          <a:srcRect l="22661" t="17842" r="32939" b="29396"/>
          <a:stretch/>
        </p:blipFill>
        <p:spPr>
          <a:xfrm>
            <a:off x="7124508" y="858113"/>
            <a:ext cx="4169359" cy="2785235"/>
          </a:xfrm>
          <a:prstGeom prst="rect">
            <a:avLst/>
          </a:prstGeom>
        </p:spPr>
      </p:pic>
      <p:pic>
        <p:nvPicPr>
          <p:cNvPr id="3" name="Image 2"/>
          <p:cNvPicPr>
            <a:picLocks noChangeAspect="1"/>
          </p:cNvPicPr>
          <p:nvPr>
            <p:custDataLst>
              <p:tags r:id="rId6"/>
            </p:custDataLst>
          </p:nvPr>
        </p:nvPicPr>
        <p:blipFill>
          <a:blip r:embed="rId11" cstate="print">
            <a:extLst>
              <a:ext uri="{28A0092B-C50C-407E-A947-70E740481C1C}">
                <a14:useLocalDpi xmlns:a14="http://schemas.microsoft.com/office/drawing/2010/main" val="0"/>
              </a:ext>
            </a:extLst>
          </a:blip>
          <a:stretch>
            <a:fillRect/>
          </a:stretch>
        </p:blipFill>
        <p:spPr>
          <a:xfrm>
            <a:off x="5965818" y="4009007"/>
            <a:ext cx="4591050" cy="2582465"/>
          </a:xfrm>
          <a:prstGeom prst="rect">
            <a:avLst/>
          </a:prstGeom>
        </p:spPr>
      </p:pic>
      <p:pic>
        <p:nvPicPr>
          <p:cNvPr id="9" name="Image 8"/>
          <p:cNvPicPr>
            <a:picLocks noChangeAspect="1"/>
          </p:cNvPicPr>
          <p:nvPr>
            <p:custDataLst>
              <p:tags r:id="rId7"/>
            </p:custDataLst>
          </p:nvPr>
        </p:nvPicPr>
        <p:blipFill rotWithShape="1">
          <a:blip r:embed="rId12" cstate="print">
            <a:extLst>
              <a:ext uri="{28A0092B-C50C-407E-A947-70E740481C1C}">
                <a14:useLocalDpi xmlns:a14="http://schemas.microsoft.com/office/drawing/2010/main" val="0"/>
              </a:ext>
            </a:extLst>
          </a:blip>
          <a:srcRect l="30391" t="27916" r="37500" b="28889"/>
          <a:stretch/>
        </p:blipFill>
        <p:spPr>
          <a:xfrm>
            <a:off x="10488253" y="3038036"/>
            <a:ext cx="805614" cy="609601"/>
          </a:xfrm>
          <a:prstGeom prst="rect">
            <a:avLst/>
          </a:prstGeom>
        </p:spPr>
      </p:pic>
    </p:spTree>
    <p:extLst>
      <p:ext uri="{BB962C8B-B14F-4D97-AF65-F5344CB8AC3E}">
        <p14:creationId xmlns:p14="http://schemas.microsoft.com/office/powerpoint/2010/main" val="3418943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FR" sz="3600" dirty="0" smtClean="0"/>
              <a:t>Equipements dans CREATIF</a:t>
            </a:r>
            <a:endParaRPr lang="en-US" sz="3600" noProof="0" dirty="0"/>
          </a:p>
        </p:txBody>
      </p:sp>
      <p:sp>
        <p:nvSpPr>
          <p:cNvPr id="5" name="Espace réservé du numéro de diapositive 4"/>
          <p:cNvSpPr>
            <a:spLocks noGrp="1"/>
          </p:cNvSpPr>
          <p:nvPr>
            <p:ph type="sldNum" sz="quarter" idx="4"/>
            <p:custDataLst>
              <p:tags r:id="rId2"/>
            </p:custDataLst>
          </p:nvPr>
        </p:nvSpPr>
        <p:spPr/>
        <p:txBody>
          <a:bodyPr/>
          <a:lstStyle/>
          <a:p>
            <a:fld id="{F00B0AD9-CF45-48CE-A09B-E8FB346F4F91}" type="slidenum">
              <a:rPr lang="fr-FR" altLang="fr-FR" smtClean="0"/>
              <a:pPr/>
              <a:t>8</a:t>
            </a:fld>
            <a:endParaRPr lang="fr-FR" altLang="fr-FR"/>
          </a:p>
        </p:txBody>
      </p:sp>
      <p:sp>
        <p:nvSpPr>
          <p:cNvPr id="7" name="Espace réservé du contenu 6">
            <a:extLst>
              <a:ext uri="{FF2B5EF4-FFF2-40B4-BE49-F238E27FC236}">
                <a16:creationId xmlns="" xmlns:a16="http://schemas.microsoft.com/office/drawing/2014/main" id="{B65CE760-2A15-4347-9B28-A3CB5EFCFEEF}"/>
              </a:ext>
            </a:extLst>
          </p:cNvPr>
          <p:cNvSpPr>
            <a:spLocks noGrp="1"/>
          </p:cNvSpPr>
          <p:nvPr>
            <p:ph idx="1"/>
            <p:custDataLst>
              <p:tags r:id="rId3"/>
            </p:custDataLst>
          </p:nvPr>
        </p:nvSpPr>
        <p:spPr>
          <a:xfrm>
            <a:off x="249912" y="3194165"/>
            <a:ext cx="3356447" cy="1635517"/>
          </a:xfrm>
        </p:spPr>
        <p:txBody>
          <a:bodyPr>
            <a:noAutofit/>
          </a:bodyPr>
          <a:lstStyle/>
          <a:p>
            <a:r>
              <a:rPr lang="fr-FR" sz="1800" dirty="0" smtClean="0"/>
              <a:t>RH de RGR</a:t>
            </a:r>
          </a:p>
          <a:p>
            <a:r>
              <a:rPr lang="fr-FR" sz="1800" dirty="0"/>
              <a:t>F</a:t>
            </a:r>
            <a:r>
              <a:rPr lang="fr-FR" sz="1800" dirty="0" smtClean="0"/>
              <a:t>inancements possibles </a:t>
            </a:r>
          </a:p>
          <a:p>
            <a:r>
              <a:rPr lang="fr-FR" sz="1800" dirty="0"/>
              <a:t>A</a:t>
            </a:r>
            <a:r>
              <a:rPr lang="fr-FR" sz="1800" dirty="0" smtClean="0"/>
              <a:t>ides techniques</a:t>
            </a:r>
          </a:p>
          <a:p>
            <a:r>
              <a:rPr lang="fr-FR" sz="1800" dirty="0"/>
              <a:t>R</a:t>
            </a:r>
            <a:r>
              <a:rPr lang="fr-FR" sz="1800" dirty="0" smtClean="0"/>
              <a:t>énovations envisagées</a:t>
            </a:r>
          </a:p>
          <a:p>
            <a:r>
              <a:rPr lang="fr-FR" sz="1800" dirty="0"/>
              <a:t>T</a:t>
            </a:r>
            <a:r>
              <a:rPr lang="fr-FR" sz="1800" dirty="0" smtClean="0"/>
              <a:t>hématiques futures</a:t>
            </a:r>
            <a:endParaRPr lang="fr-FR" sz="1800" dirty="0"/>
          </a:p>
        </p:txBody>
      </p:sp>
      <p:sp>
        <p:nvSpPr>
          <p:cNvPr id="8" name="ZoneTexte 7"/>
          <p:cNvSpPr txBox="1"/>
          <p:nvPr/>
        </p:nvSpPr>
        <p:spPr>
          <a:xfrm rot="21123805">
            <a:off x="6001942" y="2913264"/>
            <a:ext cx="1823627" cy="414713"/>
          </a:xfrm>
          <a:prstGeom prst="rect">
            <a:avLst/>
          </a:prstGeom>
          <a:noFill/>
        </p:spPr>
        <p:txBody>
          <a:bodyPr wrap="square" rtlCol="0">
            <a:spAutoFit/>
          </a:bodyPr>
          <a:lstStyle/>
          <a:p>
            <a:pPr algn="r"/>
            <a:r>
              <a:rPr lang="fr-FR" sz="2000" dirty="0" err="1" smtClean="0">
                <a:solidFill>
                  <a:srgbClr val="009A46"/>
                </a:solidFill>
              </a:rPr>
              <a:t>KrXe</a:t>
            </a:r>
            <a:r>
              <a:rPr lang="fr-FR" sz="2000" dirty="0" smtClean="0">
                <a:solidFill>
                  <a:srgbClr val="009A46"/>
                </a:solidFill>
              </a:rPr>
              <a:t>-RISTOF</a:t>
            </a:r>
            <a:r>
              <a:rPr lang="fr-FR" sz="2000" dirty="0">
                <a:solidFill>
                  <a:srgbClr val="009A46"/>
                </a:solidFill>
              </a:rPr>
              <a:t>, </a:t>
            </a:r>
          </a:p>
        </p:txBody>
      </p:sp>
      <p:pic>
        <p:nvPicPr>
          <p:cNvPr id="9" name="Espace réservé du contenu 7"/>
          <p:cNvPicPr>
            <a:picLocks noChangeAspect="1"/>
          </p:cNvPicPr>
          <p:nvPr/>
        </p:nvPicPr>
        <p:blipFill rotWithShape="1">
          <a:blip r:embed="rId5"/>
          <a:srcRect b="62469"/>
          <a:stretch/>
        </p:blipFill>
        <p:spPr>
          <a:xfrm>
            <a:off x="4749489" y="715864"/>
            <a:ext cx="5981463" cy="1949030"/>
          </a:xfrm>
          <a:prstGeom prst="rect">
            <a:avLst/>
          </a:prstGeom>
          <a:ln>
            <a:solidFill>
              <a:schemeClr val="accent1"/>
            </a:solidFill>
          </a:ln>
        </p:spPr>
      </p:pic>
      <p:pic>
        <p:nvPicPr>
          <p:cNvPr id="10" name="Espace réservé du contenu 7"/>
          <p:cNvPicPr>
            <a:picLocks noChangeAspect="1"/>
          </p:cNvPicPr>
          <p:nvPr/>
        </p:nvPicPr>
        <p:blipFill rotWithShape="1">
          <a:blip r:embed="rId5"/>
          <a:srcRect t="79988" b="3986"/>
          <a:stretch/>
        </p:blipFill>
        <p:spPr>
          <a:xfrm>
            <a:off x="4749488" y="2673926"/>
            <a:ext cx="5981463" cy="832222"/>
          </a:xfrm>
          <a:prstGeom prst="rect">
            <a:avLst/>
          </a:prstGeom>
          <a:ln>
            <a:solidFill>
              <a:schemeClr val="accent1"/>
            </a:solidFill>
          </a:ln>
        </p:spPr>
      </p:pic>
      <p:sp>
        <p:nvSpPr>
          <p:cNvPr id="4" name="ZoneTexte 3"/>
          <p:cNvSpPr txBox="1"/>
          <p:nvPr/>
        </p:nvSpPr>
        <p:spPr>
          <a:xfrm rot="16200000">
            <a:off x="3018620" y="1896066"/>
            <a:ext cx="1379801" cy="369332"/>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fr-FR" dirty="0" smtClean="0"/>
              <a:t> à conserver</a:t>
            </a:r>
            <a:endParaRPr lang="fr-FR" dirty="0"/>
          </a:p>
        </p:txBody>
      </p:sp>
      <p:pic>
        <p:nvPicPr>
          <p:cNvPr id="14" name="Espace réservé du contenu 7"/>
          <p:cNvPicPr>
            <a:picLocks noChangeAspect="1"/>
          </p:cNvPicPr>
          <p:nvPr/>
        </p:nvPicPr>
        <p:blipFill rotWithShape="1">
          <a:blip r:embed="rId5"/>
          <a:srcRect t="51148" b="19650"/>
          <a:stretch/>
        </p:blipFill>
        <p:spPr>
          <a:xfrm>
            <a:off x="4749487" y="3727130"/>
            <a:ext cx="5981463" cy="1516493"/>
          </a:xfrm>
          <a:prstGeom prst="rect">
            <a:avLst/>
          </a:prstGeom>
          <a:ln>
            <a:solidFill>
              <a:schemeClr val="accent1"/>
            </a:solidFill>
          </a:ln>
        </p:spPr>
      </p:pic>
      <p:sp>
        <p:nvSpPr>
          <p:cNvPr id="15" name="ZoneTexte 14"/>
          <p:cNvSpPr txBox="1"/>
          <p:nvPr/>
        </p:nvSpPr>
        <p:spPr>
          <a:xfrm rot="16200000">
            <a:off x="3275986" y="4162563"/>
            <a:ext cx="915315"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fr-FR" dirty="0" smtClean="0"/>
              <a:t>écartés</a:t>
            </a:r>
            <a:endParaRPr lang="fr-FR" dirty="0"/>
          </a:p>
        </p:txBody>
      </p:sp>
      <p:sp>
        <p:nvSpPr>
          <p:cNvPr id="17" name="ZoneTexte 16"/>
          <p:cNvSpPr txBox="1"/>
          <p:nvPr/>
        </p:nvSpPr>
        <p:spPr>
          <a:xfrm rot="20186961">
            <a:off x="5821960" y="4327689"/>
            <a:ext cx="2159724" cy="461665"/>
          </a:xfrm>
          <a:prstGeom prst="rect">
            <a:avLst/>
          </a:prstGeom>
          <a:noFill/>
        </p:spPr>
        <p:txBody>
          <a:bodyPr wrap="square" rtlCol="0">
            <a:spAutoFit/>
          </a:bodyPr>
          <a:lstStyle/>
          <a:p>
            <a:pPr algn="r"/>
            <a:r>
              <a:rPr lang="fr-FR" sz="2400" dirty="0" smtClean="0">
                <a:solidFill>
                  <a:srgbClr val="009A46"/>
                </a:solidFill>
              </a:rPr>
              <a:t>Enrichisseurs</a:t>
            </a:r>
            <a:endParaRPr lang="fr-FR" sz="2400" dirty="0">
              <a:solidFill>
                <a:srgbClr val="009A46"/>
              </a:solidFill>
            </a:endParaRPr>
          </a:p>
        </p:txBody>
      </p:sp>
      <p:sp>
        <p:nvSpPr>
          <p:cNvPr id="18" name="Accolade ouvrante 17"/>
          <p:cNvSpPr/>
          <p:nvPr/>
        </p:nvSpPr>
        <p:spPr>
          <a:xfrm>
            <a:off x="3986470" y="999201"/>
            <a:ext cx="206601" cy="2438822"/>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fr-FR" dirty="0"/>
          </a:p>
        </p:txBody>
      </p:sp>
      <p:sp>
        <p:nvSpPr>
          <p:cNvPr id="19" name="Accolade ouvrante 18"/>
          <p:cNvSpPr/>
          <p:nvPr/>
        </p:nvSpPr>
        <p:spPr>
          <a:xfrm>
            <a:off x="4002799" y="3640750"/>
            <a:ext cx="292867" cy="1534747"/>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fr-FR" dirty="0"/>
          </a:p>
        </p:txBody>
      </p:sp>
      <p:sp>
        <p:nvSpPr>
          <p:cNvPr id="6" name="ZoneTexte 5"/>
          <p:cNvSpPr txBox="1"/>
          <p:nvPr/>
        </p:nvSpPr>
        <p:spPr>
          <a:xfrm rot="19278929">
            <a:off x="5729478" y="1883822"/>
            <a:ext cx="1962044" cy="400110"/>
          </a:xfrm>
          <a:prstGeom prst="rect">
            <a:avLst/>
          </a:prstGeom>
          <a:noFill/>
        </p:spPr>
        <p:txBody>
          <a:bodyPr wrap="square" rtlCol="0">
            <a:spAutoFit/>
          </a:bodyPr>
          <a:lstStyle/>
          <a:p>
            <a:pPr algn="r"/>
            <a:r>
              <a:rPr lang="fr-FR" sz="2000" dirty="0" smtClean="0">
                <a:solidFill>
                  <a:srgbClr val="00B050"/>
                </a:solidFill>
              </a:rPr>
              <a:t>SM rénovés</a:t>
            </a:r>
          </a:p>
        </p:txBody>
      </p:sp>
      <p:sp>
        <p:nvSpPr>
          <p:cNvPr id="20" name="Flèche vers le bas 19"/>
          <p:cNvSpPr/>
          <p:nvPr/>
        </p:nvSpPr>
        <p:spPr>
          <a:xfrm rot="13404602">
            <a:off x="3012205" y="2336789"/>
            <a:ext cx="259307" cy="82826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èche vers le bas 20"/>
          <p:cNvSpPr/>
          <p:nvPr/>
        </p:nvSpPr>
        <p:spPr>
          <a:xfrm rot="17318945">
            <a:off x="3102642" y="3969791"/>
            <a:ext cx="214052" cy="547021"/>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2" name="ZoneTexte 21"/>
          <p:cNvSpPr txBox="1"/>
          <p:nvPr/>
        </p:nvSpPr>
        <p:spPr>
          <a:xfrm>
            <a:off x="4770202" y="5750626"/>
            <a:ext cx="5940032" cy="584775"/>
          </a:xfrm>
          <a:prstGeom prst="rect">
            <a:avLst/>
          </a:prstGeom>
          <a:solidFill>
            <a:srgbClr val="FF5050"/>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pPr marL="285750" indent="-285750">
              <a:buFont typeface="Arial" panose="020B0604020202020204" pitchFamily="34" charset="0"/>
              <a:buChar char="•"/>
            </a:pPr>
            <a:r>
              <a:rPr lang="fr-FR" sz="1600" dirty="0" smtClean="0"/>
              <a:t>lignes extraction des eaux (obsolètes)</a:t>
            </a:r>
          </a:p>
          <a:p>
            <a:pPr marL="285750" indent="-285750">
              <a:buFont typeface="Arial" panose="020B0604020202020204" pitchFamily="34" charset="0"/>
              <a:buChar char="•"/>
            </a:pPr>
            <a:r>
              <a:rPr lang="fr-FR" sz="1600" dirty="0" smtClean="0"/>
              <a:t>"vieux" matériel</a:t>
            </a:r>
          </a:p>
        </p:txBody>
      </p:sp>
      <p:sp>
        <p:nvSpPr>
          <p:cNvPr id="11" name="Rectangle 10"/>
          <p:cNvSpPr/>
          <p:nvPr/>
        </p:nvSpPr>
        <p:spPr>
          <a:xfrm>
            <a:off x="4749488" y="3727130"/>
            <a:ext cx="5981463" cy="1516493"/>
          </a:xfrm>
          <a:prstGeom prst="rect">
            <a:avLst/>
          </a:prstGeom>
          <a:solidFill>
            <a:srgbClr val="F6B89E">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ZoneTexte 22"/>
          <p:cNvSpPr txBox="1"/>
          <p:nvPr/>
        </p:nvSpPr>
        <p:spPr>
          <a:xfrm rot="16200000">
            <a:off x="2961772" y="5891443"/>
            <a:ext cx="1451872" cy="369332"/>
          </a:xfrm>
          <a:prstGeom prst="rect">
            <a:avLst/>
          </a:prstGeom>
          <a:solidFill>
            <a:srgbClr val="FF5050"/>
          </a:solidFill>
        </p:spPr>
        <p:style>
          <a:lnRef idx="1">
            <a:schemeClr val="accent2"/>
          </a:lnRef>
          <a:fillRef idx="2">
            <a:schemeClr val="accent2"/>
          </a:fillRef>
          <a:effectRef idx="1">
            <a:schemeClr val="accent2"/>
          </a:effectRef>
          <a:fontRef idx="minor">
            <a:schemeClr val="dk1"/>
          </a:fontRef>
        </p:style>
        <p:txBody>
          <a:bodyPr wrap="none" rtlCol="0">
            <a:spAutoFit/>
          </a:bodyPr>
          <a:lstStyle/>
          <a:p>
            <a:r>
              <a:rPr lang="fr-FR" dirty="0" smtClean="0"/>
              <a:t>démantelées</a:t>
            </a:r>
            <a:endParaRPr lang="fr-FR" dirty="0"/>
          </a:p>
        </p:txBody>
      </p:sp>
      <p:sp>
        <p:nvSpPr>
          <p:cNvPr id="24" name="Flèche vers le bas 23"/>
          <p:cNvSpPr/>
          <p:nvPr/>
        </p:nvSpPr>
        <p:spPr>
          <a:xfrm rot="19140871">
            <a:off x="2845361" y="4999979"/>
            <a:ext cx="214052" cy="968422"/>
          </a:xfrm>
          <a:prstGeom prst="downArrow">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5" name="Accolade ouvrante 24"/>
          <p:cNvSpPr/>
          <p:nvPr/>
        </p:nvSpPr>
        <p:spPr>
          <a:xfrm>
            <a:off x="3986470" y="5500293"/>
            <a:ext cx="292867" cy="947117"/>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fr-FR" dirty="0"/>
          </a:p>
        </p:txBody>
      </p:sp>
    </p:spTree>
    <p:extLst>
      <p:ext uri="{BB962C8B-B14F-4D97-AF65-F5344CB8AC3E}">
        <p14:creationId xmlns:p14="http://schemas.microsoft.com/office/powerpoint/2010/main" val="2654138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p:bldP spid="4" grpId="0" animBg="1"/>
      <p:bldP spid="15" grpId="0" animBg="1"/>
      <p:bldP spid="17" grpId="0"/>
      <p:bldP spid="18" grpId="0" animBg="1"/>
      <p:bldP spid="19" grpId="0" animBg="1"/>
      <p:bldP spid="6" grpId="0"/>
      <p:bldP spid="20" grpId="0" animBg="1"/>
      <p:bldP spid="21" grpId="0" animBg="1"/>
      <p:bldP spid="22" grpId="0" animBg="1"/>
      <p:bldP spid="11" grpId="0" animBg="1"/>
      <p:bldP spid="23" grpId="0" animBg="1"/>
      <p:bldP spid="24" grpId="0" animBg="1"/>
      <p:bldP spid="2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FR" sz="3600" dirty="0" smtClean="0"/>
              <a:t>Projets Scientifiques à venir</a:t>
            </a:r>
            <a:endParaRPr lang="en-US" sz="3600" noProof="0" dirty="0"/>
          </a:p>
        </p:txBody>
      </p:sp>
      <p:sp>
        <p:nvSpPr>
          <p:cNvPr id="5" name="Espace réservé du numéro de diapositive 4"/>
          <p:cNvSpPr>
            <a:spLocks noGrp="1"/>
          </p:cNvSpPr>
          <p:nvPr>
            <p:ph type="sldNum" sz="quarter" idx="4"/>
            <p:custDataLst>
              <p:tags r:id="rId2"/>
            </p:custDataLst>
          </p:nvPr>
        </p:nvSpPr>
        <p:spPr/>
        <p:txBody>
          <a:bodyPr/>
          <a:lstStyle/>
          <a:p>
            <a:fld id="{F00B0AD9-CF45-48CE-A09B-E8FB346F4F91}" type="slidenum">
              <a:rPr lang="fr-FR" altLang="fr-FR" smtClean="0"/>
              <a:pPr/>
              <a:t>9</a:t>
            </a:fld>
            <a:endParaRPr lang="fr-FR" altLang="fr-FR"/>
          </a:p>
        </p:txBody>
      </p:sp>
      <p:sp>
        <p:nvSpPr>
          <p:cNvPr id="7" name="Espace réservé du contenu 6">
            <a:extLst>
              <a:ext uri="{FF2B5EF4-FFF2-40B4-BE49-F238E27FC236}">
                <a16:creationId xmlns="" xmlns:a16="http://schemas.microsoft.com/office/drawing/2014/main" id="{B65CE760-2A15-4347-9B28-A3CB5EFCFEEF}"/>
              </a:ext>
            </a:extLst>
          </p:cNvPr>
          <p:cNvSpPr>
            <a:spLocks noGrp="1"/>
          </p:cNvSpPr>
          <p:nvPr>
            <p:ph idx="1"/>
            <p:custDataLst>
              <p:tags r:id="rId3"/>
            </p:custDataLst>
          </p:nvPr>
        </p:nvSpPr>
        <p:spPr>
          <a:xfrm>
            <a:off x="331180" y="686443"/>
            <a:ext cx="11149620" cy="6002456"/>
          </a:xfrm>
        </p:spPr>
        <p:txBody>
          <a:bodyPr>
            <a:noAutofit/>
          </a:bodyPr>
          <a:lstStyle/>
          <a:p>
            <a:r>
              <a:rPr lang="fr-FR" sz="1800" b="1" dirty="0" smtClean="0"/>
              <a:t>Matériaux du nucléaire</a:t>
            </a:r>
          </a:p>
          <a:p>
            <a:pPr lvl="1"/>
            <a:r>
              <a:rPr lang="fr-FR" sz="1600" dirty="0" smtClean="0"/>
              <a:t>Pilot </a:t>
            </a:r>
            <a:r>
              <a:rPr lang="fr-FR" sz="1600" dirty="0"/>
              <a:t>Project </a:t>
            </a:r>
            <a:r>
              <a:rPr lang="fr-FR" sz="1600" dirty="0" err="1" smtClean="0"/>
              <a:t>Proposal</a:t>
            </a:r>
            <a:r>
              <a:rPr lang="fr-FR" sz="1600" dirty="0"/>
              <a:t> </a:t>
            </a:r>
            <a:r>
              <a:rPr lang="fr-FR" sz="1600" dirty="0" smtClean="0"/>
              <a:t>(</a:t>
            </a:r>
            <a:r>
              <a:rPr lang="fr-FR" sz="1600" dirty="0"/>
              <a:t>EERA*-JPNM** </a:t>
            </a:r>
            <a:r>
              <a:rPr lang="fr-FR" sz="1600" dirty="0" smtClean="0"/>
              <a:t>): </a:t>
            </a:r>
            <a:r>
              <a:rPr lang="fr-FR" sz="1600" dirty="0" smtClean="0">
                <a:solidFill>
                  <a:srgbClr val="FF0000"/>
                </a:solidFill>
              </a:rPr>
              <a:t>RODEO</a:t>
            </a:r>
            <a:r>
              <a:rPr lang="fr-FR" sz="1600" dirty="0" smtClean="0"/>
              <a:t> (</a:t>
            </a:r>
            <a:r>
              <a:rPr lang="fr-FR" sz="1600" dirty="0" err="1" smtClean="0"/>
              <a:t>Research</a:t>
            </a:r>
            <a:r>
              <a:rPr lang="fr-FR" sz="1600" dirty="0" smtClean="0"/>
              <a:t> on </a:t>
            </a:r>
            <a:r>
              <a:rPr lang="fr-FR" sz="1600" dirty="0" err="1" smtClean="0"/>
              <a:t>Oxide</a:t>
            </a:r>
            <a:r>
              <a:rPr lang="fr-FR" sz="1600" dirty="0" smtClean="0"/>
              <a:t> fuels for Data to </a:t>
            </a:r>
            <a:r>
              <a:rPr lang="fr-FR" sz="1600" dirty="0" err="1" smtClean="0"/>
              <a:t>improvE</a:t>
            </a:r>
            <a:r>
              <a:rPr lang="fr-FR" sz="1600" dirty="0" smtClean="0"/>
              <a:t> </a:t>
            </a:r>
            <a:r>
              <a:rPr lang="fr-FR" sz="1600" dirty="0" err="1" smtClean="0"/>
              <a:t>cOdes</a:t>
            </a:r>
            <a:r>
              <a:rPr lang="fr-FR" sz="1600" dirty="0" smtClean="0"/>
              <a:t>) </a:t>
            </a:r>
            <a:r>
              <a:rPr lang="fr-FR" sz="1600" dirty="0" smtClean="0">
                <a:solidFill>
                  <a:schemeClr val="accent6"/>
                </a:solidFill>
              </a:rPr>
              <a:t>(porteur EG)</a:t>
            </a:r>
          </a:p>
          <a:p>
            <a:pPr lvl="2"/>
            <a:r>
              <a:rPr lang="fr-FR" sz="1600" dirty="0" smtClean="0"/>
              <a:t>UO</a:t>
            </a:r>
            <a:r>
              <a:rPr lang="fr-FR" sz="1600" baseline="-25000" dirty="0" smtClean="0"/>
              <a:t>2</a:t>
            </a:r>
            <a:r>
              <a:rPr lang="fr-FR" sz="1600" dirty="0" smtClean="0"/>
              <a:t> (MOX?) effet de l'O</a:t>
            </a:r>
            <a:r>
              <a:rPr lang="fr-FR" sz="1600" baseline="-25000" dirty="0" smtClean="0"/>
              <a:t>2</a:t>
            </a:r>
            <a:r>
              <a:rPr lang="fr-FR" sz="1600" dirty="0" smtClean="0"/>
              <a:t>, </a:t>
            </a:r>
          </a:p>
          <a:p>
            <a:pPr lvl="2"/>
            <a:r>
              <a:rPr lang="fr-FR" sz="1600" dirty="0" smtClean="0"/>
              <a:t>Utilisation du code SCIANTIX (</a:t>
            </a:r>
            <a:r>
              <a:rPr lang="fr-FR" sz="1600" dirty="0" err="1" smtClean="0"/>
              <a:t>Polimi</a:t>
            </a:r>
            <a:r>
              <a:rPr lang="fr-FR" sz="1600" dirty="0" smtClean="0"/>
              <a:t> </a:t>
            </a:r>
            <a:r>
              <a:rPr lang="fr-FR" sz="1600" dirty="0" err="1" smtClean="0"/>
              <a:t>University</a:t>
            </a:r>
            <a:r>
              <a:rPr lang="fr-FR" sz="1600" dirty="0" smtClean="0"/>
              <a:t>)</a:t>
            </a:r>
          </a:p>
          <a:p>
            <a:pPr lvl="1"/>
            <a:r>
              <a:rPr lang="fr-FR" sz="1600" dirty="0" smtClean="0">
                <a:solidFill>
                  <a:srgbClr val="FF0000"/>
                </a:solidFill>
              </a:rPr>
              <a:t>Migration thermique </a:t>
            </a:r>
            <a:r>
              <a:rPr lang="fr-FR" sz="1600" dirty="0" smtClean="0"/>
              <a:t>des produits de fission dans UO</a:t>
            </a:r>
            <a:r>
              <a:rPr lang="fr-FR" sz="1600" baseline="-25000" dirty="0" smtClean="0"/>
              <a:t>2</a:t>
            </a:r>
            <a:r>
              <a:rPr lang="fr-FR" sz="1600" dirty="0" smtClean="0"/>
              <a:t>:  (</a:t>
            </a:r>
            <a:r>
              <a:rPr lang="fr-FR" sz="1600" dirty="0">
                <a:solidFill>
                  <a:schemeClr val="accent6"/>
                </a:solidFill>
              </a:rPr>
              <a:t>porteur EG</a:t>
            </a:r>
            <a:r>
              <a:rPr lang="fr-FR" sz="1600" dirty="0" smtClean="0"/>
              <a:t>)</a:t>
            </a:r>
          </a:p>
          <a:p>
            <a:pPr lvl="2"/>
            <a:r>
              <a:rPr lang="fr-FR" sz="1600" dirty="0" smtClean="0"/>
              <a:t> collaboration IP2I-Lyon- mêmes échantillons (GR, Mo, Cs) =&gt;NEEDS? =&gt; ANR?</a:t>
            </a:r>
          </a:p>
          <a:p>
            <a:pPr lvl="1"/>
            <a:r>
              <a:rPr lang="fr-FR" sz="1600" dirty="0" smtClean="0">
                <a:solidFill>
                  <a:srgbClr val="FF0000"/>
                </a:solidFill>
              </a:rPr>
              <a:t>ODS ou autre matériau nucléaire (UN, U</a:t>
            </a:r>
            <a:r>
              <a:rPr lang="fr-FR" sz="1600" baseline="-25000" dirty="0" smtClean="0">
                <a:solidFill>
                  <a:srgbClr val="FF0000"/>
                </a:solidFill>
              </a:rPr>
              <a:t>3</a:t>
            </a:r>
            <a:r>
              <a:rPr lang="fr-FR" sz="1600" dirty="0" smtClean="0">
                <a:solidFill>
                  <a:srgbClr val="FF0000"/>
                </a:solidFill>
              </a:rPr>
              <a:t>Si</a:t>
            </a:r>
            <a:r>
              <a:rPr lang="fr-FR" sz="1600" baseline="-25000" dirty="0" smtClean="0">
                <a:solidFill>
                  <a:srgbClr val="FF0000"/>
                </a:solidFill>
              </a:rPr>
              <a:t>2</a:t>
            </a:r>
            <a:r>
              <a:rPr lang="fr-FR" sz="1600" dirty="0" smtClean="0">
                <a:solidFill>
                  <a:srgbClr val="FF0000"/>
                </a:solidFill>
              </a:rPr>
              <a:t>…)</a:t>
            </a:r>
            <a:r>
              <a:rPr lang="fr-FR" sz="1600" dirty="0" smtClean="0"/>
              <a:t> (</a:t>
            </a:r>
            <a:r>
              <a:rPr lang="fr-FR" sz="1600" dirty="0">
                <a:solidFill>
                  <a:schemeClr val="accent6"/>
                </a:solidFill>
              </a:rPr>
              <a:t>porteur </a:t>
            </a:r>
            <a:r>
              <a:rPr lang="fr-FR" sz="1600" dirty="0" smtClean="0">
                <a:solidFill>
                  <a:schemeClr val="accent6"/>
                </a:solidFill>
              </a:rPr>
              <a:t>DH</a:t>
            </a:r>
            <a:r>
              <a:rPr lang="fr-FR" sz="1600" dirty="0" smtClean="0"/>
              <a:t>):</a:t>
            </a:r>
          </a:p>
          <a:p>
            <a:pPr lvl="2"/>
            <a:r>
              <a:rPr lang="fr-FR" sz="1600" dirty="0" smtClean="0"/>
              <a:t>collaboration </a:t>
            </a:r>
            <a:r>
              <a:rPr lang="fr-FR" sz="1600" dirty="0" err="1" smtClean="0"/>
              <a:t>IJCLab</a:t>
            </a:r>
            <a:r>
              <a:rPr lang="fr-FR" sz="1600" dirty="0"/>
              <a:t>,</a:t>
            </a:r>
            <a:r>
              <a:rPr lang="fr-FR" sz="1600" dirty="0" smtClean="0"/>
              <a:t> IP2I-Lyon, CEMHTI, CEA, =&gt; NEEDS?</a:t>
            </a:r>
          </a:p>
          <a:p>
            <a:pPr marL="0" indent="0">
              <a:buNone/>
            </a:pPr>
            <a:endParaRPr lang="fr-FR" sz="1600" dirty="0"/>
          </a:p>
          <a:p>
            <a:pPr marL="85721" indent="0">
              <a:buNone/>
            </a:pPr>
            <a:r>
              <a:rPr lang="fr-FR" sz="1200" i="1" dirty="0"/>
              <a:t>* EERA: </a:t>
            </a:r>
            <a:r>
              <a:rPr lang="fr-FR" sz="1200" i="1" dirty="0" err="1"/>
              <a:t>European</a:t>
            </a:r>
            <a:r>
              <a:rPr lang="fr-FR" sz="1200" i="1" dirty="0"/>
              <a:t> </a:t>
            </a:r>
            <a:r>
              <a:rPr lang="fr-FR" sz="1200" i="1" dirty="0" err="1"/>
              <a:t>Energy</a:t>
            </a:r>
            <a:r>
              <a:rPr lang="fr-FR" sz="1200" i="1" dirty="0"/>
              <a:t> </a:t>
            </a:r>
            <a:r>
              <a:rPr lang="fr-FR" sz="1200" i="1" dirty="0" err="1"/>
              <a:t>Research</a:t>
            </a:r>
            <a:r>
              <a:rPr lang="fr-FR" sz="1200" i="1" dirty="0"/>
              <a:t> Alliance, </a:t>
            </a:r>
          </a:p>
          <a:p>
            <a:pPr marL="85721" indent="0">
              <a:buNone/>
            </a:pPr>
            <a:r>
              <a:rPr lang="fr-FR" sz="1200" i="1" dirty="0"/>
              <a:t>**JPNM: Joint Programme on </a:t>
            </a:r>
            <a:r>
              <a:rPr lang="fr-FR" sz="1200" i="1" dirty="0" err="1"/>
              <a:t>Nuclear</a:t>
            </a:r>
            <a:r>
              <a:rPr lang="fr-FR" sz="1200" i="1" dirty="0"/>
              <a:t> </a:t>
            </a:r>
            <a:r>
              <a:rPr lang="fr-FR" sz="1200" i="1" dirty="0" err="1"/>
              <a:t>Materials</a:t>
            </a:r>
            <a:endParaRPr lang="fr-FR" sz="1200" i="1" dirty="0"/>
          </a:p>
          <a:p>
            <a:pPr marL="0" indent="0">
              <a:buNone/>
            </a:pPr>
            <a:endParaRPr lang="fr-FR" sz="1600" dirty="0" smtClean="0"/>
          </a:p>
          <a:p>
            <a:r>
              <a:rPr lang="fr-FR" sz="1800" b="1" dirty="0" smtClean="0"/>
              <a:t>Déchets immergés: </a:t>
            </a:r>
          </a:p>
          <a:p>
            <a:pPr lvl="1"/>
            <a:r>
              <a:rPr lang="fr-FR" sz="1600" dirty="0" smtClean="0"/>
              <a:t>projet </a:t>
            </a:r>
            <a:r>
              <a:rPr lang="fr-FR" sz="1600" dirty="0" smtClean="0">
                <a:solidFill>
                  <a:srgbClr val="FF0000"/>
                </a:solidFill>
              </a:rPr>
              <a:t>RADIOCEAN</a:t>
            </a:r>
            <a:r>
              <a:rPr lang="fr-FR" sz="1600" dirty="0" smtClean="0"/>
              <a:t>: INSU/IN2P3 (LPC, IPHC, SUBATECH, </a:t>
            </a:r>
            <a:r>
              <a:rPr lang="fr-FR" sz="1600" dirty="0"/>
              <a:t>LP2IB</a:t>
            </a:r>
            <a:r>
              <a:rPr lang="fr-FR" sz="1600" dirty="0" smtClean="0"/>
              <a:t>). (</a:t>
            </a:r>
            <a:r>
              <a:rPr lang="fr-FR" sz="1600" dirty="0" smtClean="0">
                <a:solidFill>
                  <a:srgbClr val="92D050"/>
                </a:solidFill>
              </a:rPr>
              <a:t>Porteur DH/JD</a:t>
            </a:r>
            <a:r>
              <a:rPr lang="fr-FR" sz="1600" dirty="0" smtClean="0">
                <a:solidFill>
                  <a:srgbClr val="00B050"/>
                </a:solidFill>
              </a:rPr>
              <a:t>)</a:t>
            </a:r>
          </a:p>
          <a:p>
            <a:pPr marL="504805" lvl="2" indent="0">
              <a:buNone/>
            </a:pPr>
            <a:r>
              <a:rPr lang="fr-FR" sz="1600" dirty="0" smtClean="0"/>
              <a:t>=&gt; Dosage du tritium à partir de la mesure de l'</a:t>
            </a:r>
            <a:r>
              <a:rPr lang="fr-FR" sz="1600" baseline="30000" dirty="0" smtClean="0"/>
              <a:t>3</a:t>
            </a:r>
            <a:r>
              <a:rPr lang="fr-FR" sz="1600" dirty="0" smtClean="0"/>
              <a:t>He dans des sédiments marins de la zone de largage des fûts de déchets</a:t>
            </a:r>
          </a:p>
          <a:p>
            <a:pPr marL="504805" lvl="2" indent="0">
              <a:buNone/>
            </a:pPr>
            <a:r>
              <a:rPr lang="fr-FR" sz="1600" dirty="0" smtClean="0"/>
              <a:t>=&gt; Démarrage espéré printemps 2023 (stage L3)</a:t>
            </a:r>
          </a:p>
          <a:p>
            <a:r>
              <a:rPr lang="fr-FR" sz="1800" b="1" dirty="0" smtClean="0"/>
              <a:t>Géoscience:</a:t>
            </a:r>
          </a:p>
          <a:p>
            <a:pPr lvl="1"/>
            <a:r>
              <a:rPr lang="fr-FR" sz="1600" dirty="0" smtClean="0">
                <a:solidFill>
                  <a:srgbClr val="FF0000"/>
                </a:solidFill>
              </a:rPr>
              <a:t>Réactivité du Xe</a:t>
            </a:r>
            <a:r>
              <a:rPr lang="fr-FR" sz="1600" dirty="0" smtClean="0"/>
              <a:t>: (</a:t>
            </a:r>
            <a:r>
              <a:rPr lang="fr-FR" sz="1600" dirty="0">
                <a:solidFill>
                  <a:schemeClr val="accent6"/>
                </a:solidFill>
              </a:rPr>
              <a:t>porteur </a:t>
            </a:r>
            <a:r>
              <a:rPr lang="fr-FR" sz="1600" dirty="0" smtClean="0">
                <a:solidFill>
                  <a:schemeClr val="accent6"/>
                </a:solidFill>
              </a:rPr>
              <a:t>DH</a:t>
            </a:r>
            <a:r>
              <a:rPr lang="fr-FR" sz="1600" dirty="0" smtClean="0"/>
              <a:t>)</a:t>
            </a:r>
          </a:p>
          <a:p>
            <a:pPr marL="504805" lvl="2" indent="0">
              <a:buNone/>
            </a:pPr>
            <a:r>
              <a:rPr lang="fr-FR" sz="1600" dirty="0" smtClean="0"/>
              <a:t>=&gt; 2023: ERC-</a:t>
            </a:r>
            <a:r>
              <a:rPr lang="fr-FR" sz="1600" dirty="0" err="1" smtClean="0"/>
              <a:t>Synergy</a:t>
            </a:r>
            <a:r>
              <a:rPr lang="fr-FR" sz="1600" dirty="0" smtClean="0"/>
              <a:t> avec IMPMC?</a:t>
            </a:r>
          </a:p>
          <a:p>
            <a:pPr marL="504805" lvl="2" indent="0">
              <a:buNone/>
            </a:pPr>
            <a:r>
              <a:rPr lang="fr-FR" sz="1600" dirty="0" smtClean="0"/>
              <a:t>=&gt; équipement de pointe mesure Gaz rares (1.5M€) + post-doc(s)</a:t>
            </a:r>
          </a:p>
          <a:p>
            <a:pPr lvl="1"/>
            <a:r>
              <a:rPr lang="fr-FR" sz="1600" dirty="0" smtClean="0">
                <a:solidFill>
                  <a:srgbClr val="FF0000"/>
                </a:solidFill>
              </a:rPr>
              <a:t>Météorites</a:t>
            </a:r>
            <a:r>
              <a:rPr lang="fr-FR" sz="1600" dirty="0" smtClean="0"/>
              <a:t> (</a:t>
            </a:r>
            <a:r>
              <a:rPr lang="fr-FR" sz="1600" dirty="0">
                <a:solidFill>
                  <a:schemeClr val="accent6"/>
                </a:solidFill>
              </a:rPr>
              <a:t>porteur EG</a:t>
            </a:r>
            <a:r>
              <a:rPr lang="fr-FR" sz="1600" dirty="0" smtClean="0"/>
              <a:t>)</a:t>
            </a:r>
          </a:p>
          <a:p>
            <a:pPr lvl="2"/>
            <a:r>
              <a:rPr lang="fr-FR" sz="1600" dirty="0" smtClean="0"/>
              <a:t>collaboration avec le LAB/IPGP  =&gt; fin de thèse 2024</a:t>
            </a:r>
          </a:p>
          <a:p>
            <a:pPr marL="504805" lvl="2" indent="0">
              <a:buNone/>
            </a:pPr>
            <a:endParaRPr lang="fr-FR" sz="1600" dirty="0" smtClean="0"/>
          </a:p>
          <a:p>
            <a:pPr marL="504805" lvl="2" indent="0">
              <a:buNone/>
            </a:pPr>
            <a:endParaRPr lang="fr-FR" sz="1600" dirty="0" smtClean="0"/>
          </a:p>
          <a:p>
            <a:pPr marL="504805" lvl="2" indent="0">
              <a:buNone/>
            </a:pPr>
            <a:endParaRPr lang="fr-FR" sz="1600" dirty="0"/>
          </a:p>
          <a:p>
            <a:pPr marL="504805" lvl="2" indent="0">
              <a:buNone/>
            </a:pPr>
            <a:endParaRPr lang="fr-FR" sz="1600" dirty="0"/>
          </a:p>
        </p:txBody>
      </p:sp>
    </p:spTree>
    <p:extLst>
      <p:ext uri="{BB962C8B-B14F-4D97-AF65-F5344CB8AC3E}">
        <p14:creationId xmlns:p14="http://schemas.microsoft.com/office/powerpoint/2010/main" val="778055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12" end="1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xEl>
                                              <p:pRg st="13" end="13"/>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7">
                                            <p:txEl>
                                              <p:pRg st="14" end="14"/>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7">
                                            <p:txEl>
                                              <p:pRg st="15" end="15"/>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
                                            <p:txEl>
                                              <p:pRg st="16" end="16"/>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7">
                                            <p:txEl>
                                              <p:pRg st="17" end="17"/>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7">
                                            <p:txEl>
                                              <p:pRg st="18" end="18"/>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7">
                                            <p:txEl>
                                              <p:pRg st="19" end="19"/>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7">
                                            <p:txEl>
                                              <p:pRg st="20" end="20"/>
                                            </p:txEl>
                                          </p:spTgt>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7">
                                            <p:txEl>
                                              <p:pRg st="21" end="2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
</p:tagLst>
</file>

<file path=ppt/tags/tag11.xml><?xml version="1.0" encoding="utf-8"?>
<p:tagLst xmlns:a="http://schemas.openxmlformats.org/drawingml/2006/main" xmlns:r="http://schemas.openxmlformats.org/officeDocument/2006/relationships" xmlns:p="http://schemas.openxmlformats.org/presentationml/2006/main">
  <p:tag name="NUM" val="2"/>
</p:tagLst>
</file>

<file path=ppt/tags/tag12.xml><?xml version="1.0" encoding="utf-8"?>
<p:tagLst xmlns:a="http://schemas.openxmlformats.org/drawingml/2006/main" xmlns:r="http://schemas.openxmlformats.org/officeDocument/2006/relationships" xmlns:p="http://schemas.openxmlformats.org/presentationml/2006/main">
  <p:tag name="NUM" val="1"/>
</p:tagLst>
</file>

<file path=ppt/tags/tag13.xml><?xml version="1.0" encoding="utf-8"?>
<p:tagLst xmlns:a="http://schemas.openxmlformats.org/drawingml/2006/main" xmlns:r="http://schemas.openxmlformats.org/officeDocument/2006/relationships" xmlns:p="http://schemas.openxmlformats.org/presentationml/2006/main">
  <p:tag name="NUM" val="2"/>
</p:tagLst>
</file>

<file path=ppt/tags/tag14.xml><?xml version="1.0" encoding="utf-8"?>
<p:tagLst xmlns:a="http://schemas.openxmlformats.org/drawingml/2006/main" xmlns:r="http://schemas.openxmlformats.org/officeDocument/2006/relationships" xmlns:p="http://schemas.openxmlformats.org/presentationml/2006/main">
  <p:tag name="NUM" val="3"/>
</p:tagLst>
</file>

<file path=ppt/tags/tag15.xml><?xml version="1.0" encoding="utf-8"?>
<p:tagLst xmlns:a="http://schemas.openxmlformats.org/drawingml/2006/main" xmlns:r="http://schemas.openxmlformats.org/officeDocument/2006/relationships" xmlns:p="http://schemas.openxmlformats.org/presentationml/2006/main">
  <p:tag name="NUM" val="1"/>
</p:tagLst>
</file>

<file path=ppt/tags/tag16.xml><?xml version="1.0" encoding="utf-8"?>
<p:tagLst xmlns:a="http://schemas.openxmlformats.org/drawingml/2006/main" xmlns:r="http://schemas.openxmlformats.org/officeDocument/2006/relationships" xmlns:p="http://schemas.openxmlformats.org/presentationml/2006/main">
  <p:tag name="NUM" val="2"/>
</p:tagLst>
</file>

<file path=ppt/tags/tag17.xml><?xml version="1.0" encoding="utf-8"?>
<p:tagLst xmlns:a="http://schemas.openxmlformats.org/drawingml/2006/main" xmlns:r="http://schemas.openxmlformats.org/officeDocument/2006/relationships" xmlns:p="http://schemas.openxmlformats.org/presentationml/2006/main">
  <p:tag name="NUM" val="3"/>
</p:tagLst>
</file>

<file path=ppt/tags/tag18.xml><?xml version="1.0" encoding="utf-8"?>
<p:tagLst xmlns:a="http://schemas.openxmlformats.org/drawingml/2006/main" xmlns:r="http://schemas.openxmlformats.org/officeDocument/2006/relationships" xmlns:p="http://schemas.openxmlformats.org/presentationml/2006/main">
  <p:tag name="NUM" val="1"/>
</p:tagLst>
</file>

<file path=ppt/tags/tag19.xml><?xml version="1.0" encoding="utf-8"?>
<p:tagLst xmlns:a="http://schemas.openxmlformats.org/drawingml/2006/main" xmlns:r="http://schemas.openxmlformats.org/officeDocument/2006/relationships" xmlns:p="http://schemas.openxmlformats.org/presentationml/2006/main">
  <p:tag name="NUM" val="5"/>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1"/>
</p:tagLst>
</file>

<file path=ppt/tags/tag21.xml><?xml version="1.0" encoding="utf-8"?>
<p:tagLst xmlns:a="http://schemas.openxmlformats.org/drawingml/2006/main" xmlns:r="http://schemas.openxmlformats.org/officeDocument/2006/relationships" xmlns:p="http://schemas.openxmlformats.org/presentationml/2006/main">
  <p:tag name="NUM" val="2"/>
</p:tagLst>
</file>

<file path=ppt/tags/tag22.xml><?xml version="1.0" encoding="utf-8"?>
<p:tagLst xmlns:a="http://schemas.openxmlformats.org/drawingml/2006/main" xmlns:r="http://schemas.openxmlformats.org/officeDocument/2006/relationships" xmlns:p="http://schemas.openxmlformats.org/presentationml/2006/main">
  <p:tag name="NUM" val="3"/>
</p:tagLst>
</file>

<file path=ppt/tags/tag23.xml><?xml version="1.0" encoding="utf-8"?>
<p:tagLst xmlns:a="http://schemas.openxmlformats.org/drawingml/2006/main" xmlns:r="http://schemas.openxmlformats.org/officeDocument/2006/relationships" xmlns:p="http://schemas.openxmlformats.org/presentationml/2006/main">
  <p:tag name="NUM" val="1"/>
</p:tagLst>
</file>

<file path=ppt/tags/tag24.xml><?xml version="1.0" encoding="utf-8"?>
<p:tagLst xmlns:a="http://schemas.openxmlformats.org/drawingml/2006/main" xmlns:r="http://schemas.openxmlformats.org/officeDocument/2006/relationships" xmlns:p="http://schemas.openxmlformats.org/presentationml/2006/main">
  <p:tag name="NUM" val="2"/>
</p:tagLst>
</file>

<file path=ppt/tags/tag25.xml><?xml version="1.0" encoding="utf-8"?>
<p:tagLst xmlns:a="http://schemas.openxmlformats.org/drawingml/2006/main" xmlns:r="http://schemas.openxmlformats.org/officeDocument/2006/relationships" xmlns:p="http://schemas.openxmlformats.org/presentationml/2006/main">
  <p:tag name="NUM" val="3"/>
</p:tagLst>
</file>

<file path=ppt/tags/tag26.xml><?xml version="1.0" encoding="utf-8"?>
<p:tagLst xmlns:a="http://schemas.openxmlformats.org/drawingml/2006/main" xmlns:r="http://schemas.openxmlformats.org/officeDocument/2006/relationships" xmlns:p="http://schemas.openxmlformats.org/presentationml/2006/main">
  <p:tag name="NUM" val="4"/>
</p:tagLst>
</file>

<file path=ppt/tags/tag27.xml><?xml version="1.0" encoding="utf-8"?>
<p:tagLst xmlns:a="http://schemas.openxmlformats.org/drawingml/2006/main" xmlns:r="http://schemas.openxmlformats.org/officeDocument/2006/relationships" xmlns:p="http://schemas.openxmlformats.org/presentationml/2006/main">
  <p:tag name="NUM" val="5"/>
</p:tagLst>
</file>

<file path=ppt/tags/tag28.xml><?xml version="1.0" encoding="utf-8"?>
<p:tagLst xmlns:a="http://schemas.openxmlformats.org/drawingml/2006/main" xmlns:r="http://schemas.openxmlformats.org/officeDocument/2006/relationships" xmlns:p="http://schemas.openxmlformats.org/presentationml/2006/main">
  <p:tag name="NUM" val="6"/>
</p:tagLst>
</file>

<file path=ppt/tags/tag29.xml><?xml version="1.0" encoding="utf-8"?>
<p:tagLst xmlns:a="http://schemas.openxmlformats.org/drawingml/2006/main" xmlns:r="http://schemas.openxmlformats.org/officeDocument/2006/relationships" xmlns:p="http://schemas.openxmlformats.org/presentationml/2006/main">
  <p:tag name="NUM" val="7"/>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1"/>
</p:tagLst>
</file>

<file path=ppt/tags/tag31.xml><?xml version="1.0" encoding="utf-8"?>
<p:tagLst xmlns:a="http://schemas.openxmlformats.org/drawingml/2006/main" xmlns:r="http://schemas.openxmlformats.org/officeDocument/2006/relationships" xmlns:p="http://schemas.openxmlformats.org/presentationml/2006/main">
  <p:tag name="NUM" val="2"/>
</p:tagLst>
</file>

<file path=ppt/tags/tag32.xml><?xml version="1.0" encoding="utf-8"?>
<p:tagLst xmlns:a="http://schemas.openxmlformats.org/drawingml/2006/main" xmlns:r="http://schemas.openxmlformats.org/officeDocument/2006/relationships" xmlns:p="http://schemas.openxmlformats.org/presentationml/2006/main">
  <p:tag name="NUM" val="3"/>
</p:tagLst>
</file>

<file path=ppt/tags/tag33.xml><?xml version="1.0" encoding="utf-8"?>
<p:tagLst xmlns:a="http://schemas.openxmlformats.org/drawingml/2006/main" xmlns:r="http://schemas.openxmlformats.org/officeDocument/2006/relationships" xmlns:p="http://schemas.openxmlformats.org/presentationml/2006/main">
  <p:tag name="NUM" val="1"/>
</p:tagLst>
</file>

<file path=ppt/tags/tag34.xml><?xml version="1.0" encoding="utf-8"?>
<p:tagLst xmlns:a="http://schemas.openxmlformats.org/drawingml/2006/main" xmlns:r="http://schemas.openxmlformats.org/officeDocument/2006/relationships" xmlns:p="http://schemas.openxmlformats.org/presentationml/2006/main">
  <p:tag name="NUM" val="2"/>
</p:tagLst>
</file>

<file path=ppt/tags/tag35.xml><?xml version="1.0" encoding="utf-8"?>
<p:tagLst xmlns:a="http://schemas.openxmlformats.org/drawingml/2006/main" xmlns:r="http://schemas.openxmlformats.org/officeDocument/2006/relationships" xmlns:p="http://schemas.openxmlformats.org/presentationml/2006/main">
  <p:tag name="NUM" val="3"/>
</p:tagLst>
</file>

<file path=ppt/tags/tag36.xml><?xml version="1.0" encoding="utf-8"?>
<p:tagLst xmlns:a="http://schemas.openxmlformats.org/drawingml/2006/main" xmlns:r="http://schemas.openxmlformats.org/officeDocument/2006/relationships" xmlns:p="http://schemas.openxmlformats.org/presentationml/2006/main">
  <p:tag name="NUM" val="1"/>
</p:tagLst>
</file>

<file path=ppt/tags/tag37.xml><?xml version="1.0" encoding="utf-8"?>
<p:tagLst xmlns:a="http://schemas.openxmlformats.org/drawingml/2006/main" xmlns:r="http://schemas.openxmlformats.org/officeDocument/2006/relationships" xmlns:p="http://schemas.openxmlformats.org/presentationml/2006/main">
  <p:tag name="NUM" val="2"/>
</p:tagLst>
</file>

<file path=ppt/tags/tag38.xml><?xml version="1.0" encoding="utf-8"?>
<p:tagLst xmlns:a="http://schemas.openxmlformats.org/drawingml/2006/main" xmlns:r="http://schemas.openxmlformats.org/officeDocument/2006/relationships" xmlns:p="http://schemas.openxmlformats.org/presentationml/2006/main">
  <p:tag name="NUM" val="3"/>
</p:tagLst>
</file>

<file path=ppt/tags/tag39.xml><?xml version="1.0" encoding="utf-8"?>
<p:tagLst xmlns:a="http://schemas.openxmlformats.org/drawingml/2006/main" xmlns:r="http://schemas.openxmlformats.org/officeDocument/2006/relationships" xmlns:p="http://schemas.openxmlformats.org/presentationml/2006/main">
  <p:tag name="NUM" val="1"/>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2"/>
</p:tagLst>
</file>

<file path=ppt/tags/tag41.xml><?xml version="1.0" encoding="utf-8"?>
<p:tagLst xmlns:a="http://schemas.openxmlformats.org/drawingml/2006/main" xmlns:r="http://schemas.openxmlformats.org/officeDocument/2006/relationships" xmlns:p="http://schemas.openxmlformats.org/presentationml/2006/main">
  <p:tag name="NUM" val="3"/>
</p:tagLst>
</file>

<file path=ppt/tags/tag42.xml><?xml version="1.0" encoding="utf-8"?>
<p:tagLst xmlns:a="http://schemas.openxmlformats.org/drawingml/2006/main" xmlns:r="http://schemas.openxmlformats.org/officeDocument/2006/relationships" xmlns:p="http://schemas.openxmlformats.org/presentationml/2006/main">
  <p:tag name="NUM" val="4"/>
</p:tagLst>
</file>

<file path=ppt/tags/tag43.xml><?xml version="1.0" encoding="utf-8"?>
<p:tagLst xmlns:a="http://schemas.openxmlformats.org/drawingml/2006/main" xmlns:r="http://schemas.openxmlformats.org/officeDocument/2006/relationships" xmlns:p="http://schemas.openxmlformats.org/presentationml/2006/main">
  <p:tag name="NUM" val="6"/>
</p:tagLst>
</file>

<file path=ppt/tags/tag44.xml><?xml version="1.0" encoding="utf-8"?>
<p:tagLst xmlns:a="http://schemas.openxmlformats.org/drawingml/2006/main" xmlns:r="http://schemas.openxmlformats.org/officeDocument/2006/relationships" xmlns:p="http://schemas.openxmlformats.org/presentationml/2006/main">
  <p:tag name="NUM" val="7"/>
</p:tagLst>
</file>

<file path=ppt/tags/tag45.xml><?xml version="1.0" encoding="utf-8"?>
<p:tagLst xmlns:a="http://schemas.openxmlformats.org/drawingml/2006/main" xmlns:r="http://schemas.openxmlformats.org/officeDocument/2006/relationships" xmlns:p="http://schemas.openxmlformats.org/presentationml/2006/main">
  <p:tag name="NUM" val="1"/>
</p:tagLst>
</file>

<file path=ppt/tags/tag46.xml><?xml version="1.0" encoding="utf-8"?>
<p:tagLst xmlns:a="http://schemas.openxmlformats.org/drawingml/2006/main" xmlns:r="http://schemas.openxmlformats.org/officeDocument/2006/relationships" xmlns:p="http://schemas.openxmlformats.org/presentationml/2006/main">
  <p:tag name="NUM" val="2"/>
</p:tagLst>
</file>

<file path=ppt/tags/tag47.xml><?xml version="1.0" encoding="utf-8"?>
<p:tagLst xmlns:a="http://schemas.openxmlformats.org/drawingml/2006/main" xmlns:r="http://schemas.openxmlformats.org/officeDocument/2006/relationships" xmlns:p="http://schemas.openxmlformats.org/presentationml/2006/main">
  <p:tag name="NUM" val="3"/>
</p:tagLst>
</file>

<file path=ppt/tags/tag48.xml><?xml version="1.0" encoding="utf-8"?>
<p:tagLst xmlns:a="http://schemas.openxmlformats.org/drawingml/2006/main" xmlns:r="http://schemas.openxmlformats.org/officeDocument/2006/relationships" xmlns:p="http://schemas.openxmlformats.org/presentationml/2006/main">
  <p:tag name="NUM" val="4"/>
</p:tagLst>
</file>

<file path=ppt/tags/tag49.xml><?xml version="1.0" encoding="utf-8"?>
<p:tagLst xmlns:a="http://schemas.openxmlformats.org/drawingml/2006/main" xmlns:r="http://schemas.openxmlformats.org/officeDocument/2006/relationships" xmlns:p="http://schemas.openxmlformats.org/presentationml/2006/main">
  <p:tag name="NUM" val="5"/>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ags/tag50.xml><?xml version="1.0" encoding="utf-8"?>
<p:tagLst xmlns:a="http://schemas.openxmlformats.org/drawingml/2006/main" xmlns:r="http://schemas.openxmlformats.org/officeDocument/2006/relationships" xmlns:p="http://schemas.openxmlformats.org/presentationml/2006/main">
  <p:tag name="NUM" val="6"/>
</p:tagLst>
</file>

<file path=ppt/tags/tag51.xml><?xml version="1.0" encoding="utf-8"?>
<p:tagLst xmlns:a="http://schemas.openxmlformats.org/drawingml/2006/main" xmlns:r="http://schemas.openxmlformats.org/officeDocument/2006/relationships" xmlns:p="http://schemas.openxmlformats.org/presentationml/2006/main">
  <p:tag name="NUM" val="1"/>
</p:tagLst>
</file>

<file path=ppt/tags/tag52.xml><?xml version="1.0" encoding="utf-8"?>
<p:tagLst xmlns:a="http://schemas.openxmlformats.org/drawingml/2006/main" xmlns:r="http://schemas.openxmlformats.org/officeDocument/2006/relationships" xmlns:p="http://schemas.openxmlformats.org/presentationml/2006/main">
  <p:tag name="NUM" val="2"/>
</p:tagLst>
</file>

<file path=ppt/tags/tag53.xml><?xml version="1.0" encoding="utf-8"?>
<p:tagLst xmlns:a="http://schemas.openxmlformats.org/drawingml/2006/main" xmlns:r="http://schemas.openxmlformats.org/officeDocument/2006/relationships" xmlns:p="http://schemas.openxmlformats.org/presentationml/2006/main">
  <p:tag name="NUM" val="3"/>
</p:tagLst>
</file>

<file path=ppt/tags/tag54.xml><?xml version="1.0" encoding="utf-8"?>
<p:tagLst xmlns:a="http://schemas.openxmlformats.org/drawingml/2006/main" xmlns:r="http://schemas.openxmlformats.org/officeDocument/2006/relationships" xmlns:p="http://schemas.openxmlformats.org/presentationml/2006/main">
  <p:tag name="NUM" val="4"/>
</p:tagLst>
</file>

<file path=ppt/tags/tag55.xml><?xml version="1.0" encoding="utf-8"?>
<p:tagLst xmlns:a="http://schemas.openxmlformats.org/drawingml/2006/main" xmlns:r="http://schemas.openxmlformats.org/officeDocument/2006/relationships" xmlns:p="http://schemas.openxmlformats.org/presentationml/2006/main">
  <p:tag name="NUM" val="5"/>
</p:tagLst>
</file>

<file path=ppt/tags/tag56.xml><?xml version="1.0" encoding="utf-8"?>
<p:tagLst xmlns:a="http://schemas.openxmlformats.org/drawingml/2006/main" xmlns:r="http://schemas.openxmlformats.org/officeDocument/2006/relationships" xmlns:p="http://schemas.openxmlformats.org/presentationml/2006/main">
  <p:tag name="NUM" val="6"/>
</p:tagLst>
</file>

<file path=ppt/tags/tag57.xml><?xml version="1.0" encoding="utf-8"?>
<p:tagLst xmlns:a="http://schemas.openxmlformats.org/drawingml/2006/main" xmlns:r="http://schemas.openxmlformats.org/officeDocument/2006/relationships" xmlns:p="http://schemas.openxmlformats.org/presentationml/2006/main">
  <p:tag name="NUM" val="1"/>
</p:tagLst>
</file>

<file path=ppt/tags/tag58.xml><?xml version="1.0" encoding="utf-8"?>
<p:tagLst xmlns:a="http://schemas.openxmlformats.org/drawingml/2006/main" xmlns:r="http://schemas.openxmlformats.org/officeDocument/2006/relationships" xmlns:p="http://schemas.openxmlformats.org/presentationml/2006/main">
  <p:tag name="NUM" val="2"/>
</p:tagLst>
</file>

<file path=ppt/tags/tag59.xml><?xml version="1.0" encoding="utf-8"?>
<p:tagLst xmlns:a="http://schemas.openxmlformats.org/drawingml/2006/main" xmlns:r="http://schemas.openxmlformats.org/officeDocument/2006/relationships" xmlns:p="http://schemas.openxmlformats.org/presentationml/2006/main">
  <p:tag name="NUM" val="3"/>
</p:tagLst>
</file>

<file path=ppt/tags/tag6.xml><?xml version="1.0" encoding="utf-8"?>
<p:tagLst xmlns:a="http://schemas.openxmlformats.org/drawingml/2006/main" xmlns:r="http://schemas.openxmlformats.org/officeDocument/2006/relationships" xmlns:p="http://schemas.openxmlformats.org/presentationml/2006/main">
  <p:tag name="NUM" val="6"/>
</p:tagLst>
</file>

<file path=ppt/tags/tag60.xml><?xml version="1.0" encoding="utf-8"?>
<p:tagLst xmlns:a="http://schemas.openxmlformats.org/drawingml/2006/main" xmlns:r="http://schemas.openxmlformats.org/officeDocument/2006/relationships" xmlns:p="http://schemas.openxmlformats.org/presentationml/2006/main">
  <p:tag name="NUM" val="4"/>
</p:tagLst>
</file>

<file path=ppt/tags/tag61.xml><?xml version="1.0" encoding="utf-8"?>
<p:tagLst xmlns:a="http://schemas.openxmlformats.org/drawingml/2006/main" xmlns:r="http://schemas.openxmlformats.org/officeDocument/2006/relationships" xmlns:p="http://schemas.openxmlformats.org/presentationml/2006/main">
  <p:tag name="NUM" val="5"/>
</p:tagLst>
</file>

<file path=ppt/tags/tag62.xml><?xml version="1.0" encoding="utf-8"?>
<p:tagLst xmlns:a="http://schemas.openxmlformats.org/drawingml/2006/main" xmlns:r="http://schemas.openxmlformats.org/officeDocument/2006/relationships" xmlns:p="http://schemas.openxmlformats.org/presentationml/2006/main">
  <p:tag name="NUM" val="6"/>
</p:tagLst>
</file>

<file path=ppt/tags/tag63.xml><?xml version="1.0" encoding="utf-8"?>
<p:tagLst xmlns:a="http://schemas.openxmlformats.org/drawingml/2006/main" xmlns:r="http://schemas.openxmlformats.org/officeDocument/2006/relationships" xmlns:p="http://schemas.openxmlformats.org/presentationml/2006/main">
  <p:tag name="NUM" val="7"/>
</p:tagLst>
</file>

<file path=ppt/tags/tag64.xml><?xml version="1.0" encoding="utf-8"?>
<p:tagLst xmlns:a="http://schemas.openxmlformats.org/drawingml/2006/main" xmlns:r="http://schemas.openxmlformats.org/officeDocument/2006/relationships" xmlns:p="http://schemas.openxmlformats.org/presentationml/2006/main">
  <p:tag name="NUM" val="5"/>
</p:tagLst>
</file>

<file path=ppt/tags/tag65.xml><?xml version="1.0" encoding="utf-8"?>
<p:tagLst xmlns:a="http://schemas.openxmlformats.org/drawingml/2006/main" xmlns:r="http://schemas.openxmlformats.org/officeDocument/2006/relationships" xmlns:p="http://schemas.openxmlformats.org/presentationml/2006/main">
  <p:tag name="NUM" val="1"/>
</p:tagLst>
</file>

<file path=ppt/tags/tag66.xml><?xml version="1.0" encoding="utf-8"?>
<p:tagLst xmlns:a="http://schemas.openxmlformats.org/drawingml/2006/main" xmlns:r="http://schemas.openxmlformats.org/officeDocument/2006/relationships" xmlns:p="http://schemas.openxmlformats.org/presentationml/2006/main">
  <p:tag name="NUM" val="3"/>
</p:tagLst>
</file>

<file path=ppt/tags/tag67.xml><?xml version="1.0" encoding="utf-8"?>
<p:tagLst xmlns:a="http://schemas.openxmlformats.org/drawingml/2006/main" xmlns:r="http://schemas.openxmlformats.org/officeDocument/2006/relationships" xmlns:p="http://schemas.openxmlformats.org/presentationml/2006/main">
  <p:tag name="NUM" val="4"/>
</p:tagLst>
</file>

<file path=ppt/tags/tag68.xml><?xml version="1.0" encoding="utf-8"?>
<p:tagLst xmlns:a="http://schemas.openxmlformats.org/drawingml/2006/main" xmlns:r="http://schemas.openxmlformats.org/officeDocument/2006/relationships" xmlns:p="http://schemas.openxmlformats.org/presentationml/2006/main">
  <p:tag name="NUM" val="5"/>
</p:tagLst>
</file>

<file path=ppt/tags/tag7.xml><?xml version="1.0" encoding="utf-8"?>
<p:tagLst xmlns:a="http://schemas.openxmlformats.org/drawingml/2006/main" xmlns:r="http://schemas.openxmlformats.org/officeDocument/2006/relationships" xmlns:p="http://schemas.openxmlformats.org/presentationml/2006/main">
  <p:tag name="NUM" val="7"/>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ags/tag9.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ThèmeInspyre43">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èmeInspyre43" id="{EB062540-A541-48F1-BCDA-75FE1058ADED}" vid="{34AA02AA-94FB-4591-9BBA-2E5AC93B5DF1}"/>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ThèmeInspyre</Template>
  <TotalTime>6789</TotalTime>
  <Words>1635</Words>
  <Application>Microsoft Office PowerPoint</Application>
  <PresentationFormat>Grand écran</PresentationFormat>
  <Paragraphs>225</Paragraphs>
  <Slides>15</Slides>
  <Notes>1</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15</vt:i4>
      </vt:variant>
    </vt:vector>
  </HeadingPairs>
  <TitlesOfParts>
    <vt:vector size="21" baseType="lpstr">
      <vt:lpstr>Arial</vt:lpstr>
      <vt:lpstr>Calibri</vt:lpstr>
      <vt:lpstr>Franklin Gothic Book</vt:lpstr>
      <vt:lpstr>Franklin Gothic Medium</vt:lpstr>
      <vt:lpstr>Verdana</vt:lpstr>
      <vt:lpstr>ThèmeInspyre43</vt:lpstr>
      <vt:lpstr>Mise à jour des activités et perspectives du Groupe RADEN (Radioactivité et Environnement)   Equipe Gaz Rares / PIAGARA*</vt:lpstr>
      <vt:lpstr>Composition du groupe RGR au 18/05/21 </vt:lpstr>
      <vt:lpstr>Equipements au 18/05/21</vt:lpstr>
      <vt:lpstr>Thématiques au 18/05/21</vt:lpstr>
      <vt:lpstr>Faits Marquants (1)</vt:lpstr>
      <vt:lpstr>Faits Marquants (2)</vt:lpstr>
      <vt:lpstr>Faits Marquants (3)</vt:lpstr>
      <vt:lpstr>Equipements dans CREATIF</vt:lpstr>
      <vt:lpstr>Projets Scientifiques à venir</vt:lpstr>
      <vt:lpstr>Budgets</vt:lpstr>
      <vt:lpstr>Questions (1)</vt:lpstr>
      <vt:lpstr>Questions (2)</vt:lpstr>
      <vt:lpstr>Questions (3)</vt:lpstr>
      <vt:lpstr>Questions (3)</vt:lpstr>
      <vt:lpstr>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Chloé CHAVARDES</dc:creator>
  <cp:lastModifiedBy>Eric Gilabert</cp:lastModifiedBy>
  <cp:revision>321</cp:revision>
  <cp:lastPrinted>2023-01-17T14:40:41Z</cp:lastPrinted>
  <dcterms:created xsi:type="dcterms:W3CDTF">2017-08-23T16:42:55Z</dcterms:created>
  <dcterms:modified xsi:type="dcterms:W3CDTF">2023-01-17T16:53:33Z</dcterms:modified>
</cp:coreProperties>
</file>