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08" autoAdjust="0"/>
    <p:restoredTop sz="94698" autoAdjust="0"/>
  </p:normalViewPr>
  <p:slideViewPr>
    <p:cSldViewPr>
      <p:cViewPr varScale="1">
        <p:scale>
          <a:sx n="83" d="100"/>
          <a:sy n="83" d="100"/>
        </p:scale>
        <p:origin x="1099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FAF8E6EC-73A2-D70C-293F-7F4C26021A3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23402DDF-F789-3F60-AD18-30546366CFC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B28C83E-0A0E-5F68-7284-F84953DE70E1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06EAE17-D1CD-243C-846D-08AB6F00034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4A1E364A-5D78-BB8D-8ADC-26E19960061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C21E10E-2A62-67D8-45E7-5822E55287E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fld id="{7C9D71A4-A2B7-49D5-A12F-D6540A88A39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520E43FC-2AB9-FF13-2623-3D3ED88E0A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3C60223B-41C8-4A63-9AFB-6738D5EFBF7C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 eaLnBrk="1"/>
              <a:t>1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id="{AFB33ED0-E8CB-16C3-DEC9-C0CB8A497D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16B53669-3600-D108-B164-5AAD4341E9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D4FDCC5C-8DD6-5F12-4AE1-9FBAF16E5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9E4B63DA-DEE6-4ADD-85C0-31842C89F0DA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 eaLnBrk="1"/>
              <a:t>2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5B9FC53F-1990-8230-6027-F1DC629E61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17C799A3-1B08-C44A-F356-A0E903DB1E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6CC872DD-A1F2-311B-6CF2-F06623C485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EAD65B93-EEEF-4AEB-976C-091EB9F48A28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 eaLnBrk="1"/>
              <a:t>3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2EF8C632-A7BC-AC0E-5CC0-ABD73C2883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99482B27-53CF-6605-4B38-577CC69DA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826BA0C6-CBF6-36A5-49C3-FEAE1D8FA0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38AAFC49-4A98-4021-B902-2051A10AB869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 eaLnBrk="1"/>
              <a:t>4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8EC86B49-1BF6-43FC-C3D1-D51738DC58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9CE2927C-2721-31DD-6A90-25CE017D5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E53DA867-BEEE-7F27-63D0-DB6AF237A15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C96A713-A9D6-47D0-ACB6-C3F5B9CE3DF6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 eaLnBrk="1"/>
              <a:t>5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id="{D25B4ECB-3443-212B-5878-72F72F420A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5AAD1125-BB66-1ECE-F7E4-9CB234591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801EEED-1977-1456-7CBE-41570049620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21/12/2022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A91BF5-C957-A015-29FE-5EA99957DA3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58021-82BF-4E55-BC5E-33544EE7950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925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4FDC8B6-9D5F-E173-8312-F53E3894787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21/12/2022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E9B1D5-148A-D42D-43A8-E8E050E592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3504C-4824-441D-BFB4-4C90B8BA264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942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1122363"/>
            <a:ext cx="2741613" cy="50069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7200" cy="50069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F0449EF-5C92-216A-7EF2-709A0E7D1A1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21/12/2022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56CBA6-DD33-5C75-AC9F-E0DB380A455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EC715-3DC0-4703-9F36-7B0116890CC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482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2413" cy="23860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5C91C5-F27C-0DBD-278E-E6650204F2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21/12/2022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1806DA-FBAE-8069-4DDA-C8A7B3ABDA3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5F589-13EC-45C9-A62D-A15D758C78C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943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66529A5-9481-BE04-C847-1911DBF7125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21/12/2022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56B1BE-9762-4176-EFE8-68E7FD5D624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66280-B971-4EB4-A053-9126C75A170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785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780E74A-8740-746A-88B3-749F135D6C2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21/12/2022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354C46-D36E-F6D3-A421-0742B17D5C1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2B44B-7612-4B8B-83D5-63798AC6A93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881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7914F1F-552D-059D-78B1-66E47E999AB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21/12/2022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09CA51E-B455-5130-75B4-E274EEEEE51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FCB82-04ED-4D67-B24B-9DC71323F7F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8935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5B8935A-5117-C774-299D-30FC29740E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21/12/2022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C2D6B81-6C37-D1CA-2B28-3CEDC99651C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DABE0-BB3F-4964-A5F7-E83245B093D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198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9ED52E-9C73-6D58-B698-0659A945929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21/12/2022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AFE51E-CDB5-8E19-933C-D4F112EDADD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2F310-AAD0-431F-A241-16B2091673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514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3CD781B-49F6-B63F-4D3F-AAD01C2AD88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21/12/2022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6678F2-61C4-055C-E468-5A58E035DE5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8CC971-8ED1-46EB-B17C-3F18DED35D7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506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7D84BB2-BE8D-BBA1-FD6A-D4A1BB30B85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21/12/2022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E0455D7-C554-C26B-5AC9-A14017C0F31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8A0C6-5A97-479B-BC6D-48EA10CFB1B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449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DE3124C-723F-E839-E0DE-7423CC4BF5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21/12/2022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E2269E8-1960-8792-464E-B3C53A3337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CEE5B-CF9B-45F9-8C83-2BC17DF3761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86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DEABC0FD-201E-A1F3-9D2D-4B4197333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texte-titreModifiez le style du titre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F34C7EF-1B99-FDAB-E356-0A6D24A5728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r>
              <a:rPr lang="fr-FR" altLang="fr-FR"/>
              <a:t>21/12/2022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F5B4BF77-2039-5C74-CE62-D340F5666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CB58DE-401F-C5D2-0B95-1C4A05A7F5E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</a:defRPr>
            </a:lvl1pPr>
          </a:lstStyle>
          <a:p>
            <a:fld id="{C787D2D9-EE3D-43C4-ABDD-ED51B70F12E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D0572D5B-0408-9923-480D-AA87E415C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10" Type="http://schemas.openxmlformats.org/officeDocument/2006/relationships/hyperlink" Target="file:///\\lpnpamela.in2p3.fr\electronique\users\ARCHIVE_CAO_PAM\FABRICATION\FAB_ATLAS\FAB_CONNEC_CAEN" TargetMode="External"/><Relationship Id="rId4" Type="http://schemas.openxmlformats.org/officeDocument/2006/relationships/image" Target="../media/image4.png"/><Relationship Id="rId9" Type="http://schemas.openxmlformats.org/officeDocument/2006/relationships/hyperlink" Target="file:///\\lpnpamela.in2p3.fr\electronique\users\ARCHIVE_CAO_PAM\FABRICATION\FAB_ATLAS\FAB_STATUS_INT_CAE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r.farnell.com/harting/09562617713/connect-sub-d-male-26-voies-travers/dp/2752143?st=2124479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mouser.fr/ProductDetail/Amphenol-Cables-on-Demand/CS-DSDHD26MF0-015?qs=4z3o3tOTJCHr2IppaPmtIA%3D%3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mouser.fr/ProductDetail/Amphenol-Cables-on-Demand/CS-DSDHD26MF0-002.5?qs=%252BRAvXJslkuCdC%252Be59LI7uA%3D%3D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fr.farnell.com/harting/09562617712/connect-sub-d-male-26-voies-travers/dp/2752142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user.fr/ProductDetail/Amphenol-Cables-on-Demand/CS-DSDHD26MF0-002.5?qs=%252BRAvXJslkuCdC%252Be59LI7uA%3D%3D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ACBB7B5D-1B29-8F48-A7E8-D3F5D0DC6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95250"/>
            <a:ext cx="89852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51" name="Group 2">
            <a:extLst>
              <a:ext uri="{FF2B5EF4-FFF2-40B4-BE49-F238E27FC236}">
                <a16:creationId xmlns:a16="http://schemas.microsoft.com/office/drawing/2014/main" id="{7D3E25A1-B850-67B0-D06E-C019640F641C}"/>
              </a:ext>
            </a:extLst>
          </p:cNvPr>
          <p:cNvGrpSpPr>
            <a:grpSpLocks/>
          </p:cNvGrpSpPr>
          <p:nvPr/>
        </p:nvGrpSpPr>
        <p:grpSpPr bwMode="auto">
          <a:xfrm>
            <a:off x="3148658" y="2033950"/>
            <a:ext cx="2173288" cy="3025778"/>
            <a:chOff x="1990" y="1297"/>
            <a:chExt cx="1369" cy="1906"/>
          </a:xfrm>
        </p:grpSpPr>
        <p:pic>
          <p:nvPicPr>
            <p:cNvPr id="2090" name="Picture 3">
              <a:extLst>
                <a:ext uri="{FF2B5EF4-FFF2-40B4-BE49-F238E27FC236}">
                  <a16:creationId xmlns:a16="http://schemas.microsoft.com/office/drawing/2014/main" id="{65974B7E-DCED-8446-B6EC-A640B0C86A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880000">
              <a:off x="1920" y="1829"/>
              <a:ext cx="541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91" name="Picture 4">
              <a:extLst>
                <a:ext uri="{FF2B5EF4-FFF2-40B4-BE49-F238E27FC236}">
                  <a16:creationId xmlns:a16="http://schemas.microsoft.com/office/drawing/2014/main" id="{BE185BAC-869C-AC99-D154-29D6DBBF6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940000">
              <a:off x="2335" y="1501"/>
              <a:ext cx="55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92" name="Rectangle 5">
              <a:extLst>
                <a:ext uri="{FF2B5EF4-FFF2-40B4-BE49-F238E27FC236}">
                  <a16:creationId xmlns:a16="http://schemas.microsoft.com/office/drawing/2014/main" id="{8F974032-4139-6BE2-953A-884A88371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1297"/>
              <a:ext cx="912" cy="1234"/>
            </a:xfrm>
            <a:prstGeom prst="rect">
              <a:avLst/>
            </a:prstGeom>
            <a:solidFill>
              <a:srgbClr val="4472C4">
                <a:alpha val="9804"/>
              </a:srgbClr>
            </a:solidFill>
            <a:ln w="12600">
              <a:solidFill>
                <a:srgbClr val="325490">
                  <a:alpha val="9804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2093" name="Rectangle 6">
              <a:extLst>
                <a:ext uri="{FF2B5EF4-FFF2-40B4-BE49-F238E27FC236}">
                  <a16:creationId xmlns:a16="http://schemas.microsoft.com/office/drawing/2014/main" id="{92F37074-5228-596C-9F1F-DED3E6CB2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2176"/>
              <a:ext cx="938" cy="10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100000"/>
                </a:lnSpc>
              </a:pPr>
              <a:r>
                <a:rPr lang="fr-FR" altLang="fr-FR" sz="1000" dirty="0">
                  <a:solidFill>
                    <a:srgbClr val="000000"/>
                  </a:solidFill>
                </a:rPr>
                <a:t>IT+ à Vaux et IT- a GND (a travers R=0)</a:t>
              </a:r>
            </a:p>
            <a:p>
              <a:pPr eaLnBrk="1">
                <a:lnSpc>
                  <a:spcPct val="100000"/>
                </a:lnSpc>
              </a:pPr>
              <a:r>
                <a:rPr lang="fr-FR" altLang="fr-FR" sz="1000" dirty="0">
                  <a:solidFill>
                    <a:srgbClr val="000000"/>
                  </a:solidFill>
                </a:rPr>
                <a:t>ST+ et ST- en point test ? </a:t>
              </a:r>
              <a:r>
                <a:rPr lang="fr-FR" altLang="fr-FR" sz="1000" dirty="0">
                  <a:solidFill>
                    <a:srgbClr val="0070C0"/>
                  </a:solidFill>
                </a:rPr>
                <a:t>Actuellement Oui</a:t>
              </a:r>
            </a:p>
            <a:p>
              <a:pPr marL="171450" indent="-171450" eaLnBrk="1">
                <a:lnSpc>
                  <a:spcPct val="100000"/>
                </a:lnSpc>
                <a:buFont typeface="Symbol" panose="05050102010706020507" pitchFamily="18" charset="2"/>
                <a:buChar char="Þ"/>
              </a:pPr>
              <a:r>
                <a:rPr lang="fr-FR" altLang="fr-FR" sz="1000" dirty="0">
                  <a:solidFill>
                    <a:srgbClr val="FF0000"/>
                  </a:solidFill>
                </a:rPr>
                <a:t>Mettre une connectique compatible Arduino</a:t>
              </a:r>
            </a:p>
            <a:p>
              <a:pPr marL="171450" indent="-171450" eaLnBrk="1">
                <a:lnSpc>
                  <a:spcPct val="100000"/>
                </a:lnSpc>
                <a:buFont typeface="Symbol" panose="05050102010706020507" pitchFamily="18" charset="2"/>
                <a:buChar char="Þ"/>
              </a:pPr>
              <a:r>
                <a:rPr lang="fr-FR" altLang="fr-FR" sz="1000" dirty="0">
                  <a:solidFill>
                    <a:srgbClr val="7030A0"/>
                  </a:solidFill>
                </a:rPr>
                <a:t>Picot espacé de 2,54mm</a:t>
              </a:r>
            </a:p>
            <a:p>
              <a:pPr marL="171450" indent="-171450" eaLnBrk="1">
                <a:lnSpc>
                  <a:spcPct val="100000"/>
                </a:lnSpc>
                <a:buFont typeface="Symbol" panose="05050102010706020507" pitchFamily="18" charset="2"/>
                <a:buChar char="Þ"/>
              </a:pPr>
              <a:endParaRPr lang="fr-FR" altLang="fr-FR" sz="10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052" name="Picture 7">
            <a:extLst>
              <a:ext uri="{FF2B5EF4-FFF2-40B4-BE49-F238E27FC236}">
                <a16:creationId xmlns:a16="http://schemas.microsoft.com/office/drawing/2014/main" id="{7888E6B6-C973-218D-5DC0-AA58026A0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2670175"/>
            <a:ext cx="13366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53" name="Group 8">
            <a:extLst>
              <a:ext uri="{FF2B5EF4-FFF2-40B4-BE49-F238E27FC236}">
                <a16:creationId xmlns:a16="http://schemas.microsoft.com/office/drawing/2014/main" id="{8BBDF443-5DC6-4BDF-7E21-3D982D0E20EF}"/>
              </a:ext>
            </a:extLst>
          </p:cNvPr>
          <p:cNvGrpSpPr>
            <a:grpSpLocks/>
          </p:cNvGrpSpPr>
          <p:nvPr/>
        </p:nvGrpSpPr>
        <p:grpSpPr bwMode="auto">
          <a:xfrm>
            <a:off x="1987550" y="471488"/>
            <a:ext cx="3468688" cy="1135062"/>
            <a:chOff x="1252" y="297"/>
            <a:chExt cx="2185" cy="715"/>
          </a:xfrm>
        </p:grpSpPr>
        <p:pic>
          <p:nvPicPr>
            <p:cNvPr id="2088" name="Picture 9">
              <a:extLst>
                <a:ext uri="{FF2B5EF4-FFF2-40B4-BE49-F238E27FC236}">
                  <a16:creationId xmlns:a16="http://schemas.microsoft.com/office/drawing/2014/main" id="{F6125741-B0C1-2981-07DD-A0484D3F85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" y="297"/>
              <a:ext cx="2185" cy="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89" name="Rectangle 10">
              <a:extLst>
                <a:ext uri="{FF2B5EF4-FFF2-40B4-BE49-F238E27FC236}">
                  <a16:creationId xmlns:a16="http://schemas.microsoft.com/office/drawing/2014/main" id="{AED98755-182A-002A-BAE5-4CF6354BD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811"/>
              <a:ext cx="97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</a:pPr>
              <a:r>
                <a:rPr lang="fr-FR" altLang="fr-FR" sz="1000" b="1">
                  <a:solidFill>
                    <a:srgbClr val="000000"/>
                  </a:solidFill>
                </a:rPr>
                <a:t>Custom cable</a:t>
              </a:r>
            </a:p>
          </p:txBody>
        </p:sp>
      </p:grpSp>
      <p:grpSp>
        <p:nvGrpSpPr>
          <p:cNvPr id="2054" name="Group 11">
            <a:extLst>
              <a:ext uri="{FF2B5EF4-FFF2-40B4-BE49-F238E27FC236}">
                <a16:creationId xmlns:a16="http://schemas.microsoft.com/office/drawing/2014/main" id="{2B6D7FF6-7601-50B8-AC7B-D04F4012626D}"/>
              </a:ext>
            </a:extLst>
          </p:cNvPr>
          <p:cNvGrpSpPr>
            <a:grpSpLocks/>
          </p:cNvGrpSpPr>
          <p:nvPr/>
        </p:nvGrpSpPr>
        <p:grpSpPr bwMode="auto">
          <a:xfrm>
            <a:off x="1987550" y="4821238"/>
            <a:ext cx="3468688" cy="1135062"/>
            <a:chOff x="1252" y="3037"/>
            <a:chExt cx="2185" cy="715"/>
          </a:xfrm>
        </p:grpSpPr>
        <p:pic>
          <p:nvPicPr>
            <p:cNvPr id="2086" name="Picture 12">
              <a:extLst>
                <a:ext uri="{FF2B5EF4-FFF2-40B4-BE49-F238E27FC236}">
                  <a16:creationId xmlns:a16="http://schemas.microsoft.com/office/drawing/2014/main" id="{395A32D4-1D49-B3E2-2B7C-300315BF1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" y="3037"/>
              <a:ext cx="2185" cy="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87" name="Rectangle 13">
              <a:extLst>
                <a:ext uri="{FF2B5EF4-FFF2-40B4-BE49-F238E27FC236}">
                  <a16:creationId xmlns:a16="http://schemas.microsoft.com/office/drawing/2014/main" id="{2F50D074-7A1B-9073-83C4-6CD1976E3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3551"/>
              <a:ext cx="97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</a:pPr>
              <a:r>
                <a:rPr lang="fr-FR" altLang="fr-FR" sz="1000" b="1">
                  <a:solidFill>
                    <a:srgbClr val="000000"/>
                  </a:solidFill>
                </a:rPr>
                <a:t>Custom cable</a:t>
              </a:r>
            </a:p>
          </p:txBody>
        </p:sp>
      </p:grpSp>
      <p:sp>
        <p:nvSpPr>
          <p:cNvPr id="2055" name="Rectangle 14">
            <a:extLst>
              <a:ext uri="{FF2B5EF4-FFF2-40B4-BE49-F238E27FC236}">
                <a16:creationId xmlns:a16="http://schemas.microsoft.com/office/drawing/2014/main" id="{362173AB-C8C7-2453-F3A9-65B4465F5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9388" y="471488"/>
            <a:ext cx="2546350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fr-FR" altLang="fr-FR">
                <a:solidFill>
                  <a:srgbClr val="000000"/>
                </a:solidFill>
                <a:latin typeface="Calibri" panose="020F0502020204030204" pitchFamily="34" charset="0"/>
              </a:rPr>
              <a:t>Le placement devra être adapté en fonction des contraintes mécaniques</a:t>
            </a:r>
          </a:p>
        </p:txBody>
      </p:sp>
      <p:sp>
        <p:nvSpPr>
          <p:cNvPr id="2056" name="Rectangle 15">
            <a:extLst>
              <a:ext uri="{FF2B5EF4-FFF2-40B4-BE49-F238E27FC236}">
                <a16:creationId xmlns:a16="http://schemas.microsoft.com/office/drawing/2014/main" id="{65E854DD-B0C9-5B47-A47D-AD95A69B7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1090" y="6189744"/>
            <a:ext cx="2101574" cy="8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fr-FR" altLang="fr-FR" sz="800" dirty="0">
                <a:solidFill>
                  <a:srgbClr val="000000"/>
                </a:solidFill>
                <a:latin typeface="Calibri" panose="020F0502020204030204" pitchFamily="34" charset="0"/>
              </a:rPr>
              <a:t>David 19/12/2022 version initiale</a:t>
            </a:r>
          </a:p>
          <a:p>
            <a:pPr eaLnBrk="1" hangingPunct="1">
              <a:lnSpc>
                <a:spcPct val="100000"/>
              </a:lnSpc>
            </a:pPr>
            <a:r>
              <a:rPr lang="fr-FR" altLang="fr-FR" sz="800" dirty="0" err="1">
                <a:solidFill>
                  <a:srgbClr val="0070C0"/>
                </a:solidFill>
                <a:latin typeface="Calibri" panose="020F0502020204030204" pitchFamily="34" charset="0"/>
              </a:rPr>
              <a:t>Eric</a:t>
            </a:r>
            <a:r>
              <a:rPr lang="fr-FR" alt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22/12/2022 ajout +  pages CAO</a:t>
            </a:r>
          </a:p>
          <a:p>
            <a:pPr eaLnBrk="1" hangingPunct="1">
              <a:lnSpc>
                <a:spcPct val="100000"/>
              </a:lnSpc>
            </a:pPr>
            <a:r>
              <a:rPr lang="fr-FR" altLang="fr-FR" sz="800" dirty="0">
                <a:solidFill>
                  <a:srgbClr val="FF0000"/>
                </a:solidFill>
                <a:latin typeface="Calibri" panose="020F0502020204030204" pitchFamily="34" charset="0"/>
              </a:rPr>
              <a:t>David 10/01/2023 ajout + page 7 + réunion ITK</a:t>
            </a:r>
          </a:p>
          <a:p>
            <a:pPr eaLnBrk="1" hangingPunct="1">
              <a:lnSpc>
                <a:spcPct val="100000"/>
              </a:lnSpc>
            </a:pPr>
            <a:r>
              <a:rPr lang="fr-FR" altLang="fr-FR" sz="800" dirty="0">
                <a:solidFill>
                  <a:srgbClr val="7030A0"/>
                </a:solidFill>
                <a:latin typeface="Calibri" panose="020F0502020204030204" pitchFamily="34" charset="0"/>
              </a:rPr>
              <a:t>David 17/01/2023 ajout + page 8 + réunion ITK</a:t>
            </a:r>
          </a:p>
          <a:p>
            <a:pPr eaLnBrk="1" hangingPunct="1">
              <a:lnSpc>
                <a:spcPct val="100000"/>
              </a:lnSpc>
            </a:pPr>
            <a:r>
              <a:rPr lang="fr-FR" altLang="fr-FR" sz="800" dirty="0">
                <a:solidFill>
                  <a:srgbClr val="7030A0"/>
                </a:solidFill>
                <a:latin typeface="Calibri" panose="020F0502020204030204" pitchFamily="34" charset="0"/>
              </a:rPr>
              <a:t>David 30/01/2023 MAJ page 8</a:t>
            </a:r>
          </a:p>
          <a:p>
            <a:pPr eaLnBrk="1" hangingPunct="1">
              <a:lnSpc>
                <a:spcPct val="100000"/>
              </a:lnSpc>
            </a:pPr>
            <a:endParaRPr lang="fr-FR" altLang="fr-FR" sz="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057" name="Rectangle 16">
            <a:extLst>
              <a:ext uri="{FF2B5EF4-FFF2-40B4-BE49-F238E27FC236}">
                <a16:creationId xmlns:a16="http://schemas.microsoft.com/office/drawing/2014/main" id="{F31E9424-A1E1-927F-42BE-ECDBFDD7A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9388" y="1509713"/>
            <a:ext cx="2762250" cy="11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fr-FR" altLang="fr-FR" strike="sngStrike" dirty="0">
                <a:solidFill>
                  <a:srgbClr val="0070C0"/>
                </a:solidFill>
                <a:latin typeface="Calibri" pitchFamily="34" charset="0"/>
              </a:rPr>
              <a:t>Schéma fait à 80%,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fr-FR" altLang="fr-FR" dirty="0">
                <a:solidFill>
                  <a:srgbClr val="0070C0"/>
                </a:solidFill>
                <a:latin typeface="Calibri" pitchFamily="34" charset="0"/>
              </a:rPr>
              <a:t>Schéma fait à 90%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fr-FR" altLang="fr-FR" dirty="0">
                <a:solidFill>
                  <a:srgbClr val="000000"/>
                </a:solidFill>
                <a:latin typeface="Calibri" pitchFamily="34" charset="0"/>
              </a:rPr>
              <a:t>   - revue globale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fr-FR" altLang="fr-FR" dirty="0">
                <a:solidFill>
                  <a:srgbClr val="000000"/>
                </a:solidFill>
                <a:latin typeface="Calibri" pitchFamily="34" charset="0"/>
              </a:rPr>
              <a:t>   - dispo achats</a:t>
            </a:r>
          </a:p>
        </p:txBody>
      </p:sp>
      <p:sp>
        <p:nvSpPr>
          <p:cNvPr id="2058" name="Rectangle 17">
            <a:extLst>
              <a:ext uri="{FF2B5EF4-FFF2-40B4-BE49-F238E27FC236}">
                <a16:creationId xmlns:a16="http://schemas.microsoft.com/office/drawing/2014/main" id="{293C8B0F-D96E-81DA-0644-FAC7696C1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9388" y="2759075"/>
            <a:ext cx="27622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P/R fait à 80%</a:t>
            </a:r>
          </a:p>
          <a:p>
            <a:pPr eaLnBrk="1" hangingPunct="1">
              <a:lnSpc>
                <a:spcPct val="100000"/>
              </a:lnSpc>
            </a:pP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   - contraintes montage</a:t>
            </a:r>
          </a:p>
          <a:p>
            <a:pPr eaLnBrk="1" hangingPunct="1">
              <a:lnSpc>
                <a:spcPct val="100000"/>
              </a:lnSpc>
            </a:pPr>
            <a:r>
              <a:rPr lang="fr-FR" altLang="fr-FR" dirty="0">
                <a:solidFill>
                  <a:srgbClr val="0070C0"/>
                </a:solidFill>
                <a:latin typeface="Calibri" panose="020F0502020204030204" pitchFamily="34" charset="0"/>
              </a:rPr>
              <a:t>  - </a:t>
            </a:r>
            <a:r>
              <a:rPr lang="fr-FR" altLang="fr-FR" strike="sngStrike" dirty="0">
                <a:solidFill>
                  <a:srgbClr val="0070C0"/>
                </a:solidFill>
                <a:latin typeface="Calibri" panose="020F0502020204030204" pitchFamily="34" charset="0"/>
              </a:rPr>
              <a:t>empreinte à faire si bloc vert=connecteur</a:t>
            </a:r>
          </a:p>
          <a:p>
            <a:pPr eaLnBrk="1" hangingPunct="1">
              <a:lnSpc>
                <a:spcPct val="100000"/>
              </a:lnSpc>
            </a:pPr>
            <a:r>
              <a:rPr lang="fr-FR" altLang="fr-FR" dirty="0">
                <a:latin typeface="Calibri" panose="020F0502020204030204" pitchFamily="34" charset="0"/>
              </a:rPr>
              <a:t>   - modification schéma</a:t>
            </a:r>
          </a:p>
        </p:txBody>
      </p:sp>
      <p:sp>
        <p:nvSpPr>
          <p:cNvPr id="2059" name="Rectangle 18">
            <a:extLst>
              <a:ext uri="{FF2B5EF4-FFF2-40B4-BE49-F238E27FC236}">
                <a16:creationId xmlns:a16="http://schemas.microsoft.com/office/drawing/2014/main" id="{4279536C-8F7C-5284-7173-6B7586E45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9283" y="4325938"/>
            <a:ext cx="2762250" cy="6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Bloc vert (</a:t>
            </a:r>
            <a:r>
              <a:rPr lang="fr-FR" altLang="fr-FR" strike="sngStrike" dirty="0">
                <a:solidFill>
                  <a:srgbClr val="000000"/>
                </a:solidFill>
                <a:latin typeface="Calibri" panose="020F0502020204030204" pitchFamily="34" charset="0"/>
              </a:rPr>
              <a:t>connecteur</a:t>
            </a: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 ou </a:t>
            </a:r>
            <a:r>
              <a:rPr lang="fr-FR" altLang="fr-FR" dirty="0">
                <a:solidFill>
                  <a:srgbClr val="FF0000"/>
                </a:solidFill>
                <a:latin typeface="Calibri" panose="020F0502020204030204" pitchFamily="34" charset="0"/>
              </a:rPr>
              <a:t>soudure ok</a:t>
            </a: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grpSp>
        <p:nvGrpSpPr>
          <p:cNvPr id="2060" name="Group 19">
            <a:extLst>
              <a:ext uri="{FF2B5EF4-FFF2-40B4-BE49-F238E27FC236}">
                <a16:creationId xmlns:a16="http://schemas.microsoft.com/office/drawing/2014/main" id="{8195E58B-4AFB-C76A-134D-9FA0744A31B0}"/>
              </a:ext>
            </a:extLst>
          </p:cNvPr>
          <p:cNvGrpSpPr>
            <a:grpSpLocks/>
          </p:cNvGrpSpPr>
          <p:nvPr/>
        </p:nvGrpSpPr>
        <p:grpSpPr bwMode="auto">
          <a:xfrm>
            <a:off x="5988051" y="0"/>
            <a:ext cx="2630488" cy="6856413"/>
            <a:chOff x="3772" y="0"/>
            <a:chExt cx="1657" cy="4319"/>
          </a:xfrm>
        </p:grpSpPr>
        <p:pic>
          <p:nvPicPr>
            <p:cNvPr id="2062" name="Picture 20">
              <a:extLst>
                <a:ext uri="{FF2B5EF4-FFF2-40B4-BE49-F238E27FC236}">
                  <a16:creationId xmlns:a16="http://schemas.microsoft.com/office/drawing/2014/main" id="{2DE71B23-8212-A61B-2085-E858D6CF00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601" y="651"/>
              <a:ext cx="776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63" name="Picture 21">
              <a:extLst>
                <a:ext uri="{FF2B5EF4-FFF2-40B4-BE49-F238E27FC236}">
                  <a16:creationId xmlns:a16="http://schemas.microsoft.com/office/drawing/2014/main" id="{AEF9D0E3-65EF-9C0D-BF95-835F087D44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601" y="3004"/>
              <a:ext cx="776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64" name="Picture 22">
              <a:extLst>
                <a:ext uri="{FF2B5EF4-FFF2-40B4-BE49-F238E27FC236}">
                  <a16:creationId xmlns:a16="http://schemas.microsoft.com/office/drawing/2014/main" id="{DD372C60-F099-A4FB-BE65-9822B3CB5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880000">
              <a:off x="3735" y="1720"/>
              <a:ext cx="507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65" name="Rectangle 23">
              <a:extLst>
                <a:ext uri="{FF2B5EF4-FFF2-40B4-BE49-F238E27FC236}">
                  <a16:creationId xmlns:a16="http://schemas.microsoft.com/office/drawing/2014/main" id="{76BB89C5-87BD-3C5E-8B0C-18CF0AB44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" y="137"/>
              <a:ext cx="239" cy="516"/>
            </a:xfrm>
            <a:prstGeom prst="rect">
              <a:avLst/>
            </a:prstGeom>
            <a:solidFill>
              <a:srgbClr val="70AD47"/>
            </a:solidFill>
            <a:ln w="12600">
              <a:solidFill>
                <a:srgbClr val="527F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V+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V-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S+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S-</a:t>
              </a:r>
            </a:p>
          </p:txBody>
        </p:sp>
        <p:sp>
          <p:nvSpPr>
            <p:cNvPr id="2066" name="Rectangle 24">
              <a:extLst>
                <a:ext uri="{FF2B5EF4-FFF2-40B4-BE49-F238E27FC236}">
                  <a16:creationId xmlns:a16="http://schemas.microsoft.com/office/drawing/2014/main" id="{9408CAE6-78D3-6FC3-A0C7-64C7F2B8A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2" y="655"/>
              <a:ext cx="239" cy="516"/>
            </a:xfrm>
            <a:prstGeom prst="rect">
              <a:avLst/>
            </a:prstGeom>
            <a:solidFill>
              <a:srgbClr val="70AD47"/>
            </a:solidFill>
            <a:ln w="12600">
              <a:solidFill>
                <a:srgbClr val="527F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V+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V-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S+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S-</a:t>
              </a:r>
            </a:p>
          </p:txBody>
        </p:sp>
        <p:sp>
          <p:nvSpPr>
            <p:cNvPr id="2067" name="Rectangle 25">
              <a:extLst>
                <a:ext uri="{FF2B5EF4-FFF2-40B4-BE49-F238E27FC236}">
                  <a16:creationId xmlns:a16="http://schemas.microsoft.com/office/drawing/2014/main" id="{07268882-78DF-E7D0-E830-A2CFC00B0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" y="1173"/>
              <a:ext cx="239" cy="516"/>
            </a:xfrm>
            <a:prstGeom prst="rect">
              <a:avLst/>
            </a:prstGeom>
            <a:solidFill>
              <a:srgbClr val="70AD47"/>
            </a:solidFill>
            <a:ln w="12600">
              <a:solidFill>
                <a:srgbClr val="527F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V+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V-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S+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S-</a:t>
              </a:r>
            </a:p>
          </p:txBody>
        </p:sp>
        <p:sp>
          <p:nvSpPr>
            <p:cNvPr id="2068" name="Rectangle 26">
              <a:extLst>
                <a:ext uri="{FF2B5EF4-FFF2-40B4-BE49-F238E27FC236}">
                  <a16:creationId xmlns:a16="http://schemas.microsoft.com/office/drawing/2014/main" id="{88BDB4E2-C623-9A02-7BB9-AB24755DE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2" y="1695"/>
              <a:ext cx="239" cy="516"/>
            </a:xfrm>
            <a:prstGeom prst="rect">
              <a:avLst/>
            </a:prstGeom>
            <a:solidFill>
              <a:srgbClr val="70AD47"/>
            </a:solidFill>
            <a:ln w="12600">
              <a:solidFill>
                <a:srgbClr val="527F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V+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V-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S+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S-</a:t>
              </a:r>
            </a:p>
          </p:txBody>
        </p:sp>
        <p:sp>
          <p:nvSpPr>
            <p:cNvPr id="2069" name="Rectangle 27">
              <a:extLst>
                <a:ext uri="{FF2B5EF4-FFF2-40B4-BE49-F238E27FC236}">
                  <a16:creationId xmlns:a16="http://schemas.microsoft.com/office/drawing/2014/main" id="{86CE2247-02AE-9535-D7F7-4A1CD2F59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" y="2209"/>
              <a:ext cx="239" cy="516"/>
            </a:xfrm>
            <a:prstGeom prst="rect">
              <a:avLst/>
            </a:prstGeom>
            <a:solidFill>
              <a:srgbClr val="70AD47"/>
            </a:solidFill>
            <a:ln w="12600">
              <a:solidFill>
                <a:srgbClr val="527F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V+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V-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S+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S-</a:t>
              </a:r>
            </a:p>
          </p:txBody>
        </p:sp>
        <p:sp>
          <p:nvSpPr>
            <p:cNvPr id="2070" name="Rectangle 28">
              <a:extLst>
                <a:ext uri="{FF2B5EF4-FFF2-40B4-BE49-F238E27FC236}">
                  <a16:creationId xmlns:a16="http://schemas.microsoft.com/office/drawing/2014/main" id="{7A78CB6D-1E6B-D10E-D619-540678607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2" y="2727"/>
              <a:ext cx="239" cy="516"/>
            </a:xfrm>
            <a:prstGeom prst="rect">
              <a:avLst/>
            </a:prstGeom>
            <a:solidFill>
              <a:srgbClr val="70AD47"/>
            </a:solidFill>
            <a:ln w="12600">
              <a:solidFill>
                <a:srgbClr val="527F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V+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V-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S+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S-</a:t>
              </a:r>
            </a:p>
          </p:txBody>
        </p:sp>
        <p:sp>
          <p:nvSpPr>
            <p:cNvPr id="2071" name="Rectangle 29">
              <a:extLst>
                <a:ext uri="{FF2B5EF4-FFF2-40B4-BE49-F238E27FC236}">
                  <a16:creationId xmlns:a16="http://schemas.microsoft.com/office/drawing/2014/main" id="{3694EDBD-0C01-B7DE-C7AA-6CDF05343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" y="3247"/>
              <a:ext cx="239" cy="516"/>
            </a:xfrm>
            <a:prstGeom prst="rect">
              <a:avLst/>
            </a:prstGeom>
            <a:solidFill>
              <a:srgbClr val="70AD47"/>
            </a:solidFill>
            <a:ln w="12600">
              <a:solidFill>
                <a:srgbClr val="527F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V+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V-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S+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S-</a:t>
              </a:r>
            </a:p>
          </p:txBody>
        </p:sp>
        <p:sp>
          <p:nvSpPr>
            <p:cNvPr id="2072" name="Rectangle 30">
              <a:extLst>
                <a:ext uri="{FF2B5EF4-FFF2-40B4-BE49-F238E27FC236}">
                  <a16:creationId xmlns:a16="http://schemas.microsoft.com/office/drawing/2014/main" id="{25C65405-6CD6-5A05-0E42-713E1F7A5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2" y="3743"/>
              <a:ext cx="239" cy="516"/>
            </a:xfrm>
            <a:prstGeom prst="rect">
              <a:avLst/>
            </a:prstGeom>
            <a:solidFill>
              <a:srgbClr val="70AD47"/>
            </a:solidFill>
            <a:ln w="12600">
              <a:solidFill>
                <a:srgbClr val="527F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V+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V-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S+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fr-FR" sz="1200">
                  <a:solidFill>
                    <a:srgbClr val="FFFFFF"/>
                  </a:solidFill>
                  <a:latin typeface="Calibri" panose="020F0502020204030204" pitchFamily="34" charset="0"/>
                </a:rPr>
                <a:t>S-</a:t>
              </a:r>
            </a:p>
          </p:txBody>
        </p:sp>
        <p:cxnSp>
          <p:nvCxnSpPr>
            <p:cNvPr id="2073" name="AutoShape 31">
              <a:extLst>
                <a:ext uri="{FF2B5EF4-FFF2-40B4-BE49-F238E27FC236}">
                  <a16:creationId xmlns:a16="http://schemas.microsoft.com/office/drawing/2014/main" id="{37B1C300-2BF4-8D96-FD66-6008DF7B4A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110" y="235"/>
              <a:ext cx="638" cy="306"/>
            </a:xfrm>
            <a:prstGeom prst="bentConnector3">
              <a:avLst>
                <a:gd name="adj1" fmla="val 50000"/>
              </a:avLst>
            </a:prstGeom>
            <a:noFill/>
            <a:ln w="6480">
              <a:solidFill>
                <a:srgbClr val="4472C4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74" name="AutoShape 32">
              <a:extLst>
                <a:ext uri="{FF2B5EF4-FFF2-40B4-BE49-F238E27FC236}">
                  <a16:creationId xmlns:a16="http://schemas.microsoft.com/office/drawing/2014/main" id="{F2315CEC-BC4F-B50F-3B5E-F238628143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109" y="395"/>
              <a:ext cx="640" cy="216"/>
            </a:xfrm>
            <a:prstGeom prst="bentConnector3">
              <a:avLst>
                <a:gd name="adj1" fmla="val 50000"/>
              </a:avLst>
            </a:prstGeom>
            <a:noFill/>
            <a:ln w="6480">
              <a:solidFill>
                <a:srgbClr val="4472C4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2075" name="Group 33">
              <a:extLst>
                <a:ext uri="{FF2B5EF4-FFF2-40B4-BE49-F238E27FC236}">
                  <a16:creationId xmlns:a16="http://schemas.microsoft.com/office/drawing/2014/main" id="{9BC246B5-04D4-CAB6-F1F4-CEBFB67723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9" y="503"/>
              <a:ext cx="638" cy="1317"/>
              <a:chOff x="4109" y="503"/>
              <a:chExt cx="638" cy="1317"/>
            </a:xfrm>
          </p:grpSpPr>
          <p:sp>
            <p:nvSpPr>
              <p:cNvPr id="2083" name="Line 34">
                <a:extLst>
                  <a:ext uri="{FF2B5EF4-FFF2-40B4-BE49-F238E27FC236}">
                    <a16:creationId xmlns:a16="http://schemas.microsoft.com/office/drawing/2014/main" id="{4188002F-F143-23E2-5237-891FB1D36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35" y="503"/>
                <a:ext cx="213" cy="0"/>
              </a:xfrm>
              <a:prstGeom prst="line">
                <a:avLst/>
              </a:prstGeom>
              <a:noFill/>
              <a:ln w="6480">
                <a:solidFill>
                  <a:srgbClr val="ED7D3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4" name="Line 35">
                <a:extLst>
                  <a:ext uri="{FF2B5EF4-FFF2-40B4-BE49-F238E27FC236}">
                    <a16:creationId xmlns:a16="http://schemas.microsoft.com/office/drawing/2014/main" id="{80857331-D150-EC7D-A673-27C91012E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1" y="503"/>
                <a:ext cx="0" cy="1312"/>
              </a:xfrm>
              <a:prstGeom prst="line">
                <a:avLst/>
              </a:prstGeom>
              <a:noFill/>
              <a:ln w="6480">
                <a:solidFill>
                  <a:srgbClr val="ED7D3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" name="Line 36">
                <a:extLst>
                  <a:ext uri="{FF2B5EF4-FFF2-40B4-BE49-F238E27FC236}">
                    <a16:creationId xmlns:a16="http://schemas.microsoft.com/office/drawing/2014/main" id="{D7B4BEC3-2765-68BB-F244-37C9D8F895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08" y="1822"/>
                <a:ext cx="428" cy="0"/>
              </a:xfrm>
              <a:prstGeom prst="line">
                <a:avLst/>
              </a:prstGeom>
              <a:noFill/>
              <a:ln w="6480">
                <a:solidFill>
                  <a:srgbClr val="ED7D3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76" name="Group 37">
              <a:extLst>
                <a:ext uri="{FF2B5EF4-FFF2-40B4-BE49-F238E27FC236}">
                  <a16:creationId xmlns:a16="http://schemas.microsoft.com/office/drawing/2014/main" id="{F80003CA-33B9-7E82-FE89-411CB63458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9" y="611"/>
              <a:ext cx="638" cy="1308"/>
              <a:chOff x="4109" y="611"/>
              <a:chExt cx="638" cy="1308"/>
            </a:xfrm>
          </p:grpSpPr>
          <p:sp>
            <p:nvSpPr>
              <p:cNvPr id="2080" name="Line 38">
                <a:extLst>
                  <a:ext uri="{FF2B5EF4-FFF2-40B4-BE49-F238E27FC236}">
                    <a16:creationId xmlns:a16="http://schemas.microsoft.com/office/drawing/2014/main" id="{D7979892-CC88-2FE6-F774-B705D1492E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96" y="611"/>
                <a:ext cx="152" cy="0"/>
              </a:xfrm>
              <a:prstGeom prst="line">
                <a:avLst/>
              </a:prstGeom>
              <a:noFill/>
              <a:ln w="6480">
                <a:solidFill>
                  <a:srgbClr val="ED7D3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1" name="Line 39">
                <a:extLst>
                  <a:ext uri="{FF2B5EF4-FFF2-40B4-BE49-F238E27FC236}">
                    <a16:creationId xmlns:a16="http://schemas.microsoft.com/office/drawing/2014/main" id="{12D8A1BC-EE63-8902-A3D4-B1342EF2D2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08" y="1909"/>
                <a:ext cx="490" cy="5"/>
              </a:xfrm>
              <a:prstGeom prst="line">
                <a:avLst/>
              </a:prstGeom>
              <a:noFill/>
              <a:ln w="6480">
                <a:solidFill>
                  <a:srgbClr val="ED7D3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2" name="Line 40">
                <a:extLst>
                  <a:ext uri="{FF2B5EF4-FFF2-40B4-BE49-F238E27FC236}">
                    <a16:creationId xmlns:a16="http://schemas.microsoft.com/office/drawing/2014/main" id="{5E035F54-F8C0-746C-0EED-894E108CB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8" y="611"/>
                <a:ext cx="0" cy="1308"/>
              </a:xfrm>
              <a:prstGeom prst="line">
                <a:avLst/>
              </a:prstGeom>
              <a:noFill/>
              <a:ln w="6480">
                <a:solidFill>
                  <a:srgbClr val="ED7D3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77" name="Rectangle 41">
              <a:extLst>
                <a:ext uri="{FF2B5EF4-FFF2-40B4-BE49-F238E27FC236}">
                  <a16:creationId xmlns:a16="http://schemas.microsoft.com/office/drawing/2014/main" id="{361BA62D-E00A-B8AE-42C4-92D794CBF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0"/>
              <a:ext cx="1657" cy="4319"/>
            </a:xfrm>
            <a:prstGeom prst="rect">
              <a:avLst/>
            </a:prstGeom>
            <a:solidFill>
              <a:srgbClr val="70AD47">
                <a:alpha val="20000"/>
              </a:srgbClr>
            </a:solidFill>
            <a:ln w="12600">
              <a:solidFill>
                <a:srgbClr val="527F34">
                  <a:alpha val="20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2078" name="Rectangle 42">
              <a:extLst>
                <a:ext uri="{FF2B5EF4-FFF2-40B4-BE49-F238E27FC236}">
                  <a16:creationId xmlns:a16="http://schemas.microsoft.com/office/drawing/2014/main" id="{74D8C705-CD75-CCB9-AA8B-C51C90DE7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9" y="1967"/>
              <a:ext cx="694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100000"/>
                </a:lnSpc>
              </a:pPr>
              <a:r>
                <a:rPr lang="fr-FR" altLang="fr-FR" sz="800">
                  <a:solidFill>
                    <a:srgbClr val="000000"/>
                  </a:solidFill>
                </a:rPr>
                <a:t>IT+ à Vaux et IT- a GND (a travers R=0)</a:t>
              </a:r>
            </a:p>
            <a:p>
              <a:pPr eaLnBrk="1">
                <a:lnSpc>
                  <a:spcPct val="100000"/>
                </a:lnSpc>
              </a:pPr>
              <a:r>
                <a:rPr lang="fr-FR" altLang="fr-FR" sz="800">
                  <a:solidFill>
                    <a:srgbClr val="000000"/>
                  </a:solidFill>
                </a:rPr>
                <a:t>ST+ et ST- en point test ?</a:t>
              </a:r>
            </a:p>
          </p:txBody>
        </p:sp>
        <p:sp>
          <p:nvSpPr>
            <p:cNvPr id="2079" name="Rectangle 43">
              <a:extLst>
                <a:ext uri="{FF2B5EF4-FFF2-40B4-BE49-F238E27FC236}">
                  <a16:creationId xmlns:a16="http://schemas.microsoft.com/office/drawing/2014/main" id="{ACCCE7B8-B2F8-F316-FBEE-837BE9F47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" y="4044"/>
              <a:ext cx="120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100000"/>
                </a:lnSpc>
              </a:pPr>
              <a:r>
                <a:rPr lang="fr-FR" altLang="fr-FR" sz="1400" b="1" dirty="0" err="1">
                  <a:solidFill>
                    <a:srgbClr val="000000"/>
                  </a:solidFill>
                </a:rPr>
                <a:t>Connec_caen</a:t>
              </a:r>
              <a:r>
                <a:rPr lang="fr-FR" altLang="fr-FR" sz="1400" b="1" dirty="0">
                  <a:solidFill>
                    <a:srgbClr val="000000"/>
                  </a:solidFill>
                </a:rPr>
                <a:t> </a:t>
              </a:r>
              <a:r>
                <a:rPr lang="fr-FR" altLang="fr-FR" sz="1400" b="1" dirty="0" err="1">
                  <a:solidFill>
                    <a:srgbClr val="000000"/>
                  </a:solidFill>
                </a:rPr>
                <a:t>board</a:t>
              </a:r>
              <a:endParaRPr lang="fr-FR" altLang="fr-FR" sz="14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061" name="Picture 44">
            <a:extLst>
              <a:ext uri="{FF2B5EF4-FFF2-40B4-BE49-F238E27FC236}">
                <a16:creationId xmlns:a16="http://schemas.microsoft.com/office/drawing/2014/main" id="{C1A4AA74-9A79-114E-34C9-F060E499B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562225"/>
            <a:ext cx="9858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20799D0-A178-8E8F-73BA-10699AC84D69}"/>
              </a:ext>
            </a:extLst>
          </p:cNvPr>
          <p:cNvSpPr txBox="1"/>
          <p:nvPr/>
        </p:nvSpPr>
        <p:spPr>
          <a:xfrm>
            <a:off x="3130986" y="3593153"/>
            <a:ext cx="478237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81E6018-D88D-4E38-A66D-1240E479DF2A}"/>
              </a:ext>
            </a:extLst>
          </p:cNvPr>
          <p:cNvSpPr txBox="1"/>
          <p:nvPr/>
        </p:nvSpPr>
        <p:spPr>
          <a:xfrm>
            <a:off x="6120802" y="5799130"/>
            <a:ext cx="478237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8B712AE-C9A7-9023-F3BE-673D05875AB7}"/>
              </a:ext>
            </a:extLst>
          </p:cNvPr>
          <p:cNvSpPr txBox="1"/>
          <p:nvPr/>
        </p:nvSpPr>
        <p:spPr>
          <a:xfrm>
            <a:off x="2430984" y="6145872"/>
            <a:ext cx="3275479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1 : carte intermédiaire extérieure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171975D-EAB2-C243-1E7A-437EC7362C3A}"/>
              </a:ext>
            </a:extLst>
          </p:cNvPr>
          <p:cNvSpPr txBox="1"/>
          <p:nvPr/>
        </p:nvSpPr>
        <p:spPr>
          <a:xfrm>
            <a:off x="2426821" y="6433529"/>
            <a:ext cx="3275479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2 : carte à l’intérieur de l’enceinte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3F335F1-8AA9-5FFA-EDFF-8047CBF3D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96838"/>
            <a:ext cx="89852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C029CF5E-CE9B-4232-CB2B-B33F78683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670175"/>
            <a:ext cx="13366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547AF38-3FBB-8CE8-B2C3-07461D379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2906713"/>
            <a:ext cx="9858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77" name="Group 6">
            <a:extLst>
              <a:ext uri="{FF2B5EF4-FFF2-40B4-BE49-F238E27FC236}">
                <a16:creationId xmlns:a16="http://schemas.microsoft.com/office/drawing/2014/main" id="{7C7F7F67-421B-3184-9B74-F413386FD643}"/>
              </a:ext>
            </a:extLst>
          </p:cNvPr>
          <p:cNvGrpSpPr>
            <a:grpSpLocks/>
          </p:cNvGrpSpPr>
          <p:nvPr/>
        </p:nvGrpSpPr>
        <p:grpSpPr bwMode="auto">
          <a:xfrm>
            <a:off x="4438650" y="5688013"/>
            <a:ext cx="2903538" cy="949325"/>
            <a:chOff x="2796" y="3583"/>
            <a:chExt cx="1829" cy="598"/>
          </a:xfrm>
        </p:grpSpPr>
        <p:pic>
          <p:nvPicPr>
            <p:cNvPr id="3086" name="Picture 7">
              <a:extLst>
                <a:ext uri="{FF2B5EF4-FFF2-40B4-BE49-F238E27FC236}">
                  <a16:creationId xmlns:a16="http://schemas.microsoft.com/office/drawing/2014/main" id="{CA6D61D4-1C00-BDFF-8B31-CFA5899D2A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" y="3583"/>
              <a:ext cx="1829" cy="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87" name="Rectangle 8">
              <a:extLst>
                <a:ext uri="{FF2B5EF4-FFF2-40B4-BE49-F238E27FC236}">
                  <a16:creationId xmlns:a16="http://schemas.microsoft.com/office/drawing/2014/main" id="{391BDD71-70EF-F3D0-845D-0AAB00C78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4014"/>
              <a:ext cx="812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</a:pPr>
              <a:r>
                <a:rPr lang="fr-FR" altLang="fr-FR" sz="1000" b="1">
                  <a:solidFill>
                    <a:srgbClr val="000000"/>
                  </a:solidFill>
                </a:rPr>
                <a:t>Custom cable</a:t>
              </a:r>
            </a:p>
          </p:txBody>
        </p:sp>
      </p:grpSp>
      <p:grpSp>
        <p:nvGrpSpPr>
          <p:cNvPr id="3078" name="Group 9">
            <a:extLst>
              <a:ext uri="{FF2B5EF4-FFF2-40B4-BE49-F238E27FC236}">
                <a16:creationId xmlns:a16="http://schemas.microsoft.com/office/drawing/2014/main" id="{947AAC36-E57E-55F1-BA21-EEC05C93697F}"/>
              </a:ext>
            </a:extLst>
          </p:cNvPr>
          <p:cNvGrpSpPr>
            <a:grpSpLocks/>
          </p:cNvGrpSpPr>
          <p:nvPr/>
        </p:nvGrpSpPr>
        <p:grpSpPr bwMode="auto">
          <a:xfrm>
            <a:off x="4510088" y="488950"/>
            <a:ext cx="2903537" cy="949325"/>
            <a:chOff x="2841" y="308"/>
            <a:chExt cx="1829" cy="598"/>
          </a:xfrm>
        </p:grpSpPr>
        <p:pic>
          <p:nvPicPr>
            <p:cNvPr id="3084" name="Picture 10">
              <a:extLst>
                <a:ext uri="{FF2B5EF4-FFF2-40B4-BE49-F238E27FC236}">
                  <a16:creationId xmlns:a16="http://schemas.microsoft.com/office/drawing/2014/main" id="{2A809A76-12C0-9297-C705-687E43C3BE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" y="308"/>
              <a:ext cx="1829" cy="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85" name="Rectangle 11">
              <a:extLst>
                <a:ext uri="{FF2B5EF4-FFF2-40B4-BE49-F238E27FC236}">
                  <a16:creationId xmlns:a16="http://schemas.microsoft.com/office/drawing/2014/main" id="{DBF1BF61-75C3-A288-0BA6-8498566A9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" y="739"/>
              <a:ext cx="812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</a:pPr>
              <a:r>
                <a:rPr lang="fr-FR" altLang="fr-FR" sz="1000" b="1">
                  <a:solidFill>
                    <a:srgbClr val="000000"/>
                  </a:solidFill>
                </a:rPr>
                <a:t>Custom cable</a:t>
              </a:r>
            </a:p>
          </p:txBody>
        </p:sp>
      </p:grpSp>
      <p:pic>
        <p:nvPicPr>
          <p:cNvPr id="3079" name="Picture 13">
            <a:extLst>
              <a:ext uri="{FF2B5EF4-FFF2-40B4-BE49-F238E27FC236}">
                <a16:creationId xmlns:a16="http://schemas.microsoft.com/office/drawing/2014/main" id="{63C88A3B-FDD4-F72F-8820-8C707D8B2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2232025"/>
            <a:ext cx="380047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>
            <a:extLst>
              <a:ext uri="{FF2B5EF4-FFF2-40B4-BE49-F238E27FC236}">
                <a16:creationId xmlns:a16="http://schemas.microsoft.com/office/drawing/2014/main" id="{17193059-B96C-8FF0-D5A1-4E1015974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715963"/>
            <a:ext cx="40036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15">
            <a:extLst>
              <a:ext uri="{FF2B5EF4-FFF2-40B4-BE49-F238E27FC236}">
                <a16:creationId xmlns:a16="http://schemas.microsoft.com/office/drawing/2014/main" id="{3BF71FD5-EE71-2D70-A4CC-1086C1897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9488" y="6189663"/>
            <a:ext cx="19589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fr-FR" altLang="fr-FR">
                <a:solidFill>
                  <a:srgbClr val="0070C0"/>
                </a:solidFill>
                <a:latin typeface="Calibri" panose="020F0502020204030204" pitchFamily="34" charset="0"/>
              </a:rPr>
              <a:t>Eric</a:t>
            </a:r>
          </a:p>
          <a:p>
            <a:pPr eaLnBrk="1" hangingPunct="1">
              <a:lnSpc>
                <a:spcPct val="100000"/>
              </a:lnSpc>
            </a:pPr>
            <a:r>
              <a:rPr lang="fr-FR" altLang="fr-FR">
                <a:solidFill>
                  <a:srgbClr val="0070C0"/>
                </a:solidFill>
                <a:latin typeface="Calibri" panose="020F0502020204030204" pitchFamily="34" charset="0"/>
              </a:rPr>
              <a:t>Le 22/12/2022</a:t>
            </a:r>
          </a:p>
        </p:txBody>
      </p:sp>
      <p:sp>
        <p:nvSpPr>
          <p:cNvPr id="3082" name="Rectangle 1">
            <a:extLst>
              <a:ext uri="{FF2B5EF4-FFF2-40B4-BE49-F238E27FC236}">
                <a16:creationId xmlns:a16="http://schemas.microsoft.com/office/drawing/2014/main" id="{29F7C680-FFCE-3811-73C5-E7E116413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113" y="1414463"/>
            <a:ext cx="39306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400">
                <a:hlinkClick r:id="rId9" action="ppaction://hlinkfile"/>
              </a:rPr>
              <a:t>\\lpnpamela.in2p3.fr\electronique\users\ARCHIVE_CAO_PAM\FABRICATION\FAB_ATLAS\FAB_STATUS_INT_CAEN</a:t>
            </a:r>
            <a:endParaRPr lang="fr-FR" altLang="fr-FR" sz="1400"/>
          </a:p>
        </p:txBody>
      </p:sp>
      <p:sp>
        <p:nvSpPr>
          <p:cNvPr id="3083" name="Rectangle 2">
            <a:extLst>
              <a:ext uri="{FF2B5EF4-FFF2-40B4-BE49-F238E27FC236}">
                <a16:creationId xmlns:a16="http://schemas.microsoft.com/office/drawing/2014/main" id="{1D5FEF50-486D-98C3-2BD5-23770DC0F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5" y="0"/>
            <a:ext cx="44783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400">
                <a:hlinkClick r:id="rId10" action="ppaction://hlinkfile"/>
              </a:rPr>
              <a:t>\\lpnpamela.in2p3.fr\electronique\users\ARCHIVE_CAO_PAM\FABRICATION\FAB_ATLAS\FAB_CONNEC_CAEN</a:t>
            </a:r>
            <a:endParaRPr lang="fr-FR" altLang="fr-FR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4B7AD983-126A-7398-6788-0F2178803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95250"/>
            <a:ext cx="89852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58D774F8-2B22-DF9A-FE0C-2690A0BF1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2879725"/>
            <a:ext cx="13366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00" name="Group 6">
            <a:extLst>
              <a:ext uri="{FF2B5EF4-FFF2-40B4-BE49-F238E27FC236}">
                <a16:creationId xmlns:a16="http://schemas.microsoft.com/office/drawing/2014/main" id="{44F4703E-E9F5-7432-6AEB-B7E1017117EC}"/>
              </a:ext>
            </a:extLst>
          </p:cNvPr>
          <p:cNvGrpSpPr>
            <a:grpSpLocks/>
          </p:cNvGrpSpPr>
          <p:nvPr/>
        </p:nvGrpSpPr>
        <p:grpSpPr bwMode="auto">
          <a:xfrm>
            <a:off x="1987550" y="469900"/>
            <a:ext cx="3468688" cy="1135063"/>
            <a:chOff x="1252" y="296"/>
            <a:chExt cx="2185" cy="715"/>
          </a:xfrm>
        </p:grpSpPr>
        <p:pic>
          <p:nvPicPr>
            <p:cNvPr id="4108" name="Picture 7">
              <a:extLst>
                <a:ext uri="{FF2B5EF4-FFF2-40B4-BE49-F238E27FC236}">
                  <a16:creationId xmlns:a16="http://schemas.microsoft.com/office/drawing/2014/main" id="{E64C9829-81CB-12CA-8F4E-1CC96FAF6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" y="296"/>
              <a:ext cx="2185" cy="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09" name="Rectangle 8">
              <a:extLst>
                <a:ext uri="{FF2B5EF4-FFF2-40B4-BE49-F238E27FC236}">
                  <a16:creationId xmlns:a16="http://schemas.microsoft.com/office/drawing/2014/main" id="{41437DB1-ED6A-6BBA-39C9-621454AC7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811"/>
              <a:ext cx="97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</a:pPr>
              <a:r>
                <a:rPr lang="fr-FR" altLang="fr-FR" sz="1000" b="1">
                  <a:solidFill>
                    <a:srgbClr val="000000"/>
                  </a:solidFill>
                </a:rPr>
                <a:t>Custom cable</a:t>
              </a:r>
            </a:p>
          </p:txBody>
        </p:sp>
      </p:grpSp>
      <p:grpSp>
        <p:nvGrpSpPr>
          <p:cNvPr id="4101" name="Group 9">
            <a:extLst>
              <a:ext uri="{FF2B5EF4-FFF2-40B4-BE49-F238E27FC236}">
                <a16:creationId xmlns:a16="http://schemas.microsoft.com/office/drawing/2014/main" id="{5A6BBDF4-8F72-E129-232E-1112F9AB7880}"/>
              </a:ext>
            </a:extLst>
          </p:cNvPr>
          <p:cNvGrpSpPr>
            <a:grpSpLocks/>
          </p:cNvGrpSpPr>
          <p:nvPr/>
        </p:nvGrpSpPr>
        <p:grpSpPr bwMode="auto">
          <a:xfrm>
            <a:off x="2001838" y="5416550"/>
            <a:ext cx="3468687" cy="1135063"/>
            <a:chOff x="1261" y="3412"/>
            <a:chExt cx="2185" cy="715"/>
          </a:xfrm>
        </p:grpSpPr>
        <p:pic>
          <p:nvPicPr>
            <p:cNvPr id="4106" name="Picture 10">
              <a:extLst>
                <a:ext uri="{FF2B5EF4-FFF2-40B4-BE49-F238E27FC236}">
                  <a16:creationId xmlns:a16="http://schemas.microsoft.com/office/drawing/2014/main" id="{42B4E268-8006-EF84-31BC-947DC352D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" y="3412"/>
              <a:ext cx="2185" cy="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07" name="Rectangle 11">
              <a:extLst>
                <a:ext uri="{FF2B5EF4-FFF2-40B4-BE49-F238E27FC236}">
                  <a16:creationId xmlns:a16="http://schemas.microsoft.com/office/drawing/2014/main" id="{3AFB9AE4-E020-52DB-3296-D7AFA8C71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" y="3926"/>
              <a:ext cx="97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</a:pPr>
              <a:r>
                <a:rPr lang="fr-FR" altLang="fr-FR" sz="1000" b="1">
                  <a:solidFill>
                    <a:srgbClr val="000000"/>
                  </a:solidFill>
                </a:rPr>
                <a:t>Custom cable</a:t>
              </a:r>
            </a:p>
          </p:txBody>
        </p:sp>
      </p:grpSp>
      <p:pic>
        <p:nvPicPr>
          <p:cNvPr id="4102" name="Picture 13">
            <a:extLst>
              <a:ext uri="{FF2B5EF4-FFF2-40B4-BE49-F238E27FC236}">
                <a16:creationId xmlns:a16="http://schemas.microsoft.com/office/drawing/2014/main" id="{8116012C-BF58-6B5C-A263-00A25F15D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3384550"/>
            <a:ext cx="9858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16">
            <a:extLst>
              <a:ext uri="{FF2B5EF4-FFF2-40B4-BE49-F238E27FC236}">
                <a16:creationId xmlns:a16="http://schemas.microsoft.com/office/drawing/2014/main" id="{3923B981-F051-1F49-56EB-F9E784C41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1882775"/>
            <a:ext cx="3338513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7">
            <a:extLst>
              <a:ext uri="{FF2B5EF4-FFF2-40B4-BE49-F238E27FC236}">
                <a16:creationId xmlns:a16="http://schemas.microsoft.com/office/drawing/2014/main" id="{4287256A-7564-7F36-5E64-781076B5E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157163"/>
            <a:ext cx="2746375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17">
            <a:extLst>
              <a:ext uri="{FF2B5EF4-FFF2-40B4-BE49-F238E27FC236}">
                <a16:creationId xmlns:a16="http://schemas.microsoft.com/office/drawing/2014/main" id="{021C81E7-4724-F07B-AD95-41AC6D282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9488" y="6189663"/>
            <a:ext cx="19589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fr-FR" altLang="fr-FR">
                <a:solidFill>
                  <a:srgbClr val="0070C0"/>
                </a:solidFill>
                <a:latin typeface="Calibri" panose="020F0502020204030204" pitchFamily="34" charset="0"/>
              </a:rPr>
              <a:t>Eric</a:t>
            </a:r>
          </a:p>
          <a:p>
            <a:pPr eaLnBrk="1" hangingPunct="1">
              <a:lnSpc>
                <a:spcPct val="100000"/>
              </a:lnSpc>
            </a:pPr>
            <a:r>
              <a:rPr lang="fr-FR" altLang="fr-FR">
                <a:solidFill>
                  <a:srgbClr val="0070C0"/>
                </a:solidFill>
                <a:latin typeface="Calibri" panose="020F0502020204030204" pitchFamily="34" charset="0"/>
              </a:rPr>
              <a:t>Le 22/12/2022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9651F7F5-2594-FB93-781E-3AE631642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95250"/>
            <a:ext cx="89852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2">
            <a:extLst>
              <a:ext uri="{FF2B5EF4-FFF2-40B4-BE49-F238E27FC236}">
                <a16:creationId xmlns:a16="http://schemas.microsoft.com/office/drawing/2014/main" id="{AE8386DC-B2F5-4ED8-1238-A842E06A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2879725"/>
            <a:ext cx="13366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24" name="Group 3">
            <a:extLst>
              <a:ext uri="{FF2B5EF4-FFF2-40B4-BE49-F238E27FC236}">
                <a16:creationId xmlns:a16="http://schemas.microsoft.com/office/drawing/2014/main" id="{1A73E995-D608-5333-BADA-CB916918F2BA}"/>
              </a:ext>
            </a:extLst>
          </p:cNvPr>
          <p:cNvGrpSpPr>
            <a:grpSpLocks/>
          </p:cNvGrpSpPr>
          <p:nvPr/>
        </p:nvGrpSpPr>
        <p:grpSpPr bwMode="auto">
          <a:xfrm>
            <a:off x="1987550" y="469900"/>
            <a:ext cx="3468688" cy="1135063"/>
            <a:chOff x="1252" y="296"/>
            <a:chExt cx="2185" cy="715"/>
          </a:xfrm>
        </p:grpSpPr>
        <p:pic>
          <p:nvPicPr>
            <p:cNvPr id="5132" name="Picture 4">
              <a:extLst>
                <a:ext uri="{FF2B5EF4-FFF2-40B4-BE49-F238E27FC236}">
                  <a16:creationId xmlns:a16="http://schemas.microsoft.com/office/drawing/2014/main" id="{12856DC0-B3EC-0E89-228A-29315A2DA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" y="296"/>
              <a:ext cx="2185" cy="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33" name="Rectangle 5">
              <a:extLst>
                <a:ext uri="{FF2B5EF4-FFF2-40B4-BE49-F238E27FC236}">
                  <a16:creationId xmlns:a16="http://schemas.microsoft.com/office/drawing/2014/main" id="{936AFD9E-E0B5-7F0F-3411-6960642BB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811"/>
              <a:ext cx="97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</a:pPr>
              <a:r>
                <a:rPr lang="fr-FR" altLang="fr-FR" sz="1000" b="1">
                  <a:solidFill>
                    <a:srgbClr val="000000"/>
                  </a:solidFill>
                </a:rPr>
                <a:t>Custom cable</a:t>
              </a:r>
            </a:p>
          </p:txBody>
        </p:sp>
      </p:grpSp>
      <p:grpSp>
        <p:nvGrpSpPr>
          <p:cNvPr id="5125" name="Group 6">
            <a:extLst>
              <a:ext uri="{FF2B5EF4-FFF2-40B4-BE49-F238E27FC236}">
                <a16:creationId xmlns:a16="http://schemas.microsoft.com/office/drawing/2014/main" id="{EE9A1FAB-4F5D-F5FF-D7E1-32EAEB4FFEF7}"/>
              </a:ext>
            </a:extLst>
          </p:cNvPr>
          <p:cNvGrpSpPr>
            <a:grpSpLocks/>
          </p:cNvGrpSpPr>
          <p:nvPr/>
        </p:nvGrpSpPr>
        <p:grpSpPr bwMode="auto">
          <a:xfrm>
            <a:off x="2001838" y="5416550"/>
            <a:ext cx="3468687" cy="1135063"/>
            <a:chOff x="1261" y="3412"/>
            <a:chExt cx="2185" cy="715"/>
          </a:xfrm>
        </p:grpSpPr>
        <p:pic>
          <p:nvPicPr>
            <p:cNvPr id="5130" name="Picture 7">
              <a:extLst>
                <a:ext uri="{FF2B5EF4-FFF2-40B4-BE49-F238E27FC236}">
                  <a16:creationId xmlns:a16="http://schemas.microsoft.com/office/drawing/2014/main" id="{5F6F3B55-EB64-1869-7279-EAB990306C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" y="3412"/>
              <a:ext cx="2185" cy="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31" name="Rectangle 8">
              <a:extLst>
                <a:ext uri="{FF2B5EF4-FFF2-40B4-BE49-F238E27FC236}">
                  <a16:creationId xmlns:a16="http://schemas.microsoft.com/office/drawing/2014/main" id="{24C46297-D178-09C6-95A4-4911A2C35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" y="3926"/>
              <a:ext cx="97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</a:pPr>
              <a:r>
                <a:rPr lang="fr-FR" altLang="fr-FR" sz="1000" b="1">
                  <a:solidFill>
                    <a:srgbClr val="000000"/>
                  </a:solidFill>
                </a:rPr>
                <a:t>Custom cable</a:t>
              </a:r>
            </a:p>
          </p:txBody>
        </p:sp>
      </p:grpSp>
      <p:pic>
        <p:nvPicPr>
          <p:cNvPr id="5126" name="Picture 9">
            <a:extLst>
              <a:ext uri="{FF2B5EF4-FFF2-40B4-BE49-F238E27FC236}">
                <a16:creationId xmlns:a16="http://schemas.microsoft.com/office/drawing/2014/main" id="{5A6CAF0E-B229-8094-6982-6775A50A3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3311525"/>
            <a:ext cx="9858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13">
            <a:extLst>
              <a:ext uri="{FF2B5EF4-FFF2-40B4-BE49-F238E27FC236}">
                <a16:creationId xmlns:a16="http://schemas.microsoft.com/office/drawing/2014/main" id="{8C967BE8-A835-FD49-5834-4084FB116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196850"/>
            <a:ext cx="25273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4">
            <a:extLst>
              <a:ext uri="{FF2B5EF4-FFF2-40B4-BE49-F238E27FC236}">
                <a16:creationId xmlns:a16="http://schemas.microsoft.com/office/drawing/2014/main" id="{65062C9B-B250-9E91-49DC-C0E870F6F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828800"/>
            <a:ext cx="3427412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14">
            <a:extLst>
              <a:ext uri="{FF2B5EF4-FFF2-40B4-BE49-F238E27FC236}">
                <a16:creationId xmlns:a16="http://schemas.microsoft.com/office/drawing/2014/main" id="{772F9196-E753-295F-20B9-527760E56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9488" y="6189663"/>
            <a:ext cx="19589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fr-FR" altLang="fr-FR">
                <a:solidFill>
                  <a:srgbClr val="0070C0"/>
                </a:solidFill>
                <a:latin typeface="Calibri" panose="020F0502020204030204" pitchFamily="34" charset="0"/>
              </a:rPr>
              <a:t>Eric</a:t>
            </a:r>
          </a:p>
          <a:p>
            <a:pPr eaLnBrk="1" hangingPunct="1">
              <a:lnSpc>
                <a:spcPct val="100000"/>
              </a:lnSpc>
            </a:pPr>
            <a:r>
              <a:rPr lang="fr-FR" altLang="fr-FR">
                <a:solidFill>
                  <a:srgbClr val="0070C0"/>
                </a:solidFill>
                <a:latin typeface="Calibri" panose="020F0502020204030204" pitchFamily="34" charset="0"/>
              </a:rPr>
              <a:t>Le 22/12/2022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ABBDA062-B9F7-CFB2-670D-0870E5202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96838"/>
            <a:ext cx="89852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47" name="Group 2">
            <a:extLst>
              <a:ext uri="{FF2B5EF4-FFF2-40B4-BE49-F238E27FC236}">
                <a16:creationId xmlns:a16="http://schemas.microsoft.com/office/drawing/2014/main" id="{F615F15E-0A56-80AA-05E7-D19B1D77B150}"/>
              </a:ext>
            </a:extLst>
          </p:cNvPr>
          <p:cNvGrpSpPr>
            <a:grpSpLocks/>
          </p:cNvGrpSpPr>
          <p:nvPr/>
        </p:nvGrpSpPr>
        <p:grpSpPr bwMode="auto">
          <a:xfrm>
            <a:off x="2551113" y="295275"/>
            <a:ext cx="3468687" cy="1135063"/>
            <a:chOff x="1252" y="297"/>
            <a:chExt cx="2185" cy="715"/>
          </a:xfrm>
        </p:grpSpPr>
        <p:pic>
          <p:nvPicPr>
            <p:cNvPr id="6305" name="Picture 3">
              <a:extLst>
                <a:ext uri="{FF2B5EF4-FFF2-40B4-BE49-F238E27FC236}">
                  <a16:creationId xmlns:a16="http://schemas.microsoft.com/office/drawing/2014/main" id="{1AB278C6-FF8D-1A38-31D9-60EEE0DC79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" y="297"/>
              <a:ext cx="2185" cy="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06" name="Rectangle 4">
              <a:extLst>
                <a:ext uri="{FF2B5EF4-FFF2-40B4-BE49-F238E27FC236}">
                  <a16:creationId xmlns:a16="http://schemas.microsoft.com/office/drawing/2014/main" id="{C12D8737-A4F7-39FC-86BB-C67F36F8C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811"/>
              <a:ext cx="97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</a:pPr>
              <a:r>
                <a:rPr lang="fr-FR" altLang="fr-FR" sz="1000" b="1">
                  <a:solidFill>
                    <a:srgbClr val="000000"/>
                  </a:solidFill>
                </a:rPr>
                <a:t>Custom cable</a:t>
              </a:r>
            </a:p>
          </p:txBody>
        </p:sp>
      </p:grpSp>
      <p:grpSp>
        <p:nvGrpSpPr>
          <p:cNvPr id="6148" name="Group 5">
            <a:extLst>
              <a:ext uri="{FF2B5EF4-FFF2-40B4-BE49-F238E27FC236}">
                <a16:creationId xmlns:a16="http://schemas.microsoft.com/office/drawing/2014/main" id="{4B48A4C1-70BA-DD96-CDF6-176AA1EC687B}"/>
              </a:ext>
            </a:extLst>
          </p:cNvPr>
          <p:cNvGrpSpPr>
            <a:grpSpLocks/>
          </p:cNvGrpSpPr>
          <p:nvPr/>
        </p:nvGrpSpPr>
        <p:grpSpPr bwMode="auto">
          <a:xfrm>
            <a:off x="3205163" y="5486400"/>
            <a:ext cx="3470275" cy="1135063"/>
            <a:chOff x="1646" y="3395"/>
            <a:chExt cx="2185" cy="715"/>
          </a:xfrm>
        </p:grpSpPr>
        <p:pic>
          <p:nvPicPr>
            <p:cNvPr id="6303" name="Picture 6">
              <a:extLst>
                <a:ext uri="{FF2B5EF4-FFF2-40B4-BE49-F238E27FC236}">
                  <a16:creationId xmlns:a16="http://schemas.microsoft.com/office/drawing/2014/main" id="{B8AB32F1-2221-7D7E-1CA1-E87E094835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" y="3395"/>
              <a:ext cx="2185" cy="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04" name="Rectangle 7">
              <a:extLst>
                <a:ext uri="{FF2B5EF4-FFF2-40B4-BE49-F238E27FC236}">
                  <a16:creationId xmlns:a16="http://schemas.microsoft.com/office/drawing/2014/main" id="{5495C435-CECE-DE00-5C7E-8A2E74230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" y="3951"/>
              <a:ext cx="97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</a:pPr>
              <a:r>
                <a:rPr lang="fr-FR" altLang="fr-FR" sz="1000" b="1">
                  <a:solidFill>
                    <a:srgbClr val="000000"/>
                  </a:solidFill>
                </a:rPr>
                <a:t>Custom cable</a:t>
              </a:r>
            </a:p>
          </p:txBody>
        </p:sp>
      </p:grpSp>
      <p:pic>
        <p:nvPicPr>
          <p:cNvPr id="6149" name="Picture 8">
            <a:hlinkClick r:id="rId5"/>
            <a:extLst>
              <a:ext uri="{FF2B5EF4-FFF2-40B4-BE49-F238E27FC236}">
                <a16:creationId xmlns:a16="http://schemas.microsoft.com/office/drawing/2014/main" id="{53DF67E7-B853-DCAE-EA41-211184DF8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700338"/>
            <a:ext cx="1336675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8">
            <a:hlinkClick r:id="rId5"/>
            <a:extLst>
              <a:ext uri="{FF2B5EF4-FFF2-40B4-BE49-F238E27FC236}">
                <a16:creationId xmlns:a16="http://schemas.microsoft.com/office/drawing/2014/main" id="{980A880C-8672-783D-5775-45BAF64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2716213"/>
            <a:ext cx="1336675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1" name="ZoneTexte 1">
            <a:extLst>
              <a:ext uri="{FF2B5EF4-FFF2-40B4-BE49-F238E27FC236}">
                <a16:creationId xmlns:a16="http://schemas.microsoft.com/office/drawing/2014/main" id="{26AD2FDE-3C66-F4BD-752B-7C94123E6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4116388"/>
            <a:ext cx="15684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400">
                <a:hlinkClick r:id="rId7"/>
              </a:rPr>
              <a:t>https://www.mouser.fr/ProductDetail/Amphenol-Cables-on-Demand/CS-DSDHD26MF0-015?qs=4z3o3tOTJCHr2IppaPmtIA%3D%3D</a:t>
            </a:r>
            <a:endParaRPr lang="fr-FR" altLang="fr-FR" sz="1400"/>
          </a:p>
        </p:txBody>
      </p:sp>
      <p:sp>
        <p:nvSpPr>
          <p:cNvPr id="6152" name="ZoneTexte 2">
            <a:extLst>
              <a:ext uri="{FF2B5EF4-FFF2-40B4-BE49-F238E27FC236}">
                <a16:creationId xmlns:a16="http://schemas.microsoft.com/office/drawing/2014/main" id="{16F8B489-A8AE-108B-8FD1-4BAE6A7BC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3" y="3889375"/>
            <a:ext cx="14097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400" dirty="0">
                <a:hlinkClick r:id="rId5"/>
              </a:rPr>
              <a:t>https://www.mouser.fr/ProductDetail/Amphenol-Cables-on-Demand/CS-DSDHD26MF0-002.5?qs=%252BRAvXJslkuCdC%252Be59LI7uA%3D%3D</a:t>
            </a:r>
            <a:endParaRPr lang="fr-FR" altLang="fr-FR" sz="1400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B12009B-2853-F8CA-5778-BBA28B3A6188}"/>
              </a:ext>
            </a:extLst>
          </p:cNvPr>
          <p:cNvGraphicFramePr>
            <a:graphicFrameLocks noGrp="1"/>
          </p:cNvGraphicFramePr>
          <p:nvPr/>
        </p:nvGraphicFramePr>
        <p:xfrm>
          <a:off x="3476625" y="1428750"/>
          <a:ext cx="3379788" cy="4087816"/>
        </p:xfrm>
        <a:graphic>
          <a:graphicData uri="http://schemas.openxmlformats.org/drawingml/2006/table">
            <a:tbl>
              <a:tblPr/>
              <a:tblGrid>
                <a:gridCol w="406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8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92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0084">
                <a:tc>
                  <a:txBody>
                    <a:bodyPr/>
                    <a:lstStyle/>
                    <a:p>
                      <a:pPr algn="ctr"/>
                      <a:r>
                        <a:rPr lang="fr-FR" sz="700" dirty="0">
                          <a:effectLst/>
                          <a:latin typeface="Arial"/>
                        </a:rPr>
                        <a:t>Part Name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Ref Des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Qty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JEDEC_TYPE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PART_NUMBER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MANUFACTURER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REFERENCE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Lien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85"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180-M26-213R001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J2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CONDSUBD28F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CON28P-180-M26-213R001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Norcomp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Farnell : 2124479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  <a:hlinkClick r:id="rId8"/>
                        </a:rPr>
                        <a:t>https://fr.farnell.com/harting/09562617713/connect-sub-d-male-26-voies-travers/dp/2752143?st=2124479</a:t>
                      </a:r>
                      <a:endParaRPr lang="fr-FR" sz="700">
                        <a:effectLst/>
                        <a:latin typeface="Arial"/>
                      </a:endParaRP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585">
                <a:tc>
                  <a:txBody>
                    <a:bodyPr/>
                    <a:lstStyle/>
                    <a:p>
                      <a:pPr algn="ctr"/>
                      <a:r>
                        <a:rPr lang="fr-FR" sz="700" dirty="0">
                          <a:effectLst/>
                          <a:latin typeface="Arial"/>
                        </a:rPr>
                        <a:t>181-M26-113R141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J1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CONDSUBC28M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CON28P-181-M26-113R141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Norcomp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Farnell : 2752142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  <a:hlinkClick r:id="rId9"/>
                        </a:rPr>
                        <a:t>https://fr.farnell.com/harting/09562617712/connect-sub-d-male-26-voies-travers/dp/2752142</a:t>
                      </a:r>
                      <a:endParaRPr lang="fr-FR" sz="700">
                        <a:effectLst/>
                        <a:latin typeface="Arial"/>
                      </a:endParaRP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834"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PASCON-183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P1-P4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PASCON183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PASCON-183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?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?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700" dirty="0">
                          <a:effectLst/>
                          <a:latin typeface="Arial"/>
                        </a:rPr>
                      </a:br>
                      <a:endParaRPr lang="fr-FR" sz="700" dirty="0">
                        <a:effectLst/>
                        <a:latin typeface="Arial"/>
                      </a:endParaRP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084"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RGEN-0,S32X16_1206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R1-R4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S32X16_1206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RGEN-0,S32X16_1206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BOURNS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Mouser-652-CR1206-J/-000ELF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700" dirty="0">
                          <a:effectLst/>
                          <a:latin typeface="Arial"/>
                        </a:rPr>
                      </a:br>
                      <a:endParaRPr lang="fr-FR" sz="700" dirty="0">
                        <a:effectLst/>
                        <a:latin typeface="Arial"/>
                      </a:endParaRP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141"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>
                        <a:effectLst/>
                        <a:latin typeface="Arial"/>
                      </a:endParaRP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>
                        <a:effectLst/>
                        <a:latin typeface="Arial"/>
                      </a:endParaRPr>
                    </a:p>
                  </a:txBody>
                  <a:tcPr marL="36794" marR="36794" marT="18392" marB="183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>
                        <a:effectLst/>
                        <a:latin typeface="Arial"/>
                      </a:endParaRPr>
                    </a:p>
                  </a:txBody>
                  <a:tcPr marL="36794" marR="36794" marT="18392" marB="18392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>
                        <a:effectLst/>
                        <a:latin typeface="Arial"/>
                      </a:endParaRPr>
                    </a:p>
                  </a:txBody>
                  <a:tcPr marL="36794" marR="36794" marT="18392" marB="18392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>
                        <a:effectLst/>
                        <a:latin typeface="Arial"/>
                      </a:endParaRPr>
                    </a:p>
                  </a:txBody>
                  <a:tcPr marL="36794" marR="36794" marT="18392" marB="18392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700" dirty="0">
                          <a:effectLst/>
                          <a:latin typeface="Arial"/>
                        </a:rPr>
                      </a:br>
                      <a:endParaRPr lang="fr-FR" sz="700" dirty="0">
                        <a:effectLst/>
                        <a:latin typeface="Arial"/>
                      </a:endParaRPr>
                    </a:p>
                  </a:txBody>
                  <a:tcPr marL="36794" marR="36794" marT="18392" marB="18392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EE9E7A5-EC86-7FEC-E481-22D2BAB61F2A}"/>
              </a:ext>
            </a:extLst>
          </p:cNvPr>
          <p:cNvGraphicFramePr>
            <a:graphicFrameLocks noGrp="1"/>
          </p:cNvGraphicFramePr>
          <p:nvPr/>
        </p:nvGraphicFramePr>
        <p:xfrm>
          <a:off x="8936038" y="550863"/>
          <a:ext cx="2663826" cy="5848350"/>
        </p:xfrm>
        <a:graphic>
          <a:graphicData uri="http://schemas.openxmlformats.org/drawingml/2006/table">
            <a:tbl>
              <a:tblPr/>
              <a:tblGrid>
                <a:gridCol w="318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11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11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1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2546">
                <a:tc>
                  <a:txBody>
                    <a:bodyPr/>
                    <a:lstStyle/>
                    <a:p>
                      <a:pPr algn="ctr"/>
                      <a:r>
                        <a:rPr lang="fr-FR" sz="500" dirty="0">
                          <a:effectLst/>
                          <a:latin typeface="Arial"/>
                        </a:rPr>
                        <a:t>Part Name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Ref Des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Qty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JEDEC_TYPE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STATUS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PART_NUMBER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PACKAGE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MANUFACTURER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REFERENCE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2252"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181-M26-113R141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J2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CONDSUBD26_229M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CON28P-181-M26-113R141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Harting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Farnell : 2752142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  <a:hlinkClick r:id="rId9"/>
                        </a:rPr>
                        <a:t>https://fr.farnell.com/harting/09562617712/connect-sub-d-male-26-voies-travers/dp/2752142</a:t>
                      </a:r>
                      <a:endParaRPr lang="fr-FR" sz="500">
                        <a:effectLst/>
                        <a:latin typeface="Arial"/>
                      </a:endParaRP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546"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CON10P-SUBD-COUD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J1,J3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CONSUBD8M_635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NONE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NONE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NONE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NONE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NONE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317"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PASCON-183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P3,P4,P7,P8,P11,P12,P15,P16,P19,P20,P23,P24,P27,P28,P31,P32,P35-P38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PASCON183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PASCON-183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?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?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?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0317"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PASCON-P320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P1,P2,P5,P6,P9,P10,P13,P14,P17,P18,P21,P22,P25,P26,P29,P30,P33,P34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PASCONEX320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PASCON-P320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?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?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?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711"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RGEN-0,S32X16_1206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R1-R4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S32X16_1206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RGEN-0,S32X16_1206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SMD 1206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BOURNS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Mouser-652-CR1206-J/-000ELF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661"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500">
                        <a:effectLst/>
                        <a:latin typeface="Arial"/>
                      </a:endParaRP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500" dirty="0">
                        <a:effectLst/>
                        <a:latin typeface="Arial"/>
                      </a:endParaRPr>
                    </a:p>
                  </a:txBody>
                  <a:tcPr marL="24213" marR="24213" marT="12109" marB="12109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500" dirty="0">
                        <a:effectLst/>
                        <a:latin typeface="Arial"/>
                      </a:endParaRPr>
                    </a:p>
                  </a:txBody>
                  <a:tcPr marL="24213" marR="24213" marT="12109" marB="12109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500" dirty="0">
                        <a:effectLst/>
                        <a:latin typeface="Arial"/>
                      </a:endParaRPr>
                    </a:p>
                  </a:txBody>
                  <a:tcPr marL="24213" marR="24213" marT="12109" marB="12109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500" dirty="0">
                        <a:effectLst/>
                        <a:latin typeface="Arial"/>
                      </a:endParaRPr>
                    </a:p>
                  </a:txBody>
                  <a:tcPr marL="24213" marR="24213" marT="12109" marB="12109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500" dirty="0">
                        <a:effectLst/>
                        <a:latin typeface="Arial"/>
                      </a:endParaRPr>
                    </a:p>
                  </a:txBody>
                  <a:tcPr marL="24213" marR="24213" marT="12109" marB="12109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500" dirty="0">
                        <a:effectLst/>
                        <a:latin typeface="Arial"/>
                      </a:endParaRPr>
                    </a:p>
                  </a:txBody>
                  <a:tcPr marL="24213" marR="24213" marT="12109" marB="12109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302" name="Rectangle 16">
            <a:extLst>
              <a:ext uri="{FF2B5EF4-FFF2-40B4-BE49-F238E27FC236}">
                <a16:creationId xmlns:a16="http://schemas.microsoft.com/office/drawing/2014/main" id="{D98F1347-E872-C015-1768-102027D09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9488" y="6189663"/>
            <a:ext cx="19589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fr-FR" altLang="fr-FR">
                <a:solidFill>
                  <a:srgbClr val="0070C0"/>
                </a:solidFill>
                <a:latin typeface="Calibri" panose="020F0502020204030204" pitchFamily="34" charset="0"/>
              </a:rPr>
              <a:t>Eric</a:t>
            </a:r>
          </a:p>
          <a:p>
            <a:pPr eaLnBrk="1" hangingPunct="1">
              <a:lnSpc>
                <a:spcPct val="100000"/>
              </a:lnSpc>
            </a:pPr>
            <a:r>
              <a:rPr lang="fr-FR" altLang="fr-FR">
                <a:solidFill>
                  <a:srgbClr val="0070C0"/>
                </a:solidFill>
                <a:latin typeface="Calibri" panose="020F0502020204030204" pitchFamily="34" charset="0"/>
              </a:rPr>
              <a:t>Le 22/12/2022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>
            <a:extLst>
              <a:ext uri="{FF2B5EF4-FFF2-40B4-BE49-F238E27FC236}">
                <a16:creationId xmlns:a16="http://schemas.microsoft.com/office/drawing/2014/main" id="{6EF55D39-F00D-048C-9256-87A336E47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9488" y="6189663"/>
            <a:ext cx="19589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fr-FR" altLang="fr-FR">
                <a:solidFill>
                  <a:srgbClr val="0070C0"/>
                </a:solidFill>
                <a:latin typeface="Calibri" panose="020F0502020204030204" pitchFamily="34" charset="0"/>
              </a:rPr>
              <a:t>Eric</a:t>
            </a:r>
          </a:p>
          <a:p>
            <a:pPr eaLnBrk="1" hangingPunct="1">
              <a:lnSpc>
                <a:spcPct val="100000"/>
              </a:lnSpc>
            </a:pPr>
            <a:r>
              <a:rPr lang="fr-FR" altLang="fr-FR">
                <a:solidFill>
                  <a:srgbClr val="0070C0"/>
                </a:solidFill>
                <a:latin typeface="Calibri" panose="020F0502020204030204" pitchFamily="34" charset="0"/>
              </a:rPr>
              <a:t>Le 22/12/2022</a:t>
            </a:r>
          </a:p>
        </p:txBody>
      </p:sp>
      <p:pic>
        <p:nvPicPr>
          <p:cNvPr id="7172" name="Picture 1">
            <a:extLst>
              <a:ext uri="{FF2B5EF4-FFF2-40B4-BE49-F238E27FC236}">
                <a16:creationId xmlns:a16="http://schemas.microsoft.com/office/drawing/2014/main" id="{498F1BEA-6108-1BFD-FE38-87ADF0309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96838"/>
            <a:ext cx="89852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3">
            <a:extLst>
              <a:ext uri="{FF2B5EF4-FFF2-40B4-BE49-F238E27FC236}">
                <a16:creationId xmlns:a16="http://schemas.microsoft.com/office/drawing/2014/main" id="{4E5C4FB3-5F15-C042-AD2F-9708B70AB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1412875"/>
            <a:ext cx="3887788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>
            <a:extLst>
              <a:ext uri="{FF2B5EF4-FFF2-40B4-BE49-F238E27FC236}">
                <a16:creationId xmlns:a16="http://schemas.microsoft.com/office/drawing/2014/main" id="{3903516D-4A62-FFAA-B27C-6D166E2A1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3284538"/>
            <a:ext cx="9858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4">
            <a:extLst>
              <a:ext uri="{FF2B5EF4-FFF2-40B4-BE49-F238E27FC236}">
                <a16:creationId xmlns:a16="http://schemas.microsoft.com/office/drawing/2014/main" id="{38EAC991-8977-9DDE-1B1C-9DF1D8008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2349500"/>
            <a:ext cx="393223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>
            <a:hlinkClick r:id="rId6"/>
            <a:extLst>
              <a:ext uri="{FF2B5EF4-FFF2-40B4-BE49-F238E27FC236}">
                <a16:creationId xmlns:a16="http://schemas.microsoft.com/office/drawing/2014/main" id="{197CCE78-2BA2-AE2C-0721-04E7F0906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700338"/>
            <a:ext cx="1336675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77" name="Group 3">
            <a:extLst>
              <a:ext uri="{FF2B5EF4-FFF2-40B4-BE49-F238E27FC236}">
                <a16:creationId xmlns:a16="http://schemas.microsoft.com/office/drawing/2014/main" id="{B605A6E2-59F1-F4B5-7C65-0975BFD39E9C}"/>
              </a:ext>
            </a:extLst>
          </p:cNvPr>
          <p:cNvGrpSpPr>
            <a:grpSpLocks/>
          </p:cNvGrpSpPr>
          <p:nvPr/>
        </p:nvGrpSpPr>
        <p:grpSpPr bwMode="auto">
          <a:xfrm>
            <a:off x="1987550" y="469900"/>
            <a:ext cx="3468688" cy="1135063"/>
            <a:chOff x="1252" y="296"/>
            <a:chExt cx="2185" cy="715"/>
          </a:xfrm>
        </p:grpSpPr>
        <p:pic>
          <p:nvPicPr>
            <p:cNvPr id="7181" name="Picture 4">
              <a:extLst>
                <a:ext uri="{FF2B5EF4-FFF2-40B4-BE49-F238E27FC236}">
                  <a16:creationId xmlns:a16="http://schemas.microsoft.com/office/drawing/2014/main" id="{109D21B0-D4CA-0F05-663B-536817F00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" y="296"/>
              <a:ext cx="2185" cy="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82" name="Rectangle 5">
              <a:extLst>
                <a:ext uri="{FF2B5EF4-FFF2-40B4-BE49-F238E27FC236}">
                  <a16:creationId xmlns:a16="http://schemas.microsoft.com/office/drawing/2014/main" id="{D9A9CB32-151C-3C3A-1CC0-C2D1421E8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811"/>
              <a:ext cx="97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</a:pPr>
              <a:r>
                <a:rPr lang="fr-FR" altLang="fr-FR" sz="1000" b="1">
                  <a:solidFill>
                    <a:srgbClr val="000000"/>
                  </a:solidFill>
                </a:rPr>
                <a:t>Custom cable</a:t>
              </a:r>
            </a:p>
          </p:txBody>
        </p:sp>
      </p:grpSp>
      <p:grpSp>
        <p:nvGrpSpPr>
          <p:cNvPr id="7178" name="Group 6">
            <a:extLst>
              <a:ext uri="{FF2B5EF4-FFF2-40B4-BE49-F238E27FC236}">
                <a16:creationId xmlns:a16="http://schemas.microsoft.com/office/drawing/2014/main" id="{07A40DAE-17F7-15A7-69B3-3E4712B4A550}"/>
              </a:ext>
            </a:extLst>
          </p:cNvPr>
          <p:cNvGrpSpPr>
            <a:grpSpLocks/>
          </p:cNvGrpSpPr>
          <p:nvPr/>
        </p:nvGrpSpPr>
        <p:grpSpPr bwMode="auto">
          <a:xfrm>
            <a:off x="2001838" y="5416550"/>
            <a:ext cx="3468687" cy="1135063"/>
            <a:chOff x="1261" y="3412"/>
            <a:chExt cx="2185" cy="715"/>
          </a:xfrm>
        </p:grpSpPr>
        <p:pic>
          <p:nvPicPr>
            <p:cNvPr id="7179" name="Picture 7">
              <a:extLst>
                <a:ext uri="{FF2B5EF4-FFF2-40B4-BE49-F238E27FC236}">
                  <a16:creationId xmlns:a16="http://schemas.microsoft.com/office/drawing/2014/main" id="{DFD66EF5-CD7F-7D85-1C7C-75CB0902A9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" y="3412"/>
              <a:ext cx="2185" cy="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80" name="Rectangle 8">
              <a:extLst>
                <a:ext uri="{FF2B5EF4-FFF2-40B4-BE49-F238E27FC236}">
                  <a16:creationId xmlns:a16="http://schemas.microsoft.com/office/drawing/2014/main" id="{2EEABE94-A6BE-A3C5-A1A1-CAD36C3A8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" y="3926"/>
              <a:ext cx="97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</a:pPr>
              <a:r>
                <a:rPr lang="fr-FR" altLang="fr-FR" sz="1000" b="1">
                  <a:solidFill>
                    <a:srgbClr val="000000"/>
                  </a:solidFill>
                </a:rPr>
                <a:t>Custom cable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B7E0628-7D69-F399-F5DE-F7B2459CA438}"/>
              </a:ext>
            </a:extLst>
          </p:cNvPr>
          <p:cNvSpPr txBox="1"/>
          <p:nvPr/>
        </p:nvSpPr>
        <p:spPr>
          <a:xfrm>
            <a:off x="6816080" y="188640"/>
            <a:ext cx="424847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cours d’étude et de modification par Yann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DCD42B9-A86E-8B98-43B4-8A1A3F3EC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95" y="2132856"/>
            <a:ext cx="8211405" cy="5503824"/>
          </a:xfrm>
          <a:prstGeom prst="rect">
            <a:avLst/>
          </a:prstGeom>
        </p:spPr>
      </p:pic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C55C9A9B-72B9-0247-22DE-AE34033E31A9}"/>
              </a:ext>
            </a:extLst>
          </p:cNvPr>
          <p:cNvSpPr/>
          <p:nvPr/>
        </p:nvSpPr>
        <p:spPr bwMode="auto">
          <a:xfrm>
            <a:off x="8817096" y="2314462"/>
            <a:ext cx="3304660" cy="4368331"/>
          </a:xfrm>
          <a:custGeom>
            <a:avLst/>
            <a:gdLst>
              <a:gd name="connsiteX0" fmla="*/ 2927927 w 2927927"/>
              <a:gd name="connsiteY0" fmla="*/ 0 h 3453898"/>
              <a:gd name="connsiteX1" fmla="*/ 2733964 w 2927927"/>
              <a:gd name="connsiteY1" fmla="*/ 323273 h 3453898"/>
              <a:gd name="connsiteX2" fmla="*/ 2844800 w 2927927"/>
              <a:gd name="connsiteY2" fmla="*/ 1394691 h 3453898"/>
              <a:gd name="connsiteX3" fmla="*/ 2780146 w 2927927"/>
              <a:gd name="connsiteY3" fmla="*/ 3038763 h 3453898"/>
              <a:gd name="connsiteX4" fmla="*/ 2262909 w 2927927"/>
              <a:gd name="connsiteY4" fmla="*/ 3417454 h 3453898"/>
              <a:gd name="connsiteX5" fmla="*/ 295564 w 2927927"/>
              <a:gd name="connsiteY5" fmla="*/ 3389745 h 3453898"/>
              <a:gd name="connsiteX6" fmla="*/ 18473 w 2927927"/>
              <a:gd name="connsiteY6" fmla="*/ 2983345 h 3453898"/>
              <a:gd name="connsiteX7" fmla="*/ 36946 w 2927927"/>
              <a:gd name="connsiteY7" fmla="*/ 3029527 h 3453898"/>
              <a:gd name="connsiteX8" fmla="*/ 0 w 2927927"/>
              <a:gd name="connsiteY8" fmla="*/ 3020291 h 345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7927" h="3453898">
                <a:moveTo>
                  <a:pt x="2927927" y="0"/>
                </a:moveTo>
                <a:cubicBezTo>
                  <a:pt x="2837872" y="45412"/>
                  <a:pt x="2747818" y="90825"/>
                  <a:pt x="2733964" y="323273"/>
                </a:cubicBezTo>
                <a:cubicBezTo>
                  <a:pt x="2720110" y="555721"/>
                  <a:pt x="2837103" y="942109"/>
                  <a:pt x="2844800" y="1394691"/>
                </a:cubicBezTo>
                <a:cubicBezTo>
                  <a:pt x="2852497" y="1847273"/>
                  <a:pt x="2877128" y="2701636"/>
                  <a:pt x="2780146" y="3038763"/>
                </a:cubicBezTo>
                <a:cubicBezTo>
                  <a:pt x="2683164" y="3375890"/>
                  <a:pt x="2677006" y="3358957"/>
                  <a:pt x="2262909" y="3417454"/>
                </a:cubicBezTo>
                <a:cubicBezTo>
                  <a:pt x="1848812" y="3475951"/>
                  <a:pt x="669637" y="3462097"/>
                  <a:pt x="295564" y="3389745"/>
                </a:cubicBezTo>
                <a:cubicBezTo>
                  <a:pt x="-78509" y="3317394"/>
                  <a:pt x="61576" y="3043381"/>
                  <a:pt x="18473" y="2983345"/>
                </a:cubicBezTo>
                <a:cubicBezTo>
                  <a:pt x="-24630" y="2923309"/>
                  <a:pt x="40025" y="3023369"/>
                  <a:pt x="36946" y="3029527"/>
                </a:cubicBezTo>
                <a:cubicBezTo>
                  <a:pt x="33867" y="3035685"/>
                  <a:pt x="16933" y="3027988"/>
                  <a:pt x="0" y="3020291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C6595FC2-D466-99D0-B52B-309836B6EFBD}"/>
              </a:ext>
            </a:extLst>
          </p:cNvPr>
          <p:cNvSpPr/>
          <p:nvPr/>
        </p:nvSpPr>
        <p:spPr bwMode="auto">
          <a:xfrm>
            <a:off x="6731652" y="6094697"/>
            <a:ext cx="2460737" cy="518640"/>
          </a:xfrm>
          <a:custGeom>
            <a:avLst/>
            <a:gdLst>
              <a:gd name="connsiteX0" fmla="*/ 2180212 w 2180212"/>
              <a:gd name="connsiteY0" fmla="*/ 410072 h 410072"/>
              <a:gd name="connsiteX1" fmla="*/ 794758 w 2180212"/>
              <a:gd name="connsiteY1" fmla="*/ 345417 h 410072"/>
              <a:gd name="connsiteX2" fmla="*/ 74321 w 2180212"/>
              <a:gd name="connsiteY2" fmla="*/ 308472 h 410072"/>
              <a:gd name="connsiteX3" fmla="*/ 18903 w 2180212"/>
              <a:gd name="connsiteY3" fmla="*/ 22144 h 410072"/>
              <a:gd name="connsiteX4" fmla="*/ 37376 w 2180212"/>
              <a:gd name="connsiteY4" fmla="*/ 40617 h 4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212" h="410072">
                <a:moveTo>
                  <a:pt x="2180212" y="410072"/>
                </a:moveTo>
                <a:lnTo>
                  <a:pt x="794758" y="345417"/>
                </a:lnTo>
                <a:cubicBezTo>
                  <a:pt x="443776" y="328484"/>
                  <a:pt x="203630" y="362351"/>
                  <a:pt x="74321" y="308472"/>
                </a:cubicBezTo>
                <a:cubicBezTo>
                  <a:pt x="-54988" y="254593"/>
                  <a:pt x="25060" y="66786"/>
                  <a:pt x="18903" y="22144"/>
                </a:cubicBezTo>
                <a:cubicBezTo>
                  <a:pt x="12745" y="-22499"/>
                  <a:pt x="25060" y="9059"/>
                  <a:pt x="37376" y="40617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F506F17F-7664-65A9-BB06-3ACF3FC5F143}"/>
              </a:ext>
            </a:extLst>
          </p:cNvPr>
          <p:cNvSpPr/>
          <p:nvPr/>
        </p:nvSpPr>
        <p:spPr bwMode="auto">
          <a:xfrm>
            <a:off x="7810228" y="6095314"/>
            <a:ext cx="1267488" cy="529690"/>
          </a:xfrm>
          <a:custGeom>
            <a:avLst/>
            <a:gdLst>
              <a:gd name="connsiteX0" fmla="*/ 1122994 w 1122994"/>
              <a:gd name="connsiteY0" fmla="*/ 391111 h 418809"/>
              <a:gd name="connsiteX1" fmla="*/ 162412 w 1122994"/>
              <a:gd name="connsiteY1" fmla="*/ 381875 h 418809"/>
              <a:gd name="connsiteX2" fmla="*/ 5394 w 1122994"/>
              <a:gd name="connsiteY2" fmla="*/ 30893 h 418809"/>
              <a:gd name="connsiteX3" fmla="*/ 51576 w 1122994"/>
              <a:gd name="connsiteY3" fmla="*/ 40129 h 41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2994" h="418809">
                <a:moveTo>
                  <a:pt x="1122994" y="391111"/>
                </a:moveTo>
                <a:cubicBezTo>
                  <a:pt x="735836" y="416511"/>
                  <a:pt x="348679" y="441911"/>
                  <a:pt x="162412" y="381875"/>
                </a:cubicBezTo>
                <a:cubicBezTo>
                  <a:pt x="-23855" y="321839"/>
                  <a:pt x="23867" y="87851"/>
                  <a:pt x="5394" y="30893"/>
                </a:cubicBezTo>
                <a:cubicBezTo>
                  <a:pt x="-13079" y="-26065"/>
                  <a:pt x="19248" y="7032"/>
                  <a:pt x="51576" y="40129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0B036FB1-632E-2FD6-BA04-7D57149B5569}"/>
              </a:ext>
            </a:extLst>
          </p:cNvPr>
          <p:cNvSpPr/>
          <p:nvPr/>
        </p:nvSpPr>
        <p:spPr bwMode="auto">
          <a:xfrm>
            <a:off x="6168855" y="3189908"/>
            <a:ext cx="908488" cy="2056667"/>
          </a:xfrm>
          <a:custGeom>
            <a:avLst/>
            <a:gdLst>
              <a:gd name="connsiteX0" fmla="*/ 480596 w 804920"/>
              <a:gd name="connsiteY0" fmla="*/ 1626140 h 1626140"/>
              <a:gd name="connsiteX1" fmla="*/ 794632 w 804920"/>
              <a:gd name="connsiteY1" fmla="*/ 647086 h 1626140"/>
              <a:gd name="connsiteX2" fmla="*/ 665323 w 804920"/>
              <a:gd name="connsiteY2" fmla="*/ 111376 h 1626140"/>
              <a:gd name="connsiteX3" fmla="*/ 55723 w 804920"/>
              <a:gd name="connsiteY3" fmla="*/ 9776 h 1626140"/>
              <a:gd name="connsiteX4" fmla="*/ 64959 w 804920"/>
              <a:gd name="connsiteY4" fmla="*/ 9776 h 162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920" h="1626140">
                <a:moveTo>
                  <a:pt x="480596" y="1626140"/>
                </a:moveTo>
                <a:cubicBezTo>
                  <a:pt x="622220" y="1262843"/>
                  <a:pt x="763844" y="899547"/>
                  <a:pt x="794632" y="647086"/>
                </a:cubicBezTo>
                <a:cubicBezTo>
                  <a:pt x="825420" y="394625"/>
                  <a:pt x="788475" y="217594"/>
                  <a:pt x="665323" y="111376"/>
                </a:cubicBezTo>
                <a:cubicBezTo>
                  <a:pt x="542171" y="5158"/>
                  <a:pt x="55723" y="9776"/>
                  <a:pt x="55723" y="9776"/>
                </a:cubicBezTo>
                <a:cubicBezTo>
                  <a:pt x="-44338" y="-7157"/>
                  <a:pt x="10310" y="1309"/>
                  <a:pt x="64959" y="9776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1518C868-62EB-501E-C7ED-008E8875E860}"/>
              </a:ext>
            </a:extLst>
          </p:cNvPr>
          <p:cNvSpPr/>
          <p:nvPr/>
        </p:nvSpPr>
        <p:spPr bwMode="auto">
          <a:xfrm>
            <a:off x="6991456" y="3179567"/>
            <a:ext cx="470418" cy="2055326"/>
          </a:xfrm>
          <a:custGeom>
            <a:avLst/>
            <a:gdLst>
              <a:gd name="connsiteX0" fmla="*/ 416790 w 416790"/>
              <a:gd name="connsiteY0" fmla="*/ 1625080 h 1625080"/>
              <a:gd name="connsiteX1" fmla="*/ 56572 w 416790"/>
              <a:gd name="connsiteY1" fmla="*/ 331989 h 1625080"/>
              <a:gd name="connsiteX2" fmla="*/ 28863 w 416790"/>
              <a:gd name="connsiteY2" fmla="*/ 17952 h 1625080"/>
              <a:gd name="connsiteX3" fmla="*/ 333663 w 416790"/>
              <a:gd name="connsiteY3" fmla="*/ 36425 h 1625080"/>
              <a:gd name="connsiteX4" fmla="*/ 333663 w 416790"/>
              <a:gd name="connsiteY4" fmla="*/ 36425 h 162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790" h="1625080">
                <a:moveTo>
                  <a:pt x="416790" y="1625080"/>
                </a:moveTo>
                <a:cubicBezTo>
                  <a:pt x="269008" y="1112462"/>
                  <a:pt x="121226" y="599844"/>
                  <a:pt x="56572" y="331989"/>
                </a:cubicBezTo>
                <a:cubicBezTo>
                  <a:pt x="-8082" y="64134"/>
                  <a:pt x="-17319" y="67213"/>
                  <a:pt x="28863" y="17952"/>
                </a:cubicBezTo>
                <a:cubicBezTo>
                  <a:pt x="75045" y="-31309"/>
                  <a:pt x="333663" y="36425"/>
                  <a:pt x="333663" y="36425"/>
                </a:cubicBezTo>
                <a:lnTo>
                  <a:pt x="333663" y="36425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148F2BDF-1850-C7A3-8FA9-6168A365E78E}"/>
              </a:ext>
            </a:extLst>
          </p:cNvPr>
          <p:cNvSpPr/>
          <p:nvPr/>
        </p:nvSpPr>
        <p:spPr bwMode="auto">
          <a:xfrm>
            <a:off x="6997595" y="3376359"/>
            <a:ext cx="787446" cy="1870215"/>
          </a:xfrm>
          <a:custGeom>
            <a:avLst/>
            <a:gdLst>
              <a:gd name="connsiteX0" fmla="*/ 697677 w 697677"/>
              <a:gd name="connsiteY0" fmla="*/ 1478719 h 1478719"/>
              <a:gd name="connsiteX1" fmla="*/ 78841 w 697677"/>
              <a:gd name="connsiteY1" fmla="*/ 314937 h 1478719"/>
              <a:gd name="connsiteX2" fmla="*/ 23423 w 697677"/>
              <a:gd name="connsiteY2" fmla="*/ 28610 h 1478719"/>
              <a:gd name="connsiteX3" fmla="*/ 217386 w 697677"/>
              <a:gd name="connsiteY3" fmla="*/ 10137 h 1478719"/>
              <a:gd name="connsiteX4" fmla="*/ 217386 w 697677"/>
              <a:gd name="connsiteY4" fmla="*/ 10137 h 147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677" h="1478719">
                <a:moveTo>
                  <a:pt x="697677" y="1478719"/>
                </a:moveTo>
                <a:cubicBezTo>
                  <a:pt x="444447" y="1017670"/>
                  <a:pt x="191217" y="556622"/>
                  <a:pt x="78841" y="314937"/>
                </a:cubicBezTo>
                <a:cubicBezTo>
                  <a:pt x="-33535" y="73252"/>
                  <a:pt x="332" y="79410"/>
                  <a:pt x="23423" y="28610"/>
                </a:cubicBezTo>
                <a:cubicBezTo>
                  <a:pt x="46514" y="-22190"/>
                  <a:pt x="217386" y="10137"/>
                  <a:pt x="217386" y="10137"/>
                </a:cubicBezTo>
                <a:lnTo>
                  <a:pt x="217386" y="10137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F6DEC9-D64D-AAED-5463-DDCEC964E02C}"/>
              </a:ext>
            </a:extLst>
          </p:cNvPr>
          <p:cNvSpPr/>
          <p:nvPr/>
        </p:nvSpPr>
        <p:spPr bwMode="auto">
          <a:xfrm>
            <a:off x="6456040" y="5229316"/>
            <a:ext cx="3376224" cy="126075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icrosoft YaHei" charset="-122"/>
              </a:rPr>
              <a:t>Carte électronique ?</a:t>
            </a:r>
          </a:p>
          <a:p>
            <a:pPr marL="0" marR="0" indent="0" algn="ctr" defTabSz="449263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fr-FR" dirty="0">
                <a:latin typeface="Arial" charset="0"/>
                <a:ea typeface="Microsoft YaHei" charset="-122"/>
              </a:rPr>
              <a:t>Verticale ?</a:t>
            </a:r>
            <a:endParaRPr kumimoji="0" lang="fr-FR" sz="1800" b="0" i="0" u="none" strike="noStrike" cap="none" normalizeH="0" baseline="0" dirty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B54C72-863A-6672-94AD-51ABB0922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371552" cy="3212976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5220973-BC08-DB47-109E-E0F34AE16F0D}"/>
              </a:ext>
            </a:extLst>
          </p:cNvPr>
          <p:cNvCxnSpPr/>
          <p:nvPr/>
        </p:nvCxnSpPr>
        <p:spPr bwMode="auto">
          <a:xfrm>
            <a:off x="3980595" y="6741368"/>
            <a:ext cx="8211404" cy="0"/>
          </a:xfrm>
          <a:prstGeom prst="line">
            <a:avLst/>
          </a:prstGeom>
          <a:ln w="158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F053B5D8-19CD-3EC2-9F93-8E3A5881AC06}"/>
              </a:ext>
            </a:extLst>
          </p:cNvPr>
          <p:cNvSpPr txBox="1"/>
          <p:nvPr/>
        </p:nvSpPr>
        <p:spPr>
          <a:xfrm>
            <a:off x="4007768" y="6094697"/>
            <a:ext cx="2581633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Plancher de l’enceinte (poids des câbles)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D544591-B5A2-1CF1-F453-E802FD2B78B8}"/>
              </a:ext>
            </a:extLst>
          </p:cNvPr>
          <p:cNvSpPr txBox="1"/>
          <p:nvPr/>
        </p:nvSpPr>
        <p:spPr>
          <a:xfrm>
            <a:off x="5829686" y="2406774"/>
            <a:ext cx="6170969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Positionnement ?   </a:t>
            </a:r>
            <a:r>
              <a:rPr lang="fr-FR" b="1" dirty="0">
                <a:solidFill>
                  <a:srgbClr val="FF0000"/>
                </a:solidFill>
              </a:rPr>
              <a:t>OK</a:t>
            </a:r>
          </a:p>
          <a:p>
            <a:r>
              <a:rPr lang="fr-FR" dirty="0">
                <a:solidFill>
                  <a:schemeClr val="bg1"/>
                </a:solidFill>
              </a:rPr>
              <a:t>Diamètre des câbles « blancs » ?   </a:t>
            </a:r>
            <a:r>
              <a:rPr lang="fr-FR" sz="1200" b="1" dirty="0">
                <a:solidFill>
                  <a:srgbClr val="FF0000"/>
                </a:solidFill>
              </a:rPr>
              <a:t>Confirmer </a:t>
            </a:r>
            <a:r>
              <a:rPr lang="fr-FR" sz="1200" b="1" dirty="0" err="1">
                <a:solidFill>
                  <a:srgbClr val="FF0000"/>
                </a:solidFill>
              </a:rPr>
              <a:t>ref</a:t>
            </a:r>
            <a:r>
              <a:rPr lang="fr-FR" sz="1200" b="1" dirty="0">
                <a:solidFill>
                  <a:srgbClr val="FF0000"/>
                </a:solidFill>
              </a:rPr>
              <a:t> connecteur de la carte d’accueil des câbles et vérifier le diamètre actuel…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5EA9A5E-0436-2A7C-4F22-2AC31795BA8C}"/>
              </a:ext>
            </a:extLst>
          </p:cNvPr>
          <p:cNvSpPr/>
          <p:nvPr/>
        </p:nvSpPr>
        <p:spPr bwMode="auto">
          <a:xfrm>
            <a:off x="1429121" y="837302"/>
            <a:ext cx="360040" cy="25649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247B94F-A35E-923D-7488-F6F4A55548E3}"/>
              </a:ext>
            </a:extLst>
          </p:cNvPr>
          <p:cNvSpPr/>
          <p:nvPr/>
        </p:nvSpPr>
        <p:spPr bwMode="auto">
          <a:xfrm>
            <a:off x="3719736" y="981051"/>
            <a:ext cx="360040" cy="25649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D616FDD-ECF6-52E7-B160-2035BF20DB8F}"/>
              </a:ext>
            </a:extLst>
          </p:cNvPr>
          <p:cNvCxnSpPr/>
          <p:nvPr/>
        </p:nvCxnSpPr>
        <p:spPr bwMode="auto">
          <a:xfrm flipH="1" flipV="1">
            <a:off x="1789161" y="1091683"/>
            <a:ext cx="4040526" cy="1464608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86A47271-7C92-F52A-0DEA-23BEED292920}"/>
              </a:ext>
            </a:extLst>
          </p:cNvPr>
          <p:cNvCxnSpPr/>
          <p:nvPr/>
        </p:nvCxnSpPr>
        <p:spPr bwMode="auto">
          <a:xfrm flipH="1" flipV="1">
            <a:off x="4079123" y="1237545"/>
            <a:ext cx="1750564" cy="1336614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Parallélogramme 30">
            <a:extLst>
              <a:ext uri="{FF2B5EF4-FFF2-40B4-BE49-F238E27FC236}">
                <a16:creationId xmlns:a16="http://schemas.microsoft.com/office/drawing/2014/main" id="{114848C8-AFA6-68CF-B401-F954C502D608}"/>
              </a:ext>
            </a:extLst>
          </p:cNvPr>
          <p:cNvSpPr/>
          <p:nvPr/>
        </p:nvSpPr>
        <p:spPr bwMode="auto">
          <a:xfrm>
            <a:off x="8768448" y="5456618"/>
            <a:ext cx="3376224" cy="924710"/>
          </a:xfrm>
          <a:prstGeom prst="parallelogram">
            <a:avLst>
              <a:gd name="adj" fmla="val 57826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sz="12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icrosoft YaHei" charset="-122"/>
              </a:rPr>
              <a:t>Carte électronique ?</a:t>
            </a:r>
          </a:p>
          <a:p>
            <a:pPr marL="0" marR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fr-FR" sz="1200" dirty="0">
                <a:latin typeface="Arial" charset="0"/>
                <a:ea typeface="Microsoft YaHei" charset="-122"/>
              </a:rPr>
              <a:t>Horizontale ?</a:t>
            </a:r>
          </a:p>
          <a:p>
            <a:pPr marL="0" marR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Microsoft YaHei" charset="-122"/>
              </a:rPr>
              <a:t>Limite encombrement vertical de l’ensemble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5590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B7E0628-7D69-F399-F5DE-F7B2459CA438}"/>
              </a:ext>
            </a:extLst>
          </p:cNvPr>
          <p:cNvSpPr txBox="1"/>
          <p:nvPr/>
        </p:nvSpPr>
        <p:spPr>
          <a:xfrm>
            <a:off x="6816080" y="188640"/>
            <a:ext cx="475252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cours d’étude et de modification par Yann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DCD42B9-A86E-8B98-43B4-8A1A3F3EC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61" y="2749712"/>
            <a:ext cx="8211405" cy="5503824"/>
          </a:xfrm>
          <a:prstGeom prst="rect">
            <a:avLst/>
          </a:prstGeom>
        </p:spPr>
      </p:pic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C55C9A9B-72B9-0247-22DE-AE34033E31A9}"/>
              </a:ext>
            </a:extLst>
          </p:cNvPr>
          <p:cNvSpPr/>
          <p:nvPr/>
        </p:nvSpPr>
        <p:spPr bwMode="auto">
          <a:xfrm>
            <a:off x="8817096" y="3018935"/>
            <a:ext cx="3304660" cy="2863523"/>
          </a:xfrm>
          <a:custGeom>
            <a:avLst/>
            <a:gdLst>
              <a:gd name="connsiteX0" fmla="*/ 2927927 w 2927927"/>
              <a:gd name="connsiteY0" fmla="*/ 0 h 3453898"/>
              <a:gd name="connsiteX1" fmla="*/ 2733964 w 2927927"/>
              <a:gd name="connsiteY1" fmla="*/ 323273 h 3453898"/>
              <a:gd name="connsiteX2" fmla="*/ 2844800 w 2927927"/>
              <a:gd name="connsiteY2" fmla="*/ 1394691 h 3453898"/>
              <a:gd name="connsiteX3" fmla="*/ 2780146 w 2927927"/>
              <a:gd name="connsiteY3" fmla="*/ 3038763 h 3453898"/>
              <a:gd name="connsiteX4" fmla="*/ 2262909 w 2927927"/>
              <a:gd name="connsiteY4" fmla="*/ 3417454 h 3453898"/>
              <a:gd name="connsiteX5" fmla="*/ 295564 w 2927927"/>
              <a:gd name="connsiteY5" fmla="*/ 3389745 h 3453898"/>
              <a:gd name="connsiteX6" fmla="*/ 18473 w 2927927"/>
              <a:gd name="connsiteY6" fmla="*/ 2983345 h 3453898"/>
              <a:gd name="connsiteX7" fmla="*/ 36946 w 2927927"/>
              <a:gd name="connsiteY7" fmla="*/ 3029527 h 3453898"/>
              <a:gd name="connsiteX8" fmla="*/ 0 w 2927927"/>
              <a:gd name="connsiteY8" fmla="*/ 3020291 h 345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7927" h="3453898">
                <a:moveTo>
                  <a:pt x="2927927" y="0"/>
                </a:moveTo>
                <a:cubicBezTo>
                  <a:pt x="2837872" y="45412"/>
                  <a:pt x="2747818" y="90825"/>
                  <a:pt x="2733964" y="323273"/>
                </a:cubicBezTo>
                <a:cubicBezTo>
                  <a:pt x="2720110" y="555721"/>
                  <a:pt x="2837103" y="942109"/>
                  <a:pt x="2844800" y="1394691"/>
                </a:cubicBezTo>
                <a:cubicBezTo>
                  <a:pt x="2852497" y="1847273"/>
                  <a:pt x="2877128" y="2701636"/>
                  <a:pt x="2780146" y="3038763"/>
                </a:cubicBezTo>
                <a:cubicBezTo>
                  <a:pt x="2683164" y="3375890"/>
                  <a:pt x="2677006" y="3358957"/>
                  <a:pt x="2262909" y="3417454"/>
                </a:cubicBezTo>
                <a:cubicBezTo>
                  <a:pt x="1848812" y="3475951"/>
                  <a:pt x="669637" y="3462097"/>
                  <a:pt x="295564" y="3389745"/>
                </a:cubicBezTo>
                <a:cubicBezTo>
                  <a:pt x="-78509" y="3317394"/>
                  <a:pt x="61576" y="3043381"/>
                  <a:pt x="18473" y="2983345"/>
                </a:cubicBezTo>
                <a:cubicBezTo>
                  <a:pt x="-24630" y="2923309"/>
                  <a:pt x="40025" y="3023369"/>
                  <a:pt x="36946" y="3029527"/>
                </a:cubicBezTo>
                <a:cubicBezTo>
                  <a:pt x="33867" y="3035685"/>
                  <a:pt x="16933" y="3027988"/>
                  <a:pt x="0" y="3020291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C6595FC2-D466-99D0-B52B-309836B6EFBD}"/>
              </a:ext>
            </a:extLst>
          </p:cNvPr>
          <p:cNvSpPr/>
          <p:nvPr/>
        </p:nvSpPr>
        <p:spPr bwMode="auto">
          <a:xfrm>
            <a:off x="6816080" y="5471476"/>
            <a:ext cx="2880320" cy="410982"/>
          </a:xfrm>
          <a:custGeom>
            <a:avLst/>
            <a:gdLst>
              <a:gd name="connsiteX0" fmla="*/ 2180212 w 2180212"/>
              <a:gd name="connsiteY0" fmla="*/ 410072 h 410072"/>
              <a:gd name="connsiteX1" fmla="*/ 794758 w 2180212"/>
              <a:gd name="connsiteY1" fmla="*/ 345417 h 410072"/>
              <a:gd name="connsiteX2" fmla="*/ 74321 w 2180212"/>
              <a:gd name="connsiteY2" fmla="*/ 308472 h 410072"/>
              <a:gd name="connsiteX3" fmla="*/ 18903 w 2180212"/>
              <a:gd name="connsiteY3" fmla="*/ 22144 h 410072"/>
              <a:gd name="connsiteX4" fmla="*/ 37376 w 2180212"/>
              <a:gd name="connsiteY4" fmla="*/ 40617 h 4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212" h="410072">
                <a:moveTo>
                  <a:pt x="2180212" y="410072"/>
                </a:moveTo>
                <a:lnTo>
                  <a:pt x="794758" y="345417"/>
                </a:lnTo>
                <a:cubicBezTo>
                  <a:pt x="443776" y="328484"/>
                  <a:pt x="203630" y="362351"/>
                  <a:pt x="74321" y="308472"/>
                </a:cubicBezTo>
                <a:cubicBezTo>
                  <a:pt x="-54988" y="254593"/>
                  <a:pt x="25060" y="66786"/>
                  <a:pt x="18903" y="22144"/>
                </a:cubicBezTo>
                <a:cubicBezTo>
                  <a:pt x="12745" y="-22499"/>
                  <a:pt x="25060" y="9059"/>
                  <a:pt x="37376" y="40617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F506F17F-7664-65A9-BB06-3ACF3FC5F143}"/>
              </a:ext>
            </a:extLst>
          </p:cNvPr>
          <p:cNvSpPr/>
          <p:nvPr/>
        </p:nvSpPr>
        <p:spPr bwMode="auto">
          <a:xfrm>
            <a:off x="7858164" y="5372303"/>
            <a:ext cx="1267488" cy="529690"/>
          </a:xfrm>
          <a:custGeom>
            <a:avLst/>
            <a:gdLst>
              <a:gd name="connsiteX0" fmla="*/ 1122994 w 1122994"/>
              <a:gd name="connsiteY0" fmla="*/ 391111 h 418809"/>
              <a:gd name="connsiteX1" fmla="*/ 162412 w 1122994"/>
              <a:gd name="connsiteY1" fmla="*/ 381875 h 418809"/>
              <a:gd name="connsiteX2" fmla="*/ 5394 w 1122994"/>
              <a:gd name="connsiteY2" fmla="*/ 30893 h 418809"/>
              <a:gd name="connsiteX3" fmla="*/ 51576 w 1122994"/>
              <a:gd name="connsiteY3" fmla="*/ 40129 h 41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2994" h="418809">
                <a:moveTo>
                  <a:pt x="1122994" y="391111"/>
                </a:moveTo>
                <a:cubicBezTo>
                  <a:pt x="735836" y="416511"/>
                  <a:pt x="348679" y="441911"/>
                  <a:pt x="162412" y="381875"/>
                </a:cubicBezTo>
                <a:cubicBezTo>
                  <a:pt x="-23855" y="321839"/>
                  <a:pt x="23867" y="87851"/>
                  <a:pt x="5394" y="30893"/>
                </a:cubicBezTo>
                <a:cubicBezTo>
                  <a:pt x="-13079" y="-26065"/>
                  <a:pt x="19248" y="7032"/>
                  <a:pt x="51576" y="40129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1518C868-62EB-501E-C7ED-008E8875E860}"/>
              </a:ext>
            </a:extLst>
          </p:cNvPr>
          <p:cNvSpPr/>
          <p:nvPr/>
        </p:nvSpPr>
        <p:spPr bwMode="auto">
          <a:xfrm>
            <a:off x="6991456" y="3884039"/>
            <a:ext cx="760728" cy="792321"/>
          </a:xfrm>
          <a:custGeom>
            <a:avLst/>
            <a:gdLst>
              <a:gd name="connsiteX0" fmla="*/ 416790 w 416790"/>
              <a:gd name="connsiteY0" fmla="*/ 1625080 h 1625080"/>
              <a:gd name="connsiteX1" fmla="*/ 56572 w 416790"/>
              <a:gd name="connsiteY1" fmla="*/ 331989 h 1625080"/>
              <a:gd name="connsiteX2" fmla="*/ 28863 w 416790"/>
              <a:gd name="connsiteY2" fmla="*/ 17952 h 1625080"/>
              <a:gd name="connsiteX3" fmla="*/ 333663 w 416790"/>
              <a:gd name="connsiteY3" fmla="*/ 36425 h 1625080"/>
              <a:gd name="connsiteX4" fmla="*/ 333663 w 416790"/>
              <a:gd name="connsiteY4" fmla="*/ 36425 h 162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790" h="1625080">
                <a:moveTo>
                  <a:pt x="416790" y="1625080"/>
                </a:moveTo>
                <a:cubicBezTo>
                  <a:pt x="269008" y="1112462"/>
                  <a:pt x="121226" y="599844"/>
                  <a:pt x="56572" y="331989"/>
                </a:cubicBezTo>
                <a:cubicBezTo>
                  <a:pt x="-8082" y="64134"/>
                  <a:pt x="-17319" y="67213"/>
                  <a:pt x="28863" y="17952"/>
                </a:cubicBezTo>
                <a:cubicBezTo>
                  <a:pt x="75045" y="-31309"/>
                  <a:pt x="333663" y="36425"/>
                  <a:pt x="333663" y="36425"/>
                </a:cubicBezTo>
                <a:lnTo>
                  <a:pt x="333663" y="36425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148F2BDF-1850-C7A3-8FA9-6168A365E78E}"/>
              </a:ext>
            </a:extLst>
          </p:cNvPr>
          <p:cNvSpPr/>
          <p:nvPr/>
        </p:nvSpPr>
        <p:spPr bwMode="auto">
          <a:xfrm>
            <a:off x="6787510" y="3854951"/>
            <a:ext cx="664547" cy="830727"/>
          </a:xfrm>
          <a:custGeom>
            <a:avLst/>
            <a:gdLst>
              <a:gd name="connsiteX0" fmla="*/ 697677 w 697677"/>
              <a:gd name="connsiteY0" fmla="*/ 1478719 h 1478719"/>
              <a:gd name="connsiteX1" fmla="*/ 78841 w 697677"/>
              <a:gd name="connsiteY1" fmla="*/ 314937 h 1478719"/>
              <a:gd name="connsiteX2" fmla="*/ 23423 w 697677"/>
              <a:gd name="connsiteY2" fmla="*/ 28610 h 1478719"/>
              <a:gd name="connsiteX3" fmla="*/ 217386 w 697677"/>
              <a:gd name="connsiteY3" fmla="*/ 10137 h 1478719"/>
              <a:gd name="connsiteX4" fmla="*/ 217386 w 697677"/>
              <a:gd name="connsiteY4" fmla="*/ 10137 h 147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677" h="1478719">
                <a:moveTo>
                  <a:pt x="697677" y="1478719"/>
                </a:moveTo>
                <a:cubicBezTo>
                  <a:pt x="444447" y="1017670"/>
                  <a:pt x="191217" y="556622"/>
                  <a:pt x="78841" y="314937"/>
                </a:cubicBezTo>
                <a:cubicBezTo>
                  <a:pt x="-33535" y="73252"/>
                  <a:pt x="332" y="79410"/>
                  <a:pt x="23423" y="28610"/>
                </a:cubicBezTo>
                <a:cubicBezTo>
                  <a:pt x="46514" y="-22190"/>
                  <a:pt x="217386" y="10137"/>
                  <a:pt x="217386" y="10137"/>
                </a:cubicBezTo>
                <a:lnTo>
                  <a:pt x="217386" y="10137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B54C72-863A-6672-94AD-51ABB0922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371552" cy="3212976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5220973-BC08-DB47-109E-E0F34AE16F0D}"/>
              </a:ext>
            </a:extLst>
          </p:cNvPr>
          <p:cNvCxnSpPr/>
          <p:nvPr/>
        </p:nvCxnSpPr>
        <p:spPr bwMode="auto">
          <a:xfrm>
            <a:off x="3935760" y="6581744"/>
            <a:ext cx="8211404" cy="0"/>
          </a:xfrm>
          <a:prstGeom prst="line">
            <a:avLst/>
          </a:prstGeom>
          <a:ln w="158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F053B5D8-19CD-3EC2-9F93-8E3A5881AC06}"/>
              </a:ext>
            </a:extLst>
          </p:cNvPr>
          <p:cNvSpPr txBox="1"/>
          <p:nvPr/>
        </p:nvSpPr>
        <p:spPr>
          <a:xfrm>
            <a:off x="3950168" y="5970796"/>
            <a:ext cx="2581633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Plancher de l’enceinte (poids des câbles)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D544591-B5A2-1CF1-F453-E802FD2B78B8}"/>
              </a:ext>
            </a:extLst>
          </p:cNvPr>
          <p:cNvSpPr txBox="1"/>
          <p:nvPr/>
        </p:nvSpPr>
        <p:spPr>
          <a:xfrm>
            <a:off x="5829686" y="3111246"/>
            <a:ext cx="6170969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Positionnement trou passage </a:t>
            </a:r>
            <a:r>
              <a:rPr lang="fr-FR" dirty="0" err="1">
                <a:solidFill>
                  <a:schemeClr val="bg1"/>
                </a:solidFill>
              </a:rPr>
              <a:t>Gnd</a:t>
            </a:r>
            <a:r>
              <a:rPr lang="fr-FR" dirty="0">
                <a:solidFill>
                  <a:schemeClr val="bg1"/>
                </a:solidFill>
              </a:rPr>
              <a:t>/Alim/S-/S+ =   </a:t>
            </a:r>
            <a:r>
              <a:rPr lang="fr-FR" b="1" dirty="0">
                <a:solidFill>
                  <a:srgbClr val="92D050"/>
                </a:solidFill>
              </a:rPr>
              <a:t>OK</a:t>
            </a:r>
          </a:p>
          <a:p>
            <a:r>
              <a:rPr lang="fr-FR" dirty="0">
                <a:solidFill>
                  <a:schemeClr val="bg1"/>
                </a:solidFill>
              </a:rPr>
              <a:t>Diamètre des câbles « blancs » ?   </a:t>
            </a:r>
            <a:r>
              <a:rPr lang="fr-FR" sz="1200" b="1" dirty="0">
                <a:solidFill>
                  <a:srgbClr val="FF0000"/>
                </a:solidFill>
              </a:rPr>
              <a:t>Confirmer </a:t>
            </a:r>
            <a:r>
              <a:rPr lang="fr-FR" sz="1200" b="1" dirty="0" err="1">
                <a:solidFill>
                  <a:srgbClr val="FF0000"/>
                </a:solidFill>
              </a:rPr>
              <a:t>ref</a:t>
            </a:r>
            <a:r>
              <a:rPr lang="fr-FR" sz="1200" b="1" dirty="0">
                <a:solidFill>
                  <a:srgbClr val="FF0000"/>
                </a:solidFill>
              </a:rPr>
              <a:t> connecteur de la carte d’accueil des câbles et vérifier le diamètre actuel…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5EA9A5E-0436-2A7C-4F22-2AC31795BA8C}"/>
              </a:ext>
            </a:extLst>
          </p:cNvPr>
          <p:cNvSpPr/>
          <p:nvPr/>
        </p:nvSpPr>
        <p:spPr bwMode="auto">
          <a:xfrm>
            <a:off x="1429121" y="837302"/>
            <a:ext cx="360040" cy="25649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247B94F-A35E-923D-7488-F6F4A55548E3}"/>
              </a:ext>
            </a:extLst>
          </p:cNvPr>
          <p:cNvSpPr/>
          <p:nvPr/>
        </p:nvSpPr>
        <p:spPr bwMode="auto">
          <a:xfrm>
            <a:off x="3719736" y="981051"/>
            <a:ext cx="360040" cy="25649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D616FDD-ECF6-52E7-B160-2035BF20DB8F}"/>
              </a:ext>
            </a:extLst>
          </p:cNvPr>
          <p:cNvCxnSpPr/>
          <p:nvPr/>
        </p:nvCxnSpPr>
        <p:spPr bwMode="auto">
          <a:xfrm flipH="1" flipV="1">
            <a:off x="1789161" y="1091683"/>
            <a:ext cx="4040525" cy="2265309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86A47271-7C92-F52A-0DEA-23BEED292920}"/>
              </a:ext>
            </a:extLst>
          </p:cNvPr>
          <p:cNvCxnSpPr/>
          <p:nvPr/>
        </p:nvCxnSpPr>
        <p:spPr bwMode="auto">
          <a:xfrm flipH="1" flipV="1">
            <a:off x="4079123" y="1237545"/>
            <a:ext cx="1750563" cy="2119447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8903A53-838D-5EBD-6AC3-97C7B1269D2D}"/>
              </a:ext>
            </a:extLst>
          </p:cNvPr>
          <p:cNvSpPr/>
          <p:nvPr/>
        </p:nvSpPr>
        <p:spPr bwMode="auto">
          <a:xfrm>
            <a:off x="11568608" y="4320739"/>
            <a:ext cx="144016" cy="103953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954C7E1-701B-20EA-0524-74320C90BA4E}"/>
              </a:ext>
            </a:extLst>
          </p:cNvPr>
          <p:cNvSpPr txBox="1"/>
          <p:nvPr/>
        </p:nvSpPr>
        <p:spPr>
          <a:xfrm>
            <a:off x="6787511" y="5964182"/>
            <a:ext cx="4781097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Positionnement carte ?  </a:t>
            </a:r>
            <a:r>
              <a:rPr lang="fr-FR" b="1" strike="sngStrike" dirty="0">
                <a:solidFill>
                  <a:srgbClr val="FF0000"/>
                </a:solidFill>
              </a:rPr>
              <a:t>bleu ou </a:t>
            </a:r>
            <a:r>
              <a:rPr lang="fr-FR" b="1" dirty="0">
                <a:solidFill>
                  <a:srgbClr val="92D050"/>
                </a:solidFill>
              </a:rPr>
              <a:t>verte</a:t>
            </a:r>
          </a:p>
          <a:p>
            <a:r>
              <a:rPr lang="fr-FR" dirty="0">
                <a:solidFill>
                  <a:schemeClr val="bg1"/>
                </a:solidFill>
              </a:rPr>
              <a:t>(encombrement épaisseur ~3/4cm)</a:t>
            </a: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2E9AAC98-FEB6-4A1A-F8A4-793A7DB1FE5F}"/>
              </a:ext>
            </a:extLst>
          </p:cNvPr>
          <p:cNvSpPr/>
          <p:nvPr/>
        </p:nvSpPr>
        <p:spPr bwMode="auto">
          <a:xfrm>
            <a:off x="6369592" y="3854951"/>
            <a:ext cx="624332" cy="698514"/>
          </a:xfrm>
          <a:custGeom>
            <a:avLst/>
            <a:gdLst>
              <a:gd name="connsiteX0" fmla="*/ 624332 w 624332"/>
              <a:gd name="connsiteY0" fmla="*/ 698514 h 698514"/>
              <a:gd name="connsiteX1" fmla="*/ 296878 w 624332"/>
              <a:gd name="connsiteY1" fmla="*/ 74498 h 698514"/>
              <a:gd name="connsiteX2" fmla="*/ 37386 w 624332"/>
              <a:gd name="connsiteY2" fmla="*/ 12714 h 698514"/>
              <a:gd name="connsiteX3" fmla="*/ 55922 w 624332"/>
              <a:gd name="connsiteY3" fmla="*/ 25071 h 698514"/>
              <a:gd name="connsiteX4" fmla="*/ 55922 w 624332"/>
              <a:gd name="connsiteY4" fmla="*/ 25071 h 698514"/>
              <a:gd name="connsiteX5" fmla="*/ 316 w 624332"/>
              <a:gd name="connsiteY5" fmla="*/ 357 h 698514"/>
              <a:gd name="connsiteX6" fmla="*/ 37386 w 624332"/>
              <a:gd name="connsiteY6" fmla="*/ 12714 h 69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332" h="698514">
                <a:moveTo>
                  <a:pt x="624332" y="698514"/>
                </a:moveTo>
                <a:cubicBezTo>
                  <a:pt x="509517" y="443656"/>
                  <a:pt x="394702" y="188798"/>
                  <a:pt x="296878" y="74498"/>
                </a:cubicBezTo>
                <a:cubicBezTo>
                  <a:pt x="199054" y="-39802"/>
                  <a:pt x="77545" y="20952"/>
                  <a:pt x="37386" y="12714"/>
                </a:cubicBezTo>
                <a:cubicBezTo>
                  <a:pt x="-2773" y="4476"/>
                  <a:pt x="55922" y="25071"/>
                  <a:pt x="55922" y="25071"/>
                </a:cubicBezTo>
                <a:lnTo>
                  <a:pt x="55922" y="25071"/>
                </a:lnTo>
                <a:cubicBezTo>
                  <a:pt x="46654" y="20952"/>
                  <a:pt x="3405" y="2416"/>
                  <a:pt x="316" y="357"/>
                </a:cubicBezTo>
                <a:cubicBezTo>
                  <a:pt x="-2773" y="-1702"/>
                  <a:pt x="17306" y="5506"/>
                  <a:pt x="37386" y="12714"/>
                </a:cubicBez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970BE23E-4017-7298-7C90-D7BCE1A644A6}"/>
              </a:ext>
            </a:extLst>
          </p:cNvPr>
          <p:cNvSpPr/>
          <p:nvPr/>
        </p:nvSpPr>
        <p:spPr bwMode="auto">
          <a:xfrm>
            <a:off x="6283411" y="3858967"/>
            <a:ext cx="451021" cy="700676"/>
          </a:xfrm>
          <a:custGeom>
            <a:avLst/>
            <a:gdLst>
              <a:gd name="connsiteX0" fmla="*/ 451021 w 451021"/>
              <a:gd name="connsiteY0" fmla="*/ 700676 h 700676"/>
              <a:gd name="connsiteX1" fmla="*/ 210065 w 451021"/>
              <a:gd name="connsiteY1" fmla="*/ 45768 h 700676"/>
              <a:gd name="connsiteX2" fmla="*/ 0 w 451021"/>
              <a:gd name="connsiteY2" fmla="*/ 107552 h 70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021" h="700676">
                <a:moveTo>
                  <a:pt x="451021" y="700676"/>
                </a:moveTo>
                <a:cubicBezTo>
                  <a:pt x="368128" y="422649"/>
                  <a:pt x="285235" y="144622"/>
                  <a:pt x="210065" y="45768"/>
                </a:cubicBezTo>
                <a:cubicBezTo>
                  <a:pt x="134895" y="-53086"/>
                  <a:pt x="67447" y="27233"/>
                  <a:pt x="0" y="107552"/>
                </a:cubicBez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F6DEC9-D64D-AAED-5463-DDCEC964E02C}"/>
              </a:ext>
            </a:extLst>
          </p:cNvPr>
          <p:cNvSpPr/>
          <p:nvPr/>
        </p:nvSpPr>
        <p:spPr bwMode="auto">
          <a:xfrm>
            <a:off x="6600056" y="4482043"/>
            <a:ext cx="3238814" cy="103953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icrosoft YaHei" charset="-122"/>
              </a:rPr>
              <a:t>Carte électronique</a:t>
            </a:r>
          </a:p>
          <a:p>
            <a:pPr marL="0" marR="0" indent="0" algn="ctr" defTabSz="449263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Microsoft YaHei" charset="-122"/>
            </a:endParaRPr>
          </a:p>
          <a:p>
            <a:pPr marL="0" marR="0" indent="0" algn="ctr" defTabSz="449263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icrosoft YaHei" charset="-122"/>
              </a:rPr>
              <a:t>(</a:t>
            </a:r>
            <a:r>
              <a:rPr kumimoji="0" lang="fr-FR" sz="1400" b="0" i="0" u="none" strike="noStrike" cap="none" normalizeH="0" baseline="0" dirty="0" err="1">
                <a:ln>
                  <a:noFill/>
                </a:ln>
                <a:effectLst/>
                <a:latin typeface="Arial" charset="0"/>
                <a:ea typeface="Microsoft YaHei" charset="-122"/>
              </a:rPr>
              <a:t>low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icrosoft YaHei" charset="-122"/>
              </a:rPr>
              <a:t> power distribution)</a:t>
            </a:r>
          </a:p>
          <a:p>
            <a:pPr marL="0" marR="0" indent="0" algn="ctr" defTabSz="449263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083FE78-5205-654B-6F91-F3B64A029ACE}"/>
              </a:ext>
            </a:extLst>
          </p:cNvPr>
          <p:cNvSpPr/>
          <p:nvPr/>
        </p:nvSpPr>
        <p:spPr bwMode="auto">
          <a:xfrm>
            <a:off x="7536160" y="4869160"/>
            <a:ext cx="72008" cy="81573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0C7668A-D0C4-A5E8-349B-CA76B16AA378}"/>
              </a:ext>
            </a:extLst>
          </p:cNvPr>
          <p:cNvSpPr/>
          <p:nvPr/>
        </p:nvSpPr>
        <p:spPr bwMode="auto">
          <a:xfrm>
            <a:off x="7536160" y="5156316"/>
            <a:ext cx="72008" cy="81573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5DE93A6-D89F-0E91-E13C-C0276710442D}"/>
              </a:ext>
            </a:extLst>
          </p:cNvPr>
          <p:cNvSpPr/>
          <p:nvPr/>
        </p:nvSpPr>
        <p:spPr bwMode="auto">
          <a:xfrm>
            <a:off x="8833295" y="4994989"/>
            <a:ext cx="72008" cy="81573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6EE1336-323A-E634-13FA-167D4F00F1FB}"/>
              </a:ext>
            </a:extLst>
          </p:cNvPr>
          <p:cNvSpPr txBox="1"/>
          <p:nvPr/>
        </p:nvSpPr>
        <p:spPr>
          <a:xfrm>
            <a:off x="263352" y="3429000"/>
            <a:ext cx="3340600" cy="241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à valider / à confirmer :</a:t>
            </a:r>
          </a:p>
          <a:p>
            <a:endParaRPr lang="fr-FR" u="sng" dirty="0"/>
          </a:p>
          <a:p>
            <a:pPr marL="285750" indent="-285750">
              <a:buFontTx/>
              <a:buChar char="-"/>
            </a:pPr>
            <a:r>
              <a:rPr lang="fr-FR" dirty="0"/>
              <a:t>disposition « verte », </a:t>
            </a:r>
          </a:p>
          <a:p>
            <a:r>
              <a:rPr lang="fr-FR" dirty="0"/>
              <a:t>Ok si profondeur disponible dans enceinte (~70cm) est suffisante</a:t>
            </a:r>
          </a:p>
          <a:p>
            <a:endParaRPr lang="fr-FR" dirty="0"/>
          </a:p>
          <a:p>
            <a:r>
              <a:rPr lang="fr-FR" dirty="0"/>
              <a:t>- Proposition de disposition et diamètre des trous (3 ou 4)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6E918A4A-AB07-DC90-ADDE-28BB787E483E}"/>
              </a:ext>
            </a:extLst>
          </p:cNvPr>
          <p:cNvCxnSpPr/>
          <p:nvPr/>
        </p:nvCxnSpPr>
        <p:spPr bwMode="auto">
          <a:xfrm>
            <a:off x="7533830" y="2348880"/>
            <a:ext cx="74338" cy="36219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C1E0276C-6098-CC91-87B6-EAEDDC68D932}"/>
              </a:ext>
            </a:extLst>
          </p:cNvPr>
          <p:cNvCxnSpPr/>
          <p:nvPr/>
        </p:nvCxnSpPr>
        <p:spPr bwMode="auto">
          <a:xfrm>
            <a:off x="8818087" y="2270502"/>
            <a:ext cx="74338" cy="36219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C58877AF-2A31-B701-50CC-B3DEA9A0FE62}"/>
              </a:ext>
            </a:extLst>
          </p:cNvPr>
          <p:cNvCxnSpPr/>
          <p:nvPr/>
        </p:nvCxnSpPr>
        <p:spPr bwMode="auto">
          <a:xfrm>
            <a:off x="7570999" y="2348880"/>
            <a:ext cx="124609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FF5A8854-1432-693A-5F9B-56E520C373AB}"/>
              </a:ext>
            </a:extLst>
          </p:cNvPr>
          <p:cNvSpPr txBox="1"/>
          <p:nvPr/>
        </p:nvSpPr>
        <p:spPr>
          <a:xfrm>
            <a:off x="7804401" y="2030344"/>
            <a:ext cx="830124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Entraxe = 160 mm ?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7F7BA7E8-96B5-9E0A-AB38-B7B8624BAFC6}"/>
              </a:ext>
            </a:extLst>
          </p:cNvPr>
          <p:cNvGrpSpPr/>
          <p:nvPr/>
        </p:nvGrpSpPr>
        <p:grpSpPr>
          <a:xfrm>
            <a:off x="1042650" y="638173"/>
            <a:ext cx="660862" cy="397078"/>
            <a:chOff x="1042650" y="638173"/>
            <a:chExt cx="660862" cy="397078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B964705D-F7FA-609B-5143-6B76AC76F6AA}"/>
                </a:ext>
              </a:extLst>
            </p:cNvPr>
            <p:cNvSpPr/>
            <p:nvPr/>
          </p:nvSpPr>
          <p:spPr bwMode="auto">
            <a:xfrm>
              <a:off x="1127448" y="869289"/>
              <a:ext cx="576064" cy="165962"/>
            </a:xfrm>
            <a:custGeom>
              <a:avLst/>
              <a:gdLst>
                <a:gd name="connsiteX0" fmla="*/ 697677 w 697677"/>
                <a:gd name="connsiteY0" fmla="*/ 1478719 h 1478719"/>
                <a:gd name="connsiteX1" fmla="*/ 78841 w 697677"/>
                <a:gd name="connsiteY1" fmla="*/ 314937 h 1478719"/>
                <a:gd name="connsiteX2" fmla="*/ 23423 w 697677"/>
                <a:gd name="connsiteY2" fmla="*/ 28610 h 1478719"/>
                <a:gd name="connsiteX3" fmla="*/ 217386 w 697677"/>
                <a:gd name="connsiteY3" fmla="*/ 10137 h 1478719"/>
                <a:gd name="connsiteX4" fmla="*/ 217386 w 697677"/>
                <a:gd name="connsiteY4" fmla="*/ 10137 h 147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677" h="1478719">
                  <a:moveTo>
                    <a:pt x="697677" y="1478719"/>
                  </a:moveTo>
                  <a:cubicBezTo>
                    <a:pt x="444447" y="1017670"/>
                    <a:pt x="191217" y="556622"/>
                    <a:pt x="78841" y="314937"/>
                  </a:cubicBezTo>
                  <a:cubicBezTo>
                    <a:pt x="-33535" y="73252"/>
                    <a:pt x="332" y="79410"/>
                    <a:pt x="23423" y="28610"/>
                  </a:cubicBezTo>
                  <a:cubicBezTo>
                    <a:pt x="46514" y="-22190"/>
                    <a:pt x="217386" y="10137"/>
                    <a:pt x="217386" y="10137"/>
                  </a:cubicBezTo>
                  <a:lnTo>
                    <a:pt x="217386" y="10137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E572B32-14C5-710B-B7C3-2EFB7E17113F}"/>
                </a:ext>
              </a:extLst>
            </p:cNvPr>
            <p:cNvSpPr/>
            <p:nvPr/>
          </p:nvSpPr>
          <p:spPr bwMode="auto">
            <a:xfrm rot="988073">
              <a:off x="1127448" y="638173"/>
              <a:ext cx="72008" cy="14114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60ED459-4EB6-CD75-DAE5-FD330C95909C}"/>
                </a:ext>
              </a:extLst>
            </p:cNvPr>
            <p:cNvSpPr/>
            <p:nvPr/>
          </p:nvSpPr>
          <p:spPr bwMode="auto">
            <a:xfrm rot="255558">
              <a:off x="1042650" y="764704"/>
              <a:ext cx="300822" cy="14401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9031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780</Words>
  <Application>Microsoft Office PowerPoint</Application>
  <PresentationFormat>Grand écran</PresentationFormat>
  <Paragraphs>213</Paragraphs>
  <Slides>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lpnhe</dc:creator>
  <cp:lastModifiedBy>martin</cp:lastModifiedBy>
  <cp:revision>34</cp:revision>
  <cp:lastPrinted>1601-01-01T00:00:00Z</cp:lastPrinted>
  <dcterms:created xsi:type="dcterms:W3CDTF">1601-01-01T00:00:00Z</dcterms:created>
  <dcterms:modified xsi:type="dcterms:W3CDTF">2023-01-31T09:35:05Z</dcterms:modified>
</cp:coreProperties>
</file>