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>
      <p:cViewPr varScale="1">
        <p:scale>
          <a:sx n="250" d="100"/>
          <a:sy n="250" d="100"/>
        </p:scale>
        <p:origin x="21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7D556-F1AB-4B8B-827C-2D87D3BCC9B5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7EF53-04F3-4050-B005-E84DFB490FA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367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764000"/>
            <a:ext cx="12192000" cy="32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pic>
        <p:nvPicPr>
          <p:cNvPr id="6" name="Picture 24" descr="IP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654" y="153888"/>
            <a:ext cx="1661539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47531" y="153888"/>
            <a:ext cx="1152000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869" y="156721"/>
            <a:ext cx="2696594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1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874800" y="1764000"/>
            <a:ext cx="10440000" cy="3240000"/>
          </a:xfr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effectLst>
                  <a:glow rad="127000">
                    <a:schemeClr val="tx2">
                      <a:lumMod val="60000"/>
                      <a:lumOff val="40000"/>
                      <a:alpha val="40000"/>
                    </a:schemeClr>
                  </a:glow>
                </a:effectLst>
              </a:defRPr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GB" altLang="fr-FR" noProof="0" dirty="0" smtClean="0"/>
          </a:p>
        </p:txBody>
      </p:sp>
      <p:sp>
        <p:nvSpPr>
          <p:cNvPr id="15361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874800" y="5184000"/>
            <a:ext cx="10440000" cy="1044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altLang="fr-FR" noProof="0" smtClean="0"/>
              <a:t>Modifier le style des sous-titres du masque</a:t>
            </a:r>
            <a:endParaRPr lang="en-GB" altLang="fr-FR" noProof="0" dirty="0" smtClean="0"/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sz="1100" b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023D79-929C-4337-B140-204EE94C619A}" type="slidenum">
              <a:rPr lang="en-GB" smtClean="0"/>
              <a:t>‹N°›</a:t>
            </a:fld>
            <a:endParaRPr lang="en-GB"/>
          </a:p>
        </p:txBody>
      </p:sp>
      <p:sp>
        <p:nvSpPr>
          <p:cNvPr id="13" name="Rectangle 2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sz="1100" b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GB" smtClean="0"/>
              <a:t>17/01/2023</a:t>
            </a:r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12" y="153888"/>
            <a:ext cx="1145904" cy="11520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85" b="52415"/>
          <a:stretch/>
        </p:blipFill>
        <p:spPr bwMode="auto">
          <a:xfrm>
            <a:off x="0" y="6523200"/>
            <a:ext cx="121920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326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pic>
        <p:nvPicPr>
          <p:cNvPr id="10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764000"/>
            <a:ext cx="12192000" cy="32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1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876000" y="1764000"/>
            <a:ext cx="10440000" cy="3240000"/>
          </a:xfr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effectLst>
                  <a:glow rad="127000">
                    <a:schemeClr val="bg2">
                      <a:lumMod val="75000"/>
                      <a:alpha val="40000"/>
                    </a:schemeClr>
                  </a:glow>
                </a:effectLst>
              </a:defRPr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GB" altLang="fr-FR" noProof="0" dirty="0" smtClean="0"/>
          </a:p>
        </p:txBody>
      </p:sp>
      <p:sp>
        <p:nvSpPr>
          <p:cNvPr id="15361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876000" y="5184000"/>
            <a:ext cx="10440000" cy="1044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fr-FR" altLang="fr-FR" noProof="0" smtClean="0"/>
              <a:t>Modifier le style des sous-titres du masque</a:t>
            </a:r>
            <a:endParaRPr lang="en-GB" altLang="fr-FR" noProof="0" dirty="0" smtClean="0"/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lang="en-GB" sz="1100" b="0" kern="1200">
                <a:solidFill>
                  <a:srgbClr val="3C3C6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023D79-929C-4337-B140-204EE94C619A}" type="slidenum">
              <a:rPr lang="en-GB" smtClean="0"/>
              <a:t>‹N°›</a:t>
            </a:fld>
            <a:endParaRPr lang="en-GB"/>
          </a:p>
        </p:txBody>
      </p:sp>
      <p:sp>
        <p:nvSpPr>
          <p:cNvPr id="13" name="Rectangle 2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lang="en-GB" sz="1100" b="0" kern="1200" smtClean="0">
                <a:solidFill>
                  <a:srgbClr val="3C3C6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17/01/2023</a:t>
            </a:r>
            <a:endParaRPr lang="en-GB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85" b="52415"/>
          <a:stretch/>
        </p:blipFill>
        <p:spPr bwMode="auto">
          <a:xfrm>
            <a:off x="0" y="6523200"/>
            <a:ext cx="121920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140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2000" y="972000"/>
            <a:ext cx="11760000" cy="5400000"/>
          </a:xfrm>
        </p:spPr>
        <p:txBody>
          <a:bodyPr/>
          <a:lstStyle>
            <a:lvl1pPr marL="360363" indent="-360363">
              <a:buClr>
                <a:schemeClr val="tx2"/>
              </a:buClr>
              <a:defRPr sz="2400">
                <a:solidFill>
                  <a:schemeClr val="tx2"/>
                </a:solidFill>
              </a:defRPr>
            </a:lvl1pPr>
            <a:lvl2pPr marL="720725" indent="-360363">
              <a:buClr>
                <a:schemeClr val="tx2"/>
              </a:buClr>
              <a:defRPr sz="2000">
                <a:solidFill>
                  <a:schemeClr val="tx2"/>
                </a:solidFill>
              </a:defRPr>
            </a:lvl2pPr>
            <a:lvl3pPr marL="1081088" indent="-361950">
              <a:buClr>
                <a:schemeClr val="tx2"/>
              </a:buClr>
              <a:defRPr sz="1800">
                <a:solidFill>
                  <a:schemeClr val="tx2"/>
                </a:solidFill>
              </a:defRPr>
            </a:lvl3pPr>
            <a:lvl4pPr marL="1431925" indent="-352425">
              <a:buClr>
                <a:schemeClr val="tx2"/>
              </a:buClr>
              <a:defRPr sz="1800">
                <a:solidFill>
                  <a:schemeClr val="tx2"/>
                </a:solidFill>
              </a:defRPr>
            </a:lvl4pPr>
            <a:lvl5pPr marL="1790700" indent="-358775">
              <a:buClr>
                <a:schemeClr val="tx2"/>
              </a:buClr>
              <a:defRPr sz="1600">
                <a:solidFill>
                  <a:schemeClr val="tx2"/>
                </a:solidFill>
              </a:defRPr>
            </a:lvl5pPr>
            <a:lvl6pPr>
              <a:defRPr sz="800"/>
            </a:lvl6pPr>
          </a:lstStyle>
          <a:p>
            <a:pPr lvl="0"/>
            <a:r>
              <a:rPr lang="fr-FR" noProof="0" smtClean="0"/>
              <a:t>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" y="162000"/>
            <a:ext cx="12192000" cy="504000"/>
          </a:xfrm>
        </p:spPr>
        <p:txBody>
          <a:bodyPr/>
          <a:lstStyle>
            <a:lvl1pPr>
              <a:defRPr sz="2800"/>
            </a:lvl1pPr>
          </a:lstStyle>
          <a:p>
            <a:r>
              <a:rPr lang="fr-FR" noProof="0" smtClean="0"/>
              <a:t>Modifiez le style du titre</a:t>
            </a:r>
            <a:endParaRPr lang="en-GB" noProof="0" dirty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023D79-929C-4337-B140-204EE94C619A}" type="slidenum">
              <a:rPr lang="en-GB" smtClean="0"/>
              <a:t>‹N°›</a:t>
            </a:fld>
            <a:endParaRPr lang="en-GB"/>
          </a:p>
        </p:txBody>
      </p:sp>
      <p:sp>
        <p:nvSpPr>
          <p:cNvPr id="7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17/01/2023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955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" y="162000"/>
            <a:ext cx="12192000" cy="504000"/>
          </a:xfrm>
        </p:spPr>
        <p:txBody>
          <a:bodyPr/>
          <a:lstStyle/>
          <a:p>
            <a:r>
              <a:rPr lang="fr-FR" noProof="0" smtClean="0"/>
              <a:t>Modifiez le style du titre</a:t>
            </a:r>
            <a:endParaRPr lang="en-GB" noProof="0" dirty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023D79-929C-4337-B140-204EE94C619A}" type="slidenum">
              <a:rPr lang="en-GB" smtClean="0"/>
              <a:t>‹N°›</a:t>
            </a:fld>
            <a:endParaRPr lang="en-GB"/>
          </a:p>
        </p:txBody>
      </p:sp>
      <p:sp>
        <p:nvSpPr>
          <p:cNvPr id="7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17/01/2023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177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25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5" b="60897"/>
          <a:stretch/>
        </p:blipFill>
        <p:spPr bwMode="auto">
          <a:xfrm>
            <a:off x="0" y="0"/>
            <a:ext cx="12192000" cy="82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6000" y="6624000"/>
            <a:ext cx="648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lang="en-GB" sz="1100" b="0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152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96000" y="6624000"/>
            <a:ext cx="108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lang="en-GB" sz="1100" b="0" kern="120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F6023D79-929C-4337-B140-204EE94C619A}" type="slidenum">
              <a:rPr lang="en-GB" smtClean="0"/>
              <a:t>‹N°›</a:t>
            </a:fld>
            <a:endParaRPr lang="en-GB"/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6000" y="972000"/>
            <a:ext cx="1176120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noProof="0" dirty="0" smtClean="0"/>
              <a:t>Cliques pour modifier les styles du </a:t>
            </a:r>
            <a:r>
              <a:rPr lang="en-GB" altLang="fr-FR" noProof="0" dirty="0" err="1" smtClean="0"/>
              <a:t>texte</a:t>
            </a:r>
            <a:r>
              <a:rPr lang="en-GB" altLang="fr-FR" noProof="0" dirty="0" smtClean="0"/>
              <a:t> du masque</a:t>
            </a:r>
          </a:p>
          <a:p>
            <a:pPr lvl="1"/>
            <a:r>
              <a:rPr lang="en-GB" altLang="fr-FR" noProof="0" dirty="0" err="1" smtClean="0"/>
              <a:t>Deuxième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  <a:p>
            <a:pPr lvl="2"/>
            <a:r>
              <a:rPr lang="en-GB" altLang="fr-FR" noProof="0" dirty="0" err="1" smtClean="0"/>
              <a:t>Troisième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  <a:p>
            <a:pPr lvl="3"/>
            <a:r>
              <a:rPr lang="en-GB" altLang="fr-FR" noProof="0" dirty="0" err="1" smtClean="0"/>
              <a:t>Quatrième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  <a:p>
            <a:pPr lvl="4"/>
            <a:r>
              <a:rPr lang="en-GB" altLang="fr-FR" noProof="0" dirty="0" err="1" smtClean="0"/>
              <a:t>Cinquième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</p:txBody>
      </p:sp>
      <p:sp>
        <p:nvSpPr>
          <p:cNvPr id="152602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6000" y="6624000"/>
            <a:ext cx="108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1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 smtClean="0"/>
              <a:t>17/01/2023</a:t>
            </a:r>
            <a:endParaRPr lang="en-GB"/>
          </a:p>
        </p:txBody>
      </p:sp>
      <p:sp>
        <p:nvSpPr>
          <p:cNvPr id="1030" name="Text Box 28"/>
          <p:cNvSpPr txBox="1">
            <a:spLocks noChangeArrowheads="1"/>
          </p:cNvSpPr>
          <p:nvPr/>
        </p:nvSpPr>
        <p:spPr bwMode="auto">
          <a:xfrm>
            <a:off x="4449234" y="6469064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1031" name="Text Box 29"/>
          <p:cNvSpPr txBox="1">
            <a:spLocks noChangeArrowheads="1"/>
          </p:cNvSpPr>
          <p:nvPr/>
        </p:nvSpPr>
        <p:spPr bwMode="auto">
          <a:xfrm>
            <a:off x="4449234" y="6469064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1033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0" y="162718"/>
            <a:ext cx="12192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noProof="0" dirty="0" err="1" smtClean="0"/>
              <a:t>Cliquez</a:t>
            </a:r>
            <a:r>
              <a:rPr lang="en-GB" altLang="fr-FR" noProof="0" dirty="0" smtClean="0"/>
              <a:t> pour modifier le style du titre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85" b="52415"/>
          <a:stretch/>
        </p:blipFill>
        <p:spPr bwMode="auto">
          <a:xfrm>
            <a:off x="0" y="6523200"/>
            <a:ext cx="121920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33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60363" indent="-3603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1pPr>
      <a:lvl2pPr marL="720725" indent="-3603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2pPr>
      <a:lvl3pPr marL="1081088" indent="-3619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18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3pPr>
      <a:lvl4pPr marL="1431925" indent="-3524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¨"/>
        <a:defRPr sz="18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4pPr>
      <a:lvl5pPr marL="1790700" indent="-3587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>
                <a:effectLst/>
              </a:rPr>
              <a:t>Contribution to ITS3 design 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>proposal </a:t>
            </a:r>
            <a:r>
              <a:rPr lang="en-GB" dirty="0">
                <a:effectLst/>
              </a:rPr>
              <a:t>from IPHC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22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4 main axes</a:t>
            </a:r>
          </a:p>
          <a:p>
            <a:pPr lvl="1"/>
            <a:r>
              <a:rPr lang="en-GB" dirty="0"/>
              <a:t>Digital flow</a:t>
            </a:r>
          </a:p>
          <a:p>
            <a:pPr lvl="1"/>
            <a:r>
              <a:rPr lang="en-GB" dirty="0" smtClean="0"/>
              <a:t>Pixel readout and pixel array</a:t>
            </a:r>
          </a:p>
          <a:p>
            <a:pPr lvl="1"/>
            <a:r>
              <a:rPr lang="en-GB" dirty="0" smtClean="0"/>
              <a:t>Power and rails simulations</a:t>
            </a:r>
          </a:p>
          <a:p>
            <a:pPr lvl="1"/>
            <a:r>
              <a:rPr lang="en-GB" dirty="0" smtClean="0"/>
              <a:t>Analogue Front-End optimisations</a:t>
            </a:r>
          </a:p>
          <a:p>
            <a:r>
              <a:rPr lang="en-GB" dirty="0" smtClean="0"/>
              <a:t>Resources</a:t>
            </a:r>
          </a:p>
          <a:p>
            <a:pPr lvl="1"/>
            <a:r>
              <a:rPr lang="en-GB" dirty="0" smtClean="0"/>
              <a:t>Mainly in the digital with strong backend background</a:t>
            </a:r>
          </a:p>
          <a:p>
            <a:pPr lvl="2"/>
            <a:r>
              <a:rPr lang="en-GB" dirty="0" smtClean="0"/>
              <a:t>3 FTP: X. Fang, F. Morel, and A. Himmi, G. Bertolone and J. Soudier for 1 ETP</a:t>
            </a:r>
          </a:p>
          <a:p>
            <a:pPr lvl="1"/>
            <a:r>
              <a:rPr lang="en-GB" dirty="0" smtClean="0"/>
              <a:t>Expertise in analogue </a:t>
            </a:r>
            <a:r>
              <a:rPr lang="en-GB" dirty="0"/>
              <a:t>f</a:t>
            </a:r>
            <a:r>
              <a:rPr lang="en-GB" dirty="0" smtClean="0"/>
              <a:t>ront end</a:t>
            </a:r>
          </a:p>
          <a:p>
            <a:pPr lvl="2"/>
            <a:r>
              <a:rPr lang="en-GB" dirty="0" smtClean="0"/>
              <a:t>1 FTP: A. Dorokhov</a:t>
            </a:r>
          </a:p>
          <a:p>
            <a:pPr lvl="2"/>
            <a:r>
              <a:rPr lang="en-GB" dirty="0" smtClean="0"/>
              <a:t>Also C. </a:t>
            </a:r>
            <a:r>
              <a:rPr lang="en-GB" dirty="0" err="1" smtClean="0"/>
              <a:t>Lemoine</a:t>
            </a:r>
            <a:r>
              <a:rPr lang="en-GB" dirty="0" smtClean="0"/>
              <a:t> with Walter’s thesis</a:t>
            </a:r>
            <a:endParaRPr lang="en-GB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smtClean="0"/>
              <a:t>17/01/2023</a:t>
            </a:r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023D79-929C-4337-B140-204EE94C619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53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Digital flow is not unique, the choices can have a strong impact on the design</a:t>
            </a:r>
          </a:p>
          <a:p>
            <a:pPr lvl="1"/>
            <a:r>
              <a:rPr lang="en-GB" dirty="0" smtClean="0"/>
              <a:t>Verification capabilities</a:t>
            </a:r>
          </a:p>
          <a:p>
            <a:pPr lvl="1"/>
            <a:r>
              <a:rPr lang="en-GB" dirty="0" smtClean="0"/>
              <a:t>Design duration</a:t>
            </a:r>
          </a:p>
          <a:p>
            <a:pPr lvl="1"/>
            <a:r>
              <a:rPr lang="en-GB" dirty="0" smtClean="0"/>
              <a:t>Hardware limitation (CPU, RAM)</a:t>
            </a:r>
          </a:p>
          <a:p>
            <a:r>
              <a:rPr lang="en-GB" dirty="0" smtClean="0"/>
              <a:t>Stitched </a:t>
            </a:r>
            <a:r>
              <a:rPr lang="en-GB" dirty="0"/>
              <a:t>sensor is very demanding on the capabilities of the </a:t>
            </a:r>
            <a:r>
              <a:rPr lang="en-GB" dirty="0" smtClean="0"/>
              <a:t>tools</a:t>
            </a:r>
          </a:p>
          <a:p>
            <a:r>
              <a:rPr lang="en-GB" dirty="0" smtClean="0"/>
              <a:t>Need to elaborate a strategy on the flow</a:t>
            </a:r>
          </a:p>
          <a:p>
            <a:pPr lvl="1"/>
            <a:r>
              <a:rPr lang="en-GB" dirty="0" smtClean="0"/>
              <a:t>We can help with our experience on previous design</a:t>
            </a:r>
          </a:p>
          <a:p>
            <a:pPr lvl="1"/>
            <a:r>
              <a:rPr lang="en-GB" dirty="0" smtClean="0"/>
              <a:t>To select and configure most effective verifications</a:t>
            </a:r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flow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smtClean="0"/>
              <a:t>17/01/2023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023D79-929C-4337-B140-204EE94C619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19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92000" y="972000"/>
            <a:ext cx="6628812" cy="5400000"/>
          </a:xfrm>
        </p:spPr>
        <p:txBody>
          <a:bodyPr/>
          <a:lstStyle/>
          <a:p>
            <a:r>
              <a:rPr lang="en-GB" dirty="0" smtClean="0"/>
              <a:t>Experience on column readout</a:t>
            </a:r>
          </a:p>
          <a:p>
            <a:pPr lvl="1"/>
            <a:r>
              <a:rPr lang="en-GB" dirty="0" smtClean="0"/>
              <a:t>MIMOSIS chips </a:t>
            </a:r>
          </a:p>
          <a:p>
            <a:pPr lvl="1"/>
            <a:r>
              <a:rPr lang="en-GB" dirty="0" smtClean="0"/>
              <a:t>MOSS</a:t>
            </a:r>
          </a:p>
          <a:p>
            <a:r>
              <a:rPr lang="en-GB" dirty="0" smtClean="0"/>
              <a:t>Better to </a:t>
            </a:r>
            <a:r>
              <a:rPr lang="en-GB" dirty="0"/>
              <a:t>a</a:t>
            </a:r>
            <a:r>
              <a:rPr lang="en-GB" dirty="0" smtClean="0"/>
              <a:t>ssemble the pixel matrix with </a:t>
            </a:r>
            <a:r>
              <a:rPr lang="en-GB" dirty="0" err="1" smtClean="0"/>
              <a:t>Innovus</a:t>
            </a:r>
            <a:endParaRPr lang="en-GB" dirty="0" smtClean="0"/>
          </a:p>
          <a:p>
            <a:pPr lvl="1"/>
            <a:r>
              <a:rPr lang="en-GB" dirty="0" smtClean="0"/>
              <a:t>Best control of the digital (reduce </a:t>
            </a:r>
            <a:r>
              <a:rPr lang="en-GB" dirty="0" err="1" smtClean="0"/>
              <a:t>respin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Can merge Digital pixel and Column readout</a:t>
            </a:r>
          </a:p>
          <a:p>
            <a:pPr lvl="1"/>
            <a:r>
              <a:rPr lang="en-GB" dirty="0" smtClean="0"/>
              <a:t>Can make analysis at early stage with the </a:t>
            </a:r>
            <a:r>
              <a:rPr lang="en-GB" dirty="0" err="1" smtClean="0"/>
              <a:t>Blackbox</a:t>
            </a:r>
            <a:r>
              <a:rPr lang="en-GB" dirty="0" smtClean="0"/>
              <a:t> </a:t>
            </a:r>
            <a:r>
              <a:rPr lang="en-GB" dirty="0"/>
              <a:t>flow</a:t>
            </a:r>
            <a:endParaRPr lang="en-GB" dirty="0" smtClean="0"/>
          </a:p>
          <a:p>
            <a:pPr lvl="2"/>
            <a:r>
              <a:rPr lang="en-GB" dirty="0" smtClean="0"/>
              <a:t>IR drop, Crosstalk, Timing, Congestion</a:t>
            </a:r>
          </a:p>
          <a:p>
            <a:pPr lvl="1"/>
            <a:r>
              <a:rPr lang="en-GB" dirty="0" err="1" smtClean="0"/>
              <a:t>Respin</a:t>
            </a:r>
            <a:r>
              <a:rPr lang="en-GB" dirty="0" smtClean="0"/>
              <a:t> of the matrix</a:t>
            </a:r>
          </a:p>
          <a:p>
            <a:pPr lvl="1"/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Pixel matrix and readout 1/2</a:t>
            </a:r>
            <a:endParaRPr lang="en-GB" dirty="0"/>
          </a:p>
        </p:txBody>
      </p:sp>
      <p:grpSp>
        <p:nvGrpSpPr>
          <p:cNvPr id="54" name="Groupe 53"/>
          <p:cNvGrpSpPr/>
          <p:nvPr/>
        </p:nvGrpSpPr>
        <p:grpSpPr>
          <a:xfrm>
            <a:off x="7102843" y="1016922"/>
            <a:ext cx="4991375" cy="4783136"/>
            <a:chOff x="6678456" y="933795"/>
            <a:chExt cx="4991375" cy="4783136"/>
          </a:xfrm>
        </p:grpSpPr>
        <p:grpSp>
          <p:nvGrpSpPr>
            <p:cNvPr id="49" name="Groupe 48"/>
            <p:cNvGrpSpPr/>
            <p:nvPr/>
          </p:nvGrpSpPr>
          <p:grpSpPr>
            <a:xfrm>
              <a:off x="6678456" y="1213657"/>
              <a:ext cx="4712532" cy="4503274"/>
              <a:chOff x="6678456" y="1213657"/>
              <a:chExt cx="4712532" cy="4503274"/>
            </a:xfrm>
          </p:grpSpPr>
          <p:cxnSp>
            <p:nvCxnSpPr>
              <p:cNvPr id="34" name="Connecteur droit 33"/>
              <p:cNvCxnSpPr>
                <a:stCxn id="9" idx="3"/>
              </p:cNvCxnSpPr>
              <p:nvPr/>
            </p:nvCxnSpPr>
            <p:spPr bwMode="auto">
              <a:xfrm flipV="1">
                <a:off x="10094988" y="4836637"/>
                <a:ext cx="1296000" cy="0"/>
              </a:xfrm>
              <a:prstGeom prst="line">
                <a:avLst/>
              </a:prstGeom>
              <a:ln w="25400">
                <a:solidFill>
                  <a:srgbClr val="FF0000"/>
                </a:solidFill>
                <a:prstDash val="dash"/>
              </a:ln>
              <a:extLst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/>
              <p:cNvCxnSpPr>
                <a:stCxn id="8" idx="3"/>
              </p:cNvCxnSpPr>
              <p:nvPr/>
            </p:nvCxnSpPr>
            <p:spPr bwMode="auto">
              <a:xfrm>
                <a:off x="10094988" y="2797705"/>
                <a:ext cx="1296000" cy="0"/>
              </a:xfrm>
              <a:prstGeom prst="line">
                <a:avLst/>
              </a:prstGeom>
              <a:ln w="25400">
                <a:solidFill>
                  <a:srgbClr val="FF0000"/>
                </a:solidFill>
                <a:prstDash val="dash"/>
              </a:ln>
              <a:extLst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" name="Rectangle 4"/>
              <p:cNvSpPr/>
              <p:nvPr/>
            </p:nvSpPr>
            <p:spPr bwMode="auto">
              <a:xfrm>
                <a:off x="8269526" y="1627069"/>
                <a:ext cx="889462" cy="4089861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Column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kumimoji="0" lang="en-GB" sz="120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anose="020B0604020202020204" pitchFamily="34" charset="0"/>
                  </a:rPr>
                  <a:t>Readout</a:t>
                </a: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7333526" y="2329705"/>
                <a:ext cx="936000" cy="936000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Collection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Diode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7333526" y="4374636"/>
                <a:ext cx="936000" cy="936000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Collection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Diode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9158988" y="2329705"/>
                <a:ext cx="936000" cy="936000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Collection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Diode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9158988" y="4374636"/>
                <a:ext cx="936000" cy="936000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Collection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Diode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7333526" y="1627069"/>
                <a:ext cx="936000" cy="702636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Digital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Pixel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9158988" y="1627069"/>
                <a:ext cx="936000" cy="702636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Digital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Pixel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Forme en L 12"/>
              <p:cNvSpPr/>
              <p:nvPr/>
            </p:nvSpPr>
            <p:spPr bwMode="auto">
              <a:xfrm>
                <a:off x="6678456" y="1627069"/>
                <a:ext cx="1591069" cy="2044931"/>
              </a:xfrm>
              <a:prstGeom prst="corner">
                <a:avLst>
                  <a:gd name="adj1" fmla="val 25455"/>
                  <a:gd name="adj2" fmla="val 41195"/>
                </a:avLst>
              </a:prstGeom>
              <a:ln/>
              <a:extLst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kumimoji="0" lang="en-GB" sz="105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anose="020B0604020202020204" pitchFamily="34" charset="0"/>
                  </a:rPr>
                  <a:t>Analog FE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7333526" y="3672000"/>
                <a:ext cx="936000" cy="702636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Digital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Pixel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9158988" y="3672000"/>
                <a:ext cx="936000" cy="702636"/>
              </a:xfrm>
              <a:prstGeom prst="rect">
                <a:avLst/>
              </a:prstGeom>
              <a:ln/>
              <a:extLst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Digital</a:t>
                </a:r>
              </a:p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en-GB" sz="1200" dirty="0" smtClean="0">
                    <a:solidFill>
                      <a:schemeClr val="bg2"/>
                    </a:solidFill>
                    <a:latin typeface="Arial" panose="020B0604020202020204" pitchFamily="34" charset="0"/>
                  </a:rPr>
                  <a:t>Pixel</a:t>
                </a:r>
                <a:endParaRPr kumimoji="0" lang="en-GB" sz="12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Forme en L 16"/>
              <p:cNvSpPr/>
              <p:nvPr/>
            </p:nvSpPr>
            <p:spPr bwMode="auto">
              <a:xfrm>
                <a:off x="6678456" y="3672000"/>
                <a:ext cx="1591069" cy="2044931"/>
              </a:xfrm>
              <a:prstGeom prst="corner">
                <a:avLst>
                  <a:gd name="adj1" fmla="val 25455"/>
                  <a:gd name="adj2" fmla="val 41195"/>
                </a:avLst>
              </a:prstGeom>
              <a:ln/>
              <a:extLst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kumimoji="0" lang="en-GB" sz="105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anose="020B0604020202020204" pitchFamily="34" charset="0"/>
                  </a:rPr>
                  <a:t>Analog FE</a:t>
                </a:r>
              </a:p>
            </p:txBody>
          </p:sp>
          <p:sp>
            <p:nvSpPr>
              <p:cNvPr id="18" name="Forme en L 17"/>
              <p:cNvSpPr/>
              <p:nvPr/>
            </p:nvSpPr>
            <p:spPr bwMode="auto">
              <a:xfrm flipH="1">
                <a:off x="9163687" y="1627069"/>
                <a:ext cx="1591069" cy="2044931"/>
              </a:xfrm>
              <a:prstGeom prst="corner">
                <a:avLst>
                  <a:gd name="adj1" fmla="val 25455"/>
                  <a:gd name="adj2" fmla="val 41195"/>
                </a:avLst>
              </a:prstGeom>
              <a:ln/>
              <a:extLst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kumimoji="0" lang="en-GB" sz="105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anose="020B0604020202020204" pitchFamily="34" charset="0"/>
                  </a:rPr>
                  <a:t>Analog FE</a:t>
                </a:r>
              </a:p>
            </p:txBody>
          </p:sp>
          <p:sp>
            <p:nvSpPr>
              <p:cNvPr id="19" name="Forme en L 18"/>
              <p:cNvSpPr/>
              <p:nvPr/>
            </p:nvSpPr>
            <p:spPr bwMode="auto">
              <a:xfrm flipH="1">
                <a:off x="9163687" y="3671999"/>
                <a:ext cx="1591069" cy="2044931"/>
              </a:xfrm>
              <a:prstGeom prst="corner">
                <a:avLst>
                  <a:gd name="adj1" fmla="val 25455"/>
                  <a:gd name="adj2" fmla="val 41195"/>
                </a:avLst>
              </a:prstGeom>
              <a:ln/>
              <a:extLst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kumimoji="0" lang="en-GB" sz="105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anose="020B0604020202020204" pitchFamily="34" charset="0"/>
                  </a:rPr>
                  <a:t>Analog FE</a:t>
                </a:r>
              </a:p>
            </p:txBody>
          </p:sp>
          <p:cxnSp>
            <p:nvCxnSpPr>
              <p:cNvPr id="22" name="Connecteur droit 21"/>
              <p:cNvCxnSpPr>
                <a:stCxn id="11" idx="0"/>
              </p:cNvCxnSpPr>
              <p:nvPr/>
            </p:nvCxnSpPr>
            <p:spPr bwMode="auto">
              <a:xfrm flipV="1">
                <a:off x="7801526" y="1213657"/>
                <a:ext cx="0" cy="432000"/>
              </a:xfrm>
              <a:prstGeom prst="line">
                <a:avLst/>
              </a:prstGeom>
              <a:ln w="25400">
                <a:solidFill>
                  <a:srgbClr val="FF0000"/>
                </a:solidFill>
                <a:prstDash val="dash"/>
              </a:ln>
              <a:extLst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/>
              <p:cNvCxnSpPr>
                <a:stCxn id="12" idx="0"/>
              </p:cNvCxnSpPr>
              <p:nvPr/>
            </p:nvCxnSpPr>
            <p:spPr bwMode="auto">
              <a:xfrm flipV="1">
                <a:off x="9626988" y="1213657"/>
                <a:ext cx="0" cy="432000"/>
              </a:xfrm>
              <a:prstGeom prst="line">
                <a:avLst/>
              </a:prstGeom>
              <a:ln w="25400">
                <a:solidFill>
                  <a:srgbClr val="FF0000"/>
                </a:solidFill>
                <a:prstDash val="dash"/>
              </a:ln>
              <a:extLst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1" name="Connecteur droit avec flèche 40"/>
              <p:cNvCxnSpPr/>
              <p:nvPr/>
            </p:nvCxnSpPr>
            <p:spPr bwMode="auto">
              <a:xfrm>
                <a:off x="11390988" y="2797705"/>
                <a:ext cx="0" cy="2038932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Connecteur droit avec flèche 44"/>
              <p:cNvCxnSpPr/>
              <p:nvPr/>
            </p:nvCxnSpPr>
            <p:spPr bwMode="auto">
              <a:xfrm flipH="1">
                <a:off x="7801526" y="1213657"/>
                <a:ext cx="1825462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2" name="ZoneTexte 51"/>
            <p:cNvSpPr txBox="1"/>
            <p:nvPr/>
          </p:nvSpPr>
          <p:spPr>
            <a:xfrm>
              <a:off x="8232394" y="933795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</a:rPr>
                <a:t>22.5 / 25 µm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 rot="5400000">
              <a:off x="11070308" y="3678672"/>
              <a:ext cx="9220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</a:rPr>
                <a:t>17 / 18 µm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smtClean="0"/>
              <a:t>17/01/2023</a:t>
            </a:r>
            <a:endParaRPr lang="en-GB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023D79-929C-4337-B140-204EE94C619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92000" y="972000"/>
            <a:ext cx="8593860" cy="5400000"/>
          </a:xfrm>
        </p:spPr>
        <p:txBody>
          <a:bodyPr/>
          <a:lstStyle/>
          <a:p>
            <a:r>
              <a:rPr lang="en-GB" dirty="0" smtClean="0"/>
              <a:t>Even if the digital tools are used, the same quality can be achieved</a:t>
            </a:r>
          </a:p>
          <a:p>
            <a:pPr lvl="1"/>
            <a:r>
              <a:rPr lang="en-GB" dirty="0" smtClean="0"/>
              <a:t>Complex </a:t>
            </a:r>
            <a:r>
              <a:rPr lang="en-GB" dirty="0"/>
              <a:t>and controlled routing is </a:t>
            </a:r>
            <a:r>
              <a:rPr lang="en-GB" dirty="0" smtClean="0"/>
              <a:t>possible</a:t>
            </a:r>
          </a:p>
          <a:p>
            <a:r>
              <a:rPr lang="en-GB" dirty="0" smtClean="0"/>
              <a:t>Xiaochao and Frederic are former analogue designers</a:t>
            </a:r>
          </a:p>
          <a:p>
            <a:r>
              <a:rPr lang="en-GB" dirty="0" smtClean="0"/>
              <a:t>Current </a:t>
            </a:r>
            <a:r>
              <a:rPr lang="en-GB" dirty="0"/>
              <a:t>a</a:t>
            </a:r>
            <a:r>
              <a:rPr lang="en-GB" dirty="0" smtClean="0"/>
              <a:t>ctivities:</a:t>
            </a:r>
          </a:p>
          <a:p>
            <a:pPr lvl="1"/>
            <a:r>
              <a:rPr lang="en-GB" dirty="0" smtClean="0"/>
              <a:t>Column readout study has started (Xiaochao)</a:t>
            </a:r>
          </a:p>
          <a:p>
            <a:pPr lvl="2"/>
            <a:r>
              <a:rPr lang="en-GB" dirty="0" smtClean="0"/>
              <a:t>Preliminary results: width of 16 µm is achievable with 4 routing metal layers with standard width and spacing</a:t>
            </a:r>
          </a:p>
          <a:p>
            <a:pPr lvl="1"/>
            <a:r>
              <a:rPr lang="en-GB" dirty="0" smtClean="0"/>
              <a:t>Flip-flop as memory has not been started (Frederic)</a:t>
            </a:r>
          </a:p>
          <a:p>
            <a:pPr lvl="2"/>
            <a:r>
              <a:rPr lang="en-GB" dirty="0" smtClean="0"/>
              <a:t>Further implication on the pixel matrix readout?</a:t>
            </a:r>
            <a:endParaRPr lang="en-GB" dirty="0"/>
          </a:p>
          <a:p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Pixel matrix and </a:t>
            </a:r>
            <a:r>
              <a:rPr lang="en-GB" dirty="0" smtClean="0"/>
              <a:t>readout 2/2</a:t>
            </a:r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178" y="1158240"/>
            <a:ext cx="2405091" cy="5126865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smtClean="0"/>
              <a:t>17/01/2023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023D79-929C-4337-B140-204EE94C619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64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Power and rails simulations are crucial with ER2</a:t>
            </a:r>
          </a:p>
          <a:p>
            <a:r>
              <a:rPr lang="en-GB" dirty="0" smtClean="0"/>
              <a:t>Need to start as soon as possible</a:t>
            </a:r>
          </a:p>
          <a:p>
            <a:pPr lvl="1"/>
            <a:r>
              <a:rPr lang="en-GB" dirty="0" smtClean="0"/>
              <a:t>Will help sizing power rails </a:t>
            </a:r>
          </a:p>
          <a:p>
            <a:r>
              <a:rPr lang="en-GB" dirty="0" smtClean="0"/>
              <a:t>Embedded regulators</a:t>
            </a:r>
          </a:p>
          <a:p>
            <a:pPr lvl="1"/>
            <a:r>
              <a:rPr lang="en-GB" dirty="0" smtClean="0"/>
              <a:t>We have started to study power rails on chip with embedded regulators</a:t>
            </a:r>
          </a:p>
          <a:p>
            <a:pPr lvl="1"/>
            <a:r>
              <a:rPr lang="en-GB" dirty="0" smtClean="0"/>
              <a:t>OBELIX for BELLEII experiment</a:t>
            </a:r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and rails simulations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smtClean="0"/>
              <a:t>17/01/2023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023D79-929C-4337-B140-204EE94C619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5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Andrei's </a:t>
            </a:r>
            <a:r>
              <a:rPr lang="en-GB" dirty="0" smtClean="0"/>
              <a:t>expertise </a:t>
            </a:r>
            <a:r>
              <a:rPr lang="en-GB" dirty="0"/>
              <a:t>is well </a:t>
            </a:r>
            <a:r>
              <a:rPr lang="en-GB" dirty="0" smtClean="0"/>
              <a:t>established</a:t>
            </a:r>
          </a:p>
          <a:p>
            <a:r>
              <a:rPr lang="en-GB" dirty="0"/>
              <a:t>Andrei and Walter are a good duo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Analogue Front-End optimisations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smtClean="0"/>
              <a:t>17/01/2023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Frédéric Morel - ITS3 sensor design discussion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023D79-929C-4337-B140-204EE94C619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91118"/>
      </p:ext>
    </p:extLst>
  </p:cSld>
  <p:clrMapOvr>
    <a:masterClrMapping/>
  </p:clrMapOvr>
</p:sld>
</file>

<file path=ppt/theme/theme1.xml><?xml version="1.0" encoding="utf-8"?>
<a:theme xmlns:a="http://schemas.openxmlformats.org/drawingml/2006/main" name="c4pi_extra_lar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3525" marR="0" indent="-263525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anose="05000000000000000000" pitchFamily="2" charset="2"/>
          <a:buChar char="n"/>
          <a:tabLst/>
          <a:defRPr kumimoji="0" lang="fr-FR" altLang="fr-FR" sz="9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3525" marR="0" indent="-263525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anose="05000000000000000000" pitchFamily="2" charset="2"/>
          <a:buChar char="n"/>
          <a:tabLst/>
          <a:defRPr kumimoji="0" lang="fr-FR" altLang="fr-FR" sz="9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4pi_extra_large" id="{5DBCCDEC-9252-4AE0-8394-E52D8DEE4DD0}" vid="{707885B2-3E81-4515-9588-F6491701377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c4pi_extra_large</Template>
  <TotalTime>486</TotalTime>
  <Words>427</Words>
  <Application>Microsoft Office PowerPoint</Application>
  <PresentationFormat>Grand écran</PresentationFormat>
  <Paragraphs>93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c4pi_extra_large</vt:lpstr>
      <vt:lpstr> Contribution to ITS3 design  proposal from IPHC</vt:lpstr>
      <vt:lpstr>Introduction</vt:lpstr>
      <vt:lpstr>Digital flow</vt:lpstr>
      <vt:lpstr>Pixel matrix and readout 1/2</vt:lpstr>
      <vt:lpstr>Pixel matrix and readout 2/2</vt:lpstr>
      <vt:lpstr>Power and rails simulations</vt:lpstr>
      <vt:lpstr>Analogue Front-End optimisations</vt:lpstr>
    </vt:vector>
  </TitlesOfParts>
  <Company>IPHC IN2P3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Contribution to ITS3 design  proposal from IPHC</dc:title>
  <dc:creator>Morel</dc:creator>
  <cp:lastModifiedBy>Morel</cp:lastModifiedBy>
  <cp:revision>16</cp:revision>
  <dcterms:created xsi:type="dcterms:W3CDTF">2023-01-16T13:41:38Z</dcterms:created>
  <dcterms:modified xsi:type="dcterms:W3CDTF">2023-01-17T11:11:55Z</dcterms:modified>
</cp:coreProperties>
</file>