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403" r:id="rId3"/>
    <p:sldId id="404" r:id="rId4"/>
    <p:sldId id="405" r:id="rId5"/>
    <p:sldId id="406" r:id="rId6"/>
    <p:sldId id="407" r:id="rId7"/>
    <p:sldId id="408" r:id="rId8"/>
    <p:sldId id="410" r:id="rId9"/>
    <p:sldId id="411" r:id="rId10"/>
    <p:sldId id="412" r:id="rId11"/>
    <p:sldId id="409" r:id="rId12"/>
    <p:sldId id="413" r:id="rId13"/>
    <p:sldId id="414" r:id="rId14"/>
    <p:sldId id="415" r:id="rId15"/>
    <p:sldId id="416" r:id="rId16"/>
    <p:sldId id="417" r:id="rId17"/>
    <p:sldId id="419" r:id="rId18"/>
    <p:sldId id="422" r:id="rId19"/>
    <p:sldId id="418" r:id="rId20"/>
    <p:sldId id="420" r:id="rId21"/>
    <p:sldId id="421" r:id="rId22"/>
    <p:sldId id="423" r:id="rId23"/>
    <p:sldId id="424" r:id="rId24"/>
    <p:sldId id="425" r:id="rId25"/>
    <p:sldId id="426" r:id="rId26"/>
    <p:sldId id="402" r:id="rId27"/>
    <p:sldId id="433" r:id="rId28"/>
    <p:sldId id="436" r:id="rId29"/>
    <p:sldId id="432" r:id="rId30"/>
    <p:sldId id="434" r:id="rId31"/>
    <p:sldId id="435" r:id="rId32"/>
    <p:sldId id="35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1218-A79F-4CDD-9BA0-93FBD11DA50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C078A-6BD6-42FC-8C32-5B34C1CB09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6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7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7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0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5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9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7C9C-A316-41EB-91DD-5286F3D4A2D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.emf"/><Relationship Id="rId4" Type="http://schemas.openxmlformats.org/officeDocument/2006/relationships/image" Target="../media/image10.wmf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7.pn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interactions.org/imagebank/images/IN0009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4" y="1294191"/>
            <a:ext cx="8619043" cy="5366156"/>
          </a:xfrm>
          <a:prstGeom prst="rect">
            <a:avLst/>
          </a:prstGeom>
          <a:noFill/>
          <a:effectLst>
            <a:glow rad="127000">
              <a:schemeClr val="accent1">
                <a:alpha val="1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12145" y="1471281"/>
            <a:ext cx="9144000" cy="179070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LIGO, </a:t>
            </a:r>
            <a:r>
              <a:rPr lang="fr-FR" sz="4800" b="1" dirty="0" err="1">
                <a:solidFill>
                  <a:schemeClr val="bg1"/>
                </a:solidFill>
              </a:rPr>
              <a:t>Virgo</a:t>
            </a:r>
            <a:r>
              <a:rPr lang="fr-FR" sz="4800" b="1" dirty="0">
                <a:solidFill>
                  <a:schemeClr val="bg1"/>
                </a:solidFill>
              </a:rPr>
              <a:t> … en route vers O4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0401" y="3490740"/>
            <a:ext cx="6858000" cy="211727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Patrice Hello</a:t>
            </a:r>
          </a:p>
          <a:p>
            <a:r>
              <a:rPr lang="fr-FR" sz="1800" b="1" dirty="0">
                <a:solidFill>
                  <a:schemeClr val="bg1"/>
                </a:solidFill>
              </a:rPr>
              <a:t>IJCLAB, Orsay</a:t>
            </a:r>
          </a:p>
          <a:p>
            <a:r>
              <a:rPr lang="fr-FR" sz="1800" b="1" dirty="0">
                <a:solidFill>
                  <a:schemeClr val="bg1"/>
                </a:solidFill>
              </a:rPr>
              <a:t>CNRS/IN2P3 et Université de Paris-Saclay</a:t>
            </a:r>
          </a:p>
          <a:p>
            <a:endParaRPr lang="fr-FR" sz="18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LPNHE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Paris 6/03/2023</a:t>
            </a:r>
          </a:p>
        </p:txBody>
      </p:sp>
      <p:pic>
        <p:nvPicPr>
          <p:cNvPr id="9" name="Picture 4" descr="Screen Shot 2016-06-14 at 6.32.21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71" y="5878094"/>
            <a:ext cx="1154161" cy="9252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6" y="123157"/>
            <a:ext cx="1285875" cy="6191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41EF0E-80FF-47FC-99D3-A320D41EC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336"/>
            <a:ext cx="2429945" cy="12068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DFDAD2-6907-44E6-9229-DEB35B083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556" y="71121"/>
            <a:ext cx="1209299" cy="5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7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338;p31">
            <a:extLst>
              <a:ext uri="{FF2B5EF4-FFF2-40B4-BE49-F238E27FC236}">
                <a16:creationId xmlns:a16="http://schemas.microsoft.com/office/drawing/2014/main" id="{935F1D82-8579-418B-958C-99C4DFEEC4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656" t="15458" r="5807" b="21110"/>
          <a:stretch/>
        </p:blipFill>
        <p:spPr>
          <a:xfrm>
            <a:off x="6155468" y="4749079"/>
            <a:ext cx="2177500" cy="16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https://inspirehep.net/record/814540/files/AntennaPattern.png">
            <a:extLst>
              <a:ext uri="{FF2B5EF4-FFF2-40B4-BE49-F238E27FC236}">
                <a16:creationId xmlns:a16="http://schemas.microsoft.com/office/drawing/2014/main" id="{A8AE4398-2D70-4E31-97A8-16B90A08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5" y="3300888"/>
            <a:ext cx="1678764" cy="12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4487AF-C96E-40E2-9E2E-3D17A4971E04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Network</a:t>
            </a:r>
          </a:p>
        </p:txBody>
      </p:sp>
      <p:pic>
        <p:nvPicPr>
          <p:cNvPr id="3" name="Picture 5" descr="virgobpgalac">
            <a:extLst>
              <a:ext uri="{FF2B5EF4-FFF2-40B4-BE49-F238E27FC236}">
                <a16:creationId xmlns:a16="http://schemas.microsoft.com/office/drawing/2014/main" id="{2998B449-1BB7-408B-B410-D191C39A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5" y="1360962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anfordbpgalac">
            <a:extLst>
              <a:ext uri="{FF2B5EF4-FFF2-40B4-BE49-F238E27FC236}">
                <a16:creationId xmlns:a16="http://schemas.microsoft.com/office/drawing/2014/main" id="{1579AF73-F1B3-4B85-A1A4-60C96AB3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18" y="1360962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livingstonbpgalac">
            <a:extLst>
              <a:ext uri="{FF2B5EF4-FFF2-40B4-BE49-F238E27FC236}">
                <a16:creationId xmlns:a16="http://schemas.microsoft.com/office/drawing/2014/main" id="{461526CC-461A-46EA-9C87-108C0315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55" y="1360962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45FC64D9-CB59-4831-9987-39A959656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95" y="976787"/>
            <a:ext cx="3651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>
                <a:latin typeface="Comic Sans MS" panose="030F0702030302020204" pitchFamily="66" charset="0"/>
              </a:rPr>
              <a:t>The LIGO-VIRGO Network : </a:t>
            </a:r>
          </a:p>
        </p:txBody>
      </p:sp>
      <p:sp>
        <p:nvSpPr>
          <p:cNvPr id="7" name="Text Box 65">
            <a:extLst>
              <a:ext uri="{FF2B5EF4-FFF2-40B4-BE49-F238E27FC236}">
                <a16:creationId xmlns:a16="http://schemas.microsoft.com/office/drawing/2014/main" id="{3154FEB6-00D9-48F2-AC1A-1445CA5CF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130" y="1014887"/>
            <a:ext cx="1911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>
                <a:latin typeface="Comic Sans MS" panose="030F0702030302020204" pitchFamily="66" charset="0"/>
              </a:rPr>
              <a:t>Beam patterns</a:t>
            </a:r>
          </a:p>
        </p:txBody>
      </p:sp>
      <p:grpSp>
        <p:nvGrpSpPr>
          <p:cNvPr id="8" name="Group 66">
            <a:extLst>
              <a:ext uri="{FF2B5EF4-FFF2-40B4-BE49-F238E27FC236}">
                <a16:creationId xmlns:a16="http://schemas.microsoft.com/office/drawing/2014/main" id="{339B25AE-7F0B-4246-AF9F-6D5759A3CFA1}"/>
              </a:ext>
            </a:extLst>
          </p:cNvPr>
          <p:cNvGrpSpPr>
            <a:grpSpLocks/>
          </p:cNvGrpSpPr>
          <p:nvPr/>
        </p:nvGrpSpPr>
        <p:grpSpPr bwMode="auto">
          <a:xfrm>
            <a:off x="-8795" y="806924"/>
            <a:ext cx="9144001" cy="2357438"/>
            <a:chOff x="0" y="480"/>
            <a:chExt cx="5760" cy="1485"/>
          </a:xfrm>
        </p:grpSpPr>
        <p:grpSp>
          <p:nvGrpSpPr>
            <p:cNvPr id="9" name="Group 67">
              <a:extLst>
                <a:ext uri="{FF2B5EF4-FFF2-40B4-BE49-F238E27FC236}">
                  <a16:creationId xmlns:a16="http://schemas.microsoft.com/office/drawing/2014/main" id="{51AEDD80-A3CE-4F81-8442-39D9FB46C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80"/>
              <a:ext cx="2172" cy="1472"/>
              <a:chOff x="0" y="472"/>
              <a:chExt cx="2172" cy="1472"/>
            </a:xfrm>
          </p:grpSpPr>
          <p:pic>
            <p:nvPicPr>
              <p:cNvPr id="16" name="Picture 68" descr="VIR-PIC-PIS-1100-09">
                <a:extLst>
                  <a:ext uri="{FF2B5EF4-FFF2-40B4-BE49-F238E27FC236}">
                    <a16:creationId xmlns:a16="http://schemas.microsoft.com/office/drawing/2014/main" id="{53C39A04-8EA9-4E8C-9D8B-C93EFFE251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2"/>
                <a:ext cx="2172" cy="1472"/>
              </a:xfrm>
              <a:prstGeom prst="rect">
                <a:avLst/>
              </a:prstGeom>
              <a:noFill/>
              <a:ln w="19050">
                <a:solidFill>
                  <a:srgbClr val="8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69">
                <a:extLst>
                  <a:ext uri="{FF2B5EF4-FFF2-40B4-BE49-F238E27FC236}">
                    <a16:creationId xmlns:a16="http://schemas.microsoft.com/office/drawing/2014/main" id="{9DFD9A0C-30D9-40D9-98B6-3F9C571B1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" y="499"/>
                <a:ext cx="1007" cy="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 dirty="0" err="1">
                    <a:latin typeface="Comic Sans MS" panose="030F0702030302020204" pitchFamily="66" charset="0"/>
                  </a:rPr>
                  <a:t>Virgo</a:t>
                </a:r>
                <a:r>
                  <a:rPr lang="fr-FR" altLang="en-US" sz="2400" dirty="0">
                    <a:latin typeface="Comic Sans MS" panose="030F0702030302020204" pitchFamily="66" charset="0"/>
                  </a:rPr>
                  <a:t> (V1)</a:t>
                </a:r>
              </a:p>
            </p:txBody>
          </p:sp>
        </p:grpSp>
        <p:grpSp>
          <p:nvGrpSpPr>
            <p:cNvPr id="10" name="Group 70">
              <a:extLst>
                <a:ext uri="{FF2B5EF4-FFF2-40B4-BE49-F238E27FC236}">
                  <a16:creationId xmlns:a16="http://schemas.microsoft.com/office/drawing/2014/main" id="{AE62DBEB-9D89-4CE1-81C1-419B8E48F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" y="493"/>
              <a:ext cx="1916" cy="1472"/>
              <a:chOff x="2055" y="469"/>
              <a:chExt cx="1916" cy="1472"/>
            </a:xfrm>
          </p:grpSpPr>
          <p:pic>
            <p:nvPicPr>
              <p:cNvPr id="14" name="Picture 71" descr="aerial">
                <a:extLst>
                  <a:ext uri="{FF2B5EF4-FFF2-40B4-BE49-F238E27FC236}">
                    <a16:creationId xmlns:a16="http://schemas.microsoft.com/office/drawing/2014/main" id="{69F7ECE3-9B25-4495-9A95-E49B3CABE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" y="469"/>
                <a:ext cx="1916" cy="1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 Box 72">
                <a:extLst>
                  <a:ext uri="{FF2B5EF4-FFF2-40B4-BE49-F238E27FC236}">
                    <a16:creationId xmlns:a16="http://schemas.microsoft.com/office/drawing/2014/main" id="{7DD54386-F79F-476A-A683-4396B9B0A6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521"/>
                <a:ext cx="1596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000" dirty="0">
                    <a:latin typeface="Comic Sans MS" panose="030F0702030302020204" pitchFamily="66" charset="0"/>
                  </a:rPr>
                  <a:t>LIGO-</a:t>
                </a:r>
                <a:r>
                  <a:rPr lang="fr-FR" altLang="en-US" sz="2000" dirty="0" err="1">
                    <a:latin typeface="Comic Sans MS" panose="030F0702030302020204" pitchFamily="66" charset="0"/>
                  </a:rPr>
                  <a:t>Hanford</a:t>
                </a:r>
                <a:r>
                  <a:rPr lang="fr-FR" altLang="en-US" sz="2000" dirty="0">
                    <a:latin typeface="Comic Sans MS" panose="030F0702030302020204" pitchFamily="66" charset="0"/>
                  </a:rPr>
                  <a:t> (H1)</a:t>
                </a:r>
              </a:p>
            </p:txBody>
          </p:sp>
        </p:grpSp>
        <p:grpSp>
          <p:nvGrpSpPr>
            <p:cNvPr id="11" name="Group 73">
              <a:extLst>
                <a:ext uri="{FF2B5EF4-FFF2-40B4-BE49-F238E27FC236}">
                  <a16:creationId xmlns:a16="http://schemas.microsoft.com/office/drawing/2014/main" id="{EF9C59F2-420E-45B3-9DCA-1EF6A3A03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" y="488"/>
              <a:ext cx="1823" cy="1472"/>
              <a:chOff x="3937" y="472"/>
              <a:chExt cx="1823" cy="1472"/>
            </a:xfrm>
          </p:grpSpPr>
          <p:pic>
            <p:nvPicPr>
              <p:cNvPr id="12" name="Picture 74" descr="aerial-livingston pic 1b1">
                <a:extLst>
                  <a:ext uri="{FF2B5EF4-FFF2-40B4-BE49-F238E27FC236}">
                    <a16:creationId xmlns:a16="http://schemas.microsoft.com/office/drawing/2014/main" id="{A4D6186D-FBA7-4083-B82E-9E01DB74E0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7" y="472"/>
                <a:ext cx="1823" cy="1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 Box 75">
                <a:extLst>
                  <a:ext uri="{FF2B5EF4-FFF2-40B4-BE49-F238E27FC236}">
                    <a16:creationId xmlns:a16="http://schemas.microsoft.com/office/drawing/2014/main" id="{66B79E4D-0F55-4D1A-BACA-AE88EB59C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2" y="521"/>
                <a:ext cx="1682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000" dirty="0">
                    <a:latin typeface="Comic Sans MS" panose="030F0702030302020204" pitchFamily="66" charset="0"/>
                  </a:rPr>
                  <a:t>LIGO-Livingston (L1)</a:t>
                </a:r>
              </a:p>
            </p:txBody>
          </p:sp>
        </p:grpSp>
      </p:grpSp>
      <p:sp>
        <p:nvSpPr>
          <p:cNvPr id="19" name="Text Box 79">
            <a:extLst>
              <a:ext uri="{FF2B5EF4-FFF2-40B4-BE49-F238E27FC236}">
                <a16:creationId xmlns:a16="http://schemas.microsoft.com/office/drawing/2014/main" id="{47EB78C2-2610-43C3-9742-EF3BEE60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13" y="4957883"/>
            <a:ext cx="29546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Times of flight: </a:t>
            </a:r>
          </a:p>
          <a:p>
            <a:r>
              <a:rPr lang="en-US" altLang="en-US" sz="1600" dirty="0"/>
              <a:t>HL ~ 10 msec., </a:t>
            </a:r>
          </a:p>
          <a:p>
            <a:r>
              <a:rPr lang="en-US" altLang="en-US" sz="1600" dirty="0"/>
              <a:t>VL ~  26 msec. and VH ~ 27 msec.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4745A7-5AD6-4B9A-A296-023D8EFB6B28}"/>
              </a:ext>
            </a:extLst>
          </p:cNvPr>
          <p:cNvSpPr txBox="1"/>
          <p:nvPr/>
        </p:nvSpPr>
        <p:spPr>
          <a:xfrm>
            <a:off x="376939" y="4549024"/>
            <a:ext cx="720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Reconstruction of source position by triangulation (</a:t>
            </a:r>
            <a:r>
              <a:rPr lang="fr-FR" sz="2000" b="1" dirty="0" err="1"/>
              <a:t>poor</a:t>
            </a:r>
            <a:r>
              <a:rPr lang="fr-FR" sz="2000" b="1" dirty="0"/>
              <a:t> </a:t>
            </a:r>
            <a:r>
              <a:rPr lang="fr-FR" sz="2000" b="1" dirty="0" err="1"/>
              <a:t>accuracy</a:t>
            </a:r>
            <a:r>
              <a:rPr lang="fr-FR" sz="2000" b="1" dirty="0"/>
              <a:t>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476E5F8-75AD-4A55-B141-1179BB135AB9}"/>
              </a:ext>
            </a:extLst>
          </p:cNvPr>
          <p:cNvSpPr txBox="1"/>
          <p:nvPr/>
        </p:nvSpPr>
        <p:spPr>
          <a:xfrm>
            <a:off x="2580600" y="3479440"/>
            <a:ext cx="4869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err="1"/>
              <a:t>Antenna</a:t>
            </a:r>
            <a:r>
              <a:rPr lang="fr-FR" sz="2000" u="sng" dirty="0"/>
              <a:t> pattern=&gt;not </a:t>
            </a:r>
            <a:r>
              <a:rPr lang="fr-FR" sz="2000" u="sng" dirty="0" err="1"/>
              <a:t>directionnal</a:t>
            </a:r>
            <a:r>
              <a:rPr lang="fr-FR" sz="2000" u="sng" dirty="0"/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11453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5D3ED-5B6C-4ADA-BF85-28826A6A673E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LIGO-</a:t>
            </a:r>
            <a:r>
              <a:rPr lang="fr-FR" b="1" dirty="0" err="1"/>
              <a:t>Virgo</a:t>
            </a:r>
            <a:r>
              <a:rPr lang="fr-FR" b="1" dirty="0"/>
              <a:t> runs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201CFA-49E0-4871-A7E6-D4250AC79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9" y="1626104"/>
            <a:ext cx="8558801" cy="36057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B2CC53-3FB1-493D-BC64-2FBF40B3AE2C}"/>
              </a:ext>
            </a:extLst>
          </p:cNvPr>
          <p:cNvSpPr txBox="1"/>
          <p:nvPr/>
        </p:nvSpPr>
        <p:spPr>
          <a:xfrm>
            <a:off x="870570" y="5331588"/>
            <a:ext cx="6315234" cy="10156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Sensitivity</a:t>
            </a:r>
            <a:r>
              <a:rPr lang="fr-FR" sz="2000" dirty="0"/>
              <a:t> </a:t>
            </a:r>
            <a:r>
              <a:rPr lang="fr-FR" sz="2000" dirty="0" err="1"/>
              <a:t>measured</a:t>
            </a:r>
            <a:r>
              <a:rPr lang="fr-FR" sz="2000" dirty="0"/>
              <a:t> by the BNS « </a:t>
            </a:r>
            <a:r>
              <a:rPr lang="fr-FR" sz="2000" u="sng" dirty="0"/>
              <a:t>horizon</a:t>
            </a:r>
            <a:r>
              <a:rPr lang="fr-FR" sz="2000" dirty="0"/>
              <a:t> », </a:t>
            </a:r>
          </a:p>
          <a:p>
            <a:r>
              <a:rPr lang="fr-FR" sz="2000" dirty="0"/>
              <a:t>i.e. the distance at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detect</a:t>
            </a:r>
            <a:r>
              <a:rPr lang="fr-FR" sz="2000" dirty="0"/>
              <a:t> a 1.4 M</a:t>
            </a:r>
            <a:r>
              <a:rPr lang="en-US" altLang="en-US" sz="2000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 </a:t>
            </a:r>
            <a:r>
              <a:rPr lang="fr-FR" sz="2000" dirty="0"/>
              <a:t>+1.4 M</a:t>
            </a:r>
            <a:r>
              <a:rPr lang="en-US" altLang="en-US" sz="2000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fr-FR" sz="2000" dirty="0"/>
              <a:t> BNS </a:t>
            </a:r>
            <a:r>
              <a:rPr lang="fr-FR" sz="2000" dirty="0" err="1"/>
              <a:t>with</a:t>
            </a:r>
            <a:r>
              <a:rPr lang="fr-FR" sz="2000" dirty="0"/>
              <a:t> a SNR = 8 (</a:t>
            </a:r>
            <a:r>
              <a:rPr lang="fr-FR" sz="2000" dirty="0" err="1"/>
              <a:t>averaged</a:t>
            </a:r>
            <a:r>
              <a:rPr lang="fr-FR" sz="2000" dirty="0"/>
              <a:t> over all angles) .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94CC2BF-BCBF-4701-930D-CB76D5794F8B}"/>
              </a:ext>
            </a:extLst>
          </p:cNvPr>
          <p:cNvSpPr/>
          <p:nvPr/>
        </p:nvSpPr>
        <p:spPr>
          <a:xfrm>
            <a:off x="5805577" y="1905754"/>
            <a:ext cx="681487" cy="664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D7D149C-42CC-49D0-B25A-9088B4448014}"/>
              </a:ext>
            </a:extLst>
          </p:cNvPr>
          <p:cNvSpPr/>
          <p:nvPr/>
        </p:nvSpPr>
        <p:spPr>
          <a:xfrm>
            <a:off x="5805577" y="2864015"/>
            <a:ext cx="681487" cy="664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0CF8C9A-7182-4CC9-8477-DE178F96CB1D}"/>
              </a:ext>
            </a:extLst>
          </p:cNvPr>
          <p:cNvCxnSpPr/>
          <p:nvPr/>
        </p:nvCxnSpPr>
        <p:spPr>
          <a:xfrm flipV="1">
            <a:off x="4968815" y="3273081"/>
            <a:ext cx="836762" cy="21533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CB0217-05A9-4D50-8531-C685ED1D416E}"/>
              </a:ext>
            </a:extLst>
          </p:cNvPr>
          <p:cNvCxnSpPr>
            <a:cxnSpLocks/>
          </p:cNvCxnSpPr>
          <p:nvPr/>
        </p:nvCxnSpPr>
        <p:spPr>
          <a:xfrm flipV="1">
            <a:off x="4968815" y="2352303"/>
            <a:ext cx="836762" cy="30741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1F3E423-7AFB-40EA-ADAC-FD6ECB0AF7C5}"/>
              </a:ext>
            </a:extLst>
          </p:cNvPr>
          <p:cNvSpPr txBox="1"/>
          <p:nvPr/>
        </p:nvSpPr>
        <p:spPr>
          <a:xfrm>
            <a:off x="7279978" y="5532440"/>
            <a:ext cx="17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/>
              <a:t>We</a:t>
            </a:r>
            <a:r>
              <a:rPr lang="fr-FR" sz="2400" b="1" i="1" dirty="0"/>
              <a:t> are </a:t>
            </a:r>
            <a:r>
              <a:rPr lang="fr-FR" sz="2400" b="1" i="1" dirty="0" err="1"/>
              <a:t>here</a:t>
            </a:r>
            <a:endParaRPr lang="fr-FR" sz="2400" b="1" i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71C91D7-D8CD-4AC2-9FFA-B9B73E9C673D}"/>
              </a:ext>
            </a:extLst>
          </p:cNvPr>
          <p:cNvCxnSpPr/>
          <p:nvPr/>
        </p:nvCxnSpPr>
        <p:spPr>
          <a:xfrm flipH="1" flipV="1">
            <a:off x="5752034" y="4890463"/>
            <a:ext cx="1690778" cy="75049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33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1423D691-C8C4-48D4-9EA1-F718ED41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08" y="3674231"/>
            <a:ext cx="3502291" cy="31324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4487AF-C96E-40E2-9E2E-3D17A4971E04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runs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3090125-16C8-4A6D-BF19-1F360628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8" y="1044867"/>
            <a:ext cx="3666708" cy="2822496"/>
          </a:xfrm>
          <a:prstGeom prst="rect">
            <a:avLst/>
          </a:prstGeom>
        </p:spPr>
      </p:pic>
      <p:pic>
        <p:nvPicPr>
          <p:cNvPr id="24" name="Image 23" descr="sensi_GW170814.png">
            <a:extLst>
              <a:ext uri="{FF2B5EF4-FFF2-40B4-BE49-F238E27FC236}">
                <a16:creationId xmlns:a16="http://schemas.microsoft.com/office/drawing/2014/main" id="{4CB9076E-EDD7-4654-89C1-C47D64D0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978519"/>
            <a:ext cx="3890512" cy="302838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94E35B6-71A8-48F4-B628-2D6CED6BFFA0}"/>
              </a:ext>
            </a:extLst>
          </p:cNvPr>
          <p:cNvSpPr txBox="1"/>
          <p:nvPr/>
        </p:nvSpPr>
        <p:spPr>
          <a:xfrm>
            <a:off x="3919257" y="12017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2010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8ECACE0-36E5-4BB9-8765-8B38421A53B6}"/>
              </a:ext>
            </a:extLst>
          </p:cNvPr>
          <p:cNvSpPr txBox="1"/>
          <p:nvPr/>
        </p:nvSpPr>
        <p:spPr>
          <a:xfrm>
            <a:off x="3854560" y="17830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428FC68-DA5E-4829-80AA-31A14454BAB2}"/>
              </a:ext>
            </a:extLst>
          </p:cNvPr>
          <p:cNvSpPr txBox="1"/>
          <p:nvPr/>
        </p:nvSpPr>
        <p:spPr>
          <a:xfrm>
            <a:off x="1116503" y="766064"/>
            <a:ext cx="280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O1 : sensibilités de H1 et L1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6DC439-F2A8-4D65-8A5C-2AF80E3AFC2F}"/>
              </a:ext>
            </a:extLst>
          </p:cNvPr>
          <p:cNvSpPr txBox="1"/>
          <p:nvPr/>
        </p:nvSpPr>
        <p:spPr>
          <a:xfrm>
            <a:off x="5505621" y="717905"/>
            <a:ext cx="316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O2 : sensibilités de H1, L1 et V1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491B72B-A34D-47B3-BBD2-C588C9BBE72B}"/>
              </a:ext>
            </a:extLst>
          </p:cNvPr>
          <p:cNvSpPr txBox="1"/>
          <p:nvPr/>
        </p:nvSpPr>
        <p:spPr>
          <a:xfrm>
            <a:off x="2846931" y="3598283"/>
            <a:ext cx="316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O3 : sensibilités de H1, L1 et V1</a:t>
            </a:r>
          </a:p>
        </p:txBody>
      </p:sp>
    </p:spTree>
    <p:extLst>
      <p:ext uri="{BB962C8B-B14F-4D97-AF65-F5344CB8AC3E}">
        <p14:creationId xmlns:p14="http://schemas.microsoft.com/office/powerpoint/2010/main" val="2652532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EC3DA24-E137-402B-AC60-BDA073BD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429" y="3121788"/>
            <a:ext cx="4483510" cy="33921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996CCC-E761-4CE7-B641-E1C6B2D41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989"/>
            <a:ext cx="4663686" cy="28821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61B83E-2948-4DDD-BE86-345EC4009EB6}"/>
              </a:ext>
            </a:extLst>
          </p:cNvPr>
          <p:cNvSpPr txBox="1"/>
          <p:nvPr/>
        </p:nvSpPr>
        <p:spPr>
          <a:xfrm>
            <a:off x="1010198" y="2508068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O2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CD9180-F49F-4BB4-9457-853CE862CE61}"/>
              </a:ext>
            </a:extLst>
          </p:cNvPr>
          <p:cNvSpPr txBox="1"/>
          <p:nvPr/>
        </p:nvSpPr>
        <p:spPr>
          <a:xfrm>
            <a:off x="7919789" y="5521810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O3</a:t>
            </a:r>
            <a:endParaRPr lang="fr-FR" sz="2000" b="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29B20CD-4E8E-4258-B76D-E3EE12D0D399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runs</a:t>
            </a:r>
          </a:p>
        </p:txBody>
      </p:sp>
    </p:spTree>
    <p:extLst>
      <p:ext uri="{BB962C8B-B14F-4D97-AF65-F5344CB8AC3E}">
        <p14:creationId xmlns:p14="http://schemas.microsoft.com/office/powerpoint/2010/main" val="2381903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5EB2004-33DF-4845-99C8-F80D2AF9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64" y="3654526"/>
            <a:ext cx="1791139" cy="18183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FE6D36-8CCE-48DB-9174-9B604FAB622D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data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3F133C-D1B5-4A98-830E-FAB4F895142C}"/>
              </a:ext>
            </a:extLst>
          </p:cNvPr>
          <p:cNvSpPr txBox="1"/>
          <p:nvPr/>
        </p:nvSpPr>
        <p:spPr>
          <a:xfrm>
            <a:off x="2265214" y="1009291"/>
            <a:ext cx="461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What</a:t>
            </a:r>
            <a:r>
              <a:rPr lang="fr-FR" sz="2400" b="1" dirty="0"/>
              <a:t> are </a:t>
            </a:r>
            <a:r>
              <a:rPr lang="fr-FR" sz="2400" b="1" dirty="0" err="1"/>
              <a:t>calibrated</a:t>
            </a:r>
            <a:r>
              <a:rPr lang="fr-FR" sz="2400" b="1" dirty="0"/>
              <a:t> data made of?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224AC7-2F82-48EB-9F0D-D0900C56A945}"/>
              </a:ext>
            </a:extLst>
          </p:cNvPr>
          <p:cNvSpPr txBox="1"/>
          <p:nvPr/>
        </p:nvSpPr>
        <p:spPr>
          <a:xfrm>
            <a:off x="129397" y="1579128"/>
            <a:ext cx="3149708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Fundamental Noises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Shot Noise / Quantum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Thermal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Seismic</a:t>
            </a:r>
            <a:r>
              <a:rPr lang="fr-FR" dirty="0"/>
              <a:t> noise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3BFB18-0028-4878-826D-B3C61D642E20}"/>
              </a:ext>
            </a:extLst>
          </p:cNvPr>
          <p:cNvSpPr txBox="1"/>
          <p:nvPr/>
        </p:nvSpPr>
        <p:spPr>
          <a:xfrm>
            <a:off x="3447876" y="1579128"/>
            <a:ext cx="3543278" cy="20313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Excess noises :</a:t>
            </a:r>
          </a:p>
          <a:p>
            <a:r>
              <a:rPr lang="fr-FR" dirty="0"/>
              <a:t>(</a:t>
            </a:r>
            <a:r>
              <a:rPr lang="fr-FR" dirty="0" err="1"/>
              <a:t>Technical</a:t>
            </a:r>
            <a:r>
              <a:rPr lang="fr-FR" dirty="0"/>
              <a:t> or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origins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Saturations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Scattered</a:t>
            </a:r>
            <a:r>
              <a:rPr lang="fr-FR" dirty="0"/>
              <a:t>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Bip » </a:t>
            </a:r>
            <a:r>
              <a:rPr lang="fr-FR" dirty="0" err="1"/>
              <a:t>glitches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Storms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D0FA11-D347-4A68-835C-F460DA5EDF9B}"/>
              </a:ext>
            </a:extLst>
          </p:cNvPr>
          <p:cNvSpPr txBox="1"/>
          <p:nvPr/>
        </p:nvSpPr>
        <p:spPr>
          <a:xfrm>
            <a:off x="7159925" y="1579128"/>
            <a:ext cx="1510798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/>
              <a:t>Astrophysical</a:t>
            </a:r>
            <a:r>
              <a:rPr lang="fr-FR" b="1" dirty="0"/>
              <a:t> </a:t>
            </a:r>
          </a:p>
          <a:p>
            <a:r>
              <a:rPr lang="fr-FR" b="1" dirty="0"/>
              <a:t>signal </a:t>
            </a:r>
          </a:p>
          <a:p>
            <a:r>
              <a:rPr lang="fr-FR" dirty="0"/>
              <a:t>(</a:t>
            </a:r>
            <a:r>
              <a:rPr lang="fr-FR" dirty="0" err="1"/>
              <a:t>sometimes</a:t>
            </a:r>
            <a:r>
              <a:rPr lang="fr-FR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FEC364-50AE-449F-9E91-75AD5C82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7" y="2845116"/>
            <a:ext cx="2572804" cy="23011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26155D-D034-4A63-817C-11FC6652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811" y="2887629"/>
            <a:ext cx="2493190" cy="12191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FD0EB4-7B07-4D0F-A088-F52B0B00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615" y="4335429"/>
            <a:ext cx="2523669" cy="156357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39CAFD-8EC0-4FBE-AAA5-FCC77FD6F248}"/>
              </a:ext>
            </a:extLst>
          </p:cNvPr>
          <p:cNvSpPr txBox="1"/>
          <p:nvPr/>
        </p:nvSpPr>
        <p:spPr>
          <a:xfrm rot="16200000">
            <a:off x="5771970" y="4882968"/>
            <a:ext cx="1316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cs typeface="Times New Roman" panose="02020603050405020304" pitchFamily="18" charset="0"/>
              </a:rPr>
              <a:t>Frequency</a:t>
            </a:r>
            <a:r>
              <a:rPr lang="fr-FR" sz="1400" dirty="0">
                <a:cs typeface="Times New Roman" panose="02020603050405020304" pitchFamily="18" charset="0"/>
              </a:rPr>
              <a:t> (Hz)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80999F-C85E-4FB3-8E0D-37210660AFCC}"/>
              </a:ext>
            </a:extLst>
          </p:cNvPr>
          <p:cNvSpPr txBox="1"/>
          <p:nvPr/>
        </p:nvSpPr>
        <p:spPr>
          <a:xfrm rot="16200000">
            <a:off x="6006008" y="3239137"/>
            <a:ext cx="84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Times New Roman" panose="02020603050405020304" pitchFamily="18" charset="0"/>
              </a:rPr>
              <a:t>h (x10</a:t>
            </a:r>
            <a:r>
              <a:rPr lang="fr-FR" sz="1400" baseline="30000" dirty="0">
                <a:cs typeface="Times New Roman" panose="02020603050405020304" pitchFamily="18" charset="0"/>
              </a:rPr>
              <a:t>-21</a:t>
            </a:r>
            <a:r>
              <a:rPr lang="fr-FR" sz="1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9FE544-9CCC-4E79-9DE4-B034225047E4}"/>
              </a:ext>
            </a:extLst>
          </p:cNvPr>
          <p:cNvSpPr txBox="1"/>
          <p:nvPr/>
        </p:nvSpPr>
        <p:spPr>
          <a:xfrm>
            <a:off x="7159925" y="5958366"/>
            <a:ext cx="1725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(GW150914 in H1)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275AEC5-87F0-4BDB-AB05-72FB6959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872" y="4426569"/>
            <a:ext cx="1760594" cy="20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E6D36-8CCE-48DB-9174-9B604FAB622D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data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3F133C-D1B5-4A98-830E-FAB4F895142C}"/>
              </a:ext>
            </a:extLst>
          </p:cNvPr>
          <p:cNvSpPr txBox="1"/>
          <p:nvPr/>
        </p:nvSpPr>
        <p:spPr>
          <a:xfrm>
            <a:off x="2265214" y="1009291"/>
            <a:ext cx="461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What</a:t>
            </a:r>
            <a:r>
              <a:rPr lang="fr-FR" sz="2400" b="1" dirty="0"/>
              <a:t> are </a:t>
            </a:r>
            <a:r>
              <a:rPr lang="fr-FR" sz="2400" b="1" dirty="0" err="1"/>
              <a:t>calibrated</a:t>
            </a:r>
            <a:r>
              <a:rPr lang="fr-FR" sz="2400" b="1" dirty="0"/>
              <a:t> data made of?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76357F-D2A7-43A0-88C7-1B69EB78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97" y="1827464"/>
            <a:ext cx="6098875" cy="36553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C0410F4-99C6-4263-A0E5-DB6EB2146A66}"/>
              </a:ext>
            </a:extLst>
          </p:cNvPr>
          <p:cNvSpPr txBox="1"/>
          <p:nvPr/>
        </p:nvSpPr>
        <p:spPr>
          <a:xfrm>
            <a:off x="466419" y="2490132"/>
            <a:ext cx="2218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Fundamental noise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F2AEFF-1DE2-4991-97C7-209472140840}"/>
              </a:ext>
            </a:extLst>
          </p:cNvPr>
          <p:cNvSpPr txBox="1"/>
          <p:nvPr/>
        </p:nvSpPr>
        <p:spPr>
          <a:xfrm>
            <a:off x="426228" y="3179869"/>
            <a:ext cx="239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Excess noise (glitch)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817D02-7B1F-4C71-8773-8544A9E588DF}"/>
              </a:ext>
            </a:extLst>
          </p:cNvPr>
          <p:cNvSpPr txBox="1"/>
          <p:nvPr/>
        </p:nvSpPr>
        <p:spPr>
          <a:xfrm>
            <a:off x="825427" y="3936487"/>
            <a:ext cx="18598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00B050"/>
                </a:solidFill>
              </a:rPr>
              <a:t>Coalescing</a:t>
            </a:r>
            <a:r>
              <a:rPr lang="fr-FR" sz="2000" b="1" dirty="0">
                <a:solidFill>
                  <a:srgbClr val="00B050"/>
                </a:solidFill>
              </a:rPr>
              <a:t> BNS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BCF013-17E0-4262-B678-2871440DA7F7}"/>
              </a:ext>
            </a:extLst>
          </p:cNvPr>
          <p:cNvSpPr txBox="1"/>
          <p:nvPr/>
        </p:nvSpPr>
        <p:spPr>
          <a:xfrm>
            <a:off x="5218981" y="5753818"/>
            <a:ext cx="18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(GW170817 in L1)</a:t>
            </a:r>
          </a:p>
        </p:txBody>
      </p:sp>
    </p:spTree>
    <p:extLst>
      <p:ext uri="{BB962C8B-B14F-4D97-AF65-F5344CB8AC3E}">
        <p14:creationId xmlns:p14="http://schemas.microsoft.com/office/powerpoint/2010/main" val="33707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D24D9-1482-4174-AB9A-99CCE9BACD6E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O1+02 runs </a:t>
            </a:r>
            <a:r>
              <a:rPr lang="fr-FR" b="1" dirty="0" err="1"/>
              <a:t>recap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8A80AB-1772-4871-9516-0C311D91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8" y="1569682"/>
            <a:ext cx="4356804" cy="4759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391D7C-17E7-4866-8BAF-DD6634A33708}"/>
              </a:ext>
            </a:extLst>
          </p:cNvPr>
          <p:cNvSpPr txBox="1"/>
          <p:nvPr/>
        </p:nvSpPr>
        <p:spPr>
          <a:xfrm>
            <a:off x="1986357" y="1032217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10 BBH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D5675E1-CB10-454A-B706-766C607C35D8}"/>
              </a:ext>
            </a:extLst>
          </p:cNvPr>
          <p:cNvGrpSpPr/>
          <p:nvPr/>
        </p:nvGrpSpPr>
        <p:grpSpPr>
          <a:xfrm>
            <a:off x="284208" y="1586609"/>
            <a:ext cx="4356804" cy="1859318"/>
            <a:chOff x="284208" y="1569682"/>
            <a:chExt cx="4356804" cy="1859318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E9C1624-CC7A-455C-BDF5-8470B5DD9830}"/>
                </a:ext>
              </a:extLst>
            </p:cNvPr>
            <p:cNvCxnSpPr/>
            <p:nvPr/>
          </p:nvCxnSpPr>
          <p:spPr>
            <a:xfrm>
              <a:off x="284208" y="1569682"/>
              <a:ext cx="0" cy="18593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127D29E-3FE4-4164-A36F-78522134E553}"/>
                </a:ext>
              </a:extLst>
            </p:cNvPr>
            <p:cNvCxnSpPr/>
            <p:nvPr/>
          </p:nvCxnSpPr>
          <p:spPr>
            <a:xfrm>
              <a:off x="284208" y="1569682"/>
              <a:ext cx="435680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8893CB7E-7B67-48A2-8E9D-D83303AB5C20}"/>
                </a:ext>
              </a:extLst>
            </p:cNvPr>
            <p:cNvCxnSpPr/>
            <p:nvPr/>
          </p:nvCxnSpPr>
          <p:spPr>
            <a:xfrm>
              <a:off x="4641012" y="1569682"/>
              <a:ext cx="0" cy="92965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EBEA0253-B5BD-4DAD-9975-0C33C6A6F504}"/>
                </a:ext>
              </a:extLst>
            </p:cNvPr>
            <p:cNvCxnSpPr/>
            <p:nvPr/>
          </p:nvCxnSpPr>
          <p:spPr>
            <a:xfrm flipH="1">
              <a:off x="2462609" y="2499341"/>
              <a:ext cx="217840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EBEE6EF-1B76-4F06-B237-8AFFD917D04F}"/>
                </a:ext>
              </a:extLst>
            </p:cNvPr>
            <p:cNvCxnSpPr/>
            <p:nvPr/>
          </p:nvCxnSpPr>
          <p:spPr>
            <a:xfrm>
              <a:off x="2462609" y="2499341"/>
              <a:ext cx="0" cy="92965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71D0058-7250-4EB8-B412-0D11AF4F5192}"/>
                </a:ext>
              </a:extLst>
            </p:cNvPr>
            <p:cNvCxnSpPr/>
            <p:nvPr/>
          </p:nvCxnSpPr>
          <p:spPr>
            <a:xfrm>
              <a:off x="284208" y="3429000"/>
              <a:ext cx="217840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B5D0B50-184B-4A2A-B4D6-D05183E70703}"/>
              </a:ext>
            </a:extLst>
          </p:cNvPr>
          <p:cNvSpPr txBox="1"/>
          <p:nvPr/>
        </p:nvSpPr>
        <p:spPr>
          <a:xfrm>
            <a:off x="284207" y="127985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O1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DEAEA94-D24E-4499-AB8E-08839691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56" y="1948594"/>
            <a:ext cx="4088915" cy="37594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C0DCBF4-5A27-42CF-A417-AA586B87C5D9}"/>
              </a:ext>
            </a:extLst>
          </p:cNvPr>
          <p:cNvSpPr txBox="1"/>
          <p:nvPr/>
        </p:nvSpPr>
        <p:spPr>
          <a:xfrm>
            <a:off x="6300170" y="1063949"/>
            <a:ext cx="1387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1 BNS</a:t>
            </a:r>
          </a:p>
          <a:p>
            <a:pPr algn="ctr"/>
            <a:r>
              <a:rPr lang="fr-FR" b="1" dirty="0"/>
              <a:t>(GW170817)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DCBB9FB-9F32-48F5-9F22-39C8DA9932A1}"/>
              </a:ext>
            </a:extLst>
          </p:cNvPr>
          <p:cNvSpPr txBox="1"/>
          <p:nvPr/>
        </p:nvSpPr>
        <p:spPr>
          <a:xfrm>
            <a:off x="6435306" y="5708048"/>
            <a:ext cx="135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+ GRB</a:t>
            </a:r>
          </a:p>
          <a:p>
            <a:r>
              <a:rPr lang="fr-FR" b="1" dirty="0"/>
              <a:t>+ KILONOVA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A993A4-72A7-4EDE-914D-9DCD63680D69}"/>
              </a:ext>
            </a:extLst>
          </p:cNvPr>
          <p:cNvSpPr/>
          <p:nvPr/>
        </p:nvSpPr>
        <p:spPr>
          <a:xfrm>
            <a:off x="6167289" y="5602887"/>
            <a:ext cx="1653385" cy="8566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78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B48FC-55E8-4A8D-B0E1-15D8F2BE33E6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GW170817 </a:t>
            </a:r>
            <a:r>
              <a:rPr lang="fr-FR" b="1" dirty="0" err="1"/>
              <a:t>recap</a:t>
            </a:r>
            <a:r>
              <a:rPr lang="fr-FR" b="1" dirty="0"/>
              <a:t> </a:t>
            </a:r>
            <a:r>
              <a:rPr lang="fr-FR" sz="3200" b="1" dirty="0"/>
              <a:t>(an </a:t>
            </a:r>
            <a:r>
              <a:rPr lang="fr-FR" sz="3200" b="1" dirty="0" err="1"/>
              <a:t>extraordinary</a:t>
            </a:r>
            <a:r>
              <a:rPr lang="fr-FR" sz="3200" b="1" dirty="0"/>
              <a:t> </a:t>
            </a:r>
            <a:r>
              <a:rPr lang="fr-FR" sz="3200" b="1" dirty="0" err="1"/>
              <a:t>event</a:t>
            </a:r>
            <a:r>
              <a:rPr lang="fr-FR" sz="3200" b="1" dirty="0"/>
              <a:t>!)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898430-6D45-45A7-9281-B5DB187E958A}"/>
              </a:ext>
            </a:extLst>
          </p:cNvPr>
          <p:cNvSpPr txBox="1"/>
          <p:nvPr/>
        </p:nvSpPr>
        <p:spPr>
          <a:xfrm>
            <a:off x="1408508" y="2573991"/>
            <a:ext cx="314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Discovery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fr-FR" sz="15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kilonova</a:t>
            </a:r>
            <a:br>
              <a:rPr lang="fr-FR" sz="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AT2017gfo by </a:t>
            </a:r>
            <a:r>
              <a:rPr lang="fr-FR" sz="15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Swope</a:t>
            </a:r>
            <a:endParaRPr lang="fr-FR" sz="15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fr-FR" sz="15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host </a:t>
            </a:r>
            <a:r>
              <a:rPr lang="fr-FR" sz="15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galaxy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: NGC4993</a:t>
            </a:r>
          </a:p>
          <a:p>
            <a:r>
              <a:rPr lang="fr-FR" sz="1500" b="1" cap="small" dirty="0">
                <a:solidFill>
                  <a:srgbClr val="FF0000"/>
                </a:solidFill>
              </a:rPr>
              <a:t>Start </a:t>
            </a:r>
            <a:r>
              <a:rPr lang="fr-FR" sz="1500" b="1" cap="small" dirty="0" err="1">
                <a:solidFill>
                  <a:srgbClr val="FF0000"/>
                </a:solidFill>
              </a:rPr>
              <a:t>Campaign</a:t>
            </a:r>
            <a:r>
              <a:rPr lang="fr-FR" sz="1500" b="1" cap="small" dirty="0">
                <a:solidFill>
                  <a:srgbClr val="FF0000"/>
                </a:solidFill>
              </a:rPr>
              <a:t> on AT2017gfo</a:t>
            </a:r>
          </a:p>
        </p:txBody>
      </p:sp>
      <p:pic>
        <p:nvPicPr>
          <p:cNvPr id="4" name="Image 3" descr="EMCamp.png">
            <a:extLst>
              <a:ext uri="{FF2B5EF4-FFF2-40B4-BE49-F238E27FC236}">
                <a16:creationId xmlns:a16="http://schemas.microsoft.com/office/drawing/2014/main" id="{B5D68659-12D7-453E-A74D-7C2209B89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1" y="1470627"/>
            <a:ext cx="5466824" cy="435418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D7ED5DAC-33AD-4BAC-A2D0-B93822A3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265" y="6492875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0E9DC1-2150-4DF9-98B2-0921DE69C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21481" r="15521" b="32222"/>
          <a:stretch/>
        </p:blipFill>
        <p:spPr>
          <a:xfrm>
            <a:off x="2994324" y="4979309"/>
            <a:ext cx="2197017" cy="1721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4A6918-2209-4B9F-89FA-48E6D6B94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9" t="14627" r="30595" b="47557"/>
          <a:stretch/>
        </p:blipFill>
        <p:spPr>
          <a:xfrm>
            <a:off x="7224407" y="666564"/>
            <a:ext cx="1406558" cy="1398956"/>
          </a:xfrm>
          <a:prstGeom prst="rect">
            <a:avLst/>
          </a:prstGeom>
          <a:ln w="57150" cap="sq">
            <a:solidFill>
              <a:srgbClr val="E7E6E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7CE862-32F8-4084-83EC-0F1ADB6B7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 t="17222" r="17083" b="24629"/>
          <a:stretch/>
        </p:blipFill>
        <p:spPr>
          <a:xfrm>
            <a:off x="7343556" y="4839242"/>
            <a:ext cx="1690868" cy="1685499"/>
          </a:xfrm>
          <a:prstGeom prst="rect">
            <a:avLst/>
          </a:prstGeom>
          <a:ln w="57150">
            <a:solidFill>
              <a:srgbClr val="FCD866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F8D050-EE80-491B-BB8B-0794BDDD3C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5" t="53839" r="30702" b="8706"/>
          <a:stretch/>
        </p:blipFill>
        <p:spPr>
          <a:xfrm>
            <a:off x="3709903" y="957846"/>
            <a:ext cx="1420725" cy="1428406"/>
          </a:xfrm>
          <a:prstGeom prst="rect">
            <a:avLst/>
          </a:prstGeom>
          <a:ln w="28575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167C295-E830-43B3-BD6D-52480AADE7B8}"/>
              </a:ext>
            </a:extLst>
          </p:cNvPr>
          <p:cNvCxnSpPr/>
          <p:nvPr/>
        </p:nvCxnSpPr>
        <p:spPr>
          <a:xfrm flipH="1">
            <a:off x="1019043" y="1122622"/>
            <a:ext cx="18424" cy="5235569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C1D2CC8-D7C1-4B8C-870E-96A36157FAD5}"/>
              </a:ext>
            </a:extLst>
          </p:cNvPr>
          <p:cNvSpPr txBox="1"/>
          <p:nvPr/>
        </p:nvSpPr>
        <p:spPr>
          <a:xfrm>
            <a:off x="-270019" y="878165"/>
            <a:ext cx="138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586064"/>
                </a:solidFill>
              </a:rPr>
              <a:t>17/08/2017</a:t>
            </a:r>
          </a:p>
          <a:p>
            <a:pPr algn="ctr"/>
            <a:r>
              <a:rPr lang="fr-FR" sz="1400" dirty="0">
                <a:solidFill>
                  <a:srgbClr val="586064"/>
                </a:solidFill>
              </a:rPr>
              <a:t>12:41:04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337495-E457-4797-9153-BC1BDDC3B973}"/>
              </a:ext>
            </a:extLst>
          </p:cNvPr>
          <p:cNvSpPr txBox="1"/>
          <p:nvPr/>
        </p:nvSpPr>
        <p:spPr>
          <a:xfrm>
            <a:off x="1362582" y="1762464"/>
            <a:ext cx="2470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>
                <a:solidFill>
                  <a:srgbClr val="54A65A"/>
                </a:solidFill>
              </a:rPr>
              <a:t>Localisation </a:t>
            </a:r>
            <a:r>
              <a:rPr lang="fr-FR" sz="1500" b="1" dirty="0" err="1">
                <a:solidFill>
                  <a:srgbClr val="54A65A"/>
                </a:solidFill>
              </a:rPr>
              <a:t>with</a:t>
            </a:r>
            <a:r>
              <a:rPr lang="fr-FR" sz="1500" b="1" dirty="0">
                <a:solidFill>
                  <a:srgbClr val="54A65A"/>
                </a:solidFill>
              </a:rPr>
              <a:t> GW</a:t>
            </a:r>
          </a:p>
          <a:p>
            <a:pPr algn="just"/>
            <a:r>
              <a:rPr lang="fr-FR" sz="1500" b="1" dirty="0">
                <a:solidFill>
                  <a:srgbClr val="54A65A"/>
                </a:solidFill>
              </a:rPr>
              <a:t>Distance 40 </a:t>
            </a:r>
            <a:r>
              <a:rPr lang="fr-FR" sz="1500" b="1" dirty="0" err="1">
                <a:solidFill>
                  <a:srgbClr val="54A65A"/>
                </a:solidFill>
              </a:rPr>
              <a:t>Mpc</a:t>
            </a:r>
            <a:endParaRPr lang="fr-FR" sz="1500" b="1" dirty="0">
              <a:solidFill>
                <a:srgbClr val="54A65A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9181788-1822-425B-983A-E11BB7B50522}"/>
              </a:ext>
            </a:extLst>
          </p:cNvPr>
          <p:cNvCxnSpPr/>
          <p:nvPr/>
        </p:nvCxnSpPr>
        <p:spPr>
          <a:xfrm>
            <a:off x="761731" y="1502822"/>
            <a:ext cx="581890" cy="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D649CF6-ECC5-4799-BA40-6788F71AE70C}"/>
              </a:ext>
            </a:extLst>
          </p:cNvPr>
          <p:cNvSpPr txBox="1"/>
          <p:nvPr/>
        </p:nvSpPr>
        <p:spPr>
          <a:xfrm>
            <a:off x="128986" y="1344642"/>
            <a:ext cx="6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+2 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F0BB5A-4505-4E06-9C2E-A4A69404B98E}"/>
              </a:ext>
            </a:extLst>
          </p:cNvPr>
          <p:cNvSpPr txBox="1"/>
          <p:nvPr/>
        </p:nvSpPr>
        <p:spPr>
          <a:xfrm>
            <a:off x="1437900" y="1340575"/>
            <a:ext cx="1490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chemeClr val="bg2">
                    <a:lumMod val="50000"/>
                  </a:schemeClr>
                </a:solidFill>
              </a:rPr>
              <a:t>GRB170817A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CE37A3B-7AE3-4A1D-AB93-3CE4823C9BD8}"/>
              </a:ext>
            </a:extLst>
          </p:cNvPr>
          <p:cNvCxnSpPr/>
          <p:nvPr/>
        </p:nvCxnSpPr>
        <p:spPr>
          <a:xfrm>
            <a:off x="737981" y="2040725"/>
            <a:ext cx="581890" cy="0"/>
          </a:xfrm>
          <a:prstGeom prst="line">
            <a:avLst/>
          </a:prstGeom>
          <a:ln w="57150">
            <a:solidFill>
              <a:srgbClr val="54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ADAB409-8D81-4A5A-BE2D-965429D31B0F}"/>
              </a:ext>
            </a:extLst>
          </p:cNvPr>
          <p:cNvSpPr txBox="1"/>
          <p:nvPr/>
        </p:nvSpPr>
        <p:spPr>
          <a:xfrm>
            <a:off x="152735" y="1880854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+5h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F08610-BBA5-45CF-9AEE-F668E9552E73}"/>
              </a:ext>
            </a:extLst>
          </p:cNvPr>
          <p:cNvSpPr txBox="1"/>
          <p:nvPr/>
        </p:nvSpPr>
        <p:spPr>
          <a:xfrm>
            <a:off x="1241716" y="950422"/>
            <a:ext cx="24709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>
                <a:solidFill>
                  <a:srgbClr val="54A65A"/>
                </a:solidFill>
              </a:rPr>
              <a:t>GW170817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D233E5C-DF44-4CF9-BFB6-301DC286857D}"/>
              </a:ext>
            </a:extLst>
          </p:cNvPr>
          <p:cNvCxnSpPr/>
          <p:nvPr/>
        </p:nvCxnSpPr>
        <p:spPr>
          <a:xfrm>
            <a:off x="726824" y="2690773"/>
            <a:ext cx="581890" cy="0"/>
          </a:xfrm>
          <a:prstGeom prst="line">
            <a:avLst/>
          </a:prstGeom>
          <a:ln w="57150">
            <a:solidFill>
              <a:srgbClr val="FCD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5BB772A-C5F5-4B5A-940F-DAAC439D70DC}"/>
              </a:ext>
            </a:extLst>
          </p:cNvPr>
          <p:cNvSpPr txBox="1"/>
          <p:nvPr/>
        </p:nvSpPr>
        <p:spPr>
          <a:xfrm>
            <a:off x="43833" y="2526309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+11h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690DC0C-BF90-4A04-9CB9-6C4589C945F4}"/>
              </a:ext>
            </a:extLst>
          </p:cNvPr>
          <p:cNvCxnSpPr/>
          <p:nvPr/>
        </p:nvCxnSpPr>
        <p:spPr>
          <a:xfrm>
            <a:off x="726824" y="4189571"/>
            <a:ext cx="58189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69D7414-A7BA-40B4-BB94-32FF63EBF7A4}"/>
              </a:ext>
            </a:extLst>
          </p:cNvPr>
          <p:cNvSpPr txBox="1"/>
          <p:nvPr/>
        </p:nvSpPr>
        <p:spPr>
          <a:xfrm>
            <a:off x="31958" y="4002555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+1.2j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5DBEBB-25BD-4F0F-9FF4-E489E5F20EBC}"/>
              </a:ext>
            </a:extLst>
          </p:cNvPr>
          <p:cNvSpPr txBox="1"/>
          <p:nvPr/>
        </p:nvSpPr>
        <p:spPr>
          <a:xfrm>
            <a:off x="1320590" y="4013480"/>
            <a:ext cx="3179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rgbClr val="FF6600"/>
                </a:solidFill>
              </a:rPr>
              <a:t>First </a:t>
            </a:r>
            <a:r>
              <a:rPr lang="fr-FR" sz="1500" b="1" dirty="0" err="1">
                <a:solidFill>
                  <a:srgbClr val="FF6600"/>
                </a:solidFill>
              </a:rPr>
              <a:t>spectra</a:t>
            </a:r>
            <a:r>
              <a:rPr lang="fr-FR" sz="1500" b="1" dirty="0">
                <a:solidFill>
                  <a:srgbClr val="FF6600"/>
                </a:solidFill>
              </a:rPr>
              <a:t> of the </a:t>
            </a:r>
            <a:r>
              <a:rPr lang="fr-FR" sz="1500" b="1" dirty="0" err="1">
                <a:solidFill>
                  <a:srgbClr val="FF6600"/>
                </a:solidFill>
              </a:rPr>
              <a:t>kilonova</a:t>
            </a:r>
            <a:endParaRPr lang="fr-FR" sz="1500" b="1" dirty="0">
              <a:solidFill>
                <a:srgbClr val="FF6600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14D7081-9EAA-4BDC-A055-AC4F512EF05A}"/>
              </a:ext>
            </a:extLst>
          </p:cNvPr>
          <p:cNvCxnSpPr/>
          <p:nvPr/>
        </p:nvCxnSpPr>
        <p:spPr>
          <a:xfrm>
            <a:off x="714231" y="4734508"/>
            <a:ext cx="58189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D4A7EA2-74D8-447F-B6F0-CCB22B9C29A0}"/>
              </a:ext>
            </a:extLst>
          </p:cNvPr>
          <p:cNvSpPr txBox="1"/>
          <p:nvPr/>
        </p:nvSpPr>
        <p:spPr>
          <a:xfrm>
            <a:off x="109576" y="4550021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+9j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D1CC02-CC8D-41CB-AC46-9AF03A8A9BFB}"/>
              </a:ext>
            </a:extLst>
          </p:cNvPr>
          <p:cNvSpPr txBox="1"/>
          <p:nvPr/>
        </p:nvSpPr>
        <p:spPr>
          <a:xfrm>
            <a:off x="1334982" y="4580130"/>
            <a:ext cx="3165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Discovery</a:t>
            </a:r>
            <a:r>
              <a:rPr lang="fr-F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an X-ray </a:t>
            </a:r>
            <a:r>
              <a:rPr lang="fr-FR" sz="15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counterpart</a:t>
            </a:r>
            <a:endParaRPr lang="fr-FR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9BEC978-160A-4A04-B9C0-9A1C685A4919}"/>
              </a:ext>
            </a:extLst>
          </p:cNvPr>
          <p:cNvSpPr txBox="1"/>
          <p:nvPr/>
        </p:nvSpPr>
        <p:spPr>
          <a:xfrm>
            <a:off x="1335097" y="5129176"/>
            <a:ext cx="1441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B78901"/>
                </a:solidFill>
              </a:rPr>
              <a:t>First radio signal </a:t>
            </a:r>
            <a:r>
              <a:rPr lang="fr-FR" sz="1500" b="1" dirty="0" err="1">
                <a:solidFill>
                  <a:srgbClr val="B78901"/>
                </a:solidFill>
              </a:rPr>
              <a:t>found</a:t>
            </a:r>
            <a:r>
              <a:rPr lang="fr-FR" sz="1500" b="1" dirty="0">
                <a:solidFill>
                  <a:srgbClr val="B78901"/>
                </a:solidFill>
              </a:rPr>
              <a:t> </a:t>
            </a:r>
            <a:r>
              <a:rPr lang="fr-FR" sz="1500" b="1" dirty="0" err="1">
                <a:solidFill>
                  <a:srgbClr val="B78901"/>
                </a:solidFill>
              </a:rPr>
              <a:t>with</a:t>
            </a:r>
            <a:r>
              <a:rPr lang="fr-FR" sz="1500" b="1" dirty="0">
                <a:solidFill>
                  <a:srgbClr val="B78901"/>
                </a:solidFill>
              </a:rPr>
              <a:t> VLA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C4093A9-1668-4AD9-8A59-C4895B4C08DE}"/>
              </a:ext>
            </a:extLst>
          </p:cNvPr>
          <p:cNvCxnSpPr/>
          <p:nvPr/>
        </p:nvCxnSpPr>
        <p:spPr>
          <a:xfrm>
            <a:off x="746521" y="5372559"/>
            <a:ext cx="581890" cy="0"/>
          </a:xfrm>
          <a:prstGeom prst="line">
            <a:avLst/>
          </a:prstGeom>
          <a:ln w="57150">
            <a:solidFill>
              <a:srgbClr val="B78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41BB374-97DD-4755-AB4A-D65995B99663}"/>
              </a:ext>
            </a:extLst>
          </p:cNvPr>
          <p:cNvSpPr txBox="1"/>
          <p:nvPr/>
        </p:nvSpPr>
        <p:spPr>
          <a:xfrm>
            <a:off x="109576" y="5149989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586064"/>
                </a:solidFill>
              </a:rPr>
              <a:t>+16j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FD287A-F13D-43AB-B7EC-1309F328E3CB}"/>
              </a:ext>
            </a:extLst>
          </p:cNvPr>
          <p:cNvSpPr txBox="1"/>
          <p:nvPr/>
        </p:nvSpPr>
        <p:spPr>
          <a:xfrm rot="16200000">
            <a:off x="7027958" y="2265412"/>
            <a:ext cx="397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« Multi-</a:t>
            </a:r>
            <a:r>
              <a:rPr lang="fr-FR" sz="800" dirty="0" err="1">
                <a:solidFill>
                  <a:schemeClr val="accent6">
                    <a:lumMod val="75000"/>
                  </a:schemeClr>
                </a:solidFill>
              </a:rPr>
              <a:t>messenger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 observations of a </a:t>
            </a:r>
            <a:r>
              <a:rPr lang="fr-FR" sz="800" dirty="0" err="1">
                <a:solidFill>
                  <a:schemeClr val="accent6">
                    <a:lumMod val="75000"/>
                  </a:schemeClr>
                </a:solidFill>
              </a:rPr>
              <a:t>binary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 neutron star </a:t>
            </a:r>
            <a:r>
              <a:rPr lang="fr-FR" sz="800" dirty="0" err="1">
                <a:solidFill>
                  <a:schemeClr val="accent6">
                    <a:lumMod val="75000"/>
                  </a:schemeClr>
                </a:solidFill>
              </a:rPr>
              <a:t>merger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 », Abbott et al., </a:t>
            </a:r>
            <a:r>
              <a:rPr lang="fr-FR" sz="800" dirty="0" err="1">
                <a:solidFill>
                  <a:schemeClr val="accent6">
                    <a:lumMod val="75000"/>
                  </a:schemeClr>
                </a:solidFill>
              </a:rPr>
              <a:t>ApJ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,  2017</a:t>
            </a:r>
          </a:p>
        </p:txBody>
      </p:sp>
    </p:spTree>
    <p:extLst>
      <p:ext uri="{BB962C8B-B14F-4D97-AF65-F5344CB8AC3E}">
        <p14:creationId xmlns:p14="http://schemas.microsoft.com/office/powerpoint/2010/main" val="26480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2" grpId="0"/>
      <p:bldP spid="23" grpId="0"/>
      <p:bldP spid="25" grpId="0"/>
      <p:bldP spid="26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846E1-0636-4FD3-903F-142FB4835565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GW170817 </a:t>
            </a:r>
            <a:r>
              <a:rPr lang="fr-FR" b="1" dirty="0" err="1"/>
              <a:t>recap</a:t>
            </a:r>
            <a:r>
              <a:rPr lang="fr-FR" b="1" dirty="0"/>
              <a:t> </a:t>
            </a:r>
            <a:r>
              <a:rPr lang="fr-FR" sz="3200" b="1" dirty="0"/>
              <a:t>(an </a:t>
            </a:r>
            <a:r>
              <a:rPr lang="fr-FR" sz="3200" b="1" dirty="0" err="1"/>
              <a:t>extraordinary</a:t>
            </a:r>
            <a:r>
              <a:rPr lang="fr-FR" sz="3200" b="1" dirty="0"/>
              <a:t> </a:t>
            </a:r>
            <a:r>
              <a:rPr lang="fr-FR" sz="3200" b="1" dirty="0" err="1"/>
              <a:t>event</a:t>
            </a:r>
            <a:r>
              <a:rPr lang="fr-FR" sz="3200" b="1" dirty="0"/>
              <a:t>!)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302462-AE82-46B3-A4FB-FD66948B5CB8}"/>
              </a:ext>
            </a:extLst>
          </p:cNvPr>
          <p:cNvSpPr txBox="1"/>
          <p:nvPr/>
        </p:nvSpPr>
        <p:spPr>
          <a:xfrm>
            <a:off x="422693" y="1026543"/>
            <a:ext cx="76522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Confirmation of BNS </a:t>
            </a:r>
            <a:r>
              <a:rPr lang="fr-FR" sz="2400" dirty="0" err="1"/>
              <a:t>systems</a:t>
            </a:r>
            <a:r>
              <a:rPr lang="fr-FR" sz="2400" dirty="0"/>
              <a:t> as </a:t>
            </a:r>
            <a:r>
              <a:rPr lang="fr-FR" sz="2400" dirty="0" err="1"/>
              <a:t>progenitors</a:t>
            </a:r>
            <a:r>
              <a:rPr lang="fr-FR" sz="2400" dirty="0"/>
              <a:t> of GRB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First </a:t>
            </a:r>
            <a:r>
              <a:rPr lang="fr-FR" sz="2400" dirty="0" err="1"/>
              <a:t>confirmed</a:t>
            </a:r>
            <a:r>
              <a:rPr lang="fr-FR" sz="2400" dirty="0"/>
              <a:t> observation of the </a:t>
            </a:r>
            <a:r>
              <a:rPr lang="fr-FR" sz="2400" b="1" dirty="0" err="1"/>
              <a:t>kilonova</a:t>
            </a:r>
            <a:r>
              <a:rPr lang="fr-FR" sz="2400" dirty="0"/>
              <a:t> </a:t>
            </a:r>
            <a:r>
              <a:rPr lang="fr-FR" sz="2400" dirty="0" err="1"/>
              <a:t>phenomenon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No clue about the final </a:t>
            </a:r>
            <a:r>
              <a:rPr lang="fr-FR" sz="2400" dirty="0" err="1"/>
              <a:t>object</a:t>
            </a:r>
            <a:r>
              <a:rPr lang="fr-FR" sz="2400" dirty="0"/>
              <a:t> (NS or BH?)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78DEFD-3B4D-4BF9-AA48-95C75C5C3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2276"/>
          <a:stretch/>
        </p:blipFill>
        <p:spPr>
          <a:xfrm>
            <a:off x="5506597" y="2311971"/>
            <a:ext cx="2592851" cy="19498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DCA20D-892A-4C88-AD0D-F41AA6158D70}"/>
              </a:ext>
            </a:extLst>
          </p:cNvPr>
          <p:cNvSpPr/>
          <p:nvPr/>
        </p:nvSpPr>
        <p:spPr>
          <a:xfrm>
            <a:off x="258791" y="2371917"/>
            <a:ext cx="56503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kilonova</a:t>
            </a:r>
            <a:r>
              <a:rPr lang="en-US" sz="2000" dirty="0"/>
              <a:t> predicted by </a:t>
            </a:r>
            <a:r>
              <a:rPr lang="en-US" sz="2000" dirty="0" err="1"/>
              <a:t>Li&amp;Paczynski</a:t>
            </a:r>
            <a:r>
              <a:rPr lang="en-US" sz="2000" dirty="0"/>
              <a:t> (1998) and Metzger et al. (2010).</a:t>
            </a:r>
          </a:p>
          <a:p>
            <a:endParaRPr lang="en-US" sz="2000" dirty="0"/>
          </a:p>
          <a:p>
            <a:r>
              <a:rPr lang="en-US" sz="2000" dirty="0"/>
              <a:t>Rapid captures of neutrons (r process) =&gt; heavy elements nucleosynthesis.</a:t>
            </a:r>
          </a:p>
          <a:p>
            <a:r>
              <a:rPr lang="en-US" sz="2000" dirty="0"/>
              <a:t>Emission (heating) due to ejecta radioactivity, cooling by expansion in the ISM.</a:t>
            </a:r>
          </a:p>
          <a:p>
            <a:r>
              <a:rPr lang="en-US" sz="2000" dirty="0"/>
              <a:t>Fast transition from blue (hot) to red (cool).</a:t>
            </a:r>
          </a:p>
          <a:p>
            <a:endParaRPr lang="en-US" sz="2000" dirty="0"/>
          </a:p>
          <a:p>
            <a:r>
              <a:rPr lang="en-US" sz="2000" dirty="0"/>
              <a:t>First constraints on NS equation of state.</a:t>
            </a:r>
          </a:p>
          <a:p>
            <a:r>
              <a:rPr lang="en-US" sz="2000" dirty="0"/>
              <a:t>Fundamental physics tests (GW celerity, GR tests, graviton mass, EP, Lorentz invariance…)</a:t>
            </a:r>
          </a:p>
          <a:p>
            <a:r>
              <a:rPr lang="en-US" sz="2000" dirty="0"/>
              <a:t>Cosmology (H0 measurement)</a:t>
            </a:r>
          </a:p>
          <a:p>
            <a:r>
              <a:rPr lang="en-US" sz="2000" dirty="0"/>
              <a:t>…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D9B0317-6D21-410D-925D-1DFDB279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597" y="4381721"/>
            <a:ext cx="3312571" cy="227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72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BB4E0A-E218-4585-AAC7-239BB612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5" y="1626232"/>
            <a:ext cx="6056671" cy="464082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C112A6F-010F-422C-97B2-3E8AF967E92B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 LIGO-Virgo 03 run </a:t>
            </a:r>
            <a:r>
              <a:rPr lang="fr-FR" sz="3200" b="1"/>
              <a:t>(April 2019-March 2020)</a:t>
            </a:r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DCA85C-F845-49FD-B731-C64C188AAF48}"/>
              </a:ext>
            </a:extLst>
          </p:cNvPr>
          <p:cNvSpPr txBox="1"/>
          <p:nvPr/>
        </p:nvSpPr>
        <p:spPr>
          <a:xfrm>
            <a:off x="361845" y="1164566"/>
            <a:ext cx="510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Dramatic</a:t>
            </a:r>
            <a:r>
              <a:rPr lang="fr-FR" sz="2400" b="1" dirty="0"/>
              <a:t> </a:t>
            </a:r>
            <a:r>
              <a:rPr lang="fr-FR" sz="2400" b="1" dirty="0" err="1"/>
              <a:t>increase</a:t>
            </a:r>
            <a:r>
              <a:rPr lang="fr-FR" sz="2400" b="1" dirty="0"/>
              <a:t> in </a:t>
            </a:r>
            <a:r>
              <a:rPr lang="fr-FR" sz="2400" b="1" dirty="0" err="1"/>
              <a:t>number</a:t>
            </a:r>
            <a:r>
              <a:rPr lang="fr-FR" sz="2400" b="1" dirty="0"/>
              <a:t> of </a:t>
            </a:r>
            <a:r>
              <a:rPr lang="fr-FR" sz="2400" b="1" dirty="0" err="1"/>
              <a:t>events</a:t>
            </a:r>
            <a:endParaRPr lang="fr-FR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F15843-FB19-4D2F-8E96-3CA8AA67970B}"/>
              </a:ext>
            </a:extLst>
          </p:cNvPr>
          <p:cNvSpPr txBox="1"/>
          <p:nvPr/>
        </p:nvSpPr>
        <p:spPr>
          <a:xfrm>
            <a:off x="6113533" y="2931032"/>
            <a:ext cx="19094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79 new </a:t>
            </a:r>
            <a:r>
              <a:rPr lang="fr-FR" sz="2000" b="1" dirty="0" err="1"/>
              <a:t>events</a:t>
            </a:r>
            <a:endParaRPr lang="fr-F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1 BNS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2 (+1?) NSBH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76 (-1?) BBH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CE0215-EB87-459C-86BA-B1FF79BFFAA3}"/>
              </a:ext>
            </a:extLst>
          </p:cNvPr>
          <p:cNvSpPr txBox="1"/>
          <p:nvPr/>
        </p:nvSpPr>
        <p:spPr>
          <a:xfrm rot="19706193">
            <a:off x="7909394" y="3477097"/>
            <a:ext cx="75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New !</a:t>
            </a:r>
          </a:p>
        </p:txBody>
      </p:sp>
    </p:spTree>
    <p:extLst>
      <p:ext uri="{BB962C8B-B14F-4D97-AF65-F5344CB8AC3E}">
        <p14:creationId xmlns:p14="http://schemas.microsoft.com/office/powerpoint/2010/main" val="81000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06A95-01C1-44D8-8744-6A70700B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11"/>
            <a:ext cx="9144000" cy="91158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b="1" dirty="0" err="1"/>
              <a:t>Gravitational</a:t>
            </a:r>
            <a:r>
              <a:rPr lang="fr-FR" b="1" dirty="0"/>
              <a:t> Waves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02E0FBF7-F86D-4176-B995-2180CA767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786090"/>
              </p:ext>
            </p:extLst>
          </p:nvPr>
        </p:nvGraphicFramePr>
        <p:xfrm>
          <a:off x="1120355" y="1563011"/>
          <a:ext cx="26193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1" name="Équation" r:id="rId3" imgW="1866600" imgH="393480" progId="Equation.3">
                  <p:embed/>
                </p:oleObj>
              </mc:Choice>
              <mc:Fallback>
                <p:oleObj name="Équation" r:id="rId3" imgW="1866600" imgH="393480" progId="Equation.3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355" y="1563011"/>
                        <a:ext cx="2619375" cy="552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5677DE7-231D-4074-B9C1-D735EA154DDA}"/>
              </a:ext>
            </a:extLst>
          </p:cNvPr>
          <p:cNvSpPr txBox="1"/>
          <p:nvPr/>
        </p:nvSpPr>
        <p:spPr>
          <a:xfrm>
            <a:off x="1120355" y="1118583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Einstein </a:t>
            </a:r>
            <a:r>
              <a:rPr lang="fr-FR" sz="2000" dirty="0" err="1"/>
              <a:t>field</a:t>
            </a:r>
            <a:r>
              <a:rPr lang="fr-FR" sz="2000" dirty="0"/>
              <a:t> </a:t>
            </a:r>
            <a:r>
              <a:rPr lang="fr-FR" sz="2000" dirty="0" err="1"/>
              <a:t>equations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4B0F78-B435-49F3-B2EB-D44266A61AB2}"/>
              </a:ext>
            </a:extLst>
          </p:cNvPr>
          <p:cNvSpPr txBox="1"/>
          <p:nvPr/>
        </p:nvSpPr>
        <p:spPr>
          <a:xfrm>
            <a:off x="4232102" y="148753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+</a:t>
            </a:r>
          </a:p>
        </p:txBody>
      </p: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2899BEDF-235C-4632-9419-A1BD6E450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94924"/>
              </p:ext>
            </p:extLst>
          </p:nvPr>
        </p:nvGraphicFramePr>
        <p:xfrm>
          <a:off x="5306490" y="1743986"/>
          <a:ext cx="163234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" name="Équation" r:id="rId5" imgW="1562040" imgH="355320" progId="Equation.3">
                  <p:embed/>
                </p:oleObj>
              </mc:Choice>
              <mc:Fallback>
                <p:oleObj name="Équation" r:id="rId5" imgW="1562040" imgH="355320" progId="Equation.3">
                  <p:embed/>
                  <p:pic>
                    <p:nvPicPr>
                      <p:cNvPr id="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490" y="1743986"/>
                        <a:ext cx="1632347" cy="3714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91D36249-0036-4592-AD33-48E83231547F}"/>
              </a:ext>
            </a:extLst>
          </p:cNvPr>
          <p:cNvSpPr txBox="1"/>
          <p:nvPr/>
        </p:nvSpPr>
        <p:spPr>
          <a:xfrm>
            <a:off x="5306490" y="1127783"/>
            <a:ext cx="1519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Linearization</a:t>
            </a:r>
            <a:endParaRPr lang="fr-FR" sz="2000" dirty="0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8D501C15-BA78-40C0-8E63-452344C556D7}"/>
              </a:ext>
            </a:extLst>
          </p:cNvPr>
          <p:cNvSpPr/>
          <p:nvPr/>
        </p:nvSpPr>
        <p:spPr>
          <a:xfrm>
            <a:off x="4036819" y="2221117"/>
            <a:ext cx="79718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Object 8">
            <a:extLst>
              <a:ext uri="{FF2B5EF4-FFF2-40B4-BE49-F238E27FC236}">
                <a16:creationId xmlns:a16="http://schemas.microsoft.com/office/drawing/2014/main" id="{E881448B-4372-4D3A-9ED0-90F52C0F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985041"/>
              </p:ext>
            </p:extLst>
          </p:nvPr>
        </p:nvGraphicFramePr>
        <p:xfrm>
          <a:off x="3879121" y="3719545"/>
          <a:ext cx="954881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3" name="Équation" r:id="rId7" imgW="914400" imgH="380880" progId="Equation.3">
                  <p:embed/>
                </p:oleObj>
              </mc:Choice>
              <mc:Fallback>
                <p:oleObj name="Équation" r:id="rId7" imgW="914400" imgH="380880" progId="Equation.3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121" y="3719545"/>
                        <a:ext cx="954881" cy="395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502D9DA-4175-44BF-9DC5-E7C5BD86258A}"/>
              </a:ext>
            </a:extLst>
          </p:cNvPr>
          <p:cNvSpPr txBox="1"/>
          <p:nvPr/>
        </p:nvSpPr>
        <p:spPr>
          <a:xfrm>
            <a:off x="2429367" y="3259480"/>
            <a:ext cx="4354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Propagation </a:t>
            </a:r>
            <a:r>
              <a:rPr lang="fr-FR" sz="2000" dirty="0" err="1"/>
              <a:t>equation</a:t>
            </a:r>
            <a:r>
              <a:rPr lang="fr-FR" sz="2000" dirty="0"/>
              <a:t> (far </a:t>
            </a:r>
            <a:r>
              <a:rPr lang="fr-FR" sz="2000" dirty="0" err="1"/>
              <a:t>from</a:t>
            </a:r>
            <a:r>
              <a:rPr lang="fr-FR" sz="2000" dirty="0"/>
              <a:t> sources)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87D858-9EB0-4890-A095-9AFFA7342E8B}"/>
              </a:ext>
            </a:extLst>
          </p:cNvPr>
          <p:cNvSpPr txBox="1"/>
          <p:nvPr/>
        </p:nvSpPr>
        <p:spPr>
          <a:xfrm>
            <a:off x="452331" y="4325493"/>
            <a:ext cx="48136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err="1"/>
              <a:t>Properties</a:t>
            </a:r>
            <a:r>
              <a:rPr lang="fr-FR" sz="2000" u="sng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Propagation at speed of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Transverse and </a:t>
            </a:r>
            <a:r>
              <a:rPr lang="fr-FR" sz="2000" dirty="0" err="1"/>
              <a:t>traceless</a:t>
            </a:r>
            <a:r>
              <a:rPr lang="fr-F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Two</a:t>
            </a:r>
            <a:r>
              <a:rPr lang="fr-FR" sz="2000" dirty="0"/>
              <a:t> </a:t>
            </a:r>
            <a:r>
              <a:rPr lang="fr-FR" sz="2000" dirty="0" err="1"/>
              <a:t>independant</a:t>
            </a:r>
            <a:r>
              <a:rPr lang="fr-FR" sz="2000" dirty="0"/>
              <a:t> </a:t>
            </a:r>
            <a:r>
              <a:rPr lang="fr-FR" sz="2000" dirty="0" err="1"/>
              <a:t>polarizations</a:t>
            </a:r>
            <a:r>
              <a:rPr lang="fr-FR" sz="2000" dirty="0"/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000" baseline="-25000" dirty="0"/>
              <a:t>+</a:t>
            </a:r>
            <a:r>
              <a:rPr lang="fr-FR" sz="2000" dirty="0"/>
              <a:t> and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000" baseline="-25000" dirty="0"/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Quadrupolar</a:t>
            </a:r>
            <a:r>
              <a:rPr lang="fr-FR" sz="2000" dirty="0"/>
              <a:t> </a:t>
            </a:r>
            <a:r>
              <a:rPr lang="fr-FR" sz="2000" dirty="0" err="1"/>
              <a:t>emission</a:t>
            </a:r>
            <a:r>
              <a:rPr lang="fr-FR" sz="2000" dirty="0"/>
              <a:t> at </a:t>
            </a:r>
            <a:r>
              <a:rPr lang="fr-FR" sz="2000" dirty="0" err="1"/>
              <a:t>lowest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.</a:t>
            </a:r>
          </a:p>
          <a:p>
            <a:r>
              <a:rPr lang="fr-FR" sz="2000" dirty="0"/>
              <a:t> </a:t>
            </a:r>
          </a:p>
        </p:txBody>
      </p:sp>
      <p:pic>
        <p:nvPicPr>
          <p:cNvPr id="16" name="Picture 99" descr="ondes-gravitationnelles">
            <a:extLst>
              <a:ext uri="{FF2B5EF4-FFF2-40B4-BE49-F238E27FC236}">
                <a16:creationId xmlns:a16="http://schemas.microsoft.com/office/drawing/2014/main" id="{71CA6E9B-108C-4EB9-9170-F62CB5B4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34" y="3795531"/>
            <a:ext cx="2307270" cy="23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6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E74CF-8330-43C3-8C0F-762118E89E22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03 </a:t>
            </a:r>
            <a:r>
              <a:rPr lang="fr-FR" b="1" dirty="0" err="1"/>
              <a:t>remarkable</a:t>
            </a:r>
            <a:r>
              <a:rPr lang="fr-FR" b="1" dirty="0"/>
              <a:t> </a:t>
            </a:r>
            <a:r>
              <a:rPr lang="fr-FR" b="1" dirty="0" err="1"/>
              <a:t>events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3795E6-4AC6-4E67-9C51-F0181AE979AF}"/>
              </a:ext>
            </a:extLst>
          </p:cNvPr>
          <p:cNvSpPr txBox="1"/>
          <p:nvPr/>
        </p:nvSpPr>
        <p:spPr>
          <a:xfrm>
            <a:off x="241539" y="779830"/>
            <a:ext cx="7694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/>
              <a:t>GW190425</a:t>
            </a:r>
            <a:r>
              <a:rPr lang="en-US" sz="2400" dirty="0"/>
              <a:t>: another BNS (but with unexpected masses!)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6CB590-D9F3-435E-B599-D0E21BAF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4" y="1621209"/>
            <a:ext cx="3835797" cy="2535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5D97DE-57DF-4964-9696-40A2174195FC}"/>
              </a:ext>
            </a:extLst>
          </p:cNvPr>
          <p:cNvSpPr txBox="1"/>
          <p:nvPr/>
        </p:nvSpPr>
        <p:spPr>
          <a:xfrm>
            <a:off x="336427" y="5077348"/>
            <a:ext cx="470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Distance ~160 Mpc + very poor localization </a:t>
            </a:r>
          </a:p>
          <a:p>
            <a:r>
              <a:rPr lang="en-US" sz="2000"/>
              <a:t>No counterpart observation.</a:t>
            </a:r>
          </a:p>
          <a:p>
            <a:r>
              <a:rPr lang="en-US" sz="2000"/>
              <a:t>No evidence for tidal effects.</a:t>
            </a:r>
          </a:p>
          <a:p>
            <a:r>
              <a:rPr lang="en-US" sz="2000" i="1"/>
              <a:t>BH not ruled out…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C50AFF-8788-457F-BAAE-8F8779D01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67" y="4921092"/>
            <a:ext cx="3375340" cy="17282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C8A139-3679-4265-B7F5-4457747C0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967" y="1789390"/>
            <a:ext cx="2416046" cy="2276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A747D0-3FC9-4DA8-B157-166D31DA0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2" y="4108800"/>
            <a:ext cx="7364083" cy="8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9E79A-F0C4-4138-A890-382E90C831C3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03 </a:t>
            </a:r>
            <a:r>
              <a:rPr lang="fr-FR" b="1" dirty="0" err="1"/>
              <a:t>remarkable</a:t>
            </a:r>
            <a:r>
              <a:rPr lang="fr-FR" b="1" dirty="0"/>
              <a:t> </a:t>
            </a:r>
            <a:r>
              <a:rPr lang="fr-FR" b="1" dirty="0" err="1"/>
              <a:t>events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89B9B4-EBBE-4CA1-9F21-65EDDD18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178" y="1079090"/>
            <a:ext cx="4798142" cy="4699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9BC6B-AC3D-4BE3-93E7-D50717DD13C4}"/>
              </a:ext>
            </a:extLst>
          </p:cNvPr>
          <p:cNvSpPr/>
          <p:nvPr/>
        </p:nvSpPr>
        <p:spPr>
          <a:xfrm>
            <a:off x="156830" y="1195871"/>
            <a:ext cx="40387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/>
              <a:t>2 (+1?) NSBH </a:t>
            </a:r>
          </a:p>
          <a:p>
            <a:r>
              <a:rPr lang="en-US" b="1" dirty="0"/>
              <a:t>GW200105</a:t>
            </a:r>
            <a:r>
              <a:rPr lang="en-US" dirty="0"/>
              <a:t>, </a:t>
            </a:r>
            <a:r>
              <a:rPr lang="en-US" b="1" dirty="0"/>
              <a:t>GW200115</a:t>
            </a:r>
            <a:r>
              <a:rPr lang="en-US" dirty="0"/>
              <a:t> and </a:t>
            </a:r>
            <a:r>
              <a:rPr lang="en-US" b="1" dirty="0"/>
              <a:t>GW190814</a:t>
            </a:r>
            <a:r>
              <a:rPr lang="en-US" dirty="0"/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9B35DF-806D-4827-856E-CFB7A4C36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6" y="1768501"/>
            <a:ext cx="421217" cy="4212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100E8E-AA35-4277-A276-5A26195F7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2" y="1772642"/>
            <a:ext cx="421217" cy="4212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7C32F9-819A-4BFC-B77C-1C0163F15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30" y="1813064"/>
            <a:ext cx="332092" cy="332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B56B71-E09C-4421-98D6-AD3F452F3577}"/>
              </a:ext>
            </a:extLst>
          </p:cNvPr>
          <p:cNvSpPr txBox="1"/>
          <p:nvPr/>
        </p:nvSpPr>
        <p:spPr>
          <a:xfrm>
            <a:off x="294308" y="4374197"/>
            <a:ext cx="351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Again</a:t>
            </a:r>
            <a:r>
              <a:rPr lang="fr-FR" sz="2000" dirty="0"/>
              <a:t> no </a:t>
            </a:r>
            <a:r>
              <a:rPr lang="fr-FR" sz="2000" dirty="0" err="1"/>
              <a:t>counterpart</a:t>
            </a:r>
            <a:r>
              <a:rPr lang="fr-FR" sz="2000" dirty="0"/>
              <a:t> </a:t>
            </a:r>
            <a:r>
              <a:rPr lang="fr-FR" sz="2000" dirty="0" err="1"/>
              <a:t>detection</a:t>
            </a:r>
            <a:r>
              <a:rPr lang="fr-FR" sz="2000" dirty="0"/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234EBC-CAD9-44CF-A05A-E0309B7E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" y="2445609"/>
            <a:ext cx="4038798" cy="1324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31DC81-26E1-4C20-9B3E-AAC9E2AECB27}"/>
              </a:ext>
            </a:extLst>
          </p:cNvPr>
          <p:cNvSpPr/>
          <p:nvPr/>
        </p:nvSpPr>
        <p:spPr>
          <a:xfrm>
            <a:off x="7167378" y="3059667"/>
            <a:ext cx="124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GW190814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D410D6E-420F-40D7-97F4-891572C64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25" y="4862021"/>
            <a:ext cx="3126434" cy="16002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306DAB-DCAC-4A2F-B0A8-1E81D25EE33E}"/>
              </a:ext>
            </a:extLst>
          </p:cNvPr>
          <p:cNvSpPr txBox="1"/>
          <p:nvPr/>
        </p:nvSpPr>
        <p:spPr>
          <a:xfrm>
            <a:off x="3395676" y="6166873"/>
            <a:ext cx="436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GW20015: 600 deg</a:t>
            </a:r>
            <a:r>
              <a:rPr lang="fr-FR" baseline="30000" dirty="0"/>
              <a:t>2</a:t>
            </a:r>
            <a:r>
              <a:rPr lang="fr-FR" dirty="0"/>
              <a:t>. GW200105: 7200 deg</a:t>
            </a:r>
            <a:r>
              <a:rPr lang="fr-FR" baseline="30000" dirty="0"/>
              <a:t>2</a:t>
            </a:r>
            <a:r>
              <a:rPr lang="fr-FR" dirty="0"/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AEC0C4-7946-475F-BFB6-141150254783}"/>
              </a:ext>
            </a:extLst>
          </p:cNvPr>
          <p:cNvSpPr txBox="1"/>
          <p:nvPr/>
        </p:nvSpPr>
        <p:spPr>
          <a:xfrm>
            <a:off x="268215" y="2092766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290 </a:t>
            </a:r>
            <a:r>
              <a:rPr lang="fr-FR" sz="1600" dirty="0" err="1"/>
              <a:t>Mpc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F4BF29-4E1E-4B33-895A-FB3CF47FFCFA}"/>
              </a:ext>
            </a:extLst>
          </p:cNvPr>
          <p:cNvSpPr txBox="1"/>
          <p:nvPr/>
        </p:nvSpPr>
        <p:spPr>
          <a:xfrm>
            <a:off x="1439522" y="2098638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270 </a:t>
            </a:r>
            <a:r>
              <a:rPr lang="fr-FR" sz="1600" dirty="0" err="1"/>
              <a:t>Mpc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3958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9E79A-F0C4-4138-A890-382E90C831C3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03 </a:t>
            </a:r>
            <a:r>
              <a:rPr lang="fr-FR" b="1" dirty="0" err="1"/>
              <a:t>remarkable</a:t>
            </a:r>
            <a:r>
              <a:rPr lang="fr-FR" b="1" dirty="0"/>
              <a:t> </a:t>
            </a:r>
            <a:r>
              <a:rPr lang="fr-FR" b="1" dirty="0" err="1"/>
              <a:t>events</a:t>
            </a:r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F29491-7569-4E40-B239-F0DAB7707A1A}"/>
              </a:ext>
            </a:extLst>
          </p:cNvPr>
          <p:cNvSpPr/>
          <p:nvPr/>
        </p:nvSpPr>
        <p:spPr>
          <a:xfrm>
            <a:off x="172525" y="1739746"/>
            <a:ext cx="8436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GW190412 : unequal masses BBH</a:t>
            </a:r>
          </a:p>
          <a:p>
            <a:r>
              <a:rPr lang="en-US" sz="2400" b="1" dirty="0"/>
              <a:t>8 + 30 solar masses     @ 740Mpc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74EDD9-A0B2-4653-A924-63BDF062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1" y="1356976"/>
            <a:ext cx="3485072" cy="2335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5FCD28-1E5B-4F08-B61E-512390D5D402}"/>
              </a:ext>
            </a:extLst>
          </p:cNvPr>
          <p:cNvSpPr/>
          <p:nvPr/>
        </p:nvSpPr>
        <p:spPr>
          <a:xfrm>
            <a:off x="202438" y="3890959"/>
            <a:ext cx="87391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first observation of multipole moment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/>
              <a:t>=3) beyond quadrupole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/>
              <a:t>=2)  </a:t>
            </a:r>
          </a:p>
          <a:p>
            <a:r>
              <a:rPr lang="en-US" sz="2400" dirty="0"/>
              <a:t>(as predicted by GR)</a:t>
            </a:r>
          </a:p>
          <a:p>
            <a:r>
              <a:rPr lang="en-US" sz="2400" dirty="0"/>
              <a:t>+ indication of weak precession</a:t>
            </a:r>
          </a:p>
          <a:p>
            <a:endParaRPr lang="en-US" sz="2400" dirty="0"/>
          </a:p>
          <a:p>
            <a:r>
              <a:rPr lang="en-US" sz="2400" dirty="0"/>
              <a:t>GR (again) confirmed by this system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8658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D8D53D-4740-4156-80BF-F303AF71F92E}"/>
              </a:ext>
            </a:extLst>
          </p:cNvPr>
          <p:cNvSpPr/>
          <p:nvPr/>
        </p:nvSpPr>
        <p:spPr>
          <a:xfrm>
            <a:off x="293296" y="1275580"/>
            <a:ext cx="6521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GW190521 : very massive BBH (85+66 solar masses)</a:t>
            </a:r>
          </a:p>
          <a:p>
            <a:r>
              <a:rPr lang="en-US" sz="2000" dirty="0"/>
              <a:t>Primary BH in pair-instability mass gap.</a:t>
            </a:r>
          </a:p>
          <a:p>
            <a:r>
              <a:rPr lang="en-US" sz="2000" dirty="0"/>
              <a:t>Final object is an IMBH (142 solar masses)</a:t>
            </a:r>
          </a:p>
          <a:p>
            <a:r>
              <a:rPr lang="en-US" sz="2000" dirty="0"/>
              <a:t>Evidence for large spins and orbital precession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FD96344-6320-49A3-9742-885472759B44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03 </a:t>
            </a:r>
            <a:r>
              <a:rPr lang="fr-FR" b="1" dirty="0" err="1"/>
              <a:t>remarkable</a:t>
            </a:r>
            <a:r>
              <a:rPr lang="fr-FR" b="1" dirty="0"/>
              <a:t> </a:t>
            </a:r>
            <a:r>
              <a:rPr lang="fr-FR" b="1" dirty="0" err="1"/>
              <a:t>events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2C4E90-820D-459F-AE6B-A6468920C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599019"/>
            <a:ext cx="3815107" cy="3844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06C9C3-A725-44E2-917C-ADDEB0A78B72}"/>
              </a:ext>
            </a:extLst>
          </p:cNvPr>
          <p:cNvSpPr/>
          <p:nvPr/>
        </p:nvSpPr>
        <p:spPr>
          <a:xfrm>
            <a:off x="5132718" y="3528203"/>
            <a:ext cx="3254390" cy="43132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95E781-D108-4E23-8C7A-D7F0C1D2722A}"/>
              </a:ext>
            </a:extLst>
          </p:cNvPr>
          <p:cNvSpPr txBox="1"/>
          <p:nvPr/>
        </p:nvSpPr>
        <p:spPr>
          <a:xfrm>
            <a:off x="5591455" y="3541811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PI Mass Gap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1BE1E0-5821-4017-AF6D-EFCD2302E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" y="3385867"/>
            <a:ext cx="4330460" cy="21491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11CB74D-B215-463D-BEA4-CC7FC105EA00}"/>
              </a:ext>
            </a:extLst>
          </p:cNvPr>
          <p:cNvSpPr txBox="1"/>
          <p:nvPr/>
        </p:nvSpPr>
        <p:spPr>
          <a:xfrm>
            <a:off x="457200" y="5582420"/>
            <a:ext cx="378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Also</a:t>
            </a:r>
            <a:r>
              <a:rPr lang="fr-FR" dirty="0"/>
              <a:t> the </a:t>
            </a:r>
            <a:r>
              <a:rPr lang="fr-FR" dirty="0" err="1"/>
              <a:t>shortest</a:t>
            </a:r>
            <a:r>
              <a:rPr lang="fr-FR" dirty="0"/>
              <a:t> signal </a:t>
            </a:r>
            <a:r>
              <a:rPr lang="fr-FR" dirty="0" err="1"/>
              <a:t>ever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860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39E6B-BE80-438E-9EAE-C6843C36EF80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observations implications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0EC281-08B3-4139-90EB-FE01DAD63DE1}"/>
              </a:ext>
            </a:extLst>
          </p:cNvPr>
          <p:cNvSpPr txBox="1"/>
          <p:nvPr/>
        </p:nvSpPr>
        <p:spPr>
          <a:xfrm>
            <a:off x="370936" y="1552754"/>
            <a:ext cx="500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Fundamental </a:t>
            </a:r>
            <a:r>
              <a:rPr lang="fr-FR" sz="2000" b="1" u="sng" dirty="0" err="1"/>
              <a:t>physics</a:t>
            </a:r>
            <a:r>
              <a:rPr lang="fr-FR" sz="2000" b="1" u="sng" dirty="0"/>
              <a:t>/Tests General </a:t>
            </a:r>
            <a:r>
              <a:rPr lang="fr-FR" sz="2000" b="1" u="sng" dirty="0" err="1"/>
              <a:t>Relativity</a:t>
            </a:r>
            <a:endParaRPr lang="fr-FR" sz="2000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6D72D3-64CF-4B61-8B89-6416D5BC5866}"/>
              </a:ext>
            </a:extLst>
          </p:cNvPr>
          <p:cNvSpPr/>
          <p:nvPr/>
        </p:nvSpPr>
        <p:spPr>
          <a:xfrm>
            <a:off x="974784" y="2127711"/>
            <a:ext cx="6866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Speed of </a:t>
            </a:r>
            <a:r>
              <a:rPr lang="fr-FR" b="1" dirty="0" err="1"/>
              <a:t>GWs</a:t>
            </a:r>
            <a:endParaRPr lang="fr-FR" b="1" dirty="0"/>
          </a:p>
          <a:p>
            <a:endParaRPr lang="fr-FR" b="1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/>
              <a:t>Strong </a:t>
            </a:r>
            <a:r>
              <a:rPr lang="fr-FR" b="1" dirty="0" err="1"/>
              <a:t>constraints</a:t>
            </a:r>
            <a:r>
              <a:rPr lang="fr-FR" b="1" dirty="0"/>
              <a:t> on </a:t>
            </a:r>
            <a:r>
              <a:rPr lang="fr-FR" b="1" dirty="0" err="1"/>
              <a:t>theories</a:t>
            </a:r>
            <a:r>
              <a:rPr lang="fr-FR" b="1" dirty="0"/>
              <a:t> of </a:t>
            </a:r>
            <a:r>
              <a:rPr lang="fr-FR" b="1" dirty="0" err="1"/>
              <a:t>modified</a:t>
            </a:r>
            <a:r>
              <a:rPr lang="fr-FR" b="1" dirty="0"/>
              <a:t> </a:t>
            </a:r>
            <a:r>
              <a:rPr lang="fr-FR" b="1" dirty="0" err="1"/>
              <a:t>gravity</a:t>
            </a:r>
            <a:r>
              <a:rPr lang="fr-FR" b="1" dirty="0"/>
              <a:t>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Polarizations</a:t>
            </a:r>
            <a:r>
              <a:rPr lang="fr-FR" b="1" dirty="0"/>
              <a:t> of </a:t>
            </a:r>
            <a:r>
              <a:rPr lang="fr-FR" b="1" dirty="0" err="1"/>
              <a:t>GWs</a:t>
            </a:r>
            <a:r>
              <a:rPr lang="fr-FR" b="1" dirty="0"/>
              <a:t> (</a:t>
            </a:r>
            <a:r>
              <a:rPr lang="fr-FR" b="1" dirty="0" err="1"/>
              <a:t>tensor</a:t>
            </a:r>
            <a:r>
              <a:rPr lang="fr-FR" b="1" dirty="0"/>
              <a:t> vs. </a:t>
            </a:r>
            <a:r>
              <a:rPr lang="fr-FR" b="1" dirty="0" err="1"/>
              <a:t>Scalar-tensor</a:t>
            </a:r>
            <a:r>
              <a:rPr lang="fr-FR" b="1" dirty="0"/>
              <a:t>, or </a:t>
            </a:r>
            <a:r>
              <a:rPr lang="fr-FR" b="1" dirty="0" err="1"/>
              <a:t>vector-tensor</a:t>
            </a:r>
            <a:r>
              <a:rPr lang="fr-FR" b="1" dirty="0"/>
              <a:t> 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PN expansion.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High </a:t>
            </a:r>
            <a:r>
              <a:rPr lang="fr-FR" b="1" dirty="0" err="1"/>
              <a:t>order</a:t>
            </a:r>
            <a:r>
              <a:rPr lang="fr-FR" b="1" dirty="0"/>
              <a:t> modes </a:t>
            </a:r>
            <a:r>
              <a:rPr lang="fr-FR" b="1" dirty="0" err="1"/>
              <a:t>beyond</a:t>
            </a:r>
            <a:r>
              <a:rPr lang="fr-FR" b="1" dirty="0"/>
              <a:t> </a:t>
            </a:r>
            <a:r>
              <a:rPr lang="fr-FR" b="1" dirty="0" err="1"/>
              <a:t>quadrupolar</a:t>
            </a:r>
            <a:r>
              <a:rPr lang="fr-FR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Test of EP (via the Shapiro </a:t>
            </a:r>
            <a:r>
              <a:rPr lang="fr-FR" b="1" dirty="0" err="1"/>
              <a:t>effect</a:t>
            </a:r>
            <a:r>
              <a:rPr lang="fr-FR" b="1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Test of Lorentz Invariance.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Mass of graviton.</a:t>
            </a:r>
          </a:p>
        </p:txBody>
      </p:sp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E91CBA3B-DF26-4086-8A44-DA2818A66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2355"/>
              </p:ext>
            </p:extLst>
          </p:nvPr>
        </p:nvGraphicFramePr>
        <p:xfrm>
          <a:off x="3059080" y="4694758"/>
          <a:ext cx="988219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Équation" r:id="rId3" imgW="850680" imgH="253800" progId="Equation.3">
                  <p:embed/>
                </p:oleObj>
              </mc:Choice>
              <mc:Fallback>
                <p:oleObj name="Équation" r:id="rId3" imgW="850680" imgH="2538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080" y="4694758"/>
                        <a:ext cx="988219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D778F4FB-C09E-47C0-99E6-AE1C21A4F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374659"/>
              </p:ext>
            </p:extLst>
          </p:nvPr>
        </p:nvGraphicFramePr>
        <p:xfrm>
          <a:off x="2983582" y="2099999"/>
          <a:ext cx="23907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5" name="…quation" r:id="rId5" imgW="3187700" imgH="673100" progId="Equation.3">
                  <p:embed/>
                </p:oleObj>
              </mc:Choice>
              <mc:Fallback>
                <p:oleObj name="…quation" r:id="rId5" imgW="3187700" imgH="673100" progId="Equation.3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3582" y="2099999"/>
                        <a:ext cx="2390775" cy="504825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FBF1915-3733-4B03-8BD4-C5248BBF1ECE}"/>
              </a:ext>
            </a:extLst>
          </p:cNvPr>
          <p:cNvSpPr txBox="1"/>
          <p:nvPr/>
        </p:nvSpPr>
        <p:spPr>
          <a:xfrm>
            <a:off x="2623800" y="5305246"/>
            <a:ext cx="2846998" cy="523220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No </a:t>
            </a:r>
            <a:r>
              <a:rPr lang="fr-FR" sz="2800" b="1" dirty="0" err="1"/>
              <a:t>deviation</a:t>
            </a:r>
            <a:r>
              <a:rPr lang="fr-FR" sz="2800" b="1" dirty="0"/>
              <a:t> / GR</a:t>
            </a:r>
          </a:p>
        </p:txBody>
      </p:sp>
    </p:spTree>
    <p:extLst>
      <p:ext uri="{BB962C8B-B14F-4D97-AF65-F5344CB8AC3E}">
        <p14:creationId xmlns:p14="http://schemas.microsoft.com/office/powerpoint/2010/main" val="1414029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62D86C-DE85-4EB8-A468-75829EC4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14" y="4302745"/>
            <a:ext cx="2580559" cy="2188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79E388-4403-4947-B1D8-29C40471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08" y="3577441"/>
            <a:ext cx="3588497" cy="23492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6883B6-1ED7-45C8-A9DD-C68D312EAECB}"/>
              </a:ext>
            </a:extLst>
          </p:cNvPr>
          <p:cNvSpPr txBox="1"/>
          <p:nvPr/>
        </p:nvSpPr>
        <p:spPr>
          <a:xfrm>
            <a:off x="505366" y="1339609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err="1"/>
              <a:t>Cosmology</a:t>
            </a:r>
            <a:endParaRPr lang="fr-FR" sz="2000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4FEE78-F812-4F9C-A7E6-529265481C2C}"/>
              </a:ext>
            </a:extLst>
          </p:cNvPr>
          <p:cNvSpPr/>
          <p:nvPr/>
        </p:nvSpPr>
        <p:spPr>
          <a:xfrm>
            <a:off x="617506" y="1923671"/>
            <a:ext cx="64784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Binary</a:t>
            </a:r>
            <a:r>
              <a:rPr lang="fr-FR" dirty="0"/>
              <a:t> mergers =&gt; standard </a:t>
            </a:r>
            <a:r>
              <a:rPr lang="fr-FR" dirty="0" err="1"/>
              <a:t>sirens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of distances ! </a:t>
            </a:r>
          </a:p>
          <a:p>
            <a:r>
              <a:rPr lang="fr-FR" dirty="0"/>
              <a:t>Host </a:t>
            </a:r>
            <a:r>
              <a:rPr lang="fr-FR" dirty="0" err="1"/>
              <a:t>galaxy</a:t>
            </a:r>
            <a:r>
              <a:rPr lang="fr-FR" dirty="0"/>
              <a:t> =&gt; </a:t>
            </a:r>
            <a:r>
              <a:rPr lang="fr-FR" dirty="0" err="1"/>
              <a:t>measure</a:t>
            </a:r>
            <a:r>
              <a:rPr lang="fr-FR" dirty="0"/>
              <a:t> of </a:t>
            </a:r>
            <a:r>
              <a:rPr lang="fr-FR" dirty="0" err="1"/>
              <a:t>redshift</a:t>
            </a:r>
            <a:r>
              <a:rPr lang="fr-FR" dirty="0"/>
              <a:t> </a:t>
            </a:r>
            <a:r>
              <a:rPr lang="fr-FR" dirty="0" err="1"/>
              <a:t>ie</a:t>
            </a:r>
            <a:r>
              <a:rPr lang="fr-FR" dirty="0"/>
              <a:t> speed</a:t>
            </a:r>
            <a:endParaRPr lang="fr-FR" i="1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/>
              <a:t>Independant</a:t>
            </a:r>
            <a:r>
              <a:rPr lang="fr-FR" b="1" dirty="0"/>
              <a:t> </a:t>
            </a:r>
            <a:r>
              <a:rPr lang="fr-FR" b="1" dirty="0" err="1"/>
              <a:t>Measure</a:t>
            </a:r>
            <a:r>
              <a:rPr lang="fr-FR" b="1" dirty="0"/>
              <a:t> of Hubble constant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Primordial </a:t>
            </a:r>
            <a:r>
              <a:rPr lang="fr-FR" dirty="0" err="1"/>
              <a:t>Universe</a:t>
            </a:r>
            <a:r>
              <a:rPr lang="fr-FR" dirty="0"/>
              <a:t> (phase transitions)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Limits on </a:t>
            </a:r>
            <a:r>
              <a:rPr lang="fr-FR" b="1" dirty="0"/>
              <a:t>GW </a:t>
            </a:r>
            <a:r>
              <a:rPr lang="fr-FR" b="1" dirty="0" err="1"/>
              <a:t>stochastic</a:t>
            </a:r>
            <a:r>
              <a:rPr lang="fr-FR" b="1" dirty="0"/>
              <a:t> backgrounds </a:t>
            </a:r>
            <a:r>
              <a:rPr lang="fr-FR" dirty="0"/>
              <a:t>(e.g. </a:t>
            </a:r>
            <a:r>
              <a:rPr lang="fr-FR" dirty="0" err="1"/>
              <a:t>cosmic</a:t>
            </a:r>
            <a:r>
              <a:rPr lang="fr-FR" dirty="0"/>
              <a:t> strings)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(+ </a:t>
            </a:r>
            <a:r>
              <a:rPr lang="fr-FR" dirty="0" err="1"/>
              <a:t>astrophysical</a:t>
            </a:r>
            <a:r>
              <a:rPr lang="fr-FR" dirty="0"/>
              <a:t> backgrounds)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49374BB-DCE0-4CC3-81BE-586092FEFA05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observations implications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B4C351-6F71-475F-BEB3-FA79E104440B}"/>
              </a:ext>
            </a:extLst>
          </p:cNvPr>
          <p:cNvSpPr txBox="1"/>
          <p:nvPr/>
        </p:nvSpPr>
        <p:spPr>
          <a:xfrm>
            <a:off x="1124178" y="5923022"/>
            <a:ext cx="1147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BBH+NSBH+BNS</a:t>
            </a:r>
          </a:p>
        </p:txBody>
      </p:sp>
    </p:spTree>
    <p:extLst>
      <p:ext uri="{BB962C8B-B14F-4D97-AF65-F5344CB8AC3E}">
        <p14:creationId xmlns:p14="http://schemas.microsoft.com/office/powerpoint/2010/main" val="79367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892709" y="4286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Hubble constant measurement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76" y="1191743"/>
            <a:ext cx="416053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14285" y="20180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u="sng" dirty="0">
                <a:latin typeface="Times New Roman" pitchFamily="18" charset="0"/>
                <a:cs typeface="Times New Roman" pitchFamily="18" charset="0"/>
              </a:rPr>
              <a:t>Hubble tension and GW170817.</a:t>
            </a:r>
          </a:p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More GW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see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clearer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83" y="4474991"/>
            <a:ext cx="7292017" cy="20846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9141" y="4223832"/>
            <a:ext cx="403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&lt; 1%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498A393-33D1-4DE0-90FB-06417C02A394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observations implications</a:t>
            </a:r>
          </a:p>
        </p:txBody>
      </p:sp>
    </p:spTree>
    <p:extLst>
      <p:ext uri="{BB962C8B-B14F-4D97-AF65-F5344CB8AC3E}">
        <p14:creationId xmlns:p14="http://schemas.microsoft.com/office/powerpoint/2010/main" val="812801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003BC7-3AAF-40C6-860E-EC1EAEAC4F99}"/>
              </a:ext>
            </a:extLst>
          </p:cNvPr>
          <p:cNvSpPr txBox="1"/>
          <p:nvPr/>
        </p:nvSpPr>
        <p:spPr>
          <a:xfrm>
            <a:off x="698739" y="1544128"/>
            <a:ext cx="15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err="1"/>
              <a:t>Astrophysics</a:t>
            </a:r>
            <a:endParaRPr lang="fr-FR" sz="2000" b="1" u="sng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D69D3EB-339B-4484-B161-C19EADCD297A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observations implications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0580E2-423A-4B2F-953D-E37E9E159FB2}"/>
              </a:ext>
            </a:extLst>
          </p:cNvPr>
          <p:cNvSpPr txBox="1"/>
          <p:nvPr/>
        </p:nvSpPr>
        <p:spPr>
          <a:xfrm>
            <a:off x="395600" y="2058345"/>
            <a:ext cx="835279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Physics</a:t>
            </a:r>
            <a:r>
              <a:rPr lang="fr-FR" b="1" dirty="0"/>
              <a:t> of compact </a:t>
            </a:r>
            <a:r>
              <a:rPr lang="fr-FR" b="1" dirty="0" err="1"/>
              <a:t>objects</a:t>
            </a:r>
            <a:r>
              <a:rPr lang="fr-FR" b="1" dirty="0"/>
              <a:t> BH and NS</a:t>
            </a:r>
          </a:p>
          <a:p>
            <a:pPr marL="285750" indent="-285750">
              <a:buFontTx/>
              <a:buChar char="-"/>
            </a:pPr>
            <a:r>
              <a:rPr lang="fr-FR" dirty="0"/>
              <a:t>Formation of BH and NS</a:t>
            </a:r>
          </a:p>
          <a:p>
            <a:pPr marL="285750" indent="-285750">
              <a:buFontTx/>
              <a:buChar char="-"/>
            </a:pPr>
            <a:r>
              <a:rPr lang="fr-FR" dirty="0"/>
              <a:t>Formation of BBH and BNS</a:t>
            </a:r>
          </a:p>
          <a:p>
            <a:r>
              <a:rPr lang="fr-FR" dirty="0"/>
              <a:t>(</a:t>
            </a:r>
            <a:r>
              <a:rPr lang="fr-FR" dirty="0" err="1"/>
              <a:t>measure</a:t>
            </a:r>
            <a:r>
              <a:rPr lang="fr-FR" dirty="0"/>
              <a:t> of masses and spins, </a:t>
            </a:r>
            <a:r>
              <a:rPr lang="fr-FR" dirty="0" err="1"/>
              <a:t>measure</a:t>
            </a:r>
            <a:r>
              <a:rPr lang="fr-FR" dirty="0"/>
              <a:t> of </a:t>
            </a:r>
            <a:r>
              <a:rPr lang="fr-FR" dirty="0" err="1"/>
              <a:t>excentricities</a:t>
            </a:r>
            <a:r>
              <a:rPr lang="fr-FR" dirty="0"/>
              <a:t> of </a:t>
            </a:r>
            <a:r>
              <a:rPr lang="fr-FR" dirty="0" err="1"/>
              <a:t>binary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…)</a:t>
            </a:r>
          </a:p>
          <a:p>
            <a:pPr marL="285750" indent="-285750">
              <a:buFontTx/>
              <a:buChar char="-"/>
            </a:pPr>
            <a:r>
              <a:rPr lang="fr-FR" dirty="0"/>
              <a:t>EOS of NS </a:t>
            </a:r>
          </a:p>
          <a:p>
            <a:r>
              <a:rPr lang="fr-FR" dirty="0"/>
              <a:t>(</a:t>
            </a:r>
            <a:r>
              <a:rPr lang="fr-FR" dirty="0" err="1"/>
              <a:t>measures</a:t>
            </a:r>
            <a:r>
              <a:rPr lang="fr-FR" dirty="0"/>
              <a:t> of masses and </a:t>
            </a:r>
            <a:r>
              <a:rPr lang="fr-FR" dirty="0" err="1"/>
              <a:t>radii</a:t>
            </a:r>
            <a:r>
              <a:rPr lang="fr-FR" dirty="0"/>
              <a:t>, direct </a:t>
            </a:r>
            <a:r>
              <a:rPr lang="fr-FR" dirty="0" err="1"/>
              <a:t>constraints</a:t>
            </a:r>
            <a:r>
              <a:rPr lang="fr-FR" dirty="0"/>
              <a:t> on EOS, indirect via spin-down </a:t>
            </a:r>
            <a:r>
              <a:rPr lang="fr-FR" dirty="0" err="1"/>
              <a:t>limits</a:t>
            </a:r>
            <a:r>
              <a:rPr lang="fr-FR" dirty="0"/>
              <a:t>))</a:t>
            </a:r>
          </a:p>
          <a:p>
            <a:r>
              <a:rPr lang="fr-FR" sz="1400" i="1" dirty="0"/>
              <a:t>Cf. GW170817.</a:t>
            </a:r>
          </a:p>
          <a:p>
            <a:endParaRPr lang="fr-FR" sz="1400" i="1" dirty="0"/>
          </a:p>
          <a:p>
            <a:r>
              <a:rPr lang="fr-FR" b="1" dirty="0" err="1"/>
              <a:t>Measure</a:t>
            </a:r>
            <a:r>
              <a:rPr lang="fr-FR" b="1" dirty="0"/>
              <a:t> of rates</a:t>
            </a:r>
          </a:p>
          <a:p>
            <a:r>
              <a:rPr lang="fr-FR" dirty="0"/>
              <a:t>- BBH, BNS, </a:t>
            </a:r>
            <a:r>
              <a:rPr lang="fr-FR" dirty="0" err="1"/>
              <a:t>supernovae</a:t>
            </a:r>
            <a:r>
              <a:rPr lang="fr-FR" dirty="0"/>
              <a:t> =&gt;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.</a:t>
            </a:r>
          </a:p>
          <a:p>
            <a:endParaRPr lang="fr-FR" b="1" dirty="0"/>
          </a:p>
          <a:p>
            <a:r>
              <a:rPr lang="fr-FR" b="1" dirty="0" err="1"/>
              <a:t>Physics</a:t>
            </a:r>
            <a:r>
              <a:rPr lang="fr-FR" b="1" dirty="0"/>
              <a:t> of GRB</a:t>
            </a:r>
          </a:p>
          <a:p>
            <a:pPr marL="285750" indent="-285750">
              <a:buFontTx/>
              <a:buChar char="-"/>
            </a:pPr>
            <a:r>
              <a:rPr lang="fr-FR" dirty="0"/>
              <a:t>Central </a:t>
            </a:r>
            <a:r>
              <a:rPr lang="fr-FR" dirty="0" err="1"/>
              <a:t>engine</a:t>
            </a:r>
            <a:r>
              <a:rPr lang="fr-FR" dirty="0"/>
              <a:t> ?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Late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 (</a:t>
            </a:r>
            <a:r>
              <a:rPr lang="fr-FR" dirty="0" err="1"/>
              <a:t>kilonova</a:t>
            </a:r>
            <a:r>
              <a:rPr lang="fr-FR" dirty="0"/>
              <a:t>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8A345C-8FCB-4660-A6C8-26E7C2E7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52" y="3960462"/>
            <a:ext cx="1984558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7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DDAA4-DD44-4ED2-80C9-BEAA09718E80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observations implications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06E437-B064-492D-BE04-447E78F5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" y="1320830"/>
            <a:ext cx="8539001" cy="42428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CAC100-C548-490B-BC38-BF144EC6A63C}"/>
              </a:ext>
            </a:extLst>
          </p:cNvPr>
          <p:cNvSpPr txBox="1"/>
          <p:nvPr/>
        </p:nvSpPr>
        <p:spPr>
          <a:xfrm>
            <a:off x="293298" y="5960853"/>
            <a:ext cx="403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include</a:t>
            </a:r>
            <a:r>
              <a:rPr lang="fr-FR" dirty="0"/>
              <a:t> « marginal </a:t>
            </a:r>
            <a:r>
              <a:rPr lang="fr-FR" dirty="0" err="1"/>
              <a:t>events</a:t>
            </a:r>
            <a:r>
              <a:rPr lang="fr-FR" dirty="0"/>
              <a:t> », cf. </a:t>
            </a:r>
            <a:r>
              <a:rPr lang="fr-FR" i="1" dirty="0"/>
              <a:t>GWTC-3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386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AC899-B80C-4E1D-8441-285F9F961992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</a:t>
            </a:r>
            <a:r>
              <a:rPr lang="fr-FR" b="1" dirty="0" err="1"/>
              <a:t>next</a:t>
            </a:r>
            <a:r>
              <a:rPr lang="fr-FR" b="1" dirty="0"/>
              <a:t> run: O4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8C1772-29EB-4D9B-A498-641BB28C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9" y="1565362"/>
            <a:ext cx="6849374" cy="39106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0E7EF2-6129-4EE7-8581-3BD5A0FE85CA}"/>
              </a:ext>
            </a:extLst>
          </p:cNvPr>
          <p:cNvSpPr txBox="1"/>
          <p:nvPr/>
        </p:nvSpPr>
        <p:spPr>
          <a:xfrm>
            <a:off x="146649" y="1044473"/>
            <a:ext cx="1909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Virgo</a:t>
            </a:r>
            <a:r>
              <a:rPr lang="fr-FR" sz="2000" b="1" dirty="0"/>
              <a:t> upgrades I</a:t>
            </a:r>
          </a:p>
        </p:txBody>
      </p:sp>
    </p:spTree>
    <p:extLst>
      <p:ext uri="{BB962C8B-B14F-4D97-AF65-F5344CB8AC3E}">
        <p14:creationId xmlns:p14="http://schemas.microsoft.com/office/powerpoint/2010/main" val="185207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743CFEB-CCA3-424E-A21D-3DDCF9A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11"/>
            <a:ext cx="9144000" cy="91158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b="1" dirty="0" err="1"/>
              <a:t>Gravitational</a:t>
            </a:r>
            <a:r>
              <a:rPr lang="fr-FR" b="1" dirty="0"/>
              <a:t> Waves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F5701A-9E05-4C47-A880-66296B88CDB5}"/>
              </a:ext>
            </a:extLst>
          </p:cNvPr>
          <p:cNvSpPr txBox="1"/>
          <p:nvPr/>
        </p:nvSpPr>
        <p:spPr>
          <a:xfrm>
            <a:off x="303861" y="1337589"/>
            <a:ext cx="5840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Gravitational</a:t>
            </a:r>
            <a:r>
              <a:rPr lang="fr-FR" sz="2000" dirty="0"/>
              <a:t> </a:t>
            </a:r>
            <a:r>
              <a:rPr lang="fr-FR" sz="2000" dirty="0" err="1"/>
              <a:t>wave</a:t>
            </a:r>
            <a:r>
              <a:rPr lang="fr-FR" sz="2000" dirty="0"/>
              <a:t> = perturbation of </a:t>
            </a:r>
            <a:r>
              <a:rPr lang="fr-FR" sz="2000" dirty="0" err="1"/>
              <a:t>spacetime</a:t>
            </a:r>
            <a:r>
              <a:rPr lang="fr-FR" sz="2000" dirty="0"/>
              <a:t> </a:t>
            </a:r>
            <a:r>
              <a:rPr lang="fr-FR" sz="2000" dirty="0" err="1"/>
              <a:t>metric</a:t>
            </a:r>
            <a:endParaRPr lang="fr-FR" sz="2000" dirty="0"/>
          </a:p>
          <a:p>
            <a:pPr marL="257175" indent="-257175">
              <a:buFont typeface="Symbol" panose="05050102010706020507" pitchFamily="18" charset="2"/>
              <a:buChar char="Þ"/>
            </a:pPr>
            <a:r>
              <a:rPr lang="fr-FR" sz="2000" dirty="0"/>
              <a:t>Modifies distances </a:t>
            </a:r>
            <a:r>
              <a:rPr lang="fr-FR" sz="2000" dirty="0" err="1"/>
              <a:t>between</a:t>
            </a:r>
            <a:r>
              <a:rPr lang="fr-FR" sz="2000" dirty="0"/>
              <a:t> 2 test masses.</a:t>
            </a:r>
          </a:p>
          <a:p>
            <a:endParaRPr lang="en-US" sz="2000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C70CF860-CC70-47A0-9E46-49CD2A209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301" y="3070545"/>
            <a:ext cx="107156" cy="1083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3ACFFA99-B1FB-4193-B3D7-D256F0E08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639" y="3070545"/>
            <a:ext cx="107156" cy="1083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ACD56D71-F124-4126-907D-1DED9D364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877" y="3125311"/>
            <a:ext cx="27003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D5AF509-44E7-4A9C-868F-56FB9B513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74" y="2693115"/>
            <a:ext cx="28405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350"/>
              <a:t>A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264255D-55B0-49D2-A4A9-1D4DFFC7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628" y="2693115"/>
            <a:ext cx="2792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350"/>
              <a:t>B</a:t>
            </a: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481C588D-4455-4D2D-A3AF-9906FF5C01DA}"/>
              </a:ext>
            </a:extLst>
          </p:cNvPr>
          <p:cNvSpPr>
            <a:spLocks noChangeArrowheads="1"/>
          </p:cNvSpPr>
          <p:nvPr/>
        </p:nvSpPr>
        <p:spPr bwMode="auto">
          <a:xfrm rot="3299488">
            <a:off x="1726320" y="2577030"/>
            <a:ext cx="732234" cy="36433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F8D5022F-49FE-4DE7-A66A-93A559CA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149" y="2369265"/>
            <a:ext cx="451662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350" b="1" dirty="0">
                <a:solidFill>
                  <a:srgbClr val="000000"/>
                </a:solidFill>
              </a:rPr>
              <a:t>GW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B993DE78-6A48-4592-AECB-48367A75F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699" y="3233658"/>
            <a:ext cx="25680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350"/>
              <a:t>L</a:t>
            </a:r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EC065846-44F8-4F44-ABE9-6AE5D71C47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5877" y="3395584"/>
            <a:ext cx="10798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6" name="Line 19">
            <a:extLst>
              <a:ext uri="{FF2B5EF4-FFF2-40B4-BE49-F238E27FC236}">
                <a16:creationId xmlns:a16="http://schemas.microsoft.com/office/drawing/2014/main" id="{FEACED0D-7384-4B77-ACFB-C8518F31A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6320" y="3395584"/>
            <a:ext cx="10798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aphicFrame>
        <p:nvGraphicFramePr>
          <p:cNvPr id="17" name="Object 12">
            <a:extLst>
              <a:ext uri="{FF2B5EF4-FFF2-40B4-BE49-F238E27FC236}">
                <a16:creationId xmlns:a16="http://schemas.microsoft.com/office/drawing/2014/main" id="{07A9F7BA-3534-4A6B-B7B3-09B0EFB6C9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485470"/>
              </p:ext>
            </p:extLst>
          </p:nvPr>
        </p:nvGraphicFramePr>
        <p:xfrm>
          <a:off x="5597405" y="2740761"/>
          <a:ext cx="19002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0" name="Équation" r:id="rId3" imgW="1688760" imgH="571320" progId="Equation.3">
                  <p:embed/>
                </p:oleObj>
              </mc:Choice>
              <mc:Fallback>
                <p:oleObj name="Équation" r:id="rId3" imgW="1688760" imgH="57132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405" y="2740761"/>
                        <a:ext cx="19002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6">
            <a:extLst>
              <a:ext uri="{FF2B5EF4-FFF2-40B4-BE49-F238E27FC236}">
                <a16:creationId xmlns:a16="http://schemas.microsoft.com/office/drawing/2014/main" id="{F012F494-5DAD-48DF-AFDD-358CD0D6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09" y="2300015"/>
            <a:ext cx="4585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dirty="0" err="1"/>
              <a:t>Geodetic</a:t>
            </a:r>
            <a:r>
              <a:rPr lang="fr-FR" altLang="en-US" dirty="0"/>
              <a:t> </a:t>
            </a:r>
            <a:r>
              <a:rPr lang="fr-FR" altLang="en-US" dirty="0" err="1"/>
              <a:t>equation</a:t>
            </a:r>
            <a:r>
              <a:rPr lang="fr-FR" altLang="en-US" dirty="0"/>
              <a:t> in </a:t>
            </a:r>
            <a:r>
              <a:rPr lang="fr-FR" altLang="en-US" dirty="0" err="1"/>
              <a:t>weak</a:t>
            </a:r>
            <a:r>
              <a:rPr lang="fr-FR" altLang="en-US" dirty="0"/>
              <a:t> </a:t>
            </a:r>
            <a:r>
              <a:rPr lang="fr-FR" altLang="en-US" dirty="0" err="1"/>
              <a:t>field</a:t>
            </a:r>
            <a:r>
              <a:rPr lang="fr-FR" altLang="en-US" dirty="0"/>
              <a:t> approximation</a:t>
            </a:r>
          </a:p>
        </p:txBody>
      </p:sp>
      <p:graphicFrame>
        <p:nvGraphicFramePr>
          <p:cNvPr id="19" name="Object 22">
            <a:extLst>
              <a:ext uri="{FF2B5EF4-FFF2-40B4-BE49-F238E27FC236}">
                <a16:creationId xmlns:a16="http://schemas.microsoft.com/office/drawing/2014/main" id="{935A6608-E5A1-4B70-9BFF-B7B08DD6DC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075704"/>
              </p:ext>
            </p:extLst>
          </p:nvPr>
        </p:nvGraphicFramePr>
        <p:xfrm>
          <a:off x="4779049" y="3802715"/>
          <a:ext cx="16367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1" name="Équation" r:id="rId5" imgW="1193760" imgH="393480" progId="Equation.3">
                  <p:embed/>
                </p:oleObj>
              </mc:Choice>
              <mc:Fallback>
                <p:oleObj name="Équation" r:id="rId5" imgW="1193760" imgH="393480" progId="Equation.3">
                  <p:embed/>
                  <p:pic>
                    <p:nvPicPr>
                      <p:cNvPr id="17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049" y="3802715"/>
                        <a:ext cx="1636712" cy="53975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3">
            <a:extLst>
              <a:ext uri="{FF2B5EF4-FFF2-40B4-BE49-F238E27FC236}">
                <a16:creationId xmlns:a16="http://schemas.microsoft.com/office/drawing/2014/main" id="{3CBB367E-1F17-4E6D-9C77-595A3F486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15" y="3880333"/>
            <a:ext cx="41963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Symbol" panose="05050102010706020507" pitchFamily="18" charset="2"/>
              <a:buChar char="Þ"/>
            </a:pPr>
            <a:r>
              <a:rPr lang="fr-FR" altLang="en-US" sz="2000" dirty="0"/>
              <a:t> Variation distance </a:t>
            </a:r>
            <a:r>
              <a:rPr lang="fr-FR" altLang="en-US" sz="2000" dirty="0" err="1"/>
              <a:t>between</a:t>
            </a:r>
            <a:r>
              <a:rPr lang="fr-FR" altLang="en-US" sz="2000" dirty="0"/>
              <a:t> A and 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F24174-64D1-4192-9229-9914A7DC437C}"/>
              </a:ext>
            </a:extLst>
          </p:cNvPr>
          <p:cNvSpPr/>
          <p:nvPr/>
        </p:nvSpPr>
        <p:spPr>
          <a:xfrm>
            <a:off x="4296872" y="2199203"/>
            <a:ext cx="4501304" cy="1277593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C9473EC-21A2-4C49-AA75-220F5216FFCE}"/>
              </a:ext>
            </a:extLst>
          </p:cNvPr>
          <p:cNvSpPr txBox="1"/>
          <p:nvPr/>
        </p:nvSpPr>
        <p:spPr>
          <a:xfrm>
            <a:off x="420489" y="4573345"/>
            <a:ext cx="247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But (</a:t>
            </a:r>
            <a:r>
              <a:rPr lang="fr-FR" sz="2000" dirty="0" err="1"/>
              <a:t>very</a:t>
            </a:r>
            <a:r>
              <a:rPr lang="fr-FR" sz="2000" dirty="0"/>
              <a:t>) </a:t>
            </a:r>
            <a:r>
              <a:rPr lang="fr-FR" sz="2000" dirty="0" err="1"/>
              <a:t>weak</a:t>
            </a:r>
            <a:r>
              <a:rPr lang="fr-FR" sz="2000" dirty="0"/>
              <a:t> </a:t>
            </a:r>
            <a:r>
              <a:rPr lang="fr-FR" sz="2000" dirty="0" err="1"/>
              <a:t>effect</a:t>
            </a:r>
            <a:endParaRPr lang="fr-FR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2C5678D-58A3-4A41-A7AE-F8A9A16E3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53" y="5035465"/>
            <a:ext cx="2196367" cy="127289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BE5BAB6-87C7-4EA2-9E48-DB7AE083EEB2}"/>
              </a:ext>
            </a:extLst>
          </p:cNvPr>
          <p:cNvSpPr txBox="1"/>
          <p:nvPr/>
        </p:nvSpPr>
        <p:spPr>
          <a:xfrm>
            <a:off x="3224276" y="508374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r </a:t>
            </a:r>
            <a:r>
              <a:rPr lang="fr-FR" dirty="0"/>
              <a:t>&gt; 100 </a:t>
            </a:r>
            <a:r>
              <a:rPr lang="fr-FR" dirty="0" err="1"/>
              <a:t>Mpc</a:t>
            </a:r>
            <a:endParaRPr lang="fr-FR" dirty="0"/>
          </a:p>
        </p:txBody>
      </p:sp>
      <p:pic>
        <p:nvPicPr>
          <p:cNvPr id="29" name="Picture 4" descr="http://www.interactions.org/imagebank/images/IN0009H.jpg">
            <a:extLst>
              <a:ext uri="{FF2B5EF4-FFF2-40B4-BE49-F238E27FC236}">
                <a16:creationId xmlns:a16="http://schemas.microsoft.com/office/drawing/2014/main" id="{AFF4D3C8-0DBF-4A6A-8BE5-C154D3A3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84" y="5196278"/>
            <a:ext cx="1527481" cy="951268"/>
          </a:xfrm>
          <a:prstGeom prst="rect">
            <a:avLst/>
          </a:prstGeom>
          <a:noFill/>
          <a:effectLst>
            <a:glow rad="127000">
              <a:schemeClr val="accent1">
                <a:alpha val="11000"/>
              </a:schemeClr>
            </a:glow>
            <a:outerShdw blurRad="50800" dist="50800" dir="54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39ECCC3-1EC3-4B53-971C-B1A8107CD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761" y="5280493"/>
            <a:ext cx="1634955" cy="78283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EA20EBB-B1FC-4FAA-BBC3-13A7DC66B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6320" y="5493632"/>
            <a:ext cx="2682057" cy="3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1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AD2706-9AE2-4946-A162-1AA9C19F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69" y="1397467"/>
            <a:ext cx="7392838" cy="416096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0B62217-3FEF-422B-87DB-67B633215CE2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</a:t>
            </a:r>
            <a:r>
              <a:rPr lang="fr-FR" b="1" dirty="0" err="1"/>
              <a:t>next</a:t>
            </a:r>
            <a:r>
              <a:rPr lang="fr-FR" b="1" dirty="0"/>
              <a:t> run: O4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14EA5A-3190-45E3-A885-623C42997460}"/>
              </a:ext>
            </a:extLst>
          </p:cNvPr>
          <p:cNvSpPr txBox="1"/>
          <p:nvPr/>
        </p:nvSpPr>
        <p:spPr>
          <a:xfrm>
            <a:off x="146649" y="1044473"/>
            <a:ext cx="197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Virgo</a:t>
            </a:r>
            <a:r>
              <a:rPr lang="fr-FR" sz="2000" b="1" dirty="0"/>
              <a:t> upgrades II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9DF4A01-5709-412B-9C72-54EF95D36361}"/>
              </a:ext>
            </a:extLst>
          </p:cNvPr>
          <p:cNvSpPr/>
          <p:nvPr/>
        </p:nvSpPr>
        <p:spPr>
          <a:xfrm>
            <a:off x="5882116" y="4221284"/>
            <a:ext cx="1372697" cy="1104182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BF31F2-91C4-4EF4-85F8-6C9D9902BD18}"/>
              </a:ext>
            </a:extLst>
          </p:cNvPr>
          <p:cNvSpPr txBox="1"/>
          <p:nvPr/>
        </p:nvSpPr>
        <p:spPr>
          <a:xfrm>
            <a:off x="370786" y="5939654"/>
            <a:ext cx="840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+ LIGO upgrades: </a:t>
            </a:r>
            <a:r>
              <a:rPr lang="fr-FR" b="1" dirty="0" err="1"/>
              <a:t>fequency</a:t>
            </a:r>
            <a:r>
              <a:rPr lang="fr-FR" b="1" dirty="0"/>
              <a:t> </a:t>
            </a:r>
            <a:r>
              <a:rPr lang="fr-FR" b="1" dirty="0" err="1"/>
              <a:t>dependant</a:t>
            </a:r>
            <a:r>
              <a:rPr lang="fr-FR" b="1" dirty="0"/>
              <a:t> </a:t>
            </a:r>
            <a:r>
              <a:rPr lang="fr-FR" b="1" dirty="0" err="1"/>
              <a:t>squeezing</a:t>
            </a:r>
            <a:r>
              <a:rPr lang="fr-FR" b="1" dirty="0"/>
              <a:t>, new </a:t>
            </a:r>
            <a:r>
              <a:rPr lang="fr-FR" b="1" dirty="0" err="1"/>
              <a:t>mirrors</a:t>
            </a:r>
            <a:r>
              <a:rPr lang="fr-FR" b="1" dirty="0"/>
              <a:t>, laser power </a:t>
            </a:r>
            <a:r>
              <a:rPr lang="fr-FR" b="1" dirty="0" err="1"/>
              <a:t>increase</a:t>
            </a:r>
            <a:r>
              <a:rPr lang="fr-FR" b="1" dirty="0"/>
              <a:t>…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041C93-1240-47EE-BDA1-166F65D3C698}"/>
              </a:ext>
            </a:extLst>
          </p:cNvPr>
          <p:cNvCxnSpPr/>
          <p:nvPr/>
        </p:nvCxnSpPr>
        <p:spPr>
          <a:xfrm flipV="1">
            <a:off x="0" y="5747313"/>
            <a:ext cx="9144000" cy="1796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50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BBF49-2F4C-4E92-A710-A00F06A443FB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LIGO-</a:t>
            </a:r>
            <a:r>
              <a:rPr lang="fr-FR" b="1" dirty="0" err="1"/>
              <a:t>Virgo</a:t>
            </a:r>
            <a:r>
              <a:rPr lang="fr-FR" b="1" dirty="0"/>
              <a:t> </a:t>
            </a:r>
            <a:r>
              <a:rPr lang="fr-FR" b="1" dirty="0" err="1"/>
              <a:t>next</a:t>
            </a:r>
            <a:r>
              <a:rPr lang="fr-FR" b="1" dirty="0"/>
              <a:t> run: O4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3EDDD2-C409-476E-9345-D88DA02973A1}"/>
              </a:ext>
            </a:extLst>
          </p:cNvPr>
          <p:cNvSpPr txBox="1"/>
          <p:nvPr/>
        </p:nvSpPr>
        <p:spPr>
          <a:xfrm>
            <a:off x="241540" y="1595887"/>
            <a:ext cx="3040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What</a:t>
            </a:r>
            <a:r>
              <a:rPr lang="fr-FR" sz="2000" b="1" dirty="0"/>
              <a:t> to </a:t>
            </a:r>
            <a:r>
              <a:rPr lang="fr-FR" sz="2000" b="1" dirty="0" err="1"/>
              <a:t>expect</a:t>
            </a:r>
            <a:r>
              <a:rPr lang="fr-FR" sz="2000" b="1" dirty="0"/>
              <a:t> </a:t>
            </a:r>
            <a:r>
              <a:rPr lang="fr-FR" sz="2000" b="1" dirty="0" err="1"/>
              <a:t>during</a:t>
            </a:r>
            <a:r>
              <a:rPr lang="fr-FR" sz="2000" b="1" dirty="0"/>
              <a:t> O4?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254ACA-822B-48FF-B74D-10ADAC968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44" y="1030883"/>
            <a:ext cx="4960888" cy="20900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E216E6-92CA-493D-85A2-57C7F28CADA8}"/>
              </a:ext>
            </a:extLst>
          </p:cNvPr>
          <p:cNvSpPr txBox="1"/>
          <p:nvPr/>
        </p:nvSpPr>
        <p:spPr>
          <a:xfrm>
            <a:off x="335684" y="3537979"/>
            <a:ext cx="74152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~ 1 candidate (online </a:t>
            </a:r>
            <a:r>
              <a:rPr lang="fr-FR" sz="2400" dirty="0" err="1"/>
              <a:t>alert</a:t>
            </a:r>
            <a:r>
              <a:rPr lang="fr-FR" sz="2400" dirty="0"/>
              <a:t>) / </a:t>
            </a:r>
            <a:r>
              <a:rPr lang="fr-FR" sz="2400" dirty="0" err="1"/>
              <a:t>day</a:t>
            </a:r>
            <a:r>
              <a:rPr lang="fr-FR" sz="2400" dirty="0"/>
              <a:t>  (</a:t>
            </a:r>
            <a:r>
              <a:rPr lang="fr-FR" sz="2400" dirty="0" err="1"/>
              <a:t>mostly</a:t>
            </a:r>
            <a:r>
              <a:rPr lang="fr-FR" sz="2400" dirty="0"/>
              <a:t> </a:t>
            </a:r>
            <a:r>
              <a:rPr lang="fr-FR" sz="2400" dirty="0" err="1"/>
              <a:t>BBHs</a:t>
            </a:r>
            <a:r>
              <a:rPr lang="fr-FR" sz="2400" dirty="0"/>
              <a:t>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/>
              <a:t>O(100) more </a:t>
            </a:r>
            <a:r>
              <a:rPr lang="fr-FR" sz="2400" dirty="0" err="1"/>
              <a:t>BBHs</a:t>
            </a:r>
            <a:endParaRPr lang="fr-FR" sz="2400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/>
              <a:t>O(10) more BNS  and NSBH.  Not </a:t>
            </a:r>
            <a:r>
              <a:rPr lang="fr-FR" sz="2400" dirty="0" err="1"/>
              <a:t>too</a:t>
            </a:r>
            <a:r>
              <a:rPr lang="fr-FR" sz="2400" dirty="0"/>
              <a:t> far if </a:t>
            </a:r>
            <a:r>
              <a:rPr lang="fr-FR" sz="2400" dirty="0" err="1"/>
              <a:t>we</a:t>
            </a:r>
            <a:r>
              <a:rPr lang="fr-FR" sz="2400" dirty="0"/>
              <a:t> are </a:t>
            </a:r>
            <a:r>
              <a:rPr lang="fr-FR" sz="2400" dirty="0" err="1"/>
              <a:t>lucky</a:t>
            </a:r>
            <a:r>
              <a:rPr lang="fr-FR" sz="2400" dirty="0"/>
              <a:t>!</a:t>
            </a:r>
          </a:p>
          <a:p>
            <a:endParaRPr lang="fr-FR" sz="2400" dirty="0"/>
          </a:p>
          <a:p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events</a:t>
            </a:r>
            <a:r>
              <a:rPr lang="fr-FR" sz="2400" dirty="0"/>
              <a:t>?</a:t>
            </a:r>
          </a:p>
          <a:p>
            <a:r>
              <a:rPr lang="fr-FR" sz="2400" dirty="0"/>
              <a:t>Next </a:t>
            </a:r>
            <a:r>
              <a:rPr lang="fr-FR" sz="2400" dirty="0" err="1"/>
              <a:t>Galactic</a:t>
            </a:r>
            <a:r>
              <a:rPr lang="fr-FR" sz="2400" dirty="0"/>
              <a:t> Supernova?</a:t>
            </a:r>
          </a:p>
          <a:p>
            <a:r>
              <a:rPr lang="fr-FR" sz="2400" dirty="0"/>
              <a:t>(</a:t>
            </a:r>
            <a:r>
              <a:rPr lang="fr-FR" sz="2000" i="1" dirty="0" err="1"/>
              <a:t>GW+photons+neutrinos</a:t>
            </a:r>
            <a:r>
              <a:rPr lang="fr-FR" sz="2000" i="1" dirty="0"/>
              <a:t> !!!)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224671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6470" y="2851447"/>
            <a:ext cx="5553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Merci de votre attention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040" y="1826873"/>
            <a:ext cx="2772728" cy="33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ring">
            <a:extLst>
              <a:ext uri="{FF2B5EF4-FFF2-40B4-BE49-F238E27FC236}">
                <a16:creationId xmlns:a16="http://schemas.microsoft.com/office/drawing/2014/main" id="{A087D842-9413-4309-AC66-60EEDBE6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95" y="1636574"/>
            <a:ext cx="4369594" cy="616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6">
            <a:extLst>
              <a:ext uri="{FF2B5EF4-FFF2-40B4-BE49-F238E27FC236}">
                <a16:creationId xmlns:a16="http://schemas.microsoft.com/office/drawing/2014/main" id="{7151210E-8BB7-4681-A1C6-A08590C25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4697" y="4876263"/>
            <a:ext cx="313253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5F968437-DEDD-4AD9-A407-BADA2BEC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390" y="4876263"/>
            <a:ext cx="12948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 b="1" dirty="0">
                <a:solidFill>
                  <a:srgbClr val="FF0000"/>
                </a:solidFill>
              </a:rPr>
              <a:t>One GW period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C4EF44C-39FF-41D6-A55F-5552E8EE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69" y="2734305"/>
            <a:ext cx="1321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Effect of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aseline="-25000" dirty="0"/>
              <a:t>+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BC118FD6-B8D9-4B19-AEDD-EB010C9A5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165" y="4087521"/>
            <a:ext cx="13083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Effect of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AE8733AE-FC80-47E7-96DD-32CC606C7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9612" y="2931972"/>
            <a:ext cx="3238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32690515-F0C4-4FBB-86A7-6283709C2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9612" y="4282141"/>
            <a:ext cx="3238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36AE3E-90D5-4422-96AD-374B655AF1BA}"/>
              </a:ext>
            </a:extLst>
          </p:cNvPr>
          <p:cNvSpPr txBox="1"/>
          <p:nvPr/>
        </p:nvSpPr>
        <p:spPr>
          <a:xfrm>
            <a:off x="356567" y="1652093"/>
            <a:ext cx="4206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Incident GW on a </a:t>
            </a:r>
            <a:r>
              <a:rPr lang="fr-FR" sz="2000" b="1" u="sng" dirty="0" err="1"/>
              <a:t>circle</a:t>
            </a:r>
            <a:r>
              <a:rPr lang="fr-FR" sz="2000" b="1" u="sng" dirty="0"/>
              <a:t> of test masses</a:t>
            </a:r>
            <a:endParaRPr lang="en-US" sz="2000" b="1" u="sng" dirty="0"/>
          </a:p>
        </p:txBody>
      </p:sp>
      <p:pic>
        <p:nvPicPr>
          <p:cNvPr id="11" name="Picture 2" descr="https://upload.wikimedia.org/wikipedia/commons/b/b8/GravitationalWave_PlusPolarization.gif">
            <a:extLst>
              <a:ext uri="{FF2B5EF4-FFF2-40B4-BE49-F238E27FC236}">
                <a16:creationId xmlns:a16="http://schemas.microsoft.com/office/drawing/2014/main" id="{C2C6F760-16F5-48FA-9A3A-B32B43EB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24" y="2312261"/>
            <a:ext cx="1359301" cy="13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GravitationalWave CrossPolarization.gif">
            <a:extLst>
              <a:ext uri="{FF2B5EF4-FFF2-40B4-BE49-F238E27FC236}">
                <a16:creationId xmlns:a16="http://schemas.microsoft.com/office/drawing/2014/main" id="{42907381-D789-476E-8183-6C19934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392" y="3742891"/>
            <a:ext cx="1354812" cy="13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A11F39F-44EB-4D63-ACAE-3ABDE8130EAC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Gravitational Waves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2013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24B1B-A057-455D-8B8F-B7B84EB9D986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/>
              <a:t>Astrophysical</a:t>
            </a:r>
            <a:r>
              <a:rPr lang="fr-FR" b="1" dirty="0"/>
              <a:t> sources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2CE00F-3D41-440F-AD2C-DB480C2133AE}"/>
              </a:ext>
            </a:extLst>
          </p:cNvPr>
          <p:cNvSpPr txBox="1"/>
          <p:nvPr/>
        </p:nvSpPr>
        <p:spPr>
          <a:xfrm>
            <a:off x="243860" y="1382286"/>
            <a:ext cx="680077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« High </a:t>
            </a:r>
            <a:r>
              <a:rPr lang="fr-FR" sz="2000" i="1" dirty="0" err="1"/>
              <a:t>frequency</a:t>
            </a:r>
            <a:r>
              <a:rPr lang="fr-FR" sz="2000" i="1" dirty="0"/>
              <a:t> » sources (</a:t>
            </a:r>
            <a:r>
              <a:rPr lang="fr-FR" sz="2000" i="1" dirty="0" err="1"/>
              <a:t>bandwidth</a:t>
            </a:r>
            <a:r>
              <a:rPr lang="fr-FR" sz="2000" i="1" dirty="0"/>
              <a:t> of LIGO/</a:t>
            </a:r>
            <a:r>
              <a:rPr lang="fr-FR" sz="2000" i="1" dirty="0" err="1"/>
              <a:t>Virgo</a:t>
            </a:r>
            <a:r>
              <a:rPr lang="fr-FR" sz="2000" i="1" dirty="0"/>
              <a:t>)</a:t>
            </a:r>
          </a:p>
          <a:p>
            <a:endParaRPr lang="fr-FR" sz="2000" dirty="0"/>
          </a:p>
          <a:p>
            <a:r>
              <a:rPr lang="fr-FR" sz="2000" u="sng" dirty="0"/>
              <a:t>Transient 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/>
              <a:t>Supernovae</a:t>
            </a:r>
            <a:r>
              <a:rPr lang="fr-FR" sz="2000" dirty="0"/>
              <a:t> (</a:t>
            </a:r>
            <a:r>
              <a:rPr lang="fr-FR" sz="2000" dirty="0" err="1"/>
              <a:t>gravitational</a:t>
            </a:r>
            <a:r>
              <a:rPr lang="fr-FR" sz="2000" dirty="0"/>
              <a:t> collapse)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b="1" dirty="0"/>
              <a:t>Compact </a:t>
            </a:r>
            <a:r>
              <a:rPr lang="fr-FR" sz="2000" b="1" dirty="0" err="1"/>
              <a:t>Binary</a:t>
            </a:r>
            <a:r>
              <a:rPr lang="fr-FR" sz="2000" b="1" dirty="0"/>
              <a:t> Coalescences (</a:t>
            </a:r>
            <a:r>
              <a:rPr lang="fr-FR" sz="2000" b="1" i="1" dirty="0"/>
              <a:t>CBC</a:t>
            </a:r>
            <a:r>
              <a:rPr lang="fr-FR" sz="2000" b="1" dirty="0"/>
              <a:t>)</a:t>
            </a:r>
          </a:p>
          <a:p>
            <a:r>
              <a:rPr lang="fr-FR" sz="2000" b="1" dirty="0"/>
              <a:t>black </a:t>
            </a:r>
            <a:r>
              <a:rPr lang="fr-FR" sz="2000" b="1" dirty="0" err="1"/>
              <a:t>holes</a:t>
            </a:r>
            <a:r>
              <a:rPr lang="fr-FR" sz="2000" b="1" dirty="0"/>
              <a:t> (BH)  and/or neutron stars (NS)</a:t>
            </a:r>
          </a:p>
          <a:p>
            <a:r>
              <a:rPr lang="fr-FR" sz="2000" b="1" dirty="0"/>
              <a:t>=&gt; BBH, BNS or NS-BH.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u="sng" dirty="0"/>
              <a:t>Quasi </a:t>
            </a:r>
            <a:r>
              <a:rPr lang="fr-FR" sz="2000" u="sng" dirty="0" err="1"/>
              <a:t>continuous</a:t>
            </a:r>
            <a:r>
              <a:rPr lang="fr-FR" sz="2000" u="sng" dirty="0"/>
              <a:t> 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/>
              <a:t>Isolated</a:t>
            </a:r>
            <a:r>
              <a:rPr lang="fr-FR" sz="2000" dirty="0"/>
              <a:t> Neutron Stars, Pulsars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/>
              <a:t>Stochastic</a:t>
            </a:r>
            <a:r>
              <a:rPr lang="fr-FR" sz="2000" dirty="0"/>
              <a:t> backgrounds (</a:t>
            </a:r>
            <a:r>
              <a:rPr lang="fr-FR" sz="2000" dirty="0" err="1"/>
              <a:t>cosmological</a:t>
            </a:r>
            <a:r>
              <a:rPr lang="fr-FR" sz="2000" dirty="0"/>
              <a:t> or </a:t>
            </a:r>
            <a:r>
              <a:rPr lang="fr-FR" sz="2000" dirty="0" err="1"/>
              <a:t>astrophysical</a:t>
            </a:r>
            <a:r>
              <a:rPr lang="fr-FR" sz="2000" dirty="0"/>
              <a:t> </a:t>
            </a:r>
            <a:r>
              <a:rPr lang="fr-FR" sz="2000" dirty="0" err="1"/>
              <a:t>origin</a:t>
            </a:r>
            <a:r>
              <a:rPr lang="fr-FR" sz="2000" dirty="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  <a:endParaRPr lang="en-US" sz="2000" dirty="0"/>
          </a:p>
        </p:txBody>
      </p:sp>
      <p:pic>
        <p:nvPicPr>
          <p:cNvPr id="4" name="Picture 2" descr="http://upload.wikimedia.org/wikipedia/commons/thumb/0/00/Crab_Nebula.jpg/300px-Crab_Nebula.jpg">
            <a:extLst>
              <a:ext uri="{FF2B5EF4-FFF2-40B4-BE49-F238E27FC236}">
                <a16:creationId xmlns:a16="http://schemas.microsoft.com/office/drawing/2014/main" id="{3CAF38A6-58B7-4367-A87C-33496FF1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53" y="3769369"/>
            <a:ext cx="1104138" cy="11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nary Inspiral Pregression">
            <a:extLst>
              <a:ext uri="{FF2B5EF4-FFF2-40B4-BE49-F238E27FC236}">
                <a16:creationId xmlns:a16="http://schemas.microsoft.com/office/drawing/2014/main" id="{54B30100-9858-4B7A-9EE6-56EF14A9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35" y="2693037"/>
            <a:ext cx="304323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otns">
            <a:extLst>
              <a:ext uri="{FF2B5EF4-FFF2-40B4-BE49-F238E27FC236}">
                <a16:creationId xmlns:a16="http://schemas.microsoft.com/office/drawing/2014/main" id="{D185CA7C-DB8C-4CFF-8FB0-3F56814A0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63" y="3866004"/>
            <a:ext cx="1428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0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0145552-6B42-4B5E-A6EB-7DA08AE92E8D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/>
              <a:t>Astrophysical</a:t>
            </a:r>
            <a:r>
              <a:rPr lang="fr-FR" b="1" dirty="0"/>
              <a:t> sources</a:t>
            </a:r>
          </a:p>
        </p:txBody>
      </p:sp>
      <p:pic>
        <p:nvPicPr>
          <p:cNvPr id="4" name="Picture 7" descr="newt">
            <a:extLst>
              <a:ext uri="{FF2B5EF4-FFF2-40B4-BE49-F238E27FC236}">
                <a16:creationId xmlns:a16="http://schemas.microsoft.com/office/drawing/2014/main" id="{373492DE-B952-4DDB-BB73-7E154296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9" y="1476762"/>
            <a:ext cx="3444479" cy="34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84B57D-8AA8-4A34-BB5B-8512CFFD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70" y="1811124"/>
            <a:ext cx="4662462" cy="31101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DE35FD-9EDA-47FD-B139-373D5A5EC221}"/>
              </a:ext>
            </a:extLst>
          </p:cNvPr>
          <p:cNvSpPr txBox="1"/>
          <p:nvPr/>
        </p:nvSpPr>
        <p:spPr>
          <a:xfrm>
            <a:off x="4885452" y="4921240"/>
            <a:ext cx="3944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V. </a:t>
            </a:r>
            <a:r>
              <a:rPr lang="es-ES" sz="1400" i="1" dirty="0" err="1"/>
              <a:t>Morozova</a:t>
            </a:r>
            <a:r>
              <a:rPr lang="es-ES" sz="1400" i="1" dirty="0"/>
              <a:t> et al., </a:t>
            </a:r>
            <a:r>
              <a:rPr lang="es-ES" sz="1400" i="1" dirty="0" err="1"/>
              <a:t>Astrophys.J</a:t>
            </a:r>
            <a:r>
              <a:rPr lang="es-ES" sz="1400" i="1" dirty="0"/>
              <a:t>. 861 (2018) no.1, 10.</a:t>
            </a:r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5C7480-1EB7-41AB-8987-C3F0DEA4D11A}"/>
              </a:ext>
            </a:extLst>
          </p:cNvPr>
          <p:cNvSpPr txBox="1"/>
          <p:nvPr/>
        </p:nvSpPr>
        <p:spPr>
          <a:xfrm>
            <a:off x="1281477" y="1076652"/>
            <a:ext cx="1743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BNS GW signal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5E6889-92F5-4969-98CA-5EB720CB48B5}"/>
              </a:ext>
            </a:extLst>
          </p:cNvPr>
          <p:cNvSpPr txBox="1"/>
          <p:nvPr/>
        </p:nvSpPr>
        <p:spPr>
          <a:xfrm>
            <a:off x="5699355" y="1076652"/>
            <a:ext cx="1599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SN GW signal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5BDA64-B4E2-4F19-BC04-3D450F7D3010}"/>
              </a:ext>
            </a:extLst>
          </p:cNvPr>
          <p:cNvSpPr txBox="1"/>
          <p:nvPr/>
        </p:nvSpPr>
        <p:spPr>
          <a:xfrm>
            <a:off x="5633048" y="5322498"/>
            <a:ext cx="226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core</a:t>
            </a:r>
            <a:r>
              <a:rPr lang="fr-FR" dirty="0"/>
              <a:t> collapse to a NS)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D00127-7D09-49E7-8AB1-01A27045F364}"/>
              </a:ext>
            </a:extLst>
          </p:cNvPr>
          <p:cNvSpPr txBox="1"/>
          <p:nvPr/>
        </p:nvSpPr>
        <p:spPr>
          <a:xfrm>
            <a:off x="646981" y="5075128"/>
            <a:ext cx="334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(last </a:t>
            </a:r>
            <a:r>
              <a:rPr lang="fr-FR" dirty="0" err="1"/>
              <a:t>milliseconds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merging</a:t>
            </a:r>
            <a:r>
              <a:rPr lang="fr-FR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1E6B4D-63F4-4F0D-B65B-DE4BFB12D7DC}"/>
              </a:ext>
            </a:extLst>
          </p:cNvPr>
          <p:cNvSpPr txBox="1"/>
          <p:nvPr/>
        </p:nvSpPr>
        <p:spPr>
          <a:xfrm>
            <a:off x="1391478" y="5860112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/>
              <a:t>A « </a:t>
            </a:r>
            <a:r>
              <a:rPr lang="fr-FR" sz="2000" b="1" i="1" dirty="0" err="1"/>
              <a:t>chirp</a:t>
            </a:r>
            <a:r>
              <a:rPr lang="fr-FR" sz="2000" b="1" i="1" dirty="0"/>
              <a:t> »!</a:t>
            </a:r>
          </a:p>
        </p:txBody>
      </p:sp>
    </p:spTree>
    <p:extLst>
      <p:ext uri="{BB962C8B-B14F-4D97-AF65-F5344CB8AC3E}">
        <p14:creationId xmlns:p14="http://schemas.microsoft.com/office/powerpoint/2010/main" val="319181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65605-02C9-42DD-81C8-5F6406E3E25F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Detectors</a:t>
            </a:r>
          </a:p>
        </p:txBody>
      </p:sp>
      <p:pic>
        <p:nvPicPr>
          <p:cNvPr id="4" name="Picture 5" descr="mic3D_english">
            <a:extLst>
              <a:ext uri="{FF2B5EF4-FFF2-40B4-BE49-F238E27FC236}">
                <a16:creationId xmlns:a16="http://schemas.microsoft.com/office/drawing/2014/main" id="{61EAA19B-AEF8-4250-964C-71C552A8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" y="1536981"/>
            <a:ext cx="5962650" cy="3287712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7">
            <a:extLst>
              <a:ext uri="{FF2B5EF4-FFF2-40B4-BE49-F238E27FC236}">
                <a16:creationId xmlns:a16="http://schemas.microsoft.com/office/drawing/2014/main" id="{2AFFCF02-2CDB-44D3-BFBC-5C0594003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6814" y="4386543"/>
            <a:ext cx="2163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AD40B7A-3FAF-4CF5-8422-F12362096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826" y="1389343"/>
            <a:ext cx="1954702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Suspended mirrors</a:t>
            </a:r>
          </a:p>
          <a:p>
            <a:r>
              <a:rPr lang="en-US" altLang="en-US" dirty="0">
                <a:sym typeface="Wingdings" panose="05000000000000000000" pitchFamily="2" charset="2"/>
              </a:rPr>
              <a:t> </a:t>
            </a:r>
            <a:r>
              <a:rPr lang="en-US" altLang="en-US" dirty="0"/>
              <a:t>test-masses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787A5CCB-9665-4E80-8042-FF1F929CAE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3564" y="1822731"/>
            <a:ext cx="576262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9EBDACAD-72B3-4EE7-856B-B086F1E7A4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01314" y="1606831"/>
            <a:ext cx="4608512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6D713E-C395-4474-97B3-33EDF4735E54}"/>
              </a:ext>
            </a:extLst>
          </p:cNvPr>
          <p:cNvSpPr txBox="1"/>
          <p:nvPr/>
        </p:nvSpPr>
        <p:spPr>
          <a:xfrm>
            <a:off x="227597" y="927678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u="sng" dirty="0" err="1"/>
              <a:t>Principle</a:t>
            </a:r>
            <a:r>
              <a:rPr lang="fr-FR" sz="2400" i="1" u="sng" dirty="0"/>
              <a:t>: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C118DB3-E06E-41F7-9AD8-D1FEF95F4EF7}"/>
              </a:ext>
            </a:extLst>
          </p:cNvPr>
          <p:cNvGrpSpPr/>
          <p:nvPr/>
        </p:nvGrpSpPr>
        <p:grpSpPr>
          <a:xfrm>
            <a:off x="6930189" y="5087476"/>
            <a:ext cx="1660358" cy="1008062"/>
            <a:chOff x="6930189" y="5335639"/>
            <a:chExt cx="1660358" cy="1008062"/>
          </a:xfrm>
        </p:grpSpPr>
        <p:sp>
          <p:nvSpPr>
            <p:cNvPr id="12" name="Oval 16">
              <a:extLst>
                <a:ext uri="{FF2B5EF4-FFF2-40B4-BE49-F238E27FC236}">
                  <a16:creationId xmlns:a16="http://schemas.microsoft.com/office/drawing/2014/main" id="{7B629537-C2FE-44FD-883A-2EE44814E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2484" y="5335639"/>
              <a:ext cx="1008063" cy="100806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69F89981-3DFE-4AD8-965F-A8846335A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30189" y="6152747"/>
              <a:ext cx="780398" cy="190953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B7EE7D3-F000-4F69-BE38-7DAF0AAF4F4C}"/>
              </a:ext>
            </a:extLst>
          </p:cNvPr>
          <p:cNvSpPr/>
          <p:nvPr/>
        </p:nvSpPr>
        <p:spPr>
          <a:xfrm>
            <a:off x="132347" y="5237493"/>
            <a:ext cx="8578516" cy="627063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2">
            <a:extLst>
              <a:ext uri="{FF2B5EF4-FFF2-40B4-BE49-F238E27FC236}">
                <a16:creationId xmlns:a16="http://schemas.microsoft.com/office/drawing/2014/main" id="{C7945CAC-B40C-4BA2-9E81-FE2169C542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55481"/>
              </p:ext>
            </p:extLst>
          </p:nvPr>
        </p:nvGraphicFramePr>
        <p:xfrm>
          <a:off x="227597" y="5237493"/>
          <a:ext cx="38354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7" name="Equation" r:id="rId4" imgW="2565360" imgH="393480" progId="Equation.3">
                  <p:embed/>
                </p:oleObj>
              </mc:Choice>
              <mc:Fallback>
                <p:oleObj name="Equation" r:id="rId4" imgW="2565360" imgH="393480" progId="Equation.3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97" y="5237493"/>
                        <a:ext cx="383540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D6804868-4709-4642-BD04-FFE6D60B9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48180"/>
              </p:ext>
            </p:extLst>
          </p:nvPr>
        </p:nvGraphicFramePr>
        <p:xfrm>
          <a:off x="4188410" y="5237493"/>
          <a:ext cx="442436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8" name="Equation" r:id="rId6" imgW="2958840" imgH="419040" progId="Equation.3">
                  <p:embed/>
                </p:oleObj>
              </mc:Choice>
              <mc:Fallback>
                <p:oleObj name="Equation" r:id="rId6" imgW="2958840" imgH="419040" progId="Equation.3">
                  <p:embed/>
                  <p:pic>
                    <p:nvPicPr>
                      <p:cNvPr id="1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410" y="5237493"/>
                        <a:ext cx="4424362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6E37B28-520C-45BA-B247-06779CAE643E}"/>
              </a:ext>
            </a:extLst>
          </p:cNvPr>
          <p:cNvCxnSpPr>
            <a:cxnSpLocks/>
          </p:cNvCxnSpPr>
          <p:nvPr/>
        </p:nvCxnSpPr>
        <p:spPr>
          <a:xfrm>
            <a:off x="4161798" y="5237493"/>
            <a:ext cx="0" cy="627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C18DC8ED-7942-478A-B6EA-3C09BA874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896514"/>
              </p:ext>
            </p:extLst>
          </p:nvPr>
        </p:nvGraphicFramePr>
        <p:xfrm>
          <a:off x="6321695" y="4092062"/>
          <a:ext cx="2659063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9" name="Equation" r:id="rId8" imgW="1777680" imgH="393480" progId="Equation.3">
                  <p:embed/>
                </p:oleObj>
              </mc:Choice>
              <mc:Fallback>
                <p:oleObj name="Equation" r:id="rId8" imgW="1777680" imgH="393480" progId="Equation.3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695" y="4092062"/>
                        <a:ext cx="2659063" cy="588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AB65A0E4-2843-4E59-AD5A-C6988716403F}"/>
              </a:ext>
            </a:extLst>
          </p:cNvPr>
          <p:cNvSpPr txBox="1"/>
          <p:nvPr/>
        </p:nvSpPr>
        <p:spPr>
          <a:xfrm>
            <a:off x="1286686" y="5932284"/>
            <a:ext cx="580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/>
              <a:t>Signal on photodiode </a:t>
            </a:r>
            <a:r>
              <a:rPr lang="fr-FR" sz="2400" u="sng" dirty="0" err="1"/>
              <a:t>is</a:t>
            </a:r>
            <a:r>
              <a:rPr lang="fr-FR" sz="2400" u="sng" dirty="0"/>
              <a:t> </a:t>
            </a:r>
            <a:r>
              <a:rPr lang="fr-FR" sz="2400" u="sng" dirty="0" err="1"/>
              <a:t>proportional</a:t>
            </a:r>
            <a:r>
              <a:rPr lang="fr-FR" sz="2400" u="sng" dirty="0"/>
              <a:t> to </a:t>
            </a:r>
            <a:r>
              <a:rPr lang="fr-FR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400" u="sng" dirty="0"/>
              <a:t>(</a:t>
            </a:r>
            <a:r>
              <a:rPr lang="fr-FR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u="sng" dirty="0"/>
              <a:t>) ! </a:t>
            </a:r>
          </a:p>
        </p:txBody>
      </p:sp>
    </p:spTree>
    <p:extLst>
      <p:ext uri="{BB962C8B-B14F-4D97-AF65-F5344CB8AC3E}">
        <p14:creationId xmlns:p14="http://schemas.microsoft.com/office/powerpoint/2010/main" val="124417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4FAECF-1E0C-4613-9823-946EA9410D20}"/>
              </a:ext>
            </a:extLst>
          </p:cNvPr>
          <p:cNvSpPr/>
          <p:nvPr/>
        </p:nvSpPr>
        <p:spPr>
          <a:xfrm>
            <a:off x="4888904" y="5845388"/>
            <a:ext cx="647081" cy="448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065605-02C9-42DD-81C8-5F6406E3E25F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Detectors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3D36BB5-941A-4685-8FDE-52CDE9539E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26" y="2275101"/>
            <a:ext cx="4732337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DB021F-898C-4E75-9A31-9FDC892F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53" y="2735922"/>
            <a:ext cx="1560389" cy="1147222"/>
          </a:xfrm>
          <a:prstGeom prst="rect">
            <a:avLst/>
          </a:prstGeom>
        </p:spPr>
      </p:pic>
      <p:pic>
        <p:nvPicPr>
          <p:cNvPr id="5" name="Picture 7" descr="suspensions_view">
            <a:extLst>
              <a:ext uri="{FF2B5EF4-FFF2-40B4-BE49-F238E27FC236}">
                <a16:creationId xmlns:a16="http://schemas.microsoft.com/office/drawing/2014/main" id="{0611A2A8-B74A-44B2-A42E-1F2B1746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9" y="812158"/>
            <a:ext cx="1357295" cy="1697328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ube">
            <a:extLst>
              <a:ext uri="{FF2B5EF4-FFF2-40B4-BE49-F238E27FC236}">
                <a16:creationId xmlns:a16="http://schemas.microsoft.com/office/drawing/2014/main" id="{AEFDDFE0-5BE4-4B1A-B6B1-7CE46652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8" y="3590104"/>
            <a:ext cx="2193490" cy="17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E78D99-EC74-40AF-BD88-5587797FCFDD}"/>
              </a:ext>
            </a:extLst>
          </p:cNvPr>
          <p:cNvSpPr txBox="1"/>
          <p:nvPr/>
        </p:nvSpPr>
        <p:spPr>
          <a:xfrm>
            <a:off x="65260" y="1020684"/>
            <a:ext cx="52341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Kilometric</a:t>
            </a:r>
            <a:r>
              <a:rPr lang="fr-FR" sz="2000" dirty="0"/>
              <a:t> </a:t>
            </a:r>
            <a:r>
              <a:rPr lang="fr-FR" sz="2000" dirty="0" err="1"/>
              <a:t>arms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Cavities</a:t>
            </a:r>
            <a:r>
              <a:rPr lang="fr-FR" sz="2000" dirty="0"/>
              <a:t> in </a:t>
            </a:r>
            <a:r>
              <a:rPr lang="fr-FR" sz="2000" dirty="0" err="1"/>
              <a:t>interferometer</a:t>
            </a:r>
            <a:r>
              <a:rPr lang="fr-FR" sz="2000" dirty="0"/>
              <a:t> </a:t>
            </a:r>
            <a:r>
              <a:rPr lang="fr-FR" sz="2000" dirty="0" err="1"/>
              <a:t>arms</a:t>
            </a:r>
            <a:r>
              <a:rPr lang="fr-FR" sz="2000" dirty="0"/>
              <a:t> (finesse ~450)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Large </a:t>
            </a:r>
            <a:r>
              <a:rPr lang="fr-FR" sz="2000" dirty="0" err="1"/>
              <a:t>mirrors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Suspended</a:t>
            </a:r>
            <a:r>
              <a:rPr lang="fr-FR" sz="2000" dirty="0"/>
              <a:t> </a:t>
            </a:r>
            <a:r>
              <a:rPr lang="fr-FR" sz="2000" dirty="0" err="1"/>
              <a:t>mirrors</a:t>
            </a:r>
            <a:r>
              <a:rPr lang="fr-FR" sz="2000" dirty="0"/>
              <a:t> (</a:t>
            </a:r>
            <a:r>
              <a:rPr lang="fr-FR" sz="2000" dirty="0" err="1"/>
              <a:t>seismic</a:t>
            </a:r>
            <a:r>
              <a:rPr lang="fr-FR" sz="2000" dirty="0"/>
              <a:t> isolation)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Ultra stable laser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Power </a:t>
            </a:r>
            <a:r>
              <a:rPr lang="fr-FR" sz="2000" dirty="0" err="1"/>
              <a:t>recycling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Signal </a:t>
            </a:r>
            <a:r>
              <a:rPr lang="fr-FR" sz="2000" dirty="0" err="1"/>
              <a:t>recycling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Under ultra-vacuum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9CC15C-6B33-467B-AE3E-4540E73CF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32" y="4812805"/>
            <a:ext cx="1349152" cy="15316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5A17E88-744F-4C71-9B4E-A454E7DDC3BB}"/>
              </a:ext>
            </a:extLst>
          </p:cNvPr>
          <p:cNvSpPr txBox="1"/>
          <p:nvPr/>
        </p:nvSpPr>
        <p:spPr>
          <a:xfrm>
            <a:off x="4846294" y="5880972"/>
            <a:ext cx="60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DAQ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5AB23-C888-4481-94E2-7DD418AA8B79}"/>
              </a:ext>
            </a:extLst>
          </p:cNvPr>
          <p:cNvSpPr/>
          <p:nvPr/>
        </p:nvSpPr>
        <p:spPr>
          <a:xfrm>
            <a:off x="2895015" y="5838841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400" b="1" dirty="0"/>
              <a:t>(</a:t>
            </a: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="1" dirty="0"/>
              <a:t>)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34346A9-25E6-47E8-93CD-B102BF5B7884}"/>
              </a:ext>
            </a:extLst>
          </p:cNvPr>
          <p:cNvCxnSpPr>
            <a:cxnSpLocks/>
          </p:cNvCxnSpPr>
          <p:nvPr/>
        </p:nvCxnSpPr>
        <p:spPr>
          <a:xfrm>
            <a:off x="5212445" y="5555732"/>
            <a:ext cx="0" cy="28158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20F9B00-EA6E-419B-953F-4279C2B227DF}"/>
              </a:ext>
            </a:extLst>
          </p:cNvPr>
          <p:cNvCxnSpPr>
            <a:cxnSpLocks/>
          </p:cNvCxnSpPr>
          <p:nvPr/>
        </p:nvCxnSpPr>
        <p:spPr>
          <a:xfrm flipH="1">
            <a:off x="4517059" y="6065638"/>
            <a:ext cx="329235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0E6624-87E5-45E4-BDF6-14328449C600}"/>
              </a:ext>
            </a:extLst>
          </p:cNvPr>
          <p:cNvSpPr/>
          <p:nvPr/>
        </p:nvSpPr>
        <p:spPr>
          <a:xfrm>
            <a:off x="3869978" y="5857136"/>
            <a:ext cx="647081" cy="448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B087C7F-6743-4477-AB24-91E2DDBF819E}"/>
              </a:ext>
            </a:extLst>
          </p:cNvPr>
          <p:cNvSpPr txBox="1"/>
          <p:nvPr/>
        </p:nvSpPr>
        <p:spPr>
          <a:xfrm>
            <a:off x="3816515" y="587846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CALIB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0E415F7-C948-49A4-961F-E64CE6DF4073}"/>
              </a:ext>
            </a:extLst>
          </p:cNvPr>
          <p:cNvCxnSpPr>
            <a:cxnSpLocks/>
          </p:cNvCxnSpPr>
          <p:nvPr/>
        </p:nvCxnSpPr>
        <p:spPr>
          <a:xfrm flipH="1">
            <a:off x="3487280" y="6081422"/>
            <a:ext cx="329235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7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EE43D1-25EB-40F4-839F-836321705808}"/>
              </a:ext>
            </a:extLst>
          </p:cNvPr>
          <p:cNvSpPr txBox="1">
            <a:spLocks/>
          </p:cNvSpPr>
          <p:nvPr/>
        </p:nvSpPr>
        <p:spPr>
          <a:xfrm>
            <a:off x="0" y="12111"/>
            <a:ext cx="9144000" cy="91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 Detectors Network</a:t>
            </a:r>
          </a:p>
        </p:txBody>
      </p:sp>
      <p:pic>
        <p:nvPicPr>
          <p:cNvPr id="3" name="Picture 24" descr="worldmap2">
            <a:extLst>
              <a:ext uri="{FF2B5EF4-FFF2-40B4-BE49-F238E27FC236}">
                <a16:creationId xmlns:a16="http://schemas.microsoft.com/office/drawing/2014/main" id="{042A76AF-7C91-456E-90E5-416E9569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17" y="2108257"/>
            <a:ext cx="6096000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6C7D3E11-0BAC-42CF-8F6F-110994041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586" y="2063806"/>
            <a:ext cx="955675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LIGO</a:t>
            </a:r>
          </a:p>
        </p:txBody>
      </p:sp>
      <p:sp>
        <p:nvSpPr>
          <p:cNvPr id="5" name="Line 26">
            <a:extLst>
              <a:ext uri="{FF2B5EF4-FFF2-40B4-BE49-F238E27FC236}">
                <a16:creationId xmlns:a16="http://schemas.microsoft.com/office/drawing/2014/main" id="{9A5EDC89-05B5-4258-B872-38E884F98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7692" y="2540057"/>
            <a:ext cx="431800" cy="7921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27">
            <a:extLst>
              <a:ext uri="{FF2B5EF4-FFF2-40B4-BE49-F238E27FC236}">
                <a16:creationId xmlns:a16="http://schemas.microsoft.com/office/drawing/2014/main" id="{B87FF728-3335-4370-8269-883241FC9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7692" y="2540057"/>
            <a:ext cx="111125" cy="482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594A5963-EBA1-4C2E-84F9-84454DD60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617" y="1803457"/>
            <a:ext cx="1465263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i="1">
                <a:solidFill>
                  <a:srgbClr val="000000"/>
                </a:solidFill>
                <a:latin typeface="Arial" panose="020B0604020202020204" pitchFamily="34" charset="0"/>
              </a:rPr>
              <a:t>GEO600</a:t>
            </a:r>
            <a:endParaRPr lang="en-US" altLang="en-US" sz="6000" b="1" i="1">
              <a:solidFill>
                <a:srgbClr val="000000"/>
              </a:solidFill>
              <a:latin typeface="Playbill" panose="040506030A0602020202" pitchFamily="82" charset="0"/>
            </a:endParaRPr>
          </a:p>
        </p:txBody>
      </p:sp>
      <p:sp>
        <p:nvSpPr>
          <p:cNvPr id="8" name="Line 29">
            <a:extLst>
              <a:ext uri="{FF2B5EF4-FFF2-40B4-BE49-F238E27FC236}">
                <a16:creationId xmlns:a16="http://schemas.microsoft.com/office/drawing/2014/main" id="{6AB3A20E-ACC0-445B-9044-DB31AB22EB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2380" y="2252719"/>
            <a:ext cx="71437" cy="7207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30">
            <a:extLst>
              <a:ext uri="{FF2B5EF4-FFF2-40B4-BE49-F238E27FC236}">
                <a16:creationId xmlns:a16="http://schemas.microsoft.com/office/drawing/2014/main" id="{C3112D5E-6E6E-4B75-B228-9D4AD7B69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42" y="1820919"/>
            <a:ext cx="990600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Virgo</a:t>
            </a: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B7CA89DC-5BE8-4FC8-B116-A6CE7B9991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817" y="2324157"/>
            <a:ext cx="1223963" cy="76676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6E9924B8-782D-48FF-B235-BBA34D58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617" y="2184457"/>
            <a:ext cx="1127232" cy="40011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KAGRA</a:t>
            </a:r>
          </a:p>
        </p:txBody>
      </p:sp>
      <p:sp>
        <p:nvSpPr>
          <p:cNvPr id="12" name="Line 33">
            <a:extLst>
              <a:ext uri="{FF2B5EF4-FFF2-40B4-BE49-F238E27FC236}">
                <a16:creationId xmlns:a16="http://schemas.microsoft.com/office/drawing/2014/main" id="{EA6512DA-939C-49EC-BE74-E12BA6AF9A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18817" y="2641657"/>
            <a:ext cx="762000" cy="533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441EACEB-B7C5-4C48-B584-5FC74B588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624" y="5324412"/>
            <a:ext cx="1066318" cy="40011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 i="1" dirty="0">
                <a:solidFill>
                  <a:srgbClr val="FF33CC"/>
                </a:solidFill>
                <a:latin typeface="Arial" panose="020B0604020202020204" pitchFamily="34" charset="0"/>
              </a:rPr>
              <a:t>AIGO ?</a:t>
            </a:r>
          </a:p>
        </p:txBody>
      </p:sp>
      <p:sp>
        <p:nvSpPr>
          <p:cNvPr id="14" name="Line 35">
            <a:extLst>
              <a:ext uri="{FF2B5EF4-FFF2-40B4-BE49-F238E27FC236}">
                <a16:creationId xmlns:a16="http://schemas.microsoft.com/office/drawing/2014/main" id="{593F2327-47B7-4F1B-8C75-1C17F7535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8142" y="4318057"/>
            <a:ext cx="15875" cy="9588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9BD7B1D4-094B-4BF5-8CE0-F41D7E1A4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767" y="3189344"/>
            <a:ext cx="1563248" cy="40011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LIGO-India </a:t>
            </a: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8ED3F575-0C06-4D55-A3EE-2E3243F316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1880" y="3405244"/>
            <a:ext cx="1482725" cy="714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09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43896</TotalTime>
  <Words>1313</Words>
  <Application>Microsoft Office PowerPoint</Application>
  <PresentationFormat>Affichage à l'écran (4:3)</PresentationFormat>
  <Paragraphs>274</Paragraphs>
  <Slides>32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Playbill</vt:lpstr>
      <vt:lpstr>Symbol</vt:lpstr>
      <vt:lpstr>Times New Roman</vt:lpstr>
      <vt:lpstr>Wingdings</vt:lpstr>
      <vt:lpstr>Wingdings 2</vt:lpstr>
      <vt:lpstr>Thème Office</vt:lpstr>
      <vt:lpstr>Équation</vt:lpstr>
      <vt:lpstr>Equation</vt:lpstr>
      <vt:lpstr>…quation</vt:lpstr>
      <vt:lpstr>LIGO, Virgo … en route vers O4</vt:lpstr>
      <vt:lpstr>Gravitational Waves</vt:lpstr>
      <vt:lpstr>Gravitational Waves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ondes gravitationnelles : une nouvelle fenêtre sur l’Univers</dc:title>
  <dc:creator>Patrice Hello</dc:creator>
  <cp:lastModifiedBy>Patrice Hello</cp:lastModifiedBy>
  <cp:revision>419</cp:revision>
  <dcterms:created xsi:type="dcterms:W3CDTF">2014-11-12T09:53:27Z</dcterms:created>
  <dcterms:modified xsi:type="dcterms:W3CDTF">2023-03-08T12:45:59Z</dcterms:modified>
</cp:coreProperties>
</file>