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585" r:id="rId2"/>
    <p:sldId id="925" r:id="rId3"/>
    <p:sldId id="988" r:id="rId4"/>
    <p:sldId id="946" r:id="rId5"/>
    <p:sldId id="263" r:id="rId6"/>
    <p:sldId id="1006" r:id="rId7"/>
    <p:sldId id="1003" r:id="rId8"/>
    <p:sldId id="1004" r:id="rId9"/>
    <p:sldId id="993" r:id="rId10"/>
    <p:sldId id="994" r:id="rId11"/>
    <p:sldId id="1008" r:id="rId12"/>
    <p:sldId id="1009" r:id="rId13"/>
    <p:sldId id="1010" r:id="rId14"/>
    <p:sldId id="1011" r:id="rId15"/>
    <p:sldId id="974" r:id="rId16"/>
    <p:sldId id="1000" r:id="rId17"/>
    <p:sldId id="975" r:id="rId18"/>
    <p:sldId id="1002" r:id="rId19"/>
    <p:sldId id="998" r:id="rId20"/>
    <p:sldId id="1013" r:id="rId21"/>
    <p:sldId id="1012" r:id="rId22"/>
    <p:sldId id="999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13F"/>
    <a:srgbClr val="FFFFFF"/>
    <a:srgbClr val="F8FFE7"/>
    <a:srgbClr val="B8BFA9"/>
    <a:srgbClr val="4472C4"/>
    <a:srgbClr val="DAE3F3"/>
    <a:srgbClr val="DEA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80"/>
    <p:restoredTop sz="91205"/>
  </p:normalViewPr>
  <p:slideViewPr>
    <p:cSldViewPr snapToGrid="0" snapToObjects="1">
      <p:cViewPr varScale="1">
        <p:scale>
          <a:sx n="181" d="100"/>
          <a:sy n="181" d="100"/>
        </p:scale>
        <p:origin x="8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8D201-38B6-6645-B08C-6CD13EE9EA24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994F6-BA9C-EE45-B0B0-2E1E4B97397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34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994F6-BA9C-EE45-B0B0-2E1E4B97397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987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994F6-BA9C-EE45-B0B0-2E1E4B97397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80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70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82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144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/>
          <p:nvPr/>
        </p:nvSpPr>
        <p:spPr>
          <a:xfrm>
            <a:off x="-1" y="1447801"/>
            <a:ext cx="10839453" cy="1654175"/>
          </a:xfrm>
          <a:prstGeom prst="rect">
            <a:avLst/>
          </a:prstGeom>
          <a:gradFill>
            <a:gsLst>
              <a:gs pos="0">
                <a:srgbClr val="0A5A76">
                  <a:alpha val="50998"/>
                </a:srgbClr>
              </a:gs>
              <a:gs pos="100000">
                <a:schemeClr val="accent3">
                  <a:lumOff val="44000"/>
                  <a:alpha val="50998"/>
                </a:schemeClr>
              </a:gs>
            </a:gsLst>
            <a:lin ang="27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400"/>
          </a:p>
        </p:txBody>
      </p:sp>
      <p:sp>
        <p:nvSpPr>
          <p:cNvPr id="14" name="Oval 7"/>
          <p:cNvSpPr/>
          <p:nvPr/>
        </p:nvSpPr>
        <p:spPr>
          <a:xfrm>
            <a:off x="304800" y="908050"/>
            <a:ext cx="3352800" cy="2514600"/>
          </a:xfrm>
          <a:prstGeom prst="ellipse">
            <a:avLst/>
          </a:prstGeom>
          <a:ln w="12700">
            <a:solidFill>
              <a:srgbClr val="FF9900"/>
            </a:solidFill>
          </a:ln>
        </p:spPr>
        <p:txBody>
          <a:bodyPr lIns="0" tIns="0" rIns="0" bIns="0" anchor="ctr"/>
          <a:lstStyle/>
          <a:p>
            <a:pPr algn="ctr">
              <a:defRPr sz="1800"/>
            </a:pPr>
            <a:endParaRPr sz="1800"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320800" y="1524001"/>
            <a:ext cx="9448800" cy="14700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>
                <a:solidFill>
                  <a:srgbClr val="00669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ClrTx/>
              <a:buSzTx/>
              <a:buNone/>
              <a:defRPr>
                <a:solidFill>
                  <a:srgbClr val="FF9900"/>
                </a:solidFill>
              </a:defRPr>
            </a:lvl1pPr>
            <a:lvl2pPr algn="ctr">
              <a:buClrTx/>
              <a:defRPr>
                <a:solidFill>
                  <a:srgbClr val="FF9900"/>
                </a:solidFill>
              </a:defRPr>
            </a:lvl2pPr>
            <a:lvl3pPr algn="ctr">
              <a:buClrTx/>
              <a:defRPr>
                <a:solidFill>
                  <a:srgbClr val="FF9900"/>
                </a:solidFill>
              </a:defRPr>
            </a:lvl3pPr>
            <a:lvl4pPr algn="ctr">
              <a:buClrTx/>
              <a:defRPr>
                <a:solidFill>
                  <a:srgbClr val="FF9900"/>
                </a:solidFill>
              </a:defRPr>
            </a:lvl4pPr>
            <a:lvl5pPr algn="ctr">
              <a:buClrTx/>
              <a:defRPr>
                <a:solidFill>
                  <a:srgbClr val="FF99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9059" y="6245225"/>
            <a:ext cx="483343" cy="332740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00669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8600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E8E3C-138A-8445-8225-BFB3608CF746}"/>
              </a:ext>
            </a:extLst>
          </p:cNvPr>
          <p:cNvSpPr txBox="1"/>
          <p:nvPr userDrawn="1"/>
        </p:nvSpPr>
        <p:spPr>
          <a:xfrm>
            <a:off x="11734824" y="-420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B4E723E-706A-8A48-9D0E-8742053DCB1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812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44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44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90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01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80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94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21009-C05D-8141-9BE3-95BD83023F28}" type="datetimeFigureOut">
              <a:rPr lang="de-DE" smtClean="0"/>
              <a:pPr/>
              <a:t>24.04.23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89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gate-python.readthedocs.i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penGATE/Gat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penGATE/opengat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horturl.at/bfoY5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341742" y="530082"/>
            <a:ext cx="9703837" cy="2028062"/>
          </a:xfrm>
        </p:spPr>
        <p:txBody>
          <a:bodyPr anchor="ctr">
            <a:normAutofit/>
          </a:bodyPr>
          <a:lstStyle/>
          <a:p>
            <a:r>
              <a:rPr lang="en-GB" sz="6600" dirty="0"/>
              <a:t>GATE status and future perspectives</a:t>
            </a:r>
            <a:endParaRPr lang="en-GB" sz="6600" b="1" dirty="0">
              <a:solidFill>
                <a:schemeClr val="accent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993260" y="2558144"/>
            <a:ext cx="6400800" cy="1371600"/>
          </a:xfrm>
        </p:spPr>
        <p:txBody>
          <a:bodyPr anchor="ctr"/>
          <a:lstStyle/>
          <a:p>
            <a:r>
              <a:rPr lang="en-GB" dirty="0">
                <a:solidFill>
                  <a:srgbClr val="000000"/>
                </a:solidFill>
              </a:rPr>
              <a:t>On behalf of the collaboration</a:t>
            </a:r>
          </a:p>
          <a:p>
            <a:endParaRPr lang="en-GB" sz="1800" i="1" dirty="0">
              <a:solidFill>
                <a:srgbClr val="000000"/>
              </a:solidFill>
            </a:endParaRPr>
          </a:p>
        </p:txBody>
      </p:sp>
      <p:pic>
        <p:nvPicPr>
          <p:cNvPr id="4098" name="Picture 2" descr="1. Introduction — GATE documentation">
            <a:extLst>
              <a:ext uri="{FF2B5EF4-FFF2-40B4-BE49-F238E27FC236}">
                <a16:creationId xmlns:a16="http://schemas.microsoft.com/office/drawing/2014/main" id="{281791B8-E6D6-C144-9595-44D4FD4F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93" y="3429000"/>
            <a:ext cx="5084535" cy="31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8"/>
    </mc:Choice>
    <mc:Fallback xmlns="">
      <p:transition spd="slow" advTm="787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46EE4-DD32-0148-AC16-022601CB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New features (not in 9.x serie)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CDC71-2DF7-D344-A3EB-2ECF6D7EF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0898"/>
          </a:xfrm>
        </p:spPr>
        <p:txBody>
          <a:bodyPr>
            <a:normAutofit/>
          </a:bodyPr>
          <a:lstStyle/>
          <a:p>
            <a:r>
              <a:rPr lang="en-GB" sz="2400" dirty="0"/>
              <a:t>B</a:t>
            </a:r>
            <a:r>
              <a:rPr lang="en-FR" sz="2400" dirty="0"/>
              <a:t>oolean volumes</a:t>
            </a:r>
          </a:p>
          <a:p>
            <a:r>
              <a:rPr lang="en-FR" sz="2400" dirty="0"/>
              <a:t>TAC source</a:t>
            </a:r>
          </a:p>
          <a:p>
            <a:r>
              <a:rPr lang="en-GB" sz="2400" dirty="0"/>
              <a:t>b</a:t>
            </a:r>
            <a:r>
              <a:rPr lang="en-FR" sz="2400" dirty="0"/>
              <a:t>eta+ sources</a:t>
            </a:r>
          </a:p>
          <a:p>
            <a:r>
              <a:rPr lang="en-FR" sz="2400" dirty="0"/>
              <a:t>Acceptance Angle </a:t>
            </a:r>
          </a:p>
          <a:p>
            <a:r>
              <a:rPr lang="en-FR" sz="2400" dirty="0"/>
              <a:t>ARF with NN</a:t>
            </a:r>
          </a:p>
          <a:p>
            <a:r>
              <a:rPr lang="en-FR" sz="2400" dirty="0"/>
              <a:t>GAN sources (conditional, spect, pet, voxelized)</a:t>
            </a:r>
          </a:p>
          <a:p>
            <a:r>
              <a:rPr lang="en-GB" sz="2400" dirty="0"/>
              <a:t>G</a:t>
            </a:r>
            <a:r>
              <a:rPr lang="en-FR" sz="2400" dirty="0"/>
              <a:t>amma ion source (soon)</a:t>
            </a:r>
          </a:p>
          <a:p>
            <a:r>
              <a:rPr lang="en-FR" sz="2400" dirty="0"/>
              <a:t>Some (almost) ready-to-use models : </a:t>
            </a:r>
          </a:p>
          <a:p>
            <a:pPr lvl="1"/>
            <a:r>
              <a:rPr lang="en-FR" sz="2000" dirty="0"/>
              <a:t>SPECT: GE NM 670, Siemens Intevo Bold, soon = Spectrum Veriton</a:t>
            </a:r>
          </a:p>
          <a:p>
            <a:pPr lvl="1"/>
            <a:r>
              <a:rPr lang="en-FR" sz="2000" dirty="0"/>
              <a:t>PET: Vereos Philips, soon = Vision Siemens</a:t>
            </a:r>
          </a:p>
        </p:txBody>
      </p:sp>
    </p:spTree>
    <p:extLst>
      <p:ext uri="{BB962C8B-B14F-4D97-AF65-F5344CB8AC3E}">
        <p14:creationId xmlns:p14="http://schemas.microsoft.com/office/powerpoint/2010/main" val="1212229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4C1B-DCBD-5801-A580-DAF714040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1F13A-FE35-6FC9-CA8C-6297CCCE9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https://opengate-python.readthedocs.io/</a:t>
            </a:r>
            <a:endParaRPr lang="en-GB" dirty="0"/>
          </a:p>
          <a:p>
            <a:endParaRPr lang="en-FR" dirty="0"/>
          </a:p>
          <a:p>
            <a:r>
              <a:rPr lang="en-FR" dirty="0"/>
              <a:t>User guide: 60%</a:t>
            </a:r>
          </a:p>
          <a:p>
            <a:r>
              <a:rPr lang="en-FR" dirty="0"/>
              <a:t>Developer guide : 1% ;)</a:t>
            </a:r>
          </a:p>
          <a:p>
            <a:endParaRPr lang="en-FR" dirty="0"/>
          </a:p>
          <a:p>
            <a:r>
              <a:rPr lang="en-FR" dirty="0"/>
              <a:t>Easy to contribute : edit online, PR on github</a:t>
            </a:r>
          </a:p>
        </p:txBody>
      </p:sp>
    </p:spTree>
    <p:extLst>
      <p:ext uri="{BB962C8B-B14F-4D97-AF65-F5344CB8AC3E}">
        <p14:creationId xmlns:p14="http://schemas.microsoft.com/office/powerpoint/2010/main" val="184699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8B22-537D-B2DC-29EC-721E3C40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Visualisation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7CAF5-D862-51DD-8F03-3C8FD9347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FR" dirty="0"/>
              <a:t>QT</a:t>
            </a:r>
          </a:p>
          <a:p>
            <a:pPr lvl="1"/>
            <a:r>
              <a:rPr lang="en-GB" dirty="0"/>
              <a:t>W</a:t>
            </a:r>
            <a:r>
              <a:rPr lang="en-FR" dirty="0"/>
              <a:t>orks on some machines, not all, only when compiled</a:t>
            </a:r>
          </a:p>
          <a:p>
            <a:pPr lvl="1"/>
            <a:r>
              <a:rPr lang="en-GB" dirty="0"/>
              <a:t>Don’</a:t>
            </a:r>
            <a:r>
              <a:rPr lang="en-FR" dirty="0"/>
              <a:t>t work via “pip install”</a:t>
            </a:r>
          </a:p>
          <a:p>
            <a:pPr lvl="1"/>
            <a:r>
              <a:rPr lang="en-GB" dirty="0"/>
              <a:t>W</a:t>
            </a:r>
            <a:r>
              <a:rPr lang="en-FR" dirty="0"/>
              <a:t>e don’t know why, working on it.</a:t>
            </a:r>
          </a:p>
          <a:p>
            <a:endParaRPr lang="en-FR" dirty="0"/>
          </a:p>
          <a:p>
            <a:r>
              <a:rPr lang="en-FR" dirty="0"/>
              <a:t>VRML</a:t>
            </a:r>
          </a:p>
          <a:p>
            <a:pPr lvl="1"/>
            <a:r>
              <a:rPr lang="en-GB" dirty="0"/>
              <a:t>A</a:t>
            </a:r>
            <a:r>
              <a:rPr lang="en-FR" dirty="0"/>
              <a:t>vailable “post-mortem”</a:t>
            </a:r>
          </a:p>
          <a:p>
            <a:pPr lvl="1"/>
            <a:r>
              <a:rPr lang="en-GB" dirty="0"/>
              <a:t>N</a:t>
            </a:r>
            <a:r>
              <a:rPr lang="en-FR" dirty="0"/>
              <a:t>eed </a:t>
            </a:r>
            <a:r>
              <a:rPr lang="en-FR" b="1" dirty="0">
                <a:solidFill>
                  <a:schemeClr val="accent1"/>
                </a:solidFill>
                <a:latin typeface="Andale Mono" panose="020B0509000000000004" pitchFamily="49" charset="0"/>
              </a:rPr>
              <a:t>pyvista</a:t>
            </a:r>
          </a:p>
          <a:p>
            <a:endParaRPr lang="en-FR" dirty="0"/>
          </a:p>
          <a:p>
            <a:r>
              <a:rPr lang="en-FR" dirty="0"/>
              <a:t>GDML</a:t>
            </a:r>
          </a:p>
          <a:p>
            <a:pPr lvl="1"/>
            <a:r>
              <a:rPr lang="en-GB" dirty="0"/>
              <a:t>A</a:t>
            </a:r>
            <a:r>
              <a:rPr lang="en-FR" dirty="0"/>
              <a:t>vailable “post-mortem”</a:t>
            </a:r>
          </a:p>
          <a:p>
            <a:pPr lvl="1"/>
            <a:r>
              <a:rPr lang="en-GB" dirty="0"/>
              <a:t>N</a:t>
            </a:r>
            <a:r>
              <a:rPr lang="en-FR" dirty="0"/>
              <a:t>o particle trajectory</a:t>
            </a:r>
          </a:p>
          <a:p>
            <a:pPr lvl="1"/>
            <a:r>
              <a:rPr lang="en-GB" dirty="0"/>
              <a:t>N</a:t>
            </a:r>
            <a:r>
              <a:rPr lang="en-FR" dirty="0"/>
              <a:t>eed </a:t>
            </a:r>
            <a:r>
              <a:rPr lang="en-GB" b="1" dirty="0">
                <a:solidFill>
                  <a:schemeClr val="accent1"/>
                </a:solidFill>
                <a:latin typeface="Andale Mono" panose="020B0509000000000004" pitchFamily="49" charset="0"/>
              </a:rPr>
              <a:t>pyg4ometry</a:t>
            </a:r>
            <a:r>
              <a:rPr lang="en-FR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CAD4EB-9676-C4AF-B1E2-4EB895C6D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1" y="3543004"/>
            <a:ext cx="5487772" cy="27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52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71655-EF38-0D58-6BD6-F8DD56E2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Short focus on “digitizers”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C80D4-A3B0-BC7D-7F60-1C8241C26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065" y="1825625"/>
            <a:ext cx="559073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hc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 =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sim.add_actor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("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DigitizerHitsCollectionActor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", "Hits")</a:t>
            </a:r>
          </a:p>
          <a:p>
            <a:pPr marL="0" indent="0">
              <a:buNone/>
            </a:pP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hc.mother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 = [ crystal1.name, crystal2.name ]</a:t>
            </a:r>
          </a:p>
          <a:p>
            <a:pPr marL="0" indent="0">
              <a:buNone/>
            </a:pP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hc.output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 = ”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output.root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"</a:t>
            </a:r>
          </a:p>
          <a:p>
            <a:pPr marL="0" indent="0">
              <a:buNone/>
            </a:pP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hc.attributes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 = [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        "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PostPosition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",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        "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TotalEnergyDeposit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",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        "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PreStepUniqueVolumeID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",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        "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GlobalTime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Monaco" pitchFamily="2" charset="77"/>
              </a:rPr>
              <a:t>"]</a:t>
            </a:r>
          </a:p>
          <a:p>
            <a:pPr marL="0" indent="0">
              <a:buNone/>
            </a:pPr>
            <a:endParaRPr lang="en-GB" sz="1200" dirty="0">
              <a:latin typeface="Monaco" pitchFamily="2" charset="77"/>
            </a:endParaRP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sc</a:t>
            </a:r>
            <a:r>
              <a:rPr lang="en-GB" sz="1200" dirty="0">
                <a:latin typeface="Monaco" pitchFamily="2" charset="77"/>
              </a:rPr>
              <a:t> = </a:t>
            </a:r>
            <a:r>
              <a:rPr lang="en-GB" sz="1200" dirty="0" err="1">
                <a:latin typeface="Monaco" pitchFamily="2" charset="77"/>
              </a:rPr>
              <a:t>sim.add_actor</a:t>
            </a:r>
            <a:r>
              <a:rPr lang="en-GB" sz="1200" dirty="0">
                <a:latin typeface="Monaco" pitchFamily="2" charset="77"/>
              </a:rPr>
              <a:t>("</a:t>
            </a:r>
            <a:r>
              <a:rPr lang="en-GB" sz="1200" dirty="0" err="1">
                <a:latin typeface="Monaco" pitchFamily="2" charset="77"/>
              </a:rPr>
              <a:t>DigitizerAdderActor</a:t>
            </a:r>
            <a:r>
              <a:rPr lang="en-GB" sz="1200" dirty="0">
                <a:latin typeface="Monaco" pitchFamily="2" charset="77"/>
              </a:rPr>
              <a:t>", "Singles")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sc.input_digi_collection</a:t>
            </a:r>
            <a:r>
              <a:rPr lang="en-GB" sz="1200" dirty="0">
                <a:latin typeface="Monaco" pitchFamily="2" charset="77"/>
              </a:rPr>
              <a:t> = "Hits"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sc.policy</a:t>
            </a:r>
            <a:r>
              <a:rPr lang="en-GB" sz="1200" dirty="0">
                <a:latin typeface="Monaco" pitchFamily="2" charset="77"/>
              </a:rPr>
              <a:t> = "</a:t>
            </a:r>
            <a:r>
              <a:rPr lang="en-GB" sz="1200" dirty="0" err="1">
                <a:latin typeface="Monaco" pitchFamily="2" charset="77"/>
              </a:rPr>
              <a:t>EnergyWeightedCentroidPosition</a:t>
            </a:r>
            <a:r>
              <a:rPr lang="en-GB" sz="1200" dirty="0">
                <a:latin typeface="Monaco" pitchFamily="2" charset="77"/>
              </a:rPr>
              <a:t>"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sc.output</a:t>
            </a:r>
            <a:r>
              <a:rPr lang="en-GB" sz="1200" dirty="0">
                <a:latin typeface="Monaco" pitchFamily="2" charset="77"/>
              </a:rPr>
              <a:t> = </a:t>
            </a:r>
            <a:r>
              <a:rPr lang="en-GB" sz="1200" dirty="0" err="1">
                <a:latin typeface="Monaco" pitchFamily="2" charset="77"/>
              </a:rPr>
              <a:t>hc.output</a:t>
            </a:r>
            <a:endParaRPr lang="en-FR" sz="1200" dirty="0">
              <a:latin typeface="Monaco" pitchFamily="2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ED0B8-A3CB-0345-5F78-90509A71A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150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latin typeface="Andale Mono" panose="020B0509000000000004" pitchFamily="49" charset="0"/>
              </a:rPr>
              <a:t>bc1 = </a:t>
            </a:r>
            <a:r>
              <a:rPr lang="en-GB" sz="1200" dirty="0" err="1">
                <a:latin typeface="Andale Mono" panose="020B0509000000000004" pitchFamily="49" charset="0"/>
              </a:rPr>
              <a:t>sim.add_actor</a:t>
            </a:r>
            <a:r>
              <a:rPr lang="en-GB" sz="1200" dirty="0">
                <a:latin typeface="Andale Mono" panose="020B0509000000000004" pitchFamily="49" charset="0"/>
              </a:rPr>
              <a:t>("</a:t>
            </a:r>
            <a:r>
              <a:rPr lang="en-GB" sz="1200" dirty="0" err="1">
                <a:latin typeface="Andale Mono" panose="020B0509000000000004" pitchFamily="49" charset="0"/>
              </a:rPr>
              <a:t>DigitizerBlurringActor</a:t>
            </a:r>
            <a:r>
              <a:rPr lang="en-GB" sz="1200" dirty="0">
                <a:latin typeface="Andale Mono" panose="020B0509000000000004" pitchFamily="49" charset="0"/>
              </a:rPr>
              <a:t>", "Singles_1")</a:t>
            </a:r>
          </a:p>
          <a:p>
            <a:pPr marL="0" indent="0">
              <a:buNone/>
            </a:pPr>
            <a:r>
              <a:rPr lang="en-GB" sz="1200" dirty="0">
                <a:latin typeface="Andale Mono" panose="020B0509000000000004" pitchFamily="49" charset="0"/>
              </a:rPr>
              <a:t>bc1.output = ""</a:t>
            </a:r>
          </a:p>
          <a:p>
            <a:pPr marL="0" indent="0">
              <a:buNone/>
            </a:pPr>
            <a:r>
              <a:rPr lang="en-GB" sz="1200" dirty="0">
                <a:latin typeface="Andale Mono" panose="020B0509000000000004" pitchFamily="49" charset="0"/>
              </a:rPr>
              <a:t>bc1.input_digi_collection = "Singles"</a:t>
            </a:r>
          </a:p>
          <a:p>
            <a:pPr marL="0" indent="0">
              <a:buNone/>
            </a:pPr>
            <a:r>
              <a:rPr lang="en-GB" sz="1200" dirty="0">
                <a:latin typeface="Andale Mono" panose="020B0509000000000004" pitchFamily="49" charset="0"/>
              </a:rPr>
              <a:t>bc1.blur_attribute = "</a:t>
            </a:r>
            <a:r>
              <a:rPr lang="en-GB" sz="1200" dirty="0" err="1">
                <a:latin typeface="Andale Mono" panose="020B0509000000000004" pitchFamily="49" charset="0"/>
              </a:rPr>
              <a:t>GlobalTime</a:t>
            </a:r>
            <a:r>
              <a:rPr lang="en-GB" sz="1200" dirty="0">
                <a:latin typeface="Andale Mono" panose="020B0509000000000004" pitchFamily="49" charset="0"/>
              </a:rPr>
              <a:t>"</a:t>
            </a:r>
          </a:p>
          <a:p>
            <a:pPr marL="0" indent="0">
              <a:buNone/>
            </a:pPr>
            <a:r>
              <a:rPr lang="en-GB" sz="1200" dirty="0">
                <a:latin typeface="Andale Mono" panose="020B0509000000000004" pitchFamily="49" charset="0"/>
              </a:rPr>
              <a:t>bc1.blur_method = "Gaussian"</a:t>
            </a:r>
          </a:p>
          <a:p>
            <a:pPr marL="0" indent="0">
              <a:buNone/>
            </a:pPr>
            <a:r>
              <a:rPr lang="en-GB" sz="1200" dirty="0">
                <a:latin typeface="Andale Mono" panose="020B0509000000000004" pitchFamily="49" charset="0"/>
              </a:rPr>
              <a:t>bc1.blur_fwhm = 100 * ns</a:t>
            </a:r>
          </a:p>
          <a:p>
            <a:pPr marL="0" indent="0">
              <a:buNone/>
            </a:pPr>
            <a:endParaRPr lang="en-GB" sz="1200" dirty="0">
              <a:latin typeface="Andale Mono" panose="020B0509000000000004" pitchFamily="49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bc2 =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sim.add_actor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("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DigitizerBlurringActor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", "Singles_2")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bc2.output =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hc.output</a:t>
            </a:r>
            <a:endParaRPr lang="en-GB" sz="1200" dirty="0">
              <a:solidFill>
                <a:schemeClr val="accent1">
                  <a:lumMod val="75000"/>
                </a:schemeClr>
              </a:solidFill>
              <a:latin typeface="Andale Mono" panose="020B0509000000000004" pitchFamily="49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bc2.input_digi_collection = bc1.name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bc2.blur_attribute = "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TotalEnergyDeposit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"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bc2.blur_method = "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InverseSquare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"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bc2.blur_resolution = 0.18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75000"/>
                  </a:schemeClr>
                </a:solidFill>
                <a:latin typeface="Andale Mono" panose="020B0509000000000004" pitchFamily="49" charset="0"/>
              </a:rPr>
              <a:t>bc2.blur_reference_value = 511 * keV</a:t>
            </a:r>
            <a:endParaRPr lang="en-FR" sz="1200" dirty="0">
              <a:solidFill>
                <a:schemeClr val="accent1">
                  <a:lumMod val="75000"/>
                </a:schemeClr>
              </a:solidFill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0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D8E2-050D-1660-73E7-6CB779FD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Short focus on “GAN phase-space”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74006-5CB9-D6CF-0284-D8A6FF9819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gsource</a:t>
            </a:r>
            <a:r>
              <a:rPr lang="en-GB" sz="1200" dirty="0">
                <a:latin typeface="Monaco" pitchFamily="2" charset="77"/>
              </a:rPr>
              <a:t> = </a:t>
            </a:r>
            <a:r>
              <a:rPr lang="en-GB" sz="1200" dirty="0" err="1">
                <a:latin typeface="Monaco" pitchFamily="2" charset="77"/>
              </a:rPr>
              <a:t>sim.add_source</a:t>
            </a:r>
            <a:r>
              <a:rPr lang="en-GB" sz="1200" dirty="0">
                <a:latin typeface="Monaco" pitchFamily="2" charset="77"/>
              </a:rPr>
              <a:t>("</a:t>
            </a:r>
            <a:r>
              <a:rPr lang="en-GB" sz="1200" dirty="0" err="1">
                <a:latin typeface="Monaco" pitchFamily="2" charset="77"/>
              </a:rPr>
              <a:t>GANSource</a:t>
            </a:r>
            <a:r>
              <a:rPr lang="en-GB" sz="1200" dirty="0">
                <a:latin typeface="Monaco" pitchFamily="2" charset="77"/>
              </a:rPr>
              <a:t>", "gaga")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gsource.particle</a:t>
            </a:r>
            <a:r>
              <a:rPr lang="en-GB" sz="1200" dirty="0">
                <a:latin typeface="Monaco" pitchFamily="2" charset="77"/>
              </a:rPr>
              <a:t> = "gamma"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gsource.mother</a:t>
            </a:r>
            <a:r>
              <a:rPr lang="en-GB" sz="1200" dirty="0">
                <a:latin typeface="Monaco" pitchFamily="2" charset="77"/>
              </a:rPr>
              <a:t> = "</a:t>
            </a:r>
            <a:r>
              <a:rPr lang="en-GB" sz="1200" dirty="0" err="1">
                <a:latin typeface="Monaco" pitchFamily="2" charset="77"/>
              </a:rPr>
              <a:t>my_plane</a:t>
            </a:r>
            <a:r>
              <a:rPr lang="en-GB" sz="1200" dirty="0">
                <a:latin typeface="Monaco" pitchFamily="2" charset="77"/>
              </a:rPr>
              <a:t>"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gsource.activity</a:t>
            </a:r>
            <a:r>
              <a:rPr lang="en-GB" sz="1200" dirty="0">
                <a:latin typeface="Monaco" pitchFamily="2" charset="77"/>
              </a:rPr>
              <a:t> = 10 * MBq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gsource.pth_filename</a:t>
            </a:r>
            <a:r>
              <a:rPr lang="en-GB" sz="1200" dirty="0">
                <a:latin typeface="Monaco" pitchFamily="2" charset="77"/>
              </a:rPr>
              <a:t> = "</a:t>
            </a:r>
            <a:r>
              <a:rPr lang="en-GB" sz="1200" dirty="0" err="1">
                <a:latin typeface="Monaco" pitchFamily="2" charset="77"/>
              </a:rPr>
              <a:t>test.pth</a:t>
            </a:r>
            <a:r>
              <a:rPr lang="en-GB" sz="1200" dirty="0">
                <a:latin typeface="Monaco" pitchFamily="2" charset="77"/>
              </a:rPr>
              <a:t>"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gsource.position_keys</a:t>
            </a:r>
            <a:r>
              <a:rPr lang="en-GB" sz="1200" dirty="0">
                <a:latin typeface="Monaco" pitchFamily="2" charset="77"/>
              </a:rPr>
              <a:t> = [</a:t>
            </a:r>
          </a:p>
          <a:p>
            <a:pPr marL="0" indent="0">
              <a:buNone/>
            </a:pPr>
            <a:r>
              <a:rPr lang="en-GB" sz="1200" dirty="0">
                <a:latin typeface="Monaco" pitchFamily="2" charset="77"/>
              </a:rPr>
              <a:t>	"</a:t>
            </a:r>
            <a:r>
              <a:rPr lang="en-GB" sz="1200" dirty="0" err="1">
                <a:latin typeface="Monaco" pitchFamily="2" charset="77"/>
              </a:rPr>
              <a:t>PrePosition_X</a:t>
            </a:r>
            <a:r>
              <a:rPr lang="en-GB" sz="1200" dirty="0">
                <a:latin typeface="Monaco" pitchFamily="2" charset="77"/>
              </a:rPr>
              <a:t>", </a:t>
            </a:r>
          </a:p>
          <a:p>
            <a:pPr marL="0" indent="0">
              <a:buNone/>
            </a:pPr>
            <a:r>
              <a:rPr lang="en-GB" sz="1200" dirty="0">
                <a:latin typeface="Monaco" pitchFamily="2" charset="77"/>
              </a:rPr>
              <a:t>	"</a:t>
            </a:r>
            <a:r>
              <a:rPr lang="en-GB" sz="1200" dirty="0" err="1">
                <a:latin typeface="Monaco" pitchFamily="2" charset="77"/>
              </a:rPr>
              <a:t>PrePosition_Y</a:t>
            </a:r>
            <a:r>
              <a:rPr lang="en-GB" sz="1200" dirty="0">
                <a:latin typeface="Monaco" pitchFamily="2" charset="77"/>
              </a:rPr>
              <a:t>", </a:t>
            </a:r>
          </a:p>
          <a:p>
            <a:pPr marL="0" indent="0">
              <a:buNone/>
            </a:pPr>
            <a:r>
              <a:rPr lang="en-GB" sz="1200" dirty="0">
                <a:latin typeface="Monaco" pitchFamily="2" charset="77"/>
              </a:rPr>
              <a:t>	"</a:t>
            </a:r>
            <a:r>
              <a:rPr lang="en-GB" sz="1200" dirty="0" err="1">
                <a:latin typeface="Monaco" pitchFamily="2" charset="77"/>
              </a:rPr>
              <a:t>PrePosition_Z</a:t>
            </a:r>
            <a:r>
              <a:rPr lang="en-GB" sz="1200" dirty="0">
                <a:latin typeface="Monaco" pitchFamily="2" charset="77"/>
              </a:rPr>
              <a:t>"]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gsource.direction_keys</a:t>
            </a:r>
            <a:r>
              <a:rPr lang="en-GB" sz="1200" dirty="0">
                <a:latin typeface="Monaco" pitchFamily="2" charset="77"/>
              </a:rPr>
              <a:t> = [</a:t>
            </a:r>
          </a:p>
          <a:p>
            <a:pPr marL="0" indent="0">
              <a:buNone/>
            </a:pPr>
            <a:r>
              <a:rPr lang="en-GB" sz="1200" dirty="0">
                <a:latin typeface="Monaco" pitchFamily="2" charset="77"/>
              </a:rPr>
              <a:t>	"</a:t>
            </a:r>
            <a:r>
              <a:rPr lang="en-GB" sz="1200" dirty="0" err="1">
                <a:latin typeface="Monaco" pitchFamily="2" charset="77"/>
              </a:rPr>
              <a:t>PreDirection_X</a:t>
            </a:r>
            <a:r>
              <a:rPr lang="en-GB" sz="1200" dirty="0">
                <a:latin typeface="Monaco" pitchFamily="2" charset="77"/>
              </a:rPr>
              <a:t>", </a:t>
            </a:r>
          </a:p>
          <a:p>
            <a:pPr marL="0" indent="0">
              <a:buNone/>
            </a:pPr>
            <a:r>
              <a:rPr lang="en-GB" sz="1200" dirty="0">
                <a:latin typeface="Monaco" pitchFamily="2" charset="77"/>
              </a:rPr>
              <a:t>	"</a:t>
            </a:r>
            <a:r>
              <a:rPr lang="en-GB" sz="1200" dirty="0" err="1">
                <a:latin typeface="Monaco" pitchFamily="2" charset="77"/>
              </a:rPr>
              <a:t>PreDirection_Y</a:t>
            </a:r>
            <a:r>
              <a:rPr lang="en-GB" sz="1200" dirty="0">
                <a:latin typeface="Monaco" pitchFamily="2" charset="77"/>
              </a:rPr>
              <a:t>", </a:t>
            </a:r>
          </a:p>
          <a:p>
            <a:pPr marL="0" indent="0">
              <a:buNone/>
            </a:pPr>
            <a:r>
              <a:rPr lang="en-GB" sz="1200" dirty="0">
                <a:latin typeface="Monaco" pitchFamily="2" charset="77"/>
              </a:rPr>
              <a:t>	"</a:t>
            </a:r>
            <a:r>
              <a:rPr lang="en-GB" sz="1200" dirty="0" err="1">
                <a:latin typeface="Monaco" pitchFamily="2" charset="77"/>
              </a:rPr>
              <a:t>PreDirection_Z</a:t>
            </a:r>
            <a:r>
              <a:rPr lang="en-GB" sz="1200" dirty="0">
                <a:latin typeface="Monaco" pitchFamily="2" charset="77"/>
              </a:rPr>
              <a:t>"]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gsource.energy_key</a:t>
            </a:r>
            <a:r>
              <a:rPr lang="en-GB" sz="1200" dirty="0">
                <a:latin typeface="Monaco" pitchFamily="2" charset="77"/>
              </a:rPr>
              <a:t> = "</a:t>
            </a:r>
            <a:r>
              <a:rPr lang="en-GB" sz="1200" dirty="0" err="1">
                <a:latin typeface="Monaco" pitchFamily="2" charset="77"/>
              </a:rPr>
              <a:t>KineticEnergy</a:t>
            </a:r>
            <a:r>
              <a:rPr lang="en-GB" sz="1200" dirty="0">
                <a:latin typeface="Monaco" pitchFamily="2" charset="77"/>
              </a:rPr>
              <a:t>”</a:t>
            </a:r>
          </a:p>
          <a:p>
            <a:pPr marL="0" indent="0">
              <a:buNone/>
            </a:pPr>
            <a:r>
              <a:rPr lang="en-GB" sz="1200" dirty="0" err="1">
                <a:latin typeface="Monaco" pitchFamily="2" charset="77"/>
              </a:rPr>
              <a:t>gsource.weight_key</a:t>
            </a:r>
            <a:r>
              <a:rPr lang="en-GB" sz="1200" dirty="0">
                <a:latin typeface="Monaco" pitchFamily="2" charset="77"/>
              </a:rPr>
              <a:t> = None</a:t>
            </a:r>
          </a:p>
          <a:p>
            <a:pPr marL="0" indent="0">
              <a:buNone/>
            </a:pPr>
            <a:endParaRPr lang="en-GB" sz="1200" dirty="0">
              <a:latin typeface="Monaco" pitchFamily="2" charset="77"/>
            </a:endParaRPr>
          </a:p>
          <a:p>
            <a:pPr marL="0" indent="0">
              <a:buNone/>
            </a:pPr>
            <a:endParaRPr lang="en-GB" sz="1200" dirty="0">
              <a:latin typeface="Monaco" pitchFamily="2" charset="77"/>
            </a:endParaRPr>
          </a:p>
          <a:p>
            <a:pPr marL="0" indent="0">
              <a:buNone/>
            </a:pPr>
            <a:r>
              <a:rPr lang="en-GB" sz="1200" dirty="0">
                <a:latin typeface="Monaco" pitchFamily="2" charset="77"/>
              </a:rPr>
              <a:t>    </a:t>
            </a:r>
            <a:endParaRPr lang="en-FR" sz="1200" dirty="0">
              <a:latin typeface="Monaco" pitchFamily="2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23E9A-E8C1-244A-33C7-3EC2CC49DA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err="1"/>
              <a:t>gsource.time_key</a:t>
            </a:r>
            <a:r>
              <a:rPr lang="en-GB" sz="2000" dirty="0"/>
              <a:t> = "</a:t>
            </a:r>
            <a:r>
              <a:rPr lang="en-GB" sz="2000" dirty="0" err="1"/>
              <a:t>TimeFromBeginOfEvent</a:t>
            </a:r>
            <a:r>
              <a:rPr lang="en-GB" sz="2000" dirty="0"/>
              <a:t>"</a:t>
            </a:r>
          </a:p>
          <a:p>
            <a:pPr marL="0" indent="0">
              <a:buNone/>
            </a:pPr>
            <a:r>
              <a:rPr lang="en-GB" sz="2000" dirty="0" err="1"/>
              <a:t>gsource.relative_timing</a:t>
            </a:r>
            <a:r>
              <a:rPr lang="en-GB" sz="2000" dirty="0"/>
              <a:t> = True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gsource.energy_min_threshold</a:t>
            </a:r>
            <a:r>
              <a:rPr lang="en-GB" sz="2000" dirty="0"/>
              <a:t> = 10 * keV</a:t>
            </a:r>
          </a:p>
          <a:p>
            <a:pPr marL="0" indent="0">
              <a:buNone/>
            </a:pPr>
            <a:r>
              <a:rPr lang="en-GB" sz="2000" dirty="0" err="1"/>
              <a:t>gsource.skip_policy</a:t>
            </a:r>
            <a:r>
              <a:rPr lang="en-GB" sz="2000" dirty="0"/>
              <a:t> = "</a:t>
            </a:r>
            <a:r>
              <a:rPr lang="en-GB" sz="2000" dirty="0" err="1"/>
              <a:t>ZeroEnergy</a:t>
            </a:r>
            <a:r>
              <a:rPr lang="en-GB" sz="2000" dirty="0"/>
              <a:t>"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gsource.batch_size</a:t>
            </a:r>
            <a:r>
              <a:rPr lang="en-GB" sz="2000" dirty="0"/>
              <a:t> = 5e4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err="1"/>
              <a:t>gsource.verbose_generator</a:t>
            </a:r>
            <a:r>
              <a:rPr lang="en-GB" sz="2000" dirty="0"/>
              <a:t> = True</a:t>
            </a:r>
            <a:endParaRPr lang="en-FR" sz="2000" dirty="0"/>
          </a:p>
        </p:txBody>
      </p:sp>
    </p:spTree>
    <p:extLst>
      <p:ext uri="{BB962C8B-B14F-4D97-AF65-F5344CB8AC3E}">
        <p14:creationId xmlns:p14="http://schemas.microsoft.com/office/powerpoint/2010/main" val="2825564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AEF081-1F72-5A46-950A-7F85E9779B2A}"/>
              </a:ext>
            </a:extLst>
          </p:cNvPr>
          <p:cNvSpPr/>
          <p:nvPr/>
        </p:nvSpPr>
        <p:spPr>
          <a:xfrm>
            <a:off x="1591638" y="4178733"/>
            <a:ext cx="9762162" cy="1292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14B98F-C7C5-A64D-9E6A-6836E0B781B7}"/>
              </a:ext>
            </a:extLst>
          </p:cNvPr>
          <p:cNvSpPr/>
          <p:nvPr/>
        </p:nvSpPr>
        <p:spPr>
          <a:xfrm>
            <a:off x="1591638" y="1690688"/>
            <a:ext cx="9762162" cy="2133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C7B03-AADE-FC4C-9BF2-38D5DBF0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Under the hoods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15380-1623-7648-B38F-957CEF0BC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1638" y="1825625"/>
            <a:ext cx="9762162" cy="3267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F</a:t>
            </a:r>
            <a:r>
              <a:rPr lang="en-FR" sz="2400" dirty="0"/>
              <a:t>older 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g4_bindings		</a:t>
            </a:r>
            <a:r>
              <a:rPr lang="en-FR" sz="2400" dirty="0"/>
              <a:t>Geant4 binding from C++ to Python</a:t>
            </a:r>
          </a:p>
          <a:p>
            <a:pPr marL="0" indent="0">
              <a:buNone/>
            </a:pPr>
            <a:r>
              <a:rPr lang="en-FR" sz="2400" dirty="0"/>
              <a:t>				(expose functions, classes) ; </a:t>
            </a:r>
            <a:r>
              <a:rPr lang="en-FR" sz="2400" dirty="0">
                <a:solidFill>
                  <a:schemeClr val="accent1"/>
                </a:solidFill>
              </a:rPr>
              <a:t>pybind11</a:t>
            </a:r>
          </a:p>
          <a:p>
            <a:pPr marL="0" indent="0">
              <a:buNone/>
            </a:pP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FR" sz="2400" dirty="0"/>
              <a:t>Folder 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opengate_lib		</a:t>
            </a:r>
            <a:r>
              <a:rPr lang="en-FR" sz="2400" dirty="0"/>
              <a:t>Core classes (</a:t>
            </a:r>
            <a:r>
              <a:rPr lang="en-FR" sz="2400" dirty="0">
                <a:solidFill>
                  <a:schemeClr val="accent1"/>
                </a:solidFill>
              </a:rPr>
              <a:t>running</a:t>
            </a:r>
            <a:r>
              <a:rPr lang="en-FR" sz="2400" dirty="0"/>
              <a:t>): source, scorers etc</a:t>
            </a: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r>
              <a:rPr lang="en-FR" sz="2400" dirty="0"/>
              <a:t>Folder </a:t>
            </a:r>
            <a:r>
              <a:rPr lang="en-FR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opengate		</a:t>
            </a:r>
            <a:r>
              <a:rPr lang="en-FR" sz="2400" dirty="0"/>
              <a:t>User UI (</a:t>
            </a:r>
            <a:r>
              <a:rPr lang="en-FR" sz="2400" dirty="0">
                <a:solidFill>
                  <a:schemeClr val="accent1"/>
                </a:solidFill>
              </a:rPr>
              <a:t>initialisation</a:t>
            </a:r>
            <a:r>
              <a:rPr lang="en-FR" sz="2400" dirty="0"/>
              <a:t>)</a:t>
            </a:r>
          </a:p>
          <a:p>
            <a:pPr marL="0" indent="0">
              <a:buNone/>
            </a:pPr>
            <a:endParaRPr lang="en-FR" sz="2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endParaRPr lang="en-FR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16D4F-4C43-5A4E-8AD2-B8ED77C18B2B}"/>
              </a:ext>
            </a:extLst>
          </p:cNvPr>
          <p:cNvSpPr txBox="1"/>
          <p:nvPr/>
        </p:nvSpPr>
        <p:spPr>
          <a:xfrm>
            <a:off x="476062" y="2411490"/>
            <a:ext cx="738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b="1" dirty="0"/>
              <a:t>C++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FE6FEB-2B60-174E-8EBE-9CDD49A9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9" y="2199049"/>
            <a:ext cx="994480" cy="11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H5BAEAAAAALAAAAAABAAEAAAIBRAA7 - Python Logo">
            <a:extLst>
              <a:ext uri="{FF2B5EF4-FFF2-40B4-BE49-F238E27FC236}">
                <a16:creationId xmlns:a16="http://schemas.microsoft.com/office/drawing/2014/main" id="{45C04B34-BA02-4C45-9B22-E76BA6E2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2" y="4095606"/>
            <a:ext cx="1276993" cy="1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73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7F51-E825-5242-2A24-418286EE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B4B3C-FEFC-E19C-1081-3946495F0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FR" dirty="0">
                <a:solidFill>
                  <a:schemeClr val="accent1"/>
                </a:solidFill>
              </a:rPr>
              <a:t>User commands </a:t>
            </a:r>
            <a:r>
              <a:rPr lang="en-FR" dirty="0"/>
              <a:t>are in python</a:t>
            </a:r>
          </a:p>
          <a:p>
            <a:pPr lvl="1"/>
            <a:r>
              <a:rPr lang="en-GB" dirty="0"/>
              <a:t>M</a:t>
            </a:r>
            <a:r>
              <a:rPr lang="en-FR" dirty="0"/>
              <a:t>ostly managed at the </a:t>
            </a:r>
            <a:r>
              <a:rPr lang="en-FR" dirty="0">
                <a:solidFill>
                  <a:schemeClr val="accent2"/>
                </a:solidFill>
              </a:rPr>
              <a:t>python</a:t>
            </a:r>
            <a:r>
              <a:rPr lang="en-FR" dirty="0"/>
              <a:t> level</a:t>
            </a:r>
          </a:p>
          <a:p>
            <a:pPr lvl="1"/>
            <a:r>
              <a:rPr lang="en-GB" dirty="0"/>
              <a:t>Check required or invalid parameters</a:t>
            </a:r>
          </a:p>
          <a:p>
            <a:pPr lvl="1"/>
            <a:r>
              <a:rPr lang="en-GB" dirty="0"/>
              <a:t>Build intermediate stuff (images, etc)</a:t>
            </a:r>
          </a:p>
          <a:p>
            <a:endParaRPr lang="en-GB" dirty="0"/>
          </a:p>
          <a:p>
            <a:r>
              <a:rPr lang="en-GB" dirty="0"/>
              <a:t>Once user ask to start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 Create a </a:t>
            </a:r>
            <a:r>
              <a:rPr lang="en-GB" dirty="0">
                <a:solidFill>
                  <a:schemeClr val="accent1"/>
                </a:solidFill>
              </a:rPr>
              <a:t>new process </a:t>
            </a:r>
            <a:r>
              <a:rPr lang="en-GB" dirty="0"/>
              <a:t>(optional)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 Initialize </a:t>
            </a:r>
            <a:r>
              <a:rPr lang="en-GB" dirty="0">
                <a:solidFill>
                  <a:schemeClr val="accent1"/>
                </a:solidFill>
              </a:rPr>
              <a:t>G4 engine </a:t>
            </a:r>
            <a:r>
              <a:rPr lang="en-GB" dirty="0"/>
              <a:t>with user information (volumes, sources, actors, physics)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Run G4</a:t>
            </a:r>
            <a:r>
              <a:rPr lang="en-GB" dirty="0"/>
              <a:t> : in the compiled </a:t>
            </a:r>
            <a:r>
              <a:rPr lang="en-GB" dirty="0" err="1">
                <a:solidFill>
                  <a:schemeClr val="accent2"/>
                </a:solidFill>
              </a:rPr>
              <a:t>cpp</a:t>
            </a:r>
            <a:r>
              <a:rPr lang="en-GB" dirty="0"/>
              <a:t> library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 During run : </a:t>
            </a:r>
            <a:r>
              <a:rPr lang="en-GB" dirty="0">
                <a:solidFill>
                  <a:schemeClr val="accent1"/>
                </a:solidFill>
              </a:rPr>
              <a:t>actors</a:t>
            </a:r>
            <a:r>
              <a:rPr lang="en-GB" dirty="0"/>
              <a:t> and </a:t>
            </a:r>
            <a:r>
              <a:rPr lang="en-GB" dirty="0">
                <a:solidFill>
                  <a:schemeClr val="accent1"/>
                </a:solidFill>
              </a:rPr>
              <a:t>source</a:t>
            </a:r>
            <a:r>
              <a:rPr lang="en-GB" dirty="0"/>
              <a:t> </a:t>
            </a:r>
            <a:r>
              <a:rPr lang="en-GB" dirty="0" err="1">
                <a:solidFill>
                  <a:schemeClr val="accent2"/>
                </a:solidFill>
              </a:rPr>
              <a:t>cpp</a:t>
            </a:r>
            <a:r>
              <a:rPr lang="en-GB" dirty="0"/>
              <a:t> side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 Once terminated, </a:t>
            </a:r>
            <a:r>
              <a:rPr lang="en-GB" dirty="0">
                <a:solidFill>
                  <a:schemeClr val="accent1"/>
                </a:solidFill>
              </a:rPr>
              <a:t>copy back </a:t>
            </a:r>
            <a:r>
              <a:rPr lang="en-GB" dirty="0"/>
              <a:t>output to main process + python</a:t>
            </a:r>
          </a:p>
          <a:p>
            <a:pPr lvl="1"/>
            <a:endParaRPr lang="en-GB" dirty="0"/>
          </a:p>
          <a:p>
            <a:r>
              <a:rPr lang="en-GB" dirty="0"/>
              <a:t>Output</a:t>
            </a:r>
          </a:p>
          <a:p>
            <a:pPr lvl="1"/>
            <a:r>
              <a:rPr lang="en-GB" dirty="0"/>
              <a:t>User can get output and start analysis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459108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C49D7-A9D6-4843-89EF-D3CF5E2B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pybind11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89CC4-6E7F-6342-8EC8-3F85B917C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FR" dirty="0"/>
              <a:t>Some Geant4 classes &amp; methods are </a:t>
            </a:r>
            <a:r>
              <a:rPr lang="en-FR" dirty="0">
                <a:solidFill>
                  <a:schemeClr val="accent1"/>
                </a:solidFill>
              </a:rPr>
              <a:t>exposed : </a:t>
            </a:r>
            <a:r>
              <a:rPr lang="en-FR" dirty="0"/>
              <a:t>available from python</a:t>
            </a:r>
          </a:p>
          <a:p>
            <a:r>
              <a:rPr lang="en-FR" dirty="0"/>
              <a:t>Not all, only if required (can be extended)</a:t>
            </a:r>
          </a:p>
          <a:p>
            <a:r>
              <a:rPr lang="en-FR" dirty="0"/>
              <a:t>Object destruction policy C++ vs Python</a:t>
            </a:r>
          </a:p>
          <a:p>
            <a:pPr lvl="1"/>
            <a:r>
              <a:rPr lang="en-GB" dirty="0"/>
              <a:t>I</a:t>
            </a:r>
            <a:r>
              <a:rPr lang="en-FR" dirty="0"/>
              <a:t>f, C++ pointer, need to keep a point in Python side</a:t>
            </a:r>
          </a:p>
          <a:p>
            <a:r>
              <a:rPr lang="en-FR" dirty="0"/>
              <a:t>Not possible to create or start 2 G4 simulation in the same script</a:t>
            </a:r>
          </a:p>
          <a:p>
            <a:pPr lvl="1"/>
            <a:r>
              <a:rPr lang="en-GB" dirty="0"/>
              <a:t>M</a:t>
            </a:r>
            <a:r>
              <a:rPr lang="en-FR" dirty="0"/>
              <a:t>anaged with external process</a:t>
            </a:r>
          </a:p>
          <a:p>
            <a:r>
              <a:rPr lang="en-FR" dirty="0"/>
              <a:t>Image management via ITK: </a:t>
            </a:r>
          </a:p>
          <a:p>
            <a:pPr lvl="1"/>
            <a:r>
              <a:rPr lang="en-GB" dirty="0"/>
              <a:t>A</a:t>
            </a:r>
            <a:r>
              <a:rPr lang="en-FR" dirty="0"/>
              <a:t>ccessible via both C++ and Py sides</a:t>
            </a:r>
          </a:p>
          <a:p>
            <a:pPr lvl="1"/>
            <a:r>
              <a:rPr lang="en-FR" dirty="0"/>
              <a:t>If transfer: need to copy ! </a:t>
            </a:r>
          </a:p>
          <a:p>
            <a:r>
              <a:rPr lang="en-FR" dirty="0"/>
              <a:t>Warning for actors and scorers</a:t>
            </a:r>
          </a:p>
          <a:p>
            <a:pPr lvl="1"/>
            <a:r>
              <a:rPr lang="en-FR" dirty="0"/>
              <a:t>Need to comply to multithread (need lock on shared variables)</a:t>
            </a:r>
          </a:p>
          <a:p>
            <a:pPr lvl="1"/>
            <a:r>
              <a:rPr lang="en-FR" dirty="0"/>
              <a:t>Need to comply to multi-run and timed simulation</a:t>
            </a:r>
          </a:p>
        </p:txBody>
      </p:sp>
    </p:spTree>
    <p:extLst>
      <p:ext uri="{BB962C8B-B14F-4D97-AF65-F5344CB8AC3E}">
        <p14:creationId xmlns:p14="http://schemas.microsoft.com/office/powerpoint/2010/main" val="1508924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C49D7-A9D6-4843-89EF-D3CF5E2B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How to add an actor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89CC4-6E7F-6342-8EC8-3F85B917C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</a:t>
            </a:r>
            <a:r>
              <a:rPr lang="en-FR" dirty="0"/>
              <a:t>pp side : almost the same than with legacy Gate </a:t>
            </a:r>
          </a:p>
          <a:p>
            <a:endParaRPr lang="en-FR" dirty="0"/>
          </a:p>
          <a:p>
            <a:r>
              <a:rPr lang="en-FR" dirty="0"/>
              <a:t>Warning for actors and scorers</a:t>
            </a:r>
          </a:p>
          <a:p>
            <a:pPr lvl="1"/>
            <a:r>
              <a:rPr lang="en-FR" dirty="0"/>
              <a:t>Need to comply to </a:t>
            </a:r>
            <a:r>
              <a:rPr lang="en-FR" dirty="0">
                <a:solidFill>
                  <a:schemeClr val="accent1"/>
                </a:solidFill>
              </a:rPr>
              <a:t>multithread</a:t>
            </a:r>
            <a:r>
              <a:rPr lang="en-FR" dirty="0"/>
              <a:t> (need lock on shared variables)</a:t>
            </a:r>
          </a:p>
          <a:p>
            <a:pPr lvl="1"/>
            <a:r>
              <a:rPr lang="en-FR" dirty="0"/>
              <a:t>Need to comply to </a:t>
            </a:r>
            <a:r>
              <a:rPr lang="en-FR" dirty="0">
                <a:solidFill>
                  <a:schemeClr val="accent1"/>
                </a:solidFill>
              </a:rPr>
              <a:t>multi-run</a:t>
            </a:r>
            <a:r>
              <a:rPr lang="en-FR" dirty="0"/>
              <a:t> and </a:t>
            </a:r>
            <a:r>
              <a:rPr lang="en-FR" dirty="0">
                <a:solidFill>
                  <a:schemeClr val="accent1"/>
                </a:solidFill>
              </a:rPr>
              <a:t>timed</a:t>
            </a:r>
            <a:r>
              <a:rPr lang="en-FR" dirty="0"/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4224183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2911-19B0-0FA4-0CDD-0632245B1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163D5-B07C-B225-77FB-FE6F12412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Code restructuration</a:t>
            </a:r>
          </a:p>
          <a:p>
            <a:pPr lvl="1"/>
            <a:r>
              <a:rPr lang="en-GB" dirty="0"/>
              <a:t>User limits</a:t>
            </a:r>
          </a:p>
          <a:p>
            <a:pPr lvl="1"/>
            <a:r>
              <a:rPr lang="en-GB" dirty="0"/>
              <a:t>User info (parameters)</a:t>
            </a:r>
          </a:p>
          <a:p>
            <a:pPr lvl="1"/>
            <a:r>
              <a:rPr lang="en-GB" dirty="0"/>
              <a:t>Python import module</a:t>
            </a:r>
          </a:p>
          <a:p>
            <a:r>
              <a:rPr lang="en-GB" dirty="0"/>
              <a:t>Windows</a:t>
            </a:r>
          </a:p>
          <a:p>
            <a:r>
              <a:rPr lang="en-GB" dirty="0"/>
              <a:t>Visualisation QT (?)</a:t>
            </a:r>
          </a:p>
          <a:p>
            <a:r>
              <a:rPr lang="en-GB" dirty="0"/>
              <a:t>Coincidences sorter (</a:t>
            </a:r>
            <a:r>
              <a:rPr lang="en-FR" dirty="0"/>
              <a:t>goal: &lt; 1year from now)</a:t>
            </a:r>
          </a:p>
          <a:p>
            <a:r>
              <a:rPr lang="en-FR" dirty="0"/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83063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D67D-5ED6-B84A-822C-3352A34C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Release 9.3 – March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CDE83-FBB0-C74A-A796-331B2E971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FR" dirty="0"/>
              <a:t>New ”digitizer” refactorisation (see Olga presentation)</a:t>
            </a:r>
          </a:p>
          <a:p>
            <a:r>
              <a:rPr lang="en-FR" dirty="0"/>
              <a:t>Consolidation of 9.2</a:t>
            </a:r>
          </a:p>
          <a:p>
            <a:r>
              <a:rPr lang="en-FR" dirty="0"/>
              <a:t>With </a:t>
            </a:r>
            <a:r>
              <a:rPr lang="en-FR" dirty="0">
                <a:solidFill>
                  <a:schemeClr val="accent1"/>
                </a:solidFill>
              </a:rPr>
              <a:t>Geant4 11.1</a:t>
            </a:r>
          </a:p>
          <a:p>
            <a:pPr lvl="1"/>
            <a:r>
              <a:rPr lang="en-FR" dirty="0"/>
              <a:t>Gate is only evaluated with this Geant4 version</a:t>
            </a:r>
          </a:p>
          <a:p>
            <a:pPr lvl="1"/>
            <a:r>
              <a:rPr lang="en-FR" dirty="0"/>
              <a:t>May work with previous, but no guarantee (and not maintained)</a:t>
            </a:r>
          </a:p>
          <a:p>
            <a:r>
              <a:rPr lang="en-FR" dirty="0"/>
              <a:t>Automated compilation check on Linux + OSX</a:t>
            </a:r>
          </a:p>
          <a:p>
            <a:r>
              <a:rPr lang="en-FR" dirty="0"/>
              <a:t>15+ benchmarks</a:t>
            </a:r>
          </a:p>
          <a:p>
            <a:r>
              <a:rPr lang="en-FR" dirty="0"/>
              <a:t>Docker + VirtualMachine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F5287B-56F5-9442-B0AB-D6EC589A095B}"/>
              </a:ext>
            </a:extLst>
          </p:cNvPr>
          <p:cNvSpPr/>
          <p:nvPr/>
        </p:nvSpPr>
        <p:spPr>
          <a:xfrm>
            <a:off x="3594821" y="5915353"/>
            <a:ext cx="5474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hlinkClick r:id="rId2"/>
              </a:rPr>
              <a:t>https://github.com/OpenGATE/Gate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58209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5B0A3-3D63-309C-184F-BE9AD1392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8" y="1586955"/>
            <a:ext cx="6630245" cy="5271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89AFF-EE6E-9BED-712E-FD8757D8F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505" y="2336483"/>
            <a:ext cx="5291667" cy="357187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4E81333-EA7D-8FAA-763C-371179537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8040" cy="640715"/>
          </a:xfrm>
        </p:spPr>
        <p:txBody>
          <a:bodyPr>
            <a:normAutofit/>
          </a:bodyPr>
          <a:lstStyle/>
          <a:p>
            <a:r>
              <a:rPr lang="en-FR" sz="2800" dirty="0"/>
              <a:t>XX</a:t>
            </a:r>
            <a:r>
              <a:rPr lang="en-FR" sz="2800" baseline="30000" dirty="0"/>
              <a:t>th</a:t>
            </a:r>
            <a:r>
              <a:rPr lang="en-FR" sz="2800" dirty="0"/>
              <a:t> International Conference of the use of Computer in Radiation Therapy</a:t>
            </a:r>
          </a:p>
        </p:txBody>
      </p:sp>
    </p:spTree>
    <p:extLst>
      <p:ext uri="{BB962C8B-B14F-4D97-AF65-F5344CB8AC3E}">
        <p14:creationId xmlns:p14="http://schemas.microsoft.com/office/powerpoint/2010/main" val="1860625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18D6-645C-F866-BBD2-375D5C26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Conclusion – questions ?</a:t>
            </a:r>
          </a:p>
        </p:txBody>
      </p:sp>
      <p:pic>
        <p:nvPicPr>
          <p:cNvPr id="5" name="Content Placeholder 4" descr="Yellow question mark">
            <a:extLst>
              <a:ext uri="{FF2B5EF4-FFF2-40B4-BE49-F238E27FC236}">
                <a16:creationId xmlns:a16="http://schemas.microsoft.com/office/drawing/2014/main" id="{1F1B97EC-26C4-B1D7-17DB-FD24D61DC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110" y="1274811"/>
            <a:ext cx="9305779" cy="5583189"/>
          </a:xfrm>
        </p:spPr>
      </p:pic>
    </p:spTree>
    <p:extLst>
      <p:ext uri="{BB962C8B-B14F-4D97-AF65-F5344CB8AC3E}">
        <p14:creationId xmlns:p14="http://schemas.microsoft.com/office/powerpoint/2010/main" val="2767461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A36632-7BF0-9B5B-5F2C-C65DF41D36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80686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D67D-5ED6-B84A-822C-3352A34C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Release 10.beta02 – March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CDE83-FBB0-C74A-A796-331B2E971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FR" dirty="0"/>
              <a:t>Macro files are replaced by Python scripts</a:t>
            </a:r>
          </a:p>
          <a:p>
            <a:r>
              <a:rPr lang="en-FR" dirty="0"/>
              <a:t>Geant4 multithreading</a:t>
            </a:r>
          </a:p>
          <a:p>
            <a:r>
              <a:rPr lang="en-FR" dirty="0"/>
              <a:t>Simplified installation (one line)</a:t>
            </a:r>
          </a:p>
          <a:p>
            <a:r>
              <a:rPr lang="en-FR" dirty="0"/>
              <a:t>Numerous enhancements (speed, IA integration, digitizer, etc)</a:t>
            </a:r>
          </a:p>
          <a:p>
            <a:r>
              <a:rPr lang="en-FR" dirty="0"/>
              <a:t>With </a:t>
            </a:r>
            <a:r>
              <a:rPr lang="en-FR" dirty="0">
                <a:solidFill>
                  <a:schemeClr val="accent1"/>
                </a:solidFill>
              </a:rPr>
              <a:t>Geant4 11.1</a:t>
            </a:r>
          </a:p>
          <a:p>
            <a:pPr lvl="1"/>
            <a:r>
              <a:rPr lang="en-FR" dirty="0"/>
              <a:t>Gate is only evaluated with this Geant4 version</a:t>
            </a:r>
          </a:p>
          <a:p>
            <a:pPr lvl="1"/>
            <a:r>
              <a:rPr lang="en-FR" dirty="0"/>
              <a:t>May work with previous, but no guarantee (and not maintained)</a:t>
            </a:r>
          </a:p>
          <a:p>
            <a:r>
              <a:rPr lang="en-FR" dirty="0"/>
              <a:t>+100 tests !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F5287B-56F5-9442-B0AB-D6EC589A095B}"/>
              </a:ext>
            </a:extLst>
          </p:cNvPr>
          <p:cNvSpPr/>
          <p:nvPr/>
        </p:nvSpPr>
        <p:spPr>
          <a:xfrm>
            <a:off x="2889078" y="5653743"/>
            <a:ext cx="6149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hlinkClick r:id="rId2"/>
              </a:rPr>
              <a:t>https://github.com/OpenGATE/opengate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15780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5F660-65AC-574A-B83D-72B202B7C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Still … we keep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99CD-AFD0-3F49-AA26-5F4E972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Open-source, open-mind</a:t>
            </a:r>
          </a:p>
          <a:p>
            <a:r>
              <a:rPr lang="en-GB" dirty="0" err="1"/>
              <a:t>OpenGate</a:t>
            </a:r>
            <a:r>
              <a:rPr lang="en-GB" dirty="0"/>
              <a:t> community</a:t>
            </a:r>
          </a:p>
          <a:p>
            <a:r>
              <a:rPr lang="en-GB" dirty="0"/>
              <a:t>Collaborative work</a:t>
            </a:r>
          </a:p>
          <a:p>
            <a:r>
              <a:rPr lang="en-GB" dirty="0"/>
              <a:t>Research oriented in Medical Physics (imaging, dosimetry, etc)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Current GATE </a:t>
            </a:r>
            <a:r>
              <a:rPr lang="en-GB" dirty="0" err="1"/>
              <a:t>serie</a:t>
            </a:r>
            <a:r>
              <a:rPr lang="en-GB" dirty="0"/>
              <a:t> 9.3 (</a:t>
            </a:r>
            <a:r>
              <a:rPr lang="en-GB" dirty="0" err="1"/>
              <a:t>c++</a:t>
            </a:r>
            <a:r>
              <a:rPr lang="en-GB" dirty="0"/>
              <a:t>) will be </a:t>
            </a:r>
            <a:r>
              <a:rPr lang="en-GB" b="1" dirty="0">
                <a:solidFill>
                  <a:schemeClr val="accent1"/>
                </a:solidFill>
              </a:rPr>
              <a:t>continued</a:t>
            </a:r>
          </a:p>
          <a:p>
            <a:pPr marL="0" indent="0">
              <a:buNone/>
            </a:pPr>
            <a:r>
              <a:rPr lang="en-GB" dirty="0"/>
              <a:t>Future GATE </a:t>
            </a:r>
            <a:r>
              <a:rPr lang="en-GB" dirty="0" err="1"/>
              <a:t>serie</a:t>
            </a:r>
            <a:r>
              <a:rPr lang="en-GB" dirty="0"/>
              <a:t> 10.0 (python/</a:t>
            </a:r>
            <a:r>
              <a:rPr lang="en-GB" dirty="0" err="1"/>
              <a:t>c++</a:t>
            </a:r>
            <a:r>
              <a:rPr lang="en-GB" dirty="0"/>
              <a:t>) is still a </a:t>
            </a:r>
            <a:r>
              <a:rPr lang="en-GB" b="1" dirty="0">
                <a:solidFill>
                  <a:schemeClr val="accent1"/>
                </a:solidFill>
              </a:rPr>
              <a:t>beginning</a:t>
            </a:r>
            <a:r>
              <a:rPr lang="en-GB" dirty="0"/>
              <a:t> project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i="1" dirty="0"/>
              <a:t>Transition</a:t>
            </a:r>
            <a:r>
              <a:rPr lang="en-GB" dirty="0"/>
              <a:t> period: two versions </a:t>
            </a:r>
          </a:p>
          <a:p>
            <a:pPr marL="0" indent="0">
              <a:buNone/>
            </a:pP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918478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44FC-6500-1B0B-E7FB-0D0356A1F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Yesterday … GATE Hackathon 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B47D7-56C8-0264-50F8-FF9AB836F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FR" dirty="0"/>
              <a:t>Around 20 participants</a:t>
            </a:r>
          </a:p>
          <a:p>
            <a:pPr marL="114300" indent="0">
              <a:buNone/>
            </a:pPr>
            <a:r>
              <a:rPr lang="en-GB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https://shorturl.at/bfoY5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</a:t>
            </a:r>
            <a:endParaRPr lang="en-GB" b="0" dirty="0">
              <a:effectLst/>
            </a:endParaRPr>
          </a:p>
          <a:p>
            <a:endParaRPr lang="en-GB" dirty="0"/>
          </a:p>
          <a:p>
            <a:pPr marL="114300" indent="0">
              <a:buNone/>
            </a:pPr>
            <a:r>
              <a:rPr lang="en-GB" dirty="0"/>
              <a:t>Lot of feedback !</a:t>
            </a:r>
          </a:p>
          <a:p>
            <a:r>
              <a:rPr lang="en-GB" dirty="0"/>
              <a:t>e.g. PET Vision volume (Groningen)</a:t>
            </a:r>
          </a:p>
          <a:p>
            <a:r>
              <a:rPr lang="en-GB" dirty="0"/>
              <a:t>e.g. JPET volumes (Jakub)</a:t>
            </a:r>
          </a:p>
          <a:p>
            <a:r>
              <a:rPr lang="en-GB" dirty="0"/>
              <a:t>e.g. RBE / TEPC / MKM / </a:t>
            </a:r>
            <a:r>
              <a:rPr lang="en-GB" dirty="0" err="1"/>
              <a:t>Nanox</a:t>
            </a:r>
            <a:r>
              <a:rPr lang="en-GB" dirty="0"/>
              <a:t> bio actors</a:t>
            </a:r>
          </a:p>
          <a:p>
            <a:r>
              <a:rPr lang="en-GB" dirty="0"/>
              <a:t>e.g. Optical simulation : started</a:t>
            </a:r>
          </a:p>
          <a:p>
            <a:r>
              <a:rPr lang="en-GB" dirty="0"/>
              <a:t>Struggling for installing the developers version</a:t>
            </a:r>
            <a:br>
              <a:rPr lang="en-GB" dirty="0"/>
            </a:br>
            <a:endParaRPr lang="en-FR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317F893-7976-9F7E-4D81-AE997D20C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1" t="57843"/>
          <a:stretch/>
        </p:blipFill>
        <p:spPr bwMode="auto">
          <a:xfrm>
            <a:off x="8061512" y="1875864"/>
            <a:ext cx="2758888" cy="28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4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3280D-D0EC-39C9-EB2E-70E5AEC310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R" dirty="0"/>
              <a:t>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3FDC8-EA31-A993-85FA-4EABBADCD1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FR" dirty="0"/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65942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9D32F4-2195-BBB1-561C-1BE9C3B77C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13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6" name="output">
            <a:hlinkClick r:id="" action="ppaction://media"/>
            <a:extLst>
              <a:ext uri="{FF2B5EF4-FFF2-40B4-BE49-F238E27FC236}">
                <a16:creationId xmlns:a16="http://schemas.microsoft.com/office/drawing/2014/main" id="{3BE62764-9BD1-F9AB-4AA8-186643D12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450.1364"/>
                    <p14:bmk name="Bookmark 2" time="41569.2553"/>
                    <p14:bmk name="Bookmark 3" time="108036.4133"/>
                    <p14:bmk name="Bookmark 4" time="147789.759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23912"/>
            <a:ext cx="12192000" cy="5210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321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565A-82D6-8E88-A8A6-3A575EA2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79400-61CD-10A7-8B9A-43E5B9B29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FR" dirty="0"/>
              <a:t>Simple </a:t>
            </a:r>
            <a:r>
              <a:rPr lang="en-FR" sz="2400" b="1" dirty="0">
                <a:solidFill>
                  <a:schemeClr val="accent1"/>
                </a:solidFill>
                <a:latin typeface="Andale Mono" panose="020B0509000000000004" pitchFamily="49" charset="0"/>
              </a:rPr>
              <a:t>pip install</a:t>
            </a:r>
            <a:endParaRPr lang="en-FR" dirty="0"/>
          </a:p>
          <a:p>
            <a:r>
              <a:rPr lang="en-FR" dirty="0"/>
              <a:t>Take care of architectures (linux, osx, win*) and python version</a:t>
            </a:r>
          </a:p>
          <a:p>
            <a:r>
              <a:rPr lang="en-FR" dirty="0"/>
              <a:t>Install lot of </a:t>
            </a:r>
            <a:r>
              <a:rPr lang="en-FR" dirty="0">
                <a:solidFill>
                  <a:schemeClr val="accent1"/>
                </a:solidFill>
              </a:rPr>
              <a:t>packages</a:t>
            </a:r>
            <a:r>
              <a:rPr lang="en-FR" dirty="0"/>
              <a:t>: G4, ITK, QT, UPROOT, etc</a:t>
            </a:r>
          </a:p>
          <a:p>
            <a:r>
              <a:rPr lang="en-FR" dirty="0"/>
              <a:t>Download Geant4 </a:t>
            </a:r>
            <a:r>
              <a:rPr lang="en-FR" dirty="0">
                <a:solidFill>
                  <a:schemeClr val="accent1"/>
                </a:solidFill>
              </a:rPr>
              <a:t>data</a:t>
            </a:r>
            <a:r>
              <a:rPr lang="en-FR" dirty="0"/>
              <a:t> and tests data</a:t>
            </a:r>
          </a:p>
          <a:p>
            <a:r>
              <a:rPr lang="en-FR" dirty="0"/>
              <a:t>Two commands : </a:t>
            </a:r>
            <a:r>
              <a:rPr lang="en-FR" sz="2400" b="1" dirty="0">
                <a:solidFill>
                  <a:schemeClr val="accent1"/>
                </a:solidFill>
                <a:latin typeface="Andale Mono" panose="020B0509000000000004" pitchFamily="49" charset="0"/>
              </a:rPr>
              <a:t>opengate_info </a:t>
            </a:r>
            <a:r>
              <a:rPr lang="en-FR" dirty="0"/>
              <a:t>and </a:t>
            </a:r>
            <a:r>
              <a:rPr lang="en-FR" sz="2400" b="1" dirty="0">
                <a:solidFill>
                  <a:schemeClr val="accent1"/>
                </a:solidFill>
                <a:latin typeface="Andale Mono" panose="020B0509000000000004" pitchFamily="49" charset="0"/>
              </a:rPr>
              <a:t>opengate_tests</a:t>
            </a:r>
          </a:p>
          <a:p>
            <a:pPr marL="0" indent="0">
              <a:buNone/>
            </a:pPr>
            <a:endParaRPr lang="en-FR" dirty="0"/>
          </a:p>
          <a:p>
            <a:pPr marL="0" indent="0">
              <a:buNone/>
            </a:pPr>
            <a:endParaRPr lang="en-FR" dirty="0"/>
          </a:p>
          <a:p>
            <a:pPr marL="0" indent="0" algn="r">
              <a:buNone/>
            </a:pPr>
            <a:r>
              <a:rPr lang="en-FR" sz="1800" dirty="0"/>
              <a:t>*soon </a:t>
            </a:r>
          </a:p>
        </p:txBody>
      </p:sp>
    </p:spTree>
    <p:extLst>
      <p:ext uri="{BB962C8B-B14F-4D97-AF65-F5344CB8AC3E}">
        <p14:creationId xmlns:p14="http://schemas.microsoft.com/office/powerpoint/2010/main" val="409962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46EE4-DD32-0148-AC16-022601CB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CDC71-2DF7-D344-A3EB-2ECF6D7EF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08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FR" sz="2400" dirty="0"/>
              <a:t>Still not equivalent to current GATE. Estimate : 70%</a:t>
            </a:r>
          </a:p>
          <a:p>
            <a:endParaRPr lang="en-FR" sz="2400" dirty="0"/>
          </a:p>
          <a:p>
            <a:r>
              <a:rPr lang="en-FR" sz="2400" b="1" dirty="0">
                <a:solidFill>
                  <a:schemeClr val="accent6"/>
                </a:solidFill>
              </a:rPr>
              <a:t>Available</a:t>
            </a:r>
            <a:r>
              <a:rPr lang="en-FR" sz="2400" dirty="0">
                <a:solidFill>
                  <a:schemeClr val="accent6"/>
                </a:solidFill>
              </a:rPr>
              <a:t> </a:t>
            </a:r>
            <a:r>
              <a:rPr lang="en-FR" sz="2400" dirty="0"/>
              <a:t>(among others):</a:t>
            </a:r>
          </a:p>
          <a:p>
            <a:pPr lvl="1"/>
            <a:r>
              <a:rPr lang="en-GB" sz="1800" dirty="0"/>
              <a:t>T</a:t>
            </a:r>
            <a:r>
              <a:rPr lang="en-FR" sz="1800" dirty="0"/>
              <a:t>ime slicing, basics volumes, voxelized volumes, boolean volumes, repeaters</a:t>
            </a:r>
          </a:p>
          <a:p>
            <a:pPr lvl="1"/>
            <a:r>
              <a:rPr lang="en-FR" sz="1800" dirty="0"/>
              <a:t>All G4 physics lists, production cuts, users limits, spliting/Russian Roulette (partial)</a:t>
            </a:r>
          </a:p>
          <a:p>
            <a:pPr lvl="1"/>
            <a:r>
              <a:rPr lang="en-FR" sz="1800" dirty="0"/>
              <a:t>Generic source, voxelized source, beta+ source (!), confine, motion source, GAN source, TPS source</a:t>
            </a:r>
          </a:p>
          <a:p>
            <a:pPr lvl="1"/>
            <a:r>
              <a:rPr lang="en-FR" sz="1800" dirty="0"/>
              <a:t>DoseActor, PhaseSpaceActor (root), Adder, Readout (digitizer), AcceptanceAngle, LET …</a:t>
            </a:r>
          </a:p>
          <a:p>
            <a:pPr lvl="1"/>
            <a:endParaRPr lang="en-FR" sz="1800" dirty="0"/>
          </a:p>
          <a:p>
            <a:r>
              <a:rPr lang="en-FR" sz="2400" b="1" dirty="0">
                <a:solidFill>
                  <a:schemeClr val="accent2"/>
                </a:solidFill>
              </a:rPr>
              <a:t>Not yet implemented </a:t>
            </a:r>
            <a:r>
              <a:rPr lang="en-FR" sz="2400" dirty="0"/>
              <a:t>(among others): </a:t>
            </a:r>
          </a:p>
          <a:p>
            <a:pPr lvl="1"/>
            <a:r>
              <a:rPr lang="en-FR" sz="1800" dirty="0"/>
              <a:t>STL volume </a:t>
            </a:r>
          </a:p>
          <a:p>
            <a:pPr lvl="1"/>
            <a:r>
              <a:rPr lang="en-FR" sz="1800" dirty="0"/>
              <a:t>Optical, Polarization, DNA, </a:t>
            </a:r>
            <a:r>
              <a:rPr lang="en-GB" sz="1800" dirty="0"/>
              <a:t>b</a:t>
            </a:r>
            <a:r>
              <a:rPr lang="en-FR" sz="1800" dirty="0"/>
              <a:t>ack to back gamma source, Y90 source </a:t>
            </a:r>
          </a:p>
          <a:p>
            <a:pPr lvl="1"/>
            <a:r>
              <a:rPr lang="en-FR" sz="1800" dirty="0"/>
              <a:t>TLE, FFD</a:t>
            </a:r>
          </a:p>
          <a:p>
            <a:pPr lvl="1"/>
            <a:r>
              <a:rPr lang="en-FR" sz="1800" dirty="0">
                <a:solidFill>
                  <a:srgbClr val="FF0000"/>
                </a:solidFill>
              </a:rPr>
              <a:t>Coincidences sorter</a:t>
            </a:r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r>
              <a:rPr lang="en-FR" sz="2400" dirty="0"/>
              <a:t>Estimation: last 5% will be very hard</a:t>
            </a:r>
          </a:p>
          <a:p>
            <a:pPr marL="0" indent="0">
              <a:buNone/>
            </a:pPr>
            <a:r>
              <a:rPr lang="en-FR" sz="2000" i="1" dirty="0"/>
              <a:t>Warning : “it is hard to make prediction, especially about the future” ;)</a:t>
            </a:r>
          </a:p>
        </p:txBody>
      </p:sp>
    </p:spTree>
    <p:extLst>
      <p:ext uri="{BB962C8B-B14F-4D97-AF65-F5344CB8AC3E}">
        <p14:creationId xmlns:p14="http://schemas.microsoft.com/office/powerpoint/2010/main" val="2153120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87980</TotalTime>
  <Words>1353</Words>
  <Application>Microsoft Macintosh PowerPoint</Application>
  <PresentationFormat>Widescreen</PresentationFormat>
  <Paragraphs>214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Andale Mono</vt:lpstr>
      <vt:lpstr>Arial</vt:lpstr>
      <vt:lpstr>Calibri</vt:lpstr>
      <vt:lpstr>Calibri Light</vt:lpstr>
      <vt:lpstr>Monaco</vt:lpstr>
      <vt:lpstr>Times New Roman</vt:lpstr>
      <vt:lpstr>Office-Design</vt:lpstr>
      <vt:lpstr>GATE status and future perspectives</vt:lpstr>
      <vt:lpstr>Release 9.3 – March 2023</vt:lpstr>
      <vt:lpstr>Release 10.beta02 – March 2023</vt:lpstr>
      <vt:lpstr>Still … we keep</vt:lpstr>
      <vt:lpstr>Yesterday … GATE Hackathon !</vt:lpstr>
      <vt:lpstr>DEMO</vt:lpstr>
      <vt:lpstr>PowerPoint Presentation</vt:lpstr>
      <vt:lpstr>Installation</vt:lpstr>
      <vt:lpstr>Status</vt:lpstr>
      <vt:lpstr>New features (not in 9.x serie)</vt:lpstr>
      <vt:lpstr>Documentation</vt:lpstr>
      <vt:lpstr>Visualisation</vt:lpstr>
      <vt:lpstr>Short focus on “digitizers”</vt:lpstr>
      <vt:lpstr>Short focus on “GAN phase-space”</vt:lpstr>
      <vt:lpstr>Under the hoods</vt:lpstr>
      <vt:lpstr>Principle</vt:lpstr>
      <vt:lpstr>pybind11</vt:lpstr>
      <vt:lpstr>How to add an actor ? </vt:lpstr>
      <vt:lpstr>Perspectives</vt:lpstr>
      <vt:lpstr>XXth International Conference of the use of Computer in Radiation Therapy</vt:lpstr>
      <vt:lpstr>Conclusion – questions 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David Sarrut</cp:lastModifiedBy>
  <cp:revision>1071</cp:revision>
  <cp:lastPrinted>2019-06-16T06:36:39Z</cp:lastPrinted>
  <dcterms:created xsi:type="dcterms:W3CDTF">2017-08-02T10:36:57Z</dcterms:created>
  <dcterms:modified xsi:type="dcterms:W3CDTF">2023-04-25T06:37:33Z</dcterms:modified>
</cp:coreProperties>
</file>