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2"/>
  </p:notesMasterIdLst>
  <p:handoutMasterIdLst>
    <p:handoutMasterId r:id="rId23"/>
  </p:handoutMasterIdLst>
  <p:sldIdLst>
    <p:sldId id="330" r:id="rId2"/>
    <p:sldId id="341" r:id="rId3"/>
    <p:sldId id="340" r:id="rId4"/>
    <p:sldId id="343" r:id="rId5"/>
    <p:sldId id="344" r:id="rId6"/>
    <p:sldId id="346" r:id="rId7"/>
    <p:sldId id="347" r:id="rId8"/>
    <p:sldId id="357" r:id="rId9"/>
    <p:sldId id="348" r:id="rId10"/>
    <p:sldId id="352" r:id="rId11"/>
    <p:sldId id="350" r:id="rId12"/>
    <p:sldId id="358" r:id="rId13"/>
    <p:sldId id="359" r:id="rId14"/>
    <p:sldId id="354" r:id="rId15"/>
    <p:sldId id="355" r:id="rId16"/>
    <p:sldId id="337" r:id="rId17"/>
    <p:sldId id="360" r:id="rId18"/>
    <p:sldId id="363" r:id="rId19"/>
    <p:sldId id="364" r:id="rId20"/>
    <p:sldId id="342" r:id="rId21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E065"/>
    <a:srgbClr val="010000"/>
    <a:srgbClr val="FFFFFF"/>
    <a:srgbClr val="808080"/>
    <a:srgbClr val="000000"/>
    <a:srgbClr val="FDCA00"/>
    <a:srgbClr val="EF5B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2" autoAdjust="0"/>
    <p:restoredTop sz="92394" autoAdjust="0"/>
  </p:normalViewPr>
  <p:slideViewPr>
    <p:cSldViewPr snapToObjects="1">
      <p:cViewPr varScale="1">
        <p:scale>
          <a:sx n="108" d="100"/>
          <a:sy n="108" d="100"/>
        </p:scale>
        <p:origin x="192" y="896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Coincidences label</a:t>
            </a:r>
          </a:p>
        </p:txBody>
      </p:sp>
    </p:spTree>
    <p:extLst>
      <p:ext uri="{BB962C8B-B14F-4D97-AF65-F5344CB8AC3E}">
        <p14:creationId xmlns:p14="http://schemas.microsoft.com/office/powerpoint/2010/main" val="405985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261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204’300 fixed, 229’500 rotating 90˚, 281’200 rotating 450˚</a:t>
            </a:r>
          </a:p>
        </p:txBody>
      </p:sp>
    </p:spTree>
    <p:extLst>
      <p:ext uri="{BB962C8B-B14F-4D97-AF65-F5344CB8AC3E}">
        <p14:creationId xmlns:p14="http://schemas.microsoft.com/office/powerpoint/2010/main" val="316296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5332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If theres time</a:t>
            </a:r>
          </a:p>
        </p:txBody>
      </p:sp>
    </p:spTree>
    <p:extLst>
      <p:ext uri="{BB962C8B-B14F-4D97-AF65-F5344CB8AC3E}">
        <p14:creationId xmlns:p14="http://schemas.microsoft.com/office/powerpoint/2010/main" val="258738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Intra- and inter-field imaging of proton therapy with the PETITION PET detector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/>
              <a:t>Keegan McNamara ::  Paul Scherrer Institute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24.4.2023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0DB0D7-8551-6AB6-E387-E5EAAF92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2" y="2139701"/>
            <a:ext cx="3096345" cy="3096345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9CB519E-49D4-31ED-7089-1EF161DA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139701"/>
            <a:ext cx="3096344" cy="3096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707519-5592-9E72-1371-947E8DA29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3" y="2139700"/>
            <a:ext cx="3096344" cy="309634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D67DA1A-1122-7195-371F-DCEADD41C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26" y="627455"/>
            <a:ext cx="5280587" cy="396044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1579A5E-819E-44D5-CB7A-1F5C41A2B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27" y="627455"/>
            <a:ext cx="5280587" cy="396044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D19F29BF-4DFD-AB41-C0A5-1D0D02C2D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726" y="627455"/>
            <a:ext cx="5280587" cy="3960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563706-ED10-155C-B492-F0911151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Inter-field imaging with rotations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A7548-4D94-1131-E690-9F8D50722F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93D2966-A9F0-76CB-937F-51549CB13CA1}"/>
              </a:ext>
            </a:extLst>
          </p:cNvPr>
          <p:cNvSpPr txBox="1">
            <a:spLocks/>
          </p:cNvSpPr>
          <p:nvPr/>
        </p:nvSpPr>
        <p:spPr>
          <a:xfrm>
            <a:off x="5508104" y="1006082"/>
            <a:ext cx="3277133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Moves opening (low sensitivity) away, giving higher count rate</a:t>
            </a:r>
          </a:p>
          <a:p>
            <a:endParaRPr lang="en-US" dirty="0"/>
          </a:p>
          <a:p>
            <a:r>
              <a:rPr lang="en-US" dirty="0"/>
              <a:t>Boost spatial resolution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21242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D10AE4A-2806-F021-7310-7B8F6D7CE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09" y="1419622"/>
            <a:ext cx="4104456" cy="806904"/>
          </a:xfrm>
          <a:prstGeom prst="rect">
            <a:avLst/>
          </a:prstGeom>
        </p:spPr>
      </p:pic>
      <p:pic>
        <p:nvPicPr>
          <p:cNvPr id="6" name="Picture 5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F75E0DA-A3FD-FE74-ED03-7DE73961C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857" y="782119"/>
            <a:ext cx="3834143" cy="38341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C8D96B-8226-0AB0-7777-E60FF072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Inter-field imaging with rotations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0E8DB-4D97-E939-56B8-2CE3FC9623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946912-5050-CB7B-AF5D-1EB61F8243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9817" y="851418"/>
            <a:ext cx="7742237" cy="3509963"/>
          </a:xfrm>
        </p:spPr>
        <p:txBody>
          <a:bodyPr/>
          <a:lstStyle/>
          <a:p>
            <a:r>
              <a:rPr lang="en-GB" dirty="0"/>
              <a:t>Symmetric ION therapy Accelerated </a:t>
            </a:r>
            <a:br>
              <a:rPr lang="en-GB" dirty="0"/>
            </a:br>
            <a:r>
              <a:rPr lang="en-GB" dirty="0"/>
              <a:t>Reconstruction Algorithms (SIONARA) </a:t>
            </a:r>
          </a:p>
          <a:p>
            <a:pPr marL="0" indent="0">
              <a:buNone/>
            </a:pPr>
            <a:endParaRPr lang="en-CH" dirty="0"/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Reconstruction of PET images aquired at </a:t>
            </a:r>
            <a:br>
              <a:rPr lang="en-CH" dirty="0"/>
            </a:br>
            <a:r>
              <a:rPr lang="en-CH" dirty="0"/>
              <a:t>different angles is memory intensive</a:t>
            </a:r>
          </a:p>
          <a:p>
            <a:pPr lvl="1"/>
            <a:r>
              <a:rPr lang="en-CH" dirty="0"/>
              <a:t>System matrix required for every position</a:t>
            </a:r>
          </a:p>
          <a:p>
            <a:endParaRPr lang="en-CH" dirty="0"/>
          </a:p>
          <a:p>
            <a:r>
              <a:rPr lang="en-CH" dirty="0"/>
              <a:t>Instead one matrix can generate many others!</a:t>
            </a:r>
          </a:p>
          <a:p>
            <a:pPr marL="0" indent="0">
              <a:buNone/>
            </a:pPr>
            <a:endParaRPr lang="en-CH" dirty="0"/>
          </a:p>
          <a:p>
            <a:r>
              <a:rPr lang="en-GB" dirty="0"/>
              <a:t>P</a:t>
            </a:r>
            <a:r>
              <a:rPr lang="en-CH" dirty="0"/>
              <a:t>ublication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886851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7FD5D84-6BA8-8BEE-D396-2FC87096E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686"/>
            <a:ext cx="9218840" cy="22947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3D8B34-DC1D-7358-CA61-EC9F04A0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 and post field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71D77-64D6-C104-2D2A-668FC91FC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6B0E2C-FD89-7C35-E233-C0AD1612D84A}"/>
              </a:ext>
            </a:extLst>
          </p:cNvPr>
          <p:cNvSpPr txBox="1">
            <a:spLocks/>
          </p:cNvSpPr>
          <p:nvPr/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H" dirty="0"/>
              <a:t>With 90˚ rotation to next imaging position, spatial resolution is partially recovered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9C2D7B2-A114-EBAA-DAB5-A4F8D49A76BF}"/>
              </a:ext>
            </a:extLst>
          </p:cNvPr>
          <p:cNvSpPr txBox="1">
            <a:spLocks/>
          </p:cNvSpPr>
          <p:nvPr/>
        </p:nvSpPr>
        <p:spPr>
          <a:xfrm>
            <a:off x="251521" y="4137418"/>
            <a:ext cx="7849479" cy="2585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CH" dirty="0"/>
              <a:t>NRMSE=1.40		      NRMSE=1.15		            NRMSE=1.02</a:t>
            </a:r>
          </a:p>
        </p:txBody>
      </p:sp>
    </p:spTree>
    <p:extLst>
      <p:ext uri="{BB962C8B-B14F-4D97-AF65-F5344CB8AC3E}">
        <p14:creationId xmlns:p14="http://schemas.microsoft.com/office/powerpoint/2010/main" val="33500180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2C9741E7-0C00-0CF3-0BB0-2D92E232B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686"/>
            <a:ext cx="9218840" cy="22947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3D8B34-DC1D-7358-CA61-EC9F04A0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 and post field imaging, rotating scanner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71D77-64D6-C104-2D2A-668FC91FC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6B0E2C-FD89-7C35-E233-C0AD1612D84A}"/>
              </a:ext>
            </a:extLst>
          </p:cNvPr>
          <p:cNvSpPr txBox="1">
            <a:spLocks/>
          </p:cNvSpPr>
          <p:nvPr/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H" dirty="0"/>
              <a:t>With 450˚ rotation to next imaging position, spatial resolution is fully recovered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818D677-613A-B3BC-2144-E561E931BA21}"/>
              </a:ext>
            </a:extLst>
          </p:cNvPr>
          <p:cNvSpPr txBox="1">
            <a:spLocks/>
          </p:cNvSpPr>
          <p:nvPr/>
        </p:nvSpPr>
        <p:spPr>
          <a:xfrm>
            <a:off x="251521" y="4137418"/>
            <a:ext cx="7849479" cy="2585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CH" dirty="0"/>
              <a:t>NRMSE=1.32		      NRMSE=0.99		            NRMSE=0.91</a:t>
            </a:r>
          </a:p>
        </p:txBody>
      </p:sp>
    </p:spTree>
    <p:extLst>
      <p:ext uri="{BB962C8B-B14F-4D97-AF65-F5344CB8AC3E}">
        <p14:creationId xmlns:p14="http://schemas.microsoft.com/office/powerpoint/2010/main" val="42583658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848F1D5-E7C7-AF1C-8050-D2BF0E4C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07156"/>
            <a:ext cx="7772400" cy="19346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2795C9-2229-D9B4-03BB-4AB8A0DA85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In-beam imaging provides verification possibility during delivery of first field</a:t>
            </a:r>
          </a:p>
          <a:p>
            <a:r>
              <a:rPr lang="en-CH" dirty="0"/>
              <a:t>Fixed position inter-field imaging poses challenges due to poor image quality</a:t>
            </a:r>
          </a:p>
          <a:p>
            <a:r>
              <a:rPr lang="en-CH" dirty="0"/>
              <a:t>Rotating scanner between fields drastically improves verification capabilities</a:t>
            </a:r>
          </a:p>
          <a:p>
            <a:endParaRPr lang="en-CH" dirty="0"/>
          </a:p>
          <a:p>
            <a:pPr marL="0" indent="0">
              <a:buNone/>
            </a:pPr>
            <a:r>
              <a:rPr lang="en-CH" dirty="0">
                <a:latin typeface="+mj-lt"/>
              </a:rPr>
              <a:t>Outlook</a:t>
            </a:r>
          </a:p>
          <a:p>
            <a:r>
              <a:rPr lang="en-CH" dirty="0"/>
              <a:t>Incorporating BEV range analysis</a:t>
            </a:r>
          </a:p>
          <a:p>
            <a:r>
              <a:rPr lang="en-GB" dirty="0"/>
              <a:t>And…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68DF9-A522-5026-BEB2-BA050645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6E73F-7E18-F3DB-71A0-8C56CCA192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93981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3D8B34-DC1D-7358-CA61-EC9F04A0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Early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71D77-64D6-C104-2D2A-668FC91FC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27C5C7-8986-19CB-A256-A7C5DC9D5A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Comparison to simulations </a:t>
            </a:r>
            <a:br>
              <a:rPr lang="en-CH" dirty="0"/>
            </a:br>
            <a:r>
              <a:rPr lang="en-CH" dirty="0"/>
              <a:t>upcoming!</a:t>
            </a:r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7719B060-3084-F801-2FC0-C0C69CD8D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99" b="5201"/>
          <a:stretch/>
        </p:blipFill>
        <p:spPr>
          <a:xfrm>
            <a:off x="3995936" y="658574"/>
            <a:ext cx="4392488" cy="4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49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Wir</a:t>
            </a:r>
            <a:r>
              <a:rPr lang="en-GB" noProof="0" dirty="0"/>
              <a:t> </a:t>
            </a:r>
            <a:r>
              <a:rPr lang="en-GB" noProof="0" dirty="0" err="1"/>
              <a:t>schaffen</a:t>
            </a:r>
            <a:r>
              <a:rPr lang="en-GB" noProof="0" dirty="0"/>
              <a:t> </a:t>
            </a:r>
            <a:r>
              <a:rPr lang="en-GB" noProof="0" dirty="0" err="1"/>
              <a:t>Wissen</a:t>
            </a:r>
            <a:r>
              <a:rPr lang="en-GB" noProof="0" dirty="0"/>
              <a:t> – </a:t>
            </a:r>
            <a:r>
              <a:rPr lang="en-GB" noProof="0" dirty="0" err="1"/>
              <a:t>heute</a:t>
            </a:r>
            <a:r>
              <a:rPr lang="en-GB" noProof="0" dirty="0"/>
              <a:t> </a:t>
            </a:r>
            <a:r>
              <a:rPr lang="en-GB" noProof="0" dirty="0" err="1"/>
              <a:t>für</a:t>
            </a:r>
            <a:r>
              <a:rPr lang="en-GB" noProof="0" dirty="0"/>
              <a:t> morgen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376760" cy="4183379"/>
          </a:xfrm>
        </p:spPr>
        <p:txBody>
          <a:bodyPr tIns="108000"/>
          <a:lstStyle/>
          <a:p>
            <a:pPr marL="0" indent="0">
              <a:buNone/>
            </a:pPr>
            <a:r>
              <a:rPr lang="en-US" sz="1600" b="1" dirty="0"/>
              <a:t>Acknowledgements</a:t>
            </a:r>
            <a:endParaRPr lang="en-CH" sz="1800" dirty="0"/>
          </a:p>
          <a:p>
            <a:r>
              <a:rPr lang="en-CH" sz="1500" dirty="0"/>
              <a:t>Shubhangi Makkar</a:t>
            </a:r>
          </a:p>
          <a:p>
            <a:r>
              <a:rPr lang="en-CH" sz="1500" dirty="0"/>
              <a:t>Christian Ritzer</a:t>
            </a:r>
          </a:p>
          <a:p>
            <a:r>
              <a:rPr lang="en-CH" sz="1500" dirty="0"/>
              <a:t>Cristian Fuentes</a:t>
            </a:r>
          </a:p>
          <a:p>
            <a:r>
              <a:rPr lang="en-CH" sz="1500" dirty="0"/>
              <a:t>Judith Flock</a:t>
            </a:r>
          </a:p>
          <a:p>
            <a:r>
              <a:rPr lang="en-CH" sz="1500" dirty="0"/>
              <a:t>Marina Beguin</a:t>
            </a:r>
          </a:p>
          <a:p>
            <a:r>
              <a:rPr lang="en-CH" sz="1500" dirty="0"/>
              <a:t>Daniel Lempen</a:t>
            </a:r>
          </a:p>
          <a:p>
            <a:r>
              <a:rPr lang="en-CH" sz="1500" dirty="0"/>
              <a:t>Martina Bochsler</a:t>
            </a:r>
          </a:p>
          <a:p>
            <a:r>
              <a:rPr lang="en-CH" sz="1500" dirty="0"/>
              <a:t>Anne-Sophie Bogaert</a:t>
            </a:r>
          </a:p>
          <a:p>
            <a:r>
              <a:rPr lang="en-CH" sz="1500" dirty="0"/>
              <a:t>Jan Hrbacek</a:t>
            </a:r>
          </a:p>
          <a:p>
            <a:r>
              <a:rPr lang="en-CH" sz="1500" dirty="0"/>
              <a:t>Prof. Damien Weber</a:t>
            </a:r>
          </a:p>
          <a:p>
            <a:r>
              <a:rPr lang="en-CH" sz="1500" dirty="0"/>
              <a:t>Prof. Günther Dissertori</a:t>
            </a:r>
          </a:p>
          <a:p>
            <a:r>
              <a:rPr lang="en-CH" sz="1500" dirty="0"/>
              <a:t>Carla Winterhalter</a:t>
            </a:r>
          </a:p>
          <a:p>
            <a:r>
              <a:rPr lang="en-CH" sz="1500" dirty="0"/>
              <a:t>Prof. Tony Lomax</a:t>
            </a:r>
          </a:p>
          <a:p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5946716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C25DC5-FADC-5BB0-92D7-ABD65A3B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Other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265D-5CD8-A4E0-6714-DC2C856C31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17" name="Content Placeholder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5E5F39-4DFE-EA30-7521-325BC865FE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71600" y="-127248"/>
            <a:ext cx="7200800" cy="5397995"/>
          </a:xfrm>
        </p:spPr>
      </p:pic>
    </p:spTree>
    <p:extLst>
      <p:ext uri="{BB962C8B-B14F-4D97-AF65-F5344CB8AC3E}">
        <p14:creationId xmlns:p14="http://schemas.microsoft.com/office/powerpoint/2010/main" val="37276936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9F27AB-7D31-2116-3FE2-0CE1892370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42668" y="1006475"/>
            <a:ext cx="3742877" cy="3509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C25DC5-FADC-5BB0-92D7-ABD65A3B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Other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265D-5CD8-A4E0-6714-DC2C856C31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A5E586-D394-BA6B-F997-8C47F0BC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5" y="0"/>
            <a:ext cx="6861310" cy="5143500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980CFA-48E7-226A-D163-117CCBDA5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57" y="-150069"/>
            <a:ext cx="7261686" cy="54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247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9F27AB-7D31-2116-3FE2-0CE1892370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07704" y="-67526"/>
            <a:ext cx="5735148" cy="53782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265D-5CD8-A4E0-6714-DC2C856C31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ECD7F5-166B-ECAF-E65A-39BD6533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69759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8E32D-E2BB-A4A2-DFA2-B9B7EB88C7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Proton therapy gives highly conformal dose distributions and spares healthy tissue</a:t>
            </a:r>
          </a:p>
          <a:p>
            <a:r>
              <a:rPr lang="en-CH" dirty="0"/>
              <a:t>Range uncertainties can lead to over/under dosage of tissue</a:t>
            </a:r>
          </a:p>
          <a:p>
            <a:r>
              <a:rPr lang="en-CH" dirty="0"/>
              <a:t>Positron emitting isotopes can be used for </a:t>
            </a:r>
            <a:r>
              <a:rPr lang="en-CH" i="1" dirty="0"/>
              <a:t>in-vivo</a:t>
            </a:r>
            <a:r>
              <a:rPr lang="en-CH" dirty="0"/>
              <a:t> validation</a:t>
            </a:r>
            <a:endParaRPr lang="en-CH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10BBB1-CA23-44AE-9854-CE8CD72D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PET for range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0F01A-5AB8-C1A5-E7C9-9884BF36F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0788BE9-0824-5B17-4819-D69819B08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" t="9729" r="6994" b="-523"/>
          <a:stretch/>
        </p:blipFill>
        <p:spPr>
          <a:xfrm>
            <a:off x="2339752" y="2169375"/>
            <a:ext cx="3943119" cy="2974125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AAE40AC5-8558-4FDA-FAC6-92481BF93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76" y="1881343"/>
            <a:ext cx="1992468" cy="21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54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E947B-1514-0CD3-99AA-43C2CB6CF9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2.74x2.74x15 mm</a:t>
            </a:r>
            <a:r>
              <a:rPr lang="en-CH" baseline="30000" dirty="0"/>
              <a:t>3</a:t>
            </a:r>
            <a:r>
              <a:rPr lang="en-CH" dirty="0"/>
              <a:t> LYSO crystals</a:t>
            </a:r>
          </a:p>
          <a:p>
            <a:r>
              <a:rPr lang="en-CH" dirty="0"/>
              <a:t>Energy resolution: 12% (FWHM)</a:t>
            </a:r>
          </a:p>
          <a:p>
            <a:r>
              <a:rPr lang="en-CH" dirty="0"/>
              <a:t>Timing resolution: 500ps (FWHM)</a:t>
            </a:r>
          </a:p>
          <a:p>
            <a:r>
              <a:rPr lang="en-CH" dirty="0"/>
              <a:t>Spatial resolution: 1.8-2.7 mm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565CB-091E-22EC-D94E-3290D6BD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Scanner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292C5-3E35-3643-AB3E-DC599D2E78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05AF4-3969-9D79-B6A4-84BB37FA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634" y="201194"/>
            <a:ext cx="887560" cy="10304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3D4239-C63C-97D0-4590-EB429BDBAE62}"/>
              </a:ext>
            </a:extLst>
          </p:cNvPr>
          <p:cNvGrpSpPr/>
          <p:nvPr/>
        </p:nvGrpSpPr>
        <p:grpSpPr>
          <a:xfrm>
            <a:off x="6929232" y="1447667"/>
            <a:ext cx="1521986" cy="1544702"/>
            <a:chOff x="6334477" y="2862999"/>
            <a:chExt cx="1521986" cy="15447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BE8714-CF58-2980-9DBF-794559BE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4477" y="2862999"/>
              <a:ext cx="1521986" cy="154470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DD3D2E-6B2C-F94E-E89E-D1DEAB0FF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0235" y="3318283"/>
              <a:ext cx="216962" cy="24602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8DBD50-CED1-FD7F-A7FC-6C3362D9A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3960" y="3375745"/>
              <a:ext cx="216962" cy="24602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A3E85A8-6F1C-78E4-4D7C-7A72818BE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612" y="4069737"/>
              <a:ext cx="195174" cy="23731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230E70-D467-0109-11BA-8FBA5A1EC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0235" y="3568541"/>
              <a:ext cx="358909" cy="532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CE044A-964C-B1BE-739E-E07B50BCE7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7198" y="3324991"/>
              <a:ext cx="342674" cy="532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1572B9-F3EF-A489-BE5C-5B7C250829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7742" y="4247107"/>
              <a:ext cx="358909" cy="532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1608278-5D47-5DAD-4BCE-3B3B909A08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7828" y="3568541"/>
              <a:ext cx="29914" cy="67856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964237-8178-AFFF-813D-452D2E8D88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1185" y="3624410"/>
              <a:ext cx="29914" cy="67856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0781158-A629-AED6-744F-F358D48A7F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9872" y="3391171"/>
              <a:ext cx="29914" cy="67856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D3C16F-0326-A4B9-4C52-0CD2F6BDEEEF}"/>
              </a:ext>
            </a:extLst>
          </p:cNvPr>
          <p:cNvSpPr/>
          <p:nvPr/>
        </p:nvSpPr>
        <p:spPr>
          <a:xfrm>
            <a:off x="5816104" y="384630"/>
            <a:ext cx="1267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pc="-1" dirty="0">
                <a:ea typeface="Noto Sans CJK SC"/>
              </a:rPr>
              <a:t>SiPM Board</a:t>
            </a:r>
            <a:endParaRPr lang="en-CH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DA7D7F-C6A1-02BD-84B3-EA650C1AD48F}"/>
              </a:ext>
            </a:extLst>
          </p:cNvPr>
          <p:cNvSpPr/>
          <p:nvPr/>
        </p:nvSpPr>
        <p:spPr>
          <a:xfrm>
            <a:off x="5462833" y="1751609"/>
            <a:ext cx="121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pc="-1" dirty="0">
                <a:ea typeface="Noto Sans CJK SC"/>
              </a:rPr>
              <a:t>ASIC Board</a:t>
            </a:r>
            <a:endParaRPr lang="en-C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6856FF-2353-FC00-280A-EC9662905B42}"/>
              </a:ext>
            </a:extLst>
          </p:cNvPr>
          <p:cNvGrpSpPr/>
          <p:nvPr/>
        </p:nvGrpSpPr>
        <p:grpSpPr>
          <a:xfrm>
            <a:off x="5087006" y="2890358"/>
            <a:ext cx="4012284" cy="1952706"/>
            <a:chOff x="1295640" y="2515895"/>
            <a:chExt cx="4012284" cy="195270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0B0A6CA-1920-54A3-10CA-71BEA568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640" y="2660022"/>
              <a:ext cx="4012284" cy="1808579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2029C4-D3BE-DA76-804A-3BFD57034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3405" y="3389941"/>
              <a:ext cx="275288" cy="3670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4C6354-63DC-E2B6-1107-FF21416C90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0242" y="3445759"/>
              <a:ext cx="236776" cy="3563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E31CAF-0ABA-E630-DFAF-4AAE29E8E6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8143" y="3759643"/>
              <a:ext cx="465994" cy="41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5B3CC3-6F66-3682-BA1F-0DF6EFF3AB6E}"/>
                </a:ext>
              </a:extLst>
            </p:cNvPr>
            <p:cNvCxnSpPr>
              <a:cxnSpLocks/>
            </p:cNvCxnSpPr>
            <p:nvPr/>
          </p:nvCxnSpPr>
          <p:spPr>
            <a:xfrm>
              <a:off x="4435079" y="3431593"/>
              <a:ext cx="43190" cy="3138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C980DC-2EEE-D38C-2780-E3F83F2D8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3784" y="3743135"/>
              <a:ext cx="234485" cy="3520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994D26-6272-4412-D3DF-82FE245A38DE}"/>
                </a:ext>
              </a:extLst>
            </p:cNvPr>
            <p:cNvCxnSpPr>
              <a:cxnSpLocks/>
            </p:cNvCxnSpPr>
            <p:nvPr/>
          </p:nvCxnSpPr>
          <p:spPr>
            <a:xfrm>
              <a:off x="4205651" y="3800706"/>
              <a:ext cx="38133" cy="2944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96F7D71-7982-D536-B1DA-B795CF30E4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77854" y="4051481"/>
              <a:ext cx="469692" cy="474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BE5101-8531-BA97-321F-96888B1681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2275" y="3389405"/>
              <a:ext cx="424743" cy="433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B377406-88AF-8D03-597F-4CAFC0C4A519}"/>
                </a:ext>
              </a:extLst>
            </p:cNvPr>
            <p:cNvCxnSpPr>
              <a:cxnSpLocks/>
            </p:cNvCxnSpPr>
            <p:nvPr/>
          </p:nvCxnSpPr>
          <p:spPr>
            <a:xfrm>
              <a:off x="3742853" y="3757037"/>
              <a:ext cx="38133" cy="2944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AC732F-047F-4CFC-C2C0-6C25AE78FEA6}"/>
                </a:ext>
              </a:extLst>
            </p:cNvPr>
            <p:cNvSpPr/>
            <p:nvPr/>
          </p:nvSpPr>
          <p:spPr>
            <a:xfrm>
              <a:off x="1299578" y="2515895"/>
              <a:ext cx="1275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pc="-1" dirty="0">
                  <a:ea typeface="Noto Sans CJK SC"/>
                </a:rPr>
                <a:t>Main Board</a:t>
              </a:r>
              <a:endParaRPr lang="en-CH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3B6F2B-E4F5-BF24-A499-BFA303967E8D}"/>
                </a:ext>
              </a:extLst>
            </p:cNvPr>
            <p:cNvCxnSpPr>
              <a:cxnSpLocks/>
            </p:cNvCxnSpPr>
            <p:nvPr/>
          </p:nvCxnSpPr>
          <p:spPr>
            <a:xfrm>
              <a:off x="1738307" y="4112467"/>
              <a:ext cx="1233488" cy="11122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059C6E-3A1F-FD3E-B8C8-88D773E4C32F}"/>
              </a:ext>
            </a:extLst>
          </p:cNvPr>
          <p:cNvCxnSpPr/>
          <p:nvPr/>
        </p:nvCxnSpPr>
        <p:spPr>
          <a:xfrm>
            <a:off x="6266135" y="714765"/>
            <a:ext cx="0" cy="372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834FA68-D832-A893-37FB-3A7CD5EE0737}"/>
              </a:ext>
            </a:extLst>
          </p:cNvPr>
          <p:cNvSpPr txBox="1"/>
          <p:nvPr/>
        </p:nvSpPr>
        <p:spPr>
          <a:xfrm>
            <a:off x="6354912" y="718295"/>
            <a:ext cx="63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6</a:t>
            </a:r>
            <a:endParaRPr lang="en-CH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705F3B-FD4D-EDA7-1121-A7DD6EFB0C68}"/>
              </a:ext>
            </a:extLst>
          </p:cNvPr>
          <p:cNvCxnSpPr/>
          <p:nvPr/>
        </p:nvCxnSpPr>
        <p:spPr>
          <a:xfrm>
            <a:off x="5901463" y="2154925"/>
            <a:ext cx="0" cy="372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6866B21-A651-89F2-E8BA-ACC9CF55033F}"/>
              </a:ext>
            </a:extLst>
          </p:cNvPr>
          <p:cNvSpPr txBox="1"/>
          <p:nvPr/>
        </p:nvSpPr>
        <p:spPr>
          <a:xfrm>
            <a:off x="5990240" y="2158455"/>
            <a:ext cx="104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12</a:t>
            </a:r>
            <a:endParaRPr lang="en-CH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5C92E5-D6FC-14F7-4137-45869DC9E855}"/>
              </a:ext>
            </a:extLst>
          </p:cNvPr>
          <p:cNvSpPr/>
          <p:nvPr/>
        </p:nvSpPr>
        <p:spPr>
          <a:xfrm>
            <a:off x="5049132" y="4730205"/>
            <a:ext cx="2846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spc="-1" dirty="0">
                <a:ea typeface="Noto Sans CJK SC"/>
              </a:rPr>
              <a:t>Images </a:t>
            </a:r>
            <a:r>
              <a:rPr lang="de-DE" sz="1400" spc="-1" dirty="0" err="1">
                <a:ea typeface="Noto Sans CJK SC"/>
              </a:rPr>
              <a:t>courtesy</a:t>
            </a:r>
            <a:r>
              <a:rPr lang="de-DE" sz="1400" spc="-1" dirty="0">
                <a:ea typeface="Noto Sans CJK SC"/>
              </a:rPr>
              <a:t> Cristian Fuentes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8141447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5E06EB-B176-0CE8-57E1-A02681E4E7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PET for InTensive care and Innovative iON therapy</a:t>
            </a:r>
          </a:p>
          <a:p>
            <a:r>
              <a:rPr lang="en-CH" dirty="0"/>
              <a:t>Open-ring PET detector for in-beam imaging in Gantry 2 at PSI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C751F-17B2-D314-7341-FFA10F2C5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PETITION PET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0BCA3-EFAD-7F44-2C99-006F453CE5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A5D3A-F240-E31B-0C62-24105CF5A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5" t="8733" r="11792" b="2543"/>
          <a:stretch/>
        </p:blipFill>
        <p:spPr>
          <a:xfrm>
            <a:off x="898376" y="1635646"/>
            <a:ext cx="3960440" cy="309634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95E0A1-324A-A2B6-3824-D0DB63686988}"/>
              </a:ext>
            </a:extLst>
          </p:cNvPr>
          <p:cNvSpPr txBox="1">
            <a:spLocks/>
          </p:cNvSpPr>
          <p:nvPr/>
        </p:nvSpPr>
        <p:spPr>
          <a:xfrm>
            <a:off x="4932040" y="1006082"/>
            <a:ext cx="4071045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CH" dirty="0"/>
          </a:p>
          <a:p>
            <a:pPr marL="0" indent="0">
              <a:buNone/>
            </a:pPr>
            <a:endParaRPr lang="en-CH" dirty="0"/>
          </a:p>
          <a:p>
            <a:r>
              <a:rPr lang="en-CH" dirty="0"/>
              <a:t>Current design fixed to 90˚ increments</a:t>
            </a:r>
          </a:p>
          <a:p>
            <a:pPr marL="177790" lvl="1" indent="0">
              <a:buNone/>
            </a:pPr>
            <a:r>
              <a:rPr lang="en-CH" dirty="0"/>
              <a:t>Full clinical implementation would require PET scanner to rotate with Gantry nozzle</a:t>
            </a:r>
          </a:p>
          <a:p>
            <a:endParaRPr lang="en-CH" dirty="0"/>
          </a:p>
          <a:p>
            <a:endParaRPr lang="en-CH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6CF6D19-9DE7-F840-6969-A62AB0D5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531940"/>
            <a:ext cx="2200050" cy="22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117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645DEAE7-7F95-C77E-9A46-27EAE4B2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50" y="2236049"/>
            <a:ext cx="3877886" cy="290841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B1A235E-BE88-9E84-2478-3676834AA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36049"/>
            <a:ext cx="3877886" cy="290841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8FF567-FB55-D046-0523-6D606EF218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During treatment </a:t>
            </a:r>
            <a:r>
              <a:rPr lang="en-CH" baseline="30000" dirty="0"/>
              <a:t>12</a:t>
            </a:r>
            <a:r>
              <a:rPr lang="en-CH" dirty="0"/>
              <a:t>N (t</a:t>
            </a:r>
            <a:r>
              <a:rPr lang="en-CH" baseline="-25000" dirty="0"/>
              <a:t>1/2 </a:t>
            </a:r>
            <a:r>
              <a:rPr lang="en-CH" dirty="0"/>
              <a:t>= 11ms) is formed</a:t>
            </a:r>
          </a:p>
          <a:p>
            <a:pPr lvl="1"/>
            <a:r>
              <a:rPr lang="en-CH" dirty="0"/>
              <a:t>Spot delivery time 5-100 ms</a:t>
            </a:r>
          </a:p>
          <a:p>
            <a:pPr lvl="1"/>
            <a:r>
              <a:rPr lang="en-CH" dirty="0"/>
              <a:t>Energy layer change time 100ms</a:t>
            </a:r>
          </a:p>
          <a:p>
            <a:r>
              <a:rPr lang="en-CH" dirty="0"/>
              <a:t>Post field irradiation imaging </a:t>
            </a:r>
            <a:r>
              <a:rPr lang="en-CH" baseline="30000" dirty="0"/>
              <a:t>15</a:t>
            </a:r>
            <a:r>
              <a:rPr lang="en-CH" dirty="0"/>
              <a:t>O, </a:t>
            </a:r>
            <a:r>
              <a:rPr lang="en-CH" baseline="30000" dirty="0"/>
              <a:t>11</a:t>
            </a:r>
            <a:r>
              <a:rPr lang="en-CH" dirty="0"/>
              <a:t>C, </a:t>
            </a:r>
            <a:r>
              <a:rPr lang="en-CH" baseline="30000" dirty="0"/>
              <a:t>38</a:t>
            </a:r>
            <a:r>
              <a:rPr lang="en-CH" dirty="0"/>
              <a:t>K, etc.</a:t>
            </a:r>
          </a:p>
          <a:p>
            <a:pPr lvl="1"/>
            <a:r>
              <a:rPr lang="en-CH" dirty="0"/>
              <a:t>Couch and Gantry movements take &gt;30s between fields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B1C1BA-35BE-7199-1671-4A076D2D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Basic imaging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3C7E0-BC0B-488C-4A5E-29B1C58099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02C5C-38E9-22E0-007C-4CD1A263C435}"/>
              </a:ext>
            </a:extLst>
          </p:cNvPr>
          <p:cNvSpPr/>
          <p:nvPr/>
        </p:nvSpPr>
        <p:spPr bwMode="auto">
          <a:xfrm>
            <a:off x="1707906" y="2591535"/>
            <a:ext cx="127790" cy="2232248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94E2BD-E1AF-81E3-FB95-0D3B85416877}"/>
              </a:ext>
            </a:extLst>
          </p:cNvPr>
          <p:cNvSpPr/>
          <p:nvPr/>
        </p:nvSpPr>
        <p:spPr bwMode="auto">
          <a:xfrm>
            <a:off x="1835696" y="2598007"/>
            <a:ext cx="45719" cy="2232248"/>
          </a:xfrm>
          <a:prstGeom prst="rect">
            <a:avLst/>
          </a:prstGeom>
          <a:solidFill>
            <a:srgbClr val="92D05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B019A-FFF4-7D68-554E-7ED159211EFF}"/>
              </a:ext>
            </a:extLst>
          </p:cNvPr>
          <p:cNvSpPr/>
          <p:nvPr/>
        </p:nvSpPr>
        <p:spPr bwMode="auto">
          <a:xfrm>
            <a:off x="1881415" y="2591512"/>
            <a:ext cx="109310" cy="2232248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3E85B-4A01-2E6E-F024-3ADAD5189E78}"/>
              </a:ext>
            </a:extLst>
          </p:cNvPr>
          <p:cNvSpPr/>
          <p:nvPr/>
        </p:nvSpPr>
        <p:spPr bwMode="auto">
          <a:xfrm>
            <a:off x="1984622" y="2591512"/>
            <a:ext cx="45719" cy="2232248"/>
          </a:xfrm>
          <a:prstGeom prst="rect">
            <a:avLst/>
          </a:prstGeom>
          <a:solidFill>
            <a:srgbClr val="92D05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DE2488-AC33-23DC-B790-EE08AB903F4B}"/>
              </a:ext>
            </a:extLst>
          </p:cNvPr>
          <p:cNvSpPr/>
          <p:nvPr/>
        </p:nvSpPr>
        <p:spPr bwMode="auto">
          <a:xfrm>
            <a:off x="2020565" y="2591512"/>
            <a:ext cx="93985" cy="2232248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EF635-B910-DA18-CD6C-1A7B4ED17D9E}"/>
              </a:ext>
            </a:extLst>
          </p:cNvPr>
          <p:cNvSpPr/>
          <p:nvPr/>
        </p:nvSpPr>
        <p:spPr bwMode="auto">
          <a:xfrm>
            <a:off x="2111938" y="2591512"/>
            <a:ext cx="45719" cy="2232248"/>
          </a:xfrm>
          <a:prstGeom prst="rect">
            <a:avLst/>
          </a:prstGeom>
          <a:solidFill>
            <a:srgbClr val="92D05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C3B085-847A-F277-3EBF-A95F160076D1}"/>
              </a:ext>
            </a:extLst>
          </p:cNvPr>
          <p:cNvSpPr/>
          <p:nvPr/>
        </p:nvSpPr>
        <p:spPr bwMode="auto">
          <a:xfrm>
            <a:off x="5292080" y="2591512"/>
            <a:ext cx="1104102" cy="2232248"/>
          </a:xfrm>
          <a:prstGeom prst="rect">
            <a:avLst/>
          </a:prstGeom>
          <a:solidFill>
            <a:srgbClr val="92D05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8C2415-67C7-DB62-C1C7-825FAF668349}"/>
              </a:ext>
            </a:extLst>
          </p:cNvPr>
          <p:cNvSpPr/>
          <p:nvPr/>
        </p:nvSpPr>
        <p:spPr bwMode="auto">
          <a:xfrm>
            <a:off x="6558614" y="2591512"/>
            <a:ext cx="1574003" cy="2232248"/>
          </a:xfrm>
          <a:prstGeom prst="rect">
            <a:avLst/>
          </a:prstGeom>
          <a:solidFill>
            <a:srgbClr val="92D05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01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64890A-D8C8-04DD-BDD6-01BE596741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*Keegan McNamara </a:t>
            </a:r>
            <a:r>
              <a:rPr lang="en-GB" i="1" dirty="0"/>
              <a:t>et al</a:t>
            </a:r>
            <a:r>
              <a:rPr lang="en-GB" dirty="0"/>
              <a:t> 2022 </a:t>
            </a:r>
            <a:r>
              <a:rPr lang="en-GB" i="1" dirty="0"/>
              <a:t>Phys. Med. Biol.</a:t>
            </a:r>
            <a:r>
              <a:rPr lang="en-GB" dirty="0"/>
              <a:t> </a:t>
            </a:r>
            <a:r>
              <a:rPr lang="en-GB" b="1" dirty="0"/>
              <a:t>67</a:t>
            </a:r>
            <a:r>
              <a:rPr lang="en-GB" dirty="0"/>
              <a:t> 244001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617EB3-6C21-ABBE-0ADF-47FD53D0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Simulation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996F2-4E23-EA5C-C71A-45A1271F20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65B3B6-8563-E768-24CC-856E68F44C09}"/>
              </a:ext>
            </a:extLst>
          </p:cNvPr>
          <p:cNvSpPr/>
          <p:nvPr/>
        </p:nvSpPr>
        <p:spPr bwMode="auto">
          <a:xfrm>
            <a:off x="341614" y="1833842"/>
            <a:ext cx="1344149" cy="10928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TPS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(FIonA)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859590-E931-776A-661E-79AD6003FB8B}"/>
              </a:ext>
            </a:extLst>
          </p:cNvPr>
          <p:cNvSpPr/>
          <p:nvPr/>
        </p:nvSpPr>
        <p:spPr bwMode="auto">
          <a:xfrm>
            <a:off x="2154462" y="1833841"/>
            <a:ext cx="2016224" cy="10928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Dose &amp; activity calculation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2000" dirty="0">
                <a:latin typeface="Times" charset="0"/>
              </a:rPr>
              <a:t>(FRED)*</a:t>
            </a:r>
            <a:endParaRPr kumimoji="0" lang="en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76430-5190-53E4-0F50-A63E5A44A07E}"/>
              </a:ext>
            </a:extLst>
          </p:cNvPr>
          <p:cNvSpPr/>
          <p:nvPr/>
        </p:nvSpPr>
        <p:spPr bwMode="auto">
          <a:xfrm>
            <a:off x="4639385" y="1833840"/>
            <a:ext cx="2016224" cy="1092877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Isotope decay &amp; imaging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2000" dirty="0">
                <a:latin typeface="Times" charset="0"/>
              </a:rPr>
              <a:t>(GATE)</a:t>
            </a:r>
            <a:endParaRPr kumimoji="0" lang="en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99B6C9-CC90-041F-952E-FDF7787B2190}"/>
              </a:ext>
            </a:extLst>
          </p:cNvPr>
          <p:cNvSpPr/>
          <p:nvPr/>
        </p:nvSpPr>
        <p:spPr bwMode="auto">
          <a:xfrm>
            <a:off x="7124308" y="1833840"/>
            <a:ext cx="1771317" cy="109287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Image reconstruction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2000" dirty="0">
                <a:latin typeface="Times" charset="0"/>
              </a:rPr>
              <a:t>(SIONARA)</a:t>
            </a:r>
            <a:endParaRPr kumimoji="0" lang="en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C2188B-D289-4691-EE00-C81AE4C6E37F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1685763" y="2380280"/>
            <a:ext cx="46869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95AA4F-9468-4BF7-4E5B-8A8FBDEA39E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170686" y="2380279"/>
            <a:ext cx="468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43C7BE-666A-E991-E30D-32E54D65376E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6655609" y="2380279"/>
            <a:ext cx="4686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Grafik 12">
            <a:extLst>
              <a:ext uri="{FF2B5EF4-FFF2-40B4-BE49-F238E27FC236}">
                <a16:creationId xmlns:a16="http://schemas.microsoft.com/office/drawing/2014/main" id="{D90CE2C6-6CBD-E15F-8A92-973EDEA6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099060"/>
            <a:ext cx="1577720" cy="696826"/>
          </a:xfrm>
          <a:prstGeom prst="rect">
            <a:avLst/>
          </a:prstGeom>
        </p:spPr>
      </p:pic>
      <p:pic>
        <p:nvPicPr>
          <p:cNvPr id="22" name="Grafik 9">
            <a:extLst>
              <a:ext uri="{FF2B5EF4-FFF2-40B4-BE49-F238E27FC236}">
                <a16:creationId xmlns:a16="http://schemas.microsoft.com/office/drawing/2014/main" id="{A9DB08F6-25E8-7A68-86E3-0A1635AD9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46" y="3041687"/>
            <a:ext cx="1393502" cy="71278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E6EAB77-7FE5-562D-3CFE-FA2B41A4B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99" y="3099060"/>
            <a:ext cx="1861001" cy="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11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92B748-FC7C-E0C7-11C2-E253C9A8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5" y="2647696"/>
            <a:ext cx="3327739" cy="2495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6FA251-B8A8-99A8-8FBA-A1FBA87A9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573" y="2647696"/>
            <a:ext cx="3327739" cy="249580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71C5F2-5654-B258-5AD6-85E8454061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Pauses between each energy layer allow for imaging</a:t>
            </a:r>
          </a:p>
          <a:p>
            <a:r>
              <a:rPr lang="en-CH" dirty="0"/>
              <a:t>Ideally: ~100 ms energy switching time enough to image</a:t>
            </a:r>
            <a:br>
              <a:rPr lang="en-CH" dirty="0"/>
            </a:br>
            <a:r>
              <a:rPr lang="en-CH" baseline="30000" dirty="0"/>
              <a:t>12</a:t>
            </a:r>
            <a:r>
              <a:rPr lang="en-CH" dirty="0"/>
              <a:t>N (t</a:t>
            </a:r>
            <a:r>
              <a:rPr lang="en-CH" baseline="-25000" dirty="0"/>
              <a:t>1/2</a:t>
            </a:r>
            <a:r>
              <a:rPr lang="en-CH" dirty="0"/>
              <a:t> = 11 ms)</a:t>
            </a:r>
          </a:p>
          <a:p>
            <a:pPr lvl="1"/>
            <a:r>
              <a:rPr lang="en-CH" dirty="0"/>
              <a:t>Scanner saturation</a:t>
            </a:r>
          </a:p>
          <a:p>
            <a:pPr lvl="1"/>
            <a:r>
              <a:rPr lang="en-CH" dirty="0"/>
              <a:t>Dead time of crystals</a:t>
            </a:r>
          </a:p>
          <a:p>
            <a:pPr lvl="1"/>
            <a:r>
              <a:rPr lang="en-CH" dirty="0"/>
              <a:t>Low SNR</a:t>
            </a:r>
          </a:p>
          <a:p>
            <a:pPr lvl="1"/>
            <a:r>
              <a:rPr lang="en-CH" dirty="0"/>
              <a:t>Build up of longer lived isotopes</a:t>
            </a:r>
          </a:p>
          <a:p>
            <a:pPr lvl="1"/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E79439-A5A7-255E-8E10-7C26DA6F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Energy layer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A905-137D-43A6-19CC-1C7B3B78A7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5A26BA56-6461-49FD-EC90-5104C4C03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15" y="0"/>
            <a:ext cx="2347785" cy="17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8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05BF0E-068A-8923-B561-197FD8274A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" r="68760" b="65901"/>
          <a:stretch/>
        </p:blipFill>
        <p:spPr>
          <a:xfrm>
            <a:off x="1013859" y="2035002"/>
            <a:ext cx="2369692" cy="242554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AE7E75-7C81-28B1-F16E-F35D812C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Inter-field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A2A32-CDCB-080B-4636-28D9AC6B3E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7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3BC24A-68E4-F8DF-EE0E-03262CCEE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99" r="68760" b="33077"/>
          <a:stretch/>
        </p:blipFill>
        <p:spPr>
          <a:xfrm>
            <a:off x="3149435" y="2125638"/>
            <a:ext cx="2369692" cy="2334907"/>
          </a:xfrm>
          <a:prstGeom prst="rect">
            <a:avLst/>
          </a:prstGeom>
        </p:spPr>
      </p:pic>
      <p:pic>
        <p:nvPicPr>
          <p:cNvPr id="8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06871E-76D9-BCC5-6DCB-336FCD463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24" r="68760" b="-2038"/>
          <a:stretch/>
        </p:blipFill>
        <p:spPr>
          <a:xfrm>
            <a:off x="5370660" y="2108932"/>
            <a:ext cx="2369692" cy="2497828"/>
          </a:xfrm>
          <a:prstGeom prst="rect">
            <a:avLst/>
          </a:prstGeom>
        </p:spPr>
      </p:pic>
      <p:pic>
        <p:nvPicPr>
          <p:cNvPr id="12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F01BE2-25B6-C72A-2722-430DDEF25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" t="18564" r="90225" b="73338"/>
          <a:stretch/>
        </p:blipFill>
        <p:spPr>
          <a:xfrm>
            <a:off x="1259632" y="2787774"/>
            <a:ext cx="504056" cy="576065"/>
          </a:xfrm>
          <a:prstGeom prst="rect">
            <a:avLst/>
          </a:prstGeom>
        </p:spPr>
      </p:pic>
      <p:pic>
        <p:nvPicPr>
          <p:cNvPr id="13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B80CEE-DDE3-0D4C-0969-4E52BC401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" t="18564" r="90225" b="73338"/>
          <a:stretch/>
        </p:blipFill>
        <p:spPr>
          <a:xfrm rot="6397303">
            <a:off x="4632039" y="2405322"/>
            <a:ext cx="315035" cy="360041"/>
          </a:xfrm>
          <a:prstGeom prst="rect">
            <a:avLst/>
          </a:prstGeom>
        </p:spPr>
      </p:pic>
      <p:pic>
        <p:nvPicPr>
          <p:cNvPr id="14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B44AD4-69FC-A675-5CDA-F29C3405C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" t="18564" r="90225" b="73338"/>
          <a:stretch/>
        </p:blipFill>
        <p:spPr>
          <a:xfrm rot="5751064">
            <a:off x="4346767" y="2357165"/>
            <a:ext cx="315035" cy="360041"/>
          </a:xfrm>
          <a:prstGeom prst="rect">
            <a:avLst/>
          </a:prstGeom>
        </p:spPr>
      </p:pic>
      <p:pic>
        <p:nvPicPr>
          <p:cNvPr id="15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E8EC2D-A32F-B8F4-BAD3-E146A32D9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" t="18564" r="90225" b="73338"/>
          <a:stretch/>
        </p:blipFill>
        <p:spPr>
          <a:xfrm>
            <a:off x="7036483" y="2762118"/>
            <a:ext cx="504056" cy="576065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28F096B0-83F5-4675-0F9B-2DDB9F91348C}"/>
              </a:ext>
            </a:extLst>
          </p:cNvPr>
          <p:cNvSpPr txBox="1">
            <a:spLocks/>
          </p:cNvSpPr>
          <p:nvPr/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H" dirty="0"/>
              <a:t>Time between fields ~60 seconds, allowing for direct imaging </a:t>
            </a:r>
            <a:br>
              <a:rPr lang="en-CH" dirty="0"/>
            </a:br>
            <a:r>
              <a:rPr lang="en-CH" dirty="0"/>
              <a:t>of each field</a:t>
            </a:r>
          </a:p>
          <a:p>
            <a:r>
              <a:rPr lang="en-CH" dirty="0"/>
              <a:t>Following final field longer imaging time is feasible 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BF45312E-A476-E77F-0ADE-0C4AEA8B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215" y="0"/>
            <a:ext cx="2347785" cy="17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51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74B96B-97AD-4286-9178-EE41FE74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686"/>
            <a:ext cx="9218840" cy="22947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3D8B34-DC1D-7358-CA61-EC9F04A0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 and post field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71D77-64D6-C104-2D2A-668FC91FC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6B0E2C-FD89-7C35-E233-C0AD1612D84A}"/>
              </a:ext>
            </a:extLst>
          </p:cNvPr>
          <p:cNvSpPr txBox="1">
            <a:spLocks/>
          </p:cNvSpPr>
          <p:nvPr/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H" dirty="0"/>
              <a:t>Opening of scanner leads to loss of counts and spatial resolution</a:t>
            </a:r>
          </a:p>
          <a:p>
            <a:r>
              <a:rPr lang="en-CH" dirty="0"/>
              <a:t>Normalised root mean square error (NRMSE)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3F9F6BB4-160B-B8C2-ADF4-7243A568A32D}"/>
              </a:ext>
            </a:extLst>
          </p:cNvPr>
          <p:cNvSpPr txBox="1">
            <a:spLocks/>
          </p:cNvSpPr>
          <p:nvPr/>
        </p:nvSpPr>
        <p:spPr>
          <a:xfrm>
            <a:off x="251521" y="4137418"/>
            <a:ext cx="7849479" cy="2585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CH" dirty="0"/>
              <a:t>NRMSE=2.70		      NRMSE=1.97		            NRMSE=2.88</a:t>
            </a:r>
          </a:p>
        </p:txBody>
      </p:sp>
    </p:spTree>
    <p:extLst>
      <p:ext uri="{BB962C8B-B14F-4D97-AF65-F5344CB8AC3E}">
        <p14:creationId xmlns:p14="http://schemas.microsoft.com/office/powerpoint/2010/main" val="17666715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05BF0E-068A-8923-B561-197FD8274A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" r="68760" b="65901"/>
          <a:stretch/>
        </p:blipFill>
        <p:spPr>
          <a:xfrm>
            <a:off x="1013859" y="2035002"/>
            <a:ext cx="2369692" cy="242554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AE7E75-7C81-28B1-F16E-F35D812C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Inter-field imaging with rotations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A2A32-CDCB-080B-4636-28D9AC6B3E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7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3BC24A-68E4-F8DF-EE0E-03262CCEE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99" r="68760" b="33077"/>
          <a:stretch/>
        </p:blipFill>
        <p:spPr>
          <a:xfrm>
            <a:off x="3149435" y="2125638"/>
            <a:ext cx="2369692" cy="2334907"/>
          </a:xfrm>
          <a:prstGeom prst="rect">
            <a:avLst/>
          </a:prstGeom>
        </p:spPr>
      </p:pic>
      <p:pic>
        <p:nvPicPr>
          <p:cNvPr id="8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06871E-76D9-BCC5-6DCB-336FCD463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24" r="68760" b="-2038"/>
          <a:stretch/>
        </p:blipFill>
        <p:spPr>
          <a:xfrm>
            <a:off x="5370660" y="2108932"/>
            <a:ext cx="2369692" cy="249782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F00B3-7ADF-3388-256E-9894BE792B92}"/>
              </a:ext>
            </a:extLst>
          </p:cNvPr>
          <p:cNvSpPr txBox="1">
            <a:spLocks/>
          </p:cNvSpPr>
          <p:nvPr/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H" dirty="0"/>
              <a:t>In a clinical setting, scanner must be 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manoeuvrable </a:t>
            </a:r>
            <a:r>
              <a:rPr lang="en-CH" dirty="0"/>
              <a:t>to next field delivery position</a:t>
            </a:r>
          </a:p>
          <a:p>
            <a:r>
              <a:rPr lang="en-CH" dirty="0"/>
              <a:t>Why not acquire during this period? </a:t>
            </a:r>
          </a:p>
        </p:txBody>
      </p:sp>
    </p:spTree>
    <p:extLst>
      <p:ext uri="{BB962C8B-B14F-4D97-AF65-F5344CB8AC3E}">
        <p14:creationId xmlns:p14="http://schemas.microsoft.com/office/powerpoint/2010/main" val="35926542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17899</TotalTime>
  <Words>632</Words>
  <Application>Microsoft Macintosh PowerPoint</Application>
  <PresentationFormat>On-screen Show (16:9)</PresentationFormat>
  <Paragraphs>139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Georgia</vt:lpstr>
      <vt:lpstr>Google Sans</vt:lpstr>
      <vt:lpstr>Symbol</vt:lpstr>
      <vt:lpstr>Times</vt:lpstr>
      <vt:lpstr>PSI-Powerpoint-Master Calibri V2</vt:lpstr>
      <vt:lpstr>Intra- and inter-field imaging of proton therapy with the PETITION PET detector</vt:lpstr>
      <vt:lpstr>PET for range verification</vt:lpstr>
      <vt:lpstr>PETITION PET detector</vt:lpstr>
      <vt:lpstr>Basic imaging protocol</vt:lpstr>
      <vt:lpstr>Simulation workflow</vt:lpstr>
      <vt:lpstr>Energy layer imaging</vt:lpstr>
      <vt:lpstr>Inter-field imaging</vt:lpstr>
      <vt:lpstr>Inter- and post field imaging</vt:lpstr>
      <vt:lpstr>Inter-field imaging with rotations</vt:lpstr>
      <vt:lpstr>Inter-field imaging with rotations</vt:lpstr>
      <vt:lpstr>Inter-field imaging with rotations</vt:lpstr>
      <vt:lpstr>Inter- and post field imaging</vt:lpstr>
      <vt:lpstr>Inter- and post field imaging, rotating scanner</vt:lpstr>
      <vt:lpstr>Summary</vt:lpstr>
      <vt:lpstr>Early measurements</vt:lpstr>
      <vt:lpstr>Wir schaffen Wissen – heute für morgen</vt:lpstr>
      <vt:lpstr>Other views</vt:lpstr>
      <vt:lpstr>Other views</vt:lpstr>
      <vt:lpstr>PowerPoint Presentation</vt:lpstr>
      <vt:lpstr>Scanner properties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update</dc:title>
  <dc:creator>McNamara  Keegan</dc:creator>
  <cp:lastModifiedBy>McNamara  Keegan</cp:lastModifiedBy>
  <cp:revision>165</cp:revision>
  <cp:lastPrinted>2015-09-30T13:23:15Z</cp:lastPrinted>
  <dcterms:created xsi:type="dcterms:W3CDTF">2021-01-28T09:53:50Z</dcterms:created>
  <dcterms:modified xsi:type="dcterms:W3CDTF">2023-04-26T07:00:21Z</dcterms:modified>
</cp:coreProperties>
</file>