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74" r:id="rId4"/>
    <p:sldId id="27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" y="2334321"/>
            <a:ext cx="12192000" cy="45230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0209" y="470400"/>
            <a:ext cx="1008000" cy="100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0001" y="470400"/>
            <a:ext cx="5280000" cy="1127301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987"/>
              </a:lnSpc>
              <a:spcBef>
                <a:spcPts val="0"/>
              </a:spcBef>
              <a:buFontTx/>
              <a:buNone/>
              <a:defRPr sz="260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2pPr>
            <a:lvl3pPr marL="1219170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5280000" cy="510002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7" indent="0">
              <a:buFontTx/>
              <a:buNone/>
              <a:defRPr sz="1267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7222" y="4757017"/>
            <a:ext cx="4415999" cy="3831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7223" y="5818073"/>
            <a:ext cx="4415999" cy="7946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</p:spTree>
    <p:extLst>
      <p:ext uri="{BB962C8B-B14F-4D97-AF65-F5344CB8AC3E}">
        <p14:creationId xmlns:p14="http://schemas.microsoft.com/office/powerpoint/2010/main" val="34107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951" y="1432985"/>
            <a:ext cx="8476581" cy="45698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2133"/>
              </a:spcBef>
              <a:buFontTx/>
              <a:buNone/>
              <a:defRPr sz="3733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15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951" y="1432985"/>
            <a:ext cx="8476581" cy="45698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2133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763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4" y="1439997"/>
            <a:ext cx="10361083" cy="4560000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lang="fr-FR" sz="2133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ut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as ab </a:t>
            </a:r>
            <a:r>
              <a:rPr lang="fr-FR" dirty="0" err="1"/>
              <a:t>iumet</a:t>
            </a:r>
            <a:r>
              <a:rPr lang="fr-FR" dirty="0"/>
              <a:t>, </a:t>
            </a:r>
            <a:r>
              <a:rPr lang="fr-FR" dirty="0" err="1"/>
              <a:t>idunt</a:t>
            </a:r>
            <a:r>
              <a:rPr lang="fr-FR" dirty="0"/>
              <a:t> </a:t>
            </a:r>
            <a:r>
              <a:rPr lang="fr-FR" dirty="0" err="1"/>
              <a:t>voloreptas</a:t>
            </a:r>
            <a:r>
              <a:rPr lang="fr-FR" dirty="0"/>
              <a:t> </a:t>
            </a:r>
            <a:r>
              <a:rPr lang="fr-FR" dirty="0" err="1"/>
              <a:t>plam</a:t>
            </a:r>
            <a:r>
              <a:rPr lang="fr-FR" dirty="0"/>
              <a:t> que </a:t>
            </a:r>
            <a:r>
              <a:rPr lang="fr-FR" dirty="0" err="1"/>
              <a:t>ped</a:t>
            </a:r>
            <a:r>
              <a:rPr lang="fr-FR" dirty="0"/>
              <a:t> mo tem </a:t>
            </a:r>
            <a:r>
              <a:rPr lang="fr-FR" dirty="0" err="1"/>
              <a:t>reria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tem ut et </a:t>
            </a:r>
            <a:r>
              <a:rPr lang="fr-FR" dirty="0" err="1"/>
              <a:t>quatio</a:t>
            </a:r>
            <a:r>
              <a:rPr lang="fr-FR" dirty="0"/>
              <a:t>. Et </a:t>
            </a:r>
            <a:r>
              <a:rPr lang="fr-FR" dirty="0" err="1"/>
              <a:t>venemporepta</a:t>
            </a:r>
            <a:r>
              <a:rPr lang="fr-FR" dirty="0"/>
              <a:t> nus </a:t>
            </a:r>
            <a:r>
              <a:rPr lang="fr-FR" dirty="0" err="1"/>
              <a:t>etur</a:t>
            </a:r>
            <a:r>
              <a:rPr lang="fr-FR" dirty="0"/>
              <a:t>, cum,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227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 distin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1439997"/>
            <a:ext cx="5069103" cy="456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2133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4A18BAB-9CC3-3145-BE55-BCF00B5AE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39997"/>
            <a:ext cx="5074995" cy="456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2133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067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7" y="1440000"/>
            <a:ext cx="3960704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2" name="Espace réservé pour une image  5">
            <a:extLst>
              <a:ext uri="{FF2B5EF4-FFF2-40B4-BE49-F238E27FC236}">
                <a16:creationId xmlns:a16="http://schemas.microsoft.com/office/drawing/2014/main" id="{94D938FD-F0B7-C149-B94A-D3CB837134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34771" y="1439999"/>
            <a:ext cx="5736113" cy="3945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9A4E0F3-8646-8A49-ACF7-2706D40D8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34772" y="5594218"/>
            <a:ext cx="5736995" cy="40864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415568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7" y="1440000"/>
            <a:ext cx="345318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0164" y="1432983"/>
            <a:ext cx="634160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687" y="2166191"/>
            <a:ext cx="3453183" cy="49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568902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9367" y="1440000"/>
            <a:ext cx="345318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0684" y="1432983"/>
            <a:ext cx="634160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9367" y="2166191"/>
            <a:ext cx="3453183" cy="49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337231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0684" y="1432983"/>
            <a:ext cx="1036108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9" tIns="396000" rIns="1440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</a:t>
            </a:r>
            <a:br>
              <a:rPr lang="fr-FR" dirty="0"/>
            </a:br>
            <a:r>
              <a:rPr lang="fr-FR" dirty="0"/>
              <a:t>pour insérer un graphique, un tableau, une image, une vidéo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37406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6ACE7F36-B91A-954E-AF9F-3A7C1FCFB17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10684" y="1432984"/>
            <a:ext cx="10361083" cy="4569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64000" tIns="503998" rIns="1764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créer un tableau, puis définissez le nombre de colonnes et de lignes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3352002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77F763E-E782-8E48-917E-4F09C4EC1A4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0683" y="1432983"/>
            <a:ext cx="6741805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9568" y="2162422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9568" y="2741098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9568" y="3508621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9568" y="4087297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568" y="4846554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9568" y="5425230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2E2B026-F49E-E64D-B6EB-48F31F633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9569" y="1439998"/>
            <a:ext cx="3072199" cy="574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Chiffres clés</a:t>
            </a:r>
          </a:p>
        </p:txBody>
      </p:sp>
    </p:spTree>
    <p:extLst>
      <p:ext uri="{BB962C8B-B14F-4D97-AF65-F5344CB8AC3E}">
        <p14:creationId xmlns:p14="http://schemas.microsoft.com/office/powerpoint/2010/main" val="125861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0209" y="470400"/>
            <a:ext cx="1008000" cy="100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0001" y="470400"/>
            <a:ext cx="5280000" cy="1127301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987"/>
              </a:lnSpc>
              <a:spcBef>
                <a:spcPts val="0"/>
              </a:spcBef>
              <a:buFontTx/>
              <a:buNone/>
              <a:defRPr sz="260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2pPr>
            <a:lvl3pPr marL="1219170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5280000" cy="510002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7" indent="0">
              <a:buFontTx/>
              <a:buNone/>
              <a:defRPr sz="1267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7222" y="4757017"/>
            <a:ext cx="4415999" cy="3831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7223" y="5818073"/>
            <a:ext cx="4415999" cy="7946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2206D319-F0CF-0540-825B-A4612FD03A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36400"/>
            <a:ext cx="12192000" cy="452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image, puis placez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239422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516" y="1844043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16" y="2422719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1516" y="3345301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16" y="3923977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1516" y="4846558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16" y="5425234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A63475F9-7841-AF47-A9FC-B4582ACCE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4" y="1440000"/>
            <a:ext cx="5963752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304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5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1440000"/>
            <a:ext cx="4018068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3996AC-91D5-4645-8253-29FEA7768B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7410" y="1954982"/>
            <a:ext cx="2151921" cy="1003077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5867" b="1" spc="-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DCE8D01-1D51-BC4F-B119-A4D7D76E0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7412" y="2958060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7D011DDD-F674-E04D-B4B9-F71E5E20A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1397206"/>
            <a:ext cx="2151921" cy="65478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 spc="-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1C6ADE64-C22C-BD4D-A36E-265EDEB31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2" y="2051989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4E1B1C6-FE35-3F4D-8863-464C71ACE2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5606" y="3134031"/>
            <a:ext cx="2151921" cy="49897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667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7ABCB8F0-653E-D141-A479-190D260E2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5608" y="3633002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F66633FC-7757-8649-B030-05D927244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7686" y="4355818"/>
            <a:ext cx="2151921" cy="65478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4719A5DA-CBF9-0242-9CDA-BF64E70479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07688" y="5010601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C0FC2DF1-14A5-944F-9BCA-1565C5C0A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9732" y="4665622"/>
            <a:ext cx="2151921" cy="810785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800" b="1" spc="-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B5B4FBA-FA9A-7643-9DC5-B356C6A91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9732" y="5476408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</p:spTree>
    <p:extLst>
      <p:ext uri="{BB962C8B-B14F-4D97-AF65-F5344CB8AC3E}">
        <p14:creationId xmlns:p14="http://schemas.microsoft.com/office/powerpoint/2010/main" val="3295508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791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7909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329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8327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075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60749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592668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C05291-6969-B54A-AA3B-FC9E8BC24460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6800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6800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329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8327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40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62400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622006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2909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49551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05A0749-F139-034E-93F4-B5F210CC17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685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N°1 sur une ligne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5AE467E-A339-C849-BB7F-6E26A79641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0685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87F66423-B4ED-9445-90F2-50773D5B6D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2909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N°2 sur une ligne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58DAF75E-30C0-A444-9C49-6349054071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82910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57EA442-BBA4-5D41-9762-CCACB4500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49551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N°3 sur une ligne</a:t>
            </a:r>
          </a:p>
        </p:txBody>
      </p:sp>
      <p:sp>
        <p:nvSpPr>
          <p:cNvPr id="39" name="Espace réservé du texte 34">
            <a:extLst>
              <a:ext uri="{FF2B5EF4-FFF2-40B4-BE49-F238E27FC236}">
                <a16:creationId xmlns:a16="http://schemas.microsoft.com/office/drawing/2014/main" id="{6ECD34DE-7A29-8945-9EE6-DCEBB7BBB7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49552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</p:spTree>
    <p:extLst>
      <p:ext uri="{BB962C8B-B14F-4D97-AF65-F5344CB8AC3E}">
        <p14:creationId xmlns:p14="http://schemas.microsoft.com/office/powerpoint/2010/main" val="489335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000" y="5418501"/>
            <a:ext cx="5665659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pour les 3 photos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1432984"/>
            <a:ext cx="5665659" cy="3777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28739" y="445842"/>
            <a:ext cx="4143027" cy="27620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FFB24C2D-6551-2749-9149-1A8FE51839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28739" y="3783283"/>
            <a:ext cx="3364096" cy="2242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285817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844C28-6FAC-F449-BA42-77054092BDF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001" y="4524491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BF48E3A-6B80-D84E-8868-13407E2FD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82911" y="4528550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8D803FD-31E6-9C46-AE31-DFACBCF20B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9553" y="4524491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2909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49551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DE56632-A62B-2D49-8CC3-BE9D1F6882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7B0E8-D46E-424F-8DD3-B0E2057AE0B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21111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96873" y="2231020"/>
            <a:ext cx="2395960" cy="239596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1439997"/>
            <a:ext cx="5069103" cy="239596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  <a:defRPr lang="fr-FR" sz="1867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67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67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67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67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685" y="4547956"/>
            <a:ext cx="5069103" cy="30219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  <a:defRPr lang="fr-FR" sz="1867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810685" y="5769549"/>
            <a:ext cx="51387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800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800" b="1" spc="0" baseline="0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71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ions techn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585263-4DCD-B141-9187-11265449EF56}"/>
              </a:ext>
            </a:extLst>
          </p:cNvPr>
          <p:cNvSpPr txBox="1"/>
          <p:nvPr userDrawn="1"/>
        </p:nvSpPr>
        <p:spPr>
          <a:xfrm>
            <a:off x="810684" y="865718"/>
            <a:ext cx="10361083" cy="513714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867" dirty="0"/>
              <a:t>Pour commencer à créer votre présentation, </a:t>
            </a:r>
          </a:p>
          <a:p>
            <a:pPr algn="ctr"/>
            <a:r>
              <a:rPr lang="fr-FR" sz="1867" dirty="0"/>
              <a:t>rendez vous dans le menu </a:t>
            </a:r>
          </a:p>
          <a:p>
            <a:pPr algn="ctr"/>
            <a:r>
              <a:rPr lang="fr-FR" sz="1867" dirty="0"/>
              <a:t>Affichage &gt; Masque &gt; Masque des diapositives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Allez sur le premier masque blanc, renseignez le </a:t>
            </a:r>
          </a:p>
          <a:p>
            <a:pPr algn="ctr"/>
            <a:r>
              <a:rPr lang="fr-FR" sz="1867" dirty="0"/>
              <a:t>TITRE DE VOTRE PRÉSENTATION </a:t>
            </a:r>
          </a:p>
          <a:p>
            <a:pPr algn="ctr"/>
            <a:r>
              <a:rPr lang="fr-FR" sz="1867" dirty="0"/>
              <a:t>en bas de page, puis fermez le mode masque.</a:t>
            </a:r>
          </a:p>
          <a:p>
            <a:pPr algn="ctr"/>
            <a:r>
              <a:rPr lang="fr-FR" sz="1867" dirty="0"/>
              <a:t>____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Si vous souhaitez ne rien inscrire dans une zone de texte réservé, </a:t>
            </a:r>
          </a:p>
          <a:p>
            <a:pPr algn="ctr"/>
            <a:r>
              <a:rPr lang="fr-FR" sz="1867" dirty="0"/>
              <a:t>tapez un espace pour faire disparaître le texte du masque.</a:t>
            </a:r>
          </a:p>
          <a:p>
            <a:pPr algn="ctr"/>
            <a:r>
              <a:rPr lang="fr-FR" sz="1867" dirty="0"/>
              <a:t>____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Les photos des diapositives « Titre de présentation photo » et « Intercalaire photo » </a:t>
            </a:r>
          </a:p>
          <a:p>
            <a:pPr algn="ctr"/>
            <a:r>
              <a:rPr lang="fr-FR" sz="1867" dirty="0"/>
              <a:t>peuvent être remplacées par les vôtres. </a:t>
            </a:r>
          </a:p>
          <a:p>
            <a:pPr algn="ctr"/>
            <a:r>
              <a:rPr lang="fr-FR" sz="1867" dirty="0"/>
              <a:t>Pour cela, utilisez le masque « Titre de présentation vierge » et « Intercalaire photo vierge », </a:t>
            </a:r>
          </a:p>
          <a:p>
            <a:pPr algn="ctr"/>
            <a:r>
              <a:rPr lang="fr-FR" sz="1867" dirty="0"/>
              <a:t>et insérez votre image dans l’emplacement gris en cliquant sur l’icône centrale.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4776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0">
            <a:extLst>
              <a:ext uri="{FF2B5EF4-FFF2-40B4-BE49-F238E27FC236}">
                <a16:creationId xmlns:a16="http://schemas.microsoft.com/office/drawing/2014/main" id="{1685E184-38B9-6C46-983C-91F4B6A88FA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04800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spcBef>
                <a:spcPts val="0"/>
              </a:spcBef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C8544C-C108-8149-BD1E-84793D331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F17FA9-6C32-3B46-AC3B-C884F19A4E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00E8C-0FDC-ED49-A9CE-9A0E318D7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786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orient="horz" pos="21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8">
            <a:extLst>
              <a:ext uri="{FF2B5EF4-FFF2-40B4-BE49-F238E27FC236}">
                <a16:creationId xmlns:a16="http://schemas.microsoft.com/office/drawing/2014/main" id="{FBDAEB37-DAE2-D94D-8566-DFB87F3F733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1268"/>
            <a:ext cx="12190193" cy="6048000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7D0E58-B044-C54B-9331-7936DF6B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04C43-2EBB-9349-AB08-A96394F16D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25316-0A93-CB4D-8EA8-0BB80E346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973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10">
            <a:extLst>
              <a:ext uri="{FF2B5EF4-FFF2-40B4-BE49-F238E27FC236}">
                <a16:creationId xmlns:a16="http://schemas.microsoft.com/office/drawing/2014/main" id="{6927CA69-EF9E-3F4B-8774-677CC8908D5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1268"/>
            <a:ext cx="12190193" cy="604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19914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hoto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1557D14-AEB6-AB44-9445-F8650BDFFF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centrale pour insérer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340107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005452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086939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242481-6315-B04C-9470-F8767E583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0683" y="1869319"/>
            <a:ext cx="2611967" cy="745067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4233" indent="0" algn="l" defTabSz="121917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fr-FR" sz="3000" b="1" i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Texte/Chiffre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0683" y="2614385"/>
            <a:ext cx="3071317" cy="647073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Message sur le nombre de lignes souhaité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1440000"/>
            <a:ext cx="7351349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841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3094F-C109-E64C-AA89-4F79B81A0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8621" y="6345767"/>
            <a:ext cx="682264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933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133" y="6345767"/>
            <a:ext cx="599017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33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FA4F1-504E-D244-A251-327BE54F0246}"/>
              </a:ext>
            </a:extLst>
          </p:cNvPr>
          <p:cNvSpPr txBox="1"/>
          <p:nvPr userDrawn="1"/>
        </p:nvSpPr>
        <p:spPr>
          <a:xfrm>
            <a:off x="3901299" y="6345767"/>
            <a:ext cx="6489076" cy="2030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33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821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tx2"/>
        </a:buClr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676358" indent="-457189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3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2D8117-C5EF-9D41-B105-B4A72A54BB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0000" y="470400"/>
            <a:ext cx="8080057" cy="1127301"/>
          </a:xfrm>
        </p:spPr>
        <p:txBody>
          <a:bodyPr/>
          <a:lstStyle/>
          <a:p>
            <a:r>
              <a:rPr lang="fr-FR" dirty="0"/>
              <a:t>Kick-off meeting ACME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3F66B1-5DDB-2F4B-8932-BE095A06F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000" y="1757981"/>
            <a:ext cx="5761064" cy="5100020"/>
          </a:xfrm>
        </p:spPr>
        <p:txBody>
          <a:bodyPr/>
          <a:lstStyle/>
          <a:p>
            <a:r>
              <a:rPr lang="fr-FR" dirty="0"/>
              <a:t>Coordination HORIZON-INFRA-2023-SERV-01-02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F7E776-8A6D-CB47-B23F-D6483186F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12 janvier 2023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08968E-FCF3-C440-A9B4-09DC9B0B7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CNRS – Astroparticules et Cosmologie UMR 7164</a:t>
            </a:r>
          </a:p>
        </p:txBody>
      </p:sp>
    </p:spTree>
    <p:extLst>
      <p:ext uri="{BB962C8B-B14F-4D97-AF65-F5344CB8AC3E}">
        <p14:creationId xmlns:p14="http://schemas.microsoft.com/office/powerpoint/2010/main" val="198679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necteur droit 3">
            <a:extLst>
              <a:ext uri="{FF2B5EF4-FFF2-40B4-BE49-F238E27FC236}">
                <a16:creationId xmlns:a16="http://schemas.microsoft.com/office/drawing/2014/main" id="{193B7DBE-E5D0-4857-81B9-B2FFDC6BFA3A}"/>
              </a:ext>
            </a:extLst>
          </p:cNvPr>
          <p:cNvSpPr/>
          <p:nvPr/>
        </p:nvSpPr>
        <p:spPr>
          <a:xfrm>
            <a:off x="1510536" y="3273386"/>
            <a:ext cx="68784" cy="361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Connecteur droit 3">
            <a:extLst>
              <a:ext uri="{FF2B5EF4-FFF2-40B4-BE49-F238E27FC236}">
                <a16:creationId xmlns:a16="http://schemas.microsoft.com/office/drawing/2014/main" id="{D21B21BA-8514-4B6B-A1FF-80E8D1656ACC}"/>
              </a:ext>
            </a:extLst>
          </p:cNvPr>
          <p:cNvSpPr/>
          <p:nvPr/>
        </p:nvSpPr>
        <p:spPr>
          <a:xfrm>
            <a:off x="1524456" y="1780603"/>
            <a:ext cx="68784" cy="361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5F9433A8-EA9C-4A6C-8003-38F4F7E8D186}"/>
              </a:ext>
            </a:extLst>
          </p:cNvPr>
          <p:cNvSpPr/>
          <p:nvPr/>
        </p:nvSpPr>
        <p:spPr>
          <a:xfrm>
            <a:off x="5814727" y="4086130"/>
            <a:ext cx="4225386" cy="731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3C1FC887-DB7B-4427-B619-80F0BAA75551}"/>
              </a:ext>
            </a:extLst>
          </p:cNvPr>
          <p:cNvSpPr/>
          <p:nvPr/>
        </p:nvSpPr>
        <p:spPr>
          <a:xfrm>
            <a:off x="219423" y="1019093"/>
            <a:ext cx="2450592" cy="8138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4CF0B10-D1D9-4973-9484-125122C9E6CA}"/>
              </a:ext>
            </a:extLst>
          </p:cNvPr>
          <p:cNvSpPr/>
          <p:nvPr/>
        </p:nvSpPr>
        <p:spPr>
          <a:xfrm>
            <a:off x="8903104" y="639617"/>
            <a:ext cx="2450592" cy="15727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8BE065-6C9B-4622-BD2A-887C49C2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A1813CB-3811-4512-AE28-D345F4446235}"/>
              </a:ext>
            </a:extLst>
          </p:cNvPr>
          <p:cNvSpPr/>
          <p:nvPr/>
        </p:nvSpPr>
        <p:spPr>
          <a:xfrm>
            <a:off x="4168267" y="491801"/>
            <a:ext cx="2450592" cy="5669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1CE833A-79CE-4D41-B27B-076F433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30" y="156811"/>
            <a:ext cx="3877441" cy="368355"/>
          </a:xfrm>
        </p:spPr>
        <p:txBody>
          <a:bodyPr/>
          <a:lstStyle/>
          <a:p>
            <a:r>
              <a:rPr lang="fr-FR" dirty="0"/>
              <a:t>Project Management Team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E2B8A02-87B0-42DE-9F61-59C41BDEB68B}"/>
              </a:ext>
            </a:extLst>
          </p:cNvPr>
          <p:cNvGrpSpPr/>
          <p:nvPr/>
        </p:nvGrpSpPr>
        <p:grpSpPr>
          <a:xfrm>
            <a:off x="338687" y="633333"/>
            <a:ext cx="11229954" cy="1826236"/>
            <a:chOff x="237746" y="1216152"/>
            <a:chExt cx="11229954" cy="1826236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605FBC6-EDE4-469E-91A7-D261DE73E722}"/>
                </a:ext>
              </a:extLst>
            </p:cNvPr>
            <p:cNvSpPr/>
            <p:nvPr/>
          </p:nvSpPr>
          <p:spPr>
            <a:xfrm>
              <a:off x="4233672" y="1216152"/>
              <a:ext cx="2450592" cy="566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15782A3-B4E9-4831-9CE9-FD5EA4A3659B}"/>
                </a:ext>
              </a:extLst>
            </p:cNvPr>
            <p:cNvSpPr txBox="1"/>
            <p:nvPr/>
          </p:nvSpPr>
          <p:spPr>
            <a:xfrm>
              <a:off x="4375006" y="1316736"/>
              <a:ext cx="2221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Coordination Team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9AC1A12-DCB6-4358-B093-434987EE2CC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5458968" y="1783080"/>
              <a:ext cx="0" cy="4514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9030337E-582B-4FDF-A6C8-7094F22D7149}"/>
                </a:ext>
              </a:extLst>
            </p:cNvPr>
            <p:cNvSpPr/>
            <p:nvPr/>
          </p:nvSpPr>
          <p:spPr>
            <a:xfrm>
              <a:off x="9017108" y="1469620"/>
              <a:ext cx="2450592" cy="15727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2F822DD9-D9CB-4094-BD20-473681AEB109}"/>
                </a:ext>
              </a:extLst>
            </p:cNvPr>
            <p:cNvCxnSpPr>
              <a:cxnSpLocks/>
              <a:stCxn id="14" idx="3"/>
              <a:endCxn id="13" idx="1"/>
            </p:cNvCxnSpPr>
            <p:nvPr/>
          </p:nvCxnSpPr>
          <p:spPr>
            <a:xfrm>
              <a:off x="2688338" y="2234564"/>
              <a:ext cx="6328770" cy="2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DA3D517-2253-4DE4-9D5C-1DD52C9C5320}"/>
                </a:ext>
              </a:extLst>
            </p:cNvPr>
            <p:cNvSpPr/>
            <p:nvPr/>
          </p:nvSpPr>
          <p:spPr>
            <a:xfrm>
              <a:off x="237746" y="1827655"/>
              <a:ext cx="2450592" cy="8138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D60E7AC-66F4-4D62-9D64-7207111AB538}"/>
                </a:ext>
              </a:extLst>
            </p:cNvPr>
            <p:cNvSpPr txBox="1"/>
            <p:nvPr/>
          </p:nvSpPr>
          <p:spPr>
            <a:xfrm>
              <a:off x="346911" y="1911397"/>
              <a:ext cx="2221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Astroparticules et Cosmologie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D141EC4-5659-498B-BE62-053B527D1F6C}"/>
                </a:ext>
              </a:extLst>
            </p:cNvPr>
            <p:cNvSpPr txBox="1"/>
            <p:nvPr/>
          </p:nvSpPr>
          <p:spPr>
            <a:xfrm>
              <a:off x="9017107" y="2241609"/>
              <a:ext cx="2450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Europe and International Section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69DEC94-0EC0-4E68-8144-F053E8B8AE42}"/>
                </a:ext>
              </a:extLst>
            </p:cNvPr>
            <p:cNvSpPr txBox="1"/>
            <p:nvPr/>
          </p:nvSpPr>
          <p:spPr>
            <a:xfrm>
              <a:off x="8986521" y="1599183"/>
              <a:ext cx="2450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Regional</a:t>
              </a:r>
              <a:r>
                <a:rPr lang="fr-FR" dirty="0"/>
                <a:t> </a:t>
              </a:r>
              <a:r>
                <a:rPr lang="fr-FR" dirty="0" err="1"/>
                <a:t>delegation</a:t>
              </a:r>
              <a:r>
                <a:rPr lang="fr-FR" dirty="0"/>
                <a:t> </a:t>
              </a:r>
            </a:p>
            <a:p>
              <a:pPr algn="ctr"/>
              <a:r>
                <a:rPr lang="fr-FR" dirty="0"/>
                <a:t>IDF-Villejuif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E248E64-D439-4115-B6A8-079C296BAC35}"/>
                </a:ext>
              </a:extLst>
            </p:cNvPr>
            <p:cNvSpPr txBox="1"/>
            <p:nvPr/>
          </p:nvSpPr>
          <p:spPr>
            <a:xfrm>
              <a:off x="2730016" y="1911395"/>
              <a:ext cx="2450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Ensure</a:t>
              </a:r>
              <a:r>
                <a:rPr lang="fr-FR" dirty="0"/>
                <a:t> the </a:t>
              </a:r>
              <a:r>
                <a:rPr lang="fr-FR" dirty="0" err="1"/>
                <a:t>scientific</a:t>
              </a:r>
              <a:r>
                <a:rPr lang="fr-FR" dirty="0"/>
                <a:t> coordination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319282A-A40A-4A3F-A86E-47A444EC4693}"/>
                </a:ext>
              </a:extLst>
            </p:cNvPr>
            <p:cNvSpPr txBox="1"/>
            <p:nvPr/>
          </p:nvSpPr>
          <p:spPr>
            <a:xfrm>
              <a:off x="6183595" y="1911396"/>
              <a:ext cx="2833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Provide</a:t>
              </a:r>
              <a:r>
                <a:rPr lang="fr-FR" dirty="0"/>
                <a:t> administrative and </a:t>
              </a:r>
              <a:r>
                <a:rPr lang="fr-FR" dirty="0" err="1"/>
                <a:t>financial</a:t>
              </a:r>
              <a:r>
                <a:rPr lang="fr-FR" dirty="0"/>
                <a:t> support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96FEF683-A224-4EAB-8BC8-CA448E04CD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51" y="1225379"/>
            <a:ext cx="859777" cy="859777"/>
          </a:xfrm>
          <a:prstGeom prst="rect">
            <a:avLst/>
          </a:prstGeom>
        </p:spPr>
      </p:pic>
      <p:sp>
        <p:nvSpPr>
          <p:cNvPr id="50" name="Connecteur droit 3">
            <a:extLst>
              <a:ext uri="{FF2B5EF4-FFF2-40B4-BE49-F238E27FC236}">
                <a16:creationId xmlns:a16="http://schemas.microsoft.com/office/drawing/2014/main" id="{B86B99AC-C05F-4853-AC59-9EC56B0BCC51}"/>
              </a:ext>
            </a:extLst>
          </p:cNvPr>
          <p:cNvSpPr/>
          <p:nvPr/>
        </p:nvSpPr>
        <p:spPr>
          <a:xfrm>
            <a:off x="8900625" y="3414240"/>
            <a:ext cx="1396999" cy="6648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96999" y="0"/>
                </a:moveTo>
                <a:lnTo>
                  <a:pt x="1396999" y="453072"/>
                </a:lnTo>
                <a:lnTo>
                  <a:pt x="0" y="453072"/>
                </a:lnTo>
                <a:lnTo>
                  <a:pt x="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Connecteur droit 3">
            <a:extLst>
              <a:ext uri="{FF2B5EF4-FFF2-40B4-BE49-F238E27FC236}">
                <a16:creationId xmlns:a16="http://schemas.microsoft.com/office/drawing/2014/main" id="{24AC75FB-D86F-4B91-BD30-3C0BD28390EE}"/>
              </a:ext>
            </a:extLst>
          </p:cNvPr>
          <p:cNvSpPr/>
          <p:nvPr/>
        </p:nvSpPr>
        <p:spPr>
          <a:xfrm>
            <a:off x="10297624" y="3414240"/>
            <a:ext cx="1396999" cy="6648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3072"/>
                </a:lnTo>
                <a:lnTo>
                  <a:pt x="1396999" y="453072"/>
                </a:lnTo>
                <a:lnTo>
                  <a:pt x="1396999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Connecteur droit 3">
            <a:extLst>
              <a:ext uri="{FF2B5EF4-FFF2-40B4-BE49-F238E27FC236}">
                <a16:creationId xmlns:a16="http://schemas.microsoft.com/office/drawing/2014/main" id="{17FC5CE5-BCAA-43AF-A3B7-92EE5C5D39B8}"/>
              </a:ext>
            </a:extLst>
          </p:cNvPr>
          <p:cNvSpPr/>
          <p:nvPr/>
        </p:nvSpPr>
        <p:spPr>
          <a:xfrm>
            <a:off x="10251904" y="2466614"/>
            <a:ext cx="91440" cy="6648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4FD93AF0-CE81-4EFA-8C3E-8564E3FBBBDA}"/>
              </a:ext>
            </a:extLst>
          </p:cNvPr>
          <p:cNvSpPr/>
          <p:nvPr/>
        </p:nvSpPr>
        <p:spPr>
          <a:xfrm>
            <a:off x="9118048" y="2710539"/>
            <a:ext cx="2450592" cy="7184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98B20A2-6FBF-43D7-AD9B-A602F4065B9F}"/>
              </a:ext>
            </a:extLst>
          </p:cNvPr>
          <p:cNvSpPr txBox="1"/>
          <p:nvPr/>
        </p:nvSpPr>
        <p:spPr>
          <a:xfrm>
            <a:off x="9118048" y="2685004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Rachid SAMIAA</a:t>
            </a:r>
          </a:p>
          <a:p>
            <a:pPr algn="ctr"/>
            <a:r>
              <a:rPr lang="fr-FR" sz="1400" i="1" dirty="0"/>
              <a:t>Head of the Section</a:t>
            </a:r>
          </a:p>
          <a:p>
            <a:pPr algn="ctr"/>
            <a:r>
              <a:rPr lang="fr-FR" sz="1400" i="1" dirty="0" err="1"/>
              <a:t>European</a:t>
            </a:r>
            <a:r>
              <a:rPr lang="fr-FR" sz="1400" i="1" dirty="0"/>
              <a:t> Project Manager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3B02FD6-3F3F-4ACE-8636-9D2C4095EB6D}"/>
              </a:ext>
            </a:extLst>
          </p:cNvPr>
          <p:cNvSpPr txBox="1"/>
          <p:nvPr/>
        </p:nvSpPr>
        <p:spPr>
          <a:xfrm>
            <a:off x="5865726" y="4077465"/>
            <a:ext cx="2833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Lauriane GERARD-MARZAN</a:t>
            </a:r>
          </a:p>
          <a:p>
            <a:r>
              <a:rPr lang="fr-FR" sz="1400" dirty="0"/>
              <a:t>Valentin MIGNON</a:t>
            </a:r>
          </a:p>
          <a:p>
            <a:r>
              <a:rPr lang="fr-FR" sz="1400" dirty="0"/>
              <a:t>Marc LAVAUX</a:t>
            </a:r>
          </a:p>
        </p:txBody>
      </p:sp>
      <p:sp>
        <p:nvSpPr>
          <p:cNvPr id="60" name="Connecteur droit 3">
            <a:extLst>
              <a:ext uri="{FF2B5EF4-FFF2-40B4-BE49-F238E27FC236}">
                <a16:creationId xmlns:a16="http://schemas.microsoft.com/office/drawing/2014/main" id="{A78A6C62-510C-49F4-BB16-0AF0DCDEFC97}"/>
              </a:ext>
            </a:extLst>
          </p:cNvPr>
          <p:cNvSpPr/>
          <p:nvPr/>
        </p:nvSpPr>
        <p:spPr>
          <a:xfrm>
            <a:off x="11648903" y="4029443"/>
            <a:ext cx="91440" cy="6648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Connecteur droit 3">
            <a:extLst>
              <a:ext uri="{FF2B5EF4-FFF2-40B4-BE49-F238E27FC236}">
                <a16:creationId xmlns:a16="http://schemas.microsoft.com/office/drawing/2014/main" id="{D288BDDA-CAE6-4B5E-B885-CDC6A86E1EE6}"/>
              </a:ext>
            </a:extLst>
          </p:cNvPr>
          <p:cNvSpPr/>
          <p:nvPr/>
        </p:nvSpPr>
        <p:spPr>
          <a:xfrm>
            <a:off x="11648903" y="4505395"/>
            <a:ext cx="91440" cy="6648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48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3CD5C87A-7BBD-4373-88EF-EA9101942D7C}"/>
              </a:ext>
            </a:extLst>
          </p:cNvPr>
          <p:cNvSpPr/>
          <p:nvPr/>
        </p:nvSpPr>
        <p:spPr>
          <a:xfrm>
            <a:off x="8494776" y="4867315"/>
            <a:ext cx="3433083" cy="537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419A276-D1AA-485B-BA71-6D4D79B30822}"/>
              </a:ext>
            </a:extLst>
          </p:cNvPr>
          <p:cNvSpPr txBox="1"/>
          <p:nvPr/>
        </p:nvSpPr>
        <p:spPr>
          <a:xfrm>
            <a:off x="8494776" y="4881326"/>
            <a:ext cx="310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Barbara GUIDUCCI</a:t>
            </a:r>
          </a:p>
          <a:p>
            <a:r>
              <a:rPr lang="fr-FR" sz="1400" dirty="0"/>
              <a:t>Nora MALKI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4D823D-6BB4-47F2-A23F-F6DE8DBEBF06}"/>
              </a:ext>
            </a:extLst>
          </p:cNvPr>
          <p:cNvSpPr/>
          <p:nvPr/>
        </p:nvSpPr>
        <p:spPr>
          <a:xfrm>
            <a:off x="8236977" y="4211742"/>
            <a:ext cx="210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 err="1"/>
              <a:t>European</a:t>
            </a:r>
            <a:r>
              <a:rPr lang="fr-FR" sz="1400" i="1" dirty="0"/>
              <a:t> Project Managers</a:t>
            </a:r>
          </a:p>
        </p:txBody>
      </p:sp>
      <p:sp>
        <p:nvSpPr>
          <p:cNvPr id="64" name="Accolade fermante 63">
            <a:extLst>
              <a:ext uri="{FF2B5EF4-FFF2-40B4-BE49-F238E27FC236}">
                <a16:creationId xmlns:a16="http://schemas.microsoft.com/office/drawing/2014/main" id="{7BC35C1D-FD5C-4262-B0C0-7AAA6DFECB4F}"/>
              </a:ext>
            </a:extLst>
          </p:cNvPr>
          <p:cNvSpPr/>
          <p:nvPr/>
        </p:nvSpPr>
        <p:spPr>
          <a:xfrm>
            <a:off x="8229600" y="4151375"/>
            <a:ext cx="179633" cy="542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68EDA8-E1CD-42FF-8F32-AB63E0106622}"/>
              </a:ext>
            </a:extLst>
          </p:cNvPr>
          <p:cNvSpPr/>
          <p:nvPr/>
        </p:nvSpPr>
        <p:spPr>
          <a:xfrm>
            <a:off x="10040113" y="4881060"/>
            <a:ext cx="210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 err="1"/>
              <a:t>European</a:t>
            </a:r>
            <a:r>
              <a:rPr lang="fr-FR" sz="1400" i="1" dirty="0"/>
              <a:t> Project Officers</a:t>
            </a:r>
          </a:p>
        </p:txBody>
      </p:sp>
      <p:sp>
        <p:nvSpPr>
          <p:cNvPr id="66" name="Accolade fermante 65">
            <a:extLst>
              <a:ext uri="{FF2B5EF4-FFF2-40B4-BE49-F238E27FC236}">
                <a16:creationId xmlns:a16="http://schemas.microsoft.com/office/drawing/2014/main" id="{E5F9F37E-290C-469F-9403-13740DEBAE8C}"/>
              </a:ext>
            </a:extLst>
          </p:cNvPr>
          <p:cNvSpPr/>
          <p:nvPr/>
        </p:nvSpPr>
        <p:spPr>
          <a:xfrm>
            <a:off x="10117991" y="4907989"/>
            <a:ext cx="179633" cy="3996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D346FF3-3F01-4175-BD7D-9C665AC6BA01}"/>
              </a:ext>
            </a:extLst>
          </p:cNvPr>
          <p:cNvSpPr txBox="1"/>
          <p:nvPr/>
        </p:nvSpPr>
        <p:spPr>
          <a:xfrm>
            <a:off x="338687" y="2618047"/>
            <a:ext cx="245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Antoine KOUCHNER</a:t>
            </a:r>
          </a:p>
          <a:p>
            <a:pPr algn="ctr"/>
            <a:r>
              <a:rPr lang="fr-FR" sz="1400" i="1" dirty="0"/>
              <a:t>Unit </a:t>
            </a:r>
            <a:r>
              <a:rPr lang="fr-FR" sz="1400" i="1" dirty="0" err="1"/>
              <a:t>Director</a:t>
            </a:r>
            <a:endParaRPr lang="fr-FR" sz="1400" i="1" dirty="0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4D527E62-23AC-4C7F-9DE2-125FB4E65CB6}"/>
              </a:ext>
            </a:extLst>
          </p:cNvPr>
          <p:cNvSpPr/>
          <p:nvPr/>
        </p:nvSpPr>
        <p:spPr>
          <a:xfrm>
            <a:off x="367944" y="2459569"/>
            <a:ext cx="2450592" cy="81381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F8C8769C-B648-4E62-B9E2-E6317B2DEB36}"/>
              </a:ext>
            </a:extLst>
          </p:cNvPr>
          <p:cNvSpPr/>
          <p:nvPr/>
        </p:nvSpPr>
        <p:spPr>
          <a:xfrm>
            <a:off x="354024" y="3934226"/>
            <a:ext cx="2450592" cy="81381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AFF18C5-2CFB-4EA0-93AD-BFE53BE06C02}"/>
              </a:ext>
            </a:extLst>
          </p:cNvPr>
          <p:cNvSpPr txBox="1"/>
          <p:nvPr/>
        </p:nvSpPr>
        <p:spPr>
          <a:xfrm>
            <a:off x="285240" y="4100255"/>
            <a:ext cx="245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Julie EPAS</a:t>
            </a:r>
          </a:p>
          <a:p>
            <a:pPr algn="ctr"/>
            <a:r>
              <a:rPr lang="fr-FR" sz="1400" dirty="0"/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22703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BA4CC0-CB39-3242-83A1-77379F53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r>
              <a:rPr lang="fr-FR" dirty="0">
                <a:solidFill>
                  <a:srgbClr val="0C284B"/>
                </a:solidFill>
              </a:rPr>
              <a:t>P </a:t>
            </a:r>
            <a:fld id="{733122C9-A0B9-462F-8757-0847AD287B63}" type="slidenum">
              <a:rPr lang="fr-FR">
                <a:solidFill>
                  <a:srgbClr val="0C284B"/>
                </a:solidFill>
              </a:rPr>
              <a:pPr defTabSz="1219170"/>
              <a:t>3</a:t>
            </a:fld>
            <a:endParaRPr lang="fr-FR" dirty="0">
              <a:solidFill>
                <a:srgbClr val="0C284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BBFC12-09A1-2D4A-B3EB-029D28B6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113" y="246979"/>
            <a:ext cx="6566240" cy="352390"/>
          </a:xfrm>
        </p:spPr>
        <p:txBody>
          <a:bodyPr/>
          <a:lstStyle/>
          <a:p>
            <a:r>
              <a:rPr lang="fr-FR" dirty="0"/>
              <a:t>Administrative and </a:t>
            </a:r>
            <a:r>
              <a:rPr lang="fr-FR" dirty="0" err="1"/>
              <a:t>financial</a:t>
            </a:r>
            <a:r>
              <a:rPr lang="fr-FR" dirty="0"/>
              <a:t> actions </a:t>
            </a:r>
            <a:r>
              <a:rPr lang="fr-FR" dirty="0" err="1"/>
              <a:t>schedule</a:t>
            </a:r>
            <a:endParaRPr lang="fr-FR" dirty="0"/>
          </a:p>
        </p:txBody>
      </p:sp>
      <p:sp>
        <p:nvSpPr>
          <p:cNvPr id="7" name="Flèche : droite à entaille 6">
            <a:extLst>
              <a:ext uri="{FF2B5EF4-FFF2-40B4-BE49-F238E27FC236}">
                <a16:creationId xmlns:a16="http://schemas.microsoft.com/office/drawing/2014/main" id="{96FE8237-029C-42BF-A4A3-0EE7290957DA}"/>
              </a:ext>
            </a:extLst>
          </p:cNvPr>
          <p:cNvSpPr/>
          <p:nvPr/>
        </p:nvSpPr>
        <p:spPr>
          <a:xfrm>
            <a:off x="592043" y="3175059"/>
            <a:ext cx="11429476" cy="1567328"/>
          </a:xfrm>
          <a:prstGeom prst="notchedRightArrow">
            <a:avLst/>
          </a:prstGeom>
          <a:solidFill>
            <a:srgbClr val="4472C4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B2F6F52-2272-463F-9C2C-85F3C2A28408}"/>
              </a:ext>
            </a:extLst>
          </p:cNvPr>
          <p:cNvGrpSpPr/>
          <p:nvPr/>
        </p:nvGrpSpPr>
        <p:grpSpPr>
          <a:xfrm rot="10800000">
            <a:off x="11537049" y="2733975"/>
            <a:ext cx="131976" cy="1089661"/>
            <a:chOff x="1574276" y="3394888"/>
            <a:chExt cx="131976" cy="1089661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85E05FF-9C8A-403B-8F35-C69FDEBBE659}"/>
                </a:ext>
              </a:extLst>
            </p:cNvPr>
            <p:cNvCxnSpPr/>
            <p:nvPr/>
          </p:nvCxnSpPr>
          <p:spPr>
            <a:xfrm>
              <a:off x="1640264" y="3394888"/>
              <a:ext cx="0" cy="96029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AB592A-44A7-403C-ABFA-3BD90C9EEE0B}"/>
                </a:ext>
              </a:extLst>
            </p:cNvPr>
            <p:cNvSpPr/>
            <p:nvPr/>
          </p:nvSpPr>
          <p:spPr>
            <a:xfrm>
              <a:off x="1574276" y="4352574"/>
              <a:ext cx="131976" cy="13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3037A62-69CF-40EF-8904-0F54AAED0311}"/>
              </a:ext>
            </a:extLst>
          </p:cNvPr>
          <p:cNvSpPr/>
          <p:nvPr/>
        </p:nvSpPr>
        <p:spPr>
          <a:xfrm>
            <a:off x="10931280" y="2360734"/>
            <a:ext cx="1374715" cy="464354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Call deadline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6DA892-05C8-4BA1-A48A-D9BA92246ABB}"/>
              </a:ext>
            </a:extLst>
          </p:cNvPr>
          <p:cNvGrpSpPr/>
          <p:nvPr/>
        </p:nvGrpSpPr>
        <p:grpSpPr>
          <a:xfrm>
            <a:off x="1401614" y="2232990"/>
            <a:ext cx="131976" cy="1491427"/>
            <a:chOff x="5081977" y="339702"/>
            <a:chExt cx="131976" cy="1491427"/>
          </a:xfrm>
        </p:grpSpPr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1F9B365E-8DDD-4645-9AD5-B867F493F729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>
              <a:off x="5137203" y="471677"/>
              <a:ext cx="10762" cy="135945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964FB34-1838-4081-A46D-9806C25C69A2}"/>
                </a:ext>
              </a:extLst>
            </p:cNvPr>
            <p:cNvSpPr/>
            <p:nvPr/>
          </p:nvSpPr>
          <p:spPr>
            <a:xfrm>
              <a:off x="5081977" y="339702"/>
              <a:ext cx="131976" cy="13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B6DA6869-2180-4EFC-A0AB-F703A66DD293}"/>
              </a:ext>
            </a:extLst>
          </p:cNvPr>
          <p:cNvSpPr/>
          <p:nvPr/>
        </p:nvSpPr>
        <p:spPr>
          <a:xfrm>
            <a:off x="11118218" y="3812721"/>
            <a:ext cx="1187777" cy="33366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kern="1200" dirty="0"/>
              <a:t>09/03/2023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7A83C5-5D16-4F3B-9501-DD22FFA58D19}"/>
              </a:ext>
            </a:extLst>
          </p:cNvPr>
          <p:cNvSpPr/>
          <p:nvPr/>
        </p:nvSpPr>
        <p:spPr>
          <a:xfrm>
            <a:off x="8431683" y="6403301"/>
            <a:ext cx="2007589" cy="1455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88196BA-A6D7-412B-8D5C-DB6F3D0595D3}"/>
              </a:ext>
            </a:extLst>
          </p:cNvPr>
          <p:cNvGrpSpPr/>
          <p:nvPr/>
        </p:nvGrpSpPr>
        <p:grpSpPr>
          <a:xfrm>
            <a:off x="10192720" y="2735757"/>
            <a:ext cx="131976" cy="1039942"/>
            <a:chOff x="5060879" y="777925"/>
            <a:chExt cx="131976" cy="1039942"/>
          </a:xfrm>
        </p:grpSpPr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9F8E6D5E-C3D2-40DD-AD93-44C6E5614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7204" y="826259"/>
              <a:ext cx="1" cy="99160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5E5C1AC-00A1-4FD6-A9AB-8B89A1D63CCE}"/>
                </a:ext>
              </a:extLst>
            </p:cNvPr>
            <p:cNvSpPr/>
            <p:nvPr/>
          </p:nvSpPr>
          <p:spPr>
            <a:xfrm>
              <a:off x="5060879" y="777925"/>
              <a:ext cx="131976" cy="13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6EA85F73-2D00-437C-B6DE-7E846B24EF95}"/>
              </a:ext>
            </a:extLst>
          </p:cNvPr>
          <p:cNvGrpSpPr/>
          <p:nvPr/>
        </p:nvGrpSpPr>
        <p:grpSpPr>
          <a:xfrm>
            <a:off x="6109785" y="2895589"/>
            <a:ext cx="131976" cy="916404"/>
            <a:chOff x="5060879" y="777925"/>
            <a:chExt cx="131976" cy="916404"/>
          </a:xfrm>
        </p:grpSpPr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77A21272-FF43-4448-842F-CC15D15A95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1652" y="826259"/>
              <a:ext cx="5550" cy="86807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DD7F94D-0179-4172-9AD7-EB14FDDEF107}"/>
                </a:ext>
              </a:extLst>
            </p:cNvPr>
            <p:cNvSpPr/>
            <p:nvPr/>
          </p:nvSpPr>
          <p:spPr>
            <a:xfrm>
              <a:off x="5060879" y="777925"/>
              <a:ext cx="131976" cy="13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6" name="Forme libre : forme 155">
            <a:extLst>
              <a:ext uri="{FF2B5EF4-FFF2-40B4-BE49-F238E27FC236}">
                <a16:creationId xmlns:a16="http://schemas.microsoft.com/office/drawing/2014/main" id="{85FAA4FD-02F7-4C03-97DD-70BB0F386CCF}"/>
              </a:ext>
            </a:extLst>
          </p:cNvPr>
          <p:cNvSpPr/>
          <p:nvPr/>
        </p:nvSpPr>
        <p:spPr>
          <a:xfrm>
            <a:off x="9832396" y="3811993"/>
            <a:ext cx="1187777" cy="33366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28/02/2023</a:t>
            </a:r>
            <a:endParaRPr lang="fr-FR" sz="1400" dirty="0"/>
          </a:p>
        </p:txBody>
      </p:sp>
      <p:sp>
        <p:nvSpPr>
          <p:cNvPr id="158" name="Forme libre : forme 157">
            <a:extLst>
              <a:ext uri="{FF2B5EF4-FFF2-40B4-BE49-F238E27FC236}">
                <a16:creationId xmlns:a16="http://schemas.microsoft.com/office/drawing/2014/main" id="{640C0886-02D5-4CC9-97B5-A1000931472F}"/>
              </a:ext>
            </a:extLst>
          </p:cNvPr>
          <p:cNvSpPr/>
          <p:nvPr/>
        </p:nvSpPr>
        <p:spPr>
          <a:xfrm>
            <a:off x="740154" y="3662893"/>
            <a:ext cx="1434798" cy="37919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dirty="0"/>
              <a:t>12-13</a:t>
            </a:r>
            <a:r>
              <a:rPr lang="fr-FR" sz="1200" kern="1200" dirty="0"/>
              <a:t>/01/2023</a:t>
            </a:r>
          </a:p>
        </p:txBody>
      </p:sp>
      <p:sp>
        <p:nvSpPr>
          <p:cNvPr id="168" name="Forme libre : forme 167">
            <a:extLst>
              <a:ext uri="{FF2B5EF4-FFF2-40B4-BE49-F238E27FC236}">
                <a16:creationId xmlns:a16="http://schemas.microsoft.com/office/drawing/2014/main" id="{2642E450-D674-45C4-A1D7-FDCF15F9F78F}"/>
              </a:ext>
            </a:extLst>
          </p:cNvPr>
          <p:cNvSpPr/>
          <p:nvPr/>
        </p:nvSpPr>
        <p:spPr>
          <a:xfrm>
            <a:off x="9743020" y="2497618"/>
            <a:ext cx="1096310" cy="333671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dirty="0"/>
              <a:t>Final Version Budget</a:t>
            </a:r>
          </a:p>
        </p:txBody>
      </p: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0DF56B17-656C-47F8-9A9F-507686F1A666}"/>
              </a:ext>
            </a:extLst>
          </p:cNvPr>
          <p:cNvGrpSpPr/>
          <p:nvPr/>
        </p:nvGrpSpPr>
        <p:grpSpPr>
          <a:xfrm>
            <a:off x="2463112" y="2821484"/>
            <a:ext cx="2532040" cy="938121"/>
            <a:chOff x="4555497" y="777925"/>
            <a:chExt cx="584404" cy="938121"/>
          </a:xfrm>
        </p:grpSpPr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8EFC60D3-8F87-44E0-86D0-02DA13D8708D}"/>
                </a:ext>
              </a:extLst>
            </p:cNvPr>
            <p:cNvCxnSpPr>
              <a:cxnSpLocks/>
            </p:cNvCxnSpPr>
            <p:nvPr/>
          </p:nvCxnSpPr>
          <p:spPr>
            <a:xfrm>
              <a:off x="5137202" y="826259"/>
              <a:ext cx="0" cy="88978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E3BE680-DD62-4A0A-850B-EE9022A8A061}"/>
                </a:ext>
              </a:extLst>
            </p:cNvPr>
            <p:cNvSpPr/>
            <p:nvPr/>
          </p:nvSpPr>
          <p:spPr>
            <a:xfrm>
              <a:off x="4555497" y="777925"/>
              <a:ext cx="584404" cy="151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38CC42C7-40E5-4227-A6CE-BD7907A9B7F2}"/>
              </a:ext>
            </a:extLst>
          </p:cNvPr>
          <p:cNvCxnSpPr>
            <a:cxnSpLocks/>
          </p:cNvCxnSpPr>
          <p:nvPr/>
        </p:nvCxnSpPr>
        <p:spPr>
          <a:xfrm flipH="1">
            <a:off x="2463112" y="2808840"/>
            <a:ext cx="5550" cy="94169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orme libre : forme 185">
            <a:extLst>
              <a:ext uri="{FF2B5EF4-FFF2-40B4-BE49-F238E27FC236}">
                <a16:creationId xmlns:a16="http://schemas.microsoft.com/office/drawing/2014/main" id="{CD3D4C62-317A-4A95-B6C7-FDE88FA65BFE}"/>
              </a:ext>
            </a:extLst>
          </p:cNvPr>
          <p:cNvSpPr/>
          <p:nvPr/>
        </p:nvSpPr>
        <p:spPr>
          <a:xfrm>
            <a:off x="533953" y="1929595"/>
            <a:ext cx="1867298" cy="415157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dirty="0"/>
              <a:t>Kick-off meeting</a:t>
            </a: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8B9EE65D-C131-4057-9962-5723F727D55A}"/>
              </a:ext>
            </a:extLst>
          </p:cNvPr>
          <p:cNvSpPr/>
          <p:nvPr/>
        </p:nvSpPr>
        <p:spPr>
          <a:xfrm>
            <a:off x="2199128" y="2295076"/>
            <a:ext cx="3122378" cy="572655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 err="1"/>
              <a:t>Gathering</a:t>
            </a:r>
            <a:r>
              <a:rPr lang="fr-FR" sz="1200" dirty="0"/>
              <a:t> of PART A information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every</a:t>
            </a:r>
            <a:r>
              <a:rPr lang="fr-FR" sz="1200" dirty="0"/>
              <a:t> </a:t>
            </a:r>
            <a:r>
              <a:rPr lang="fr-FR" sz="1200" dirty="0" err="1"/>
              <a:t>partners</a:t>
            </a:r>
            <a:endParaRPr lang="fr-FR" sz="1200" dirty="0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DA71A8CA-B80F-4AD8-AE55-6D4E4E451289}"/>
              </a:ext>
            </a:extLst>
          </p:cNvPr>
          <p:cNvSpPr/>
          <p:nvPr/>
        </p:nvSpPr>
        <p:spPr>
          <a:xfrm>
            <a:off x="268500" y="3823636"/>
            <a:ext cx="1903225" cy="648323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1160" tIns="391160" rIns="391160" bIns="391160" numCol="1" spcCol="1270" anchor="t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i="1" dirty="0"/>
              <a:t>Janvier</a:t>
            </a:r>
            <a:r>
              <a:rPr lang="fr-FR" sz="1200" i="1" kern="1200" dirty="0"/>
              <a:t> 2023</a:t>
            </a: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16DFDECB-2037-4424-A1A4-DC2E8441132E}"/>
              </a:ext>
            </a:extLst>
          </p:cNvPr>
          <p:cNvSpPr/>
          <p:nvPr/>
        </p:nvSpPr>
        <p:spPr>
          <a:xfrm>
            <a:off x="5727334" y="3845358"/>
            <a:ext cx="1903225" cy="648323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1160" tIns="391160" rIns="391160" bIns="391160" numCol="1" spcCol="1270" anchor="t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i="1" dirty="0"/>
              <a:t>Février</a:t>
            </a:r>
            <a:r>
              <a:rPr lang="fr-FR" sz="1200" i="1" kern="1200" dirty="0"/>
              <a:t> 2023</a:t>
            </a: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08D55D77-4E96-4E25-A81B-E139E0EEB59B}"/>
              </a:ext>
            </a:extLst>
          </p:cNvPr>
          <p:cNvSpPr/>
          <p:nvPr/>
        </p:nvSpPr>
        <p:spPr>
          <a:xfrm>
            <a:off x="10314367" y="3780145"/>
            <a:ext cx="1903225" cy="648323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1160" tIns="391160" rIns="391160" bIns="391160" numCol="1" spcCol="1270" anchor="t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i="1" dirty="0"/>
              <a:t>Mars</a:t>
            </a:r>
            <a:r>
              <a:rPr lang="fr-FR" sz="1200" i="1" kern="1200" dirty="0"/>
              <a:t> 2023</a:t>
            </a: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088D0B46-39A7-429D-8C1E-B44D1E3F253E}"/>
              </a:ext>
            </a:extLst>
          </p:cNvPr>
          <p:cNvSpPr/>
          <p:nvPr/>
        </p:nvSpPr>
        <p:spPr>
          <a:xfrm>
            <a:off x="1888055" y="3691042"/>
            <a:ext cx="1434798" cy="37919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dirty="0"/>
              <a:t>16</a:t>
            </a:r>
            <a:r>
              <a:rPr lang="fr-FR" sz="1200" kern="1200" dirty="0"/>
              <a:t>/01/2023</a:t>
            </a: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5D6DE93F-4777-42CC-B4FE-1CAA8583AD3C}"/>
              </a:ext>
            </a:extLst>
          </p:cNvPr>
          <p:cNvSpPr/>
          <p:nvPr/>
        </p:nvSpPr>
        <p:spPr>
          <a:xfrm>
            <a:off x="4275031" y="3718246"/>
            <a:ext cx="1434798" cy="37919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kern="1200" dirty="0"/>
              <a:t>24/01/2023</a:t>
            </a: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8ACA0493-4CB3-4742-81F4-26A3D45A3BA4}"/>
              </a:ext>
            </a:extLst>
          </p:cNvPr>
          <p:cNvSpPr/>
          <p:nvPr/>
        </p:nvSpPr>
        <p:spPr>
          <a:xfrm>
            <a:off x="5629289" y="3771671"/>
            <a:ext cx="1187777" cy="33366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27/01/2023</a:t>
            </a:r>
            <a:endParaRPr lang="fr-FR" sz="1400" dirty="0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0760DCD9-E4A5-4844-9297-A52D8EEFC064}"/>
              </a:ext>
            </a:extLst>
          </p:cNvPr>
          <p:cNvSpPr/>
          <p:nvPr/>
        </p:nvSpPr>
        <p:spPr>
          <a:xfrm>
            <a:off x="5645185" y="2157259"/>
            <a:ext cx="1096310" cy="757815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dirty="0"/>
              <a:t>Budget per </a:t>
            </a:r>
            <a:r>
              <a:rPr lang="fr-FR" sz="1200" dirty="0" err="1"/>
              <a:t>partner</a:t>
            </a:r>
            <a:r>
              <a:rPr lang="fr-FR" sz="1200" dirty="0"/>
              <a:t> (V1, indicative)</a:t>
            </a: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E7870D9C-3DB8-47FA-9857-2171298D68AD}"/>
              </a:ext>
            </a:extLst>
          </p:cNvPr>
          <p:cNvSpPr/>
          <p:nvPr/>
        </p:nvSpPr>
        <p:spPr>
          <a:xfrm>
            <a:off x="7807263" y="1687543"/>
            <a:ext cx="1096310" cy="1285398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dirty="0"/>
              <a:t>Budget per </a:t>
            </a:r>
            <a:r>
              <a:rPr lang="fr-FR" sz="1200" dirty="0" err="1"/>
              <a:t>partner</a:t>
            </a:r>
            <a:r>
              <a:rPr lang="fr-FR" sz="1200" dirty="0"/>
              <a:t> (V2, </a:t>
            </a:r>
            <a:r>
              <a:rPr lang="fr-FR" sz="1200" dirty="0" err="1"/>
              <a:t>validated</a:t>
            </a:r>
            <a:r>
              <a:rPr lang="fr-FR" sz="1200" dirty="0"/>
              <a:t> by </a:t>
            </a:r>
            <a:r>
              <a:rPr lang="fr-FR" sz="1200" dirty="0" err="1"/>
              <a:t>each</a:t>
            </a:r>
            <a:r>
              <a:rPr lang="fr-FR" sz="1200" dirty="0"/>
              <a:t> </a:t>
            </a:r>
            <a:r>
              <a:rPr lang="fr-FR" sz="1200" dirty="0" err="1"/>
              <a:t>partner</a:t>
            </a:r>
            <a:r>
              <a:rPr lang="fr-FR" sz="1200" dirty="0"/>
              <a:t> host institution)</a:t>
            </a: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8BA70CCE-3C00-470E-A575-D88D0DE9FE65}"/>
              </a:ext>
            </a:extLst>
          </p:cNvPr>
          <p:cNvSpPr/>
          <p:nvPr/>
        </p:nvSpPr>
        <p:spPr>
          <a:xfrm>
            <a:off x="7806568" y="3791888"/>
            <a:ext cx="1187777" cy="333669"/>
          </a:xfrm>
          <a:custGeom>
            <a:avLst/>
            <a:gdLst>
              <a:gd name="connsiteX0" fmla="*/ 0 w 3314994"/>
              <a:gd name="connsiteY0" fmla="*/ 0 h 1567328"/>
              <a:gd name="connsiteX1" fmla="*/ 3314994 w 3314994"/>
              <a:gd name="connsiteY1" fmla="*/ 0 h 1567328"/>
              <a:gd name="connsiteX2" fmla="*/ 3314994 w 3314994"/>
              <a:gd name="connsiteY2" fmla="*/ 1567328 h 1567328"/>
              <a:gd name="connsiteX3" fmla="*/ 0 w 3314994"/>
              <a:gd name="connsiteY3" fmla="*/ 1567328 h 1567328"/>
              <a:gd name="connsiteX4" fmla="*/ 0 w 3314994"/>
              <a:gd name="connsiteY4" fmla="*/ 0 h 156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994" h="1567328">
                <a:moveTo>
                  <a:pt x="0" y="0"/>
                </a:moveTo>
                <a:lnTo>
                  <a:pt x="3314994" y="0"/>
                </a:lnTo>
                <a:lnTo>
                  <a:pt x="3314994" y="1567328"/>
                </a:lnTo>
                <a:lnTo>
                  <a:pt x="0" y="1567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/>
              <a:t>09/02/2023</a:t>
            </a:r>
            <a:endParaRPr lang="fr-FR" sz="1400" dirty="0"/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67B631BB-5232-43A6-BFE5-E2D4E16382A8}"/>
              </a:ext>
            </a:extLst>
          </p:cNvPr>
          <p:cNvGrpSpPr/>
          <p:nvPr/>
        </p:nvGrpSpPr>
        <p:grpSpPr>
          <a:xfrm>
            <a:off x="8292528" y="2895589"/>
            <a:ext cx="131976" cy="916404"/>
            <a:chOff x="5060879" y="777925"/>
            <a:chExt cx="131976" cy="916404"/>
          </a:xfrm>
        </p:grpSpPr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97EFFD4D-32DF-4E80-9B70-D382D8298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1652" y="826259"/>
              <a:ext cx="5550" cy="86807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6223F1B-F05A-4C05-A097-3816267FCD18}"/>
                </a:ext>
              </a:extLst>
            </p:cNvPr>
            <p:cNvSpPr/>
            <p:nvPr/>
          </p:nvSpPr>
          <p:spPr>
            <a:xfrm>
              <a:off x="5060879" y="777925"/>
              <a:ext cx="131976" cy="13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05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1016" y="301753"/>
            <a:ext cx="5285232" cy="557783"/>
          </a:xfrm>
        </p:spPr>
        <p:txBody>
          <a:bodyPr/>
          <a:lstStyle/>
          <a:p>
            <a:r>
              <a:rPr lang="fr-FR" dirty="0"/>
              <a:t>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asked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FC6F6-B906-4A65-A170-BC253BE99F46}"/>
              </a:ext>
            </a:extLst>
          </p:cNvPr>
          <p:cNvSpPr txBox="1"/>
          <p:nvPr/>
        </p:nvSpPr>
        <p:spPr>
          <a:xfrm>
            <a:off x="1152144" y="1100143"/>
            <a:ext cx="325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err="1"/>
              <a:t>Letter</a:t>
            </a:r>
            <a:r>
              <a:rPr lang="fr-FR" sz="1400" dirty="0"/>
              <a:t> of </a:t>
            </a:r>
            <a:r>
              <a:rPr lang="fr-FR" sz="1400" dirty="0" err="1"/>
              <a:t>Understanding</a:t>
            </a:r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PIC </a:t>
            </a:r>
            <a:r>
              <a:rPr lang="fr-FR" sz="1400" dirty="0" err="1"/>
              <a:t>number</a:t>
            </a:r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Administrative contact (</a:t>
            </a:r>
            <a:r>
              <a:rPr lang="fr-FR" sz="1400" dirty="0" err="1"/>
              <a:t>Fsign</a:t>
            </a:r>
            <a:r>
              <a:rPr lang="fr-FR" sz="14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Part A information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6EBAC5-73A0-4EB9-B7C1-3664E269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752"/>
            <a:ext cx="12192000" cy="9672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D5FB97-EB96-4B3D-851A-EB12F83F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17" y="3656466"/>
            <a:ext cx="10719816" cy="9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60125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NRS_2019_def" id="{A22126CF-E991-6146-B806-4906C35B0DDD}" vid="{31BF5886-8832-9B49-AE2B-913C05BFB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149</Words>
  <Application>Microsoft Office PowerPoint</Application>
  <PresentationFormat>Grand écran</PresentationFormat>
  <Paragraphs>51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Wingdings</vt:lpstr>
      <vt:lpstr>Masque titre du document</vt:lpstr>
      <vt:lpstr>Présentation PowerPoint</vt:lpstr>
      <vt:lpstr>Project Management Team</vt:lpstr>
      <vt:lpstr>Administrative and financial actions schedule</vt:lpstr>
      <vt:lpstr>Information to be asked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MARZAN Lauriane</dc:creator>
  <cp:lastModifiedBy>MARZAN Lauriane</cp:lastModifiedBy>
  <cp:revision>17</cp:revision>
  <dcterms:created xsi:type="dcterms:W3CDTF">2023-01-09T15:31:00Z</dcterms:created>
  <dcterms:modified xsi:type="dcterms:W3CDTF">2023-01-11T17:06:48Z</dcterms:modified>
</cp:coreProperties>
</file>