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2" r:id="rId3"/>
    <p:sldId id="263" r:id="rId4"/>
    <p:sldId id="264" r:id="rId5"/>
    <p:sldId id="265" r:id="rId6"/>
    <p:sldId id="266"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9F7FF2-D418-4F9E-B06A-93994CBEEB0F}" type="datetimeFigureOut">
              <a:rPr lang="fr-FR" smtClean="0"/>
              <a:t>11/01/2023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936383-B441-4F0A-9DD8-E69DFB148005}" type="slidenum">
              <a:rPr lang="fr-FR" smtClean="0"/>
              <a:t>‹N°›</a:t>
            </a:fld>
            <a:endParaRPr lang="fr-FR"/>
          </a:p>
        </p:txBody>
      </p:sp>
    </p:spTree>
    <p:extLst>
      <p:ext uri="{BB962C8B-B14F-4D97-AF65-F5344CB8AC3E}">
        <p14:creationId xmlns:p14="http://schemas.microsoft.com/office/powerpoint/2010/main" val="1602235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C78A82-1838-44A5-A603-24FA202B9A3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AE1DE5E-C5D3-47E8-AEF6-FB559B4F9A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40A3A0B-73CC-48DA-894B-F450C10C8C4B}"/>
              </a:ext>
            </a:extLst>
          </p:cNvPr>
          <p:cNvSpPr>
            <a:spLocks noGrp="1"/>
          </p:cNvSpPr>
          <p:nvPr>
            <p:ph type="dt" sz="half" idx="10"/>
          </p:nvPr>
        </p:nvSpPr>
        <p:spPr/>
        <p:txBody>
          <a:bodyPr/>
          <a:lstStyle/>
          <a:p>
            <a:fld id="{9EE6C98B-EF0A-44F8-A252-E3DB803293A4}" type="datetime1">
              <a:rPr lang="fr-FR" smtClean="0"/>
              <a:t>11/01/2023</a:t>
            </a:fld>
            <a:endParaRPr lang="fr-FR"/>
          </a:p>
        </p:txBody>
      </p:sp>
      <p:sp>
        <p:nvSpPr>
          <p:cNvPr id="5" name="Espace réservé du pied de page 4">
            <a:extLst>
              <a:ext uri="{FF2B5EF4-FFF2-40B4-BE49-F238E27FC236}">
                <a16:creationId xmlns:a16="http://schemas.microsoft.com/office/drawing/2014/main" id="{42CB0B08-7632-4486-9D89-8028BA641B92}"/>
              </a:ext>
            </a:extLst>
          </p:cNvPr>
          <p:cNvSpPr>
            <a:spLocks noGrp="1"/>
          </p:cNvSpPr>
          <p:nvPr>
            <p:ph type="ftr" sz="quarter" idx="11"/>
          </p:nvPr>
        </p:nvSpPr>
        <p:spPr/>
        <p:txBody>
          <a:bodyPr/>
          <a:lstStyle/>
          <a:p>
            <a:r>
              <a:rPr lang="en-US"/>
              <a:t>January 12, 2023 - ACME Kick-off meeting</a:t>
            </a:r>
            <a:endParaRPr lang="fr-FR"/>
          </a:p>
        </p:txBody>
      </p:sp>
      <p:sp>
        <p:nvSpPr>
          <p:cNvPr id="6" name="Espace réservé du numéro de diapositive 5">
            <a:extLst>
              <a:ext uri="{FF2B5EF4-FFF2-40B4-BE49-F238E27FC236}">
                <a16:creationId xmlns:a16="http://schemas.microsoft.com/office/drawing/2014/main" id="{6F375E40-2987-4E9B-9182-D10FF0A7B0D0}"/>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1333529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092459-D7B0-498B-A479-F9CAC42B3A7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E4B789C-929D-4785-BABF-64246EE65862}"/>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BD05F4B-E831-4E58-A9C1-3A7247D93999}"/>
              </a:ext>
            </a:extLst>
          </p:cNvPr>
          <p:cNvSpPr>
            <a:spLocks noGrp="1"/>
          </p:cNvSpPr>
          <p:nvPr>
            <p:ph type="dt" sz="half" idx="10"/>
          </p:nvPr>
        </p:nvSpPr>
        <p:spPr/>
        <p:txBody>
          <a:bodyPr/>
          <a:lstStyle/>
          <a:p>
            <a:fld id="{233A6D0F-705A-4D26-800C-0097C43BE279}" type="datetime1">
              <a:rPr lang="fr-FR" smtClean="0"/>
              <a:t>11/01/2023</a:t>
            </a:fld>
            <a:endParaRPr lang="fr-FR"/>
          </a:p>
        </p:txBody>
      </p:sp>
      <p:sp>
        <p:nvSpPr>
          <p:cNvPr id="5" name="Espace réservé du pied de page 4">
            <a:extLst>
              <a:ext uri="{FF2B5EF4-FFF2-40B4-BE49-F238E27FC236}">
                <a16:creationId xmlns:a16="http://schemas.microsoft.com/office/drawing/2014/main" id="{EBD899F9-8599-4EAE-BC05-7AC69980B172}"/>
              </a:ext>
            </a:extLst>
          </p:cNvPr>
          <p:cNvSpPr>
            <a:spLocks noGrp="1"/>
          </p:cNvSpPr>
          <p:nvPr>
            <p:ph type="ftr" sz="quarter" idx="11"/>
          </p:nvPr>
        </p:nvSpPr>
        <p:spPr/>
        <p:txBody>
          <a:bodyPr/>
          <a:lstStyle/>
          <a:p>
            <a:r>
              <a:rPr lang="en-US"/>
              <a:t>January 12, 2023 - ACME Kick-off meeting</a:t>
            </a:r>
            <a:endParaRPr lang="fr-FR"/>
          </a:p>
        </p:txBody>
      </p:sp>
      <p:sp>
        <p:nvSpPr>
          <p:cNvPr id="6" name="Espace réservé du numéro de diapositive 5">
            <a:extLst>
              <a:ext uri="{FF2B5EF4-FFF2-40B4-BE49-F238E27FC236}">
                <a16:creationId xmlns:a16="http://schemas.microsoft.com/office/drawing/2014/main" id="{5B2D40E6-DD6C-4561-BEDD-12A9266FF5A0}"/>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2204594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E7D7E79-6512-473A-9D33-91AB66D3807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996313E-984E-4B6C-A60A-24F098CFC5CA}"/>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4C2B32B-F16F-434E-A133-06B930370278}"/>
              </a:ext>
            </a:extLst>
          </p:cNvPr>
          <p:cNvSpPr>
            <a:spLocks noGrp="1"/>
          </p:cNvSpPr>
          <p:nvPr>
            <p:ph type="dt" sz="half" idx="10"/>
          </p:nvPr>
        </p:nvSpPr>
        <p:spPr/>
        <p:txBody>
          <a:bodyPr/>
          <a:lstStyle/>
          <a:p>
            <a:fld id="{215D30BF-82A0-4015-95C7-5ED1DCA66B98}" type="datetime1">
              <a:rPr lang="fr-FR" smtClean="0"/>
              <a:t>11/01/2023</a:t>
            </a:fld>
            <a:endParaRPr lang="fr-FR"/>
          </a:p>
        </p:txBody>
      </p:sp>
      <p:sp>
        <p:nvSpPr>
          <p:cNvPr id="5" name="Espace réservé du pied de page 4">
            <a:extLst>
              <a:ext uri="{FF2B5EF4-FFF2-40B4-BE49-F238E27FC236}">
                <a16:creationId xmlns:a16="http://schemas.microsoft.com/office/drawing/2014/main" id="{8F54C6AC-A423-4D5C-8555-BC8E2AE450EF}"/>
              </a:ext>
            </a:extLst>
          </p:cNvPr>
          <p:cNvSpPr>
            <a:spLocks noGrp="1"/>
          </p:cNvSpPr>
          <p:nvPr>
            <p:ph type="ftr" sz="quarter" idx="11"/>
          </p:nvPr>
        </p:nvSpPr>
        <p:spPr/>
        <p:txBody>
          <a:bodyPr/>
          <a:lstStyle/>
          <a:p>
            <a:r>
              <a:rPr lang="en-US"/>
              <a:t>January 12, 2023 - ACME Kick-off meeting</a:t>
            </a:r>
            <a:endParaRPr lang="fr-FR"/>
          </a:p>
        </p:txBody>
      </p:sp>
      <p:sp>
        <p:nvSpPr>
          <p:cNvPr id="6" name="Espace réservé du numéro de diapositive 5">
            <a:extLst>
              <a:ext uri="{FF2B5EF4-FFF2-40B4-BE49-F238E27FC236}">
                <a16:creationId xmlns:a16="http://schemas.microsoft.com/office/drawing/2014/main" id="{BFA73415-403E-44DD-81D0-1AD69EA87852}"/>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1390271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AF5A18-25AE-4EBB-AD3B-2CFC1BB17E3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8787335-156E-4BE8-A1E3-271FDEBB6723}"/>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0D82482-94C7-42B2-BA9B-B29A893FD954}"/>
              </a:ext>
            </a:extLst>
          </p:cNvPr>
          <p:cNvSpPr>
            <a:spLocks noGrp="1"/>
          </p:cNvSpPr>
          <p:nvPr>
            <p:ph type="dt" sz="half" idx="10"/>
          </p:nvPr>
        </p:nvSpPr>
        <p:spPr/>
        <p:txBody>
          <a:bodyPr/>
          <a:lstStyle/>
          <a:p>
            <a:fld id="{DA54B136-F681-4412-AE53-C96ADE2E2AB7}" type="datetime1">
              <a:rPr lang="fr-FR" smtClean="0"/>
              <a:t>11/01/2023</a:t>
            </a:fld>
            <a:endParaRPr lang="fr-FR"/>
          </a:p>
        </p:txBody>
      </p:sp>
      <p:sp>
        <p:nvSpPr>
          <p:cNvPr id="5" name="Espace réservé du pied de page 4">
            <a:extLst>
              <a:ext uri="{FF2B5EF4-FFF2-40B4-BE49-F238E27FC236}">
                <a16:creationId xmlns:a16="http://schemas.microsoft.com/office/drawing/2014/main" id="{72E4A8DB-A69E-4679-A41D-42EF138F73CD}"/>
              </a:ext>
            </a:extLst>
          </p:cNvPr>
          <p:cNvSpPr>
            <a:spLocks noGrp="1"/>
          </p:cNvSpPr>
          <p:nvPr>
            <p:ph type="ftr" sz="quarter" idx="11"/>
          </p:nvPr>
        </p:nvSpPr>
        <p:spPr/>
        <p:txBody>
          <a:bodyPr/>
          <a:lstStyle/>
          <a:p>
            <a:r>
              <a:rPr lang="en-US"/>
              <a:t>January 12, 2023 - ACME Kick-off meeting</a:t>
            </a:r>
            <a:endParaRPr lang="fr-FR"/>
          </a:p>
        </p:txBody>
      </p:sp>
      <p:sp>
        <p:nvSpPr>
          <p:cNvPr id="6" name="Espace réservé du numéro de diapositive 5">
            <a:extLst>
              <a:ext uri="{FF2B5EF4-FFF2-40B4-BE49-F238E27FC236}">
                <a16:creationId xmlns:a16="http://schemas.microsoft.com/office/drawing/2014/main" id="{B636F505-F6AD-4FA8-AD1F-C9B527114CAC}"/>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606483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EB91E6-456E-4823-A1BA-1498393289D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810697D-2C7C-4A8E-B45C-82CC0C5BC6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5AF7AB18-003A-46BA-A023-7C563C18642D}"/>
              </a:ext>
            </a:extLst>
          </p:cNvPr>
          <p:cNvSpPr>
            <a:spLocks noGrp="1"/>
          </p:cNvSpPr>
          <p:nvPr>
            <p:ph type="dt" sz="half" idx="10"/>
          </p:nvPr>
        </p:nvSpPr>
        <p:spPr/>
        <p:txBody>
          <a:bodyPr/>
          <a:lstStyle/>
          <a:p>
            <a:fld id="{BEC52718-FB4E-4EE3-879F-1C4690F99B0D}" type="datetime1">
              <a:rPr lang="fr-FR" smtClean="0"/>
              <a:t>11/01/2023</a:t>
            </a:fld>
            <a:endParaRPr lang="fr-FR"/>
          </a:p>
        </p:txBody>
      </p:sp>
      <p:sp>
        <p:nvSpPr>
          <p:cNvPr id="5" name="Espace réservé du pied de page 4">
            <a:extLst>
              <a:ext uri="{FF2B5EF4-FFF2-40B4-BE49-F238E27FC236}">
                <a16:creationId xmlns:a16="http://schemas.microsoft.com/office/drawing/2014/main" id="{9B7813D8-83D1-4045-AC5E-A10CF06F21FC}"/>
              </a:ext>
            </a:extLst>
          </p:cNvPr>
          <p:cNvSpPr>
            <a:spLocks noGrp="1"/>
          </p:cNvSpPr>
          <p:nvPr>
            <p:ph type="ftr" sz="quarter" idx="11"/>
          </p:nvPr>
        </p:nvSpPr>
        <p:spPr/>
        <p:txBody>
          <a:bodyPr/>
          <a:lstStyle/>
          <a:p>
            <a:r>
              <a:rPr lang="en-US"/>
              <a:t>January 12, 2023 - ACME Kick-off meeting</a:t>
            </a:r>
            <a:endParaRPr lang="fr-FR"/>
          </a:p>
        </p:txBody>
      </p:sp>
      <p:sp>
        <p:nvSpPr>
          <p:cNvPr id="6" name="Espace réservé du numéro de diapositive 5">
            <a:extLst>
              <a:ext uri="{FF2B5EF4-FFF2-40B4-BE49-F238E27FC236}">
                <a16:creationId xmlns:a16="http://schemas.microsoft.com/office/drawing/2014/main" id="{A02EC3E8-99B5-4280-B3E1-F300DB0DEA60}"/>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1821766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75A05A-EB67-46AA-AE73-709C188034A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08DC134-7D18-4A39-BED7-4977D14234D4}"/>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4593045-1472-4839-9EF2-C02268CF5CAE}"/>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15803A3-62C0-4BC1-8F92-CBCA8AE29677}"/>
              </a:ext>
            </a:extLst>
          </p:cNvPr>
          <p:cNvSpPr>
            <a:spLocks noGrp="1"/>
          </p:cNvSpPr>
          <p:nvPr>
            <p:ph type="dt" sz="half" idx="10"/>
          </p:nvPr>
        </p:nvSpPr>
        <p:spPr/>
        <p:txBody>
          <a:bodyPr/>
          <a:lstStyle/>
          <a:p>
            <a:fld id="{A1FD1CA5-3E2B-40E5-92D7-D72DF01A8332}" type="datetime1">
              <a:rPr lang="fr-FR" smtClean="0"/>
              <a:t>11/01/2023</a:t>
            </a:fld>
            <a:endParaRPr lang="fr-FR"/>
          </a:p>
        </p:txBody>
      </p:sp>
      <p:sp>
        <p:nvSpPr>
          <p:cNvPr id="6" name="Espace réservé du pied de page 5">
            <a:extLst>
              <a:ext uri="{FF2B5EF4-FFF2-40B4-BE49-F238E27FC236}">
                <a16:creationId xmlns:a16="http://schemas.microsoft.com/office/drawing/2014/main" id="{B346CD48-90CC-48BC-A087-749FBD9DD0AD}"/>
              </a:ext>
            </a:extLst>
          </p:cNvPr>
          <p:cNvSpPr>
            <a:spLocks noGrp="1"/>
          </p:cNvSpPr>
          <p:nvPr>
            <p:ph type="ftr" sz="quarter" idx="11"/>
          </p:nvPr>
        </p:nvSpPr>
        <p:spPr/>
        <p:txBody>
          <a:bodyPr/>
          <a:lstStyle/>
          <a:p>
            <a:r>
              <a:rPr lang="en-US"/>
              <a:t>January 12, 2023 - ACME Kick-off meeting</a:t>
            </a:r>
            <a:endParaRPr lang="fr-FR"/>
          </a:p>
        </p:txBody>
      </p:sp>
      <p:sp>
        <p:nvSpPr>
          <p:cNvPr id="7" name="Espace réservé du numéro de diapositive 6">
            <a:extLst>
              <a:ext uri="{FF2B5EF4-FFF2-40B4-BE49-F238E27FC236}">
                <a16:creationId xmlns:a16="http://schemas.microsoft.com/office/drawing/2014/main" id="{CB40833D-AF3D-4FF0-83B5-814F98F7D676}"/>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2767029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D441BD-4C71-47FF-96D9-61C43390591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1ABE181-15B3-4559-95A1-AE2690569B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952DFC3E-96E1-4264-944C-5CBFEFEE63F4}"/>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BA2DA6C-586C-4290-B6A9-AB2F2965CC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0D9E574-5A22-46BD-B86D-04AA012C0F75}"/>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5CB4760-EB2C-471C-92B9-E486B732A979}"/>
              </a:ext>
            </a:extLst>
          </p:cNvPr>
          <p:cNvSpPr>
            <a:spLocks noGrp="1"/>
          </p:cNvSpPr>
          <p:nvPr>
            <p:ph type="dt" sz="half" idx="10"/>
          </p:nvPr>
        </p:nvSpPr>
        <p:spPr/>
        <p:txBody>
          <a:bodyPr/>
          <a:lstStyle/>
          <a:p>
            <a:fld id="{47610B0E-302C-41B9-B7BC-AF86A77F5A5F}" type="datetime1">
              <a:rPr lang="fr-FR" smtClean="0"/>
              <a:t>11/01/2023</a:t>
            </a:fld>
            <a:endParaRPr lang="fr-FR"/>
          </a:p>
        </p:txBody>
      </p:sp>
      <p:sp>
        <p:nvSpPr>
          <p:cNvPr id="8" name="Espace réservé du pied de page 7">
            <a:extLst>
              <a:ext uri="{FF2B5EF4-FFF2-40B4-BE49-F238E27FC236}">
                <a16:creationId xmlns:a16="http://schemas.microsoft.com/office/drawing/2014/main" id="{62E0C9E4-D9CE-46E8-A3EA-858F1F1DF730}"/>
              </a:ext>
            </a:extLst>
          </p:cNvPr>
          <p:cNvSpPr>
            <a:spLocks noGrp="1"/>
          </p:cNvSpPr>
          <p:nvPr>
            <p:ph type="ftr" sz="quarter" idx="11"/>
          </p:nvPr>
        </p:nvSpPr>
        <p:spPr/>
        <p:txBody>
          <a:bodyPr/>
          <a:lstStyle/>
          <a:p>
            <a:r>
              <a:rPr lang="en-US"/>
              <a:t>January 12, 2023 - ACME Kick-off meeting</a:t>
            </a:r>
            <a:endParaRPr lang="fr-FR"/>
          </a:p>
        </p:txBody>
      </p:sp>
      <p:sp>
        <p:nvSpPr>
          <p:cNvPr id="9" name="Espace réservé du numéro de diapositive 8">
            <a:extLst>
              <a:ext uri="{FF2B5EF4-FFF2-40B4-BE49-F238E27FC236}">
                <a16:creationId xmlns:a16="http://schemas.microsoft.com/office/drawing/2014/main" id="{B90F2D23-5852-4E03-892D-F369E3C0D2BF}"/>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1147365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E9E9C9-8ECB-46D1-A645-D1E67F81480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7CCCE9A-451C-48DD-8A36-0D09A619ACC8}"/>
              </a:ext>
            </a:extLst>
          </p:cNvPr>
          <p:cNvSpPr>
            <a:spLocks noGrp="1"/>
          </p:cNvSpPr>
          <p:nvPr>
            <p:ph type="dt" sz="half" idx="10"/>
          </p:nvPr>
        </p:nvSpPr>
        <p:spPr/>
        <p:txBody>
          <a:bodyPr/>
          <a:lstStyle/>
          <a:p>
            <a:fld id="{47828E27-FB9E-4D05-9A30-B7FE8FEBAC76}" type="datetime1">
              <a:rPr lang="fr-FR" smtClean="0"/>
              <a:t>11/01/2023</a:t>
            </a:fld>
            <a:endParaRPr lang="fr-FR"/>
          </a:p>
        </p:txBody>
      </p:sp>
      <p:sp>
        <p:nvSpPr>
          <p:cNvPr id="4" name="Espace réservé du pied de page 3">
            <a:extLst>
              <a:ext uri="{FF2B5EF4-FFF2-40B4-BE49-F238E27FC236}">
                <a16:creationId xmlns:a16="http://schemas.microsoft.com/office/drawing/2014/main" id="{5660CBA5-AC08-48E5-8564-64C1A1566D35}"/>
              </a:ext>
            </a:extLst>
          </p:cNvPr>
          <p:cNvSpPr>
            <a:spLocks noGrp="1"/>
          </p:cNvSpPr>
          <p:nvPr>
            <p:ph type="ftr" sz="quarter" idx="11"/>
          </p:nvPr>
        </p:nvSpPr>
        <p:spPr/>
        <p:txBody>
          <a:bodyPr/>
          <a:lstStyle/>
          <a:p>
            <a:r>
              <a:rPr lang="en-US"/>
              <a:t>January 12, 2023 - ACME Kick-off meeting</a:t>
            </a:r>
            <a:endParaRPr lang="fr-FR"/>
          </a:p>
        </p:txBody>
      </p:sp>
      <p:sp>
        <p:nvSpPr>
          <p:cNvPr id="5" name="Espace réservé du numéro de diapositive 4">
            <a:extLst>
              <a:ext uri="{FF2B5EF4-FFF2-40B4-BE49-F238E27FC236}">
                <a16:creationId xmlns:a16="http://schemas.microsoft.com/office/drawing/2014/main" id="{CA5D5EEA-808E-424B-9EBF-31AB5C81B811}"/>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3234228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1612A30-2935-4D9E-8C10-20FAE9910C30}"/>
              </a:ext>
            </a:extLst>
          </p:cNvPr>
          <p:cNvSpPr>
            <a:spLocks noGrp="1"/>
          </p:cNvSpPr>
          <p:nvPr>
            <p:ph type="dt" sz="half" idx="10"/>
          </p:nvPr>
        </p:nvSpPr>
        <p:spPr/>
        <p:txBody>
          <a:bodyPr/>
          <a:lstStyle/>
          <a:p>
            <a:fld id="{23F399D6-9732-4875-98CF-B4E157C91F5A}" type="datetime1">
              <a:rPr lang="fr-FR" smtClean="0"/>
              <a:t>11/01/2023</a:t>
            </a:fld>
            <a:endParaRPr lang="fr-FR"/>
          </a:p>
        </p:txBody>
      </p:sp>
      <p:sp>
        <p:nvSpPr>
          <p:cNvPr id="3" name="Espace réservé du pied de page 2">
            <a:extLst>
              <a:ext uri="{FF2B5EF4-FFF2-40B4-BE49-F238E27FC236}">
                <a16:creationId xmlns:a16="http://schemas.microsoft.com/office/drawing/2014/main" id="{662CB0D0-4EC3-4EF8-B6EA-2408A2AAC8F4}"/>
              </a:ext>
            </a:extLst>
          </p:cNvPr>
          <p:cNvSpPr>
            <a:spLocks noGrp="1"/>
          </p:cNvSpPr>
          <p:nvPr>
            <p:ph type="ftr" sz="quarter" idx="11"/>
          </p:nvPr>
        </p:nvSpPr>
        <p:spPr/>
        <p:txBody>
          <a:bodyPr/>
          <a:lstStyle/>
          <a:p>
            <a:r>
              <a:rPr lang="en-US"/>
              <a:t>January 12, 2023 - ACME Kick-off meeting</a:t>
            </a:r>
            <a:endParaRPr lang="fr-FR"/>
          </a:p>
        </p:txBody>
      </p:sp>
      <p:sp>
        <p:nvSpPr>
          <p:cNvPr id="4" name="Espace réservé du numéro de diapositive 3">
            <a:extLst>
              <a:ext uri="{FF2B5EF4-FFF2-40B4-BE49-F238E27FC236}">
                <a16:creationId xmlns:a16="http://schemas.microsoft.com/office/drawing/2014/main" id="{AC20D16A-47CF-433C-9938-74E921E55334}"/>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60309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706404-B579-4B27-93D1-60B80DA198E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F355C4B-CA65-490E-B57A-537928EEEC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BEF11CD-BA66-4233-8031-86C638A9D1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D4CF011-17A8-4BFB-B28F-0DB3FBFE9299}"/>
              </a:ext>
            </a:extLst>
          </p:cNvPr>
          <p:cNvSpPr>
            <a:spLocks noGrp="1"/>
          </p:cNvSpPr>
          <p:nvPr>
            <p:ph type="dt" sz="half" idx="10"/>
          </p:nvPr>
        </p:nvSpPr>
        <p:spPr/>
        <p:txBody>
          <a:bodyPr/>
          <a:lstStyle/>
          <a:p>
            <a:fld id="{D0BF4DD7-21BF-4705-B523-E8DC2D459A6F}" type="datetime1">
              <a:rPr lang="fr-FR" smtClean="0"/>
              <a:t>11/01/2023</a:t>
            </a:fld>
            <a:endParaRPr lang="fr-FR"/>
          </a:p>
        </p:txBody>
      </p:sp>
      <p:sp>
        <p:nvSpPr>
          <p:cNvPr id="6" name="Espace réservé du pied de page 5">
            <a:extLst>
              <a:ext uri="{FF2B5EF4-FFF2-40B4-BE49-F238E27FC236}">
                <a16:creationId xmlns:a16="http://schemas.microsoft.com/office/drawing/2014/main" id="{6DF6A4C5-2446-4998-B5E2-36ACD1672CFA}"/>
              </a:ext>
            </a:extLst>
          </p:cNvPr>
          <p:cNvSpPr>
            <a:spLocks noGrp="1"/>
          </p:cNvSpPr>
          <p:nvPr>
            <p:ph type="ftr" sz="quarter" idx="11"/>
          </p:nvPr>
        </p:nvSpPr>
        <p:spPr/>
        <p:txBody>
          <a:bodyPr/>
          <a:lstStyle/>
          <a:p>
            <a:r>
              <a:rPr lang="en-US"/>
              <a:t>January 12, 2023 - ACME Kick-off meeting</a:t>
            </a:r>
            <a:endParaRPr lang="fr-FR"/>
          </a:p>
        </p:txBody>
      </p:sp>
      <p:sp>
        <p:nvSpPr>
          <p:cNvPr id="7" name="Espace réservé du numéro de diapositive 6">
            <a:extLst>
              <a:ext uri="{FF2B5EF4-FFF2-40B4-BE49-F238E27FC236}">
                <a16:creationId xmlns:a16="http://schemas.microsoft.com/office/drawing/2014/main" id="{BB7FE6F8-CDE8-4013-A9CB-4CA6C5FC8C92}"/>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242468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52F606-D99C-4847-B7C6-DC351747B25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B8A8769-38A1-4678-8F53-1DDDEB841B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D7F9F27-FC82-468D-AE57-CDA24105B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90A91C2-1475-490F-ACCF-A96FF70617C7}"/>
              </a:ext>
            </a:extLst>
          </p:cNvPr>
          <p:cNvSpPr>
            <a:spLocks noGrp="1"/>
          </p:cNvSpPr>
          <p:nvPr>
            <p:ph type="dt" sz="half" idx="10"/>
          </p:nvPr>
        </p:nvSpPr>
        <p:spPr/>
        <p:txBody>
          <a:bodyPr/>
          <a:lstStyle/>
          <a:p>
            <a:fld id="{1AF1E061-5B96-4F61-9BEC-13D70C59866F}" type="datetime1">
              <a:rPr lang="fr-FR" smtClean="0"/>
              <a:t>11/01/2023</a:t>
            </a:fld>
            <a:endParaRPr lang="fr-FR"/>
          </a:p>
        </p:txBody>
      </p:sp>
      <p:sp>
        <p:nvSpPr>
          <p:cNvPr id="6" name="Espace réservé du pied de page 5">
            <a:extLst>
              <a:ext uri="{FF2B5EF4-FFF2-40B4-BE49-F238E27FC236}">
                <a16:creationId xmlns:a16="http://schemas.microsoft.com/office/drawing/2014/main" id="{924F42AD-F4E9-49CD-A691-944E937271F9}"/>
              </a:ext>
            </a:extLst>
          </p:cNvPr>
          <p:cNvSpPr>
            <a:spLocks noGrp="1"/>
          </p:cNvSpPr>
          <p:nvPr>
            <p:ph type="ftr" sz="quarter" idx="11"/>
          </p:nvPr>
        </p:nvSpPr>
        <p:spPr/>
        <p:txBody>
          <a:bodyPr/>
          <a:lstStyle/>
          <a:p>
            <a:r>
              <a:rPr lang="en-US"/>
              <a:t>January 12, 2023 - ACME Kick-off meeting</a:t>
            </a:r>
            <a:endParaRPr lang="fr-FR"/>
          </a:p>
        </p:txBody>
      </p:sp>
      <p:sp>
        <p:nvSpPr>
          <p:cNvPr id="7" name="Espace réservé du numéro de diapositive 6">
            <a:extLst>
              <a:ext uri="{FF2B5EF4-FFF2-40B4-BE49-F238E27FC236}">
                <a16:creationId xmlns:a16="http://schemas.microsoft.com/office/drawing/2014/main" id="{86B6668B-4926-4FB3-AE51-B5016CACAA37}"/>
              </a:ext>
            </a:extLst>
          </p:cNvPr>
          <p:cNvSpPr>
            <a:spLocks noGrp="1"/>
          </p:cNvSpPr>
          <p:nvPr>
            <p:ph type="sldNum" sz="quarter" idx="12"/>
          </p:nvPr>
        </p:nvSpPr>
        <p:spPr/>
        <p:txBody>
          <a:bodyPr/>
          <a:lstStyle/>
          <a:p>
            <a:fld id="{C14257AE-6719-4792-B1DC-88D83429FF64}" type="slidenum">
              <a:rPr lang="fr-FR" smtClean="0"/>
              <a:t>‹N°›</a:t>
            </a:fld>
            <a:endParaRPr lang="fr-FR"/>
          </a:p>
        </p:txBody>
      </p:sp>
    </p:spTree>
    <p:extLst>
      <p:ext uri="{BB962C8B-B14F-4D97-AF65-F5344CB8AC3E}">
        <p14:creationId xmlns:p14="http://schemas.microsoft.com/office/powerpoint/2010/main" val="2363528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9FC322-1843-482A-8BA6-EDF1E47294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C2B98DD-BB59-4424-90BC-19778D8906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00B9FAD-91D2-4F3C-AA77-D70EFD9258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B44AD-DDC3-4E81-80F2-065644D1BC80}" type="datetime1">
              <a:rPr lang="fr-FR" smtClean="0"/>
              <a:t>11/01/2023</a:t>
            </a:fld>
            <a:endParaRPr lang="fr-FR"/>
          </a:p>
        </p:txBody>
      </p:sp>
      <p:sp>
        <p:nvSpPr>
          <p:cNvPr id="5" name="Espace réservé du pied de page 4">
            <a:extLst>
              <a:ext uri="{FF2B5EF4-FFF2-40B4-BE49-F238E27FC236}">
                <a16:creationId xmlns:a16="http://schemas.microsoft.com/office/drawing/2014/main" id="{E27E6AFD-6E13-4206-93B3-C9C8A5F5F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January 12, 2023 - ACME Kick-off meeting</a:t>
            </a:r>
            <a:endParaRPr lang="fr-FR"/>
          </a:p>
        </p:txBody>
      </p:sp>
      <p:sp>
        <p:nvSpPr>
          <p:cNvPr id="6" name="Espace réservé du numéro de diapositive 5">
            <a:extLst>
              <a:ext uri="{FF2B5EF4-FFF2-40B4-BE49-F238E27FC236}">
                <a16:creationId xmlns:a16="http://schemas.microsoft.com/office/drawing/2014/main" id="{F18A8EC9-792D-4030-87DB-2AF04459E2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257AE-6719-4792-B1DC-88D83429FF64}" type="slidenum">
              <a:rPr lang="fr-FR" smtClean="0"/>
              <a:t>‹N°›</a:t>
            </a:fld>
            <a:endParaRPr lang="fr-FR"/>
          </a:p>
        </p:txBody>
      </p:sp>
    </p:spTree>
    <p:extLst>
      <p:ext uri="{BB962C8B-B14F-4D97-AF65-F5344CB8AC3E}">
        <p14:creationId xmlns:p14="http://schemas.microsoft.com/office/powerpoint/2010/main" val="3306617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C59995DB-5B3B-410D-AD4F-48F0E4F0FF49}"/>
              </a:ext>
            </a:extLst>
          </p:cNvPr>
          <p:cNvSpPr txBox="1"/>
          <p:nvPr/>
        </p:nvSpPr>
        <p:spPr>
          <a:xfrm>
            <a:off x="1231265" y="469773"/>
            <a:ext cx="9312676" cy="1077218"/>
          </a:xfrm>
          <a:prstGeom prst="rect">
            <a:avLst/>
          </a:prstGeom>
          <a:noFill/>
        </p:spPr>
        <p:txBody>
          <a:bodyPr wrap="square" rtlCol="0">
            <a:spAutoFit/>
          </a:bodyPr>
          <a:lstStyle/>
          <a:p>
            <a:pPr algn="ctr"/>
            <a:r>
              <a:rPr lang="fr-FR" b="1" dirty="0">
                <a:solidFill>
                  <a:srgbClr val="FF0000"/>
                </a:solidFill>
                <a:ea typeface="Calibri" panose="020F0502020204030204" pitchFamily="34" charset="0"/>
                <a:cs typeface="Times New Roman" panose="02020603050405020304" pitchFamily="18" charset="0"/>
              </a:rPr>
              <a:t>ACME - </a:t>
            </a:r>
            <a:r>
              <a:rPr lang="fr-FR" b="1" dirty="0" err="1">
                <a:solidFill>
                  <a:srgbClr val="FF0000"/>
                </a:solidFill>
                <a:ea typeface="Calibri" panose="020F0502020204030204" pitchFamily="34" charset="0"/>
                <a:cs typeface="Times New Roman" panose="02020603050405020304" pitchFamily="18" charset="0"/>
              </a:rPr>
              <a:t>Astrophysics</a:t>
            </a:r>
            <a:r>
              <a:rPr lang="fr-FR" b="1" dirty="0">
                <a:solidFill>
                  <a:srgbClr val="FF0000"/>
                </a:solidFill>
                <a:ea typeface="Calibri" panose="020F0502020204030204" pitchFamily="34" charset="0"/>
                <a:cs typeface="Times New Roman" panose="02020603050405020304" pitchFamily="18" charset="0"/>
              </a:rPr>
              <a:t> Centre for </a:t>
            </a:r>
            <a:r>
              <a:rPr lang="fr-FR" b="1" dirty="0" err="1">
                <a:solidFill>
                  <a:srgbClr val="FF0000"/>
                </a:solidFill>
                <a:ea typeface="Calibri" panose="020F0502020204030204" pitchFamily="34" charset="0"/>
                <a:cs typeface="Times New Roman" panose="02020603050405020304" pitchFamily="18" charset="0"/>
              </a:rPr>
              <a:t>Multimessenger</a:t>
            </a:r>
            <a:r>
              <a:rPr lang="fr-FR" b="1" dirty="0">
                <a:solidFill>
                  <a:srgbClr val="FF0000"/>
                </a:solidFill>
                <a:ea typeface="Calibri" panose="020F0502020204030204" pitchFamily="34" charset="0"/>
                <a:cs typeface="Times New Roman" panose="02020603050405020304" pitchFamily="18" charset="0"/>
              </a:rPr>
              <a:t> </a:t>
            </a:r>
            <a:r>
              <a:rPr lang="fr-FR" b="1" dirty="0" err="1">
                <a:solidFill>
                  <a:srgbClr val="FF0000"/>
                </a:solidFill>
                <a:ea typeface="Calibri" panose="020F0502020204030204" pitchFamily="34" charset="0"/>
                <a:cs typeface="Times New Roman" panose="02020603050405020304" pitchFamily="18" charset="0"/>
              </a:rPr>
              <a:t>studies</a:t>
            </a:r>
            <a:r>
              <a:rPr lang="fr-FR" b="1" dirty="0">
                <a:solidFill>
                  <a:srgbClr val="FF0000"/>
                </a:solidFill>
                <a:ea typeface="Calibri" panose="020F0502020204030204" pitchFamily="34" charset="0"/>
                <a:cs typeface="Times New Roman" panose="02020603050405020304" pitchFamily="18" charset="0"/>
              </a:rPr>
              <a:t> in Europe</a:t>
            </a:r>
            <a:endParaRPr lang="fr-FR" b="1" dirty="0">
              <a:solidFill>
                <a:srgbClr val="FF0000"/>
              </a:solidFill>
            </a:endParaRPr>
          </a:p>
          <a:p>
            <a:endParaRPr lang="fr-FR" sz="1400" dirty="0"/>
          </a:p>
          <a:p>
            <a:pPr marL="285750" indent="-285750">
              <a:buFont typeface="Courier New" panose="02070309020205020404" pitchFamily="49" charset="0"/>
              <a:buChar char="o"/>
            </a:pPr>
            <a:endParaRPr lang="fr-FR" sz="1400" dirty="0"/>
          </a:p>
          <a:p>
            <a:endParaRPr lang="fr-FR" dirty="0"/>
          </a:p>
        </p:txBody>
      </p:sp>
      <p:sp>
        <p:nvSpPr>
          <p:cNvPr id="2" name="ZoneTexte 1">
            <a:extLst>
              <a:ext uri="{FF2B5EF4-FFF2-40B4-BE49-F238E27FC236}">
                <a16:creationId xmlns:a16="http://schemas.microsoft.com/office/drawing/2014/main" id="{B53DDF42-ECF7-471F-A216-3641C4023E11}"/>
              </a:ext>
            </a:extLst>
          </p:cNvPr>
          <p:cNvSpPr txBox="1"/>
          <p:nvPr/>
        </p:nvSpPr>
        <p:spPr>
          <a:xfrm>
            <a:off x="586534" y="1134630"/>
            <a:ext cx="10750159" cy="4466351"/>
          </a:xfrm>
          <a:prstGeom prst="rect">
            <a:avLst/>
          </a:prstGeom>
          <a:noFill/>
          <a:ln>
            <a:noFill/>
          </a:ln>
        </p:spPr>
        <p:txBody>
          <a:bodyPr wrap="square" rtlCol="0">
            <a:spAutoFit/>
          </a:bodyPr>
          <a:lstStyle/>
          <a:p>
            <a:pPr marL="685800" algn="just">
              <a:spcAft>
                <a:spcPts val="800"/>
              </a:spcAft>
            </a:pPr>
            <a:r>
              <a:rPr lang="fr-FR" b="1" dirty="0" err="1">
                <a:solidFill>
                  <a:srgbClr val="0070C0"/>
                </a:solidFill>
                <a:ea typeface="Calibri" panose="020F0502020204030204" pitchFamily="34" charset="0"/>
                <a:cs typeface="Times New Roman" panose="02020603050405020304" pitchFamily="18" charset="0"/>
              </a:rPr>
              <a:t>Research</a:t>
            </a:r>
            <a:r>
              <a:rPr lang="fr-FR" b="1" dirty="0">
                <a:solidFill>
                  <a:srgbClr val="0070C0"/>
                </a:solidFill>
                <a:ea typeface="Calibri" panose="020F0502020204030204" pitchFamily="34" charset="0"/>
                <a:cs typeface="Times New Roman" panose="02020603050405020304" pitchFamily="18" charset="0"/>
              </a:rPr>
              <a:t> Infrastructures: </a:t>
            </a:r>
            <a:r>
              <a:rPr lang="en-US" b="1" dirty="0">
                <a:solidFill>
                  <a:schemeClr val="accent1"/>
                </a:solidFill>
              </a:rPr>
              <a:t>Principles and Guidelines for Access </a:t>
            </a:r>
          </a:p>
          <a:p>
            <a:pPr marL="685800" algn="just">
              <a:spcAft>
                <a:spcPts val="800"/>
              </a:spcAft>
            </a:pPr>
            <a:r>
              <a:rPr lang="en-US" sz="1600" dirty="0"/>
              <a:t>(excerpts from the European Charter for Access to Research Infrastructures)</a:t>
            </a:r>
          </a:p>
          <a:p>
            <a:pPr marL="685800" algn="just">
              <a:spcAft>
                <a:spcPts val="800"/>
              </a:spcAft>
            </a:pPr>
            <a:endParaRPr lang="fr-FR" sz="1600" dirty="0">
              <a:latin typeface="Times New Roman" panose="02020603050405020304" pitchFamily="18" charset="0"/>
              <a:ea typeface="Calibri" panose="020F0502020204030204" pitchFamily="34" charset="0"/>
              <a:cs typeface="Times New Roman" panose="02020603050405020304" pitchFamily="18" charset="0"/>
            </a:endParaRPr>
          </a:p>
          <a:p>
            <a:pPr marL="685800">
              <a:lnSpc>
                <a:spcPct val="107000"/>
              </a:lnSpc>
              <a:spcAft>
                <a:spcPts val="800"/>
              </a:spcAft>
            </a:pPr>
            <a:r>
              <a:rPr lang="en-US" sz="1600" dirty="0"/>
              <a:t>3. DEFINITIONS </a:t>
            </a:r>
          </a:p>
          <a:p>
            <a:pPr marL="685800" algn="just">
              <a:lnSpc>
                <a:spcPct val="107000"/>
              </a:lnSpc>
              <a:spcAft>
                <a:spcPts val="800"/>
              </a:spcAft>
            </a:pPr>
            <a:r>
              <a:rPr lang="en-US" sz="1600" b="1" dirty="0"/>
              <a:t>Research Infrastructures:  </a:t>
            </a:r>
            <a:r>
              <a:rPr lang="en-US" sz="1600" dirty="0"/>
              <a:t>‘Research Infrastructures’ are facilities, resources and services that are used by the research communities to conduct research and foster innovation in their fields. They include: major scientific equipment (or sets of instruments), knowledge-based resources such as collections, archives and scientific data, e-infrastructures, such as data and computing systems and communication networks and any other tools that are essential to achieve excellence in research and innovation. They may be 'single-sited', 'virtual' and 'distributed’</a:t>
            </a:r>
          </a:p>
          <a:p>
            <a:pPr marL="685800" algn="just">
              <a:lnSpc>
                <a:spcPct val="107000"/>
              </a:lnSpc>
              <a:spcAft>
                <a:spcPts val="800"/>
              </a:spcAft>
            </a:pPr>
            <a:endParaRPr lang="en-US" sz="1600" dirty="0"/>
          </a:p>
          <a:p>
            <a:pPr marL="685800" algn="just">
              <a:lnSpc>
                <a:spcPct val="107000"/>
              </a:lnSpc>
              <a:spcAft>
                <a:spcPts val="800"/>
              </a:spcAft>
            </a:pPr>
            <a:r>
              <a:rPr lang="en-US" sz="1600" b="1" dirty="0"/>
              <a:t>Users: ‘</a:t>
            </a:r>
            <a:r>
              <a:rPr lang="en-US" sz="1600" dirty="0"/>
              <a:t>Users’ of Research Infrastructures can be individuals, teams and institutions from academia, business, industry and public services. They are engaged in the conception or creation of new knowledge, products, processes, methods and systems and also in the management of projects. </a:t>
            </a:r>
          </a:p>
          <a:p>
            <a:pPr marL="685800">
              <a:lnSpc>
                <a:spcPct val="107000"/>
              </a:lnSpc>
              <a:spcAft>
                <a:spcPts val="800"/>
              </a:spcAft>
            </a:pPr>
            <a:r>
              <a:rPr lang="en-US" sz="1600" dirty="0"/>
              <a:t>. </a:t>
            </a:r>
            <a:endParaRPr lang="fr-FR" dirty="0"/>
          </a:p>
        </p:txBody>
      </p:sp>
      <p:sp>
        <p:nvSpPr>
          <p:cNvPr id="3" name="Espace réservé du pied de page 2">
            <a:extLst>
              <a:ext uri="{FF2B5EF4-FFF2-40B4-BE49-F238E27FC236}">
                <a16:creationId xmlns:a16="http://schemas.microsoft.com/office/drawing/2014/main" id="{FDD8D9A5-34E5-4CD0-900D-D2B22FD05A69}"/>
              </a:ext>
            </a:extLst>
          </p:cNvPr>
          <p:cNvSpPr>
            <a:spLocks noGrp="1"/>
          </p:cNvSpPr>
          <p:nvPr>
            <p:ph type="ftr" sz="quarter" idx="11"/>
          </p:nvPr>
        </p:nvSpPr>
        <p:spPr/>
        <p:txBody>
          <a:bodyPr/>
          <a:lstStyle/>
          <a:p>
            <a:r>
              <a:rPr lang="en-US" dirty="0"/>
              <a:t>January 12, 2023 - ACME Kick-off meeting</a:t>
            </a:r>
            <a:endParaRPr lang="fr-FR" dirty="0"/>
          </a:p>
        </p:txBody>
      </p:sp>
    </p:spTree>
    <p:extLst>
      <p:ext uri="{BB962C8B-B14F-4D97-AF65-F5344CB8AC3E}">
        <p14:creationId xmlns:p14="http://schemas.microsoft.com/office/powerpoint/2010/main" val="2829454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C59995DB-5B3B-410D-AD4F-48F0E4F0FF49}"/>
              </a:ext>
            </a:extLst>
          </p:cNvPr>
          <p:cNvSpPr txBox="1"/>
          <p:nvPr/>
        </p:nvSpPr>
        <p:spPr>
          <a:xfrm>
            <a:off x="1231265" y="469773"/>
            <a:ext cx="9312676" cy="1077218"/>
          </a:xfrm>
          <a:prstGeom prst="rect">
            <a:avLst/>
          </a:prstGeom>
          <a:noFill/>
        </p:spPr>
        <p:txBody>
          <a:bodyPr wrap="square" rtlCol="0">
            <a:spAutoFit/>
          </a:bodyPr>
          <a:lstStyle/>
          <a:p>
            <a:pPr algn="ctr"/>
            <a:r>
              <a:rPr lang="fr-FR" b="1" dirty="0">
                <a:solidFill>
                  <a:srgbClr val="FF0000"/>
                </a:solidFill>
                <a:ea typeface="Calibri" panose="020F0502020204030204" pitchFamily="34" charset="0"/>
                <a:cs typeface="Times New Roman" panose="02020603050405020304" pitchFamily="18" charset="0"/>
              </a:rPr>
              <a:t>ACME - </a:t>
            </a:r>
            <a:r>
              <a:rPr lang="fr-FR" b="1" dirty="0" err="1">
                <a:solidFill>
                  <a:srgbClr val="FF0000"/>
                </a:solidFill>
                <a:ea typeface="Calibri" panose="020F0502020204030204" pitchFamily="34" charset="0"/>
                <a:cs typeface="Times New Roman" panose="02020603050405020304" pitchFamily="18" charset="0"/>
              </a:rPr>
              <a:t>Astrophysics</a:t>
            </a:r>
            <a:r>
              <a:rPr lang="fr-FR" b="1" dirty="0">
                <a:solidFill>
                  <a:srgbClr val="FF0000"/>
                </a:solidFill>
                <a:ea typeface="Calibri" panose="020F0502020204030204" pitchFamily="34" charset="0"/>
                <a:cs typeface="Times New Roman" panose="02020603050405020304" pitchFamily="18" charset="0"/>
              </a:rPr>
              <a:t> Centre for </a:t>
            </a:r>
            <a:r>
              <a:rPr lang="fr-FR" b="1" dirty="0" err="1">
                <a:solidFill>
                  <a:srgbClr val="FF0000"/>
                </a:solidFill>
                <a:ea typeface="Calibri" panose="020F0502020204030204" pitchFamily="34" charset="0"/>
                <a:cs typeface="Times New Roman" panose="02020603050405020304" pitchFamily="18" charset="0"/>
              </a:rPr>
              <a:t>Multimessenger</a:t>
            </a:r>
            <a:r>
              <a:rPr lang="fr-FR" b="1" dirty="0">
                <a:solidFill>
                  <a:srgbClr val="FF0000"/>
                </a:solidFill>
                <a:ea typeface="Calibri" panose="020F0502020204030204" pitchFamily="34" charset="0"/>
                <a:cs typeface="Times New Roman" panose="02020603050405020304" pitchFamily="18" charset="0"/>
              </a:rPr>
              <a:t> </a:t>
            </a:r>
            <a:r>
              <a:rPr lang="fr-FR" b="1" dirty="0" err="1">
                <a:solidFill>
                  <a:srgbClr val="FF0000"/>
                </a:solidFill>
                <a:ea typeface="Calibri" panose="020F0502020204030204" pitchFamily="34" charset="0"/>
                <a:cs typeface="Times New Roman" panose="02020603050405020304" pitchFamily="18" charset="0"/>
              </a:rPr>
              <a:t>studies</a:t>
            </a:r>
            <a:r>
              <a:rPr lang="fr-FR" b="1" dirty="0">
                <a:solidFill>
                  <a:srgbClr val="FF0000"/>
                </a:solidFill>
                <a:ea typeface="Calibri" panose="020F0502020204030204" pitchFamily="34" charset="0"/>
                <a:cs typeface="Times New Roman" panose="02020603050405020304" pitchFamily="18" charset="0"/>
              </a:rPr>
              <a:t> in Europe</a:t>
            </a:r>
            <a:endParaRPr lang="fr-FR" b="1" dirty="0">
              <a:solidFill>
                <a:srgbClr val="FF0000"/>
              </a:solidFill>
            </a:endParaRPr>
          </a:p>
          <a:p>
            <a:endParaRPr lang="fr-FR" sz="1400" dirty="0"/>
          </a:p>
          <a:p>
            <a:pPr marL="285750" indent="-285750">
              <a:buFont typeface="Courier New" panose="02070309020205020404" pitchFamily="49" charset="0"/>
              <a:buChar char="o"/>
            </a:pPr>
            <a:endParaRPr lang="fr-FR" sz="1400" dirty="0"/>
          </a:p>
          <a:p>
            <a:endParaRPr lang="fr-FR" dirty="0"/>
          </a:p>
        </p:txBody>
      </p:sp>
      <p:sp>
        <p:nvSpPr>
          <p:cNvPr id="2" name="ZoneTexte 1">
            <a:extLst>
              <a:ext uri="{FF2B5EF4-FFF2-40B4-BE49-F238E27FC236}">
                <a16:creationId xmlns:a16="http://schemas.microsoft.com/office/drawing/2014/main" id="{B53DDF42-ECF7-471F-A216-3641C4023E11}"/>
              </a:ext>
            </a:extLst>
          </p:cNvPr>
          <p:cNvSpPr txBox="1"/>
          <p:nvPr/>
        </p:nvSpPr>
        <p:spPr>
          <a:xfrm>
            <a:off x="586534" y="1134630"/>
            <a:ext cx="10750159" cy="5568960"/>
          </a:xfrm>
          <a:prstGeom prst="rect">
            <a:avLst/>
          </a:prstGeom>
          <a:noFill/>
          <a:ln>
            <a:noFill/>
          </a:ln>
        </p:spPr>
        <p:txBody>
          <a:bodyPr wrap="square" rtlCol="0">
            <a:spAutoFit/>
          </a:bodyPr>
          <a:lstStyle/>
          <a:p>
            <a:pPr marL="685800" algn="just">
              <a:spcAft>
                <a:spcPts val="800"/>
              </a:spcAft>
            </a:pPr>
            <a:r>
              <a:rPr lang="fr-FR" b="1" dirty="0" err="1">
                <a:solidFill>
                  <a:srgbClr val="0070C0"/>
                </a:solidFill>
                <a:ea typeface="Calibri" panose="020F0502020204030204" pitchFamily="34" charset="0"/>
                <a:cs typeface="Times New Roman" panose="02020603050405020304" pitchFamily="18" charset="0"/>
              </a:rPr>
              <a:t>Research</a:t>
            </a:r>
            <a:r>
              <a:rPr lang="fr-FR" b="1" dirty="0">
                <a:solidFill>
                  <a:srgbClr val="0070C0"/>
                </a:solidFill>
                <a:ea typeface="Calibri" panose="020F0502020204030204" pitchFamily="34" charset="0"/>
                <a:cs typeface="Times New Roman" panose="02020603050405020304" pitchFamily="18" charset="0"/>
              </a:rPr>
              <a:t> Infrastructures: </a:t>
            </a:r>
            <a:r>
              <a:rPr lang="en-US" b="1" dirty="0">
                <a:solidFill>
                  <a:schemeClr val="accent1"/>
                </a:solidFill>
              </a:rPr>
              <a:t>Principles and Guidelines for Access </a:t>
            </a:r>
          </a:p>
          <a:p>
            <a:pPr marL="685800" algn="just">
              <a:spcAft>
                <a:spcPts val="800"/>
              </a:spcAft>
            </a:pPr>
            <a:r>
              <a:rPr lang="en-US" sz="1600" dirty="0"/>
              <a:t>(excerpts from the European Charter for Access to Research Infrastructures)</a:t>
            </a:r>
            <a:endParaRPr lang="fr-FR" sz="1600" dirty="0">
              <a:latin typeface="Times New Roman" panose="02020603050405020304" pitchFamily="18" charset="0"/>
              <a:ea typeface="Calibri" panose="020F0502020204030204" pitchFamily="34" charset="0"/>
              <a:cs typeface="Times New Roman" panose="02020603050405020304" pitchFamily="18" charset="0"/>
            </a:endParaRPr>
          </a:p>
          <a:p>
            <a:pPr marL="685800">
              <a:lnSpc>
                <a:spcPct val="107000"/>
              </a:lnSpc>
              <a:spcAft>
                <a:spcPts val="800"/>
              </a:spcAft>
            </a:pPr>
            <a:r>
              <a:rPr lang="en-US" sz="1600" dirty="0"/>
              <a:t>3. DEFINITIONS </a:t>
            </a:r>
          </a:p>
          <a:p>
            <a:pPr marL="685800" algn="just">
              <a:lnSpc>
                <a:spcPct val="107000"/>
              </a:lnSpc>
              <a:spcAft>
                <a:spcPts val="800"/>
              </a:spcAft>
            </a:pPr>
            <a:r>
              <a:rPr lang="en-US" sz="1600" b="1" dirty="0"/>
              <a:t>Access:</a:t>
            </a:r>
            <a:r>
              <a:rPr lang="en-US" sz="1600" dirty="0"/>
              <a:t> ‘Access’ refers to the legitimate and </a:t>
            </a:r>
            <a:r>
              <a:rPr lang="en-US" sz="1600" dirty="0" err="1"/>
              <a:t>authorised</a:t>
            </a:r>
            <a:r>
              <a:rPr lang="en-US" sz="1600" dirty="0"/>
              <a:t> physical, remote and virtual admission to, interactions with and use of Research Infrastructures and to services offered by Research Infrastructures to Users. Such Access can be granted, amongst others, to machine time, computing resources, software, data, data-communication services, trust and authentication services, sample preparation, archives, collections, the set-up, execution and dismantling of experiments, education and training, expert support and analytical services. </a:t>
            </a:r>
          </a:p>
          <a:p>
            <a:pPr marL="685800" algn="just">
              <a:lnSpc>
                <a:spcPct val="107000"/>
              </a:lnSpc>
              <a:spcAft>
                <a:spcPts val="800"/>
              </a:spcAft>
            </a:pPr>
            <a:r>
              <a:rPr lang="en-US" sz="1600" b="1" dirty="0"/>
              <a:t>Access Unit: </a:t>
            </a:r>
            <a:r>
              <a:rPr lang="en-US" sz="1600" dirty="0"/>
              <a:t>The Access Unit is a measure specifying the Access offered to the Users. Research Infrastructures are responsible for the definition of Access Units, which may vary from e.g. precise values like hours or sessions of beam time processing time, to gigabytes transmitted for the conduction of complex experiments and projects up to quotations based on an inventory of Users' needs.</a:t>
            </a:r>
            <a:endParaRPr lang="en-US" sz="1600" dirty="0">
              <a:ea typeface="Calibri" panose="020F0502020204030204" pitchFamily="34" charset="0"/>
              <a:cs typeface="Times New Roman" panose="02020603050405020304" pitchFamily="18" charset="0"/>
            </a:endParaRPr>
          </a:p>
          <a:p>
            <a:pPr marL="685800" algn="just">
              <a:lnSpc>
                <a:spcPct val="107000"/>
              </a:lnSpc>
              <a:spcAft>
                <a:spcPts val="800"/>
              </a:spcAft>
            </a:pPr>
            <a:r>
              <a:rPr lang="fr-FR" sz="1600" dirty="0"/>
              <a:t>4. PRINCIPLES</a:t>
            </a:r>
            <a:endParaRPr lang="en-US" sz="1600" dirty="0">
              <a:cs typeface="Times New Roman" panose="02020603050405020304" pitchFamily="18" charset="0"/>
            </a:endParaRPr>
          </a:p>
          <a:p>
            <a:pPr marL="685800" algn="just">
              <a:lnSpc>
                <a:spcPct val="107000"/>
              </a:lnSpc>
              <a:spcAft>
                <a:spcPts val="800"/>
              </a:spcAft>
            </a:pPr>
            <a:r>
              <a:rPr lang="en-US" sz="1600" b="1" dirty="0"/>
              <a:t>Research data management: </a:t>
            </a:r>
            <a:r>
              <a:rPr lang="en-US" sz="1600" dirty="0"/>
              <a:t>Research Infrastructures should have a research data management policy ensuring that research data are appropriately maintained, archived for a reasonable period, and available for review and (re-)use. Research Infrastructures and Users should have an agreement on how to (re-)use the data. If appropriate, they are also encouraged to consider providing open access to research data.</a:t>
            </a:r>
            <a:endParaRPr lang="fr-FR" sz="1600" dirty="0">
              <a:ea typeface="Calibri" panose="020F0502020204030204" pitchFamily="34" charset="0"/>
              <a:cs typeface="Times New Roman" panose="02020603050405020304" pitchFamily="18" charset="0"/>
            </a:endParaRPr>
          </a:p>
          <a:p>
            <a:pPr marL="685800">
              <a:lnSpc>
                <a:spcPct val="107000"/>
              </a:lnSpc>
              <a:spcAft>
                <a:spcPts val="800"/>
              </a:spcAft>
            </a:pPr>
            <a:endParaRPr lang="fr-FR" dirty="0"/>
          </a:p>
        </p:txBody>
      </p:sp>
      <p:sp>
        <p:nvSpPr>
          <p:cNvPr id="3" name="Espace réservé du pied de page 2">
            <a:extLst>
              <a:ext uri="{FF2B5EF4-FFF2-40B4-BE49-F238E27FC236}">
                <a16:creationId xmlns:a16="http://schemas.microsoft.com/office/drawing/2014/main" id="{FDD8D9A5-34E5-4CD0-900D-D2B22FD05A69}"/>
              </a:ext>
            </a:extLst>
          </p:cNvPr>
          <p:cNvSpPr>
            <a:spLocks noGrp="1"/>
          </p:cNvSpPr>
          <p:nvPr>
            <p:ph type="ftr" sz="quarter" idx="11"/>
          </p:nvPr>
        </p:nvSpPr>
        <p:spPr/>
        <p:txBody>
          <a:bodyPr/>
          <a:lstStyle/>
          <a:p>
            <a:r>
              <a:rPr lang="en-US" dirty="0"/>
              <a:t>January 12, 2023 - ACME Kick-off meeting</a:t>
            </a:r>
            <a:endParaRPr lang="fr-FR" dirty="0"/>
          </a:p>
        </p:txBody>
      </p:sp>
    </p:spTree>
    <p:extLst>
      <p:ext uri="{BB962C8B-B14F-4D97-AF65-F5344CB8AC3E}">
        <p14:creationId xmlns:p14="http://schemas.microsoft.com/office/powerpoint/2010/main" val="2054908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C59995DB-5B3B-410D-AD4F-48F0E4F0FF49}"/>
              </a:ext>
            </a:extLst>
          </p:cNvPr>
          <p:cNvSpPr txBox="1"/>
          <p:nvPr/>
        </p:nvSpPr>
        <p:spPr>
          <a:xfrm>
            <a:off x="1231265" y="469773"/>
            <a:ext cx="9312676" cy="1077218"/>
          </a:xfrm>
          <a:prstGeom prst="rect">
            <a:avLst/>
          </a:prstGeom>
          <a:noFill/>
        </p:spPr>
        <p:txBody>
          <a:bodyPr wrap="square" rtlCol="0">
            <a:spAutoFit/>
          </a:bodyPr>
          <a:lstStyle/>
          <a:p>
            <a:pPr algn="ctr"/>
            <a:r>
              <a:rPr lang="fr-FR" b="1" dirty="0">
                <a:solidFill>
                  <a:srgbClr val="FF0000"/>
                </a:solidFill>
                <a:ea typeface="Calibri" panose="020F0502020204030204" pitchFamily="34" charset="0"/>
                <a:cs typeface="Times New Roman" panose="02020603050405020304" pitchFamily="18" charset="0"/>
              </a:rPr>
              <a:t>ACME - </a:t>
            </a:r>
            <a:r>
              <a:rPr lang="fr-FR" b="1" dirty="0" err="1">
                <a:solidFill>
                  <a:srgbClr val="FF0000"/>
                </a:solidFill>
                <a:ea typeface="Calibri" panose="020F0502020204030204" pitchFamily="34" charset="0"/>
                <a:cs typeface="Times New Roman" panose="02020603050405020304" pitchFamily="18" charset="0"/>
              </a:rPr>
              <a:t>Astrophysics</a:t>
            </a:r>
            <a:r>
              <a:rPr lang="fr-FR" b="1" dirty="0">
                <a:solidFill>
                  <a:srgbClr val="FF0000"/>
                </a:solidFill>
                <a:ea typeface="Calibri" panose="020F0502020204030204" pitchFamily="34" charset="0"/>
                <a:cs typeface="Times New Roman" panose="02020603050405020304" pitchFamily="18" charset="0"/>
              </a:rPr>
              <a:t> Centre for </a:t>
            </a:r>
            <a:r>
              <a:rPr lang="fr-FR" b="1" dirty="0" err="1">
                <a:solidFill>
                  <a:srgbClr val="FF0000"/>
                </a:solidFill>
                <a:ea typeface="Calibri" panose="020F0502020204030204" pitchFamily="34" charset="0"/>
                <a:cs typeface="Times New Roman" panose="02020603050405020304" pitchFamily="18" charset="0"/>
              </a:rPr>
              <a:t>Multimessenger</a:t>
            </a:r>
            <a:r>
              <a:rPr lang="fr-FR" b="1" dirty="0">
                <a:solidFill>
                  <a:srgbClr val="FF0000"/>
                </a:solidFill>
                <a:ea typeface="Calibri" panose="020F0502020204030204" pitchFamily="34" charset="0"/>
                <a:cs typeface="Times New Roman" panose="02020603050405020304" pitchFamily="18" charset="0"/>
              </a:rPr>
              <a:t> </a:t>
            </a:r>
            <a:r>
              <a:rPr lang="fr-FR" b="1" dirty="0" err="1">
                <a:solidFill>
                  <a:srgbClr val="FF0000"/>
                </a:solidFill>
                <a:ea typeface="Calibri" panose="020F0502020204030204" pitchFamily="34" charset="0"/>
                <a:cs typeface="Times New Roman" panose="02020603050405020304" pitchFamily="18" charset="0"/>
              </a:rPr>
              <a:t>studies</a:t>
            </a:r>
            <a:r>
              <a:rPr lang="fr-FR" b="1" dirty="0">
                <a:solidFill>
                  <a:srgbClr val="FF0000"/>
                </a:solidFill>
                <a:ea typeface="Calibri" panose="020F0502020204030204" pitchFamily="34" charset="0"/>
                <a:cs typeface="Times New Roman" panose="02020603050405020304" pitchFamily="18" charset="0"/>
              </a:rPr>
              <a:t> in Europe</a:t>
            </a:r>
            <a:endParaRPr lang="fr-FR" b="1" dirty="0">
              <a:solidFill>
                <a:srgbClr val="FF0000"/>
              </a:solidFill>
            </a:endParaRPr>
          </a:p>
          <a:p>
            <a:endParaRPr lang="fr-FR" sz="1400" dirty="0"/>
          </a:p>
          <a:p>
            <a:pPr marL="285750" indent="-285750">
              <a:buFont typeface="Courier New" panose="02070309020205020404" pitchFamily="49" charset="0"/>
              <a:buChar char="o"/>
            </a:pPr>
            <a:endParaRPr lang="fr-FR" sz="1400" dirty="0"/>
          </a:p>
          <a:p>
            <a:endParaRPr lang="fr-FR" dirty="0"/>
          </a:p>
        </p:txBody>
      </p:sp>
      <p:sp>
        <p:nvSpPr>
          <p:cNvPr id="2" name="ZoneTexte 1">
            <a:extLst>
              <a:ext uri="{FF2B5EF4-FFF2-40B4-BE49-F238E27FC236}">
                <a16:creationId xmlns:a16="http://schemas.microsoft.com/office/drawing/2014/main" id="{B53DDF42-ECF7-471F-A216-3641C4023E11}"/>
              </a:ext>
            </a:extLst>
          </p:cNvPr>
          <p:cNvSpPr txBox="1"/>
          <p:nvPr/>
        </p:nvSpPr>
        <p:spPr>
          <a:xfrm>
            <a:off x="586534" y="925080"/>
            <a:ext cx="10750159" cy="6483826"/>
          </a:xfrm>
          <a:prstGeom prst="rect">
            <a:avLst/>
          </a:prstGeom>
          <a:noFill/>
          <a:ln>
            <a:noFill/>
          </a:ln>
        </p:spPr>
        <p:txBody>
          <a:bodyPr wrap="square" rtlCol="0">
            <a:spAutoFit/>
          </a:bodyPr>
          <a:lstStyle/>
          <a:p>
            <a:pPr marL="685800">
              <a:spcAft>
                <a:spcPts val="800"/>
              </a:spcAft>
            </a:pPr>
            <a:r>
              <a:rPr lang="en-US" b="1" dirty="0">
                <a:solidFill>
                  <a:schemeClr val="accent1"/>
                </a:solidFill>
                <a:effectLst/>
              </a:rPr>
              <a:t>Specific features for Research Infrastructures</a:t>
            </a:r>
            <a:r>
              <a:rPr lang="en-US" b="1" dirty="0">
                <a:solidFill>
                  <a:srgbClr val="15A9CE"/>
                </a:solidFill>
                <a:effectLst/>
              </a:rPr>
              <a:t> </a:t>
            </a:r>
            <a:r>
              <a:rPr lang="en-US" sz="1800" dirty="0"/>
              <a:t>(Work </a:t>
            </a:r>
            <a:r>
              <a:rPr lang="en-US" sz="1800" dirty="0" err="1"/>
              <a:t>Programme</a:t>
            </a:r>
            <a:r>
              <a:rPr lang="en-US" sz="1800" dirty="0"/>
              <a:t> 2023-2024)</a:t>
            </a:r>
            <a:br>
              <a:rPr lang="en-US" b="1" dirty="0">
                <a:solidFill>
                  <a:srgbClr val="15A9CE"/>
                </a:solidFill>
                <a:effectLst/>
              </a:rPr>
            </a:br>
            <a:r>
              <a:rPr lang="fr-FR" sz="1600" b="1" dirty="0">
                <a:latin typeface="+mn-lt"/>
              </a:rPr>
              <a:t>Trans-national </a:t>
            </a:r>
            <a:r>
              <a:rPr lang="fr-FR" sz="1600" b="1" dirty="0" err="1">
                <a:latin typeface="+mn-lt"/>
              </a:rPr>
              <a:t>access</a:t>
            </a:r>
            <a:r>
              <a:rPr lang="fr-FR" sz="1600" b="1" dirty="0">
                <a:latin typeface="+mn-lt"/>
              </a:rPr>
              <a:t> </a:t>
            </a:r>
            <a:r>
              <a:rPr lang="fr-FR" sz="1600" b="1" dirty="0" err="1">
                <a:latin typeface="+mn-lt"/>
              </a:rPr>
              <a:t>activities</a:t>
            </a:r>
            <a:r>
              <a:rPr lang="fr-FR" sz="1600" b="1" dirty="0">
                <a:latin typeface="+mn-lt"/>
              </a:rPr>
              <a:t> (TA)</a:t>
            </a:r>
          </a:p>
          <a:p>
            <a:pPr marL="285750" indent="-285750" algn="just">
              <a:buFont typeface="Wingdings" panose="05000000000000000000" pitchFamily="2" charset="2"/>
              <a:buChar char="§"/>
            </a:pPr>
            <a:r>
              <a:rPr lang="en-US" sz="1600" dirty="0">
                <a:effectLst/>
              </a:rPr>
              <a:t>Trans-national access to infrastructure services offered under the grant is provided 'free of charge' to selected researchers or research teams (user-groups) including from industry. </a:t>
            </a:r>
          </a:p>
          <a:p>
            <a:pPr algn="just"/>
            <a:endParaRPr lang="en-US" sz="1600" dirty="0">
              <a:effectLst/>
            </a:endParaRPr>
          </a:p>
          <a:p>
            <a:pPr marL="285750" indent="-285750" algn="just">
              <a:buFont typeface="Wingdings" panose="05000000000000000000" pitchFamily="2" charset="2"/>
              <a:buChar char="§"/>
            </a:pPr>
            <a:r>
              <a:rPr lang="en-US" sz="1600" dirty="0">
                <a:effectLst/>
              </a:rPr>
              <a:t>Access activities should be implemented in a coordinated way so as to improve the overall service provision to the research community.</a:t>
            </a:r>
          </a:p>
          <a:p>
            <a:pPr marL="285750" indent="-285750" algn="just">
              <a:buFont typeface="Wingdings" panose="05000000000000000000" pitchFamily="2" charset="2"/>
              <a:buChar char="§"/>
            </a:pPr>
            <a:endParaRPr lang="en-US" sz="1600" dirty="0">
              <a:effectLst/>
            </a:endParaRPr>
          </a:p>
          <a:p>
            <a:pPr marL="285750" indent="-285750" algn="just">
              <a:buFont typeface="Wingdings" panose="05000000000000000000" pitchFamily="2" charset="2"/>
              <a:buChar char="§"/>
            </a:pPr>
            <a:r>
              <a:rPr lang="en-US" sz="1600" dirty="0">
                <a:effectLst/>
              </a:rPr>
              <a:t>Access may be made available to external users, either in person (‘hands-on’), when the user visits the infrastructure to make use of it, or through the provision to the user of remote scientific services (e.g. the remote access to a high-performance computing facilities)</a:t>
            </a:r>
          </a:p>
          <a:p>
            <a:pPr marL="285750" indent="-285750" algn="just">
              <a:buFont typeface="Wingdings" panose="05000000000000000000" pitchFamily="2" charset="2"/>
              <a:buChar char="§"/>
            </a:pPr>
            <a:endParaRPr lang="en-US" sz="1600" dirty="0">
              <a:effectLst/>
            </a:endParaRPr>
          </a:p>
          <a:p>
            <a:pPr marL="285750" indent="-285750" algn="just">
              <a:buFont typeface="Wingdings" panose="05000000000000000000" pitchFamily="2" charset="2"/>
              <a:buChar char="§"/>
            </a:pPr>
            <a:r>
              <a:rPr lang="en-US" sz="1600" dirty="0"/>
              <a:t>Research </a:t>
            </a:r>
            <a:r>
              <a:rPr lang="en-US" sz="1600" dirty="0" err="1"/>
              <a:t>inrastructures</a:t>
            </a:r>
            <a:r>
              <a:rPr lang="en-US" sz="1600" dirty="0">
                <a:effectLst/>
              </a:rPr>
              <a:t> must open specific calls to invite researchers to apply for access. </a:t>
            </a:r>
            <a:r>
              <a:rPr lang="en-US" sz="1600" dirty="0"/>
              <a:t>A</a:t>
            </a:r>
            <a:r>
              <a:rPr lang="en-US" sz="1600" dirty="0">
                <a:effectLst/>
              </a:rPr>
              <a:t> unit of access to each infrastructure service/installation needs to be identified and precisely defined in the proposal.</a:t>
            </a:r>
          </a:p>
          <a:p>
            <a:pPr marL="285750" indent="-285750" algn="just">
              <a:buFont typeface="Wingdings" panose="05000000000000000000" pitchFamily="2" charset="2"/>
              <a:buChar char="§"/>
            </a:pPr>
            <a:endParaRPr lang="en-US" sz="1600" dirty="0">
              <a:effectLst/>
            </a:endParaRPr>
          </a:p>
          <a:p>
            <a:pPr marL="285750" indent="-285750" algn="just">
              <a:buFont typeface="Wingdings" panose="05000000000000000000" pitchFamily="2" charset="2"/>
              <a:buChar char="§"/>
            </a:pPr>
            <a:r>
              <a:rPr lang="en-US" sz="1600" dirty="0">
                <a:effectLst/>
              </a:rPr>
              <a:t>The selection of researchers or research teams must be carried out through an independent peer- review evaluation of the research project. The research team, or its majority, must work in countries other than the country(</a:t>
            </a:r>
            <a:r>
              <a:rPr lang="en-US" sz="1600" dirty="0" err="1">
                <a:effectLst/>
              </a:rPr>
              <a:t>ies</a:t>
            </a:r>
            <a:r>
              <a:rPr lang="en-US" sz="1600" dirty="0">
                <a:effectLst/>
              </a:rPr>
              <a:t>) where the infrastructure is located except when access is provided by an International </a:t>
            </a:r>
            <a:r>
              <a:rPr lang="en-US" sz="1600" dirty="0" err="1">
                <a:effectLst/>
              </a:rPr>
              <a:t>organisation</a:t>
            </a:r>
            <a:r>
              <a:rPr lang="en-US" sz="1600" dirty="0">
                <a:effectLst/>
              </a:rPr>
              <a:t>, the Joint Research Centre (JRC), an ERIC or similar legal entities with international membership. </a:t>
            </a:r>
          </a:p>
          <a:p>
            <a:pPr marL="285750" indent="-285750" algn="just">
              <a:buFont typeface="Wingdings" panose="05000000000000000000" pitchFamily="2" charset="2"/>
              <a:buChar char="§"/>
            </a:pPr>
            <a:endParaRPr lang="en-US" sz="1600" dirty="0">
              <a:effectLst/>
            </a:endParaRPr>
          </a:p>
          <a:p>
            <a:pPr marL="285750" indent="-285750" algn="just">
              <a:buFont typeface="Wingdings" panose="05000000000000000000" pitchFamily="2" charset="2"/>
              <a:buChar char="§"/>
            </a:pPr>
            <a:r>
              <a:rPr lang="en-US" sz="1600" dirty="0">
                <a:effectLst/>
              </a:rPr>
              <a:t>The EU financial support to trans-national access will cover the access costs incurred by the access provider in providing access to the selected researchers, as well as the travel and subsistence costs incurred in supporting visits to the infrastructure of these researchers.</a:t>
            </a:r>
            <a:endParaRPr lang="en-US" sz="1600" dirty="0"/>
          </a:p>
          <a:p>
            <a:pPr marL="685800">
              <a:spcAft>
                <a:spcPts val="800"/>
              </a:spcAft>
            </a:pPr>
            <a:endParaRPr lang="fr-FR" sz="1600" b="1" dirty="0">
              <a:latin typeface="+mn-lt"/>
            </a:endParaRPr>
          </a:p>
          <a:p>
            <a:pPr marL="685800">
              <a:spcAft>
                <a:spcPts val="800"/>
              </a:spcAft>
            </a:pPr>
            <a:endParaRPr lang="fr-FR" sz="1600" dirty="0"/>
          </a:p>
        </p:txBody>
      </p:sp>
      <p:sp>
        <p:nvSpPr>
          <p:cNvPr id="3" name="Espace réservé du pied de page 2">
            <a:extLst>
              <a:ext uri="{FF2B5EF4-FFF2-40B4-BE49-F238E27FC236}">
                <a16:creationId xmlns:a16="http://schemas.microsoft.com/office/drawing/2014/main" id="{FDD8D9A5-34E5-4CD0-900D-D2B22FD05A69}"/>
              </a:ext>
            </a:extLst>
          </p:cNvPr>
          <p:cNvSpPr>
            <a:spLocks noGrp="1"/>
          </p:cNvSpPr>
          <p:nvPr>
            <p:ph type="ftr" sz="quarter" idx="11"/>
          </p:nvPr>
        </p:nvSpPr>
        <p:spPr/>
        <p:txBody>
          <a:bodyPr/>
          <a:lstStyle/>
          <a:p>
            <a:r>
              <a:rPr lang="en-US" dirty="0"/>
              <a:t>January 12, 2023 - ACME Kick-off meeting</a:t>
            </a:r>
            <a:endParaRPr lang="fr-FR" dirty="0"/>
          </a:p>
        </p:txBody>
      </p:sp>
    </p:spTree>
    <p:extLst>
      <p:ext uri="{BB962C8B-B14F-4D97-AF65-F5344CB8AC3E}">
        <p14:creationId xmlns:p14="http://schemas.microsoft.com/office/powerpoint/2010/main" val="2087012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C59995DB-5B3B-410D-AD4F-48F0E4F0FF49}"/>
              </a:ext>
            </a:extLst>
          </p:cNvPr>
          <p:cNvSpPr txBox="1"/>
          <p:nvPr/>
        </p:nvSpPr>
        <p:spPr>
          <a:xfrm>
            <a:off x="1231265" y="469773"/>
            <a:ext cx="9312676" cy="1077218"/>
          </a:xfrm>
          <a:prstGeom prst="rect">
            <a:avLst/>
          </a:prstGeom>
          <a:noFill/>
        </p:spPr>
        <p:txBody>
          <a:bodyPr wrap="square" rtlCol="0">
            <a:spAutoFit/>
          </a:bodyPr>
          <a:lstStyle/>
          <a:p>
            <a:pPr algn="ctr"/>
            <a:r>
              <a:rPr lang="fr-FR" b="1" dirty="0">
                <a:solidFill>
                  <a:srgbClr val="FF0000"/>
                </a:solidFill>
                <a:ea typeface="Calibri" panose="020F0502020204030204" pitchFamily="34" charset="0"/>
                <a:cs typeface="Times New Roman" panose="02020603050405020304" pitchFamily="18" charset="0"/>
              </a:rPr>
              <a:t>ACME - </a:t>
            </a:r>
            <a:r>
              <a:rPr lang="fr-FR" b="1" dirty="0" err="1">
                <a:solidFill>
                  <a:srgbClr val="FF0000"/>
                </a:solidFill>
                <a:ea typeface="Calibri" panose="020F0502020204030204" pitchFamily="34" charset="0"/>
                <a:cs typeface="Times New Roman" panose="02020603050405020304" pitchFamily="18" charset="0"/>
              </a:rPr>
              <a:t>Astrophysics</a:t>
            </a:r>
            <a:r>
              <a:rPr lang="fr-FR" b="1" dirty="0">
                <a:solidFill>
                  <a:srgbClr val="FF0000"/>
                </a:solidFill>
                <a:ea typeface="Calibri" panose="020F0502020204030204" pitchFamily="34" charset="0"/>
                <a:cs typeface="Times New Roman" panose="02020603050405020304" pitchFamily="18" charset="0"/>
              </a:rPr>
              <a:t> Centre for </a:t>
            </a:r>
            <a:r>
              <a:rPr lang="fr-FR" b="1" dirty="0" err="1">
                <a:solidFill>
                  <a:srgbClr val="FF0000"/>
                </a:solidFill>
                <a:ea typeface="Calibri" panose="020F0502020204030204" pitchFamily="34" charset="0"/>
                <a:cs typeface="Times New Roman" panose="02020603050405020304" pitchFamily="18" charset="0"/>
              </a:rPr>
              <a:t>Multimessenger</a:t>
            </a:r>
            <a:r>
              <a:rPr lang="fr-FR" b="1" dirty="0">
                <a:solidFill>
                  <a:srgbClr val="FF0000"/>
                </a:solidFill>
                <a:ea typeface="Calibri" panose="020F0502020204030204" pitchFamily="34" charset="0"/>
                <a:cs typeface="Times New Roman" panose="02020603050405020304" pitchFamily="18" charset="0"/>
              </a:rPr>
              <a:t> </a:t>
            </a:r>
            <a:r>
              <a:rPr lang="fr-FR" b="1" dirty="0" err="1">
                <a:solidFill>
                  <a:srgbClr val="FF0000"/>
                </a:solidFill>
                <a:ea typeface="Calibri" panose="020F0502020204030204" pitchFamily="34" charset="0"/>
                <a:cs typeface="Times New Roman" panose="02020603050405020304" pitchFamily="18" charset="0"/>
              </a:rPr>
              <a:t>studies</a:t>
            </a:r>
            <a:r>
              <a:rPr lang="fr-FR" b="1" dirty="0">
                <a:solidFill>
                  <a:srgbClr val="FF0000"/>
                </a:solidFill>
                <a:ea typeface="Calibri" panose="020F0502020204030204" pitchFamily="34" charset="0"/>
                <a:cs typeface="Times New Roman" panose="02020603050405020304" pitchFamily="18" charset="0"/>
              </a:rPr>
              <a:t> in Europe</a:t>
            </a:r>
            <a:endParaRPr lang="fr-FR" b="1" dirty="0">
              <a:solidFill>
                <a:srgbClr val="FF0000"/>
              </a:solidFill>
            </a:endParaRPr>
          </a:p>
          <a:p>
            <a:endParaRPr lang="fr-FR" sz="1400" dirty="0"/>
          </a:p>
          <a:p>
            <a:pPr marL="285750" indent="-285750">
              <a:buFont typeface="Courier New" panose="02070309020205020404" pitchFamily="49" charset="0"/>
              <a:buChar char="o"/>
            </a:pPr>
            <a:endParaRPr lang="fr-FR" sz="1400" dirty="0"/>
          </a:p>
          <a:p>
            <a:endParaRPr lang="fr-FR" dirty="0"/>
          </a:p>
        </p:txBody>
      </p:sp>
      <p:sp>
        <p:nvSpPr>
          <p:cNvPr id="2" name="ZoneTexte 1">
            <a:extLst>
              <a:ext uri="{FF2B5EF4-FFF2-40B4-BE49-F238E27FC236}">
                <a16:creationId xmlns:a16="http://schemas.microsoft.com/office/drawing/2014/main" id="{B53DDF42-ECF7-471F-A216-3641C4023E11}"/>
              </a:ext>
            </a:extLst>
          </p:cNvPr>
          <p:cNvSpPr txBox="1"/>
          <p:nvPr/>
        </p:nvSpPr>
        <p:spPr>
          <a:xfrm>
            <a:off x="586534" y="925080"/>
            <a:ext cx="10750159" cy="5109091"/>
          </a:xfrm>
          <a:prstGeom prst="rect">
            <a:avLst/>
          </a:prstGeom>
          <a:noFill/>
          <a:ln>
            <a:noFill/>
          </a:ln>
        </p:spPr>
        <p:txBody>
          <a:bodyPr wrap="square" rtlCol="0">
            <a:spAutoFit/>
          </a:bodyPr>
          <a:lstStyle/>
          <a:p>
            <a:pPr marL="685800">
              <a:spcAft>
                <a:spcPts val="800"/>
              </a:spcAft>
            </a:pPr>
            <a:r>
              <a:rPr lang="en-US" b="1" dirty="0">
                <a:solidFill>
                  <a:schemeClr val="accent1"/>
                </a:solidFill>
                <a:effectLst/>
              </a:rPr>
              <a:t>Specific features for Research Infrastructures</a:t>
            </a:r>
            <a:r>
              <a:rPr lang="en-US" b="1" dirty="0">
                <a:solidFill>
                  <a:srgbClr val="15A9CE"/>
                </a:solidFill>
                <a:effectLst/>
              </a:rPr>
              <a:t> </a:t>
            </a:r>
            <a:r>
              <a:rPr lang="en-US" sz="1800" dirty="0"/>
              <a:t>(Work </a:t>
            </a:r>
            <a:r>
              <a:rPr lang="en-US" sz="1800" dirty="0" err="1"/>
              <a:t>Programme</a:t>
            </a:r>
            <a:r>
              <a:rPr lang="en-US" sz="1800" dirty="0"/>
              <a:t> 2023-2024)</a:t>
            </a:r>
            <a:br>
              <a:rPr lang="en-US" b="1" dirty="0">
                <a:solidFill>
                  <a:srgbClr val="15A9CE"/>
                </a:solidFill>
                <a:effectLst/>
              </a:rPr>
            </a:br>
            <a:r>
              <a:rPr lang="fr-FR" sz="1600" b="1" dirty="0">
                <a:effectLst/>
              </a:rPr>
              <a:t>Virtual</a:t>
            </a:r>
            <a:r>
              <a:rPr lang="fr-FR" sz="1600" b="1" dirty="0">
                <a:latin typeface="+mn-lt"/>
              </a:rPr>
              <a:t> </a:t>
            </a:r>
            <a:r>
              <a:rPr lang="fr-FR" sz="1600" b="1" dirty="0" err="1">
                <a:latin typeface="+mn-lt"/>
              </a:rPr>
              <a:t>access</a:t>
            </a:r>
            <a:r>
              <a:rPr lang="fr-FR" sz="1600" b="1" dirty="0">
                <a:latin typeface="+mn-lt"/>
              </a:rPr>
              <a:t> </a:t>
            </a:r>
            <a:r>
              <a:rPr lang="fr-FR" sz="1600" b="1" dirty="0" err="1">
                <a:latin typeface="+mn-lt"/>
              </a:rPr>
              <a:t>activities</a:t>
            </a:r>
            <a:r>
              <a:rPr lang="fr-FR" sz="1600" b="1" dirty="0">
                <a:latin typeface="+mn-lt"/>
              </a:rPr>
              <a:t> (</a:t>
            </a:r>
            <a:r>
              <a:rPr lang="fr-FR" sz="1600" b="1" dirty="0"/>
              <a:t>V</a:t>
            </a:r>
            <a:r>
              <a:rPr lang="fr-FR" sz="1600" b="1" dirty="0">
                <a:latin typeface="+mn-lt"/>
              </a:rPr>
              <a:t>A)</a:t>
            </a:r>
          </a:p>
          <a:p>
            <a:pPr marL="685800">
              <a:spcAft>
                <a:spcPts val="800"/>
              </a:spcAft>
            </a:pPr>
            <a:endParaRPr lang="fr-FR" sz="1600" b="1" dirty="0">
              <a:latin typeface="+mn-lt"/>
            </a:endParaRPr>
          </a:p>
          <a:p>
            <a:pPr marL="285750" indent="-285750" algn="just">
              <a:buFont typeface="Wingdings" panose="05000000000000000000" pitchFamily="2" charset="2"/>
              <a:buChar char="§"/>
            </a:pPr>
            <a:r>
              <a:rPr lang="en-US" sz="1600" dirty="0">
                <a:effectLst/>
              </a:rPr>
              <a:t>Virtual access to research infrastructure is provided through communication networks to users complying with the RI’s access policy, without selecting them. Examples of virtual access activities are provision of access to databases available via Internet, or data deposition services.</a:t>
            </a:r>
          </a:p>
          <a:p>
            <a:pPr algn="just"/>
            <a:endParaRPr lang="en-US" sz="1600" dirty="0">
              <a:effectLst/>
            </a:endParaRPr>
          </a:p>
          <a:p>
            <a:pPr marL="285750" indent="-285750" algn="just">
              <a:buFont typeface="Wingdings" panose="05000000000000000000" pitchFamily="2" charset="2"/>
              <a:buChar char="§"/>
            </a:pPr>
            <a:r>
              <a:rPr lang="en-US" sz="1600" dirty="0">
                <a:effectLst/>
              </a:rPr>
              <a:t>The research infrastructures must </a:t>
            </a:r>
            <a:r>
              <a:rPr lang="en-US" sz="1600" dirty="0" err="1">
                <a:effectLst/>
              </a:rPr>
              <a:t>publicise</a:t>
            </a:r>
            <a:r>
              <a:rPr lang="en-US" sz="1600" dirty="0">
                <a:effectLst/>
              </a:rPr>
              <a:t> widely the access offered under the grant agreement to ensure that researchers who might wish to have access to the infrastructures are made aware of the possibilities open to them</a:t>
            </a:r>
          </a:p>
          <a:p>
            <a:pPr marL="285750" indent="-285750" algn="just">
              <a:buFont typeface="Wingdings" panose="05000000000000000000" pitchFamily="2" charset="2"/>
              <a:buChar char="§"/>
            </a:pPr>
            <a:endParaRPr lang="en-US" sz="1600" dirty="0">
              <a:solidFill>
                <a:srgbClr val="FFA026"/>
              </a:solidFill>
            </a:endParaRPr>
          </a:p>
          <a:p>
            <a:pPr marL="285750" indent="-285750" algn="just">
              <a:buFont typeface="Wingdings" panose="05000000000000000000" pitchFamily="2" charset="2"/>
              <a:buChar char="§"/>
            </a:pPr>
            <a:r>
              <a:rPr lang="en-US" sz="1600" dirty="0">
                <a:effectLst/>
              </a:rPr>
              <a:t>The EU financial support to virtual access will cover the access costs incurred by the infrastructure in providing access under the project, including the technological and scientific support researchers need to effectively use the services.</a:t>
            </a:r>
          </a:p>
          <a:p>
            <a:pPr algn="just"/>
            <a:endParaRPr lang="en-US" sz="1600" dirty="0">
              <a:effectLst/>
            </a:endParaRPr>
          </a:p>
          <a:p>
            <a:pPr algn="just"/>
            <a:r>
              <a:rPr lang="en-US" sz="1600" dirty="0">
                <a:effectLst/>
              </a:rPr>
              <a:t>A </a:t>
            </a:r>
            <a:r>
              <a:rPr lang="en-US" sz="1600" u="sng" dirty="0">
                <a:effectLst/>
              </a:rPr>
              <a:t>unit of access </a:t>
            </a:r>
            <a:r>
              <a:rPr lang="en-US" sz="1600" dirty="0">
                <a:effectLst/>
              </a:rPr>
              <a:t>to each research infrastructure service must be identified and precisely defined in the proposal. The provision of virtual access during the project lifetime will be measured through the units of access defined in the grant agreement and must be periodically assessed by an external board. Eligibility criteria (e.g. affiliation to a research or academic institution) for users can be defined in the proposal, to take into account the access policies of the different RIs.</a:t>
            </a:r>
            <a:endParaRPr lang="en-US" sz="1600" dirty="0"/>
          </a:p>
          <a:p>
            <a:pPr marL="685800">
              <a:spcAft>
                <a:spcPts val="800"/>
              </a:spcAft>
            </a:pPr>
            <a:endParaRPr lang="fr-FR" sz="1600" b="1" dirty="0">
              <a:latin typeface="+mn-lt"/>
            </a:endParaRPr>
          </a:p>
          <a:p>
            <a:pPr marL="685800">
              <a:spcAft>
                <a:spcPts val="800"/>
              </a:spcAft>
            </a:pPr>
            <a:endParaRPr lang="fr-FR" sz="1600" dirty="0"/>
          </a:p>
        </p:txBody>
      </p:sp>
      <p:sp>
        <p:nvSpPr>
          <p:cNvPr id="3" name="Espace réservé du pied de page 2">
            <a:extLst>
              <a:ext uri="{FF2B5EF4-FFF2-40B4-BE49-F238E27FC236}">
                <a16:creationId xmlns:a16="http://schemas.microsoft.com/office/drawing/2014/main" id="{FDD8D9A5-34E5-4CD0-900D-D2B22FD05A69}"/>
              </a:ext>
            </a:extLst>
          </p:cNvPr>
          <p:cNvSpPr>
            <a:spLocks noGrp="1"/>
          </p:cNvSpPr>
          <p:nvPr>
            <p:ph type="ftr" sz="quarter" idx="11"/>
          </p:nvPr>
        </p:nvSpPr>
        <p:spPr/>
        <p:txBody>
          <a:bodyPr/>
          <a:lstStyle/>
          <a:p>
            <a:r>
              <a:rPr lang="en-US" dirty="0"/>
              <a:t>January 12, 2023 - ACME Kick-off meeting</a:t>
            </a:r>
            <a:endParaRPr lang="fr-FR" dirty="0"/>
          </a:p>
        </p:txBody>
      </p:sp>
    </p:spTree>
    <p:extLst>
      <p:ext uri="{BB962C8B-B14F-4D97-AF65-F5344CB8AC3E}">
        <p14:creationId xmlns:p14="http://schemas.microsoft.com/office/powerpoint/2010/main" val="1185261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C59995DB-5B3B-410D-AD4F-48F0E4F0FF49}"/>
              </a:ext>
            </a:extLst>
          </p:cNvPr>
          <p:cNvSpPr txBox="1"/>
          <p:nvPr/>
        </p:nvSpPr>
        <p:spPr>
          <a:xfrm>
            <a:off x="1231265" y="469773"/>
            <a:ext cx="9312676" cy="1077218"/>
          </a:xfrm>
          <a:prstGeom prst="rect">
            <a:avLst/>
          </a:prstGeom>
          <a:noFill/>
        </p:spPr>
        <p:txBody>
          <a:bodyPr wrap="square" rtlCol="0">
            <a:spAutoFit/>
          </a:bodyPr>
          <a:lstStyle/>
          <a:p>
            <a:pPr algn="ctr"/>
            <a:r>
              <a:rPr lang="fr-FR" b="1" dirty="0">
                <a:solidFill>
                  <a:srgbClr val="FF0000"/>
                </a:solidFill>
                <a:ea typeface="Calibri" panose="020F0502020204030204" pitchFamily="34" charset="0"/>
                <a:cs typeface="Times New Roman" panose="02020603050405020304" pitchFamily="18" charset="0"/>
              </a:rPr>
              <a:t>ACME - </a:t>
            </a:r>
            <a:r>
              <a:rPr lang="fr-FR" b="1" dirty="0" err="1">
                <a:solidFill>
                  <a:srgbClr val="FF0000"/>
                </a:solidFill>
                <a:ea typeface="Calibri" panose="020F0502020204030204" pitchFamily="34" charset="0"/>
                <a:cs typeface="Times New Roman" panose="02020603050405020304" pitchFamily="18" charset="0"/>
              </a:rPr>
              <a:t>Astrophysics</a:t>
            </a:r>
            <a:r>
              <a:rPr lang="fr-FR" b="1" dirty="0">
                <a:solidFill>
                  <a:srgbClr val="FF0000"/>
                </a:solidFill>
                <a:ea typeface="Calibri" panose="020F0502020204030204" pitchFamily="34" charset="0"/>
                <a:cs typeface="Times New Roman" panose="02020603050405020304" pitchFamily="18" charset="0"/>
              </a:rPr>
              <a:t> Centre for </a:t>
            </a:r>
            <a:r>
              <a:rPr lang="fr-FR" b="1" dirty="0" err="1">
                <a:solidFill>
                  <a:srgbClr val="FF0000"/>
                </a:solidFill>
                <a:ea typeface="Calibri" panose="020F0502020204030204" pitchFamily="34" charset="0"/>
                <a:cs typeface="Times New Roman" panose="02020603050405020304" pitchFamily="18" charset="0"/>
              </a:rPr>
              <a:t>Multimessenger</a:t>
            </a:r>
            <a:r>
              <a:rPr lang="fr-FR" b="1" dirty="0">
                <a:solidFill>
                  <a:srgbClr val="FF0000"/>
                </a:solidFill>
                <a:ea typeface="Calibri" panose="020F0502020204030204" pitchFamily="34" charset="0"/>
                <a:cs typeface="Times New Roman" panose="02020603050405020304" pitchFamily="18" charset="0"/>
              </a:rPr>
              <a:t> </a:t>
            </a:r>
            <a:r>
              <a:rPr lang="fr-FR" b="1" dirty="0" err="1">
                <a:solidFill>
                  <a:srgbClr val="FF0000"/>
                </a:solidFill>
                <a:ea typeface="Calibri" panose="020F0502020204030204" pitchFamily="34" charset="0"/>
                <a:cs typeface="Times New Roman" panose="02020603050405020304" pitchFamily="18" charset="0"/>
              </a:rPr>
              <a:t>studies</a:t>
            </a:r>
            <a:r>
              <a:rPr lang="fr-FR" b="1" dirty="0">
                <a:solidFill>
                  <a:srgbClr val="FF0000"/>
                </a:solidFill>
                <a:ea typeface="Calibri" panose="020F0502020204030204" pitchFamily="34" charset="0"/>
                <a:cs typeface="Times New Roman" panose="02020603050405020304" pitchFamily="18" charset="0"/>
              </a:rPr>
              <a:t> in Europe</a:t>
            </a:r>
            <a:endParaRPr lang="fr-FR" b="1" dirty="0">
              <a:solidFill>
                <a:srgbClr val="FF0000"/>
              </a:solidFill>
            </a:endParaRPr>
          </a:p>
          <a:p>
            <a:endParaRPr lang="fr-FR" sz="1400" dirty="0"/>
          </a:p>
          <a:p>
            <a:pPr marL="285750" indent="-285750">
              <a:buFont typeface="Courier New" panose="02070309020205020404" pitchFamily="49" charset="0"/>
              <a:buChar char="o"/>
            </a:pPr>
            <a:endParaRPr lang="fr-FR" sz="1400" dirty="0"/>
          </a:p>
          <a:p>
            <a:endParaRPr lang="fr-FR" dirty="0"/>
          </a:p>
        </p:txBody>
      </p:sp>
      <p:sp>
        <p:nvSpPr>
          <p:cNvPr id="2" name="ZoneTexte 1">
            <a:extLst>
              <a:ext uri="{FF2B5EF4-FFF2-40B4-BE49-F238E27FC236}">
                <a16:creationId xmlns:a16="http://schemas.microsoft.com/office/drawing/2014/main" id="{B53DDF42-ECF7-471F-A216-3641C4023E11}"/>
              </a:ext>
            </a:extLst>
          </p:cNvPr>
          <p:cNvSpPr txBox="1"/>
          <p:nvPr/>
        </p:nvSpPr>
        <p:spPr>
          <a:xfrm>
            <a:off x="586534" y="1163205"/>
            <a:ext cx="10750159" cy="4052391"/>
          </a:xfrm>
          <a:prstGeom prst="rect">
            <a:avLst/>
          </a:prstGeom>
          <a:noFill/>
          <a:ln>
            <a:noFill/>
          </a:ln>
        </p:spPr>
        <p:txBody>
          <a:bodyPr wrap="square" rtlCol="0">
            <a:spAutoFit/>
          </a:bodyPr>
          <a:lstStyle/>
          <a:p>
            <a:pPr marL="685800">
              <a:spcAft>
                <a:spcPts val="800"/>
              </a:spcAft>
            </a:pPr>
            <a:r>
              <a:rPr lang="en-US" b="1" dirty="0">
                <a:solidFill>
                  <a:srgbClr val="0070C0"/>
                </a:solidFill>
              </a:rPr>
              <a:t>TA &amp; VA eligible costs </a:t>
            </a:r>
            <a:r>
              <a:rPr lang="en-US" dirty="0"/>
              <a:t>(DECISION </a:t>
            </a:r>
            <a:r>
              <a:rPr lang="en-US" dirty="0" err="1"/>
              <a:t>authorising</a:t>
            </a:r>
            <a:r>
              <a:rPr lang="en-US" dirty="0"/>
              <a:t> the use of unit costs for the costs of providing trans-national and virtual access in Research Infrastructures actions under the Horizon Europe )</a:t>
            </a:r>
          </a:p>
          <a:p>
            <a:pPr marL="685800">
              <a:spcAft>
                <a:spcPts val="800"/>
              </a:spcAft>
            </a:pPr>
            <a:endParaRPr lang="fr-FR" sz="1600" b="1" dirty="0">
              <a:latin typeface="+mn-lt"/>
            </a:endParaRPr>
          </a:p>
          <a:p>
            <a:pPr algn="just"/>
            <a:r>
              <a:rPr lang="en-US" sz="1600" b="1" dirty="0"/>
              <a:t>1. Form of Union contribution and categories of costs covered </a:t>
            </a:r>
          </a:p>
          <a:p>
            <a:pPr marL="285750" indent="-285750" algn="just">
              <a:buFont typeface="Wingdings" panose="05000000000000000000" pitchFamily="2" charset="2"/>
              <a:buChar char="§"/>
            </a:pPr>
            <a:endParaRPr lang="en-US" sz="1600" dirty="0"/>
          </a:p>
          <a:p>
            <a:pPr algn="just"/>
            <a:r>
              <a:rPr lang="en-US" sz="1600" dirty="0"/>
              <a:t>Recipients of Union funds shall declare for providing access to one installation the following eligible costs on the basis of either of the following: </a:t>
            </a:r>
          </a:p>
          <a:p>
            <a:pPr marL="285750" indent="-285750" algn="just">
              <a:buFont typeface="Wingdings" panose="05000000000000000000" pitchFamily="2" charset="2"/>
              <a:buChar char="§"/>
            </a:pPr>
            <a:r>
              <a:rPr lang="en-US" sz="1600" dirty="0"/>
              <a:t>(a) unit costs calculated in accordance with their historical data for the categories of eligible costs mentioned below. </a:t>
            </a:r>
          </a:p>
          <a:p>
            <a:pPr marL="285750" indent="-285750" algn="just">
              <a:buFont typeface="Wingdings" panose="05000000000000000000" pitchFamily="2" charset="2"/>
              <a:buChar char="§"/>
            </a:pPr>
            <a:endParaRPr lang="en-US" sz="1600" dirty="0"/>
          </a:p>
          <a:p>
            <a:pPr marL="285750" indent="-285750" algn="just">
              <a:buFont typeface="Wingdings" panose="05000000000000000000" pitchFamily="2" charset="2"/>
              <a:buChar char="§"/>
            </a:pPr>
            <a:r>
              <a:rPr lang="en-US" sz="1600" dirty="0"/>
              <a:t>(b) the reimbursement of eligible costs actually incurred for the categories of eligible costs mentioned below. </a:t>
            </a:r>
          </a:p>
          <a:p>
            <a:pPr marL="285750" indent="-285750" algn="just">
              <a:buFont typeface="Wingdings" panose="05000000000000000000" pitchFamily="2" charset="2"/>
              <a:buChar char="§"/>
            </a:pPr>
            <a:endParaRPr lang="en-US" sz="1600" dirty="0"/>
          </a:p>
          <a:p>
            <a:pPr marL="285750" indent="-285750" algn="just">
              <a:buFont typeface="Wingdings" panose="05000000000000000000" pitchFamily="2" charset="2"/>
              <a:buChar char="§"/>
            </a:pPr>
            <a:r>
              <a:rPr lang="en-US" sz="1600" dirty="0"/>
              <a:t>(c) a combination of the forms of costs referred to in points (a) and (b), if part of the eligible access costs varies significantly and cannot be represented by its average. For each installation, one of the three forms referred to above shall be selected and shall be used consistently throughout the action. </a:t>
            </a:r>
            <a:endParaRPr lang="fr-FR" sz="1600" b="1" dirty="0">
              <a:latin typeface="+mn-lt"/>
            </a:endParaRPr>
          </a:p>
          <a:p>
            <a:pPr marL="685800">
              <a:spcAft>
                <a:spcPts val="800"/>
              </a:spcAft>
            </a:pPr>
            <a:endParaRPr lang="fr-FR" sz="1600" dirty="0"/>
          </a:p>
        </p:txBody>
      </p:sp>
      <p:sp>
        <p:nvSpPr>
          <p:cNvPr id="3" name="Espace réservé du pied de page 2">
            <a:extLst>
              <a:ext uri="{FF2B5EF4-FFF2-40B4-BE49-F238E27FC236}">
                <a16:creationId xmlns:a16="http://schemas.microsoft.com/office/drawing/2014/main" id="{FDD8D9A5-34E5-4CD0-900D-D2B22FD05A69}"/>
              </a:ext>
            </a:extLst>
          </p:cNvPr>
          <p:cNvSpPr>
            <a:spLocks noGrp="1"/>
          </p:cNvSpPr>
          <p:nvPr>
            <p:ph type="ftr" sz="quarter" idx="11"/>
          </p:nvPr>
        </p:nvSpPr>
        <p:spPr/>
        <p:txBody>
          <a:bodyPr/>
          <a:lstStyle/>
          <a:p>
            <a:r>
              <a:rPr lang="en-US" dirty="0"/>
              <a:t>January 12, 2023 - ACME Kick-off meeting</a:t>
            </a:r>
            <a:endParaRPr lang="fr-FR" dirty="0"/>
          </a:p>
        </p:txBody>
      </p:sp>
    </p:spTree>
    <p:extLst>
      <p:ext uri="{BB962C8B-B14F-4D97-AF65-F5344CB8AC3E}">
        <p14:creationId xmlns:p14="http://schemas.microsoft.com/office/powerpoint/2010/main" val="1758572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C59995DB-5B3B-410D-AD4F-48F0E4F0FF49}"/>
              </a:ext>
            </a:extLst>
          </p:cNvPr>
          <p:cNvSpPr txBox="1"/>
          <p:nvPr/>
        </p:nvSpPr>
        <p:spPr>
          <a:xfrm>
            <a:off x="1231265" y="469773"/>
            <a:ext cx="9312676" cy="1077218"/>
          </a:xfrm>
          <a:prstGeom prst="rect">
            <a:avLst/>
          </a:prstGeom>
          <a:noFill/>
        </p:spPr>
        <p:txBody>
          <a:bodyPr wrap="square" rtlCol="0">
            <a:spAutoFit/>
          </a:bodyPr>
          <a:lstStyle/>
          <a:p>
            <a:pPr algn="ctr"/>
            <a:r>
              <a:rPr lang="fr-FR" b="1" dirty="0">
                <a:solidFill>
                  <a:srgbClr val="FF0000"/>
                </a:solidFill>
                <a:ea typeface="Calibri" panose="020F0502020204030204" pitchFamily="34" charset="0"/>
                <a:cs typeface="Times New Roman" panose="02020603050405020304" pitchFamily="18" charset="0"/>
              </a:rPr>
              <a:t>ACME - </a:t>
            </a:r>
            <a:r>
              <a:rPr lang="fr-FR" b="1" dirty="0" err="1">
                <a:solidFill>
                  <a:srgbClr val="FF0000"/>
                </a:solidFill>
                <a:ea typeface="Calibri" panose="020F0502020204030204" pitchFamily="34" charset="0"/>
                <a:cs typeface="Times New Roman" panose="02020603050405020304" pitchFamily="18" charset="0"/>
              </a:rPr>
              <a:t>Astrophysics</a:t>
            </a:r>
            <a:r>
              <a:rPr lang="fr-FR" b="1" dirty="0">
                <a:solidFill>
                  <a:srgbClr val="FF0000"/>
                </a:solidFill>
                <a:ea typeface="Calibri" panose="020F0502020204030204" pitchFamily="34" charset="0"/>
                <a:cs typeface="Times New Roman" panose="02020603050405020304" pitchFamily="18" charset="0"/>
              </a:rPr>
              <a:t> Centre for </a:t>
            </a:r>
            <a:r>
              <a:rPr lang="fr-FR" b="1" dirty="0" err="1">
                <a:solidFill>
                  <a:srgbClr val="FF0000"/>
                </a:solidFill>
                <a:ea typeface="Calibri" panose="020F0502020204030204" pitchFamily="34" charset="0"/>
                <a:cs typeface="Times New Roman" panose="02020603050405020304" pitchFamily="18" charset="0"/>
              </a:rPr>
              <a:t>Multimessenger</a:t>
            </a:r>
            <a:r>
              <a:rPr lang="fr-FR" b="1" dirty="0">
                <a:solidFill>
                  <a:srgbClr val="FF0000"/>
                </a:solidFill>
                <a:ea typeface="Calibri" panose="020F0502020204030204" pitchFamily="34" charset="0"/>
                <a:cs typeface="Times New Roman" panose="02020603050405020304" pitchFamily="18" charset="0"/>
              </a:rPr>
              <a:t> </a:t>
            </a:r>
            <a:r>
              <a:rPr lang="fr-FR" b="1" dirty="0" err="1">
                <a:solidFill>
                  <a:srgbClr val="FF0000"/>
                </a:solidFill>
                <a:ea typeface="Calibri" panose="020F0502020204030204" pitchFamily="34" charset="0"/>
                <a:cs typeface="Times New Roman" panose="02020603050405020304" pitchFamily="18" charset="0"/>
              </a:rPr>
              <a:t>studies</a:t>
            </a:r>
            <a:r>
              <a:rPr lang="fr-FR" b="1" dirty="0">
                <a:solidFill>
                  <a:srgbClr val="FF0000"/>
                </a:solidFill>
                <a:ea typeface="Calibri" panose="020F0502020204030204" pitchFamily="34" charset="0"/>
                <a:cs typeface="Times New Roman" panose="02020603050405020304" pitchFamily="18" charset="0"/>
              </a:rPr>
              <a:t> in Europe</a:t>
            </a:r>
            <a:endParaRPr lang="fr-FR" b="1" dirty="0">
              <a:solidFill>
                <a:srgbClr val="FF0000"/>
              </a:solidFill>
            </a:endParaRPr>
          </a:p>
          <a:p>
            <a:endParaRPr lang="fr-FR" sz="1400" dirty="0"/>
          </a:p>
          <a:p>
            <a:pPr marL="285750" indent="-285750">
              <a:buFont typeface="Courier New" panose="02070309020205020404" pitchFamily="49" charset="0"/>
              <a:buChar char="o"/>
            </a:pPr>
            <a:endParaRPr lang="fr-FR" sz="1400" dirty="0"/>
          </a:p>
          <a:p>
            <a:endParaRPr lang="fr-FR" dirty="0"/>
          </a:p>
        </p:txBody>
      </p:sp>
      <p:sp>
        <p:nvSpPr>
          <p:cNvPr id="2" name="ZoneTexte 1">
            <a:extLst>
              <a:ext uri="{FF2B5EF4-FFF2-40B4-BE49-F238E27FC236}">
                <a16:creationId xmlns:a16="http://schemas.microsoft.com/office/drawing/2014/main" id="{B53DDF42-ECF7-471F-A216-3641C4023E11}"/>
              </a:ext>
            </a:extLst>
          </p:cNvPr>
          <p:cNvSpPr txBox="1"/>
          <p:nvPr/>
        </p:nvSpPr>
        <p:spPr>
          <a:xfrm>
            <a:off x="512523" y="1008382"/>
            <a:ext cx="10750159" cy="5673348"/>
          </a:xfrm>
          <a:prstGeom prst="rect">
            <a:avLst/>
          </a:prstGeom>
          <a:noFill/>
          <a:ln>
            <a:noFill/>
          </a:ln>
        </p:spPr>
        <p:txBody>
          <a:bodyPr wrap="square" rtlCol="0">
            <a:spAutoFit/>
          </a:bodyPr>
          <a:lstStyle/>
          <a:p>
            <a:pPr marL="685800">
              <a:spcAft>
                <a:spcPts val="800"/>
              </a:spcAft>
            </a:pPr>
            <a:r>
              <a:rPr lang="en-US" b="1" dirty="0">
                <a:solidFill>
                  <a:srgbClr val="0070C0"/>
                </a:solidFill>
              </a:rPr>
              <a:t>TA &amp; VA eligible costs </a:t>
            </a:r>
            <a:r>
              <a:rPr lang="en-US" dirty="0"/>
              <a:t>(DECISION </a:t>
            </a:r>
            <a:r>
              <a:rPr lang="en-US" dirty="0" err="1"/>
              <a:t>authorising</a:t>
            </a:r>
            <a:r>
              <a:rPr lang="en-US" dirty="0"/>
              <a:t> the use of unit costs for the costs of providing trans-national and virtual access in Research Infrastructures actions under the Horizon Europe )</a:t>
            </a:r>
            <a:endParaRPr lang="fr-FR" sz="1600" b="1" dirty="0">
              <a:latin typeface="+mn-lt"/>
            </a:endParaRPr>
          </a:p>
          <a:p>
            <a:pPr algn="just"/>
            <a:r>
              <a:rPr lang="en-US" sz="1600" b="1" dirty="0"/>
              <a:t>Direct costs </a:t>
            </a:r>
            <a:r>
              <a:rPr lang="en-US" sz="1600" dirty="0"/>
              <a:t>for providing trans-national or virtual access to the installation: </a:t>
            </a:r>
          </a:p>
          <a:p>
            <a:pPr marL="285750" indent="-285750" algn="just">
              <a:buFontTx/>
              <a:buChar char="-"/>
            </a:pPr>
            <a:r>
              <a:rPr lang="en-US" sz="1600" dirty="0"/>
              <a:t>Personnel cost of administrative, technical and scientific staff directly assigned to the functioning of the installation and to the support of the users. </a:t>
            </a:r>
          </a:p>
          <a:p>
            <a:pPr marL="285750" indent="-285750" algn="just">
              <a:buFontTx/>
              <a:buChar char="-"/>
            </a:pPr>
            <a:r>
              <a:rPr lang="en-US" sz="1600" dirty="0"/>
              <a:t>Costs of contracts for maintenance and repair (including specific cleaning, calibrating and testing) specifically awarded for the functioning of the installation (if not </a:t>
            </a:r>
            <a:r>
              <a:rPr lang="en-US" sz="1600" dirty="0" err="1"/>
              <a:t>capitalised</a:t>
            </a:r>
            <a:r>
              <a:rPr lang="en-US" sz="1600" dirty="0"/>
              <a:t>). </a:t>
            </a:r>
          </a:p>
          <a:p>
            <a:pPr marL="285750" indent="-285750" algn="just">
              <a:buFontTx/>
              <a:buChar char="-"/>
            </a:pPr>
            <a:r>
              <a:rPr lang="en-US" sz="1600" dirty="0"/>
              <a:t>Costs of consumables specifically used for the installation and the research work of the users. </a:t>
            </a:r>
          </a:p>
          <a:p>
            <a:pPr marL="285750" indent="-285750" algn="just">
              <a:buFontTx/>
              <a:buChar char="-"/>
            </a:pPr>
            <a:r>
              <a:rPr lang="en-US" sz="1600" dirty="0"/>
              <a:t>Costs of contracts for installation management, including security fees, insurance costs, quality control and certification, upgrading to national and/or EU quality, safety or security standards (if not </a:t>
            </a:r>
            <a:r>
              <a:rPr lang="en-US" sz="1600" dirty="0" err="1"/>
              <a:t>capitalised</a:t>
            </a:r>
            <a:r>
              <a:rPr lang="en-US" sz="1600" dirty="0"/>
              <a:t>) specifically incurred for the functioning of the installation. </a:t>
            </a:r>
          </a:p>
          <a:p>
            <a:pPr marL="285750" indent="-285750" algn="just">
              <a:buFontTx/>
              <a:buChar char="-"/>
            </a:pPr>
            <a:r>
              <a:rPr lang="en-US" sz="1600" dirty="0"/>
              <a:t>Costs of energy power and water where it can be verified as being supplied exclusively for the installation and as being a major cost item for the installation. </a:t>
            </a:r>
          </a:p>
          <a:p>
            <a:pPr marL="285750" indent="-285750" algn="just">
              <a:buFontTx/>
              <a:buChar char="-"/>
            </a:pPr>
            <a:r>
              <a:rPr lang="en-US" sz="1600" dirty="0"/>
              <a:t>Costs of general services when they are specifically included in the provided access services (e.g. library costs, shipping costs). </a:t>
            </a:r>
          </a:p>
          <a:p>
            <a:pPr marL="285750" indent="-285750" algn="just">
              <a:buFontTx/>
              <a:buChar char="-"/>
            </a:pPr>
            <a:r>
              <a:rPr lang="en-US" sz="1600" dirty="0"/>
              <a:t>Costs of software </a:t>
            </a:r>
            <a:r>
              <a:rPr lang="en-US" sz="1600" dirty="0" err="1"/>
              <a:t>licence</a:t>
            </a:r>
            <a:r>
              <a:rPr lang="en-US" sz="1600" dirty="0"/>
              <a:t>, internet connection or other electronic services for data management and computing when they are needed to provide access services. </a:t>
            </a:r>
          </a:p>
          <a:p>
            <a:pPr marL="285750" indent="-285750" algn="just">
              <a:buFontTx/>
              <a:buChar char="-"/>
            </a:pPr>
            <a:r>
              <a:rPr lang="en-US" sz="1600" dirty="0"/>
              <a:t>Costs of specific scientific services included in the access provided or needed for the provision of access. </a:t>
            </a:r>
          </a:p>
          <a:p>
            <a:pPr algn="just"/>
            <a:endParaRPr lang="en-US" sz="1600" dirty="0"/>
          </a:p>
          <a:p>
            <a:pPr algn="just"/>
            <a:r>
              <a:rPr lang="en-US" sz="1600" b="1" dirty="0"/>
              <a:t>Indirect costs </a:t>
            </a:r>
            <a:r>
              <a:rPr lang="en-US" sz="1600" dirty="0"/>
              <a:t>for providing access to the installation equal to 25% of the direct costs referred to above, but </a:t>
            </a:r>
            <a:r>
              <a:rPr lang="en-US" sz="1600" b="1" dirty="0"/>
              <a:t>excluding</a:t>
            </a:r>
            <a:r>
              <a:rPr lang="en-US" sz="1600" dirty="0"/>
              <a:t>: - All contributions to the capital investments of the infrastructure (including rental, lease or depreciation costs of buildings as well as depreciation and lease of instrumentation). </a:t>
            </a:r>
            <a:endParaRPr lang="fr-FR" sz="1600" dirty="0"/>
          </a:p>
        </p:txBody>
      </p:sp>
      <p:sp>
        <p:nvSpPr>
          <p:cNvPr id="3" name="Espace réservé du pied de page 2">
            <a:extLst>
              <a:ext uri="{FF2B5EF4-FFF2-40B4-BE49-F238E27FC236}">
                <a16:creationId xmlns:a16="http://schemas.microsoft.com/office/drawing/2014/main" id="{FDD8D9A5-34E5-4CD0-900D-D2B22FD05A69}"/>
              </a:ext>
            </a:extLst>
          </p:cNvPr>
          <p:cNvSpPr>
            <a:spLocks noGrp="1"/>
          </p:cNvSpPr>
          <p:nvPr>
            <p:ph type="ftr" sz="quarter" idx="11"/>
          </p:nvPr>
        </p:nvSpPr>
        <p:spPr/>
        <p:txBody>
          <a:bodyPr/>
          <a:lstStyle/>
          <a:p>
            <a:r>
              <a:rPr lang="en-US" dirty="0"/>
              <a:t>January 12, 2023 - ACME Kick-off meeting</a:t>
            </a:r>
            <a:endParaRPr lang="fr-FR" dirty="0"/>
          </a:p>
        </p:txBody>
      </p:sp>
    </p:spTree>
    <p:extLst>
      <p:ext uri="{BB962C8B-B14F-4D97-AF65-F5344CB8AC3E}">
        <p14:creationId xmlns:p14="http://schemas.microsoft.com/office/powerpoint/2010/main" val="125390978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384</TotalTime>
  <Words>1492</Words>
  <Application>Microsoft Office PowerPoint</Application>
  <PresentationFormat>Grand écran</PresentationFormat>
  <Paragraphs>76</Paragraphs>
  <Slides>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vt:i4>
      </vt:variant>
    </vt:vector>
  </HeadingPairs>
  <TitlesOfParts>
    <vt:vector size="13" baseType="lpstr">
      <vt:lpstr>Arial</vt:lpstr>
      <vt:lpstr>Calibri</vt:lpstr>
      <vt:lpstr>Calibri Light</vt:lpstr>
      <vt:lpstr>Courier New</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Epas</dc:creator>
  <cp:lastModifiedBy>Julie Epas</cp:lastModifiedBy>
  <cp:revision>22</cp:revision>
  <dcterms:created xsi:type="dcterms:W3CDTF">2022-03-07T16:38:11Z</dcterms:created>
  <dcterms:modified xsi:type="dcterms:W3CDTF">2023-01-11T23:08:04Z</dcterms:modified>
</cp:coreProperties>
</file>