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3" r:id="rId4"/>
    <p:sldId id="274" r:id="rId5"/>
    <p:sldId id="257" r:id="rId6"/>
    <p:sldId id="258" r:id="rId7"/>
    <p:sldId id="266" r:id="rId8"/>
    <p:sldId id="275" r:id="rId9"/>
    <p:sldId id="264" r:id="rId10"/>
    <p:sldId id="276" r:id="rId11"/>
    <p:sldId id="287" r:id="rId12"/>
    <p:sldId id="268" r:id="rId13"/>
    <p:sldId id="278" r:id="rId14"/>
    <p:sldId id="265" r:id="rId15"/>
    <p:sldId id="279" r:id="rId16"/>
    <p:sldId id="260" r:id="rId17"/>
    <p:sldId id="280" r:id="rId18"/>
    <p:sldId id="281" r:id="rId19"/>
    <p:sldId id="285" r:id="rId20"/>
    <p:sldId id="269" r:id="rId21"/>
    <p:sldId id="282" r:id="rId22"/>
    <p:sldId id="289" r:id="rId23"/>
    <p:sldId id="290" r:id="rId24"/>
    <p:sldId id="291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4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6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1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3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6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5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2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C208-9199-45CB-BD8F-E25973FF552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436427" y="4674206"/>
            <a:ext cx="273564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No! Mercy! Mercy!</a:t>
            </a:r>
            <a:endParaRPr lang="en-US" sz="3200" b="1" dirty="0"/>
          </a:p>
        </p:txBody>
      </p:sp>
      <p:pic>
        <p:nvPicPr>
          <p:cNvPr id="4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A1E67D1A-5E33-8118-8ABA-2259FAF2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le ronde 2"/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GB" sz="4000" b="1" dirty="0"/>
              <a:t>Are you ready to speak English?</a:t>
            </a:r>
            <a:br>
              <a:rPr lang="en-GB" sz="4000" b="1" dirty="0"/>
            </a:br>
            <a:r>
              <a:rPr lang="en-GB" sz="4000" b="1" dirty="0"/>
              <a:t>I believe in you.</a:t>
            </a:r>
          </a:p>
        </p:txBody>
      </p:sp>
    </p:spTree>
    <p:extLst>
      <p:ext uri="{BB962C8B-B14F-4D97-AF65-F5344CB8AC3E}">
        <p14:creationId xmlns:p14="http://schemas.microsoft.com/office/powerpoint/2010/main" val="353916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8698" y="2564904"/>
            <a:ext cx="32866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/>
              <a:t>Calorimeter</a:t>
            </a: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/>
              <a:t>Tracker</a:t>
            </a: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/>
              <a:t>Missing</a:t>
            </a:r>
            <a:r>
              <a:rPr lang="fr-FR" sz="3600" dirty="0"/>
              <a:t> </a:t>
            </a:r>
            <a:r>
              <a:rPr lang="fr-FR" sz="3600" dirty="0" err="1"/>
              <a:t>energy</a:t>
            </a: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/>
              <a:t>Signal</a:t>
            </a:r>
            <a:endParaRPr lang="en-US" sz="36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800808" y="686759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Can you pronounce these technical words?</a:t>
            </a:r>
          </a:p>
        </p:txBody>
      </p:sp>
    </p:spTree>
    <p:extLst>
      <p:ext uri="{BB962C8B-B14F-4D97-AF65-F5344CB8AC3E}">
        <p14:creationId xmlns:p14="http://schemas.microsoft.com/office/powerpoint/2010/main" val="25524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Do you like multiple choice questions?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410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27584" y="812800"/>
            <a:ext cx="76328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proton </a:t>
            </a:r>
            <a:r>
              <a:rPr lang="fr-FR" b="1" dirty="0" err="1">
                <a:solidFill>
                  <a:srgbClr val="0070C0"/>
                </a:solidFill>
              </a:rPr>
              <a:t>beams</a:t>
            </a:r>
            <a:r>
              <a:rPr lang="fr-FR" b="1" dirty="0">
                <a:solidFill>
                  <a:srgbClr val="0070C0"/>
                </a:solidFill>
              </a:rPr>
              <a:t> …….. in the center of the ATLAS detector.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40067" y="3212976"/>
            <a:ext cx="19800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Crash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Collide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Merge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Kiss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273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27584" y="812800"/>
            <a:ext cx="76328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proton </a:t>
            </a:r>
            <a:r>
              <a:rPr lang="fr-FR" b="1" dirty="0" err="1">
                <a:solidFill>
                  <a:srgbClr val="0070C0"/>
                </a:solidFill>
              </a:rPr>
              <a:t>beams</a:t>
            </a:r>
            <a:r>
              <a:rPr lang="fr-FR" b="1" dirty="0">
                <a:solidFill>
                  <a:srgbClr val="0070C0"/>
                </a:solidFill>
              </a:rPr>
              <a:t> …….. in the center of the ATLAS detector.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40067" y="3212976"/>
            <a:ext cx="20409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Crash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Collide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Merge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Kiss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220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75556" y="812800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W</a:t>
            </a:r>
            <a:r>
              <a:rPr lang="fr-FR" b="1" baseline="30000" dirty="0">
                <a:solidFill>
                  <a:srgbClr val="0070C0"/>
                </a:solidFill>
              </a:rPr>
              <a:t>+</a:t>
            </a:r>
            <a:r>
              <a:rPr lang="fr-FR" b="1" dirty="0">
                <a:solidFill>
                  <a:srgbClr val="0070C0"/>
                </a:solidFill>
              </a:rPr>
              <a:t> boson …….. </a:t>
            </a:r>
            <a:r>
              <a:rPr lang="fr-FR" b="1" dirty="0" err="1">
                <a:solidFill>
                  <a:srgbClr val="0070C0"/>
                </a:solidFill>
              </a:rPr>
              <a:t>into</a:t>
            </a:r>
            <a:r>
              <a:rPr lang="fr-FR" b="1" dirty="0">
                <a:solidFill>
                  <a:srgbClr val="0070C0"/>
                </a:solidFill>
              </a:rPr>
              <a:t> one </a:t>
            </a:r>
            <a:r>
              <a:rPr lang="fr-FR" b="1" dirty="0" err="1">
                <a:solidFill>
                  <a:srgbClr val="0070C0"/>
                </a:solidFill>
              </a:rPr>
              <a:t>electron</a:t>
            </a:r>
            <a:r>
              <a:rPr lang="fr-FR" b="1" dirty="0">
                <a:solidFill>
                  <a:srgbClr val="0070C0"/>
                </a:solidFill>
              </a:rPr>
              <a:t> and one </a:t>
            </a:r>
            <a:r>
              <a:rPr lang="fr-FR" b="1" dirty="0" err="1">
                <a:solidFill>
                  <a:srgbClr val="0070C0"/>
                </a:solidFill>
              </a:rPr>
              <a:t>anti-neutrino</a:t>
            </a:r>
            <a:r>
              <a:rPr lang="fr-FR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0069" y="2996952"/>
            <a:ext cx="2163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Merges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Splits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Breaks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Decays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1069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90069" y="2996952"/>
            <a:ext cx="2163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Merges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Splits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Breaks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Decays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75556" y="812800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W</a:t>
            </a:r>
            <a:r>
              <a:rPr lang="fr-FR" b="1" baseline="30000" dirty="0">
                <a:solidFill>
                  <a:srgbClr val="0070C0"/>
                </a:solidFill>
              </a:rPr>
              <a:t>+</a:t>
            </a:r>
            <a:r>
              <a:rPr lang="fr-FR" b="1" dirty="0">
                <a:solidFill>
                  <a:srgbClr val="0070C0"/>
                </a:solidFill>
              </a:rPr>
              <a:t> boson …….. </a:t>
            </a:r>
            <a:r>
              <a:rPr lang="fr-FR" b="1" dirty="0" err="1">
                <a:solidFill>
                  <a:srgbClr val="0070C0"/>
                </a:solidFill>
              </a:rPr>
              <a:t>into</a:t>
            </a:r>
            <a:r>
              <a:rPr lang="fr-FR" b="1" dirty="0">
                <a:solidFill>
                  <a:srgbClr val="0070C0"/>
                </a:solidFill>
              </a:rPr>
              <a:t> one </a:t>
            </a:r>
            <a:r>
              <a:rPr lang="fr-FR" b="1" dirty="0" err="1">
                <a:solidFill>
                  <a:srgbClr val="0070C0"/>
                </a:solidFill>
              </a:rPr>
              <a:t>electron</a:t>
            </a:r>
            <a:r>
              <a:rPr lang="fr-FR" b="1" dirty="0">
                <a:solidFill>
                  <a:srgbClr val="0070C0"/>
                </a:solidFill>
              </a:rPr>
              <a:t> and one </a:t>
            </a:r>
            <a:r>
              <a:rPr lang="fr-FR" b="1" dirty="0" err="1">
                <a:solidFill>
                  <a:srgbClr val="0070C0"/>
                </a:solidFill>
              </a:rPr>
              <a:t>anti-neutrino</a:t>
            </a:r>
            <a:r>
              <a:rPr lang="fr-FR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7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339752" y="812800"/>
            <a:ext cx="4824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mass of the </a:t>
            </a:r>
            <a:r>
              <a:rPr lang="fr-FR" b="1" dirty="0" err="1">
                <a:solidFill>
                  <a:srgbClr val="0070C0"/>
                </a:solidFill>
              </a:rPr>
              <a:t>Higgs</a:t>
            </a:r>
            <a:r>
              <a:rPr lang="fr-FR" b="1" dirty="0">
                <a:solidFill>
                  <a:srgbClr val="0070C0"/>
                </a:solidFill>
              </a:rPr>
              <a:t> boson?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0069" y="2996952"/>
            <a:ext cx="23503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125 </a:t>
            </a:r>
            <a:r>
              <a:rPr lang="fr-FR" sz="3600" dirty="0" err="1"/>
              <a:t>GeV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91 </a:t>
            </a:r>
            <a:r>
              <a:rPr lang="fr-FR" sz="3600" dirty="0" err="1"/>
              <a:t>GeV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14 </a:t>
            </a:r>
            <a:r>
              <a:rPr lang="fr-FR" sz="3600" dirty="0" err="1"/>
              <a:t>TeV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511 </a:t>
            </a:r>
            <a:r>
              <a:rPr lang="fr-FR" sz="3600" dirty="0" err="1"/>
              <a:t>keV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9746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339752" y="812800"/>
            <a:ext cx="4824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mass of the </a:t>
            </a:r>
            <a:r>
              <a:rPr lang="fr-FR" b="1" dirty="0" err="1">
                <a:solidFill>
                  <a:srgbClr val="0070C0"/>
                </a:solidFill>
              </a:rPr>
              <a:t>Higgs</a:t>
            </a:r>
            <a:r>
              <a:rPr lang="fr-FR" b="1" dirty="0">
                <a:solidFill>
                  <a:srgbClr val="0070C0"/>
                </a:solidFill>
              </a:rPr>
              <a:t> boson?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0069" y="2996952"/>
            <a:ext cx="23503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chemeClr val="accent3">
                    <a:lumMod val="75000"/>
                  </a:schemeClr>
                </a:solidFill>
              </a:rPr>
              <a:t>125 </a:t>
            </a: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GeV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91 </a:t>
            </a:r>
            <a:r>
              <a:rPr lang="fr-FR" sz="3600" dirty="0" err="1"/>
              <a:t>GeV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14 </a:t>
            </a:r>
            <a:r>
              <a:rPr lang="fr-FR" sz="3600" dirty="0" err="1"/>
              <a:t>TeV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511 </a:t>
            </a:r>
            <a:r>
              <a:rPr lang="fr-FR" sz="3600" dirty="0" err="1"/>
              <a:t>keV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7718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9612" y="812800"/>
            <a:ext cx="69847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the ……..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840392" y="2958914"/>
            <a:ext cx="23183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drawing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graphics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plot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Jul</a:t>
            </a:r>
            <a:endParaRPr lang="fr-FR" sz="3600" dirty="0"/>
          </a:p>
        </p:txBody>
      </p:sp>
      <p:pic>
        <p:nvPicPr>
          <p:cNvPr id="1026" name="Picture 2" descr="http://atlas.physicsmasterclasses.org/results/histo.php?numClasses=&amp;ymax=&amp;norm=&amp;cut=&amp;higgsino=&amp;institutID=515&amp;datum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146136" cy="380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4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9612" y="812800"/>
            <a:ext cx="69847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the ……..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840392" y="2958914"/>
            <a:ext cx="23183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drawing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graphics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chemeClr val="accent3">
                    <a:lumMod val="75000"/>
                  </a:schemeClr>
                </a:solidFill>
              </a:rPr>
              <a:t>plot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Jul</a:t>
            </a:r>
            <a:endParaRPr lang="fr-FR" sz="3600" dirty="0"/>
          </a:p>
        </p:txBody>
      </p:sp>
      <p:pic>
        <p:nvPicPr>
          <p:cNvPr id="1026" name="Picture 2" descr="http://atlas.physicsmasterclasses.org/results/histo.php?numClasses=&amp;ymax=&amp;norm=&amp;cut=&amp;higgsino=&amp;institutID=515&amp;datum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146136" cy="380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6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2132856"/>
            <a:ext cx="5328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Students</a:t>
            </a:r>
            <a:r>
              <a:rPr lang="fr-FR" sz="2800" b="1" dirty="0"/>
              <a:t> </a:t>
            </a:r>
            <a:r>
              <a:rPr lang="fr-FR" sz="2800" b="1" dirty="0" err="1"/>
              <a:t>from</a:t>
            </a:r>
            <a:r>
              <a:rPr lang="fr-FR" sz="28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Colmar (France)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Maputo (Mozambique)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Panjim (</a:t>
            </a:r>
            <a:r>
              <a:rPr lang="fr-FR" sz="2400" dirty="0" err="1"/>
              <a:t>India</a:t>
            </a:r>
            <a:r>
              <a:rPr lang="fr-FR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Rabat (</a:t>
            </a:r>
            <a:r>
              <a:rPr lang="fr-FR" sz="2400" dirty="0" err="1"/>
              <a:t>Marocco</a:t>
            </a:r>
            <a:r>
              <a:rPr lang="fr-FR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Naples (</a:t>
            </a:r>
            <a:r>
              <a:rPr lang="fr-FR" sz="2400" dirty="0" err="1"/>
              <a:t>Italy</a:t>
            </a:r>
            <a:r>
              <a:rPr lang="fr-FR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r>
              <a:rPr lang="fr-FR" sz="2800" b="1" dirty="0" err="1"/>
              <a:t>Moderators</a:t>
            </a:r>
            <a:r>
              <a:rPr lang="fr-FR" sz="2800" b="1" dirty="0"/>
              <a:t> at CERN</a:t>
            </a:r>
            <a:r>
              <a:rPr lang="en-US" sz="28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Hassnae</a:t>
            </a:r>
            <a:r>
              <a:rPr lang="fr-FR" sz="2400" dirty="0"/>
              <a:t> El </a:t>
            </a:r>
            <a:r>
              <a:rPr lang="fr-FR" sz="2400" dirty="0" err="1"/>
              <a:t>Jarrari</a:t>
            </a:r>
            <a:r>
              <a:rPr lang="fr-FR" sz="2400" dirty="0"/>
              <a:t> (ATLAS)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Jason </a:t>
            </a:r>
            <a:r>
              <a:rPr lang="fr-FR" sz="2400" dirty="0" err="1"/>
              <a:t>Veatch</a:t>
            </a:r>
            <a:r>
              <a:rPr lang="fr-FR" sz="2400" dirty="0"/>
              <a:t> (ATLAS)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51520" y="404664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Participants of the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conference</a:t>
            </a:r>
            <a:endParaRPr lang="fr-FR" dirty="0"/>
          </a:p>
          <a:p>
            <a:r>
              <a:rPr lang="fr-FR" dirty="0"/>
              <a:t>2022-03-02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46F52-7A97-358F-5B01-1C5050F00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298" y="4509120"/>
            <a:ext cx="156918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D1BCE56-5AD6-ABA5-1627-8BDBF7D61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99952"/>
            <a:ext cx="1569181" cy="215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38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For </a:t>
            </a:r>
            <a:r>
              <a:rPr lang="fr-FR" dirty="0" err="1"/>
              <a:t>getting</a:t>
            </a:r>
            <a:r>
              <a:rPr lang="fr-FR" dirty="0"/>
              <a:t> an </a:t>
            </a:r>
            <a:r>
              <a:rPr lang="fr-FR" dirty="0" err="1"/>
              <a:t>accurate</a:t>
            </a:r>
            <a:r>
              <a:rPr lang="fr-FR" dirty="0"/>
              <a:t> </a:t>
            </a:r>
            <a:r>
              <a:rPr lang="fr-FR" dirty="0" err="1"/>
              <a:t>measure</a:t>
            </a:r>
            <a:r>
              <a:rPr lang="fr-FR" dirty="0"/>
              <a:t>, I </a:t>
            </a:r>
            <a:r>
              <a:rPr lang="fr-FR" dirty="0" err="1"/>
              <a:t>need</a:t>
            </a:r>
            <a:r>
              <a:rPr lang="fr-FR" dirty="0"/>
              <a:t> a lot of …………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384560" y="2996952"/>
            <a:ext cx="23748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luck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events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steroids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statistics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276619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getting an accurate measure, I need a lot of …………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84560" y="2996952"/>
            <a:ext cx="23748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luck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events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steroids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statistics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1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992" y="1259094"/>
            <a:ext cx="432048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Are you able to describe and explain a plot?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809537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2452D91-F605-94E5-C993-8BE4E3F78BBD}"/>
              </a:ext>
            </a:extLst>
          </p:cNvPr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Invariant mass of lepton pairs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BA94EB-5478-21CA-4438-AF7A59173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1" t="29000" r="41521" b="35603"/>
          <a:stretch/>
        </p:blipFill>
        <p:spPr>
          <a:xfrm>
            <a:off x="1029607" y="2132856"/>
            <a:ext cx="7084787" cy="352839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93C13E3-585D-DFC4-82A1-F0A055C4C1BE}"/>
              </a:ext>
            </a:extLst>
          </p:cNvPr>
          <p:cNvSpPr txBox="1"/>
          <p:nvPr/>
        </p:nvSpPr>
        <p:spPr>
          <a:xfrm>
            <a:off x="1583668" y="5949280"/>
            <a:ext cx="597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mean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a </a:t>
            </a:r>
            <a:r>
              <a:rPr lang="fr-FR" dirty="0" err="1"/>
              <a:t>peak</a:t>
            </a:r>
            <a:r>
              <a:rPr lang="fr-FR" dirty="0"/>
              <a:t> in the distribution? </a:t>
            </a:r>
          </a:p>
        </p:txBody>
      </p:sp>
    </p:spTree>
    <p:extLst>
      <p:ext uri="{BB962C8B-B14F-4D97-AF65-F5344CB8AC3E}">
        <p14:creationId xmlns:p14="http://schemas.microsoft.com/office/powerpoint/2010/main" val="1855978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2452D91-F605-94E5-C993-8BE4E3F78BBD}"/>
              </a:ext>
            </a:extLst>
          </p:cNvPr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Invariant mass of lepton pairs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BA94EB-5478-21CA-4438-AF7A59173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1" t="29000" r="41521" b="35603"/>
          <a:stretch/>
        </p:blipFill>
        <p:spPr>
          <a:xfrm>
            <a:off x="1029607" y="2132856"/>
            <a:ext cx="7084787" cy="3528392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0579268-0FFF-C29E-1A9F-CEFCEABFC91C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283841" y="5445224"/>
            <a:ext cx="1199927" cy="523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842E5497-A017-272D-E28A-F0E2C8AF81A9}"/>
              </a:ext>
            </a:extLst>
          </p:cNvPr>
          <p:cNvSpPr txBox="1"/>
          <p:nvPr/>
        </p:nvSpPr>
        <p:spPr>
          <a:xfrm>
            <a:off x="491797" y="5969100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J/</a:t>
            </a:r>
            <a:r>
              <a:rPr lang="el-GR" dirty="0"/>
              <a:t>ψ</a:t>
            </a:r>
            <a:r>
              <a:rPr lang="fr-FR" dirty="0"/>
              <a:t> </a:t>
            </a:r>
            <a:r>
              <a:rPr lang="fr-FR" dirty="0" err="1"/>
              <a:t>particle</a:t>
            </a:r>
            <a:endParaRPr lang="fr-FR" dirty="0"/>
          </a:p>
          <a:p>
            <a:pPr algn="ctr"/>
            <a:r>
              <a:rPr lang="fr-FR" dirty="0"/>
              <a:t>(mass ~ 3 </a:t>
            </a:r>
            <a:r>
              <a:rPr lang="fr-FR" dirty="0" err="1"/>
              <a:t>GeV</a:t>
            </a:r>
            <a:r>
              <a:rPr lang="fr-FR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2F464-8026-C4E2-92C6-D27B29FA12E5}"/>
              </a:ext>
            </a:extLst>
          </p:cNvPr>
          <p:cNvSpPr txBox="1"/>
          <p:nvPr/>
        </p:nvSpPr>
        <p:spPr>
          <a:xfrm>
            <a:off x="2484063" y="5969099"/>
            <a:ext cx="193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Υ</a:t>
            </a:r>
            <a:r>
              <a:rPr lang="fr-FR" dirty="0"/>
              <a:t> (upsilon) </a:t>
            </a:r>
            <a:r>
              <a:rPr lang="fr-FR" dirty="0" err="1"/>
              <a:t>particle</a:t>
            </a:r>
            <a:endParaRPr lang="fr-FR" dirty="0"/>
          </a:p>
          <a:p>
            <a:pPr algn="ctr"/>
            <a:r>
              <a:rPr lang="fr-FR" dirty="0"/>
              <a:t>(mass ~ 9 </a:t>
            </a:r>
            <a:r>
              <a:rPr lang="fr-FR" dirty="0" err="1"/>
              <a:t>GeV</a:t>
            </a:r>
            <a:r>
              <a:rPr lang="fr-FR" dirty="0"/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3D5CD1-C08A-2725-68E7-6DA2844AB683}"/>
              </a:ext>
            </a:extLst>
          </p:cNvPr>
          <p:cNvSpPr txBox="1"/>
          <p:nvPr/>
        </p:nvSpPr>
        <p:spPr>
          <a:xfrm>
            <a:off x="4826232" y="5951448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Z </a:t>
            </a:r>
            <a:r>
              <a:rPr lang="fr-FR" dirty="0" err="1"/>
              <a:t>particle</a:t>
            </a:r>
            <a:endParaRPr lang="fr-FR" dirty="0"/>
          </a:p>
          <a:p>
            <a:pPr algn="ctr"/>
            <a:r>
              <a:rPr lang="fr-FR" dirty="0"/>
              <a:t>(mass ~ 91 </a:t>
            </a:r>
            <a:r>
              <a:rPr lang="fr-FR" dirty="0" err="1"/>
              <a:t>GeV</a:t>
            </a:r>
            <a:r>
              <a:rPr lang="fr-FR" dirty="0"/>
              <a:t>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7507D0F-947A-5090-3763-43F099437D49}"/>
              </a:ext>
            </a:extLst>
          </p:cNvPr>
          <p:cNvSpPr txBox="1"/>
          <p:nvPr/>
        </p:nvSpPr>
        <p:spPr>
          <a:xfrm>
            <a:off x="6935518" y="5951447"/>
            <a:ext cx="1849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Unknown</a:t>
            </a:r>
            <a:r>
              <a:rPr lang="fr-FR" dirty="0"/>
              <a:t> </a:t>
            </a:r>
            <a:r>
              <a:rPr lang="fr-FR" dirty="0" err="1"/>
              <a:t>particle</a:t>
            </a:r>
            <a:endParaRPr lang="fr-FR" dirty="0"/>
          </a:p>
          <a:p>
            <a:pPr algn="ctr"/>
            <a:r>
              <a:rPr lang="fr-FR" dirty="0"/>
              <a:t>?????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AFD42D1-8551-3F88-D52C-77AB5E4894A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423177" y="5565431"/>
            <a:ext cx="27882" cy="403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F4C588E-B646-0E46-0B5E-0E18FA89D35A}"/>
              </a:ext>
            </a:extLst>
          </p:cNvPr>
          <p:cNvCxnSpPr>
            <a:cxnSpLocks/>
          </p:cNvCxnSpPr>
          <p:nvPr/>
        </p:nvCxnSpPr>
        <p:spPr>
          <a:xfrm>
            <a:off x="5268607" y="5487265"/>
            <a:ext cx="116443" cy="481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91C838B-788B-E83F-8451-053890EB65A2}"/>
              </a:ext>
            </a:extLst>
          </p:cNvPr>
          <p:cNvCxnSpPr>
            <a:cxnSpLocks/>
          </p:cNvCxnSpPr>
          <p:nvPr/>
        </p:nvCxnSpPr>
        <p:spPr>
          <a:xfrm>
            <a:off x="7380312" y="5487265"/>
            <a:ext cx="116443" cy="481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174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7145" y="1124744"/>
            <a:ext cx="432048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Have you any questions for the CERN researchers 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9120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51520" y="404664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Outlines</a:t>
            </a:r>
            <a:r>
              <a:rPr lang="fr-FR" dirty="0"/>
              <a:t> of the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conference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62451" r="43271" b="8644"/>
          <a:stretch/>
        </p:blipFill>
        <p:spPr bwMode="auto">
          <a:xfrm>
            <a:off x="843618" y="2622123"/>
            <a:ext cx="7456765" cy="247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4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GB" sz="4000" b="1" dirty="0"/>
              <a:t>Let’s test your pronunciation.</a:t>
            </a:r>
          </a:p>
        </p:txBody>
      </p:sp>
    </p:spTree>
    <p:extLst>
      <p:ext uri="{BB962C8B-B14F-4D97-AF65-F5344CB8AC3E}">
        <p14:creationId xmlns:p14="http://schemas.microsoft.com/office/powerpoint/2010/main" val="206013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does</a:t>
            </a:r>
            <a:r>
              <a:rPr lang="fr-FR" b="1" dirty="0">
                <a:solidFill>
                  <a:srgbClr val="0070C0"/>
                </a:solidFill>
              </a:rPr>
              <a:t> LHC </a:t>
            </a:r>
            <a:r>
              <a:rPr lang="fr-FR" b="1" dirty="0" err="1">
                <a:solidFill>
                  <a:srgbClr val="0070C0"/>
                </a:solidFill>
              </a:rPr>
              <a:t>mean</a:t>
            </a:r>
            <a:r>
              <a:rPr lang="fr-FR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40414" y="2924944"/>
            <a:ext cx="535724" cy="2123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dirty="0"/>
              <a:t>L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H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8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40414" y="2924944"/>
            <a:ext cx="5431986" cy="2123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dirty="0"/>
              <a:t>Large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Hadron</a:t>
            </a:r>
          </a:p>
          <a:p>
            <a:pPr algn="l">
              <a:lnSpc>
                <a:spcPct val="150000"/>
              </a:lnSpc>
            </a:pPr>
            <a:r>
              <a:rPr lang="fr-FR" dirty="0" err="1"/>
              <a:t>Collider</a:t>
            </a:r>
            <a:endParaRPr lang="en-US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does</a:t>
            </a:r>
            <a:r>
              <a:rPr lang="fr-FR" b="1" dirty="0">
                <a:solidFill>
                  <a:srgbClr val="0070C0"/>
                </a:solidFill>
              </a:rPr>
              <a:t> LHC </a:t>
            </a:r>
            <a:r>
              <a:rPr lang="fr-FR" b="1" dirty="0" err="1">
                <a:solidFill>
                  <a:srgbClr val="0070C0"/>
                </a:solidFill>
              </a:rPr>
              <a:t>mean</a:t>
            </a:r>
            <a:r>
              <a:rPr lang="fr-FR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6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</a:t>
            </a:r>
            <a:r>
              <a:rPr lang="fr-FR" b="1" dirty="0" err="1">
                <a:solidFill>
                  <a:srgbClr val="0070C0"/>
                </a:solidFill>
              </a:rPr>
              <a:t>name</a:t>
            </a:r>
            <a:r>
              <a:rPr lang="fr-FR" b="1" dirty="0">
                <a:solidFill>
                  <a:srgbClr val="0070C0"/>
                </a:solidFill>
              </a:rPr>
              <a:t> of </a:t>
            </a:r>
            <a:r>
              <a:rPr lang="fr-FR" b="1" dirty="0" err="1">
                <a:solidFill>
                  <a:srgbClr val="0070C0"/>
                </a:solidFill>
              </a:rPr>
              <a:t>this</a:t>
            </a:r>
            <a:r>
              <a:rPr lang="fr-FR" b="1" dirty="0">
                <a:solidFill>
                  <a:srgbClr val="0070C0"/>
                </a:solidFill>
              </a:rPr>
              <a:t> detector?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Résultat de recherche d'images pour &quot;atlas cen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5" y="2591117"/>
            <a:ext cx="6408711" cy="41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8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</a:t>
            </a:r>
            <a:r>
              <a:rPr lang="fr-FR" b="1" dirty="0" err="1">
                <a:solidFill>
                  <a:srgbClr val="0070C0"/>
                </a:solidFill>
              </a:rPr>
              <a:t>name</a:t>
            </a:r>
            <a:r>
              <a:rPr lang="fr-FR" b="1" dirty="0">
                <a:solidFill>
                  <a:srgbClr val="0070C0"/>
                </a:solidFill>
              </a:rPr>
              <a:t> of </a:t>
            </a:r>
            <a:r>
              <a:rPr lang="fr-FR" b="1" dirty="0" err="1">
                <a:solidFill>
                  <a:srgbClr val="0070C0"/>
                </a:solidFill>
              </a:rPr>
              <a:t>this</a:t>
            </a:r>
            <a:r>
              <a:rPr lang="fr-FR" b="1" dirty="0">
                <a:solidFill>
                  <a:srgbClr val="0070C0"/>
                </a:solidFill>
              </a:rPr>
              <a:t> detector?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Résultat de recherche d'images pour &quot;atlas cen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5" y="2591117"/>
            <a:ext cx="6408711" cy="41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276" y="2967335"/>
            <a:ext cx="795544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39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ATLAS</a:t>
            </a:r>
          </a:p>
        </p:txBody>
      </p:sp>
    </p:spTree>
    <p:extLst>
      <p:ext uri="{BB962C8B-B14F-4D97-AF65-F5344CB8AC3E}">
        <p14:creationId xmlns:p14="http://schemas.microsoft.com/office/powerpoint/2010/main" val="357461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52078" y="2204864"/>
            <a:ext cx="223984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Muon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Lepton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Proton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Neutron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Quark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err="1"/>
              <a:t>Higgs</a:t>
            </a:r>
            <a:r>
              <a:rPr lang="fr-FR" sz="2800" dirty="0"/>
              <a:t> boson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63688" y="54868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Can you pronounce the name of these particles?</a:t>
            </a:r>
          </a:p>
        </p:txBody>
      </p:sp>
    </p:spTree>
    <p:extLst>
      <p:ext uri="{BB962C8B-B14F-4D97-AF65-F5344CB8AC3E}">
        <p14:creationId xmlns:p14="http://schemas.microsoft.com/office/powerpoint/2010/main" val="34782216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384</Words>
  <Application>Microsoft Office PowerPoint</Application>
  <PresentationFormat>Affichage à l'écran (4:3)</PresentationFormat>
  <Paragraphs>112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Thème Office</vt:lpstr>
      <vt:lpstr>Are you ready to speak English? I believe in you.</vt:lpstr>
      <vt:lpstr>Présentation PowerPoint</vt:lpstr>
      <vt:lpstr>Présentation PowerPoint</vt:lpstr>
      <vt:lpstr>Let’s test your pronunciation.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 you like multiple choice questions?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Are you able to describe and explain a plot?</vt:lpstr>
      <vt:lpstr>Présentation PowerPoint</vt:lpstr>
      <vt:lpstr>Présentation PowerPoint</vt:lpstr>
      <vt:lpstr>Have you any questions for the CERN researchers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ready for speaking English?</dc:title>
  <dc:creator>Administrateur</dc:creator>
  <cp:lastModifiedBy>Eric Conte</cp:lastModifiedBy>
  <cp:revision>136</cp:revision>
  <dcterms:created xsi:type="dcterms:W3CDTF">2017-03-15T18:11:12Z</dcterms:created>
  <dcterms:modified xsi:type="dcterms:W3CDTF">2023-02-22T13:29:39Z</dcterms:modified>
</cp:coreProperties>
</file>