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83" r:id="rId3"/>
    <p:sldId id="280" r:id="rId4"/>
    <p:sldId id="296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84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6" autoAdjust="0"/>
    <p:restoredTop sz="94623"/>
  </p:normalViewPr>
  <p:slideViewPr>
    <p:cSldViewPr snapToGrid="0">
      <p:cViewPr varScale="1">
        <p:scale>
          <a:sx n="134" d="100"/>
          <a:sy n="134" d="100"/>
        </p:scale>
        <p:origin x="132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11F8F6A-DDAF-4A77-B5ED-320F568415E9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ernmasterclass.uio.no/OPloT/plot.php?Action=Summary&amp;Combo=ThisInstAndDate&amp;selectedInst=1" TargetMode="External"/><Relationship Id="rId2" Type="http://schemas.openxmlformats.org/officeDocument/2006/relationships/hyperlink" Target="http://cernmasterclass.uio.no/OPloT/tutorPage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rnmasterclass.uio.no/OPloT/combinationPage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521" y="4221088"/>
            <a:ext cx="7723614" cy="1440160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/>
              <a:t>Discussion des résultats</a:t>
            </a:r>
          </a:p>
        </p:txBody>
      </p:sp>
      <p:pic>
        <p:nvPicPr>
          <p:cNvPr id="3074" name="Picture 2" descr="C:\Users\COMPTE~1.LOC\AppData\Local\Temp\Logo_IMC_print_colour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35" y="260648"/>
            <a:ext cx="739778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13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4923" y="1590712"/>
            <a:ext cx="3994059" cy="286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0050" y="3824041"/>
            <a:ext cx="4648155" cy="23164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41"/>
          <p:cNvSpPr txBox="1">
            <a:spLocks/>
          </p:cNvSpPr>
          <p:nvPr/>
        </p:nvSpPr>
        <p:spPr>
          <a:xfrm>
            <a:off x="76200" y="853313"/>
            <a:ext cx="4038599" cy="1008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11480" indent="-347980">
              <a:spcBef>
                <a:spcPts val="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Résultat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d’ATLAS</a:t>
            </a:r>
            <a:endParaRPr lang="en-GB" sz="1800" dirty="0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740664" lvl="1" indent="-296164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25.5 fb</a:t>
            </a:r>
            <a:r>
              <a:rPr lang="en-GB" sz="1800" baseline="30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→ clear signal</a:t>
            </a:r>
          </a:p>
        </p:txBody>
      </p:sp>
      <p:sp>
        <p:nvSpPr>
          <p:cNvPr id="7" name="Shape 242"/>
          <p:cNvSpPr txBox="1">
            <a:spLocks/>
          </p:cNvSpPr>
          <p:nvPr/>
        </p:nvSpPr>
        <p:spPr>
          <a:xfrm>
            <a:off x="5060375" y="674791"/>
            <a:ext cx="3092530" cy="2436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11480" indent="-347980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Vous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avez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quelques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candidats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~125 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GeV</a:t>
            </a:r>
            <a:endParaRPr lang="en-GB"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0664" lvl="1" indent="-296164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pas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assez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“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statistique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pour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reproduire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résultat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d’ATLAS</a:t>
            </a:r>
            <a:endParaRPr lang="en-GB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243"/>
          <p:cNvSpPr txBox="1">
            <a:spLocks noGrp="1"/>
          </p:cNvSpPr>
          <p:nvPr>
            <p:ph type="ftr" idx="11"/>
          </p:nvPr>
        </p:nvSpPr>
        <p:spPr>
          <a:xfrm>
            <a:off x="831929" y="6485260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zPath@IMC 2016</a:t>
            </a:r>
          </a:p>
        </p:txBody>
      </p:sp>
      <p:cxnSp>
        <p:nvCxnSpPr>
          <p:cNvPr id="16" name="Shape 251"/>
          <p:cNvCxnSpPr/>
          <p:nvPr/>
        </p:nvCxnSpPr>
        <p:spPr>
          <a:xfrm>
            <a:off x="6242050" y="4205319"/>
            <a:ext cx="0" cy="51856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8" name="Shape 253"/>
          <p:cNvCxnSpPr/>
          <p:nvPr/>
        </p:nvCxnSpPr>
        <p:spPr>
          <a:xfrm flipH="1">
            <a:off x="1712912" y="2503519"/>
            <a:ext cx="1587" cy="418401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9" name="Shape 254"/>
          <p:cNvSpPr txBox="1">
            <a:spLocks noGrp="1"/>
          </p:cNvSpPr>
          <p:nvPr>
            <p:ph type="title"/>
          </p:nvPr>
        </p:nvSpPr>
        <p:spPr>
          <a:xfrm>
            <a:off x="123825" y="20619"/>
            <a:ext cx="8590684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1EDFF"/>
              </a:buClr>
              <a:buSzPct val="25000"/>
              <a:buFont typeface="Consolas"/>
              <a:buNone/>
            </a:pPr>
            <a:r>
              <a:rPr lang="en-GB" sz="2800" b="1" i="0" u="none" strike="noStrike" cap="none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Recherche</a:t>
            </a:r>
            <a:r>
              <a:rPr lang="en-GB" sz="2800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H → </a:t>
            </a:r>
            <a:r>
              <a:rPr lang="en-GB" sz="2800" b="1" i="0" u="none" strike="noStrike" cap="none" dirty="0" err="1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γγ</a:t>
            </a:r>
            <a:r>
              <a:rPr lang="en-GB" sz="2800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ATLAS vs. Masterclasses</a:t>
            </a:r>
          </a:p>
        </p:txBody>
      </p:sp>
    </p:spTree>
    <p:extLst>
      <p:ext uri="{BB962C8B-B14F-4D97-AF65-F5344CB8AC3E}">
        <p14:creationId xmlns:p14="http://schemas.microsoft.com/office/powerpoint/2010/main" val="1051653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60"/>
          <p:cNvSpPr txBox="1">
            <a:spLocks noGrp="1"/>
          </p:cNvSpPr>
          <p:nvPr>
            <p:ph type="title"/>
          </p:nvPr>
        </p:nvSpPr>
        <p:spPr>
          <a:xfrm>
            <a:off x="228600" y="131075"/>
            <a:ext cx="5232400" cy="137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1EDFF"/>
              </a:buClr>
              <a:buSzPct val="25000"/>
              <a:buFont typeface="Consolas"/>
              <a:buNone/>
            </a:pPr>
            <a:r>
              <a:rPr lang="en-GB" sz="3600" b="0" i="0" u="none" strike="noStrike" cap="none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Nouvelle </a:t>
            </a:r>
            <a:r>
              <a:rPr lang="en-GB" sz="3600" b="0" i="0" u="none" strike="noStrike" cap="none" dirty="0" err="1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particule</a:t>
            </a:r>
            <a:br>
              <a:rPr lang="en-GB" sz="3600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GB" sz="3600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Nouvelle physique ?</a:t>
            </a:r>
            <a:endParaRPr lang="en-GB" sz="3600" b="0" i="0" u="none" strike="noStrike" cap="none" dirty="0">
              <a:solidFill>
                <a:srgbClr val="8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" name="Shape 261"/>
          <p:cNvSpPr txBox="1">
            <a:spLocks/>
          </p:cNvSpPr>
          <p:nvPr/>
        </p:nvSpPr>
        <p:spPr>
          <a:xfrm>
            <a:off x="660895" y="1300973"/>
            <a:ext cx="4353900" cy="27678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11480" indent="-293370">
              <a:spcBef>
                <a:spcPts val="0"/>
              </a:spcBef>
              <a:buClr>
                <a:schemeClr val="lt2"/>
              </a:buClr>
              <a:buSzPct val="100000"/>
              <a:buFont typeface="Noto Sans Symbols"/>
              <a:buChar char="▪"/>
            </a:pPr>
            <a:r>
              <a:rPr lang="en-GB" sz="1800" dirty="0">
                <a:solidFill>
                  <a:srgbClr val="000000"/>
                </a:solidFill>
              </a:rPr>
              <a:t>Spin-0 (Type Higgs)?</a:t>
            </a:r>
          </a:p>
          <a:p>
            <a:pPr lvl="1">
              <a:spcBef>
                <a:spcPts val="0"/>
              </a:spcBef>
              <a:buClr>
                <a:schemeClr val="lt2"/>
              </a:buClr>
              <a:buSzPct val="100000"/>
              <a:buFont typeface="Noto Sans Symbols"/>
              <a:buChar char="◦"/>
            </a:pPr>
            <a:r>
              <a:rPr lang="en-GB" sz="1800" dirty="0" err="1">
                <a:solidFill>
                  <a:srgbClr val="000000"/>
                </a:solidFill>
              </a:rPr>
              <a:t>Désintégration</a:t>
            </a:r>
            <a:r>
              <a:rPr lang="en-GB" sz="1800" dirty="0">
                <a:solidFill>
                  <a:srgbClr val="000000"/>
                </a:solidFill>
              </a:rPr>
              <a:t> en di-photons, ZZ, WW, di-leptons</a:t>
            </a:r>
          </a:p>
          <a:p>
            <a:pPr marL="402336" lvl="1" indent="0">
              <a:spcBef>
                <a:spcPts val="0"/>
              </a:spcBef>
              <a:buClr>
                <a:schemeClr val="lt2"/>
              </a:buClr>
              <a:buSzPct val="100000"/>
              <a:buNone/>
            </a:pPr>
            <a:r>
              <a:rPr lang="en-GB" sz="1800" dirty="0">
                <a:solidFill>
                  <a:srgbClr val="000000"/>
                </a:solidFill>
              </a:rPr>
              <a:t>Spin-1 (Type Z ,Z’)</a:t>
            </a:r>
          </a:p>
          <a:p>
            <a:pPr lvl="1">
              <a:spcBef>
                <a:spcPts val="0"/>
              </a:spcBef>
              <a:buClr>
                <a:schemeClr val="lt2"/>
              </a:buClr>
              <a:buSzPct val="100000"/>
              <a:buFont typeface="Noto Sans Symbols"/>
              <a:buChar char="◦"/>
            </a:pPr>
            <a:r>
              <a:rPr lang="en-GB" sz="1800" dirty="0" err="1">
                <a:solidFill>
                  <a:srgbClr val="000000"/>
                </a:solidFill>
              </a:rPr>
              <a:t>Désintégration</a:t>
            </a:r>
            <a:r>
              <a:rPr lang="en-GB" sz="1800" dirty="0">
                <a:solidFill>
                  <a:srgbClr val="000000"/>
                </a:solidFill>
              </a:rPr>
              <a:t> en di-leptons, pas di-photons, ZZ, WW</a:t>
            </a:r>
            <a:endParaRPr lang="en-GB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1480" indent="-293370">
              <a:spcBef>
                <a:spcPts val="0"/>
              </a:spcBef>
              <a:buClr>
                <a:schemeClr val="lt2"/>
              </a:buClr>
              <a:buSzPct val="100000"/>
              <a:buFont typeface="Noto Sans Symbols"/>
              <a:buChar char="▪"/>
            </a:pPr>
            <a:r>
              <a:rPr lang="en-GB" sz="1800" dirty="0">
                <a:solidFill>
                  <a:srgbClr val="000000"/>
                </a:solidFill>
              </a:rPr>
              <a:t>Spin-2 (Type Graviton)</a:t>
            </a:r>
          </a:p>
          <a:p>
            <a:pPr lvl="1">
              <a:spcBef>
                <a:spcPts val="0"/>
              </a:spcBef>
              <a:buClr>
                <a:schemeClr val="lt2"/>
              </a:buClr>
              <a:buSzPct val="100000"/>
              <a:buFont typeface="Noto Sans Symbols"/>
              <a:buChar char="◦"/>
            </a:pPr>
            <a:r>
              <a:rPr lang="en-GB" sz="1800" dirty="0" err="1">
                <a:solidFill>
                  <a:srgbClr val="000000"/>
                </a:solidFill>
              </a:rPr>
              <a:t>Désintégration</a:t>
            </a:r>
            <a:r>
              <a:rPr lang="en-GB" sz="1800" dirty="0">
                <a:solidFill>
                  <a:srgbClr val="000000"/>
                </a:solidFill>
              </a:rPr>
              <a:t> en di-photons, di-leptons, ZZ, WW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02336" lvl="1" indent="0">
              <a:spcBef>
                <a:spcPts val="0"/>
              </a:spcBef>
              <a:buClr>
                <a:schemeClr val="lt2"/>
              </a:buClr>
              <a:buSzPct val="100000"/>
              <a:buNone/>
            </a:pPr>
            <a:endParaRPr lang="en-GB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263"/>
          <p:cNvSpPr txBox="1">
            <a:spLocks noGrp="1"/>
          </p:cNvSpPr>
          <p:nvPr>
            <p:ph type="ftr" idx="11"/>
          </p:nvPr>
        </p:nvSpPr>
        <p:spPr>
          <a:xfrm>
            <a:off x="831929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zPath@IMC 2016</a:t>
            </a:r>
          </a:p>
        </p:txBody>
      </p:sp>
      <p:pic>
        <p:nvPicPr>
          <p:cNvPr id="8" name="Shape 2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47" y="4558566"/>
            <a:ext cx="4483800" cy="22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1296" y="4558473"/>
            <a:ext cx="4488656" cy="225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4424" y="55827"/>
            <a:ext cx="3361275" cy="3609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685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BB9F7AF-E85D-1547-A839-30C6C6751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10" y="422031"/>
            <a:ext cx="7767376" cy="61395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38046" y="1147393"/>
            <a:ext cx="63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J/Psi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66777" y="114586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Symbol" charset="2"/>
                <a:cs typeface="Symbol" charset="2"/>
              </a:rPr>
              <a:t>U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441017" y="715870"/>
            <a:ext cx="34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cs typeface="Symbol" charset="2"/>
              </a:rPr>
              <a:t>Z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538899" y="1214040"/>
            <a:ext cx="40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cs typeface="Symbol" charset="2"/>
              </a:rPr>
              <a:t>Z’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008165" y="1160413"/>
            <a:ext cx="113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cs typeface="Symbol" charset="2"/>
              </a:rPr>
              <a:t>Graviton</a:t>
            </a:r>
          </a:p>
        </p:txBody>
      </p:sp>
      <p:cxnSp>
        <p:nvCxnSpPr>
          <p:cNvPr id="11" name="Connecteur droit avec flèche 10"/>
          <p:cNvCxnSpPr>
            <a:stCxn id="5" idx="2"/>
          </p:cNvCxnSpPr>
          <p:nvPr/>
        </p:nvCxnSpPr>
        <p:spPr>
          <a:xfrm>
            <a:off x="2457436" y="1516725"/>
            <a:ext cx="65487" cy="2592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6" idx="2"/>
          </p:cNvCxnSpPr>
          <p:nvPr/>
        </p:nvCxnSpPr>
        <p:spPr>
          <a:xfrm>
            <a:off x="3548878" y="1515192"/>
            <a:ext cx="76034" cy="2607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7850851" y="1546400"/>
            <a:ext cx="76034" cy="2607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8413141" y="1614036"/>
            <a:ext cx="26363" cy="244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997874" y="1085202"/>
            <a:ext cx="83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Higgs ?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6103700" y="1468867"/>
            <a:ext cx="52912" cy="3704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676448" y="2705753"/>
            <a:ext cx="83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Higgs ?</a:t>
            </a:r>
          </a:p>
        </p:txBody>
      </p:sp>
      <p:cxnSp>
        <p:nvCxnSpPr>
          <p:cNvPr id="28" name="Connecteur droit avec flèche 27"/>
          <p:cNvCxnSpPr>
            <a:cxnSpLocks/>
            <a:stCxn id="27" idx="1"/>
          </p:cNvCxnSpPr>
          <p:nvPr/>
        </p:nvCxnSpPr>
        <p:spPr>
          <a:xfrm flipH="1">
            <a:off x="3366777" y="2890419"/>
            <a:ext cx="1309671" cy="3242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cxnSpLocks/>
          </p:cNvCxnSpPr>
          <p:nvPr/>
        </p:nvCxnSpPr>
        <p:spPr>
          <a:xfrm>
            <a:off x="5064369" y="3075085"/>
            <a:ext cx="522515" cy="22837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571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92"/>
            <a:ext cx="9144000" cy="46015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70088" y="3168423"/>
            <a:ext cx="63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J/Psi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897844" y="2935993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Symbol" charset="2"/>
                <a:cs typeface="Symbol" charset="2"/>
              </a:rPr>
              <a:t>U</a:t>
            </a:r>
            <a:r>
              <a:rPr lang="fr-FR" b="1" dirty="0">
                <a:solidFill>
                  <a:srgbClr val="FF0000"/>
                </a:solidFill>
                <a:cs typeface="Symbol" charset="2"/>
              </a:rPr>
              <a:t>(Upsilon)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115743" y="189338"/>
            <a:ext cx="4712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cs typeface="Symbol" charset="2"/>
              </a:rPr>
              <a:t>Z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487582" y="3151020"/>
            <a:ext cx="40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cs typeface="Symbol" charset="2"/>
              </a:rPr>
              <a:t>Z’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879873" y="2622769"/>
            <a:ext cx="113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cs typeface="Symbol" charset="2"/>
              </a:rPr>
              <a:t>Graviton</a:t>
            </a:r>
          </a:p>
        </p:txBody>
      </p:sp>
      <p:cxnSp>
        <p:nvCxnSpPr>
          <p:cNvPr id="11" name="Connecteur droit avec flèche 10"/>
          <p:cNvCxnSpPr>
            <a:stCxn id="5" idx="2"/>
          </p:cNvCxnSpPr>
          <p:nvPr/>
        </p:nvCxnSpPr>
        <p:spPr>
          <a:xfrm>
            <a:off x="1589478" y="3537755"/>
            <a:ext cx="65487" cy="2592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6" idx="2"/>
          </p:cNvCxnSpPr>
          <p:nvPr/>
        </p:nvCxnSpPr>
        <p:spPr>
          <a:xfrm flipH="1">
            <a:off x="3155982" y="3305325"/>
            <a:ext cx="430512" cy="2607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7799534" y="3483380"/>
            <a:ext cx="76034" cy="2607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8492919" y="3027333"/>
            <a:ext cx="49219" cy="8319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804790" y="3266756"/>
            <a:ext cx="83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Higgs ?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5910616" y="3650421"/>
            <a:ext cx="52912" cy="3704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987848" y="192410"/>
            <a:ext cx="360269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err="1"/>
              <a:t>Dilepton</a:t>
            </a:r>
            <a:r>
              <a:rPr lang="fr-FR" sz="2800" dirty="0"/>
              <a:t> invariant mass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0830" y="4747410"/>
            <a:ext cx="8789586" cy="155940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 err="1"/>
              <a:t>Largest</a:t>
            </a:r>
            <a:r>
              <a:rPr lang="fr-FR" sz="2000" dirty="0"/>
              <a:t> </a:t>
            </a:r>
            <a:r>
              <a:rPr lang="fr-FR" sz="2000" dirty="0" err="1"/>
              <a:t>peak</a:t>
            </a:r>
            <a:r>
              <a:rPr lang="fr-FR" sz="2000" dirty="0"/>
              <a:t> corresponds to Z boson </a:t>
            </a:r>
            <a:r>
              <a:rPr lang="fr-FR" sz="2000" dirty="0" err="1"/>
              <a:t>at</a:t>
            </a:r>
            <a:r>
              <a:rPr lang="fr-FR" sz="2000" dirty="0"/>
              <a:t> the correct mass of ~90 </a:t>
            </a:r>
            <a:r>
              <a:rPr lang="fr-FR" sz="2000" dirty="0" err="1"/>
              <a:t>GeV</a:t>
            </a:r>
            <a:endParaRPr lang="fr-FR" sz="2000" dirty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 err="1"/>
              <a:t>Two</a:t>
            </a:r>
            <a:r>
              <a:rPr lang="fr-FR" sz="2000" dirty="0"/>
              <a:t> </a:t>
            </a:r>
            <a:r>
              <a:rPr lang="fr-FR" sz="2000" dirty="0" err="1"/>
              <a:t>small</a:t>
            </a:r>
            <a:r>
              <a:rPr lang="fr-FR" sz="2000" dirty="0"/>
              <a:t> </a:t>
            </a:r>
            <a:r>
              <a:rPr lang="fr-FR" sz="2000" dirty="0" err="1"/>
              <a:t>peak</a:t>
            </a:r>
            <a:r>
              <a:rPr lang="fr-FR" sz="2000" dirty="0"/>
              <a:t> </a:t>
            </a:r>
            <a:r>
              <a:rPr lang="fr-FR" sz="2000" dirty="0" err="1"/>
              <a:t>at</a:t>
            </a:r>
            <a:r>
              <a:rPr lang="fr-FR" sz="2000" dirty="0"/>
              <a:t> 3 and 9 </a:t>
            </a:r>
            <a:r>
              <a:rPr lang="fr-FR" sz="2000" dirty="0" err="1"/>
              <a:t>GeV</a:t>
            </a:r>
            <a:r>
              <a:rPr lang="fr-FR" sz="2000" dirty="0"/>
              <a:t> </a:t>
            </a:r>
            <a:r>
              <a:rPr lang="fr-FR" sz="2000" dirty="0" err="1"/>
              <a:t>corresponding</a:t>
            </a:r>
            <a:r>
              <a:rPr lang="fr-FR" sz="2000" dirty="0"/>
              <a:t> to </a:t>
            </a:r>
            <a:r>
              <a:rPr lang="fr-FR" sz="2000" dirty="0" err="1"/>
              <a:t>particles</a:t>
            </a:r>
            <a:r>
              <a:rPr lang="fr-FR" sz="2000" dirty="0"/>
              <a:t> </a:t>
            </a:r>
            <a:r>
              <a:rPr lang="fr-FR" sz="2000" dirty="0" err="1"/>
              <a:t>discivered</a:t>
            </a:r>
            <a:r>
              <a:rPr lang="fr-FR" sz="2000" dirty="0"/>
              <a:t> in the 70’s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/>
              <a:t>No </a:t>
            </a:r>
            <a:r>
              <a:rPr lang="fr-FR" sz="2000" dirty="0" err="1"/>
              <a:t>clear</a:t>
            </a:r>
            <a:r>
              <a:rPr lang="fr-FR" sz="2000" dirty="0"/>
              <a:t> </a:t>
            </a:r>
            <a:r>
              <a:rPr lang="fr-FR" sz="2000" dirty="0" err="1"/>
              <a:t>peak</a:t>
            </a:r>
            <a:r>
              <a:rPr lang="fr-FR" sz="2000" dirty="0"/>
              <a:t> </a:t>
            </a:r>
            <a:r>
              <a:rPr lang="fr-FR" sz="2000" dirty="0" err="1"/>
              <a:t>at</a:t>
            </a:r>
            <a:r>
              <a:rPr lang="fr-FR" sz="2000" dirty="0"/>
              <a:t> 125 </a:t>
            </a:r>
            <a:r>
              <a:rPr lang="fr-FR" sz="2000" dirty="0" err="1"/>
              <a:t>GeV</a:t>
            </a:r>
            <a:r>
              <a:rPr lang="fr-FR" sz="2000" dirty="0"/>
              <a:t> (mass of the Higgs)… </a:t>
            </a:r>
            <a:r>
              <a:rPr lang="fr-FR" sz="2000" dirty="0" err="1"/>
              <a:t>Maybe</a:t>
            </a:r>
            <a:r>
              <a:rPr lang="fr-FR" sz="2000" dirty="0"/>
              <a:t> not </a:t>
            </a:r>
            <a:r>
              <a:rPr lang="fr-FR" sz="2000" dirty="0" err="1"/>
              <a:t>enough</a:t>
            </a:r>
            <a:r>
              <a:rPr lang="fr-FR" sz="2000" dirty="0"/>
              <a:t> </a:t>
            </a:r>
            <a:r>
              <a:rPr lang="fr-FR" sz="2000" dirty="0" err="1"/>
              <a:t>statistic</a:t>
            </a:r>
            <a:endParaRPr lang="fr-FR" sz="2000" dirty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 err="1"/>
              <a:t>Two</a:t>
            </a:r>
            <a:r>
              <a:rPr lang="fr-FR" sz="2000" dirty="0"/>
              <a:t> </a:t>
            </a:r>
            <a:r>
              <a:rPr lang="fr-FR" sz="2000" dirty="0" err="1"/>
              <a:t>unexpected</a:t>
            </a:r>
            <a:r>
              <a:rPr lang="fr-FR" sz="2000" dirty="0"/>
              <a:t> </a:t>
            </a:r>
            <a:r>
              <a:rPr lang="fr-FR" sz="2000" dirty="0" err="1"/>
              <a:t>peaks</a:t>
            </a:r>
            <a:r>
              <a:rPr lang="fr-FR" sz="2000" dirty="0"/>
              <a:t> </a:t>
            </a:r>
            <a:r>
              <a:rPr lang="fr-FR" sz="2000" dirty="0" err="1"/>
              <a:t>at</a:t>
            </a:r>
            <a:r>
              <a:rPr lang="fr-FR" sz="2000" dirty="0"/>
              <a:t> 1000 and 1500 </a:t>
            </a:r>
            <a:r>
              <a:rPr lang="fr-FR" sz="2000" dirty="0" err="1"/>
              <a:t>GeV</a:t>
            </a:r>
            <a:r>
              <a:rPr lang="fr-FR" sz="2000" dirty="0"/>
              <a:t>. (Z’ and Graviton ?)</a:t>
            </a:r>
          </a:p>
        </p:txBody>
      </p:sp>
    </p:spTree>
    <p:extLst>
      <p:ext uri="{BB962C8B-B14F-4D97-AF65-F5344CB8AC3E}">
        <p14:creationId xmlns:p14="http://schemas.microsoft.com/office/powerpoint/2010/main" val="1101511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63" y="129613"/>
            <a:ext cx="5311282" cy="45720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20830" y="4747410"/>
            <a:ext cx="4326826" cy="119006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 err="1"/>
              <a:t>Looking</a:t>
            </a:r>
            <a:r>
              <a:rPr lang="fr-FR" sz="2000" dirty="0"/>
              <a:t> for the Higgs </a:t>
            </a:r>
            <a:r>
              <a:rPr lang="fr-FR" sz="2000" dirty="0" err="1"/>
              <a:t>at</a:t>
            </a:r>
            <a:r>
              <a:rPr lang="fr-FR" sz="2000" dirty="0"/>
              <a:t> 125 </a:t>
            </a:r>
            <a:r>
              <a:rPr lang="fr-FR" sz="2000" dirty="0" err="1"/>
              <a:t>GeV</a:t>
            </a:r>
            <a:r>
              <a:rPr lang="fr-FR" sz="2000" dirty="0"/>
              <a:t>….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fr-FR" sz="2000" dirty="0"/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/>
              <a:t>No </a:t>
            </a:r>
            <a:r>
              <a:rPr lang="fr-FR" sz="2000" dirty="0" err="1"/>
              <a:t>clear</a:t>
            </a:r>
            <a:r>
              <a:rPr lang="fr-FR" sz="2000" dirty="0"/>
              <a:t> signal </a:t>
            </a:r>
            <a:r>
              <a:rPr lang="fr-FR" sz="2000" dirty="0" err="1"/>
              <a:t>at</a:t>
            </a:r>
            <a:r>
              <a:rPr lang="fr-FR" sz="2000" dirty="0"/>
              <a:t> all !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87848" y="192410"/>
            <a:ext cx="372963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err="1"/>
              <a:t>Diphoton</a:t>
            </a:r>
            <a:r>
              <a:rPr lang="fr-FR" sz="2800" dirty="0"/>
              <a:t> invariant mass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054698" y="5105053"/>
            <a:ext cx="3964217" cy="82073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 err="1"/>
              <a:t>Unexpected</a:t>
            </a:r>
            <a:r>
              <a:rPr lang="fr-FR" sz="2000" dirty="0"/>
              <a:t> </a:t>
            </a:r>
            <a:r>
              <a:rPr lang="fr-FR" sz="2000" dirty="0" err="1"/>
              <a:t>peak</a:t>
            </a:r>
            <a:r>
              <a:rPr lang="fr-FR" sz="2000" dirty="0"/>
              <a:t> </a:t>
            </a:r>
            <a:r>
              <a:rPr lang="fr-FR" sz="2000" dirty="0" err="1"/>
              <a:t>at</a:t>
            </a:r>
            <a:r>
              <a:rPr lang="fr-FR" sz="2000" dirty="0"/>
              <a:t> 1000 </a:t>
            </a:r>
            <a:r>
              <a:rPr lang="fr-FR" sz="2000" dirty="0" err="1"/>
              <a:t>GeV</a:t>
            </a:r>
            <a:r>
              <a:rPr lang="fr-FR" sz="2000" dirty="0"/>
              <a:t> ?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/>
              <a:t>As in </a:t>
            </a:r>
            <a:r>
              <a:rPr lang="fr-FR" sz="2000" dirty="0" err="1"/>
              <a:t>dilepton</a:t>
            </a:r>
            <a:r>
              <a:rPr lang="fr-FR" sz="2000" dirty="0"/>
              <a:t>.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960" y="1155699"/>
            <a:ext cx="4012040" cy="35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39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282" y="151294"/>
            <a:ext cx="5486122" cy="450559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20830" y="4747410"/>
            <a:ext cx="4326826" cy="119006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 err="1"/>
              <a:t>Looking</a:t>
            </a:r>
            <a:r>
              <a:rPr lang="fr-FR" sz="2000" dirty="0"/>
              <a:t> for the Higgs </a:t>
            </a:r>
            <a:r>
              <a:rPr lang="fr-FR" sz="2000" dirty="0" err="1"/>
              <a:t>at</a:t>
            </a:r>
            <a:r>
              <a:rPr lang="fr-FR" sz="2000" dirty="0"/>
              <a:t> 125 </a:t>
            </a:r>
            <a:r>
              <a:rPr lang="fr-FR" sz="2000" dirty="0" err="1"/>
              <a:t>GeV</a:t>
            </a:r>
            <a:r>
              <a:rPr lang="fr-FR" sz="2000" dirty="0"/>
              <a:t>….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fr-FR" sz="2000" dirty="0"/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/>
              <a:t>No </a:t>
            </a:r>
            <a:r>
              <a:rPr lang="fr-FR" sz="2000" dirty="0" err="1"/>
              <a:t>clear</a:t>
            </a:r>
            <a:r>
              <a:rPr lang="fr-FR" sz="2000" dirty="0"/>
              <a:t> signal </a:t>
            </a:r>
            <a:r>
              <a:rPr lang="fr-FR" sz="2000" dirty="0" err="1"/>
              <a:t>at</a:t>
            </a:r>
            <a:r>
              <a:rPr lang="fr-FR" sz="2000" dirty="0"/>
              <a:t> all !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17458" y="179180"/>
            <a:ext cx="353396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/>
              <a:t>4 lepton invariant mass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332" y="1218630"/>
            <a:ext cx="3797438" cy="3501957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054698" y="5105053"/>
            <a:ext cx="3964217" cy="82073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 err="1"/>
              <a:t>Unexpected</a:t>
            </a:r>
            <a:r>
              <a:rPr lang="fr-FR" sz="2000" dirty="0"/>
              <a:t> </a:t>
            </a:r>
            <a:r>
              <a:rPr lang="fr-FR" sz="2000" dirty="0" err="1"/>
              <a:t>peak</a:t>
            </a:r>
            <a:r>
              <a:rPr lang="fr-FR" sz="2000" dirty="0"/>
              <a:t> </a:t>
            </a:r>
            <a:r>
              <a:rPr lang="fr-FR" sz="2000" dirty="0" err="1"/>
              <a:t>at</a:t>
            </a:r>
            <a:r>
              <a:rPr lang="fr-FR" sz="2000" dirty="0"/>
              <a:t> 1500 </a:t>
            </a:r>
            <a:r>
              <a:rPr lang="fr-FR" sz="2000" dirty="0" err="1"/>
              <a:t>GeV</a:t>
            </a:r>
            <a:r>
              <a:rPr lang="fr-FR" sz="2000" dirty="0"/>
              <a:t> 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/>
              <a:t>As in </a:t>
            </a:r>
            <a:r>
              <a:rPr lang="fr-FR" sz="2000" dirty="0" err="1"/>
              <a:t>dilepton</a:t>
            </a:r>
            <a:r>
              <a:rPr lang="fr-F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3980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193976"/>
            <a:ext cx="7598163" cy="1472184"/>
          </a:xfrm>
        </p:spPr>
        <p:txBody>
          <a:bodyPr anchor="t"/>
          <a:lstStyle/>
          <a:p>
            <a:r>
              <a:rPr lang="fr-FR" dirty="0"/>
              <a:t>Comment étudier les bosons </a:t>
            </a:r>
            <a:br>
              <a:rPr lang="fr-FR" dirty="0"/>
            </a:br>
            <a:r>
              <a:rPr lang="fr-FR" dirty="0"/>
              <a:t>Z et </a:t>
            </a:r>
            <a:r>
              <a:rPr lang="fr-FR" dirty="0" err="1"/>
              <a:t>Higgs</a:t>
            </a:r>
            <a:r>
              <a:rPr lang="fr-FR" dirty="0"/>
              <a:t> ?</a:t>
            </a:r>
          </a:p>
        </p:txBody>
      </p:sp>
      <p:sp>
        <p:nvSpPr>
          <p:cNvPr id="4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155575" y="-1782763"/>
            <a:ext cx="3048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942626" y="3001973"/>
            <a:ext cx="1473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Z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0618" y="5350951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H</a:t>
            </a: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1353163" y="1618705"/>
            <a:ext cx="7406640" cy="17526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>
                <a:sym typeface="Wingdings" panose="05000000000000000000" pitchFamily="2" charset="2"/>
              </a:rPr>
              <a:t> On reconstruit la masse invariante</a:t>
            </a:r>
            <a:endParaRPr lang="fr-FR" dirty="0"/>
          </a:p>
        </p:txBody>
      </p:sp>
      <p:grpSp>
        <p:nvGrpSpPr>
          <p:cNvPr id="40" name="Groupe 39"/>
          <p:cNvGrpSpPr/>
          <p:nvPr/>
        </p:nvGrpSpPr>
        <p:grpSpPr>
          <a:xfrm>
            <a:off x="4499992" y="2283417"/>
            <a:ext cx="3641429" cy="738664"/>
            <a:chOff x="4499992" y="2283417"/>
            <a:chExt cx="3641429" cy="738664"/>
          </a:xfrm>
        </p:grpSpPr>
        <p:sp>
          <p:nvSpPr>
            <p:cNvPr id="9" name="Rectangle 8"/>
            <p:cNvSpPr/>
            <p:nvPr/>
          </p:nvSpPr>
          <p:spPr>
            <a:xfrm>
              <a:off x="7740349" y="2283417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e</a:t>
              </a:r>
              <a:r>
                <a:rPr lang="fr-FR" b="1" baseline="30000" dirty="0">
                  <a:solidFill>
                    <a:srgbClr val="0070C0"/>
                  </a:solidFill>
                  <a:sym typeface="Wingdings" panose="05000000000000000000" pitchFamily="2" charset="2"/>
                </a:rPr>
                <a:t>+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59585" y="2652749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e</a:t>
              </a:r>
              <a:r>
                <a:rPr lang="fr-FR" b="1" baseline="30000" dirty="0">
                  <a:solidFill>
                    <a:srgbClr val="0070C0"/>
                  </a:solidFill>
                  <a:sym typeface="Wingdings" panose="05000000000000000000" pitchFamily="2" charset="2"/>
                </a:rPr>
                <a:t>-</a:t>
              </a:r>
            </a:p>
          </p:txBody>
        </p:sp>
        <p:cxnSp>
          <p:nvCxnSpPr>
            <p:cNvPr id="7" name="Connecteur droit 6"/>
            <p:cNvCxnSpPr/>
            <p:nvPr/>
          </p:nvCxnSpPr>
          <p:spPr>
            <a:xfrm flipV="1">
              <a:off x="4499992" y="2468083"/>
              <a:ext cx="3146101" cy="53389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4499992" y="2808288"/>
              <a:ext cx="3196716" cy="17296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4562869" y="3299818"/>
            <a:ext cx="3481090" cy="777748"/>
            <a:chOff x="4562869" y="3299818"/>
            <a:chExt cx="3481090" cy="777748"/>
          </a:xfrm>
        </p:grpSpPr>
        <p:sp>
          <p:nvSpPr>
            <p:cNvPr id="11" name="Rectangle 10"/>
            <p:cNvSpPr/>
            <p:nvPr/>
          </p:nvSpPr>
          <p:spPr>
            <a:xfrm>
              <a:off x="7626857" y="3299818"/>
              <a:ext cx="417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µ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+</a:t>
              </a:r>
              <a:endParaRPr lang="fr-FR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46093" y="3708234"/>
              <a:ext cx="3786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µ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-</a:t>
              </a:r>
            </a:p>
          </p:txBody>
        </p:sp>
        <p:cxnSp>
          <p:nvCxnSpPr>
            <p:cNvPr id="20" name="Connecteur droit 19"/>
            <p:cNvCxnSpPr>
              <a:endCxn id="11" idx="1"/>
            </p:cNvCxnSpPr>
            <p:nvPr/>
          </p:nvCxnSpPr>
          <p:spPr>
            <a:xfrm flipV="1">
              <a:off x="4562869" y="3484484"/>
              <a:ext cx="3063988" cy="101894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>
              <a:endCxn id="12" idx="1"/>
            </p:cNvCxnSpPr>
            <p:nvPr/>
          </p:nvCxnSpPr>
          <p:spPr>
            <a:xfrm>
              <a:off x="4562869" y="3586378"/>
              <a:ext cx="3083224" cy="306522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e 41"/>
          <p:cNvGrpSpPr/>
          <p:nvPr/>
        </p:nvGrpSpPr>
        <p:grpSpPr>
          <a:xfrm>
            <a:off x="4283968" y="4509120"/>
            <a:ext cx="3451093" cy="646331"/>
            <a:chOff x="4283968" y="4509120"/>
            <a:chExt cx="3451093" cy="646331"/>
          </a:xfrm>
        </p:grpSpPr>
        <p:sp>
          <p:nvSpPr>
            <p:cNvPr id="13" name="Rectangle 12"/>
            <p:cNvSpPr/>
            <p:nvPr/>
          </p:nvSpPr>
          <p:spPr>
            <a:xfrm>
              <a:off x="7442993" y="4509120"/>
              <a:ext cx="2920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0070C0"/>
                  </a:solidFill>
                  <a:latin typeface="Calibri"/>
                  <a:sym typeface="Wingdings" panose="05000000000000000000" pitchFamily="2" charset="2"/>
                </a:rPr>
                <a:t>γ</a:t>
              </a:r>
              <a:endParaRPr lang="fr-FR" b="1" dirty="0">
                <a:solidFill>
                  <a:srgbClr val="0070C0"/>
                </a:solidFill>
                <a:latin typeface="Calibri"/>
                <a:sym typeface="Wingdings" panose="05000000000000000000" pitchFamily="2" charset="2"/>
              </a:endParaRPr>
            </a:p>
            <a:p>
              <a:r>
                <a:rPr lang="el-GR" b="1" dirty="0">
                  <a:solidFill>
                    <a:srgbClr val="0070C0"/>
                  </a:solidFill>
                  <a:latin typeface="Calibri"/>
                  <a:sym typeface="Wingdings" panose="05000000000000000000" pitchFamily="2" charset="2"/>
                </a:rPr>
                <a:t>γ</a:t>
              </a:r>
              <a:endParaRPr lang="fr-FR" b="1" dirty="0">
                <a:solidFill>
                  <a:srgbClr val="0070C0"/>
                </a:solidFill>
              </a:endParaRPr>
            </a:p>
          </p:txBody>
        </p:sp>
        <p:cxnSp>
          <p:nvCxnSpPr>
            <p:cNvPr id="25" name="Connecteur droit 24"/>
            <p:cNvCxnSpPr/>
            <p:nvPr/>
          </p:nvCxnSpPr>
          <p:spPr>
            <a:xfrm flipV="1">
              <a:off x="4359769" y="4725144"/>
              <a:ext cx="3083224" cy="31928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V="1">
              <a:off x="4283968" y="4923713"/>
              <a:ext cx="3083224" cy="15964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>
            <a:off x="4512169" y="5462966"/>
            <a:ext cx="3672894" cy="1164419"/>
            <a:chOff x="4512169" y="5462966"/>
            <a:chExt cx="3672894" cy="1164419"/>
          </a:xfrm>
        </p:grpSpPr>
        <p:grpSp>
          <p:nvGrpSpPr>
            <p:cNvPr id="46" name="Groupe 45"/>
            <p:cNvGrpSpPr/>
            <p:nvPr/>
          </p:nvGrpSpPr>
          <p:grpSpPr>
            <a:xfrm>
              <a:off x="4512169" y="5462966"/>
              <a:ext cx="3672894" cy="646331"/>
              <a:chOff x="4512169" y="5462966"/>
              <a:chExt cx="3672894" cy="646331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696708" y="5462966"/>
                <a:ext cx="48835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b="1" dirty="0">
                    <a:solidFill>
                      <a:schemeClr val="accent4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l</a:t>
                </a:r>
                <a:r>
                  <a:rPr lang="fr-FR" b="1" baseline="30000" dirty="0">
                    <a:solidFill>
                      <a:schemeClr val="accent4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+</a:t>
                </a:r>
                <a:r>
                  <a:rPr lang="fr-FR" b="1" dirty="0">
                    <a:solidFill>
                      <a:schemeClr val="accent4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r>
                  <a:rPr lang="fr-FR" b="1" dirty="0">
                    <a:solidFill>
                      <a:schemeClr val="accent4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l</a:t>
                </a:r>
                <a:r>
                  <a:rPr lang="fr-FR" b="1" baseline="30000" dirty="0">
                    <a:solidFill>
                      <a:schemeClr val="accent4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-</a:t>
                </a:r>
                <a:r>
                  <a:rPr lang="fr-FR" b="1" dirty="0">
                    <a:solidFill>
                      <a:schemeClr val="accent4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</a:p>
            </p:txBody>
          </p:sp>
          <p:cxnSp>
            <p:nvCxnSpPr>
              <p:cNvPr id="29" name="Connecteur droit 28"/>
              <p:cNvCxnSpPr/>
              <p:nvPr/>
            </p:nvCxnSpPr>
            <p:spPr>
              <a:xfrm flipV="1">
                <a:off x="4512169" y="5698240"/>
                <a:ext cx="3083224" cy="319285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 flipV="1">
                <a:off x="4512169" y="5857882"/>
                <a:ext cx="3184539" cy="159644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e 46"/>
            <p:cNvGrpSpPr/>
            <p:nvPr/>
          </p:nvGrpSpPr>
          <p:grpSpPr>
            <a:xfrm>
              <a:off x="4555810" y="6010282"/>
              <a:ext cx="2676827" cy="617103"/>
              <a:chOff x="4555810" y="6010282"/>
              <a:chExt cx="2676827" cy="617103"/>
            </a:xfrm>
          </p:grpSpPr>
          <p:cxnSp>
            <p:nvCxnSpPr>
              <p:cNvPr id="32" name="Connecteur droit 31"/>
              <p:cNvCxnSpPr/>
              <p:nvPr/>
            </p:nvCxnSpPr>
            <p:spPr>
              <a:xfrm>
                <a:off x="4555810" y="6010282"/>
                <a:ext cx="2176430" cy="299038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6" descr="Afficher l'image d'origin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2240" y="6017526"/>
                <a:ext cx="500397" cy="609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5" name="Groupe 44"/>
          <p:cNvGrpSpPr/>
          <p:nvPr/>
        </p:nvGrpSpPr>
        <p:grpSpPr>
          <a:xfrm>
            <a:off x="6766221" y="6109297"/>
            <a:ext cx="1375201" cy="646331"/>
            <a:chOff x="6766221" y="6109297"/>
            <a:chExt cx="1375201" cy="646331"/>
          </a:xfrm>
        </p:grpSpPr>
        <p:cxnSp>
          <p:nvCxnSpPr>
            <p:cNvPr id="37" name="Connecteur droit 36"/>
            <p:cNvCxnSpPr/>
            <p:nvPr/>
          </p:nvCxnSpPr>
          <p:spPr>
            <a:xfrm flipV="1">
              <a:off x="6766221" y="6198845"/>
              <a:ext cx="930487" cy="135716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6829098" y="6334561"/>
              <a:ext cx="905963" cy="140602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7696708" y="6109297"/>
              <a:ext cx="4447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+</a:t>
              </a:r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</a:p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-</a:t>
              </a: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2014172" y="2458032"/>
            <a:ext cx="2747570" cy="1911583"/>
            <a:chOff x="2014172" y="2458032"/>
            <a:chExt cx="2747570" cy="1911583"/>
          </a:xfrm>
        </p:grpSpPr>
        <p:sp>
          <p:nvSpPr>
            <p:cNvPr id="23" name="Forme libre 22"/>
            <p:cNvSpPr/>
            <p:nvPr/>
          </p:nvSpPr>
          <p:spPr>
            <a:xfrm>
              <a:off x="2819400" y="2533405"/>
              <a:ext cx="1023257" cy="1298366"/>
            </a:xfrm>
            <a:custGeom>
              <a:avLst/>
              <a:gdLst>
                <a:gd name="connsiteX0" fmla="*/ 0 w 1023257"/>
                <a:gd name="connsiteY0" fmla="*/ 1265709 h 1298366"/>
                <a:gd name="connsiteX1" fmla="*/ 359229 w 1023257"/>
                <a:gd name="connsiteY1" fmla="*/ 1200395 h 1298366"/>
                <a:gd name="connsiteX2" fmla="*/ 424543 w 1023257"/>
                <a:gd name="connsiteY2" fmla="*/ 884709 h 1298366"/>
                <a:gd name="connsiteX3" fmla="*/ 500743 w 1023257"/>
                <a:gd name="connsiteY3" fmla="*/ 166252 h 1298366"/>
                <a:gd name="connsiteX4" fmla="*/ 620486 w 1023257"/>
                <a:gd name="connsiteY4" fmla="*/ 79166 h 1298366"/>
                <a:gd name="connsiteX5" fmla="*/ 740229 w 1023257"/>
                <a:gd name="connsiteY5" fmla="*/ 1135081 h 1298366"/>
                <a:gd name="connsiteX6" fmla="*/ 1023257 w 1023257"/>
                <a:gd name="connsiteY6" fmla="*/ 1298366 h 129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3257" h="1298366">
                  <a:moveTo>
                    <a:pt x="0" y="1265709"/>
                  </a:moveTo>
                  <a:cubicBezTo>
                    <a:pt x="144236" y="1264802"/>
                    <a:pt x="288472" y="1263895"/>
                    <a:pt x="359229" y="1200395"/>
                  </a:cubicBezTo>
                  <a:cubicBezTo>
                    <a:pt x="429986" y="1136895"/>
                    <a:pt x="400957" y="1057066"/>
                    <a:pt x="424543" y="884709"/>
                  </a:cubicBezTo>
                  <a:cubicBezTo>
                    <a:pt x="448129" y="712352"/>
                    <a:pt x="468086" y="300509"/>
                    <a:pt x="500743" y="166252"/>
                  </a:cubicBezTo>
                  <a:cubicBezTo>
                    <a:pt x="533400" y="31995"/>
                    <a:pt x="580572" y="-82305"/>
                    <a:pt x="620486" y="79166"/>
                  </a:cubicBezTo>
                  <a:cubicBezTo>
                    <a:pt x="660400" y="240637"/>
                    <a:pt x="673101" y="931881"/>
                    <a:pt x="740229" y="1135081"/>
                  </a:cubicBezTo>
                  <a:cubicBezTo>
                    <a:pt x="807357" y="1338281"/>
                    <a:pt x="976086" y="1265709"/>
                    <a:pt x="1023257" y="129836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3" name="Groupe 32"/>
            <p:cNvGrpSpPr/>
            <p:nvPr/>
          </p:nvGrpSpPr>
          <p:grpSpPr>
            <a:xfrm>
              <a:off x="2014172" y="2458032"/>
              <a:ext cx="2747570" cy="1911583"/>
              <a:chOff x="2014172" y="2458032"/>
              <a:chExt cx="2747570" cy="1911583"/>
            </a:xfrm>
          </p:grpSpPr>
          <p:grpSp>
            <p:nvGrpSpPr>
              <p:cNvPr id="19" name="Groupe 18"/>
              <p:cNvGrpSpPr/>
              <p:nvPr/>
            </p:nvGrpSpPr>
            <p:grpSpPr>
              <a:xfrm>
                <a:off x="2445935" y="2463506"/>
                <a:ext cx="2156947" cy="1609483"/>
                <a:chOff x="2631077" y="2468083"/>
                <a:chExt cx="2156947" cy="1609483"/>
              </a:xfrm>
            </p:grpSpPr>
            <p:cxnSp>
              <p:nvCxnSpPr>
                <p:cNvPr id="8" name="Connecteur droit avec flèche 7"/>
                <p:cNvCxnSpPr/>
                <p:nvPr/>
              </p:nvCxnSpPr>
              <p:spPr>
                <a:xfrm>
                  <a:off x="2631077" y="4077566"/>
                  <a:ext cx="215694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eur droit avec flèche 16"/>
                <p:cNvCxnSpPr/>
                <p:nvPr/>
              </p:nvCxnSpPr>
              <p:spPr>
                <a:xfrm flipV="1">
                  <a:off x="2631077" y="2468083"/>
                  <a:ext cx="0" cy="160948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ZoneTexte 23"/>
              <p:cNvSpPr txBox="1"/>
              <p:nvPr/>
            </p:nvSpPr>
            <p:spPr>
              <a:xfrm>
                <a:off x="3806193" y="3554346"/>
                <a:ext cx="9555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Masse invariante</a:t>
                </a:r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2014172" y="2458032"/>
                <a:ext cx="1189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Nb d’événements</a:t>
                </a:r>
              </a:p>
            </p:txBody>
          </p:sp>
          <p:cxnSp>
            <p:nvCxnSpPr>
              <p:cNvPr id="28" name="Connecteur droit 27"/>
              <p:cNvCxnSpPr/>
              <p:nvPr/>
            </p:nvCxnSpPr>
            <p:spPr>
              <a:xfrm>
                <a:off x="3386419" y="2533405"/>
                <a:ext cx="0" cy="153958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ZoneTexte 30"/>
              <p:cNvSpPr txBox="1"/>
              <p:nvPr/>
            </p:nvSpPr>
            <p:spPr>
              <a:xfrm>
                <a:off x="3015163" y="4061838"/>
                <a:ext cx="742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FF0000"/>
                    </a:solidFill>
                  </a:rPr>
                  <a:t>91 </a:t>
                </a:r>
                <a:r>
                  <a:rPr lang="fr-FR" sz="1400" dirty="0" err="1">
                    <a:solidFill>
                      <a:srgbClr val="FF0000"/>
                    </a:solidFill>
                  </a:rPr>
                  <a:t>GeV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8" name="Groupe 37"/>
          <p:cNvGrpSpPr/>
          <p:nvPr/>
        </p:nvGrpSpPr>
        <p:grpSpPr>
          <a:xfrm>
            <a:off x="2014172" y="4884786"/>
            <a:ext cx="2747570" cy="1911583"/>
            <a:chOff x="2014172" y="4884786"/>
            <a:chExt cx="2747570" cy="1911583"/>
          </a:xfrm>
        </p:grpSpPr>
        <p:sp>
          <p:nvSpPr>
            <p:cNvPr id="58" name="Forme libre 57"/>
            <p:cNvSpPr/>
            <p:nvPr/>
          </p:nvSpPr>
          <p:spPr>
            <a:xfrm>
              <a:off x="3190655" y="4960159"/>
              <a:ext cx="1023257" cy="1298366"/>
            </a:xfrm>
            <a:custGeom>
              <a:avLst/>
              <a:gdLst>
                <a:gd name="connsiteX0" fmla="*/ 0 w 1023257"/>
                <a:gd name="connsiteY0" fmla="*/ 1265709 h 1298366"/>
                <a:gd name="connsiteX1" fmla="*/ 359229 w 1023257"/>
                <a:gd name="connsiteY1" fmla="*/ 1200395 h 1298366"/>
                <a:gd name="connsiteX2" fmla="*/ 424543 w 1023257"/>
                <a:gd name="connsiteY2" fmla="*/ 884709 h 1298366"/>
                <a:gd name="connsiteX3" fmla="*/ 500743 w 1023257"/>
                <a:gd name="connsiteY3" fmla="*/ 166252 h 1298366"/>
                <a:gd name="connsiteX4" fmla="*/ 620486 w 1023257"/>
                <a:gd name="connsiteY4" fmla="*/ 79166 h 1298366"/>
                <a:gd name="connsiteX5" fmla="*/ 740229 w 1023257"/>
                <a:gd name="connsiteY5" fmla="*/ 1135081 h 1298366"/>
                <a:gd name="connsiteX6" fmla="*/ 1023257 w 1023257"/>
                <a:gd name="connsiteY6" fmla="*/ 1298366 h 129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3257" h="1298366">
                  <a:moveTo>
                    <a:pt x="0" y="1265709"/>
                  </a:moveTo>
                  <a:cubicBezTo>
                    <a:pt x="144236" y="1264802"/>
                    <a:pt x="288472" y="1263895"/>
                    <a:pt x="359229" y="1200395"/>
                  </a:cubicBezTo>
                  <a:cubicBezTo>
                    <a:pt x="429986" y="1136895"/>
                    <a:pt x="400957" y="1057066"/>
                    <a:pt x="424543" y="884709"/>
                  </a:cubicBezTo>
                  <a:cubicBezTo>
                    <a:pt x="448129" y="712352"/>
                    <a:pt x="468086" y="300509"/>
                    <a:pt x="500743" y="166252"/>
                  </a:cubicBezTo>
                  <a:cubicBezTo>
                    <a:pt x="533400" y="31995"/>
                    <a:pt x="580572" y="-82305"/>
                    <a:pt x="620486" y="79166"/>
                  </a:cubicBezTo>
                  <a:cubicBezTo>
                    <a:pt x="660400" y="240637"/>
                    <a:pt x="673101" y="931881"/>
                    <a:pt x="740229" y="1135081"/>
                  </a:cubicBezTo>
                  <a:cubicBezTo>
                    <a:pt x="807357" y="1338281"/>
                    <a:pt x="976086" y="1265709"/>
                    <a:pt x="1023257" y="129836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5" name="Groupe 34"/>
            <p:cNvGrpSpPr/>
            <p:nvPr/>
          </p:nvGrpSpPr>
          <p:grpSpPr>
            <a:xfrm>
              <a:off x="2014172" y="4884786"/>
              <a:ext cx="2747570" cy="1911583"/>
              <a:chOff x="2014172" y="4884786"/>
              <a:chExt cx="2747570" cy="1911583"/>
            </a:xfrm>
          </p:grpSpPr>
          <p:grpSp>
            <p:nvGrpSpPr>
              <p:cNvPr id="60" name="Groupe 59"/>
              <p:cNvGrpSpPr/>
              <p:nvPr/>
            </p:nvGrpSpPr>
            <p:grpSpPr>
              <a:xfrm>
                <a:off x="2445935" y="4890260"/>
                <a:ext cx="2156947" cy="1609483"/>
                <a:chOff x="2631077" y="2468083"/>
                <a:chExt cx="2156947" cy="1609483"/>
              </a:xfrm>
            </p:grpSpPr>
            <p:cxnSp>
              <p:nvCxnSpPr>
                <p:cNvPr id="65" name="Connecteur droit avec flèche 64"/>
                <p:cNvCxnSpPr/>
                <p:nvPr/>
              </p:nvCxnSpPr>
              <p:spPr>
                <a:xfrm>
                  <a:off x="2631077" y="4077566"/>
                  <a:ext cx="215694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eur droit avec flèche 65"/>
                <p:cNvCxnSpPr/>
                <p:nvPr/>
              </p:nvCxnSpPr>
              <p:spPr>
                <a:xfrm flipV="1">
                  <a:off x="2631077" y="2468083"/>
                  <a:ext cx="0" cy="160948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ZoneTexte 60"/>
              <p:cNvSpPr txBox="1"/>
              <p:nvPr/>
            </p:nvSpPr>
            <p:spPr>
              <a:xfrm>
                <a:off x="3806193" y="5981100"/>
                <a:ext cx="9555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Masse invariante</a:t>
                </a:r>
              </a:p>
            </p:txBody>
          </p:sp>
          <p:sp>
            <p:nvSpPr>
              <p:cNvPr id="62" name="ZoneTexte 61"/>
              <p:cNvSpPr txBox="1"/>
              <p:nvPr/>
            </p:nvSpPr>
            <p:spPr>
              <a:xfrm>
                <a:off x="2014172" y="4884786"/>
                <a:ext cx="1189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Nb d’événements</a:t>
                </a:r>
              </a:p>
            </p:txBody>
          </p:sp>
          <p:cxnSp>
            <p:nvCxnSpPr>
              <p:cNvPr id="63" name="Connecteur droit 62"/>
              <p:cNvCxnSpPr/>
              <p:nvPr/>
            </p:nvCxnSpPr>
            <p:spPr>
              <a:xfrm>
                <a:off x="3757674" y="4960159"/>
                <a:ext cx="0" cy="153958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ZoneTexte 63"/>
              <p:cNvSpPr txBox="1"/>
              <p:nvPr/>
            </p:nvSpPr>
            <p:spPr>
              <a:xfrm>
                <a:off x="3386418" y="6488592"/>
                <a:ext cx="832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FF0000"/>
                    </a:solidFill>
                  </a:rPr>
                  <a:t>125 </a:t>
                </a:r>
                <a:r>
                  <a:rPr lang="fr-FR" sz="1400" dirty="0" err="1">
                    <a:solidFill>
                      <a:srgbClr val="FF0000"/>
                    </a:solidFill>
                  </a:rPr>
                  <a:t>GeV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54" name="Image 53" descr="20160225_1634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61728" r="5324" b="4012"/>
          <a:stretch/>
        </p:blipFill>
        <p:spPr>
          <a:xfrm>
            <a:off x="-28203" y="3344349"/>
            <a:ext cx="9172204" cy="275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r="19912"/>
          <a:stretch/>
        </p:blipFill>
        <p:spPr bwMode="auto">
          <a:xfrm>
            <a:off x="3203575" y="4596071"/>
            <a:ext cx="1883791" cy="187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155575" y="-1782763"/>
            <a:ext cx="3048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2" name="Picture 6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846" y="2294640"/>
            <a:ext cx="1463793" cy="178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53163" y="3001973"/>
            <a:ext cx="1473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Z</a:t>
            </a:r>
          </a:p>
        </p:txBody>
      </p:sp>
      <p:sp>
        <p:nvSpPr>
          <p:cNvPr id="6" name="Rectangle 5"/>
          <p:cNvSpPr/>
          <p:nvPr/>
        </p:nvSpPr>
        <p:spPr>
          <a:xfrm>
            <a:off x="1353163" y="5350951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H</a:t>
            </a:r>
          </a:p>
        </p:txBody>
      </p: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451155" y="193976"/>
            <a:ext cx="7406640" cy="1472184"/>
          </a:xfrm>
        </p:spPr>
        <p:txBody>
          <a:bodyPr anchor="t"/>
          <a:lstStyle/>
          <a:p>
            <a:r>
              <a:rPr lang="fr-FR" dirty="0"/>
              <a:t>Rappel des objectifs</a:t>
            </a:r>
          </a:p>
        </p:txBody>
      </p:sp>
      <p:sp>
        <p:nvSpPr>
          <p:cNvPr id="18" name="Sous-titre 2"/>
          <p:cNvSpPr>
            <a:spLocks noGrp="1"/>
          </p:cNvSpPr>
          <p:nvPr>
            <p:ph type="subTitle" idx="1"/>
          </p:nvPr>
        </p:nvSpPr>
        <p:spPr>
          <a:xfrm>
            <a:off x="1451155" y="1055688"/>
            <a:ext cx="7406640" cy="684954"/>
          </a:xfrm>
        </p:spPr>
        <p:txBody>
          <a:bodyPr/>
          <a:lstStyle/>
          <a:p>
            <a:r>
              <a:rPr lang="fr-FR" dirty="0"/>
              <a:t>Rechercher dans les données prises par ATLAS :</a:t>
            </a:r>
          </a:p>
        </p:txBody>
      </p:sp>
    </p:spTree>
    <p:extLst>
      <p:ext uri="{BB962C8B-B14F-4D97-AF65-F5344CB8AC3E}">
        <p14:creationId xmlns:p14="http://schemas.microsoft.com/office/powerpoint/2010/main" val="367764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51155" y="193976"/>
            <a:ext cx="7406640" cy="1472184"/>
          </a:xfrm>
        </p:spPr>
        <p:txBody>
          <a:bodyPr anchor="t"/>
          <a:lstStyle/>
          <a:p>
            <a:r>
              <a:rPr lang="fr-FR" dirty="0"/>
              <a:t>Mais c’est pas si simple !</a:t>
            </a:r>
          </a:p>
        </p:txBody>
      </p:sp>
      <p:sp>
        <p:nvSpPr>
          <p:cNvPr id="4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155575" y="-1782763"/>
            <a:ext cx="3048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53163" y="3001973"/>
            <a:ext cx="1473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Z</a:t>
            </a: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1353163" y="1055688"/>
            <a:ext cx="7406640" cy="17526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/>
              <a:t>Les deux bosons ne sont pas directement détectable.</a:t>
            </a:r>
          </a:p>
          <a:p>
            <a:r>
              <a:rPr lang="fr-FR" dirty="0">
                <a:sym typeface="Wingdings" panose="05000000000000000000" pitchFamily="2" charset="2"/>
              </a:rPr>
              <a:t> On cherche leurs produits de désintégration.</a:t>
            </a:r>
            <a:endParaRPr lang="fr-FR" dirty="0"/>
          </a:p>
        </p:txBody>
      </p:sp>
      <p:grpSp>
        <p:nvGrpSpPr>
          <p:cNvPr id="40" name="Groupe 39"/>
          <p:cNvGrpSpPr/>
          <p:nvPr/>
        </p:nvGrpSpPr>
        <p:grpSpPr>
          <a:xfrm>
            <a:off x="4139438" y="2256649"/>
            <a:ext cx="3365732" cy="752567"/>
            <a:chOff x="4139438" y="2256649"/>
            <a:chExt cx="3365732" cy="752567"/>
          </a:xfrm>
        </p:grpSpPr>
        <p:sp>
          <p:nvSpPr>
            <p:cNvPr id="9" name="Rectangle 8"/>
            <p:cNvSpPr/>
            <p:nvPr/>
          </p:nvSpPr>
          <p:spPr>
            <a:xfrm>
              <a:off x="7103702" y="2256649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e</a:t>
              </a:r>
              <a:r>
                <a:rPr lang="fr-FR" b="1" baseline="30000" dirty="0">
                  <a:solidFill>
                    <a:srgbClr val="0070C0"/>
                  </a:solidFill>
                  <a:sym typeface="Wingdings" panose="05000000000000000000" pitchFamily="2" charset="2"/>
                </a:rPr>
                <a:t>+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42570" y="2639884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e</a:t>
              </a:r>
              <a:r>
                <a:rPr lang="fr-FR" b="1" baseline="30000" dirty="0">
                  <a:solidFill>
                    <a:srgbClr val="0070C0"/>
                  </a:solidFill>
                  <a:sym typeface="Wingdings" panose="05000000000000000000" pitchFamily="2" charset="2"/>
                </a:rPr>
                <a:t>-</a:t>
              </a:r>
            </a:p>
          </p:txBody>
        </p:sp>
        <p:cxnSp>
          <p:nvCxnSpPr>
            <p:cNvPr id="7" name="Connecteur droit 6"/>
            <p:cNvCxnSpPr>
              <a:cxnSpLocks/>
              <a:stCxn id="4102" idx="3"/>
            </p:cNvCxnSpPr>
            <p:nvPr/>
          </p:nvCxnSpPr>
          <p:spPr>
            <a:xfrm flipV="1">
              <a:off x="4139438" y="2480378"/>
              <a:ext cx="2963293" cy="25635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>
              <a:cxnSpLocks/>
              <a:stCxn id="4102" idx="3"/>
            </p:cNvCxnSpPr>
            <p:nvPr/>
          </p:nvCxnSpPr>
          <p:spPr>
            <a:xfrm>
              <a:off x="4139438" y="2736735"/>
              <a:ext cx="2963293" cy="9967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4141802" y="3267967"/>
            <a:ext cx="3447225" cy="752567"/>
            <a:chOff x="4141802" y="3267967"/>
            <a:chExt cx="3447225" cy="752567"/>
          </a:xfrm>
        </p:grpSpPr>
        <p:sp>
          <p:nvSpPr>
            <p:cNvPr id="11" name="Rectangle 10"/>
            <p:cNvSpPr/>
            <p:nvPr/>
          </p:nvSpPr>
          <p:spPr>
            <a:xfrm>
              <a:off x="7171925" y="3267967"/>
              <a:ext cx="417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µ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+</a:t>
              </a:r>
              <a:endParaRPr lang="fr-FR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77877" y="3651202"/>
              <a:ext cx="3786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µ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-</a:t>
              </a:r>
            </a:p>
          </p:txBody>
        </p:sp>
        <p:cxnSp>
          <p:nvCxnSpPr>
            <p:cNvPr id="20" name="Connecteur droit 19"/>
            <p:cNvCxnSpPr>
              <a:cxnSpLocks/>
              <a:stCxn id="70" idx="3"/>
            </p:cNvCxnSpPr>
            <p:nvPr/>
          </p:nvCxnSpPr>
          <p:spPr>
            <a:xfrm flipV="1">
              <a:off x="4141802" y="3452633"/>
              <a:ext cx="3000768" cy="153201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>
              <a:cxnSpLocks/>
              <a:stCxn id="70" idx="3"/>
            </p:cNvCxnSpPr>
            <p:nvPr/>
          </p:nvCxnSpPr>
          <p:spPr>
            <a:xfrm>
              <a:off x="4141802" y="3605834"/>
              <a:ext cx="2960929" cy="232185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2" name="Picture 6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90" y="2364255"/>
            <a:ext cx="611248" cy="74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1353163" y="5350951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H</a:t>
            </a:r>
          </a:p>
        </p:txBody>
      </p:sp>
      <p:grpSp>
        <p:nvGrpSpPr>
          <p:cNvPr id="53" name="Groupe 52"/>
          <p:cNvGrpSpPr/>
          <p:nvPr/>
        </p:nvGrpSpPr>
        <p:grpSpPr>
          <a:xfrm>
            <a:off x="4283968" y="4509120"/>
            <a:ext cx="3451093" cy="646331"/>
            <a:chOff x="4283968" y="4509120"/>
            <a:chExt cx="3451093" cy="646331"/>
          </a:xfrm>
        </p:grpSpPr>
        <p:sp>
          <p:nvSpPr>
            <p:cNvPr id="54" name="Rectangle 53"/>
            <p:cNvSpPr/>
            <p:nvPr/>
          </p:nvSpPr>
          <p:spPr>
            <a:xfrm>
              <a:off x="7442993" y="4509120"/>
              <a:ext cx="2920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0070C0"/>
                  </a:solidFill>
                  <a:latin typeface="Calibri"/>
                  <a:sym typeface="Wingdings" panose="05000000000000000000" pitchFamily="2" charset="2"/>
                </a:rPr>
                <a:t>γ</a:t>
              </a:r>
              <a:endParaRPr lang="fr-FR" b="1" dirty="0">
                <a:solidFill>
                  <a:srgbClr val="0070C0"/>
                </a:solidFill>
                <a:latin typeface="Calibri"/>
                <a:sym typeface="Wingdings" panose="05000000000000000000" pitchFamily="2" charset="2"/>
              </a:endParaRPr>
            </a:p>
            <a:p>
              <a:r>
                <a:rPr lang="el-GR" b="1" dirty="0">
                  <a:solidFill>
                    <a:srgbClr val="0070C0"/>
                  </a:solidFill>
                  <a:latin typeface="Calibri"/>
                  <a:sym typeface="Wingdings" panose="05000000000000000000" pitchFamily="2" charset="2"/>
                </a:rPr>
                <a:t>γ</a:t>
              </a:r>
              <a:endParaRPr lang="fr-FR" b="1" dirty="0">
                <a:solidFill>
                  <a:srgbClr val="0070C0"/>
                </a:solidFill>
              </a:endParaRPr>
            </a:p>
          </p:txBody>
        </p:sp>
        <p:cxnSp>
          <p:nvCxnSpPr>
            <p:cNvPr id="55" name="Connecteur droit 54"/>
            <p:cNvCxnSpPr/>
            <p:nvPr/>
          </p:nvCxnSpPr>
          <p:spPr>
            <a:xfrm flipV="1">
              <a:off x="4359769" y="4725144"/>
              <a:ext cx="3083224" cy="31928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 flipV="1">
              <a:off x="4283968" y="4923713"/>
              <a:ext cx="3083224" cy="15964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r="19912"/>
          <a:stretch/>
        </p:blipFill>
        <p:spPr bwMode="auto">
          <a:xfrm>
            <a:off x="3612825" y="4707118"/>
            <a:ext cx="709044" cy="70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e 65"/>
          <p:cNvGrpSpPr/>
          <p:nvPr/>
        </p:nvGrpSpPr>
        <p:grpSpPr>
          <a:xfrm>
            <a:off x="6486301" y="6109297"/>
            <a:ext cx="1375201" cy="646331"/>
            <a:chOff x="6766221" y="6109297"/>
            <a:chExt cx="1375201" cy="646331"/>
          </a:xfrm>
        </p:grpSpPr>
        <p:cxnSp>
          <p:nvCxnSpPr>
            <p:cNvPr id="67" name="Connecteur droit 66"/>
            <p:cNvCxnSpPr/>
            <p:nvPr/>
          </p:nvCxnSpPr>
          <p:spPr>
            <a:xfrm flipV="1">
              <a:off x="6766221" y="6198845"/>
              <a:ext cx="930487" cy="135716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6829098" y="6334561"/>
              <a:ext cx="905963" cy="140602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7696708" y="6109297"/>
              <a:ext cx="4447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+</a:t>
              </a:r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</a:p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-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EF52B3FE-AFB9-1C4B-B6C1-991935B13DA7}"/>
              </a:ext>
            </a:extLst>
          </p:cNvPr>
          <p:cNvGrpSpPr/>
          <p:nvPr/>
        </p:nvGrpSpPr>
        <p:grpSpPr>
          <a:xfrm>
            <a:off x="4084822" y="5269693"/>
            <a:ext cx="2867895" cy="1357692"/>
            <a:chOff x="4364742" y="5269693"/>
            <a:chExt cx="2867895" cy="1357692"/>
          </a:xfrm>
        </p:grpSpPr>
        <p:grpSp>
          <p:nvGrpSpPr>
            <p:cNvPr id="59" name="Groupe 58"/>
            <p:cNvGrpSpPr/>
            <p:nvPr/>
          </p:nvGrpSpPr>
          <p:grpSpPr>
            <a:xfrm>
              <a:off x="4555810" y="6010282"/>
              <a:ext cx="2676827" cy="617103"/>
              <a:chOff x="4555810" y="6010282"/>
              <a:chExt cx="2676827" cy="617103"/>
            </a:xfrm>
          </p:grpSpPr>
          <p:cxnSp>
            <p:nvCxnSpPr>
              <p:cNvPr id="60" name="Connecteur droit 59"/>
              <p:cNvCxnSpPr>
                <a:cxnSpLocks/>
              </p:cNvCxnSpPr>
              <p:nvPr/>
            </p:nvCxnSpPr>
            <p:spPr>
              <a:xfrm>
                <a:off x="4555810" y="6010282"/>
                <a:ext cx="2176430" cy="299038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" name="Picture 6" descr="Afficher l'image d'origin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2240" y="6017526"/>
                <a:ext cx="500397" cy="609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9969BE99-A42F-4044-A285-F84D30C7FD68}"/>
                </a:ext>
              </a:extLst>
            </p:cNvPr>
            <p:cNvGrpSpPr/>
            <p:nvPr/>
          </p:nvGrpSpPr>
          <p:grpSpPr>
            <a:xfrm>
              <a:off x="4364742" y="5269693"/>
              <a:ext cx="2651677" cy="701661"/>
              <a:chOff x="4230187" y="6052639"/>
              <a:chExt cx="2651677" cy="701661"/>
            </a:xfrm>
          </p:grpSpPr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E91483F6-579C-0F49-A4AB-BFB95D8E1C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30187" y="6372932"/>
                <a:ext cx="2278654" cy="381368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6" descr="Afficher l'image d'origine">
                <a:extLst>
                  <a:ext uri="{FF2B5EF4-FFF2-40B4-BE49-F238E27FC236}">
                    <a16:creationId xmlns:a16="http://schemas.microsoft.com/office/drawing/2014/main" id="{58C78C69-F24B-D349-8359-C423D0B89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1467" y="6052639"/>
                <a:ext cx="500397" cy="609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60CCB12D-3B3E-DB4B-89BD-B9DACA6E4511}"/>
              </a:ext>
            </a:extLst>
          </p:cNvPr>
          <p:cNvGrpSpPr/>
          <p:nvPr/>
        </p:nvGrpSpPr>
        <p:grpSpPr>
          <a:xfrm>
            <a:off x="6492882" y="5157842"/>
            <a:ext cx="1404039" cy="923330"/>
            <a:chOff x="6638247" y="5940788"/>
            <a:chExt cx="1404039" cy="923330"/>
          </a:xfrm>
        </p:grpSpPr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6D7BF142-2291-AE4F-8BE7-D7A0B60E66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8247" y="6133897"/>
              <a:ext cx="986783" cy="193431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B1D87704-EB8E-D148-A8FF-21204B4062BA}"/>
                </a:ext>
              </a:extLst>
            </p:cNvPr>
            <p:cNvCxnSpPr>
              <a:cxnSpLocks/>
            </p:cNvCxnSpPr>
            <p:nvPr/>
          </p:nvCxnSpPr>
          <p:spPr>
            <a:xfrm>
              <a:off x="6694543" y="6325335"/>
              <a:ext cx="903029" cy="303208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7DDC189-3BB3-7246-B42F-26973F82EBF7}"/>
                </a:ext>
              </a:extLst>
            </p:cNvPr>
            <p:cNvSpPr/>
            <p:nvPr/>
          </p:nvSpPr>
          <p:spPr>
            <a:xfrm>
              <a:off x="7597572" y="5940788"/>
              <a:ext cx="44471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+</a:t>
              </a:r>
            </a:p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</a:p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-</a:t>
              </a:r>
            </a:p>
          </p:txBody>
        </p:sp>
      </p:grpSp>
      <p:pic>
        <p:nvPicPr>
          <p:cNvPr id="49" name="Picture 2" descr="Afficher l'image d'origine">
            <a:extLst>
              <a:ext uri="{FF2B5EF4-FFF2-40B4-BE49-F238E27FC236}">
                <a16:creationId xmlns:a16="http://schemas.microsoft.com/office/drawing/2014/main" id="{1738148F-C07F-A64A-A004-E0F4B7FB9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r="19912"/>
          <a:stretch/>
        </p:blipFill>
        <p:spPr bwMode="auto">
          <a:xfrm>
            <a:off x="3636259" y="5715318"/>
            <a:ext cx="709044" cy="70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Afficher l'image d'origine">
            <a:extLst>
              <a:ext uri="{FF2B5EF4-FFF2-40B4-BE49-F238E27FC236}">
                <a16:creationId xmlns:a16="http://schemas.microsoft.com/office/drawing/2014/main" id="{0046A028-46EB-1746-A292-166AD74F3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45" y="3232557"/>
            <a:ext cx="612557" cy="74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4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155575" y="-1782763"/>
            <a:ext cx="3048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0" name="Groupe 39"/>
          <p:cNvGrpSpPr/>
          <p:nvPr/>
        </p:nvGrpSpPr>
        <p:grpSpPr>
          <a:xfrm>
            <a:off x="4139438" y="2256649"/>
            <a:ext cx="3365732" cy="752567"/>
            <a:chOff x="4139438" y="2256649"/>
            <a:chExt cx="3365732" cy="752567"/>
          </a:xfrm>
        </p:grpSpPr>
        <p:sp>
          <p:nvSpPr>
            <p:cNvPr id="9" name="Rectangle 8"/>
            <p:cNvSpPr/>
            <p:nvPr/>
          </p:nvSpPr>
          <p:spPr>
            <a:xfrm>
              <a:off x="7103702" y="2256649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e</a:t>
              </a:r>
              <a:r>
                <a:rPr lang="fr-FR" b="1" baseline="30000" dirty="0">
                  <a:solidFill>
                    <a:srgbClr val="0070C0"/>
                  </a:solidFill>
                  <a:sym typeface="Wingdings" panose="05000000000000000000" pitchFamily="2" charset="2"/>
                </a:rPr>
                <a:t>+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42570" y="2639884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e</a:t>
              </a:r>
              <a:r>
                <a:rPr lang="fr-FR" b="1" baseline="30000" dirty="0">
                  <a:solidFill>
                    <a:srgbClr val="0070C0"/>
                  </a:solidFill>
                  <a:sym typeface="Wingdings" panose="05000000000000000000" pitchFamily="2" charset="2"/>
                </a:rPr>
                <a:t>-</a:t>
              </a:r>
            </a:p>
          </p:txBody>
        </p:sp>
        <p:cxnSp>
          <p:nvCxnSpPr>
            <p:cNvPr id="7" name="Connecteur droit 6"/>
            <p:cNvCxnSpPr>
              <a:cxnSpLocks/>
              <a:stCxn id="4102" idx="3"/>
            </p:cNvCxnSpPr>
            <p:nvPr/>
          </p:nvCxnSpPr>
          <p:spPr>
            <a:xfrm flipV="1">
              <a:off x="4139438" y="2480378"/>
              <a:ext cx="2963293" cy="25635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>
              <a:cxnSpLocks/>
              <a:stCxn id="4102" idx="3"/>
            </p:cNvCxnSpPr>
            <p:nvPr/>
          </p:nvCxnSpPr>
          <p:spPr>
            <a:xfrm>
              <a:off x="4139438" y="2736735"/>
              <a:ext cx="2963293" cy="9967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4141802" y="3267967"/>
            <a:ext cx="3447225" cy="752567"/>
            <a:chOff x="4141802" y="3267967"/>
            <a:chExt cx="3447225" cy="752567"/>
          </a:xfrm>
        </p:grpSpPr>
        <p:sp>
          <p:nvSpPr>
            <p:cNvPr id="11" name="Rectangle 10"/>
            <p:cNvSpPr/>
            <p:nvPr/>
          </p:nvSpPr>
          <p:spPr>
            <a:xfrm>
              <a:off x="7171925" y="3267967"/>
              <a:ext cx="417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µ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+</a:t>
              </a:r>
              <a:endParaRPr lang="fr-FR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77877" y="3651202"/>
              <a:ext cx="3786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µ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-</a:t>
              </a:r>
            </a:p>
          </p:txBody>
        </p:sp>
        <p:cxnSp>
          <p:nvCxnSpPr>
            <p:cNvPr id="20" name="Connecteur droit 19"/>
            <p:cNvCxnSpPr>
              <a:cxnSpLocks/>
              <a:stCxn id="70" idx="3"/>
            </p:cNvCxnSpPr>
            <p:nvPr/>
          </p:nvCxnSpPr>
          <p:spPr>
            <a:xfrm flipV="1">
              <a:off x="4141802" y="3452633"/>
              <a:ext cx="3000768" cy="153201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>
              <a:cxnSpLocks/>
              <a:stCxn id="70" idx="3"/>
            </p:cNvCxnSpPr>
            <p:nvPr/>
          </p:nvCxnSpPr>
          <p:spPr>
            <a:xfrm>
              <a:off x="4141802" y="3605834"/>
              <a:ext cx="2960929" cy="232185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2" name="Picture 6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90" y="2364255"/>
            <a:ext cx="611248" cy="74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e 52"/>
          <p:cNvGrpSpPr/>
          <p:nvPr/>
        </p:nvGrpSpPr>
        <p:grpSpPr>
          <a:xfrm>
            <a:off x="4283968" y="4509120"/>
            <a:ext cx="3451093" cy="646331"/>
            <a:chOff x="4283968" y="4509120"/>
            <a:chExt cx="3451093" cy="646331"/>
          </a:xfrm>
        </p:grpSpPr>
        <p:sp>
          <p:nvSpPr>
            <p:cNvPr id="54" name="Rectangle 53"/>
            <p:cNvSpPr/>
            <p:nvPr/>
          </p:nvSpPr>
          <p:spPr>
            <a:xfrm>
              <a:off x="7442993" y="4509120"/>
              <a:ext cx="2920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0070C0"/>
                  </a:solidFill>
                  <a:latin typeface="Calibri"/>
                  <a:sym typeface="Wingdings" panose="05000000000000000000" pitchFamily="2" charset="2"/>
                </a:rPr>
                <a:t>γ</a:t>
              </a:r>
              <a:endParaRPr lang="fr-FR" b="1" dirty="0">
                <a:solidFill>
                  <a:srgbClr val="0070C0"/>
                </a:solidFill>
                <a:latin typeface="Calibri"/>
                <a:sym typeface="Wingdings" panose="05000000000000000000" pitchFamily="2" charset="2"/>
              </a:endParaRPr>
            </a:p>
            <a:p>
              <a:r>
                <a:rPr lang="el-GR" b="1" dirty="0">
                  <a:solidFill>
                    <a:srgbClr val="0070C0"/>
                  </a:solidFill>
                  <a:latin typeface="Calibri"/>
                  <a:sym typeface="Wingdings" panose="05000000000000000000" pitchFamily="2" charset="2"/>
                </a:rPr>
                <a:t>γ</a:t>
              </a:r>
              <a:endParaRPr lang="fr-FR" b="1" dirty="0">
                <a:solidFill>
                  <a:srgbClr val="0070C0"/>
                </a:solidFill>
              </a:endParaRPr>
            </a:p>
          </p:txBody>
        </p:sp>
        <p:cxnSp>
          <p:nvCxnSpPr>
            <p:cNvPr id="55" name="Connecteur droit 54"/>
            <p:cNvCxnSpPr/>
            <p:nvPr/>
          </p:nvCxnSpPr>
          <p:spPr>
            <a:xfrm flipV="1">
              <a:off x="4359769" y="4725144"/>
              <a:ext cx="3083224" cy="31928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 flipV="1">
              <a:off x="4283968" y="4923713"/>
              <a:ext cx="3083224" cy="15964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r="19912"/>
          <a:stretch/>
        </p:blipFill>
        <p:spPr bwMode="auto">
          <a:xfrm>
            <a:off x="3612825" y="4707118"/>
            <a:ext cx="709044" cy="70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EF52B3FE-AFB9-1C4B-B6C1-991935B13DA7}"/>
              </a:ext>
            </a:extLst>
          </p:cNvPr>
          <p:cNvGrpSpPr/>
          <p:nvPr/>
        </p:nvGrpSpPr>
        <p:grpSpPr>
          <a:xfrm>
            <a:off x="4084822" y="5269693"/>
            <a:ext cx="2867895" cy="1357692"/>
            <a:chOff x="4364742" y="5269693"/>
            <a:chExt cx="2867895" cy="1357692"/>
          </a:xfrm>
        </p:grpSpPr>
        <p:grpSp>
          <p:nvGrpSpPr>
            <p:cNvPr id="59" name="Groupe 58"/>
            <p:cNvGrpSpPr/>
            <p:nvPr/>
          </p:nvGrpSpPr>
          <p:grpSpPr>
            <a:xfrm>
              <a:off x="4555810" y="6010282"/>
              <a:ext cx="2676827" cy="617103"/>
              <a:chOff x="4555810" y="6010282"/>
              <a:chExt cx="2676827" cy="617103"/>
            </a:xfrm>
          </p:grpSpPr>
          <p:cxnSp>
            <p:nvCxnSpPr>
              <p:cNvPr id="60" name="Connecteur droit 59"/>
              <p:cNvCxnSpPr>
                <a:cxnSpLocks/>
              </p:cNvCxnSpPr>
              <p:nvPr/>
            </p:nvCxnSpPr>
            <p:spPr>
              <a:xfrm>
                <a:off x="4555810" y="6010282"/>
                <a:ext cx="2176430" cy="299038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" name="Picture 6" descr="Afficher l'image d'origin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2240" y="6017526"/>
                <a:ext cx="500397" cy="609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9969BE99-A42F-4044-A285-F84D30C7FD68}"/>
                </a:ext>
              </a:extLst>
            </p:cNvPr>
            <p:cNvGrpSpPr/>
            <p:nvPr/>
          </p:nvGrpSpPr>
          <p:grpSpPr>
            <a:xfrm>
              <a:off x="4364742" y="5269693"/>
              <a:ext cx="2651677" cy="701661"/>
              <a:chOff x="4230187" y="6052639"/>
              <a:chExt cx="2651677" cy="701661"/>
            </a:xfrm>
          </p:grpSpPr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E91483F6-579C-0F49-A4AB-BFB95D8E1C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30187" y="6372932"/>
                <a:ext cx="2278654" cy="381368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6" descr="Afficher l'image d'origine">
                <a:extLst>
                  <a:ext uri="{FF2B5EF4-FFF2-40B4-BE49-F238E27FC236}">
                    <a16:creationId xmlns:a16="http://schemas.microsoft.com/office/drawing/2014/main" id="{58C78C69-F24B-D349-8359-C423D0B89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1467" y="6052639"/>
                <a:ext cx="500397" cy="609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60CCB12D-3B3E-DB4B-89BD-B9DACA6E4511}"/>
              </a:ext>
            </a:extLst>
          </p:cNvPr>
          <p:cNvGrpSpPr/>
          <p:nvPr/>
        </p:nvGrpSpPr>
        <p:grpSpPr>
          <a:xfrm>
            <a:off x="6492882" y="5157842"/>
            <a:ext cx="1404039" cy="923330"/>
            <a:chOff x="6638247" y="5940788"/>
            <a:chExt cx="1404039" cy="923330"/>
          </a:xfrm>
        </p:grpSpPr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6D7BF142-2291-AE4F-8BE7-D7A0B60E66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8247" y="6133897"/>
              <a:ext cx="986783" cy="193431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B1D87704-EB8E-D148-A8FF-21204B4062BA}"/>
                </a:ext>
              </a:extLst>
            </p:cNvPr>
            <p:cNvCxnSpPr>
              <a:cxnSpLocks/>
            </p:cNvCxnSpPr>
            <p:nvPr/>
          </p:nvCxnSpPr>
          <p:spPr>
            <a:xfrm>
              <a:off x="6694543" y="6325335"/>
              <a:ext cx="903029" cy="303208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7DDC189-3BB3-7246-B42F-26973F82EBF7}"/>
                </a:ext>
              </a:extLst>
            </p:cNvPr>
            <p:cNvSpPr/>
            <p:nvPr/>
          </p:nvSpPr>
          <p:spPr>
            <a:xfrm>
              <a:off x="7597572" y="5940788"/>
              <a:ext cx="44471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+</a:t>
              </a:r>
            </a:p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</a:p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-</a:t>
              </a:r>
            </a:p>
          </p:txBody>
        </p:sp>
      </p:grpSp>
      <p:pic>
        <p:nvPicPr>
          <p:cNvPr id="49" name="Picture 2" descr="Afficher l'image d'origine">
            <a:extLst>
              <a:ext uri="{FF2B5EF4-FFF2-40B4-BE49-F238E27FC236}">
                <a16:creationId xmlns:a16="http://schemas.microsoft.com/office/drawing/2014/main" id="{1738148F-C07F-A64A-A004-E0F4B7FB9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r="19912"/>
          <a:stretch/>
        </p:blipFill>
        <p:spPr bwMode="auto">
          <a:xfrm>
            <a:off x="3636259" y="5715318"/>
            <a:ext cx="709044" cy="70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Afficher l'image d'origine">
            <a:extLst>
              <a:ext uri="{FF2B5EF4-FFF2-40B4-BE49-F238E27FC236}">
                <a16:creationId xmlns:a16="http://schemas.microsoft.com/office/drawing/2014/main" id="{0046A028-46EB-1746-A292-166AD74F3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45" y="3232557"/>
            <a:ext cx="612557" cy="74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D2E40CC-D3BC-4848-BF58-9C6BFE973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193976"/>
            <a:ext cx="7598163" cy="1472184"/>
          </a:xfrm>
        </p:spPr>
        <p:txBody>
          <a:bodyPr anchor="t"/>
          <a:lstStyle/>
          <a:p>
            <a:r>
              <a:rPr lang="fr-FR" dirty="0"/>
              <a:t>Comment étudier les bosons </a:t>
            </a:r>
            <a:br>
              <a:rPr lang="fr-FR" dirty="0"/>
            </a:br>
            <a:r>
              <a:rPr lang="fr-FR" dirty="0"/>
              <a:t>Z et </a:t>
            </a:r>
            <a:r>
              <a:rPr lang="fr-FR" dirty="0" err="1"/>
              <a:t>Higgs</a:t>
            </a:r>
            <a:r>
              <a:rPr lang="fr-FR" dirty="0"/>
              <a:t> ?</a:t>
            </a:r>
          </a:p>
        </p:txBody>
      </p:sp>
      <p:sp>
        <p:nvSpPr>
          <p:cNvPr id="45" name="AutoShape 4" descr="Afficher l'image d'origine">
            <a:extLst>
              <a:ext uri="{FF2B5EF4-FFF2-40B4-BE49-F238E27FC236}">
                <a16:creationId xmlns:a16="http://schemas.microsoft.com/office/drawing/2014/main" id="{941D3CC4-68B2-C046-825E-25DF978A55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782763"/>
            <a:ext cx="3048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03AE746-6519-6549-86C3-6428C3C0C42C}"/>
              </a:ext>
            </a:extLst>
          </p:cNvPr>
          <p:cNvSpPr/>
          <p:nvPr/>
        </p:nvSpPr>
        <p:spPr>
          <a:xfrm>
            <a:off x="942626" y="3001973"/>
            <a:ext cx="1473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Z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ABEA15-17B0-CE47-8CD2-25156FA562D7}"/>
              </a:ext>
            </a:extLst>
          </p:cNvPr>
          <p:cNvSpPr/>
          <p:nvPr/>
        </p:nvSpPr>
        <p:spPr>
          <a:xfrm>
            <a:off x="1040618" y="5350951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H</a:t>
            </a:r>
          </a:p>
        </p:txBody>
      </p:sp>
      <p:sp>
        <p:nvSpPr>
          <p:cNvPr id="48" name="Sous-titre 2">
            <a:extLst>
              <a:ext uri="{FF2B5EF4-FFF2-40B4-BE49-F238E27FC236}">
                <a16:creationId xmlns:a16="http://schemas.microsoft.com/office/drawing/2014/main" id="{D3E46EBF-E29F-1B44-9191-3CA36F4A3C9D}"/>
              </a:ext>
            </a:extLst>
          </p:cNvPr>
          <p:cNvSpPr txBox="1">
            <a:spLocks/>
          </p:cNvSpPr>
          <p:nvPr/>
        </p:nvSpPr>
        <p:spPr>
          <a:xfrm>
            <a:off x="1353163" y="1618705"/>
            <a:ext cx="7406640" cy="17526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>
                <a:sym typeface="Wingdings" panose="05000000000000000000" pitchFamily="2" charset="2"/>
              </a:rPr>
              <a:t> On reconstruit la masse invariante</a:t>
            </a:r>
            <a:endParaRPr lang="fr-FR" dirty="0"/>
          </a:p>
        </p:txBody>
      </p: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4450C5C1-24D5-944D-9F26-94338AC1D604}"/>
              </a:ext>
            </a:extLst>
          </p:cNvPr>
          <p:cNvGrpSpPr/>
          <p:nvPr/>
        </p:nvGrpSpPr>
        <p:grpSpPr>
          <a:xfrm>
            <a:off x="4283968" y="4509120"/>
            <a:ext cx="3451093" cy="646331"/>
            <a:chOff x="4283968" y="4509120"/>
            <a:chExt cx="3451093" cy="646331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9907697-5A23-654E-B6A9-FD8D0601D6AB}"/>
                </a:ext>
              </a:extLst>
            </p:cNvPr>
            <p:cNvSpPr/>
            <p:nvPr/>
          </p:nvSpPr>
          <p:spPr>
            <a:xfrm>
              <a:off x="7442993" y="4509120"/>
              <a:ext cx="2920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0070C0"/>
                  </a:solidFill>
                  <a:latin typeface="Calibri"/>
                  <a:sym typeface="Wingdings" panose="05000000000000000000" pitchFamily="2" charset="2"/>
                </a:rPr>
                <a:t>γ</a:t>
              </a:r>
              <a:endParaRPr lang="fr-FR" b="1" dirty="0">
                <a:solidFill>
                  <a:srgbClr val="0070C0"/>
                </a:solidFill>
                <a:latin typeface="Calibri"/>
                <a:sym typeface="Wingdings" panose="05000000000000000000" pitchFamily="2" charset="2"/>
              </a:endParaRPr>
            </a:p>
            <a:p>
              <a:r>
                <a:rPr lang="el-GR" b="1" dirty="0">
                  <a:solidFill>
                    <a:srgbClr val="0070C0"/>
                  </a:solidFill>
                  <a:latin typeface="Calibri"/>
                  <a:sym typeface="Wingdings" panose="05000000000000000000" pitchFamily="2" charset="2"/>
                </a:rPr>
                <a:t>γ</a:t>
              </a:r>
              <a:endParaRPr lang="fr-FR" b="1" dirty="0">
                <a:solidFill>
                  <a:srgbClr val="0070C0"/>
                </a:solidFill>
              </a:endParaRP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7F273A24-D462-1A4C-98FD-6B5EA4F244A9}"/>
                </a:ext>
              </a:extLst>
            </p:cNvPr>
            <p:cNvCxnSpPr/>
            <p:nvPr/>
          </p:nvCxnSpPr>
          <p:spPr>
            <a:xfrm flipV="1">
              <a:off x="4359769" y="4725144"/>
              <a:ext cx="3083224" cy="31928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B25FCB4A-805D-1F44-8C16-589A481492CE}"/>
                </a:ext>
              </a:extLst>
            </p:cNvPr>
            <p:cNvCxnSpPr/>
            <p:nvPr/>
          </p:nvCxnSpPr>
          <p:spPr>
            <a:xfrm flipV="1">
              <a:off x="4283968" y="4923713"/>
              <a:ext cx="3083224" cy="15964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B34FC760-D82E-784F-A9EE-9C8E9EC7EE0F}"/>
              </a:ext>
            </a:extLst>
          </p:cNvPr>
          <p:cNvGrpSpPr/>
          <p:nvPr/>
        </p:nvGrpSpPr>
        <p:grpSpPr>
          <a:xfrm>
            <a:off x="6766221" y="6109297"/>
            <a:ext cx="1375201" cy="646331"/>
            <a:chOff x="6766221" y="6109297"/>
            <a:chExt cx="1375201" cy="646331"/>
          </a:xfrm>
        </p:grpSpPr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50C6E0DB-65B9-014E-8D3F-DA6ED898033F}"/>
                </a:ext>
              </a:extLst>
            </p:cNvPr>
            <p:cNvCxnSpPr/>
            <p:nvPr/>
          </p:nvCxnSpPr>
          <p:spPr>
            <a:xfrm flipV="1">
              <a:off x="6766221" y="6198845"/>
              <a:ext cx="930487" cy="135716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0C3D90AB-71E6-8047-A92F-5265C8A9706A}"/>
                </a:ext>
              </a:extLst>
            </p:cNvPr>
            <p:cNvCxnSpPr/>
            <p:nvPr/>
          </p:nvCxnSpPr>
          <p:spPr>
            <a:xfrm>
              <a:off x="6829098" y="6334561"/>
              <a:ext cx="905963" cy="140602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F34B234-D738-144C-B438-1E1A3EE6D509}"/>
                </a:ext>
              </a:extLst>
            </p:cNvPr>
            <p:cNvSpPr/>
            <p:nvPr/>
          </p:nvSpPr>
          <p:spPr>
            <a:xfrm>
              <a:off x="7696708" y="6109297"/>
              <a:ext cx="4447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+</a:t>
              </a:r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</a:p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-</a:t>
              </a:r>
            </a:p>
          </p:txBody>
        </p:sp>
      </p:grpSp>
      <p:pic>
        <p:nvPicPr>
          <p:cNvPr id="110" name="Image 109" descr="20160225_163400.jpg">
            <a:extLst>
              <a:ext uri="{FF2B5EF4-FFF2-40B4-BE49-F238E27FC236}">
                <a16:creationId xmlns:a16="http://schemas.microsoft.com/office/drawing/2014/main" id="{A92C1E7F-674B-7F4D-A2F4-7172FFA01F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61728" r="5324" b="4012"/>
          <a:stretch/>
        </p:blipFill>
        <p:spPr>
          <a:xfrm>
            <a:off x="0" y="2971408"/>
            <a:ext cx="9172204" cy="27516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222B58-5B5D-5B47-A77C-57E7FAB8A8ED}"/>
              </a:ext>
            </a:extLst>
          </p:cNvPr>
          <p:cNvSpPr/>
          <p:nvPr/>
        </p:nvSpPr>
        <p:spPr>
          <a:xfrm>
            <a:off x="4272170" y="2111581"/>
            <a:ext cx="3908453" cy="1869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A6179A5-5197-6042-B8C2-E65060D11B47}"/>
              </a:ext>
            </a:extLst>
          </p:cNvPr>
          <p:cNvSpPr/>
          <p:nvPr/>
        </p:nvSpPr>
        <p:spPr>
          <a:xfrm>
            <a:off x="4359769" y="4696044"/>
            <a:ext cx="3908453" cy="205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FD1558BD-EB21-A549-B3B8-FDA3A18FB28C}"/>
              </a:ext>
            </a:extLst>
          </p:cNvPr>
          <p:cNvGrpSpPr/>
          <p:nvPr/>
        </p:nvGrpSpPr>
        <p:grpSpPr>
          <a:xfrm>
            <a:off x="4909017" y="2280608"/>
            <a:ext cx="2747570" cy="1911583"/>
            <a:chOff x="2014172" y="2458032"/>
            <a:chExt cx="2747570" cy="1911583"/>
          </a:xfrm>
        </p:grpSpPr>
        <p:sp>
          <p:nvSpPr>
            <p:cNvPr id="91" name="Forme libre 90">
              <a:extLst>
                <a:ext uri="{FF2B5EF4-FFF2-40B4-BE49-F238E27FC236}">
                  <a16:creationId xmlns:a16="http://schemas.microsoft.com/office/drawing/2014/main" id="{48CD7F70-A0AA-D64B-8203-AFC21D0DE4F3}"/>
                </a:ext>
              </a:extLst>
            </p:cNvPr>
            <p:cNvSpPr/>
            <p:nvPr/>
          </p:nvSpPr>
          <p:spPr>
            <a:xfrm>
              <a:off x="2819400" y="2533405"/>
              <a:ext cx="1023257" cy="1298366"/>
            </a:xfrm>
            <a:custGeom>
              <a:avLst/>
              <a:gdLst>
                <a:gd name="connsiteX0" fmla="*/ 0 w 1023257"/>
                <a:gd name="connsiteY0" fmla="*/ 1265709 h 1298366"/>
                <a:gd name="connsiteX1" fmla="*/ 359229 w 1023257"/>
                <a:gd name="connsiteY1" fmla="*/ 1200395 h 1298366"/>
                <a:gd name="connsiteX2" fmla="*/ 424543 w 1023257"/>
                <a:gd name="connsiteY2" fmla="*/ 884709 h 1298366"/>
                <a:gd name="connsiteX3" fmla="*/ 500743 w 1023257"/>
                <a:gd name="connsiteY3" fmla="*/ 166252 h 1298366"/>
                <a:gd name="connsiteX4" fmla="*/ 620486 w 1023257"/>
                <a:gd name="connsiteY4" fmla="*/ 79166 h 1298366"/>
                <a:gd name="connsiteX5" fmla="*/ 740229 w 1023257"/>
                <a:gd name="connsiteY5" fmla="*/ 1135081 h 1298366"/>
                <a:gd name="connsiteX6" fmla="*/ 1023257 w 1023257"/>
                <a:gd name="connsiteY6" fmla="*/ 1298366 h 129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3257" h="1298366">
                  <a:moveTo>
                    <a:pt x="0" y="1265709"/>
                  </a:moveTo>
                  <a:cubicBezTo>
                    <a:pt x="144236" y="1264802"/>
                    <a:pt x="288472" y="1263895"/>
                    <a:pt x="359229" y="1200395"/>
                  </a:cubicBezTo>
                  <a:cubicBezTo>
                    <a:pt x="429986" y="1136895"/>
                    <a:pt x="400957" y="1057066"/>
                    <a:pt x="424543" y="884709"/>
                  </a:cubicBezTo>
                  <a:cubicBezTo>
                    <a:pt x="448129" y="712352"/>
                    <a:pt x="468086" y="300509"/>
                    <a:pt x="500743" y="166252"/>
                  </a:cubicBezTo>
                  <a:cubicBezTo>
                    <a:pt x="533400" y="31995"/>
                    <a:pt x="580572" y="-82305"/>
                    <a:pt x="620486" y="79166"/>
                  </a:cubicBezTo>
                  <a:cubicBezTo>
                    <a:pt x="660400" y="240637"/>
                    <a:pt x="673101" y="931881"/>
                    <a:pt x="740229" y="1135081"/>
                  </a:cubicBezTo>
                  <a:cubicBezTo>
                    <a:pt x="807357" y="1338281"/>
                    <a:pt x="976086" y="1265709"/>
                    <a:pt x="1023257" y="129836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2" name="Groupe 91">
              <a:extLst>
                <a:ext uri="{FF2B5EF4-FFF2-40B4-BE49-F238E27FC236}">
                  <a16:creationId xmlns:a16="http://schemas.microsoft.com/office/drawing/2014/main" id="{5B1CD2DE-00C4-F84C-8B5A-DD84660FE2DB}"/>
                </a:ext>
              </a:extLst>
            </p:cNvPr>
            <p:cNvGrpSpPr/>
            <p:nvPr/>
          </p:nvGrpSpPr>
          <p:grpSpPr>
            <a:xfrm>
              <a:off x="2014172" y="2458032"/>
              <a:ext cx="2747570" cy="1911583"/>
              <a:chOff x="2014172" y="2458032"/>
              <a:chExt cx="2747570" cy="1911583"/>
            </a:xfrm>
          </p:grpSpPr>
          <p:grpSp>
            <p:nvGrpSpPr>
              <p:cNvPr id="93" name="Groupe 92">
                <a:extLst>
                  <a:ext uri="{FF2B5EF4-FFF2-40B4-BE49-F238E27FC236}">
                    <a16:creationId xmlns:a16="http://schemas.microsoft.com/office/drawing/2014/main" id="{346B6E62-FB14-5347-B38F-0A123BA910D2}"/>
                  </a:ext>
                </a:extLst>
              </p:cNvPr>
              <p:cNvGrpSpPr/>
              <p:nvPr/>
            </p:nvGrpSpPr>
            <p:grpSpPr>
              <a:xfrm>
                <a:off x="2445935" y="2463506"/>
                <a:ext cx="2156947" cy="1609483"/>
                <a:chOff x="2631077" y="2468083"/>
                <a:chExt cx="2156947" cy="1609483"/>
              </a:xfrm>
            </p:grpSpPr>
            <p:cxnSp>
              <p:nvCxnSpPr>
                <p:cNvPr id="98" name="Connecteur droit avec flèche 97">
                  <a:extLst>
                    <a:ext uri="{FF2B5EF4-FFF2-40B4-BE49-F238E27FC236}">
                      <a16:creationId xmlns:a16="http://schemas.microsoft.com/office/drawing/2014/main" id="{90A83D27-6B03-5141-A309-B0BF45515D9C}"/>
                    </a:ext>
                  </a:extLst>
                </p:cNvPr>
                <p:cNvCxnSpPr/>
                <p:nvPr/>
              </p:nvCxnSpPr>
              <p:spPr>
                <a:xfrm>
                  <a:off x="2631077" y="4077566"/>
                  <a:ext cx="215694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Connecteur droit avec flèche 98">
                  <a:extLst>
                    <a:ext uri="{FF2B5EF4-FFF2-40B4-BE49-F238E27FC236}">
                      <a16:creationId xmlns:a16="http://schemas.microsoft.com/office/drawing/2014/main" id="{B9888CBC-2F45-DA42-858F-9E96B638E62D}"/>
                    </a:ext>
                  </a:extLst>
                </p:cNvPr>
                <p:cNvCxnSpPr/>
                <p:nvPr/>
              </p:nvCxnSpPr>
              <p:spPr>
                <a:xfrm flipV="1">
                  <a:off x="2631077" y="2468083"/>
                  <a:ext cx="0" cy="160948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3EF4F88E-C602-6C44-9EF4-60468970B51F}"/>
                  </a:ext>
                </a:extLst>
              </p:cNvPr>
              <p:cNvSpPr txBox="1"/>
              <p:nvPr/>
            </p:nvSpPr>
            <p:spPr>
              <a:xfrm>
                <a:off x="3806193" y="3554346"/>
                <a:ext cx="9555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Masse invariante</a:t>
                </a:r>
              </a:p>
            </p:txBody>
          </p:sp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B5C8F248-4AA3-8046-ACC2-237AE24B8CA9}"/>
                  </a:ext>
                </a:extLst>
              </p:cNvPr>
              <p:cNvSpPr txBox="1"/>
              <p:nvPr/>
            </p:nvSpPr>
            <p:spPr>
              <a:xfrm>
                <a:off x="2014172" y="2458032"/>
                <a:ext cx="1189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Nb d’événements</a:t>
                </a:r>
              </a:p>
            </p:txBody>
          </p:sp>
          <p:cxnSp>
            <p:nvCxnSpPr>
              <p:cNvPr id="96" name="Connecteur droit 95">
                <a:extLst>
                  <a:ext uri="{FF2B5EF4-FFF2-40B4-BE49-F238E27FC236}">
                    <a16:creationId xmlns:a16="http://schemas.microsoft.com/office/drawing/2014/main" id="{629FB6D2-942A-CB47-9938-D5B0DBDE9E56}"/>
                  </a:ext>
                </a:extLst>
              </p:cNvPr>
              <p:cNvCxnSpPr/>
              <p:nvPr/>
            </p:nvCxnSpPr>
            <p:spPr>
              <a:xfrm>
                <a:off x="3386419" y="2533405"/>
                <a:ext cx="0" cy="153958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ZoneTexte 96">
                <a:extLst>
                  <a:ext uri="{FF2B5EF4-FFF2-40B4-BE49-F238E27FC236}">
                    <a16:creationId xmlns:a16="http://schemas.microsoft.com/office/drawing/2014/main" id="{B67DDC90-6B55-8E4E-9F91-71E2F07FD8C4}"/>
                  </a:ext>
                </a:extLst>
              </p:cNvPr>
              <p:cNvSpPr txBox="1"/>
              <p:nvPr/>
            </p:nvSpPr>
            <p:spPr>
              <a:xfrm>
                <a:off x="3015163" y="4061838"/>
                <a:ext cx="742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FF0000"/>
                    </a:solidFill>
                  </a:rPr>
                  <a:t>91 </a:t>
                </a:r>
                <a:r>
                  <a:rPr lang="fr-FR" sz="1400" dirty="0" err="1">
                    <a:solidFill>
                      <a:srgbClr val="FF0000"/>
                    </a:solidFill>
                  </a:rPr>
                  <a:t>GeV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A8B5619A-A392-AF40-B376-1230D052BFD5}"/>
              </a:ext>
            </a:extLst>
          </p:cNvPr>
          <p:cNvGrpSpPr/>
          <p:nvPr/>
        </p:nvGrpSpPr>
        <p:grpSpPr>
          <a:xfrm>
            <a:off x="5034034" y="4743050"/>
            <a:ext cx="3128570" cy="1911583"/>
            <a:chOff x="2014172" y="4884786"/>
            <a:chExt cx="3128570" cy="1911583"/>
          </a:xfrm>
        </p:grpSpPr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EFF19FBE-5B3C-8D43-AC52-05C3D1470052}"/>
                </a:ext>
              </a:extLst>
            </p:cNvPr>
            <p:cNvSpPr/>
            <p:nvPr/>
          </p:nvSpPr>
          <p:spPr>
            <a:xfrm>
              <a:off x="3190655" y="4960159"/>
              <a:ext cx="1023257" cy="1298366"/>
            </a:xfrm>
            <a:custGeom>
              <a:avLst/>
              <a:gdLst>
                <a:gd name="connsiteX0" fmla="*/ 0 w 1023257"/>
                <a:gd name="connsiteY0" fmla="*/ 1265709 h 1298366"/>
                <a:gd name="connsiteX1" fmla="*/ 359229 w 1023257"/>
                <a:gd name="connsiteY1" fmla="*/ 1200395 h 1298366"/>
                <a:gd name="connsiteX2" fmla="*/ 424543 w 1023257"/>
                <a:gd name="connsiteY2" fmla="*/ 884709 h 1298366"/>
                <a:gd name="connsiteX3" fmla="*/ 500743 w 1023257"/>
                <a:gd name="connsiteY3" fmla="*/ 166252 h 1298366"/>
                <a:gd name="connsiteX4" fmla="*/ 620486 w 1023257"/>
                <a:gd name="connsiteY4" fmla="*/ 79166 h 1298366"/>
                <a:gd name="connsiteX5" fmla="*/ 740229 w 1023257"/>
                <a:gd name="connsiteY5" fmla="*/ 1135081 h 1298366"/>
                <a:gd name="connsiteX6" fmla="*/ 1023257 w 1023257"/>
                <a:gd name="connsiteY6" fmla="*/ 1298366 h 129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3257" h="1298366">
                  <a:moveTo>
                    <a:pt x="0" y="1265709"/>
                  </a:moveTo>
                  <a:cubicBezTo>
                    <a:pt x="144236" y="1264802"/>
                    <a:pt x="288472" y="1263895"/>
                    <a:pt x="359229" y="1200395"/>
                  </a:cubicBezTo>
                  <a:cubicBezTo>
                    <a:pt x="429986" y="1136895"/>
                    <a:pt x="400957" y="1057066"/>
                    <a:pt x="424543" y="884709"/>
                  </a:cubicBezTo>
                  <a:cubicBezTo>
                    <a:pt x="448129" y="712352"/>
                    <a:pt x="468086" y="300509"/>
                    <a:pt x="500743" y="166252"/>
                  </a:cubicBezTo>
                  <a:cubicBezTo>
                    <a:pt x="533400" y="31995"/>
                    <a:pt x="580572" y="-82305"/>
                    <a:pt x="620486" y="79166"/>
                  </a:cubicBezTo>
                  <a:cubicBezTo>
                    <a:pt x="660400" y="240637"/>
                    <a:pt x="673101" y="931881"/>
                    <a:pt x="740229" y="1135081"/>
                  </a:cubicBezTo>
                  <a:cubicBezTo>
                    <a:pt x="807357" y="1338281"/>
                    <a:pt x="976086" y="1265709"/>
                    <a:pt x="1023257" y="129836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2" name="Groupe 101">
              <a:extLst>
                <a:ext uri="{FF2B5EF4-FFF2-40B4-BE49-F238E27FC236}">
                  <a16:creationId xmlns:a16="http://schemas.microsoft.com/office/drawing/2014/main" id="{F387344E-4998-3649-AEE2-EA4EB26481D8}"/>
                </a:ext>
              </a:extLst>
            </p:cNvPr>
            <p:cNvGrpSpPr/>
            <p:nvPr/>
          </p:nvGrpSpPr>
          <p:grpSpPr>
            <a:xfrm>
              <a:off x="2014172" y="4884786"/>
              <a:ext cx="3128570" cy="1911583"/>
              <a:chOff x="2014172" y="4884786"/>
              <a:chExt cx="3128570" cy="1911583"/>
            </a:xfrm>
          </p:grpSpPr>
          <p:grpSp>
            <p:nvGrpSpPr>
              <p:cNvPr id="103" name="Groupe 102">
                <a:extLst>
                  <a:ext uri="{FF2B5EF4-FFF2-40B4-BE49-F238E27FC236}">
                    <a16:creationId xmlns:a16="http://schemas.microsoft.com/office/drawing/2014/main" id="{7C8CD452-076F-FE4C-A7E5-A02F1AE64EE5}"/>
                  </a:ext>
                </a:extLst>
              </p:cNvPr>
              <p:cNvGrpSpPr/>
              <p:nvPr/>
            </p:nvGrpSpPr>
            <p:grpSpPr>
              <a:xfrm>
                <a:off x="2445935" y="4890260"/>
                <a:ext cx="2156947" cy="1609483"/>
                <a:chOff x="2631077" y="2468083"/>
                <a:chExt cx="2156947" cy="1609483"/>
              </a:xfrm>
            </p:grpSpPr>
            <p:cxnSp>
              <p:nvCxnSpPr>
                <p:cNvPr id="108" name="Connecteur droit avec flèche 107">
                  <a:extLst>
                    <a:ext uri="{FF2B5EF4-FFF2-40B4-BE49-F238E27FC236}">
                      <a16:creationId xmlns:a16="http://schemas.microsoft.com/office/drawing/2014/main" id="{23802D73-B1F0-6A4A-85EB-6D5779AEDF0D}"/>
                    </a:ext>
                  </a:extLst>
                </p:cNvPr>
                <p:cNvCxnSpPr/>
                <p:nvPr/>
              </p:nvCxnSpPr>
              <p:spPr>
                <a:xfrm>
                  <a:off x="2631077" y="4077566"/>
                  <a:ext cx="215694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Connecteur droit avec flèche 108">
                  <a:extLst>
                    <a:ext uri="{FF2B5EF4-FFF2-40B4-BE49-F238E27FC236}">
                      <a16:creationId xmlns:a16="http://schemas.microsoft.com/office/drawing/2014/main" id="{3CA98AB4-39E5-3F4F-A538-B70EF9D5A298}"/>
                    </a:ext>
                  </a:extLst>
                </p:cNvPr>
                <p:cNvCxnSpPr/>
                <p:nvPr/>
              </p:nvCxnSpPr>
              <p:spPr>
                <a:xfrm flipV="1">
                  <a:off x="2631077" y="2468083"/>
                  <a:ext cx="0" cy="160948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ZoneTexte 103">
                <a:extLst>
                  <a:ext uri="{FF2B5EF4-FFF2-40B4-BE49-F238E27FC236}">
                    <a16:creationId xmlns:a16="http://schemas.microsoft.com/office/drawing/2014/main" id="{0E1091E3-1465-A94F-89A1-A35FE665D605}"/>
                  </a:ext>
                </a:extLst>
              </p:cNvPr>
              <p:cNvSpPr txBox="1"/>
              <p:nvPr/>
            </p:nvSpPr>
            <p:spPr>
              <a:xfrm>
                <a:off x="4187193" y="5981100"/>
                <a:ext cx="9555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Masse invariante</a:t>
                </a:r>
              </a:p>
            </p:txBody>
          </p:sp>
          <p:sp>
            <p:nvSpPr>
              <p:cNvPr id="105" name="ZoneTexte 104">
                <a:extLst>
                  <a:ext uri="{FF2B5EF4-FFF2-40B4-BE49-F238E27FC236}">
                    <a16:creationId xmlns:a16="http://schemas.microsoft.com/office/drawing/2014/main" id="{59705EA5-CB1A-3A41-B071-6143FC171B75}"/>
                  </a:ext>
                </a:extLst>
              </p:cNvPr>
              <p:cNvSpPr txBox="1"/>
              <p:nvPr/>
            </p:nvSpPr>
            <p:spPr>
              <a:xfrm>
                <a:off x="2014172" y="4884786"/>
                <a:ext cx="1189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Nb d’événements</a:t>
                </a:r>
              </a:p>
            </p:txBody>
          </p:sp>
          <p:cxnSp>
            <p:nvCxnSpPr>
              <p:cNvPr id="106" name="Connecteur droit 105">
                <a:extLst>
                  <a:ext uri="{FF2B5EF4-FFF2-40B4-BE49-F238E27FC236}">
                    <a16:creationId xmlns:a16="http://schemas.microsoft.com/office/drawing/2014/main" id="{C65E2A73-51F8-0B44-A4EF-493E897FA383}"/>
                  </a:ext>
                </a:extLst>
              </p:cNvPr>
              <p:cNvCxnSpPr/>
              <p:nvPr/>
            </p:nvCxnSpPr>
            <p:spPr>
              <a:xfrm>
                <a:off x="3757674" y="4960159"/>
                <a:ext cx="0" cy="153958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ZoneTexte 106">
                <a:extLst>
                  <a:ext uri="{FF2B5EF4-FFF2-40B4-BE49-F238E27FC236}">
                    <a16:creationId xmlns:a16="http://schemas.microsoft.com/office/drawing/2014/main" id="{CC4323D3-451C-DC4A-AA55-0293FBFB1FE9}"/>
                  </a:ext>
                </a:extLst>
              </p:cNvPr>
              <p:cNvSpPr txBox="1"/>
              <p:nvPr/>
            </p:nvSpPr>
            <p:spPr>
              <a:xfrm>
                <a:off x="3386418" y="6488592"/>
                <a:ext cx="832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FF0000"/>
                    </a:solidFill>
                  </a:rPr>
                  <a:t>125 </a:t>
                </a:r>
                <a:r>
                  <a:rPr lang="fr-FR" sz="1400" dirty="0" err="1">
                    <a:solidFill>
                      <a:srgbClr val="FF0000"/>
                    </a:solidFill>
                  </a:rPr>
                  <a:t>GeV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783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r-FR" dirty="0"/>
              <a:t>A quoi ressemblent vos résultats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Les résultats seront disponibles ici: </a:t>
            </a:r>
          </a:p>
          <a:p>
            <a:pPr lvl="1"/>
            <a:r>
              <a:rPr lang="fr-FR" dirty="0">
                <a:solidFill>
                  <a:schemeClr val="bg1"/>
                </a:solidFill>
                <a:hlinkClick r:id="rId2"/>
              </a:rPr>
              <a:t>http://cernmasterclass.uio.no/OPloT/tutorPage.php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fr-FR" dirty="0">
                <a:solidFill>
                  <a:schemeClr val="bg1"/>
                </a:solidFill>
                <a:hlinkClick r:id="rId3"/>
              </a:rPr>
              <a:t>http://cernmasterclass.uio.no/OPloT/plot.php?Action=Summary&amp;Combo=ThisInstAndDate&amp;selectedInst=1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Je pourrai aussi aller chercher les résultats regroupés avec les autres instituts là: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pPr lvl="1"/>
            <a:r>
              <a:rPr lang="fr-FR" dirty="0">
                <a:solidFill>
                  <a:schemeClr val="bg1"/>
                </a:solidFill>
                <a:hlinkClick r:id="rId4"/>
              </a:rPr>
              <a:t>http://cernmasterclass.uio.no/OPloT/combinationPage.php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155575" y="-1782763"/>
            <a:ext cx="3048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252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0" y="-93662"/>
            <a:ext cx="7917688" cy="1143000"/>
          </a:xfrm>
        </p:spPr>
        <p:txBody>
          <a:bodyPr>
            <a:noAutofit/>
          </a:bodyPr>
          <a:lstStyle/>
          <a:p>
            <a:r>
              <a:rPr lang="fr-FR" sz="2400" dirty="0"/>
              <a:t>Félicitation !</a:t>
            </a:r>
          </a:p>
        </p:txBody>
      </p:sp>
      <p:sp>
        <p:nvSpPr>
          <p:cNvPr id="6" name="Shape 157"/>
          <p:cNvSpPr txBox="1">
            <a:spLocks noGrp="1"/>
          </p:cNvSpPr>
          <p:nvPr>
            <p:ph type="ftr" idx="11"/>
          </p:nvPr>
        </p:nvSpPr>
        <p:spPr>
          <a:xfrm>
            <a:off x="2549525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zPath@IMC 2016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247594" y="858815"/>
            <a:ext cx="7343875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/>
              <a:t>Vous maîtrisez l’identification de différents types de particules traversant le détecteur ATLAS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/>
              <a:t>Vous maîtrisez le concept de masse invariante….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/>
              <a:t>Ce qui vous a permis de: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742950" lvl="1" indent="-285750">
              <a:buFont typeface="Arial"/>
              <a:buChar char="•"/>
            </a:pPr>
            <a:r>
              <a:rPr lang="fr-FR" dirty="0"/>
              <a:t>Redécouvrir les mésons J/Psi, </a:t>
            </a:r>
            <a:r>
              <a:rPr lang="el-GR" dirty="0"/>
              <a:t>Υ</a:t>
            </a:r>
            <a:r>
              <a:rPr lang="fr-FR" dirty="0"/>
              <a:t> (Upsilon) et le boson Z et de mesurer leurs masses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Cherchez le boson de Higgs se désintégrant en 4 leptons ou deux photons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Découvrir à quoi ressemblerait la recherche de particules « exotiques » et hypothétique tel que le Z’ et le Graviton</a:t>
            </a:r>
          </a:p>
          <a:p>
            <a:pPr marL="742950" lvl="1" indent="-285750">
              <a:buFont typeface="Arial"/>
              <a:buChar char="•"/>
            </a:pPr>
            <a:endParaRPr lang="fr-FR" dirty="0"/>
          </a:p>
          <a:p>
            <a:pPr marL="742950" lvl="1" indent="-285750">
              <a:buFont typeface="Arial"/>
              <a:buChar char="•"/>
            </a:pPr>
            <a:r>
              <a:rPr lang="fr-FR" dirty="0"/>
              <a:t>Tout cela à la manière d’ATLAS 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5602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0" y="-93662"/>
            <a:ext cx="7917688" cy="1143000"/>
          </a:xfrm>
        </p:spPr>
        <p:txBody>
          <a:bodyPr>
            <a:noAutofit/>
          </a:bodyPr>
          <a:lstStyle/>
          <a:p>
            <a:r>
              <a:rPr lang="fr-FR" sz="2400" dirty="0"/>
              <a:t>Comparaison avec la collaboration ATLAS (ce que vous </a:t>
            </a:r>
            <a:r>
              <a:rPr lang="fr-FR" sz="2400" dirty="0" err="1"/>
              <a:t>aurriez</a:t>
            </a:r>
            <a:r>
              <a:rPr lang="fr-FR" sz="2400" dirty="0"/>
              <a:t> obtenu avec un peu plus de temps ;-)</a:t>
            </a:r>
          </a:p>
        </p:txBody>
      </p:sp>
      <p:pic>
        <p:nvPicPr>
          <p:cNvPr id="4" name="Shape 1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47" y="890433"/>
            <a:ext cx="3418776" cy="17782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57"/>
          <p:cNvSpPr txBox="1">
            <a:spLocks noGrp="1"/>
          </p:cNvSpPr>
          <p:nvPr>
            <p:ph type="ftr" idx="11"/>
          </p:nvPr>
        </p:nvSpPr>
        <p:spPr>
          <a:xfrm>
            <a:off x="2549525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zPath@IMC 2016</a:t>
            </a:r>
          </a:p>
        </p:txBody>
      </p:sp>
      <p:pic>
        <p:nvPicPr>
          <p:cNvPr id="7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94807"/>
            <a:ext cx="3540123" cy="176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970232"/>
            <a:ext cx="3571874" cy="17800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2"/>
          <p:cNvSpPr/>
          <p:nvPr/>
        </p:nvSpPr>
        <p:spPr>
          <a:xfrm>
            <a:off x="2197455" y="1856052"/>
            <a:ext cx="745509" cy="365257"/>
          </a:xfrm>
          <a:prstGeom prst="wedgeEllipseCallout">
            <a:avLst>
              <a:gd name="adj1" fmla="val 38839"/>
              <a:gd name="adj2" fmla="val 83033"/>
            </a:avLst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05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Z’ (MC)</a:t>
            </a:r>
          </a:p>
        </p:txBody>
      </p:sp>
      <p:sp>
        <p:nvSpPr>
          <p:cNvPr id="12" name="Shape 163"/>
          <p:cNvSpPr/>
          <p:nvPr/>
        </p:nvSpPr>
        <p:spPr>
          <a:xfrm>
            <a:off x="2053082" y="1119337"/>
            <a:ext cx="440999" cy="176400"/>
          </a:xfrm>
          <a:prstGeom prst="wedgeEllipseCallout">
            <a:avLst>
              <a:gd name="adj1" fmla="val -45958"/>
              <a:gd name="adj2" fmla="val 93905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Z </a:t>
            </a:r>
          </a:p>
        </p:txBody>
      </p:sp>
      <p:sp>
        <p:nvSpPr>
          <p:cNvPr id="13" name="Shape 164"/>
          <p:cNvSpPr/>
          <p:nvPr/>
        </p:nvSpPr>
        <p:spPr>
          <a:xfrm>
            <a:off x="1019353" y="2120191"/>
            <a:ext cx="455787" cy="24970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400">
                <a:solidFill>
                  <a:srgbClr val="0000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Υ</a:t>
            </a:r>
          </a:p>
        </p:txBody>
      </p:sp>
      <p:sp>
        <p:nvSpPr>
          <p:cNvPr id="14" name="Shape 165"/>
          <p:cNvSpPr/>
          <p:nvPr/>
        </p:nvSpPr>
        <p:spPr>
          <a:xfrm>
            <a:off x="295100" y="1883073"/>
            <a:ext cx="657578" cy="337456"/>
          </a:xfrm>
          <a:prstGeom prst="wedgeEllipseCallout">
            <a:avLst>
              <a:gd name="adj1" fmla="val 6557"/>
              <a:gd name="adj2" fmla="val 83028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J/</a:t>
            </a:r>
            <a:r>
              <a:rPr lang="en-GB" sz="1400">
                <a:solidFill>
                  <a:srgbClr val="0000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ψ</a:t>
            </a:r>
          </a:p>
        </p:txBody>
      </p:sp>
      <p:sp>
        <p:nvSpPr>
          <p:cNvPr id="15" name="Shape 166"/>
          <p:cNvSpPr/>
          <p:nvPr/>
        </p:nvSpPr>
        <p:spPr>
          <a:xfrm>
            <a:off x="2431541" y="1554129"/>
            <a:ext cx="1057894" cy="301922"/>
          </a:xfrm>
          <a:prstGeom prst="wedgeEllipseCallout">
            <a:avLst>
              <a:gd name="adj1" fmla="val 13738"/>
              <a:gd name="adj2" fmla="val 219185"/>
            </a:avLst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05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Graviton (MC)</a:t>
            </a:r>
          </a:p>
        </p:txBody>
      </p:sp>
      <p:cxnSp>
        <p:nvCxnSpPr>
          <p:cNvPr id="16" name="Shape 167"/>
          <p:cNvCxnSpPr/>
          <p:nvPr/>
        </p:nvCxnSpPr>
        <p:spPr>
          <a:xfrm>
            <a:off x="1105412" y="3536805"/>
            <a:ext cx="0" cy="46046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7" name="Shape 168"/>
          <p:cNvCxnSpPr/>
          <p:nvPr/>
        </p:nvCxnSpPr>
        <p:spPr>
          <a:xfrm>
            <a:off x="1518180" y="5368087"/>
            <a:ext cx="0" cy="46046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18" name="Shape 1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9498" y="4981858"/>
            <a:ext cx="2618099" cy="187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7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19498" y="838810"/>
            <a:ext cx="2623200" cy="189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17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19498" y="2744850"/>
            <a:ext cx="2618099" cy="220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hape 172"/>
          <p:cNvCxnSpPr/>
          <p:nvPr/>
        </p:nvCxnSpPr>
        <p:spPr>
          <a:xfrm>
            <a:off x="4468089" y="3105150"/>
            <a:ext cx="0" cy="4605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2" name="Shape 173"/>
          <p:cNvCxnSpPr/>
          <p:nvPr/>
        </p:nvCxnSpPr>
        <p:spPr>
          <a:xfrm>
            <a:off x="4951050" y="5674519"/>
            <a:ext cx="0" cy="4605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9" name="ZoneTexte 8"/>
          <p:cNvSpPr txBox="1"/>
          <p:nvPr/>
        </p:nvSpPr>
        <p:spPr>
          <a:xfrm>
            <a:off x="6782184" y="1307471"/>
            <a:ext cx="20988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err="1"/>
              <a:t>e</a:t>
            </a:r>
            <a:r>
              <a:rPr lang="fr-FR" sz="3200" baseline="30000" dirty="0" err="1"/>
              <a:t>+</a:t>
            </a:r>
            <a:r>
              <a:rPr lang="fr-FR" sz="3200" dirty="0" err="1"/>
              <a:t>e</a:t>
            </a:r>
            <a:r>
              <a:rPr lang="fr-FR" sz="3200" baseline="30000" dirty="0"/>
              <a:t>-</a:t>
            </a:r>
            <a:r>
              <a:rPr lang="fr-FR" sz="3200" dirty="0"/>
              <a:t> </a:t>
            </a:r>
            <a:r>
              <a:rPr lang="fr-FR" sz="2400" dirty="0"/>
              <a:t>ou</a:t>
            </a:r>
            <a:r>
              <a:rPr lang="fr-FR" sz="3200" dirty="0"/>
              <a:t> </a:t>
            </a: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 err="1"/>
              <a:t>+</a:t>
            </a: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/>
              <a:t>-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961169" y="2941673"/>
            <a:ext cx="1740848" cy="1889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sz="3200" dirty="0" err="1"/>
              <a:t>e</a:t>
            </a:r>
            <a:r>
              <a:rPr lang="fr-FR" sz="3200" baseline="30000" dirty="0" err="1"/>
              <a:t>+</a:t>
            </a:r>
            <a:r>
              <a:rPr lang="fr-FR" sz="3200" dirty="0" err="1"/>
              <a:t>e</a:t>
            </a:r>
            <a:r>
              <a:rPr lang="fr-FR" sz="3200" baseline="30000" dirty="0"/>
              <a:t>-</a:t>
            </a:r>
            <a:r>
              <a:rPr lang="fr-FR" sz="3200" dirty="0"/>
              <a:t> </a:t>
            </a:r>
            <a:r>
              <a:rPr lang="fr-FR" sz="3200" dirty="0" err="1"/>
              <a:t>e</a:t>
            </a:r>
            <a:r>
              <a:rPr lang="fr-FR" sz="3200" baseline="30000" dirty="0" err="1"/>
              <a:t>+</a:t>
            </a:r>
            <a:r>
              <a:rPr lang="fr-FR" sz="3200" dirty="0" err="1"/>
              <a:t>e</a:t>
            </a:r>
            <a:r>
              <a:rPr lang="fr-FR" sz="3200" baseline="30000" dirty="0"/>
              <a:t>-</a:t>
            </a:r>
          </a:p>
          <a:p>
            <a:pPr algn="ctr">
              <a:lnSpc>
                <a:spcPct val="70000"/>
              </a:lnSpc>
            </a:pPr>
            <a:r>
              <a:rPr lang="fr-FR" sz="2400" dirty="0"/>
              <a:t>ou</a:t>
            </a:r>
          </a:p>
          <a:p>
            <a:pPr algn="ctr">
              <a:lnSpc>
                <a:spcPct val="70000"/>
              </a:lnSpc>
            </a:pPr>
            <a:r>
              <a:rPr lang="fr-FR" sz="3200" dirty="0" err="1"/>
              <a:t>e</a:t>
            </a:r>
            <a:r>
              <a:rPr lang="fr-FR" sz="3200" baseline="30000" dirty="0" err="1"/>
              <a:t>+</a:t>
            </a:r>
            <a:r>
              <a:rPr lang="fr-FR" sz="3200" dirty="0" err="1"/>
              <a:t>e</a:t>
            </a:r>
            <a:r>
              <a:rPr lang="fr-FR" sz="3200" baseline="30000" dirty="0"/>
              <a:t>-</a:t>
            </a:r>
            <a:r>
              <a:rPr lang="fr-FR" sz="3200" dirty="0"/>
              <a:t> </a:t>
            </a: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 err="1"/>
              <a:t>+</a:t>
            </a: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/>
              <a:t>-</a:t>
            </a:r>
          </a:p>
          <a:p>
            <a:pPr algn="ctr">
              <a:lnSpc>
                <a:spcPct val="70000"/>
              </a:lnSpc>
            </a:pPr>
            <a:r>
              <a:rPr lang="fr-FR" sz="2400" dirty="0"/>
              <a:t>ou</a:t>
            </a:r>
          </a:p>
          <a:p>
            <a:pPr algn="ctr">
              <a:lnSpc>
                <a:spcPct val="70000"/>
              </a:lnSpc>
            </a:pP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 err="1"/>
              <a:t>+</a:t>
            </a: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/>
              <a:t>-</a:t>
            </a:r>
            <a:r>
              <a:rPr lang="fr-FR" sz="3200" dirty="0"/>
              <a:t> </a:t>
            </a: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 err="1"/>
              <a:t>+</a:t>
            </a: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/>
              <a:t>-</a:t>
            </a:r>
          </a:p>
          <a:p>
            <a:pPr algn="ctr">
              <a:lnSpc>
                <a:spcPct val="70000"/>
              </a:lnSpc>
            </a:pPr>
            <a:endParaRPr lang="fr-FR" sz="3200" baseline="30000" dirty="0"/>
          </a:p>
        </p:txBody>
      </p:sp>
      <p:sp>
        <p:nvSpPr>
          <p:cNvPr id="26" name="ZoneTexte 25"/>
          <p:cNvSpPr txBox="1"/>
          <p:nvPr/>
        </p:nvSpPr>
        <p:spPr>
          <a:xfrm>
            <a:off x="7570544" y="5444547"/>
            <a:ext cx="5220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err="1">
                <a:latin typeface="Symbol" charset="2"/>
                <a:cs typeface="Symbol" charset="2"/>
              </a:rPr>
              <a:t>gg</a:t>
            </a:r>
            <a:endParaRPr lang="fr-FR" sz="3200" baseline="30000" dirty="0"/>
          </a:p>
        </p:txBody>
      </p:sp>
      <p:sp>
        <p:nvSpPr>
          <p:cNvPr id="3" name="ZoneTexte 2"/>
          <p:cNvSpPr txBox="1"/>
          <p:nvPr/>
        </p:nvSpPr>
        <p:spPr>
          <a:xfrm>
            <a:off x="1079500" y="3175000"/>
            <a:ext cx="83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Higgs ?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638300" y="5080000"/>
            <a:ext cx="98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Higgs ???</a:t>
            </a:r>
          </a:p>
        </p:txBody>
      </p:sp>
    </p:spTree>
    <p:extLst>
      <p:ext uri="{BB962C8B-B14F-4D97-AF65-F5344CB8AC3E}">
        <p14:creationId xmlns:p14="http://schemas.microsoft.com/office/powerpoint/2010/main" val="202771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06"/>
          <p:cNvSpPr txBox="1">
            <a:spLocks/>
          </p:cNvSpPr>
          <p:nvPr/>
        </p:nvSpPr>
        <p:spPr>
          <a:xfrm>
            <a:off x="4710489" y="669175"/>
            <a:ext cx="4536333" cy="14255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11480" indent="-347980">
              <a:spcBef>
                <a:spcPts val="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ATLAS status:</a:t>
            </a:r>
          </a:p>
          <a:p>
            <a:pPr marL="740664" lvl="1" indent="-296164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Z?: yes</a:t>
            </a:r>
          </a:p>
          <a:p>
            <a:pPr marL="740664" lvl="1" indent="-296164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Z’?  No – not yet</a:t>
            </a:r>
          </a:p>
          <a:p>
            <a:pPr marL="996696" lvl="2" indent="-234696">
              <a:spcBef>
                <a:spcPts val="360"/>
              </a:spcBef>
              <a:buSzPct val="100000"/>
              <a:buFont typeface="Noto Sans Symbols"/>
              <a:buChar char="◾"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Z’ must be heavier than 2 - 2.5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GeV</a:t>
            </a:r>
            <a:endParaRPr lang="en-GB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207"/>
          <p:cNvSpPr txBox="1">
            <a:spLocks noGrp="1"/>
          </p:cNvSpPr>
          <p:nvPr>
            <p:ph type="ftr" idx="11"/>
          </p:nvPr>
        </p:nvSpPr>
        <p:spPr>
          <a:xfrm>
            <a:off x="3045649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zPath@IMC 2016</a:t>
            </a:r>
          </a:p>
        </p:txBody>
      </p:sp>
      <p:sp>
        <p:nvSpPr>
          <p:cNvPr id="6" name="Shape 208"/>
          <p:cNvSpPr txBox="1"/>
          <p:nvPr/>
        </p:nvSpPr>
        <p:spPr>
          <a:xfrm>
            <a:off x="842417" y="804150"/>
            <a:ext cx="4141787" cy="11786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</a:pPr>
            <a:r>
              <a:rPr lang="en-GB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Y-a-t-</a:t>
            </a:r>
            <a:r>
              <a:rPr lang="en-GB" sz="20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n-GB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la nouvelle physique ?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</a:pP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 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exemple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 nouveau boson Z’ ?</a:t>
            </a:r>
            <a:endParaRPr lang="en-GB" sz="2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Shape 209"/>
          <p:cNvGrpSpPr/>
          <p:nvPr/>
        </p:nvGrpSpPr>
        <p:grpSpPr>
          <a:xfrm>
            <a:off x="4865457" y="2289297"/>
            <a:ext cx="4045211" cy="3229524"/>
            <a:chOff x="4865457" y="2698516"/>
            <a:chExt cx="4045211" cy="3229524"/>
          </a:xfrm>
        </p:grpSpPr>
        <p:pic>
          <p:nvPicPr>
            <p:cNvPr id="8" name="Shape 21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865457" y="3106751"/>
              <a:ext cx="3933815" cy="28212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Shape 211"/>
            <p:cNvSpPr/>
            <p:nvPr/>
          </p:nvSpPr>
          <p:spPr>
            <a:xfrm>
              <a:off x="5566787" y="2698516"/>
              <a:ext cx="1148499" cy="520776"/>
            </a:xfrm>
            <a:prstGeom prst="wedgeEllipseCallout">
              <a:avLst>
                <a:gd name="adj1" fmla="val -39865"/>
                <a:gd name="adj2" fmla="val 70693"/>
              </a:avLst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4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Z (data)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4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r>
                <a:rPr lang="en-GB" sz="1400" baseline="300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r>
                <a:rPr lang="en-GB" sz="14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r>
                <a:rPr lang="en-GB" sz="1400" baseline="300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</a:p>
          </p:txBody>
        </p:sp>
        <p:sp>
          <p:nvSpPr>
            <p:cNvPr id="10" name="Shape 212"/>
            <p:cNvSpPr/>
            <p:nvPr/>
          </p:nvSpPr>
          <p:spPr>
            <a:xfrm>
              <a:off x="8241742" y="4016380"/>
              <a:ext cx="668927" cy="710243"/>
            </a:xfrm>
            <a:prstGeom prst="wedgeEllipseCallout">
              <a:avLst>
                <a:gd name="adj1" fmla="val -101580"/>
                <a:gd name="adj2" fmla="val 4135"/>
              </a:avLst>
            </a:pr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400">
                  <a:solidFill>
                    <a:srgbClr val="008000"/>
                  </a:solidFill>
                  <a:latin typeface="Calibri"/>
                  <a:ea typeface="Calibri"/>
                  <a:cs typeface="Calibri"/>
                  <a:sym typeface="Calibri"/>
                </a:rPr>
                <a:t>Z’ MC</a:t>
              </a:r>
            </a:p>
          </p:txBody>
        </p:sp>
      </p:grpSp>
      <p:grpSp>
        <p:nvGrpSpPr>
          <p:cNvPr id="11" name="Shape 213"/>
          <p:cNvGrpSpPr/>
          <p:nvPr/>
        </p:nvGrpSpPr>
        <p:grpSpPr>
          <a:xfrm>
            <a:off x="346545" y="2151961"/>
            <a:ext cx="4328026" cy="3366860"/>
            <a:chOff x="304212" y="2561180"/>
            <a:chExt cx="4328026" cy="3366860"/>
          </a:xfrm>
        </p:grpSpPr>
        <p:pic>
          <p:nvPicPr>
            <p:cNvPr id="12" name="Shape 2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4212" y="3106242"/>
              <a:ext cx="3931103" cy="28217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Shape 215"/>
            <p:cNvSpPr/>
            <p:nvPr/>
          </p:nvSpPr>
          <p:spPr>
            <a:xfrm>
              <a:off x="3679082" y="4012091"/>
              <a:ext cx="953157" cy="578556"/>
            </a:xfrm>
            <a:prstGeom prst="wedgeEllipseCallout">
              <a:avLst>
                <a:gd name="adj1" fmla="val -71566"/>
                <a:gd name="adj2" fmla="val 58962"/>
              </a:avLst>
            </a:pr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400">
                  <a:solidFill>
                    <a:srgbClr val="008000"/>
                  </a:solidFill>
                  <a:latin typeface="Calibri"/>
                  <a:ea typeface="Calibri"/>
                  <a:cs typeface="Calibri"/>
                  <a:sym typeface="Calibri"/>
                </a:rPr>
                <a:t>Z’ MC</a:t>
              </a:r>
            </a:p>
          </p:txBody>
        </p:sp>
        <p:sp>
          <p:nvSpPr>
            <p:cNvPr id="14" name="Shape 216"/>
            <p:cNvSpPr/>
            <p:nvPr/>
          </p:nvSpPr>
          <p:spPr>
            <a:xfrm>
              <a:off x="971038" y="2561180"/>
              <a:ext cx="1204039" cy="655248"/>
            </a:xfrm>
            <a:prstGeom prst="wedgeEllipseCallout">
              <a:avLst>
                <a:gd name="adj1" fmla="val -35001"/>
                <a:gd name="adj2" fmla="val 78937"/>
              </a:avLst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4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Z (data)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400">
                  <a:solidFill>
                    <a:srgbClr val="0000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μ</a:t>
              </a:r>
              <a:r>
                <a:rPr lang="en-GB" sz="1400" baseline="300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r>
                <a:rPr lang="en-GB" sz="1400">
                  <a:solidFill>
                    <a:srgbClr val="0000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μ</a:t>
              </a:r>
              <a:r>
                <a:rPr lang="en-GB" sz="1400" baseline="300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</a:p>
          </p:txBody>
        </p:sp>
      </p:grpSp>
      <p:sp>
        <p:nvSpPr>
          <p:cNvPr id="15" name="Shape 217"/>
          <p:cNvSpPr txBox="1"/>
          <p:nvPr/>
        </p:nvSpPr>
        <p:spPr>
          <a:xfrm>
            <a:off x="176685" y="5566455"/>
            <a:ext cx="8282212" cy="14255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480" marR="0" lvl="0" indent="-34798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 the Invariant Mass technique you could</a:t>
            </a:r>
          </a:p>
          <a:p>
            <a:pPr marL="740664" marR="0" lvl="1" indent="-296164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Measure known particles </a:t>
            </a:r>
          </a:p>
          <a:p>
            <a:pPr marL="740664" marR="0" lvl="1" indent="-296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Look for new hypothetical particles –  Z’ or Gravitons, exactly like ATLAS does</a:t>
            </a:r>
          </a:p>
        </p:txBody>
      </p:sp>
      <p:sp>
        <p:nvSpPr>
          <p:cNvPr id="16" name="Shape 218"/>
          <p:cNvSpPr txBox="1"/>
          <p:nvPr/>
        </p:nvSpPr>
        <p:spPr>
          <a:xfrm>
            <a:off x="485422" y="163384"/>
            <a:ext cx="8229600" cy="5704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ct val="25000"/>
              <a:buFont typeface="Consolas"/>
              <a:buNone/>
            </a:pPr>
            <a:r>
              <a:rPr lang="en-GB" sz="2400" b="1" i="0" u="none" strike="noStrike" cap="none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Masse </a:t>
            </a:r>
            <a:r>
              <a:rPr lang="en-GB" sz="2400" b="1" i="0" u="none" strike="noStrike" cap="none" dirty="0" err="1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invariante</a:t>
            </a:r>
            <a:r>
              <a:rPr lang="en-GB" sz="2400" b="1" i="0" u="none" strike="noStrike" cap="none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 M(</a:t>
            </a:r>
            <a:r>
              <a:rPr lang="en-GB" sz="2400" b="1" i="0" u="none" strike="noStrike" cap="none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GB" sz="2400" b="1" i="0" u="none" strike="noStrike" cap="none" baseline="30000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GB" sz="2400" b="1" i="0" u="none" strike="noStrike" cap="none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GB" sz="2400" b="1" i="0" u="none" strike="noStrike" cap="none" baseline="3000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sz="2400" b="1" i="0" u="none" strike="noStrike" cap="none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): ATLAS vs. Masterclasses</a:t>
            </a:r>
          </a:p>
        </p:txBody>
      </p:sp>
    </p:spTree>
    <p:extLst>
      <p:ext uri="{BB962C8B-B14F-4D97-AF65-F5344CB8AC3E}">
        <p14:creationId xmlns:p14="http://schemas.microsoft.com/office/powerpoint/2010/main" val="40294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224"/>
          <p:cNvSpPr txBox="1">
            <a:spLocks noGrp="1"/>
          </p:cNvSpPr>
          <p:nvPr>
            <p:ph type="title"/>
          </p:nvPr>
        </p:nvSpPr>
        <p:spPr>
          <a:xfrm>
            <a:off x="441325" y="131064"/>
            <a:ext cx="852813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1EDFF"/>
              </a:buClr>
              <a:buSzPct val="25000"/>
              <a:buFont typeface="Consolas"/>
              <a:buNone/>
            </a:pPr>
            <a:r>
              <a:rPr lang="en-GB" sz="3200" b="1" i="0" u="none" strike="noStrike" cap="none" dirty="0" err="1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Recherche</a:t>
            </a:r>
            <a:r>
              <a:rPr lang="en-GB" sz="3200" b="1" i="0" u="none" strike="noStrike" cap="none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 du Higgs → 4</a:t>
            </a:r>
            <a:r>
              <a:rPr lang="en-GB" sz="3200" b="1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br>
              <a:rPr lang="en-GB" sz="3200" b="1" i="0" u="none" strike="noStrike" cap="none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GB" sz="3200" b="1" i="0" u="none" strike="noStrike" cap="none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ATLAS vs. Masterclasses</a:t>
            </a:r>
          </a:p>
        </p:txBody>
      </p:sp>
      <p:sp>
        <p:nvSpPr>
          <p:cNvPr id="15" name="Shape 225"/>
          <p:cNvSpPr txBox="1">
            <a:spLocks/>
          </p:cNvSpPr>
          <p:nvPr/>
        </p:nvSpPr>
        <p:spPr>
          <a:xfrm>
            <a:off x="203200" y="1531144"/>
            <a:ext cx="3003550" cy="12787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11480" indent="-347980">
              <a:spcBef>
                <a:spcPts val="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ATLAS results  </a:t>
            </a:r>
          </a:p>
          <a:p>
            <a:pPr marL="740664" lvl="1" indent="-296164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H → ZZ* → </a:t>
            </a:r>
            <a:r>
              <a:rPr lang="en-GB" sz="2000" dirty="0" err="1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GB" sz="2000" baseline="30000" dirty="0" err="1"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GB" sz="2000" dirty="0" err="1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GB" sz="2000" baseline="30000" dirty="0" err="1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sz="2000" dirty="0" err="1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GB" sz="2000" baseline="30000" dirty="0" err="1"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GB" sz="2000" dirty="0" err="1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GB" sz="2000" baseline="30000" dirty="0">
                <a:latin typeface="Arial"/>
                <a:ea typeface="Arial"/>
                <a:cs typeface="Arial"/>
                <a:sym typeface="Arial"/>
              </a:rPr>
              <a:t>-</a:t>
            </a:r>
          </a:p>
          <a:p>
            <a:pPr marL="740664" lvl="1" indent="-296164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25.3 fb</a:t>
            </a:r>
            <a:r>
              <a:rPr lang="en-GB" sz="2000" baseline="30000" dirty="0">
                <a:latin typeface="Calibri"/>
                <a:ea typeface="Calibri"/>
                <a:cs typeface="Calibri"/>
                <a:sym typeface="Calibri"/>
              </a:rPr>
              <a:t>-1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6" name="Shape 226"/>
          <p:cNvSpPr txBox="1">
            <a:spLocks noGrp="1"/>
          </p:cNvSpPr>
          <p:nvPr>
            <p:ph type="ftr" idx="11"/>
          </p:nvPr>
        </p:nvSpPr>
        <p:spPr>
          <a:xfrm>
            <a:off x="831929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zPath@IMC 2016</a:t>
            </a:r>
          </a:p>
        </p:txBody>
      </p:sp>
      <p:pic>
        <p:nvPicPr>
          <p:cNvPr id="17" name="Shape 2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706135"/>
            <a:ext cx="3754904" cy="36025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Shape 228"/>
          <p:cNvGrpSpPr/>
          <p:nvPr/>
        </p:nvGrpSpPr>
        <p:grpSpPr>
          <a:xfrm>
            <a:off x="7024255" y="44312"/>
            <a:ext cx="2024576" cy="1889462"/>
            <a:chOff x="4885137" y="778725"/>
            <a:chExt cx="2274680" cy="2122297"/>
          </a:xfrm>
        </p:grpSpPr>
        <p:pic>
          <p:nvPicPr>
            <p:cNvPr id="19" name="Shape 2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44246" y="914400"/>
              <a:ext cx="1942352" cy="1986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Shape 230"/>
            <p:cNvSpPr txBox="1"/>
            <p:nvPr/>
          </p:nvSpPr>
          <p:spPr>
            <a:xfrm>
              <a:off x="4885137" y="778725"/>
              <a:ext cx="2274680" cy="92724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411480" marR="0" lvl="0" indent="-34798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8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M(ee</a:t>
              </a:r>
              <a:r>
                <a:rPr lang="en-GB" sz="1800">
                  <a:solidFill>
                    <a:srgbClr val="FFFF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μμ</a:t>
              </a:r>
              <a:r>
                <a:rPr lang="en-GB" sz="18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)=123 GeV</a:t>
              </a:r>
            </a:p>
          </p:txBody>
        </p:sp>
      </p:grpSp>
      <p:pic>
        <p:nvPicPr>
          <p:cNvPr id="22" name="Shape 2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1058" y="3077876"/>
            <a:ext cx="5322942" cy="2649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Shape 233"/>
          <p:cNvCxnSpPr/>
          <p:nvPr/>
        </p:nvCxnSpPr>
        <p:spPr>
          <a:xfrm rot="5400000">
            <a:off x="4698205" y="3924807"/>
            <a:ext cx="317500" cy="158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395618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2605</TotalTime>
  <Words>770</Words>
  <Application>Microsoft Macintosh PowerPoint</Application>
  <PresentationFormat>Affichage à l'écran (4:3)</PresentationFormat>
  <Paragraphs>169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Consolas</vt:lpstr>
      <vt:lpstr>Corbel</vt:lpstr>
      <vt:lpstr>Gill Sans MT</vt:lpstr>
      <vt:lpstr>Noto Sans Symbols</vt:lpstr>
      <vt:lpstr>Symbol</vt:lpstr>
      <vt:lpstr>Verdana</vt:lpstr>
      <vt:lpstr>Wingdings</vt:lpstr>
      <vt:lpstr>Wingdings 2</vt:lpstr>
      <vt:lpstr>Solstice</vt:lpstr>
      <vt:lpstr>Présentation PowerPoint</vt:lpstr>
      <vt:lpstr>Rappel des objectifs</vt:lpstr>
      <vt:lpstr>Mais c’est pas si simple !</vt:lpstr>
      <vt:lpstr>Comment étudier les bosons  Z et Higgs ?</vt:lpstr>
      <vt:lpstr>A quoi ressemblent vos résultats ?</vt:lpstr>
      <vt:lpstr>Félicitation !</vt:lpstr>
      <vt:lpstr>Comparaison avec la collaboration ATLAS (ce que vous aurriez obtenu avec un peu plus de temps ;-)</vt:lpstr>
      <vt:lpstr>Présentation PowerPoint</vt:lpstr>
      <vt:lpstr>Recherche du Higgs → 4l ATLAS vs. Masterclasses</vt:lpstr>
      <vt:lpstr>Recherche H → γγ: ATLAS vs. Masterclasses</vt:lpstr>
      <vt:lpstr>Nouvelle particule Nouvelle physique ?</vt:lpstr>
      <vt:lpstr>Présentation PowerPoint</vt:lpstr>
      <vt:lpstr>Présentation PowerPoint</vt:lpstr>
      <vt:lpstr>Présentation PowerPoint</vt:lpstr>
      <vt:lpstr>Présentation PowerPoint</vt:lpstr>
      <vt:lpstr>Comment étudier les bosons  Z et Higgs 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Microsoft Office User</cp:lastModifiedBy>
  <cp:revision>172</cp:revision>
  <dcterms:created xsi:type="dcterms:W3CDTF">2015-12-02T16:46:00Z</dcterms:created>
  <dcterms:modified xsi:type="dcterms:W3CDTF">2023-03-17T10:50:34Z</dcterms:modified>
</cp:coreProperties>
</file>