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1019" r:id="rId2"/>
    <p:sldId id="894" r:id="rId3"/>
    <p:sldId id="1930" r:id="rId4"/>
    <p:sldId id="1550" r:id="rId5"/>
    <p:sldId id="1933" r:id="rId6"/>
    <p:sldId id="1538" r:id="rId7"/>
    <p:sldId id="1521" r:id="rId8"/>
    <p:sldId id="1271" r:id="rId9"/>
    <p:sldId id="259" r:id="rId10"/>
    <p:sldId id="1270" r:id="rId11"/>
    <p:sldId id="761" r:id="rId12"/>
    <p:sldId id="756" r:id="rId13"/>
    <p:sldId id="1549" r:id="rId14"/>
    <p:sldId id="533" r:id="rId15"/>
    <p:sldId id="1539" r:id="rId16"/>
    <p:sldId id="845" r:id="rId17"/>
    <p:sldId id="1931" r:id="rId18"/>
    <p:sldId id="1242" r:id="rId19"/>
    <p:sldId id="1932"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30B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374" autoAdjust="0"/>
    <p:restoredTop sz="99810" autoAdjust="0"/>
  </p:normalViewPr>
  <p:slideViewPr>
    <p:cSldViewPr snapToObjects="1">
      <p:cViewPr varScale="1">
        <p:scale>
          <a:sx n="118" d="100"/>
          <a:sy n="118" d="100"/>
        </p:scale>
        <p:origin x="520" y="192"/>
      </p:cViewPr>
      <p:guideLst>
        <p:guide orient="horz" pos="2160"/>
        <p:guide pos="2880"/>
      </p:guideLst>
    </p:cSldViewPr>
  </p:slideViewPr>
  <p:notesTextViewPr>
    <p:cViewPr>
      <p:scale>
        <a:sx n="100" d="100"/>
        <a:sy n="100" d="100"/>
      </p:scale>
      <p:origin x="0" y="0"/>
    </p:cViewPr>
  </p:notesTextViewPr>
  <p:sorterViewPr>
    <p:cViewPr>
      <p:scale>
        <a:sx n="82" d="100"/>
        <a:sy n="82" d="100"/>
      </p:scale>
      <p:origin x="0" y="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D4B348-E7F7-9442-A2B0-C7378E8246A1}" type="datetimeFigureOut">
              <a:rPr lang="fr-FR" smtClean="0"/>
              <a:t>23/03/2023</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AFDB3E-D7C0-E54C-B7E2-CE8376B8890F}" type="slidenum">
              <a:rPr lang="en-US" smtClean="0"/>
              <a:t>‹N°›</a:t>
            </a:fld>
            <a:endParaRPr lang="en-US"/>
          </a:p>
        </p:txBody>
      </p:sp>
    </p:spTree>
    <p:extLst>
      <p:ext uri="{BB962C8B-B14F-4D97-AF65-F5344CB8AC3E}">
        <p14:creationId xmlns:p14="http://schemas.microsoft.com/office/powerpoint/2010/main" val="177111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0B2F4-9452-6E42-BF26-6CD4F87AB4CA}" type="datetimeFigureOut">
              <a:rPr lang="fr-FR" smtClean="0"/>
              <a:pPr/>
              <a:t>23/03/2023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F3161-675E-D145-B9E0-CB5644B28AD6}" type="slidenum">
              <a:rPr lang="fr-FR" smtClean="0"/>
              <a:pPr/>
              <a:t>‹N°›</a:t>
            </a:fld>
            <a:endParaRPr lang="fr-FR"/>
          </a:p>
        </p:txBody>
      </p:sp>
    </p:spTree>
    <p:extLst>
      <p:ext uri="{BB962C8B-B14F-4D97-AF65-F5344CB8AC3E}">
        <p14:creationId xmlns:p14="http://schemas.microsoft.com/office/powerpoint/2010/main" val="3495668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DB9EF-08E5-5241-89A5-AED99C2FF952}" type="slidenum">
              <a:rPr lang="en-US"/>
              <a:pPr/>
              <a:t>2</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a:xfrm>
            <a:off x="686098" y="4343704"/>
            <a:ext cx="5485805" cy="4113892"/>
          </a:xfrm>
        </p:spPr>
        <p:txBody>
          <a:bodyPr/>
          <a:lstStyle/>
          <a:p>
            <a:r>
              <a:rPr lang="en-US" dirty="0" err="1"/>
              <a:t>Une</a:t>
            </a:r>
            <a:r>
              <a:rPr lang="en-US" baseline="0" dirty="0"/>
              <a:t> </a:t>
            </a:r>
            <a:r>
              <a:rPr lang="en-US" baseline="0" dirty="0" err="1"/>
              <a:t>détection</a:t>
            </a:r>
            <a:r>
              <a:rPr lang="en-US" baseline="0" dirty="0"/>
              <a:t> </a:t>
            </a:r>
            <a:r>
              <a:rPr lang="en-US" baseline="0" dirty="0" err="1"/>
              <a:t>indirecte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44E4B506-163E-1F4F-818B-89D8548187D6}" type="slidenum">
              <a:rPr lang="fr-FR"/>
              <a:pPr/>
              <a:t>18</a:t>
            </a:fld>
            <a:endParaRPr lang="fr-FR"/>
          </a:p>
        </p:txBody>
      </p:sp>
      <p:sp>
        <p:nvSpPr>
          <p:cNvPr id="262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14402"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1D5DA8CB-BC38-3144-85D1-0967FF199C6B}" type="slidenum">
              <a:rPr lang="fr-FR"/>
              <a:pPr/>
              <a:t>4</a:t>
            </a:fld>
            <a:endParaRPr lang="fr-FR"/>
          </a:p>
        </p:txBody>
      </p:sp>
      <p:sp>
        <p:nvSpPr>
          <p:cNvPr id="424962" name="Rectangle 2"/>
          <p:cNvSpPr>
            <a:spLocks noGrp="1" noRot="1" noChangeAspect="1" noChangeArrowheads="1" noTextEdit="1"/>
          </p:cNvSpPr>
          <p:nvPr>
            <p:ph type="sldImg"/>
          </p:nvPr>
        </p:nvSpPr>
        <p:spPr bwMode="auto">
          <a:xfrm>
            <a:off x="1144588" y="687388"/>
            <a:ext cx="4568825" cy="3427412"/>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1" y="4344988"/>
            <a:ext cx="5029200" cy="4111625"/>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extLst>
      <p:ext uri="{BB962C8B-B14F-4D97-AF65-F5344CB8AC3E}">
        <p14:creationId xmlns:p14="http://schemas.microsoft.com/office/powerpoint/2010/main" val="143971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49B35871-D06D-854A-9AE0-149C1DD96482}" type="slidenum">
              <a:rPr lang="fr-FR"/>
              <a:pPr/>
              <a:t>6</a:t>
            </a:fld>
            <a:endParaRPr lang="fr-FR"/>
          </a:p>
        </p:txBody>
      </p:sp>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extLst>
      <p:ext uri="{BB962C8B-B14F-4D97-AF65-F5344CB8AC3E}">
        <p14:creationId xmlns:p14="http://schemas.microsoft.com/office/powerpoint/2010/main" val="79977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49B35871-D06D-854A-9AE0-149C1DD96482}" type="slidenum">
              <a:rPr lang="fr-FR"/>
              <a:pPr/>
              <a:t>7</a:t>
            </a:fld>
            <a:endParaRPr lang="fr-FR"/>
          </a:p>
        </p:txBody>
      </p:sp>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extLst>
      <p:ext uri="{BB962C8B-B14F-4D97-AF65-F5344CB8AC3E}">
        <p14:creationId xmlns:p14="http://schemas.microsoft.com/office/powerpoint/2010/main" val="207317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44E4B506-163E-1F4F-818B-89D8548187D6}" type="slidenum">
              <a:rPr lang="fr-FR"/>
              <a:pPr/>
              <a:t>10</a:t>
            </a:fld>
            <a:endParaRPr lang="fr-FR"/>
          </a:p>
        </p:txBody>
      </p:sp>
      <p:sp>
        <p:nvSpPr>
          <p:cNvPr id="2621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extLst>
      <p:ext uri="{BB962C8B-B14F-4D97-AF65-F5344CB8AC3E}">
        <p14:creationId xmlns:p14="http://schemas.microsoft.com/office/powerpoint/2010/main" val="142834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16D662B-A46A-994F-A9B2-B6822774A8FD}" type="slidenum">
              <a:rPr lang="fr-FR">
                <a:latin typeface="Arial" pitchFamily="-106" charset="0"/>
                <a:ea typeface="ＭＳ Ｐゴシック" pitchFamily="-106" charset="-128"/>
                <a:cs typeface="ＭＳ Ｐゴシック" pitchFamily="-106" charset="-128"/>
              </a:rPr>
              <a:pPr/>
              <a:t>11</a:t>
            </a:fld>
            <a:endParaRPr lang="fr-FR">
              <a:latin typeface="Arial" pitchFamily="-106" charset="0"/>
              <a:ea typeface="ＭＳ Ｐゴシック" pitchFamily="-106" charset="-128"/>
              <a:cs typeface="ＭＳ Ｐゴシック" pitchFamily="-106"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r-FR">
              <a:latin typeface="Arial" pitchFamily="-106" charset="0"/>
              <a:ea typeface="ＭＳ Ｐゴシック" pitchFamily="-106" charset="-128"/>
              <a:cs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1202E2E3-DBEE-2044-8C47-8C5D041ED1A1}" type="slidenum">
              <a:rPr lang="fr-FR"/>
              <a:pPr/>
              <a:t>12</a:t>
            </a:fld>
            <a:endParaRPr lang="fr-FR"/>
          </a:p>
        </p:txBody>
      </p:sp>
      <p:sp>
        <p:nvSpPr>
          <p:cNvPr id="508930" name="Rectangle 2"/>
          <p:cNvSpPr>
            <a:spLocks noGrp="1" noRot="1" noChangeAspect="1" noChangeArrowheads="1" noTextEdit="1"/>
          </p:cNvSpPr>
          <p:nvPr>
            <p:ph type="sldImg"/>
          </p:nvPr>
        </p:nvSpPr>
        <p:spPr bwMode="auto">
          <a:xfrm>
            <a:off x="1144588" y="687388"/>
            <a:ext cx="4568825" cy="3427412"/>
          </a:xfrm>
          <a:prstGeom prst="rect">
            <a:avLst/>
          </a:prstGeom>
          <a:solidFill>
            <a:srgbClr val="FFFFFF"/>
          </a:solidFill>
          <a:ln>
            <a:solidFill>
              <a:srgbClr val="000000"/>
            </a:solidFill>
            <a:miter lim="800000"/>
            <a:headEnd/>
            <a:tailEnd/>
          </a:ln>
        </p:spPr>
      </p:sp>
      <p:sp>
        <p:nvSpPr>
          <p:cNvPr id="508931" name="Rectangle 3"/>
          <p:cNvSpPr>
            <a:spLocks noGrp="1" noChangeArrowheads="1"/>
          </p:cNvSpPr>
          <p:nvPr>
            <p:ph type="body" idx="1"/>
          </p:nvPr>
        </p:nvSpPr>
        <p:spPr bwMode="auto">
          <a:xfrm>
            <a:off x="914401" y="4344988"/>
            <a:ext cx="5029200" cy="4111625"/>
          </a:xfrm>
          <a:prstGeom prst="rect">
            <a:avLst/>
          </a:prstGeom>
          <a:solidFill>
            <a:srgbClr val="FFFFFF"/>
          </a:solidFill>
          <a:ln>
            <a:solidFill>
              <a:srgbClr val="000000"/>
            </a:solidFill>
            <a:miter lim="800000"/>
            <a:headEnd/>
            <a:tailEnd/>
          </a:ln>
        </p:spPr>
        <p:txBody>
          <a:bodyPr>
            <a:prstTxWarp prst="textNoShape">
              <a:avLst/>
            </a:prstTxWarp>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49B35871-D06D-854A-9AE0-149C1DD96482}" type="slidenum">
              <a:rPr lang="fr-FR"/>
              <a:pPr/>
              <a:t>14</a:t>
            </a:fld>
            <a:endParaRPr lang="fr-FR"/>
          </a:p>
        </p:txBody>
      </p:sp>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fr-FR"/>
              <a:t>CS IN2P3 - internal draft</a:t>
            </a:r>
          </a:p>
        </p:txBody>
      </p:sp>
      <p:sp>
        <p:nvSpPr>
          <p:cNvPr id="7" name="Rectangle 7"/>
          <p:cNvSpPr>
            <a:spLocks noGrp="1" noChangeArrowheads="1"/>
          </p:cNvSpPr>
          <p:nvPr>
            <p:ph type="sldNum" sz="quarter" idx="5"/>
          </p:nvPr>
        </p:nvSpPr>
        <p:spPr>
          <a:ln/>
        </p:spPr>
        <p:txBody>
          <a:bodyPr/>
          <a:lstStyle/>
          <a:p>
            <a:fld id="{49B35871-D06D-854A-9AE0-149C1DD96482}" type="slidenum">
              <a:rPr lang="fr-FR"/>
              <a:pPr/>
              <a:t>15</a:t>
            </a:fld>
            <a:endParaRPr lang="fr-FR"/>
          </a:p>
        </p:txBody>
      </p:sp>
      <p:sp>
        <p:nvSpPr>
          <p:cNvPr id="122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914401"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extLst>
      <p:ext uri="{BB962C8B-B14F-4D97-AF65-F5344CB8AC3E}">
        <p14:creationId xmlns:p14="http://schemas.microsoft.com/office/powerpoint/2010/main" val="77753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8401077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DCA563B-1DD2-4148-8C83-D3F039ECA564}" type="datetimeFigureOut">
              <a:rPr lang="fr-FR" smtClean="0"/>
              <a:pPr/>
              <a:t>23/03/2023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2285BFB-BEC0-B44A-8897-571C188C6AE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A563B-1DD2-4148-8C83-D3F039ECA564}" type="datetimeFigureOut">
              <a:rPr lang="fr-FR" smtClean="0"/>
              <a:pPr/>
              <a:t>23/03/2023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85BFB-BEC0-B44A-8897-571C188C6AE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496" y="1803871"/>
            <a:ext cx="8991600" cy="1927225"/>
          </a:xfrm>
        </p:spPr>
        <p:txBody>
          <a:bodyPr>
            <a:noAutofit/>
          </a:bodyPr>
          <a:lstStyle/>
          <a:p>
            <a:r>
              <a:rPr lang="fr-FR" dirty="0" err="1">
                <a:solidFill>
                  <a:srgbClr val="FF0000"/>
                </a:solidFill>
                <a:latin typeface="Century Gothic"/>
                <a:cs typeface="Century Gothic"/>
              </a:rPr>
              <a:t>Virgo</a:t>
            </a:r>
            <a:r>
              <a:rPr lang="fr-FR" dirty="0">
                <a:solidFill>
                  <a:srgbClr val="FF0000"/>
                </a:solidFill>
                <a:latin typeface="Century Gothic"/>
                <a:cs typeface="Century Gothic"/>
              </a:rPr>
              <a:t> LIGO et KAGRA</a:t>
            </a:r>
            <a:br>
              <a:rPr lang="fr-FR" dirty="0">
                <a:latin typeface="Century Gothic"/>
                <a:cs typeface="Century Gothic"/>
              </a:rPr>
            </a:br>
            <a:endParaRPr lang="fr-FR" dirty="0">
              <a:latin typeface="Century Gothic"/>
              <a:cs typeface="Century Gothic"/>
            </a:endParaRPr>
          </a:p>
        </p:txBody>
      </p:sp>
      <p:sp>
        <p:nvSpPr>
          <p:cNvPr id="3" name="Sous-titre 2"/>
          <p:cNvSpPr>
            <a:spLocks noGrp="1"/>
          </p:cNvSpPr>
          <p:nvPr>
            <p:ph type="subTitle" idx="1"/>
          </p:nvPr>
        </p:nvSpPr>
        <p:spPr>
          <a:xfrm>
            <a:off x="816496" y="4653136"/>
            <a:ext cx="7499920" cy="1803871"/>
          </a:xfrm>
        </p:spPr>
        <p:txBody>
          <a:bodyPr>
            <a:normAutofit lnSpcReduction="10000"/>
          </a:bodyPr>
          <a:lstStyle/>
          <a:p>
            <a:r>
              <a:rPr lang="fr-FR" sz="2600" dirty="0">
                <a:solidFill>
                  <a:schemeClr val="tx1"/>
                </a:solidFill>
                <a:latin typeface="Century Gothic"/>
                <a:cs typeface="Century Gothic"/>
              </a:rPr>
              <a:t>Matteo Barsuglia</a:t>
            </a:r>
          </a:p>
          <a:p>
            <a:endParaRPr lang="fr-FR" sz="2600" dirty="0">
              <a:solidFill>
                <a:schemeClr val="tx1"/>
              </a:solidFill>
              <a:latin typeface="Century Gothic"/>
              <a:cs typeface="Century Gothic"/>
            </a:endParaRPr>
          </a:p>
          <a:p>
            <a:r>
              <a:rPr lang="fr-FR" sz="2600" dirty="0">
                <a:solidFill>
                  <a:schemeClr val="tx1"/>
                </a:solidFill>
                <a:latin typeface="Century Gothic"/>
                <a:cs typeface="Century Gothic"/>
              </a:rPr>
              <a:t>CNRS </a:t>
            </a:r>
          </a:p>
          <a:p>
            <a:r>
              <a:rPr lang="fr-FR" sz="2600" dirty="0">
                <a:solidFill>
                  <a:schemeClr val="tx1"/>
                </a:solidFill>
                <a:latin typeface="Century Gothic"/>
                <a:cs typeface="Century Gothic"/>
              </a:rPr>
              <a:t>Laboratoire Astroparticule et Cosmologie</a:t>
            </a:r>
          </a:p>
          <a:p>
            <a:endParaRPr lang="fr-FR" sz="2000" dirty="0">
              <a:solidFill>
                <a:schemeClr val="tx1"/>
              </a:solidFill>
              <a:latin typeface="Century Gothic"/>
              <a:cs typeface="Century Gothic"/>
            </a:endParaRPr>
          </a:p>
          <a:p>
            <a:endParaRPr lang="fr-FR" sz="2000" dirty="0">
              <a:solidFill>
                <a:schemeClr val="tx1"/>
              </a:solidFill>
              <a:latin typeface="Century Gothic"/>
              <a:cs typeface="Century Gothic"/>
            </a:endParaRPr>
          </a:p>
        </p:txBody>
      </p:sp>
    </p:spTree>
    <p:extLst>
      <p:ext uri="{BB962C8B-B14F-4D97-AF65-F5344CB8AC3E}">
        <p14:creationId xmlns:p14="http://schemas.microsoft.com/office/powerpoint/2010/main" val="530270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9" name="Text Box 9"/>
          <p:cNvSpPr txBox="1">
            <a:spLocks noChangeArrowheads="1"/>
          </p:cNvSpPr>
          <p:nvPr/>
        </p:nvSpPr>
        <p:spPr bwMode="auto">
          <a:xfrm>
            <a:off x="2977621" y="3644227"/>
            <a:ext cx="3886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a:p>
        </p:txBody>
      </p:sp>
      <p:sp>
        <p:nvSpPr>
          <p:cNvPr id="6" name="Text Box 3"/>
          <p:cNvSpPr txBox="1">
            <a:spLocks noChangeArrowheads="1"/>
          </p:cNvSpPr>
          <p:nvPr/>
        </p:nvSpPr>
        <p:spPr bwMode="auto">
          <a:xfrm>
            <a:off x="218232" y="910426"/>
            <a:ext cx="5796949" cy="2246769"/>
          </a:xfrm>
          <a:prstGeom prst="rect">
            <a:avLst/>
          </a:prstGeom>
          <a:noFill/>
          <a:ln w="38100">
            <a:noFill/>
            <a:miter lim="800000"/>
            <a:headEnd/>
            <a:tailEnd/>
          </a:ln>
          <a:effectLst/>
        </p:spPr>
        <p:txBody>
          <a:bodyPr wrap="square">
            <a:prstTxWarp prst="textNoShape">
              <a:avLst/>
            </a:prstTxWarp>
            <a:spAutoFit/>
          </a:bodyPr>
          <a:lstStyle/>
          <a:p>
            <a:pPr marL="914400" lvl="1" indent="-457200">
              <a:spcBef>
                <a:spcPct val="50000"/>
              </a:spcBef>
              <a:buFont typeface="Wingdings" pitchFamily="-106" charset="2"/>
              <a:buChar char="q"/>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buFont typeface="Wingdings" pitchFamily="-106" charset="2"/>
              <a:buChar char="q"/>
            </a:pPr>
            <a:endParaRPr lang="en-US" sz="1400" dirty="0">
              <a:solidFill>
                <a:srgbClr val="000090"/>
              </a:solidFill>
              <a:latin typeface="Verdana" pitchFamily="-106" charset="0"/>
            </a:endParaRPr>
          </a:p>
          <a:p>
            <a:pPr marL="457200" indent="-457200">
              <a:spcBef>
                <a:spcPct val="50000"/>
              </a:spcBef>
            </a:pPr>
            <a:endParaRPr lang="en-US" sz="1400" dirty="0">
              <a:solidFill>
                <a:srgbClr val="000090"/>
              </a:solidFill>
              <a:latin typeface="Verdana" pitchFamily="-106" charset="0"/>
              <a:sym typeface="Wingdings"/>
            </a:endParaRPr>
          </a:p>
        </p:txBody>
      </p:sp>
      <p:sp>
        <p:nvSpPr>
          <p:cNvPr id="9" name="Rectangle 2"/>
          <p:cNvSpPr>
            <a:spLocks noGrp="1" noChangeArrowheads="1"/>
          </p:cNvSpPr>
          <p:nvPr>
            <p:ph type="ctrTitle"/>
          </p:nvPr>
        </p:nvSpPr>
        <p:spPr>
          <a:xfrm>
            <a:off x="673224" y="188640"/>
            <a:ext cx="7931224" cy="685800"/>
          </a:xfrm>
        </p:spPr>
        <p:txBody>
          <a:bodyPr>
            <a:normAutofit/>
          </a:bodyPr>
          <a:lstStyle/>
          <a:p>
            <a:r>
              <a:rPr lang="fr-FR" sz="3200" dirty="0" err="1">
                <a:latin typeface="Century Gothic"/>
                <a:cs typeface="Century Gothic"/>
              </a:rPr>
              <a:t>Squeezing</a:t>
            </a:r>
            <a:r>
              <a:rPr lang="fr-FR" sz="3200" dirty="0">
                <a:latin typeface="Century Gothic"/>
                <a:cs typeface="Century Gothic"/>
              </a:rPr>
              <a:t> </a:t>
            </a:r>
          </a:p>
        </p:txBody>
      </p:sp>
      <p:pic>
        <p:nvPicPr>
          <p:cNvPr id="10" name="Image 9" descr="SqzAnticipatedSensitivity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624" y="1988839"/>
            <a:ext cx="3436872" cy="1655387"/>
          </a:xfrm>
          <a:prstGeom prst="rect">
            <a:avLst/>
          </a:prstGeom>
        </p:spPr>
      </p:pic>
      <p:pic>
        <p:nvPicPr>
          <p:cNvPr id="3" name="Image 2" descr="squeez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36" y="1124744"/>
            <a:ext cx="6140876" cy="3888432"/>
          </a:xfrm>
          <a:prstGeom prst="rect">
            <a:avLst/>
          </a:prstGeom>
        </p:spPr>
      </p:pic>
      <p:cxnSp>
        <p:nvCxnSpPr>
          <p:cNvPr id="7" name="Connecteur droit avec flèche 6"/>
          <p:cNvCxnSpPr/>
          <p:nvPr/>
        </p:nvCxnSpPr>
        <p:spPr>
          <a:xfrm flipV="1">
            <a:off x="7824619" y="3157195"/>
            <a:ext cx="0" cy="80896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7104539" y="3966155"/>
            <a:ext cx="1715933" cy="830997"/>
          </a:xfrm>
          <a:prstGeom prst="rect">
            <a:avLst/>
          </a:prstGeom>
          <a:noFill/>
        </p:spPr>
        <p:txBody>
          <a:bodyPr wrap="square" rtlCol="0">
            <a:spAutoFit/>
          </a:bodyPr>
          <a:lstStyle/>
          <a:p>
            <a:r>
              <a:rPr lang="fr-FR" sz="1600" dirty="0" err="1">
                <a:latin typeface="Century Gothic"/>
                <a:cs typeface="Century Gothic"/>
              </a:rPr>
              <a:t>Squeezed</a:t>
            </a:r>
            <a:r>
              <a:rPr lang="fr-FR" sz="1600" dirty="0">
                <a:latin typeface="Century Gothic"/>
                <a:cs typeface="Century Gothic"/>
              </a:rPr>
              <a:t> vacuum </a:t>
            </a:r>
            <a:r>
              <a:rPr lang="fr-FR" sz="1600" dirty="0" err="1">
                <a:latin typeface="Century Gothic"/>
                <a:cs typeface="Century Gothic"/>
              </a:rPr>
              <a:t>injected</a:t>
            </a:r>
            <a:r>
              <a:rPr lang="fr-FR" sz="1600" dirty="0">
                <a:latin typeface="Century Gothic"/>
                <a:cs typeface="Century Gothic"/>
              </a:rPr>
              <a:t> </a:t>
            </a:r>
          </a:p>
        </p:txBody>
      </p:sp>
      <p:sp>
        <p:nvSpPr>
          <p:cNvPr id="4" name="Espace réservé du numéro de diapositive 3"/>
          <p:cNvSpPr>
            <a:spLocks noGrp="1"/>
          </p:cNvSpPr>
          <p:nvPr>
            <p:ph type="sldNum" sz="quarter" idx="12"/>
          </p:nvPr>
        </p:nvSpPr>
        <p:spPr/>
        <p:txBody>
          <a:bodyPr/>
          <a:lstStyle/>
          <a:p>
            <a:fld id="{E2285BFB-BEC0-B44A-8897-571C188C6AED}" type="slidenum">
              <a:rPr lang="fr-FR" smtClean="0"/>
              <a:pPr/>
              <a:t>10</a:t>
            </a:fld>
            <a:endParaRPr lang="fr-FR" dirty="0"/>
          </a:p>
        </p:txBody>
      </p:sp>
    </p:spTree>
    <p:extLst>
      <p:ext uri="{BB962C8B-B14F-4D97-AF65-F5344CB8AC3E}">
        <p14:creationId xmlns:p14="http://schemas.microsoft.com/office/powerpoint/2010/main" val="4910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4" descr="FP"/>
          <p:cNvPicPr>
            <a:picLocks noChangeAspect="1" noChangeArrowheads="1"/>
          </p:cNvPicPr>
          <p:nvPr/>
        </p:nvPicPr>
        <p:blipFill>
          <a:blip r:embed="rId3"/>
          <a:srcRect/>
          <a:stretch>
            <a:fillRect/>
          </a:stretch>
        </p:blipFill>
        <p:spPr bwMode="auto">
          <a:xfrm>
            <a:off x="254769" y="1772816"/>
            <a:ext cx="4495800" cy="2530475"/>
          </a:xfrm>
          <a:prstGeom prst="rect">
            <a:avLst/>
          </a:prstGeom>
          <a:noFill/>
          <a:ln w="9525">
            <a:noFill/>
            <a:miter lim="800000"/>
            <a:headEnd/>
            <a:tailEnd/>
          </a:ln>
        </p:spPr>
      </p:pic>
      <p:pic>
        <p:nvPicPr>
          <p:cNvPr id="79876" name="Picture 7" descr="FPphase"/>
          <p:cNvPicPr>
            <a:picLocks noChangeAspect="1" noChangeArrowheads="1"/>
          </p:cNvPicPr>
          <p:nvPr/>
        </p:nvPicPr>
        <p:blipFill>
          <a:blip r:embed="rId4"/>
          <a:srcRect/>
          <a:stretch>
            <a:fillRect/>
          </a:stretch>
        </p:blipFill>
        <p:spPr bwMode="auto">
          <a:xfrm>
            <a:off x="5076056" y="1922306"/>
            <a:ext cx="3813175" cy="2860675"/>
          </a:xfrm>
          <a:prstGeom prst="rect">
            <a:avLst/>
          </a:prstGeom>
          <a:noFill/>
          <a:ln w="9525">
            <a:noFill/>
            <a:miter lim="800000"/>
            <a:headEnd/>
            <a:tailEnd/>
          </a:ln>
        </p:spPr>
      </p:pic>
      <p:sp>
        <p:nvSpPr>
          <p:cNvPr id="79877" name="Rectangle 8"/>
          <p:cNvSpPr>
            <a:spLocks noChangeArrowheads="1"/>
          </p:cNvSpPr>
          <p:nvPr/>
        </p:nvSpPr>
        <p:spPr bwMode="auto">
          <a:xfrm>
            <a:off x="1528428" y="4941168"/>
            <a:ext cx="6696744" cy="1590744"/>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Clr>
                <a:schemeClr val="tx1"/>
              </a:buClr>
              <a:buSzPct val="110000"/>
              <a:buFont typeface="Times" pitchFamily="-106" charset="0"/>
              <a:buChar char="•"/>
            </a:pPr>
            <a:endParaRPr lang="it-IT" baseline="0" dirty="0">
              <a:latin typeface="Century Gothic" panose="020B0502020202020204" pitchFamily="34" charset="0"/>
              <a:cs typeface="Verdana"/>
            </a:endParaRPr>
          </a:p>
          <a:p>
            <a:pPr marL="342900" indent="-342900" eaLnBrk="1" hangingPunct="1">
              <a:lnSpc>
                <a:spcPct val="110000"/>
              </a:lnSpc>
              <a:spcBef>
                <a:spcPct val="20000"/>
              </a:spcBef>
              <a:buClr>
                <a:schemeClr val="tx1"/>
              </a:buClr>
              <a:buSzPct val="70000"/>
              <a:buFont typeface="Times" pitchFamily="-106" charset="0"/>
              <a:buChar char="•"/>
            </a:pPr>
            <a:r>
              <a:rPr lang="it-IT" baseline="0" dirty="0" err="1">
                <a:latin typeface="Century Gothic" panose="020B0502020202020204" pitchFamily="34" charset="0"/>
                <a:cs typeface="Verdana"/>
              </a:rPr>
              <a:t>Fabry-Perot</a:t>
            </a:r>
            <a:r>
              <a:rPr lang="it-IT" baseline="0" dirty="0">
                <a:latin typeface="Century Gothic" panose="020B0502020202020204" pitchFamily="34" charset="0"/>
                <a:cs typeface="Verdana"/>
              </a:rPr>
              <a:t> </a:t>
            </a:r>
            <a:r>
              <a:rPr lang="it-IT" baseline="0" dirty="0" err="1">
                <a:latin typeface="Century Gothic" panose="020B0502020202020204" pitchFamily="34" charset="0"/>
                <a:cs typeface="Verdana"/>
              </a:rPr>
              <a:t>cavities</a:t>
            </a:r>
            <a:r>
              <a:rPr lang="it-IT" baseline="0" dirty="0">
                <a:latin typeface="Century Gothic" panose="020B0502020202020204" pitchFamily="34" charset="0"/>
                <a:cs typeface="Verdana"/>
              </a:rPr>
              <a:t>: </a:t>
            </a:r>
            <a:r>
              <a:rPr lang="it-IT" baseline="0" dirty="0" err="1">
                <a:latin typeface="Century Gothic" panose="020B0502020202020204" pitchFamily="34" charset="0"/>
                <a:cs typeface="Verdana"/>
              </a:rPr>
              <a:t>amplify</a:t>
            </a:r>
            <a:r>
              <a:rPr lang="it-IT" baseline="0" dirty="0">
                <a:latin typeface="Century Gothic" panose="020B0502020202020204" pitchFamily="34" charset="0"/>
                <a:cs typeface="Verdana"/>
              </a:rPr>
              <a:t> the </a:t>
            </a:r>
            <a:r>
              <a:rPr lang="it-IT" baseline="0" dirty="0" err="1">
                <a:latin typeface="Century Gothic" panose="020B0502020202020204" pitchFamily="34" charset="0"/>
                <a:cs typeface="Verdana"/>
              </a:rPr>
              <a:t>length-to-phase</a:t>
            </a:r>
            <a:r>
              <a:rPr lang="it-IT" baseline="0" dirty="0">
                <a:latin typeface="Century Gothic" panose="020B0502020202020204" pitchFamily="34" charset="0"/>
                <a:cs typeface="Verdana"/>
              </a:rPr>
              <a:t> </a:t>
            </a:r>
            <a:r>
              <a:rPr lang="it-IT" baseline="0" dirty="0" err="1">
                <a:latin typeface="Century Gothic" panose="020B0502020202020204" pitchFamily="34" charset="0"/>
                <a:cs typeface="Verdana"/>
              </a:rPr>
              <a:t>transduction</a:t>
            </a:r>
            <a:endParaRPr lang="it-IT" baseline="0" dirty="0">
              <a:latin typeface="Century Gothic" panose="020B0502020202020204" pitchFamily="34" charset="0"/>
              <a:cs typeface="Verdana"/>
            </a:endParaRPr>
          </a:p>
          <a:p>
            <a:pPr marL="342900" indent="-342900" eaLnBrk="1" hangingPunct="1">
              <a:lnSpc>
                <a:spcPct val="110000"/>
              </a:lnSpc>
              <a:spcBef>
                <a:spcPct val="20000"/>
              </a:spcBef>
              <a:buClr>
                <a:schemeClr val="tx1"/>
              </a:buClr>
              <a:buSzPct val="70000"/>
              <a:buFont typeface="Times" pitchFamily="-106" charset="0"/>
              <a:buChar char="•"/>
            </a:pPr>
            <a:r>
              <a:rPr lang="it-IT" baseline="0" dirty="0" err="1">
                <a:latin typeface="Century Gothic" panose="020B0502020202020204" pitchFamily="34" charset="0"/>
                <a:cs typeface="Verdana"/>
              </a:rPr>
              <a:t>Drawback</a:t>
            </a:r>
            <a:r>
              <a:rPr lang="it-IT" baseline="0" dirty="0">
                <a:latin typeface="Century Gothic" panose="020B0502020202020204" pitchFamily="34" charset="0"/>
                <a:cs typeface="Verdana"/>
              </a:rPr>
              <a:t>: </a:t>
            </a:r>
            <a:r>
              <a:rPr lang="it-IT" baseline="0" dirty="0" err="1">
                <a:latin typeface="Century Gothic" panose="020B0502020202020204" pitchFamily="34" charset="0"/>
                <a:cs typeface="Verdana"/>
              </a:rPr>
              <a:t>works</a:t>
            </a:r>
            <a:r>
              <a:rPr lang="it-IT" baseline="0" dirty="0">
                <a:latin typeface="Century Gothic" panose="020B0502020202020204" pitchFamily="34" charset="0"/>
                <a:cs typeface="Verdana"/>
              </a:rPr>
              <a:t> </a:t>
            </a:r>
            <a:r>
              <a:rPr lang="it-IT" baseline="0" dirty="0" err="1">
                <a:latin typeface="Century Gothic" panose="020B0502020202020204" pitchFamily="34" charset="0"/>
                <a:cs typeface="Verdana"/>
              </a:rPr>
              <a:t>only</a:t>
            </a:r>
            <a:r>
              <a:rPr lang="it-IT" baseline="0" dirty="0">
                <a:latin typeface="Century Gothic" panose="020B0502020202020204" pitchFamily="34" charset="0"/>
                <a:cs typeface="Verdana"/>
              </a:rPr>
              <a:t> at </a:t>
            </a:r>
            <a:r>
              <a:rPr lang="it-IT" baseline="0" dirty="0" err="1">
                <a:latin typeface="Century Gothic" panose="020B0502020202020204" pitchFamily="34" charset="0"/>
                <a:cs typeface="Verdana"/>
              </a:rPr>
              <a:t>resonance</a:t>
            </a:r>
            <a:endParaRPr lang="en-GB" i="1" baseline="0" dirty="0">
              <a:latin typeface="Century Gothic" panose="020B0502020202020204" pitchFamily="34" charset="0"/>
              <a:cs typeface="Verdana"/>
              <a:sym typeface="Euclid Symbol" pitchFamily="18" charset="2"/>
            </a:endParaRPr>
          </a:p>
        </p:txBody>
      </p:sp>
      <p:sp>
        <p:nvSpPr>
          <p:cNvPr id="6" name="Rectangle 2"/>
          <p:cNvSpPr txBox="1">
            <a:spLocks noChangeArrowheads="1"/>
          </p:cNvSpPr>
          <p:nvPr/>
        </p:nvSpPr>
        <p:spPr>
          <a:xfrm>
            <a:off x="500928" y="18864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err="1">
                <a:latin typeface="Century Gothic"/>
                <a:ea typeface="+mj-ea"/>
                <a:cs typeface="Century Gothic"/>
              </a:rPr>
              <a:t>Increasing</a:t>
            </a:r>
            <a:r>
              <a:rPr lang="fr-FR" sz="3200" dirty="0">
                <a:latin typeface="Century Gothic"/>
                <a:ea typeface="+mj-ea"/>
                <a:cs typeface="Century Gothic"/>
              </a:rPr>
              <a:t> the signal: Fabry-</a:t>
            </a:r>
            <a:r>
              <a:rPr lang="fr-FR" sz="3200" dirty="0" err="1">
                <a:latin typeface="Century Gothic"/>
                <a:ea typeface="+mj-ea"/>
                <a:cs typeface="Century Gothic"/>
              </a:rPr>
              <a:t>Perot</a:t>
            </a:r>
            <a:r>
              <a:rPr lang="fr-FR" sz="3200" dirty="0">
                <a:latin typeface="Century Gothic"/>
                <a:ea typeface="+mj-ea"/>
                <a:cs typeface="Century Gothic"/>
              </a:rPr>
              <a:t> </a:t>
            </a:r>
            <a:r>
              <a:rPr lang="fr-FR" sz="3200" dirty="0" err="1">
                <a:latin typeface="Century Gothic"/>
                <a:ea typeface="+mj-ea"/>
                <a:cs typeface="Century Gothic"/>
              </a:rPr>
              <a:t>cavities</a:t>
            </a:r>
            <a:r>
              <a:rPr lang="fr-FR" sz="3200" dirty="0">
                <a:latin typeface="Century Gothic"/>
                <a:ea typeface="+mj-ea"/>
                <a:cs typeface="Century Gothic"/>
              </a:rPr>
              <a:t> </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spTree>
    <p:extLst>
      <p:ext uri="{BB962C8B-B14F-4D97-AF65-F5344CB8AC3E}">
        <p14:creationId xmlns:p14="http://schemas.microsoft.com/office/powerpoint/2010/main" val="42973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565275" y="60325"/>
            <a:ext cx="7370763" cy="790575"/>
          </a:xfrm>
          <a:noFill/>
          <a:ln/>
        </p:spPr>
        <p:txBody>
          <a:bodyPr/>
          <a:lstStyle/>
          <a:p>
            <a:r>
              <a:rPr lang="en-US" sz="3600" dirty="0">
                <a:latin typeface="Verdana" pitchFamily="-106" charset="0"/>
              </a:rPr>
              <a:t>   </a:t>
            </a:r>
            <a:endParaRPr lang="fr-FR" sz="2800" dirty="0">
              <a:latin typeface="Verdana" pitchFamily="-106" charset="0"/>
            </a:endParaRPr>
          </a:p>
        </p:txBody>
      </p:sp>
      <p:pic>
        <p:nvPicPr>
          <p:cNvPr id="8" name="Picture 4" descr="SA"/>
          <p:cNvPicPr>
            <a:picLocks noChangeAspect="1" noChangeArrowheads="1"/>
          </p:cNvPicPr>
          <p:nvPr/>
        </p:nvPicPr>
        <p:blipFill>
          <a:blip r:embed="rId3"/>
          <a:srcRect/>
          <a:stretch>
            <a:fillRect/>
          </a:stretch>
        </p:blipFill>
        <p:spPr bwMode="auto">
          <a:xfrm>
            <a:off x="3599114" y="1205619"/>
            <a:ext cx="1782762" cy="4418013"/>
          </a:xfrm>
          <a:prstGeom prst="rect">
            <a:avLst/>
          </a:prstGeom>
          <a:noFill/>
          <a:ln w="9525">
            <a:noFill/>
            <a:miter lim="800000"/>
            <a:headEnd/>
            <a:tailEnd/>
          </a:ln>
        </p:spPr>
      </p:pic>
      <p:grpSp>
        <p:nvGrpSpPr>
          <p:cNvPr id="9" name="Group 5"/>
          <p:cNvGrpSpPr>
            <a:grpSpLocks/>
          </p:cNvGrpSpPr>
          <p:nvPr/>
        </p:nvGrpSpPr>
        <p:grpSpPr bwMode="auto">
          <a:xfrm>
            <a:off x="5411788" y="1517366"/>
            <a:ext cx="3351212" cy="4087812"/>
            <a:chOff x="1248" y="1200"/>
            <a:chExt cx="2400" cy="2880"/>
          </a:xfrm>
        </p:grpSpPr>
        <p:grpSp>
          <p:nvGrpSpPr>
            <p:cNvPr id="11" name="Group 6"/>
            <p:cNvGrpSpPr>
              <a:grpSpLocks/>
            </p:cNvGrpSpPr>
            <p:nvPr/>
          </p:nvGrpSpPr>
          <p:grpSpPr bwMode="auto">
            <a:xfrm>
              <a:off x="1248" y="1200"/>
              <a:ext cx="2400" cy="2880"/>
              <a:chOff x="1344" y="1152"/>
              <a:chExt cx="2304" cy="2736"/>
            </a:xfrm>
          </p:grpSpPr>
          <p:pic>
            <p:nvPicPr>
              <p:cNvPr id="14" name="Picture 7" descr="SAperformance1"/>
              <p:cNvPicPr>
                <a:picLocks noChangeAspect="1" noChangeArrowheads="1"/>
              </p:cNvPicPr>
              <p:nvPr/>
            </p:nvPicPr>
            <p:blipFill>
              <a:blip r:embed="rId4"/>
              <a:srcRect l="2628" t="3798" r="3557" b="3798"/>
              <a:stretch>
                <a:fillRect/>
              </a:stretch>
            </p:blipFill>
            <p:spPr bwMode="auto">
              <a:xfrm>
                <a:off x="1344" y="1152"/>
                <a:ext cx="2286" cy="2736"/>
              </a:xfrm>
              <a:prstGeom prst="rect">
                <a:avLst/>
              </a:prstGeom>
              <a:noFill/>
              <a:ln w="9525">
                <a:noFill/>
                <a:miter lim="800000"/>
                <a:headEnd/>
                <a:tailEnd/>
              </a:ln>
            </p:spPr>
          </p:pic>
          <p:sp>
            <p:nvSpPr>
              <p:cNvPr id="16" name="Oval 8"/>
              <p:cNvSpPr>
                <a:spLocks noChangeArrowheads="1"/>
              </p:cNvSpPr>
              <p:nvPr/>
            </p:nvSpPr>
            <p:spPr bwMode="auto">
              <a:xfrm rot="1609841">
                <a:off x="1758" y="1357"/>
                <a:ext cx="957" cy="371"/>
              </a:xfrm>
              <a:prstGeom prst="ellipse">
                <a:avLst/>
              </a:prstGeom>
              <a:noFill/>
              <a:ln w="28575">
                <a:solidFill>
                  <a:srgbClr val="339966"/>
                </a:solidFill>
                <a:prstDash val="dash"/>
                <a:round/>
                <a:headEnd/>
                <a:tailEnd/>
              </a:ln>
            </p:spPr>
            <p:txBody>
              <a:bodyPr wrap="none" anchor="ctr">
                <a:prstTxWarp prst="textNoShape">
                  <a:avLst/>
                </a:prstTxWarp>
              </a:bodyPr>
              <a:lstStyle/>
              <a:p>
                <a:endParaRPr lang="fr-FR"/>
              </a:p>
            </p:txBody>
          </p:sp>
          <p:sp>
            <p:nvSpPr>
              <p:cNvPr id="18" name="Rectangle 9"/>
              <p:cNvSpPr>
                <a:spLocks noChangeArrowheads="1"/>
              </p:cNvSpPr>
              <p:nvPr/>
            </p:nvSpPr>
            <p:spPr bwMode="auto">
              <a:xfrm>
                <a:off x="3120" y="2256"/>
                <a:ext cx="336" cy="225"/>
              </a:xfrm>
              <a:prstGeom prst="rect">
                <a:avLst/>
              </a:prstGeom>
              <a:solidFill>
                <a:schemeClr val="bg1"/>
              </a:solidFill>
              <a:ln w="9525">
                <a:noFill/>
                <a:miter lim="800000"/>
                <a:headEnd/>
                <a:tailEnd/>
              </a:ln>
            </p:spPr>
            <p:txBody>
              <a:bodyPr>
                <a:prstTxWarp prst="textNoShape">
                  <a:avLst/>
                </a:prstTxWarp>
                <a:spAutoFit/>
              </a:bodyPr>
              <a:lstStyle/>
              <a:p>
                <a:r>
                  <a:rPr lang="fr-FR" sz="1600" b="1" baseline="0">
                    <a:solidFill>
                      <a:srgbClr val="339966"/>
                    </a:solidFill>
                    <a:latin typeface="Verdana" pitchFamily="-106" charset="0"/>
                  </a:rPr>
                  <a:t>10</a:t>
                </a:r>
              </a:p>
            </p:txBody>
          </p:sp>
          <p:sp>
            <p:nvSpPr>
              <p:cNvPr id="19" name="Text Box 10"/>
              <p:cNvSpPr txBox="1">
                <a:spLocks noChangeArrowheads="1"/>
              </p:cNvSpPr>
              <p:nvPr/>
            </p:nvSpPr>
            <p:spPr bwMode="auto">
              <a:xfrm>
                <a:off x="3264" y="2226"/>
                <a:ext cx="384" cy="184"/>
              </a:xfrm>
              <a:prstGeom prst="rect">
                <a:avLst/>
              </a:prstGeom>
              <a:noFill/>
              <a:ln w="9525">
                <a:noFill/>
                <a:miter lim="800000"/>
                <a:headEnd/>
                <a:tailEnd/>
              </a:ln>
            </p:spPr>
            <p:txBody>
              <a:bodyPr>
                <a:prstTxWarp prst="textNoShape">
                  <a:avLst/>
                </a:prstTxWarp>
                <a:spAutoFit/>
              </a:bodyPr>
              <a:lstStyle/>
              <a:p>
                <a:r>
                  <a:rPr lang="fr-FR" sz="1200" b="1" baseline="0">
                    <a:solidFill>
                      <a:srgbClr val="339966"/>
                    </a:solidFill>
                    <a:latin typeface="Verdana" pitchFamily="-106" charset="0"/>
                  </a:rPr>
                  <a:t> </a:t>
                </a:r>
                <a:r>
                  <a:rPr lang="fr-FR" sz="1000" b="1" baseline="0">
                    <a:solidFill>
                      <a:srgbClr val="339966"/>
                    </a:solidFill>
                    <a:latin typeface="Verdana" pitchFamily="-106" charset="0"/>
                  </a:rPr>
                  <a:t>14</a:t>
                </a:r>
              </a:p>
            </p:txBody>
          </p:sp>
        </p:grpSp>
        <p:sp>
          <p:nvSpPr>
            <p:cNvPr id="13" name="Line 11"/>
            <p:cNvSpPr>
              <a:spLocks noChangeShapeType="1"/>
            </p:cNvSpPr>
            <p:nvPr/>
          </p:nvSpPr>
          <p:spPr bwMode="auto">
            <a:xfrm>
              <a:off x="3072" y="1952"/>
              <a:ext cx="0" cy="1120"/>
            </a:xfrm>
            <a:prstGeom prst="line">
              <a:avLst/>
            </a:prstGeom>
            <a:noFill/>
            <a:ln w="38100">
              <a:solidFill>
                <a:srgbClr val="339966"/>
              </a:solidFill>
              <a:round/>
              <a:headEnd type="triangle" w="med" len="med"/>
              <a:tailEnd type="triangle" w="med" len="med"/>
            </a:ln>
          </p:spPr>
          <p:txBody>
            <a:bodyPr>
              <a:prstTxWarp prst="textNoShape">
                <a:avLst/>
              </a:prstTxWarp>
            </a:bodyPr>
            <a:lstStyle/>
            <a:p>
              <a:endParaRPr lang="fr-FR"/>
            </a:p>
          </p:txBody>
        </p:sp>
      </p:grpSp>
      <p:sp>
        <p:nvSpPr>
          <p:cNvPr id="21" name="ZoneTexte 20"/>
          <p:cNvSpPr txBox="1"/>
          <p:nvPr/>
        </p:nvSpPr>
        <p:spPr>
          <a:xfrm>
            <a:off x="6250224" y="5615808"/>
            <a:ext cx="2397529" cy="523220"/>
          </a:xfrm>
          <a:prstGeom prst="rect">
            <a:avLst/>
          </a:prstGeom>
          <a:noFill/>
        </p:spPr>
        <p:txBody>
          <a:bodyPr wrap="square" rtlCol="0">
            <a:spAutoFit/>
          </a:bodyPr>
          <a:lstStyle/>
          <a:p>
            <a:r>
              <a:rPr lang="fr-FR" sz="1400" dirty="0" err="1"/>
              <a:t>Virgo</a:t>
            </a:r>
            <a:r>
              <a:rPr lang="fr-FR" sz="1400" dirty="0"/>
              <a:t> </a:t>
            </a:r>
            <a:r>
              <a:rPr lang="fr-FR" sz="1400" i="1" dirty="0" err="1"/>
              <a:t>superattenuator</a:t>
            </a:r>
            <a:r>
              <a:rPr lang="fr-FR" sz="1400" i="1" dirty="0"/>
              <a:t> </a:t>
            </a:r>
            <a:r>
              <a:rPr lang="fr-FR" sz="1400" i="1" dirty="0" err="1"/>
              <a:t>transfer</a:t>
            </a:r>
            <a:r>
              <a:rPr lang="fr-FR" sz="1400" i="1" dirty="0"/>
              <a:t> </a:t>
            </a:r>
            <a:r>
              <a:rPr lang="fr-FR" sz="1400" i="1" dirty="0" err="1"/>
              <a:t>function</a:t>
            </a:r>
            <a:r>
              <a:rPr lang="fr-FR" sz="1400" i="1" dirty="0"/>
              <a:t> </a:t>
            </a:r>
          </a:p>
        </p:txBody>
      </p:sp>
      <p:sp>
        <p:nvSpPr>
          <p:cNvPr id="22" name="Rectangle 2"/>
          <p:cNvSpPr txBox="1">
            <a:spLocks noChangeArrowheads="1"/>
          </p:cNvSpPr>
          <p:nvPr/>
        </p:nvSpPr>
        <p:spPr>
          <a:xfrm>
            <a:off x="381000" y="18864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a:latin typeface="Century Gothic"/>
                <a:ea typeface="+mj-ea"/>
                <a:cs typeface="Century Gothic"/>
              </a:rPr>
              <a:t>The </a:t>
            </a:r>
            <a:r>
              <a:rPr lang="fr-FR" sz="3200" dirty="0" err="1">
                <a:latin typeface="Century Gothic"/>
                <a:ea typeface="+mj-ea"/>
                <a:cs typeface="Century Gothic"/>
              </a:rPr>
              <a:t>seismic</a:t>
            </a:r>
            <a:r>
              <a:rPr lang="fr-FR" sz="3200" dirty="0">
                <a:latin typeface="Century Gothic"/>
                <a:ea typeface="+mj-ea"/>
                <a:cs typeface="Century Gothic"/>
              </a:rPr>
              <a:t> noise and the suspensions</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pic>
        <p:nvPicPr>
          <p:cNvPr id="2" name="Picture 12" descr="itf">
            <a:extLst>
              <a:ext uri="{FF2B5EF4-FFF2-40B4-BE49-F238E27FC236}">
                <a16:creationId xmlns:a16="http://schemas.microsoft.com/office/drawing/2014/main" id="{69EF8BD7-53AC-8A6A-59FD-EF178FA0317C}"/>
              </a:ext>
            </a:extLst>
          </p:cNvPr>
          <p:cNvPicPr>
            <a:picLocks noChangeAspect="1" noChangeArrowheads="1"/>
          </p:cNvPicPr>
          <p:nvPr/>
        </p:nvPicPr>
        <p:blipFill>
          <a:blip r:embed="rId5"/>
          <a:srcRect/>
          <a:stretch>
            <a:fillRect/>
          </a:stretch>
        </p:blipFill>
        <p:spPr bwMode="auto">
          <a:xfrm>
            <a:off x="1503" y="2543340"/>
            <a:ext cx="3537040" cy="2035864"/>
          </a:xfrm>
          <a:prstGeom prst="rect">
            <a:avLst/>
          </a:prstGeom>
          <a:noFill/>
        </p:spPr>
      </p:pic>
    </p:spTree>
    <p:extLst>
      <p:ext uri="{BB962C8B-B14F-4D97-AF65-F5344CB8AC3E}">
        <p14:creationId xmlns:p14="http://schemas.microsoft.com/office/powerpoint/2010/main" val="303640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tf"/>
          <p:cNvPicPr>
            <a:picLocks noChangeAspect="1" noChangeArrowheads="1"/>
          </p:cNvPicPr>
          <p:nvPr/>
        </p:nvPicPr>
        <p:blipFill>
          <a:blip r:embed="rId2"/>
          <a:srcRect/>
          <a:stretch>
            <a:fillRect/>
          </a:stretch>
        </p:blipFill>
        <p:spPr bwMode="auto">
          <a:xfrm>
            <a:off x="251520" y="1081837"/>
            <a:ext cx="3350191" cy="1928317"/>
          </a:xfrm>
          <a:prstGeom prst="rect">
            <a:avLst/>
          </a:prstGeom>
          <a:noFill/>
        </p:spPr>
      </p:pic>
      <p:sp>
        <p:nvSpPr>
          <p:cNvPr id="12" name="Rectangle 2"/>
          <p:cNvSpPr txBox="1">
            <a:spLocks noChangeArrowheads="1"/>
          </p:cNvSpPr>
          <p:nvPr/>
        </p:nvSpPr>
        <p:spPr>
          <a:xfrm>
            <a:off x="841224" y="366936"/>
            <a:ext cx="7845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a:latin typeface="Century Gothic"/>
                <a:ea typeface="+mj-ea"/>
                <a:cs typeface="Century Gothic"/>
              </a:rPr>
              <a:t>Thermal noise </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pic>
        <p:nvPicPr>
          <p:cNvPr id="2" name="Screen Shot 2020-01-07 at 18.43.28.png" descr="Screen Shot 2020-01-07 at 18.43.28.png">
            <a:extLst>
              <a:ext uri="{FF2B5EF4-FFF2-40B4-BE49-F238E27FC236}">
                <a16:creationId xmlns:a16="http://schemas.microsoft.com/office/drawing/2014/main" id="{B1E2F557-35D0-A8D6-ED5F-16E530BD5C91}"/>
              </a:ext>
            </a:extLst>
          </p:cNvPr>
          <p:cNvPicPr>
            <a:picLocks noChangeAspect="1"/>
          </p:cNvPicPr>
          <p:nvPr/>
        </p:nvPicPr>
        <p:blipFill>
          <a:blip r:embed="rId3"/>
          <a:stretch>
            <a:fillRect/>
          </a:stretch>
        </p:blipFill>
        <p:spPr>
          <a:xfrm>
            <a:off x="3823237" y="1412776"/>
            <a:ext cx="5070450" cy="3529588"/>
          </a:xfrm>
          <a:prstGeom prst="rect">
            <a:avLst/>
          </a:prstGeom>
          <a:ln w="12700">
            <a:miter lim="400000"/>
          </a:ln>
        </p:spPr>
      </p:pic>
      <p:pic>
        <p:nvPicPr>
          <p:cNvPr id="4" name="Image 3" descr="vvvv.png">
            <a:extLst>
              <a:ext uri="{FF2B5EF4-FFF2-40B4-BE49-F238E27FC236}">
                <a16:creationId xmlns:a16="http://schemas.microsoft.com/office/drawing/2014/main" id="{3C4BAF7E-22F6-2826-1B7F-E8C5C3E1C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586" y="3776275"/>
            <a:ext cx="3641370" cy="2745951"/>
          </a:xfrm>
          <a:prstGeom prst="rect">
            <a:avLst/>
          </a:prstGeom>
        </p:spPr>
      </p:pic>
    </p:spTree>
    <p:extLst>
      <p:ext uri="{BB962C8B-B14F-4D97-AF65-F5344CB8AC3E}">
        <p14:creationId xmlns:p14="http://schemas.microsoft.com/office/powerpoint/2010/main" val="241918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a:latin typeface="Century Gothic"/>
                <a:ea typeface="+mj-ea"/>
                <a:cs typeface="Century Gothic"/>
              </a:rPr>
              <a:t>A</a:t>
            </a:r>
            <a:r>
              <a:rPr kumimoji="0" lang="fr-FR" sz="3200" b="0" i="0" u="none" strike="noStrike" kern="1200" cap="none" spc="0" normalizeH="0" noProof="0" dirty="0">
                <a:ln>
                  <a:noFill/>
                </a:ln>
                <a:effectLst/>
                <a:uLnTx/>
                <a:uFillTx/>
                <a:latin typeface="Century Gothic"/>
                <a:ea typeface="+mj-ea"/>
                <a:cs typeface="Century Gothic"/>
              </a:rPr>
              <a:t> real sensitivity curve</a:t>
            </a:r>
            <a:endParaRPr kumimoji="0" lang="fr-FR" sz="3200" b="0" i="0" u="none" strike="noStrike" kern="1200" cap="none" spc="0" normalizeH="0" baseline="0" noProof="0" dirty="0">
              <a:ln>
                <a:noFill/>
              </a:ln>
              <a:effectLst/>
              <a:uLnTx/>
              <a:uFillTx/>
              <a:latin typeface="Century Gothic"/>
              <a:ea typeface="+mj-ea"/>
              <a:cs typeface="Century Gothic"/>
            </a:endParaRPr>
          </a:p>
        </p:txBody>
      </p:sp>
      <p:pic>
        <p:nvPicPr>
          <p:cNvPr id="3" name="Image 2" descr="eeee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961394"/>
            <a:ext cx="7136908" cy="4968552"/>
          </a:xfrm>
          <a:prstGeom prst="rect">
            <a:avLst/>
          </a:prstGeom>
        </p:spPr>
      </p:pic>
      <p:sp>
        <p:nvSpPr>
          <p:cNvPr id="4" name="Rectangle 3"/>
          <p:cNvSpPr/>
          <p:nvPr/>
        </p:nvSpPr>
        <p:spPr>
          <a:xfrm>
            <a:off x="539552" y="5949280"/>
            <a:ext cx="6192688" cy="738664"/>
          </a:xfrm>
          <a:prstGeom prst="rect">
            <a:avLst/>
          </a:prstGeom>
        </p:spPr>
        <p:txBody>
          <a:bodyPr wrap="square">
            <a:spAutoFit/>
          </a:bodyPr>
          <a:lstStyle/>
          <a:p>
            <a:r>
              <a:rPr lang="fr-FR" sz="1400" i="1">
                <a:latin typeface="Century Gothic"/>
                <a:cs typeface="Century Gothic"/>
              </a:rPr>
              <a:t>Sensitivity of the Advanced LIGO detectors at the beginning of gravitational wave astronomy</a:t>
            </a:r>
          </a:p>
          <a:p>
            <a:r>
              <a:rPr lang="fr-FR" sz="1400">
                <a:latin typeface="Century Gothic"/>
                <a:cs typeface="Century Gothic"/>
              </a:rPr>
              <a:t>D. V. Martynov </a:t>
            </a:r>
            <a:r>
              <a:rPr lang="fr-FR" sz="1400" i="1">
                <a:latin typeface="Century Gothic"/>
                <a:cs typeface="Century Gothic"/>
              </a:rPr>
              <a:t>et al.</a:t>
            </a:r>
            <a:r>
              <a:rPr lang="fr-FR" sz="1400">
                <a:latin typeface="Century Gothic"/>
                <a:cs typeface="Century Gothic"/>
              </a:rPr>
              <a:t> </a:t>
            </a:r>
            <a:r>
              <a:rPr lang="en-US" sz="1400">
                <a:latin typeface="Century Gothic"/>
                <a:cs typeface="Century Gothic"/>
              </a:rPr>
              <a:t>Phys. Rev. D </a:t>
            </a:r>
            <a:r>
              <a:rPr lang="en-US" sz="1400" b="1">
                <a:latin typeface="Century Gothic"/>
                <a:cs typeface="Century Gothic"/>
              </a:rPr>
              <a:t>93</a:t>
            </a:r>
            <a:r>
              <a:rPr lang="en-US" sz="1400">
                <a:latin typeface="Century Gothic"/>
                <a:cs typeface="Century Gothic"/>
              </a:rPr>
              <a:t>, 112004 – (2016)</a:t>
            </a:r>
            <a:endParaRPr lang="fr-FR" sz="1400">
              <a:latin typeface="Century Gothic"/>
              <a:cs typeface="Century Gothic"/>
            </a:endParaRPr>
          </a:p>
        </p:txBody>
      </p:sp>
    </p:spTree>
    <p:extLst>
      <p:ext uri="{BB962C8B-B14F-4D97-AF65-F5344CB8AC3E}">
        <p14:creationId xmlns:p14="http://schemas.microsoft.com/office/powerpoint/2010/main" val="656423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D4E03A-C21D-E051-5780-2371521F06E7}"/>
              </a:ext>
            </a:extLst>
          </p:cNvPr>
          <p:cNvPicPr>
            <a:picLocks noChangeAspect="1"/>
          </p:cNvPicPr>
          <p:nvPr/>
        </p:nvPicPr>
        <p:blipFill>
          <a:blip r:embed="rId3"/>
          <a:stretch>
            <a:fillRect/>
          </a:stretch>
        </p:blipFill>
        <p:spPr>
          <a:xfrm>
            <a:off x="331415" y="1830248"/>
            <a:ext cx="8481169" cy="3744416"/>
          </a:xfrm>
          <a:prstGeom prst="rect">
            <a:avLst/>
          </a:prstGeom>
        </p:spPr>
      </p:pic>
      <p:sp>
        <p:nvSpPr>
          <p:cNvPr id="5"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a:latin typeface="Century Gothic"/>
                <a:ea typeface="+mj-ea"/>
                <a:cs typeface="Century Gothic"/>
              </a:rPr>
              <a:t>The </a:t>
            </a:r>
            <a:r>
              <a:rPr lang="fr-FR" sz="3200" dirty="0" err="1">
                <a:latin typeface="Century Gothic"/>
                <a:ea typeface="+mj-ea"/>
                <a:cs typeface="Century Gothic"/>
              </a:rPr>
              <a:t>next</a:t>
            </a:r>
            <a:r>
              <a:rPr lang="fr-FR" sz="3200" dirty="0">
                <a:latin typeface="Century Gothic"/>
                <a:ea typeface="+mj-ea"/>
                <a:cs typeface="Century Gothic"/>
              </a:rPr>
              <a:t> data </a:t>
            </a:r>
            <a:r>
              <a:rPr lang="fr-FR" sz="3200" dirty="0" err="1">
                <a:latin typeface="Century Gothic"/>
                <a:ea typeface="+mj-ea"/>
                <a:cs typeface="Century Gothic"/>
              </a:rPr>
              <a:t>takings</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sp>
        <p:nvSpPr>
          <p:cNvPr id="4" name="ZoneTexte 3">
            <a:extLst>
              <a:ext uri="{FF2B5EF4-FFF2-40B4-BE49-F238E27FC236}">
                <a16:creationId xmlns:a16="http://schemas.microsoft.com/office/drawing/2014/main" id="{8C5FC321-9D5F-2E88-8A6B-BA4EA2FE794A}"/>
              </a:ext>
            </a:extLst>
          </p:cNvPr>
          <p:cNvSpPr txBox="1"/>
          <p:nvPr/>
        </p:nvSpPr>
        <p:spPr>
          <a:xfrm>
            <a:off x="5868144" y="5579599"/>
            <a:ext cx="1512168" cy="646331"/>
          </a:xfrm>
          <a:prstGeom prst="rect">
            <a:avLst/>
          </a:prstGeom>
          <a:noFill/>
        </p:spPr>
        <p:txBody>
          <a:bodyPr wrap="square" rtlCol="0">
            <a:spAutoFit/>
          </a:bodyPr>
          <a:lstStyle/>
          <a:p>
            <a:r>
              <a:rPr lang="en-US" dirty="0" err="1">
                <a:latin typeface="Century Gothic" panose="020B0502020202020204" pitchFamily="34" charset="0"/>
              </a:rPr>
              <a:t>AdV</a:t>
            </a:r>
            <a:r>
              <a:rPr lang="en-US" dirty="0">
                <a:latin typeface="Century Gothic" panose="020B0502020202020204" pitchFamily="34" charset="0"/>
              </a:rPr>
              <a:t>+ phase 1</a:t>
            </a:r>
          </a:p>
        </p:txBody>
      </p:sp>
      <p:sp>
        <p:nvSpPr>
          <p:cNvPr id="8" name="ZoneTexte 7">
            <a:extLst>
              <a:ext uri="{FF2B5EF4-FFF2-40B4-BE49-F238E27FC236}">
                <a16:creationId xmlns:a16="http://schemas.microsoft.com/office/drawing/2014/main" id="{F07A8771-3F9D-20D8-87E1-AF97BFB73A57}"/>
              </a:ext>
            </a:extLst>
          </p:cNvPr>
          <p:cNvSpPr txBox="1"/>
          <p:nvPr/>
        </p:nvSpPr>
        <p:spPr>
          <a:xfrm>
            <a:off x="7668344" y="5574664"/>
            <a:ext cx="1512168" cy="646331"/>
          </a:xfrm>
          <a:prstGeom prst="rect">
            <a:avLst/>
          </a:prstGeom>
          <a:noFill/>
        </p:spPr>
        <p:txBody>
          <a:bodyPr wrap="square" rtlCol="0">
            <a:spAutoFit/>
          </a:bodyPr>
          <a:lstStyle/>
          <a:p>
            <a:r>
              <a:rPr lang="en-US" dirty="0" err="1">
                <a:latin typeface="Century Gothic" panose="020B0502020202020204" pitchFamily="34" charset="0"/>
              </a:rPr>
              <a:t>AdV</a:t>
            </a:r>
            <a:r>
              <a:rPr lang="en-US" dirty="0">
                <a:latin typeface="Century Gothic" panose="020B0502020202020204" pitchFamily="34" charset="0"/>
              </a:rPr>
              <a:t>+ phase 2</a:t>
            </a:r>
          </a:p>
        </p:txBody>
      </p:sp>
      <p:cxnSp>
        <p:nvCxnSpPr>
          <p:cNvPr id="6" name="Connecteur droit 5">
            <a:extLst>
              <a:ext uri="{FF2B5EF4-FFF2-40B4-BE49-F238E27FC236}">
                <a16:creationId xmlns:a16="http://schemas.microsoft.com/office/drawing/2014/main" id="{0463C6B9-231A-27C6-FC41-07B539610C5E}"/>
              </a:ext>
            </a:extLst>
          </p:cNvPr>
          <p:cNvCxnSpPr/>
          <p:nvPr/>
        </p:nvCxnSpPr>
        <p:spPr>
          <a:xfrm flipV="1">
            <a:off x="5796136" y="1830248"/>
            <a:ext cx="0" cy="332694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CA134C60-D941-503E-3642-596593A5B6D9}"/>
              </a:ext>
            </a:extLst>
          </p:cNvPr>
          <p:cNvSpPr txBox="1"/>
          <p:nvPr/>
        </p:nvSpPr>
        <p:spPr>
          <a:xfrm>
            <a:off x="2771800" y="5605620"/>
            <a:ext cx="1512168" cy="646331"/>
          </a:xfrm>
          <a:prstGeom prst="rect">
            <a:avLst/>
          </a:prstGeom>
          <a:noFill/>
        </p:spPr>
        <p:txBody>
          <a:bodyPr wrap="square" rtlCol="0">
            <a:spAutoFit/>
          </a:bodyPr>
          <a:lstStyle/>
          <a:p>
            <a:r>
              <a:rPr lang="en-US" dirty="0">
                <a:latin typeface="Century Gothic" panose="020B0502020202020204" pitchFamily="34" charset="0"/>
              </a:rPr>
              <a:t>Advanced Virgo (</a:t>
            </a:r>
            <a:r>
              <a:rPr lang="en-US" dirty="0" err="1">
                <a:latin typeface="Century Gothic" panose="020B0502020202020204" pitchFamily="34" charset="0"/>
              </a:rPr>
              <a:t>AdV</a:t>
            </a:r>
            <a:r>
              <a:rPr lang="en-US" dirty="0">
                <a:latin typeface="Century Gothic" panose="020B0502020202020204" pitchFamily="34" charset="0"/>
              </a:rPr>
              <a:t>)</a:t>
            </a:r>
          </a:p>
        </p:txBody>
      </p:sp>
    </p:spTree>
    <p:extLst>
      <p:ext uri="{BB962C8B-B14F-4D97-AF65-F5344CB8AC3E}">
        <p14:creationId xmlns:p14="http://schemas.microsoft.com/office/powerpoint/2010/main" val="894103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a:latin typeface="Century Gothic"/>
                <a:ea typeface="+mj-ea"/>
                <a:cs typeface="Century Gothic"/>
              </a:rPr>
              <a:t>Advanced </a:t>
            </a:r>
            <a:r>
              <a:rPr lang="fr-FR" sz="3200" dirty="0" err="1">
                <a:latin typeface="Century Gothic"/>
                <a:ea typeface="+mj-ea"/>
                <a:cs typeface="Century Gothic"/>
              </a:rPr>
              <a:t>Virgo</a:t>
            </a:r>
            <a:r>
              <a:rPr lang="fr-FR" sz="3200" dirty="0">
                <a:latin typeface="Century Gothic"/>
                <a:ea typeface="+mj-ea"/>
                <a:cs typeface="Century Gothic"/>
              </a:rPr>
              <a:t> + (phase 1)</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pic>
        <p:nvPicPr>
          <p:cNvPr id="2" name="Image 1" descr="AdV%2B%26ITF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341387"/>
            <a:ext cx="4960177" cy="3905275"/>
          </a:xfrm>
          <a:prstGeom prst="rect">
            <a:avLst/>
          </a:prstGeom>
        </p:spPr>
      </p:pic>
      <p:sp>
        <p:nvSpPr>
          <p:cNvPr id="4" name="Espace réservé du numéro de diapositive 3"/>
          <p:cNvSpPr>
            <a:spLocks noGrp="1"/>
          </p:cNvSpPr>
          <p:nvPr>
            <p:ph type="sldNum" sz="quarter" idx="12"/>
          </p:nvPr>
        </p:nvSpPr>
        <p:spPr/>
        <p:txBody>
          <a:bodyPr/>
          <a:lstStyle/>
          <a:p>
            <a:fld id="{E2285BFB-BEC0-B44A-8897-571C188C6AED}" type="slidenum">
              <a:rPr lang="fr-FR" smtClean="0"/>
              <a:pPr/>
              <a:t>16</a:t>
            </a:fld>
            <a:endParaRPr lang="fr-FR"/>
          </a:p>
        </p:txBody>
      </p:sp>
      <p:sp>
        <p:nvSpPr>
          <p:cNvPr id="6" name="Espace réservé du pied de page 5">
            <a:extLst>
              <a:ext uri="{FF2B5EF4-FFF2-40B4-BE49-F238E27FC236}">
                <a16:creationId xmlns:a16="http://schemas.microsoft.com/office/drawing/2014/main" id="{17A163C7-4E0C-E367-843E-6CF0602EA631}"/>
              </a:ext>
            </a:extLst>
          </p:cNvPr>
          <p:cNvSpPr>
            <a:spLocks noGrp="1"/>
          </p:cNvSpPr>
          <p:nvPr>
            <p:ph type="ftr" sz="quarter" idx="11"/>
          </p:nvPr>
        </p:nvSpPr>
        <p:spPr/>
        <p:txBody>
          <a:bodyPr/>
          <a:lstStyle/>
          <a:p>
            <a:endParaRPr lang="fr-FR"/>
          </a:p>
        </p:txBody>
      </p:sp>
      <p:sp>
        <p:nvSpPr>
          <p:cNvPr id="9" name="Rectangle 8">
            <a:extLst>
              <a:ext uri="{FF2B5EF4-FFF2-40B4-BE49-F238E27FC236}">
                <a16:creationId xmlns:a16="http://schemas.microsoft.com/office/drawing/2014/main" id="{B23065D3-285B-E13B-50DB-E7CBA0C692B6}"/>
              </a:ext>
            </a:extLst>
          </p:cNvPr>
          <p:cNvSpPr/>
          <p:nvPr/>
        </p:nvSpPr>
        <p:spPr>
          <a:xfrm>
            <a:off x="2159012" y="3099425"/>
            <a:ext cx="1048892" cy="830998"/>
          </a:xfrm>
          <a:prstGeom prst="rect">
            <a:avLst/>
          </a:prstGeom>
          <a:noFill/>
          <a:ln w="19050">
            <a:solidFill>
              <a:srgbClr val="00B05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A61FA44E-CB9F-AF40-FCE0-D5A1D1A9C12A}"/>
              </a:ext>
            </a:extLst>
          </p:cNvPr>
          <p:cNvSpPr txBox="1"/>
          <p:nvPr/>
        </p:nvSpPr>
        <p:spPr>
          <a:xfrm>
            <a:off x="5652120" y="5219908"/>
            <a:ext cx="1944216" cy="369332"/>
          </a:xfrm>
          <a:prstGeom prst="rect">
            <a:avLst/>
          </a:prstGeom>
          <a:noFill/>
        </p:spPr>
        <p:txBody>
          <a:bodyPr wrap="square" rtlCol="0">
            <a:spAutoFit/>
          </a:bodyPr>
          <a:lstStyle/>
          <a:p>
            <a:r>
              <a:rPr lang="en-US" dirty="0">
                <a:latin typeface="Century Gothic" panose="020B0502020202020204" pitchFamily="34" charset="0"/>
              </a:rPr>
              <a:t>Squeezing</a:t>
            </a:r>
          </a:p>
        </p:txBody>
      </p:sp>
      <p:sp>
        <p:nvSpPr>
          <p:cNvPr id="12" name="ZoneTexte 11">
            <a:extLst>
              <a:ext uri="{FF2B5EF4-FFF2-40B4-BE49-F238E27FC236}">
                <a16:creationId xmlns:a16="http://schemas.microsoft.com/office/drawing/2014/main" id="{40E7C14B-A121-0F7A-E2FF-E5BD2DFC61DC}"/>
              </a:ext>
            </a:extLst>
          </p:cNvPr>
          <p:cNvSpPr txBox="1"/>
          <p:nvPr/>
        </p:nvSpPr>
        <p:spPr>
          <a:xfrm>
            <a:off x="2699792" y="4400928"/>
            <a:ext cx="1944216" cy="369332"/>
          </a:xfrm>
          <a:prstGeom prst="rect">
            <a:avLst/>
          </a:prstGeom>
          <a:noFill/>
        </p:spPr>
        <p:txBody>
          <a:bodyPr wrap="square" rtlCol="0">
            <a:spAutoFit/>
          </a:bodyPr>
          <a:lstStyle/>
          <a:p>
            <a:r>
              <a:rPr lang="en-US" dirty="0">
                <a:latin typeface="Century Gothic" panose="020B0502020202020204" pitchFamily="34" charset="0"/>
              </a:rPr>
              <a:t>Signal recycling</a:t>
            </a:r>
          </a:p>
        </p:txBody>
      </p:sp>
      <p:sp>
        <p:nvSpPr>
          <p:cNvPr id="13" name="ZoneTexte 12">
            <a:extLst>
              <a:ext uri="{FF2B5EF4-FFF2-40B4-BE49-F238E27FC236}">
                <a16:creationId xmlns:a16="http://schemas.microsoft.com/office/drawing/2014/main" id="{6C694925-2C05-C741-BC99-F9566281A025}"/>
              </a:ext>
            </a:extLst>
          </p:cNvPr>
          <p:cNvSpPr txBox="1"/>
          <p:nvPr/>
        </p:nvSpPr>
        <p:spPr>
          <a:xfrm>
            <a:off x="971600" y="2683769"/>
            <a:ext cx="1944216" cy="646331"/>
          </a:xfrm>
          <a:prstGeom prst="rect">
            <a:avLst/>
          </a:prstGeom>
          <a:noFill/>
        </p:spPr>
        <p:txBody>
          <a:bodyPr wrap="square" rtlCol="0">
            <a:spAutoFit/>
          </a:bodyPr>
          <a:lstStyle/>
          <a:p>
            <a:r>
              <a:rPr lang="en-US" dirty="0">
                <a:latin typeface="Century Gothic" panose="020B0502020202020204" pitchFamily="34" charset="0"/>
              </a:rPr>
              <a:t>Laser power increase</a:t>
            </a:r>
          </a:p>
        </p:txBody>
      </p:sp>
    </p:spTree>
    <p:extLst>
      <p:ext uri="{BB962C8B-B14F-4D97-AF65-F5344CB8AC3E}">
        <p14:creationId xmlns:p14="http://schemas.microsoft.com/office/powerpoint/2010/main" val="1066935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15A062-263C-22FD-17B8-F6EF3793E3C3}"/>
              </a:ext>
            </a:extLst>
          </p:cNvPr>
          <p:cNvPicPr>
            <a:picLocks noChangeAspect="1"/>
          </p:cNvPicPr>
          <p:nvPr/>
        </p:nvPicPr>
        <p:blipFill>
          <a:blip r:embed="rId2"/>
          <a:stretch>
            <a:fillRect/>
          </a:stretch>
        </p:blipFill>
        <p:spPr>
          <a:xfrm>
            <a:off x="154030" y="2140005"/>
            <a:ext cx="6141179" cy="2711316"/>
          </a:xfrm>
          <a:prstGeom prst="rect">
            <a:avLst/>
          </a:prstGeom>
        </p:spPr>
      </p:pic>
      <p:sp>
        <p:nvSpPr>
          <p:cNvPr id="27" name="Text Box 3"/>
          <p:cNvSpPr txBox="1">
            <a:spLocks noChangeArrowheads="1"/>
          </p:cNvSpPr>
          <p:nvPr/>
        </p:nvSpPr>
        <p:spPr bwMode="auto">
          <a:xfrm>
            <a:off x="569640" y="260648"/>
            <a:ext cx="8338365" cy="646331"/>
          </a:xfrm>
          <a:prstGeom prst="rect">
            <a:avLst/>
          </a:prstGeom>
          <a:noFill/>
          <a:ln w="38100">
            <a:noFill/>
            <a:miter lim="800000"/>
            <a:headEnd/>
            <a:tailEnd/>
          </a:ln>
          <a:effectLst/>
        </p:spPr>
        <p:txBody>
          <a:bodyPr wrap="square">
            <a:prstTxWarp prst="textNoShape">
              <a:avLst/>
            </a:prstTxWarp>
            <a:spAutoFit/>
          </a:bodyPr>
          <a:lstStyle/>
          <a:p>
            <a:pPr marL="457200" indent="-457200" algn="ctr">
              <a:spcBef>
                <a:spcPct val="50000"/>
              </a:spcBef>
              <a:buFont typeface="Wingdings" pitchFamily="-106" charset="2"/>
              <a:buNone/>
            </a:pPr>
            <a:r>
              <a:rPr lang="en-US" sz="3600" dirty="0">
                <a:latin typeface="Century Gothic"/>
                <a:cs typeface="Century Gothic"/>
              </a:rPr>
              <a:t>The period 2030-2035</a:t>
            </a:r>
          </a:p>
        </p:txBody>
      </p:sp>
      <p:sp>
        <p:nvSpPr>
          <p:cNvPr id="3" name="Espace réservé du numéro de diapositive 2"/>
          <p:cNvSpPr>
            <a:spLocks noGrp="1"/>
          </p:cNvSpPr>
          <p:nvPr>
            <p:ph type="sldNum" sz="quarter" idx="12"/>
          </p:nvPr>
        </p:nvSpPr>
        <p:spPr/>
        <p:txBody>
          <a:bodyPr/>
          <a:lstStyle/>
          <a:p>
            <a:fld id="{E2285BFB-BEC0-B44A-8897-571C188C6AED}" type="slidenum">
              <a:rPr lang="fr-FR" smtClean="0"/>
              <a:pPr/>
              <a:t>17</a:t>
            </a:fld>
            <a:endParaRPr lang="fr-FR"/>
          </a:p>
        </p:txBody>
      </p:sp>
      <p:sp>
        <p:nvSpPr>
          <p:cNvPr id="4" name="Rectangle 3"/>
          <p:cNvSpPr/>
          <p:nvPr/>
        </p:nvSpPr>
        <p:spPr>
          <a:xfrm>
            <a:off x="3851920" y="1556792"/>
            <a:ext cx="2247063" cy="39960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403648" y="1607744"/>
            <a:ext cx="2088232" cy="39814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ZoneTexte 4"/>
          <p:cNvSpPr txBox="1"/>
          <p:nvPr/>
        </p:nvSpPr>
        <p:spPr>
          <a:xfrm>
            <a:off x="1259632" y="5661248"/>
            <a:ext cx="2778224" cy="646331"/>
          </a:xfrm>
          <a:prstGeom prst="rect">
            <a:avLst/>
          </a:prstGeom>
          <a:noFill/>
        </p:spPr>
        <p:txBody>
          <a:bodyPr wrap="square" rtlCol="0">
            <a:spAutoFit/>
          </a:bodyPr>
          <a:lstStyle/>
          <a:p>
            <a:r>
              <a:rPr lang="en-US" dirty="0">
                <a:latin typeface="Century Gothic"/>
                <a:cs typeface="Century Gothic"/>
              </a:rPr>
              <a:t>Advanced Virgo and Advanced LIGO </a:t>
            </a:r>
          </a:p>
        </p:txBody>
      </p:sp>
      <p:sp>
        <p:nvSpPr>
          <p:cNvPr id="42" name="ZoneTexte 41"/>
          <p:cNvSpPr txBox="1"/>
          <p:nvPr/>
        </p:nvSpPr>
        <p:spPr>
          <a:xfrm>
            <a:off x="4067944" y="5710019"/>
            <a:ext cx="2778224" cy="646331"/>
          </a:xfrm>
          <a:prstGeom prst="rect">
            <a:avLst/>
          </a:prstGeom>
          <a:noFill/>
        </p:spPr>
        <p:txBody>
          <a:bodyPr wrap="square" rtlCol="0">
            <a:spAutoFit/>
          </a:bodyPr>
          <a:lstStyle/>
          <a:p>
            <a:r>
              <a:rPr lang="en-US" dirty="0">
                <a:latin typeface="Century Gothic"/>
                <a:cs typeface="Century Gothic"/>
              </a:rPr>
              <a:t>Advanced Virgo+ </a:t>
            </a:r>
          </a:p>
          <a:p>
            <a:r>
              <a:rPr lang="en-US" dirty="0">
                <a:latin typeface="Century Gothic"/>
                <a:cs typeface="Century Gothic"/>
              </a:rPr>
              <a:t>and Advanced LIGO +</a:t>
            </a:r>
          </a:p>
        </p:txBody>
      </p:sp>
      <p:sp>
        <p:nvSpPr>
          <p:cNvPr id="6" name="ZoneTexte 5"/>
          <p:cNvSpPr txBox="1"/>
          <p:nvPr/>
        </p:nvSpPr>
        <p:spPr>
          <a:xfrm>
            <a:off x="2267744" y="1095127"/>
            <a:ext cx="2304256" cy="461665"/>
          </a:xfrm>
          <a:prstGeom prst="rect">
            <a:avLst/>
          </a:prstGeom>
          <a:noFill/>
        </p:spPr>
        <p:txBody>
          <a:bodyPr wrap="square" rtlCol="0">
            <a:spAutoFit/>
          </a:bodyPr>
          <a:lstStyle/>
          <a:p>
            <a:r>
              <a:rPr lang="en-US" sz="2400" dirty="0">
                <a:latin typeface="Century Gothic"/>
                <a:cs typeface="Century Gothic"/>
              </a:rPr>
              <a:t>2G</a:t>
            </a:r>
            <a:r>
              <a:rPr lang="en-US" dirty="0"/>
              <a:t> </a:t>
            </a:r>
          </a:p>
        </p:txBody>
      </p:sp>
      <p:sp>
        <p:nvSpPr>
          <p:cNvPr id="77" name="ZoneTexte 76"/>
          <p:cNvSpPr txBox="1"/>
          <p:nvPr/>
        </p:nvSpPr>
        <p:spPr>
          <a:xfrm>
            <a:off x="4693364" y="1114489"/>
            <a:ext cx="1054994" cy="461665"/>
          </a:xfrm>
          <a:prstGeom prst="rect">
            <a:avLst/>
          </a:prstGeom>
          <a:noFill/>
        </p:spPr>
        <p:txBody>
          <a:bodyPr wrap="square" rtlCol="0">
            <a:spAutoFit/>
          </a:bodyPr>
          <a:lstStyle/>
          <a:p>
            <a:r>
              <a:rPr lang="en-US" sz="2400" dirty="0">
                <a:latin typeface="Century Gothic"/>
                <a:cs typeface="Century Gothic"/>
              </a:rPr>
              <a:t>2G+ </a:t>
            </a:r>
            <a:r>
              <a:rPr lang="en-US" dirty="0"/>
              <a:t> </a:t>
            </a:r>
          </a:p>
        </p:txBody>
      </p:sp>
      <p:sp>
        <p:nvSpPr>
          <p:cNvPr id="78" name="ZoneTexte 77"/>
          <p:cNvSpPr txBox="1"/>
          <p:nvPr/>
        </p:nvSpPr>
        <p:spPr>
          <a:xfrm>
            <a:off x="6228184" y="2852936"/>
            <a:ext cx="2298947" cy="1200328"/>
          </a:xfrm>
          <a:prstGeom prst="rect">
            <a:avLst/>
          </a:prstGeom>
          <a:noFill/>
        </p:spPr>
        <p:txBody>
          <a:bodyPr wrap="square" rtlCol="0">
            <a:spAutoFit/>
          </a:bodyPr>
          <a:lstStyle/>
          <a:p>
            <a:r>
              <a:rPr lang="en-US" sz="2400" dirty="0">
                <a:latin typeface="Century Gothic"/>
                <a:cs typeface="Century Gothic"/>
              </a:rPr>
              <a:t>Reaching the limit of 2G</a:t>
            </a:r>
          </a:p>
          <a:p>
            <a:r>
              <a:rPr lang="en-US" sz="2400" dirty="0">
                <a:latin typeface="Century Gothic"/>
                <a:cs typeface="Century Gothic"/>
              </a:rPr>
              <a:t>Virgo_nEXT</a:t>
            </a:r>
            <a:endParaRPr lang="en-US" dirty="0"/>
          </a:p>
        </p:txBody>
      </p:sp>
      <p:sp>
        <p:nvSpPr>
          <p:cNvPr id="2" name="Ellipse 1"/>
          <p:cNvSpPr/>
          <p:nvPr/>
        </p:nvSpPr>
        <p:spPr>
          <a:xfrm>
            <a:off x="5919381" y="2194173"/>
            <a:ext cx="2549817" cy="260298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31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9" name="Text Box 9"/>
          <p:cNvSpPr txBox="1">
            <a:spLocks noChangeArrowheads="1"/>
          </p:cNvSpPr>
          <p:nvPr/>
        </p:nvSpPr>
        <p:spPr bwMode="auto">
          <a:xfrm>
            <a:off x="2893354" y="3755144"/>
            <a:ext cx="3886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fr-FR"/>
          </a:p>
        </p:txBody>
      </p:sp>
      <p:sp>
        <p:nvSpPr>
          <p:cNvPr id="6" name="Text Box 3"/>
          <p:cNvSpPr txBox="1">
            <a:spLocks noChangeArrowheads="1"/>
          </p:cNvSpPr>
          <p:nvPr/>
        </p:nvSpPr>
        <p:spPr bwMode="auto">
          <a:xfrm>
            <a:off x="133965" y="1021343"/>
            <a:ext cx="5796949" cy="2246769"/>
          </a:xfrm>
          <a:prstGeom prst="rect">
            <a:avLst/>
          </a:prstGeom>
          <a:noFill/>
          <a:ln w="38100">
            <a:noFill/>
            <a:miter lim="800000"/>
            <a:headEnd/>
            <a:tailEnd/>
          </a:ln>
          <a:effectLst/>
        </p:spPr>
        <p:txBody>
          <a:bodyPr wrap="square">
            <a:prstTxWarp prst="textNoShape">
              <a:avLst/>
            </a:prstTxWarp>
            <a:spAutoFit/>
          </a:bodyPr>
          <a:lstStyle/>
          <a:p>
            <a:pPr marL="914400" lvl="1" indent="-457200">
              <a:spcBef>
                <a:spcPct val="50000"/>
              </a:spcBef>
              <a:buFont typeface="Wingdings" pitchFamily="-106" charset="2"/>
              <a:buChar char="q"/>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pPr>
            <a:endParaRPr lang="en-US" sz="1400" dirty="0">
              <a:solidFill>
                <a:srgbClr val="000090"/>
              </a:solidFill>
              <a:latin typeface="Verdana" pitchFamily="-106" charset="0"/>
            </a:endParaRPr>
          </a:p>
          <a:p>
            <a:pPr marL="914400" lvl="1" indent="-457200">
              <a:spcBef>
                <a:spcPct val="50000"/>
              </a:spcBef>
              <a:buFont typeface="Wingdings" pitchFamily="-106" charset="2"/>
              <a:buChar char="q"/>
            </a:pPr>
            <a:endParaRPr lang="en-US" sz="1400" dirty="0">
              <a:solidFill>
                <a:srgbClr val="000090"/>
              </a:solidFill>
              <a:latin typeface="Verdana" pitchFamily="-106" charset="0"/>
            </a:endParaRPr>
          </a:p>
          <a:p>
            <a:pPr marL="457200" indent="-457200">
              <a:spcBef>
                <a:spcPct val="50000"/>
              </a:spcBef>
            </a:pPr>
            <a:endParaRPr lang="en-US" sz="1400" dirty="0">
              <a:solidFill>
                <a:srgbClr val="000090"/>
              </a:solidFill>
              <a:latin typeface="Verdana" pitchFamily="-106" charset="0"/>
              <a:sym typeface="Wingdings"/>
            </a:endParaRPr>
          </a:p>
        </p:txBody>
      </p:sp>
      <p:sp>
        <p:nvSpPr>
          <p:cNvPr id="9" name="Rectangle 2"/>
          <p:cNvSpPr>
            <a:spLocks noGrp="1" noChangeArrowheads="1"/>
          </p:cNvSpPr>
          <p:nvPr>
            <p:ph type="ctrTitle"/>
          </p:nvPr>
        </p:nvSpPr>
        <p:spPr>
          <a:xfrm>
            <a:off x="673224" y="188640"/>
            <a:ext cx="7931224" cy="685800"/>
          </a:xfrm>
        </p:spPr>
        <p:txBody>
          <a:bodyPr>
            <a:normAutofit fontScale="90000"/>
          </a:bodyPr>
          <a:lstStyle/>
          <a:p>
            <a:pPr algn="ctr"/>
            <a:r>
              <a:rPr lang="fr-FR" sz="3200" b="0" dirty="0">
                <a:solidFill>
                  <a:srgbClr val="000000"/>
                </a:solidFill>
                <a:latin typeface="Century Gothic"/>
                <a:cs typeface="Century Gothic"/>
              </a:rPr>
              <a:t>The </a:t>
            </a:r>
            <a:r>
              <a:rPr lang="fr-FR" sz="3200" b="0" dirty="0" err="1">
                <a:solidFill>
                  <a:srgbClr val="000000"/>
                </a:solidFill>
                <a:latin typeface="Century Gothic"/>
                <a:cs typeface="Century Gothic"/>
              </a:rPr>
              <a:t>period</a:t>
            </a:r>
            <a:r>
              <a:rPr lang="fr-FR" sz="3200" b="0" dirty="0">
                <a:solidFill>
                  <a:srgbClr val="000000"/>
                </a:solidFill>
                <a:latin typeface="Century Gothic"/>
                <a:cs typeface="Century Gothic"/>
              </a:rPr>
              <a:t> 2030-2035</a:t>
            </a:r>
            <a:br>
              <a:rPr lang="fr-FR" sz="3200" b="0" dirty="0">
                <a:solidFill>
                  <a:srgbClr val="000000"/>
                </a:solidFill>
                <a:latin typeface="Century Gothic"/>
                <a:cs typeface="Century Gothic"/>
              </a:rPr>
            </a:br>
            <a:r>
              <a:rPr lang="fr-FR" sz="3200" dirty="0">
                <a:solidFill>
                  <a:srgbClr val="000000"/>
                </a:solidFill>
                <a:latin typeface="Century Gothic"/>
                <a:cs typeface="Century Gothic"/>
              </a:rPr>
              <a:t>New Virgo/LIGO upgrades </a:t>
            </a:r>
            <a:r>
              <a:rPr lang="fr-FR" sz="3200" dirty="0" err="1">
                <a:solidFill>
                  <a:srgbClr val="000000"/>
                </a:solidFill>
                <a:latin typeface="Century Gothic"/>
                <a:cs typeface="Century Gothic"/>
              </a:rPr>
              <a:t>under</a:t>
            </a:r>
            <a:r>
              <a:rPr lang="fr-FR" sz="3200" dirty="0">
                <a:solidFill>
                  <a:srgbClr val="000000"/>
                </a:solidFill>
                <a:latin typeface="Century Gothic"/>
                <a:cs typeface="Century Gothic"/>
              </a:rPr>
              <a:t> </a:t>
            </a:r>
            <a:r>
              <a:rPr lang="fr-FR" sz="3200" dirty="0" err="1">
                <a:solidFill>
                  <a:srgbClr val="000000"/>
                </a:solidFill>
                <a:latin typeface="Century Gothic"/>
                <a:cs typeface="Century Gothic"/>
              </a:rPr>
              <a:t>study</a:t>
            </a:r>
            <a:endParaRPr lang="fr-FR" sz="3200" b="0" dirty="0">
              <a:solidFill>
                <a:srgbClr val="000000"/>
              </a:solidFill>
              <a:latin typeface="Century Gothic"/>
              <a:cs typeface="Century Gothic"/>
            </a:endParaRPr>
          </a:p>
        </p:txBody>
      </p:sp>
      <p:sp>
        <p:nvSpPr>
          <p:cNvPr id="3" name="ZoneTexte 2"/>
          <p:cNvSpPr txBox="1"/>
          <p:nvPr/>
        </p:nvSpPr>
        <p:spPr>
          <a:xfrm>
            <a:off x="107504" y="1951379"/>
            <a:ext cx="9144606" cy="5447645"/>
          </a:xfrm>
          <a:prstGeom prst="rect">
            <a:avLst/>
          </a:prstGeom>
          <a:noFill/>
        </p:spPr>
        <p:txBody>
          <a:bodyPr wrap="square" rtlCol="0">
            <a:spAutoFit/>
          </a:bodyPr>
          <a:lstStyle/>
          <a:p>
            <a:r>
              <a:rPr lang="fr-FR" sz="2000" dirty="0">
                <a:latin typeface="Century Gothic"/>
                <a:cs typeface="Century Gothic"/>
              </a:rPr>
              <a:t>	</a:t>
            </a:r>
          </a:p>
          <a:p>
            <a:endParaRPr lang="fr-FR" sz="2000" dirty="0">
              <a:latin typeface="Century Gothic"/>
              <a:cs typeface="Century Gothic"/>
            </a:endParaRPr>
          </a:p>
          <a:p>
            <a:endParaRPr lang="fr-FR" sz="2000" dirty="0">
              <a:latin typeface="Century Gothic"/>
              <a:cs typeface="Century Gothic"/>
            </a:endParaRPr>
          </a:p>
          <a:p>
            <a:endParaRPr lang="fr-FR" sz="2000" dirty="0">
              <a:latin typeface="Century Gothic"/>
              <a:cs typeface="Century Gothic"/>
            </a:endParaRPr>
          </a:p>
          <a:p>
            <a:endParaRPr lang="fr-FR" sz="2000" dirty="0">
              <a:latin typeface="Century Gothic"/>
              <a:cs typeface="Century Gothic"/>
            </a:endParaRPr>
          </a:p>
          <a:p>
            <a:endParaRPr lang="fr-FR" sz="2000" dirty="0">
              <a:latin typeface="Century Gothic"/>
              <a:cs typeface="Century Gothic"/>
            </a:endParaRPr>
          </a:p>
          <a:p>
            <a:endParaRPr lang="fr-FR" sz="2000" dirty="0">
              <a:latin typeface="Century Gothic"/>
              <a:cs typeface="Century Gothic"/>
            </a:endParaRPr>
          </a:p>
          <a:p>
            <a:pPr marL="285750" indent="-285750">
              <a:buFont typeface="Arial"/>
              <a:buChar char="•"/>
            </a:pPr>
            <a:r>
              <a:rPr lang="fr-FR" sz="2000" dirty="0" err="1">
                <a:latin typeface="Century Gothic"/>
                <a:cs typeface="Century Gothic"/>
              </a:rPr>
              <a:t>Testbench</a:t>
            </a:r>
            <a:r>
              <a:rPr lang="fr-FR" sz="2000" dirty="0">
                <a:latin typeface="Century Gothic"/>
                <a:cs typeface="Century Gothic"/>
              </a:rPr>
              <a:t> for 3G detectors</a:t>
            </a:r>
          </a:p>
          <a:p>
            <a:pPr marL="285750" indent="-285750">
              <a:buFont typeface="Arial"/>
              <a:buChar char="•"/>
            </a:pPr>
            <a:r>
              <a:rPr lang="fr-FR" sz="2000" dirty="0">
                <a:latin typeface="Century Gothic"/>
                <a:cs typeface="Century Gothic"/>
              </a:rPr>
              <a:t> </a:t>
            </a:r>
          </a:p>
          <a:p>
            <a:pPr marL="285750" indent="-285750">
              <a:buFont typeface="Arial"/>
              <a:buChar char="•"/>
            </a:pPr>
            <a:r>
              <a:rPr lang="fr-FR" sz="2000" dirty="0">
                <a:solidFill>
                  <a:srgbClr val="FF0000"/>
                </a:solidFill>
                <a:latin typeface="Century Gothic"/>
                <a:cs typeface="Century Gothic"/>
              </a:rPr>
              <a:t>Technologies</a:t>
            </a:r>
          </a:p>
          <a:p>
            <a:pPr marL="742950" lvl="1" indent="-285750">
              <a:buFont typeface="Arial"/>
              <a:buChar char="•"/>
            </a:pPr>
            <a:r>
              <a:rPr lang="fr-FR" sz="2000" dirty="0" err="1">
                <a:solidFill>
                  <a:srgbClr val="FF0000"/>
                </a:solidFill>
                <a:latin typeface="Century Gothic"/>
                <a:cs typeface="Century Gothic"/>
              </a:rPr>
              <a:t>Better</a:t>
            </a:r>
            <a:r>
              <a:rPr lang="fr-FR" sz="2000" dirty="0">
                <a:solidFill>
                  <a:srgbClr val="FF0000"/>
                </a:solidFill>
                <a:latin typeface="Century Gothic"/>
                <a:cs typeface="Century Gothic"/>
              </a:rPr>
              <a:t> </a:t>
            </a:r>
            <a:r>
              <a:rPr lang="fr-FR" sz="2000" dirty="0" err="1">
                <a:solidFill>
                  <a:srgbClr val="FF0000"/>
                </a:solidFill>
                <a:latin typeface="Century Gothic"/>
                <a:cs typeface="Century Gothic"/>
              </a:rPr>
              <a:t>coatings</a:t>
            </a:r>
            <a:endParaRPr lang="fr-FR" sz="2000" dirty="0">
              <a:solidFill>
                <a:srgbClr val="FF0000"/>
              </a:solidFill>
              <a:latin typeface="Century Gothic"/>
              <a:cs typeface="Century Gothic"/>
            </a:endParaRPr>
          </a:p>
          <a:p>
            <a:pPr marL="742950" lvl="1" indent="-285750">
              <a:buFont typeface="Arial"/>
              <a:buChar char="•"/>
            </a:pPr>
            <a:r>
              <a:rPr lang="fr-FR" sz="2000" dirty="0" err="1">
                <a:solidFill>
                  <a:srgbClr val="FF0000"/>
                </a:solidFill>
                <a:latin typeface="Century Gothic"/>
                <a:cs typeface="Century Gothic"/>
              </a:rPr>
              <a:t>Higher</a:t>
            </a:r>
            <a:r>
              <a:rPr lang="fr-FR" sz="2000" dirty="0">
                <a:solidFill>
                  <a:srgbClr val="FF0000"/>
                </a:solidFill>
                <a:latin typeface="Century Gothic"/>
                <a:cs typeface="Century Gothic"/>
              </a:rPr>
              <a:t> laser </a:t>
            </a:r>
            <a:r>
              <a:rPr lang="fr-FR" sz="2000" dirty="0" err="1">
                <a:solidFill>
                  <a:srgbClr val="FF0000"/>
                </a:solidFill>
                <a:latin typeface="Century Gothic"/>
                <a:cs typeface="Century Gothic"/>
              </a:rPr>
              <a:t>powers</a:t>
            </a:r>
            <a:endParaRPr lang="fr-FR" sz="2000" dirty="0">
              <a:solidFill>
                <a:srgbClr val="FF0000"/>
              </a:solidFill>
              <a:latin typeface="Century Gothic"/>
              <a:cs typeface="Century Gothic"/>
            </a:endParaRPr>
          </a:p>
          <a:p>
            <a:pPr marL="742950" lvl="1" indent="-285750">
              <a:buFont typeface="Arial"/>
              <a:buChar char="•"/>
            </a:pPr>
            <a:r>
              <a:rPr lang="fr-FR" sz="2000" dirty="0" err="1">
                <a:solidFill>
                  <a:srgbClr val="FF0000"/>
                </a:solidFill>
                <a:latin typeface="Century Gothic"/>
                <a:cs typeface="Century Gothic"/>
              </a:rPr>
              <a:t>Higher</a:t>
            </a:r>
            <a:r>
              <a:rPr lang="fr-FR" sz="2000" dirty="0">
                <a:solidFill>
                  <a:srgbClr val="FF0000"/>
                </a:solidFill>
                <a:latin typeface="Century Gothic"/>
                <a:cs typeface="Century Gothic"/>
              </a:rPr>
              <a:t> squeezing </a:t>
            </a:r>
            <a:r>
              <a:rPr lang="fr-FR" sz="2000" dirty="0" err="1">
                <a:solidFill>
                  <a:srgbClr val="FF0000"/>
                </a:solidFill>
                <a:latin typeface="Century Gothic"/>
                <a:cs typeface="Century Gothic"/>
              </a:rPr>
              <a:t>level</a:t>
            </a:r>
            <a:r>
              <a:rPr lang="fr-FR" sz="2000" dirty="0">
                <a:solidFill>
                  <a:srgbClr val="FF0000"/>
                </a:solidFill>
                <a:latin typeface="Century Gothic"/>
                <a:cs typeface="Century Gothic"/>
              </a:rPr>
              <a:t> </a:t>
            </a:r>
          </a:p>
          <a:p>
            <a:pPr marL="742950" lvl="1" indent="-285750">
              <a:buFont typeface="Arial"/>
              <a:buChar char="•"/>
            </a:pPr>
            <a:r>
              <a:rPr lang="fr-FR" sz="2000" dirty="0" err="1">
                <a:solidFill>
                  <a:srgbClr val="FF0000"/>
                </a:solidFill>
                <a:latin typeface="Century Gothic"/>
                <a:cs typeface="Century Gothic"/>
              </a:rPr>
              <a:t>Reduce</a:t>
            </a:r>
            <a:r>
              <a:rPr lang="fr-FR" sz="2000" dirty="0">
                <a:solidFill>
                  <a:srgbClr val="FF0000"/>
                </a:solidFill>
                <a:latin typeface="Century Gothic"/>
                <a:cs typeface="Century Gothic"/>
              </a:rPr>
              <a:t> </a:t>
            </a:r>
            <a:r>
              <a:rPr lang="fr-FR" sz="2000" dirty="0" err="1">
                <a:solidFill>
                  <a:srgbClr val="FF0000"/>
                </a:solidFill>
                <a:latin typeface="Century Gothic"/>
                <a:cs typeface="Century Gothic"/>
              </a:rPr>
              <a:t>technical</a:t>
            </a:r>
            <a:r>
              <a:rPr lang="fr-FR" sz="2000" dirty="0">
                <a:solidFill>
                  <a:srgbClr val="FF0000"/>
                </a:solidFill>
                <a:latin typeface="Century Gothic"/>
                <a:cs typeface="Century Gothic"/>
              </a:rPr>
              <a:t> noises </a:t>
            </a:r>
            <a:r>
              <a:rPr lang="fr-FR" sz="2000" dirty="0" err="1">
                <a:solidFill>
                  <a:srgbClr val="FF0000"/>
                </a:solidFill>
                <a:latin typeface="Century Gothic"/>
                <a:cs typeface="Century Gothic"/>
              </a:rPr>
              <a:t>at</a:t>
            </a:r>
            <a:r>
              <a:rPr lang="fr-FR" sz="2000" dirty="0">
                <a:solidFill>
                  <a:srgbClr val="FF0000"/>
                </a:solidFill>
                <a:latin typeface="Century Gothic"/>
                <a:cs typeface="Century Gothic"/>
              </a:rPr>
              <a:t> </a:t>
            </a:r>
            <a:r>
              <a:rPr lang="fr-FR" sz="2000" dirty="0" err="1">
                <a:solidFill>
                  <a:srgbClr val="FF0000"/>
                </a:solidFill>
                <a:latin typeface="Century Gothic"/>
                <a:cs typeface="Century Gothic"/>
              </a:rPr>
              <a:t>low</a:t>
            </a:r>
            <a:r>
              <a:rPr lang="fr-FR" sz="2000" dirty="0">
                <a:solidFill>
                  <a:srgbClr val="FF0000"/>
                </a:solidFill>
                <a:latin typeface="Century Gothic"/>
                <a:cs typeface="Century Gothic"/>
              </a:rPr>
              <a:t> </a:t>
            </a:r>
            <a:r>
              <a:rPr lang="fr-FR" sz="2000" dirty="0" err="1">
                <a:solidFill>
                  <a:srgbClr val="FF0000"/>
                </a:solidFill>
                <a:latin typeface="Century Gothic"/>
                <a:cs typeface="Century Gothic"/>
              </a:rPr>
              <a:t>frequency</a:t>
            </a:r>
            <a:endParaRPr lang="fr-FR" sz="2000" dirty="0">
              <a:solidFill>
                <a:srgbClr val="FF0000"/>
              </a:solidFill>
              <a:latin typeface="Century Gothic"/>
              <a:cs typeface="Century Gothic"/>
            </a:endParaRPr>
          </a:p>
          <a:p>
            <a:pPr marL="742950" lvl="1" indent="-285750">
              <a:buFont typeface="Arial"/>
              <a:buChar char="•"/>
            </a:pPr>
            <a:r>
              <a:rPr lang="fr-FR" sz="2000" dirty="0" err="1">
                <a:solidFill>
                  <a:srgbClr val="FF0000"/>
                </a:solidFill>
                <a:latin typeface="Century Gothic"/>
                <a:cs typeface="Century Gothic"/>
              </a:rPr>
              <a:t>Reduce</a:t>
            </a:r>
            <a:r>
              <a:rPr lang="fr-FR" sz="2000" dirty="0">
                <a:solidFill>
                  <a:srgbClr val="FF0000"/>
                </a:solidFill>
                <a:latin typeface="Century Gothic"/>
                <a:cs typeface="Century Gothic"/>
              </a:rPr>
              <a:t> </a:t>
            </a:r>
            <a:r>
              <a:rPr lang="fr-FR" sz="2000" dirty="0" err="1">
                <a:solidFill>
                  <a:srgbClr val="FF0000"/>
                </a:solidFill>
                <a:latin typeface="Century Gothic"/>
                <a:cs typeface="Century Gothic"/>
              </a:rPr>
              <a:t>Newtonian</a:t>
            </a:r>
            <a:r>
              <a:rPr lang="fr-FR" sz="2000" dirty="0">
                <a:solidFill>
                  <a:srgbClr val="FF0000"/>
                </a:solidFill>
                <a:latin typeface="Century Gothic"/>
                <a:cs typeface="Century Gothic"/>
              </a:rPr>
              <a:t> noise</a:t>
            </a:r>
          </a:p>
          <a:p>
            <a:pPr marL="742950" lvl="1" indent="-285750">
              <a:buFont typeface="Arial"/>
              <a:buChar char="•"/>
            </a:pPr>
            <a:endParaRPr lang="fr-FR" sz="2400" dirty="0">
              <a:latin typeface="Century Gothic"/>
              <a:cs typeface="Century Gothic"/>
            </a:endParaRPr>
          </a:p>
          <a:p>
            <a:endParaRPr lang="fr-FR" sz="2400" dirty="0">
              <a:latin typeface="Century Gothic"/>
              <a:cs typeface="Century Gothic"/>
            </a:endParaRPr>
          </a:p>
        </p:txBody>
      </p:sp>
      <p:pic>
        <p:nvPicPr>
          <p:cNvPr id="2" name="Image 1">
            <a:extLst>
              <a:ext uri="{FF2B5EF4-FFF2-40B4-BE49-F238E27FC236}">
                <a16:creationId xmlns:a16="http://schemas.microsoft.com/office/drawing/2014/main" id="{70E56E9D-2C6C-9DAB-0499-36CC64B07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697" y="1021343"/>
            <a:ext cx="4164606" cy="3010776"/>
          </a:xfrm>
          <a:prstGeom prst="rect">
            <a:avLst/>
          </a:prstGeom>
        </p:spPr>
      </p:pic>
      <p:sp>
        <p:nvSpPr>
          <p:cNvPr id="4" name="Rectangle 2">
            <a:extLst>
              <a:ext uri="{FF2B5EF4-FFF2-40B4-BE49-F238E27FC236}">
                <a16:creationId xmlns:a16="http://schemas.microsoft.com/office/drawing/2014/main" id="{4D2B462A-DD03-03BD-F717-1E97F2EC875F}"/>
              </a:ext>
            </a:extLst>
          </p:cNvPr>
          <p:cNvSpPr txBox="1">
            <a:spLocks noChangeAspect="1" noChangeArrowheads="1"/>
          </p:cNvSpPr>
          <p:nvPr/>
        </p:nvSpPr>
        <p:spPr>
          <a:xfrm>
            <a:off x="4324129" y="1434175"/>
            <a:ext cx="2392800" cy="684723"/>
          </a:xfrm>
          <a:prstGeom prst="rect">
            <a:avLst/>
          </a:prstGeom>
          <a:solidFill>
            <a:schemeClr val="accent5">
              <a:lumMod val="20000"/>
              <a:lumOff val="80000"/>
            </a:schemeClr>
          </a:solidFill>
          <a:scene3d>
            <a:camera prst="orthographicFront"/>
            <a:lightRig rig="threePt" dir="t">
              <a:rot lat="0" lon="0" rev="5400000"/>
            </a:lightRig>
          </a:scene3d>
        </p:spPr>
        <p:txBody>
          <a:bodyPr vert="horz" lIns="68580" tIns="34290" rIns="68580" bIns="34290" rtlCol="0" anchor="ctr">
            <a:noAutofit/>
          </a:bodyPr>
          <a:lstStyle/>
          <a:p>
            <a:pPr algn="ctr">
              <a:spcBef>
                <a:spcPct val="0"/>
              </a:spcBef>
              <a:defRPr/>
            </a:pPr>
            <a:r>
              <a:rPr lang="fr-FR" sz="2000" dirty="0">
                <a:latin typeface="Century Gothic" panose="020B0502020202020204" pitchFamily="34" charset="0"/>
                <a:ea typeface="+mj-ea"/>
              </a:rPr>
              <a:t>Work in </a:t>
            </a:r>
            <a:r>
              <a:rPr lang="fr-FR" sz="2000" dirty="0" err="1">
                <a:latin typeface="Century Gothic" panose="020B0502020202020204" pitchFamily="34" charset="0"/>
                <a:ea typeface="+mj-ea"/>
              </a:rPr>
              <a:t>progress</a:t>
            </a:r>
            <a:r>
              <a:rPr lang="fr-FR" sz="2000" dirty="0">
                <a:latin typeface="Century Gothic" panose="020B0502020202020204" pitchFamily="34" charset="0"/>
                <a:ea typeface="+mj-ea"/>
              </a:rPr>
              <a:t> </a:t>
            </a:r>
            <a:endParaRPr lang="fr-FR" sz="2000" dirty="0">
              <a:latin typeface="Century Gothic" panose="020B0502020202020204" pitchFamily="34" charset="0"/>
            </a:endParaRPr>
          </a:p>
        </p:txBody>
      </p:sp>
    </p:spTree>
    <p:extLst>
      <p:ext uri="{BB962C8B-B14F-4D97-AF65-F5344CB8AC3E}">
        <p14:creationId xmlns:p14="http://schemas.microsoft.com/office/powerpoint/2010/main" val="32624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315A062-263C-22FD-17B8-F6EF3793E3C3}"/>
              </a:ext>
            </a:extLst>
          </p:cNvPr>
          <p:cNvPicPr>
            <a:picLocks noChangeAspect="1"/>
          </p:cNvPicPr>
          <p:nvPr/>
        </p:nvPicPr>
        <p:blipFill>
          <a:blip r:embed="rId2"/>
          <a:stretch>
            <a:fillRect/>
          </a:stretch>
        </p:blipFill>
        <p:spPr>
          <a:xfrm>
            <a:off x="154030" y="2140005"/>
            <a:ext cx="6141179" cy="2711316"/>
          </a:xfrm>
          <a:prstGeom prst="rect">
            <a:avLst/>
          </a:prstGeom>
        </p:spPr>
      </p:pic>
      <p:sp>
        <p:nvSpPr>
          <p:cNvPr id="27" name="Text Box 3"/>
          <p:cNvSpPr txBox="1">
            <a:spLocks noChangeArrowheads="1"/>
          </p:cNvSpPr>
          <p:nvPr/>
        </p:nvSpPr>
        <p:spPr bwMode="auto">
          <a:xfrm>
            <a:off x="569640" y="260648"/>
            <a:ext cx="8338365" cy="646331"/>
          </a:xfrm>
          <a:prstGeom prst="rect">
            <a:avLst/>
          </a:prstGeom>
          <a:noFill/>
          <a:ln w="38100">
            <a:noFill/>
            <a:miter lim="800000"/>
            <a:headEnd/>
            <a:tailEnd/>
          </a:ln>
          <a:effectLst/>
        </p:spPr>
        <p:txBody>
          <a:bodyPr wrap="square">
            <a:prstTxWarp prst="textNoShape">
              <a:avLst/>
            </a:prstTxWarp>
            <a:spAutoFit/>
          </a:bodyPr>
          <a:lstStyle/>
          <a:p>
            <a:pPr marL="457200" indent="-457200" algn="ctr">
              <a:spcBef>
                <a:spcPct val="50000"/>
              </a:spcBef>
              <a:buFont typeface="Wingdings" pitchFamily="-106" charset="2"/>
              <a:buNone/>
            </a:pPr>
            <a:r>
              <a:rPr lang="en-US" sz="3600" dirty="0">
                <a:latin typeface="Century Gothic"/>
                <a:cs typeface="Century Gothic"/>
              </a:rPr>
              <a:t>The “big picture” </a:t>
            </a:r>
          </a:p>
        </p:txBody>
      </p:sp>
      <p:sp>
        <p:nvSpPr>
          <p:cNvPr id="3" name="Espace réservé du numéro de diapositive 2"/>
          <p:cNvSpPr>
            <a:spLocks noGrp="1"/>
          </p:cNvSpPr>
          <p:nvPr>
            <p:ph type="sldNum" sz="quarter" idx="12"/>
          </p:nvPr>
        </p:nvSpPr>
        <p:spPr/>
        <p:txBody>
          <a:bodyPr/>
          <a:lstStyle/>
          <a:p>
            <a:fld id="{E2285BFB-BEC0-B44A-8897-571C188C6AED}" type="slidenum">
              <a:rPr lang="fr-FR" smtClean="0"/>
              <a:pPr/>
              <a:t>19</a:t>
            </a:fld>
            <a:endParaRPr lang="fr-FR"/>
          </a:p>
        </p:txBody>
      </p:sp>
      <p:sp>
        <p:nvSpPr>
          <p:cNvPr id="4" name="Rectangle 3"/>
          <p:cNvSpPr/>
          <p:nvPr/>
        </p:nvSpPr>
        <p:spPr>
          <a:xfrm>
            <a:off x="3851920" y="1556792"/>
            <a:ext cx="2247063" cy="399602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403648" y="1607744"/>
            <a:ext cx="2088232" cy="39814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ZoneTexte 4"/>
          <p:cNvSpPr txBox="1"/>
          <p:nvPr/>
        </p:nvSpPr>
        <p:spPr>
          <a:xfrm>
            <a:off x="1259632" y="5661248"/>
            <a:ext cx="2778224" cy="646331"/>
          </a:xfrm>
          <a:prstGeom prst="rect">
            <a:avLst/>
          </a:prstGeom>
          <a:noFill/>
        </p:spPr>
        <p:txBody>
          <a:bodyPr wrap="square" rtlCol="0">
            <a:spAutoFit/>
          </a:bodyPr>
          <a:lstStyle/>
          <a:p>
            <a:r>
              <a:rPr lang="en-US" dirty="0">
                <a:latin typeface="Century Gothic"/>
                <a:cs typeface="Century Gothic"/>
              </a:rPr>
              <a:t>Advanced Virgo and Advanced LIGO </a:t>
            </a:r>
          </a:p>
        </p:txBody>
      </p:sp>
      <p:sp>
        <p:nvSpPr>
          <p:cNvPr id="42" name="ZoneTexte 41"/>
          <p:cNvSpPr txBox="1"/>
          <p:nvPr/>
        </p:nvSpPr>
        <p:spPr>
          <a:xfrm>
            <a:off x="4067944" y="5710019"/>
            <a:ext cx="2778224" cy="646331"/>
          </a:xfrm>
          <a:prstGeom prst="rect">
            <a:avLst/>
          </a:prstGeom>
          <a:noFill/>
        </p:spPr>
        <p:txBody>
          <a:bodyPr wrap="square" rtlCol="0">
            <a:spAutoFit/>
          </a:bodyPr>
          <a:lstStyle/>
          <a:p>
            <a:r>
              <a:rPr lang="en-US" dirty="0">
                <a:latin typeface="Century Gothic"/>
                <a:cs typeface="Century Gothic"/>
              </a:rPr>
              <a:t>Advanced Virgo+ </a:t>
            </a:r>
          </a:p>
          <a:p>
            <a:r>
              <a:rPr lang="en-US" dirty="0">
                <a:latin typeface="Century Gothic"/>
                <a:cs typeface="Century Gothic"/>
              </a:rPr>
              <a:t>and Advanced LIGO +</a:t>
            </a:r>
          </a:p>
        </p:txBody>
      </p:sp>
      <p:sp>
        <p:nvSpPr>
          <p:cNvPr id="6" name="ZoneTexte 5"/>
          <p:cNvSpPr txBox="1"/>
          <p:nvPr/>
        </p:nvSpPr>
        <p:spPr>
          <a:xfrm>
            <a:off x="2267744" y="1095127"/>
            <a:ext cx="2304256" cy="461665"/>
          </a:xfrm>
          <a:prstGeom prst="rect">
            <a:avLst/>
          </a:prstGeom>
          <a:noFill/>
        </p:spPr>
        <p:txBody>
          <a:bodyPr wrap="square" rtlCol="0">
            <a:spAutoFit/>
          </a:bodyPr>
          <a:lstStyle/>
          <a:p>
            <a:r>
              <a:rPr lang="en-US" sz="2400" dirty="0">
                <a:latin typeface="Century Gothic"/>
                <a:cs typeface="Century Gothic"/>
              </a:rPr>
              <a:t>2G</a:t>
            </a:r>
            <a:r>
              <a:rPr lang="en-US" dirty="0"/>
              <a:t> </a:t>
            </a:r>
          </a:p>
        </p:txBody>
      </p:sp>
      <p:sp>
        <p:nvSpPr>
          <p:cNvPr id="77" name="ZoneTexte 76"/>
          <p:cNvSpPr txBox="1"/>
          <p:nvPr/>
        </p:nvSpPr>
        <p:spPr>
          <a:xfrm>
            <a:off x="4693364" y="1114489"/>
            <a:ext cx="1054994" cy="461665"/>
          </a:xfrm>
          <a:prstGeom prst="rect">
            <a:avLst/>
          </a:prstGeom>
          <a:noFill/>
        </p:spPr>
        <p:txBody>
          <a:bodyPr wrap="square" rtlCol="0">
            <a:spAutoFit/>
          </a:bodyPr>
          <a:lstStyle/>
          <a:p>
            <a:r>
              <a:rPr lang="en-US" sz="2400" dirty="0">
                <a:latin typeface="Century Gothic"/>
                <a:cs typeface="Century Gothic"/>
              </a:rPr>
              <a:t>2G+ </a:t>
            </a:r>
            <a:r>
              <a:rPr lang="en-US" dirty="0"/>
              <a:t> </a:t>
            </a:r>
          </a:p>
        </p:txBody>
      </p:sp>
      <p:sp>
        <p:nvSpPr>
          <p:cNvPr id="78" name="ZoneTexte 77"/>
          <p:cNvSpPr txBox="1"/>
          <p:nvPr/>
        </p:nvSpPr>
        <p:spPr>
          <a:xfrm>
            <a:off x="6228184" y="2852936"/>
            <a:ext cx="2298947" cy="1200328"/>
          </a:xfrm>
          <a:prstGeom prst="rect">
            <a:avLst/>
          </a:prstGeom>
          <a:noFill/>
        </p:spPr>
        <p:txBody>
          <a:bodyPr wrap="square" rtlCol="0">
            <a:spAutoFit/>
          </a:bodyPr>
          <a:lstStyle/>
          <a:p>
            <a:r>
              <a:rPr lang="en-US" sz="2400" dirty="0">
                <a:latin typeface="Century Gothic"/>
                <a:cs typeface="Century Gothic"/>
              </a:rPr>
              <a:t>Reaching the limit of 2G</a:t>
            </a:r>
          </a:p>
          <a:p>
            <a:r>
              <a:rPr lang="en-US" sz="2400" dirty="0">
                <a:latin typeface="Century Gothic"/>
                <a:cs typeface="Century Gothic"/>
              </a:rPr>
              <a:t>Virgo_nEXT</a:t>
            </a:r>
            <a:endParaRPr lang="en-US" dirty="0"/>
          </a:p>
        </p:txBody>
      </p:sp>
      <p:sp>
        <p:nvSpPr>
          <p:cNvPr id="2" name="Ellipse 1"/>
          <p:cNvSpPr/>
          <p:nvPr/>
        </p:nvSpPr>
        <p:spPr>
          <a:xfrm>
            <a:off x="5919381" y="2194173"/>
            <a:ext cx="2549817" cy="2602980"/>
          </a:xfrm>
          <a:prstGeom prst="ellipse">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65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7" name="Rectangle 7"/>
          <p:cNvSpPr>
            <a:spLocks noChangeArrowheads="1"/>
          </p:cNvSpPr>
          <p:nvPr/>
        </p:nvSpPr>
        <p:spPr bwMode="auto">
          <a:xfrm>
            <a:off x="6132513" y="6400800"/>
            <a:ext cx="3011487" cy="457200"/>
          </a:xfrm>
          <a:prstGeom prst="rect">
            <a:avLst/>
          </a:prstGeom>
          <a:noFill/>
          <a:ln w="9525">
            <a:noFill/>
            <a:miter lim="800000"/>
            <a:headEnd/>
            <a:tailEnd/>
          </a:ln>
          <a:effectLst/>
        </p:spPr>
        <p:txBody>
          <a:bodyPr wrap="none" anchor="ctr">
            <a:prstTxWarp prst="textNoShape">
              <a:avLst/>
            </a:prstTxWarp>
            <a:spAutoFit/>
          </a:bodyPr>
          <a:lstStyle/>
          <a:p>
            <a:pPr eaLnBrk="1" hangingPunct="1">
              <a:spcBef>
                <a:spcPct val="0"/>
              </a:spcBef>
            </a:pPr>
            <a:r>
              <a:rPr lang="en-US" sz="2400" b="1" i="0" dirty="0">
                <a:solidFill>
                  <a:schemeClr val="bg1"/>
                </a:solidFill>
              </a:rPr>
              <a:t>Joseph </a:t>
            </a:r>
            <a:r>
              <a:rPr lang="en-US" sz="2400" b="1" i="0" dirty="0" err="1">
                <a:solidFill>
                  <a:schemeClr val="bg1"/>
                </a:solidFill>
              </a:rPr>
              <a:t>H.Taylor</a:t>
            </a:r>
            <a:r>
              <a:rPr lang="en-US" sz="2400" b="1" i="0" dirty="0">
                <a:solidFill>
                  <a:schemeClr val="bg1"/>
                </a:solidFill>
              </a:rPr>
              <a:t> Jr </a:t>
            </a:r>
          </a:p>
        </p:txBody>
      </p:sp>
      <p:sp>
        <p:nvSpPr>
          <p:cNvPr id="834569" name="Text Box 9"/>
          <p:cNvSpPr txBox="1">
            <a:spLocks noChangeArrowheads="1"/>
          </p:cNvSpPr>
          <p:nvPr/>
        </p:nvSpPr>
        <p:spPr bwMode="auto">
          <a:xfrm>
            <a:off x="85725" y="6567488"/>
            <a:ext cx="1209675" cy="214312"/>
          </a:xfrm>
          <a:prstGeom prst="rect">
            <a:avLst/>
          </a:prstGeom>
          <a:noFill/>
          <a:ln w="9525">
            <a:noFill/>
            <a:miter lim="800000"/>
            <a:headEnd/>
            <a:tailEnd/>
          </a:ln>
          <a:effectLst/>
        </p:spPr>
        <p:txBody>
          <a:bodyPr wrap="none">
            <a:prstTxWarp prst="textNoShape">
              <a:avLst/>
            </a:prstTxWarp>
            <a:spAutoFit/>
          </a:bodyPr>
          <a:lstStyle/>
          <a:p>
            <a:pPr eaLnBrk="1" hangingPunct="1">
              <a:spcBef>
                <a:spcPct val="0"/>
              </a:spcBef>
            </a:pPr>
            <a:r>
              <a:rPr lang="en-US" sz="800" i="0">
                <a:solidFill>
                  <a:schemeClr val="bg1"/>
                </a:solidFill>
              </a:rPr>
              <a:t>Source: www.NSF.gov</a:t>
            </a:r>
          </a:p>
        </p:txBody>
      </p:sp>
      <p:sp>
        <p:nvSpPr>
          <p:cNvPr id="7"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schemeClr val="tx1"/>
                </a:solidFill>
                <a:effectLst/>
                <a:uLnTx/>
                <a:uFillTx/>
                <a:latin typeface="Century Gothic"/>
                <a:ea typeface="+mj-ea"/>
                <a:cs typeface="Century Gothic"/>
              </a:rPr>
              <a:t>Interferometric</a:t>
            </a:r>
            <a:r>
              <a:rPr kumimoji="0" lang="fr-FR" sz="3200" b="0" i="0" u="none" strike="noStrike" kern="1200" cap="none" spc="0" normalizeH="0" noProof="0" dirty="0">
                <a:ln>
                  <a:noFill/>
                </a:ln>
                <a:solidFill>
                  <a:schemeClr val="tx1"/>
                </a:solidFill>
                <a:effectLst/>
                <a:uLnTx/>
                <a:uFillTx/>
                <a:latin typeface="Century Gothic"/>
                <a:ea typeface="+mj-ea"/>
                <a:cs typeface="Century Gothic"/>
              </a:rPr>
              <a:t> detectors: The </a:t>
            </a:r>
            <a:r>
              <a:rPr kumimoji="0" lang="fr-FR" sz="3200" b="0" i="0" u="none" strike="noStrike" kern="1200" cap="none" spc="0" normalizeH="0" noProof="0" dirty="0" err="1">
                <a:ln>
                  <a:noFill/>
                </a:ln>
                <a:solidFill>
                  <a:schemeClr val="tx1"/>
                </a:solidFill>
                <a:effectLst/>
                <a:uLnTx/>
                <a:uFillTx/>
                <a:latin typeface="Century Gothic"/>
                <a:ea typeface="+mj-ea"/>
                <a:cs typeface="Century Gothic"/>
              </a:rPr>
              <a:t>early</a:t>
            </a:r>
            <a:r>
              <a:rPr kumimoji="0" lang="fr-FR" sz="3200" b="0" i="0" u="none" strike="noStrike" kern="1200" cap="none" spc="0" normalizeH="0" noProof="0" dirty="0">
                <a:ln>
                  <a:noFill/>
                </a:ln>
                <a:solidFill>
                  <a:schemeClr val="tx1"/>
                </a:solidFill>
                <a:effectLst/>
                <a:uLnTx/>
                <a:uFillTx/>
                <a:latin typeface="Century Gothic"/>
                <a:ea typeface="+mj-ea"/>
                <a:cs typeface="Century Gothic"/>
              </a:rPr>
              <a:t> </a:t>
            </a:r>
            <a:r>
              <a:rPr kumimoji="0" lang="fr-FR" sz="3200" b="0" i="0" u="none" strike="noStrike" kern="1200" cap="none" spc="0" normalizeH="0" noProof="0" dirty="0" err="1">
                <a:ln>
                  <a:noFill/>
                </a:ln>
                <a:solidFill>
                  <a:schemeClr val="tx1"/>
                </a:solidFill>
                <a:effectLst/>
                <a:uLnTx/>
                <a:uFillTx/>
                <a:latin typeface="Century Gothic"/>
                <a:ea typeface="+mj-ea"/>
                <a:cs typeface="Century Gothic"/>
              </a:rPr>
              <a:t>years</a:t>
            </a:r>
            <a:r>
              <a:rPr kumimoji="0" lang="fr-FR" sz="3200" b="0" i="0" u="none" strike="noStrike" kern="1200" cap="none" spc="0" normalizeH="0" noProof="0" dirty="0">
                <a:ln>
                  <a:noFill/>
                </a:ln>
                <a:solidFill>
                  <a:schemeClr val="tx1"/>
                </a:solidFill>
                <a:effectLst/>
                <a:uLnTx/>
                <a:uFillTx/>
                <a:latin typeface="Century Gothic"/>
                <a:ea typeface="+mj-ea"/>
                <a:cs typeface="Century Gothic"/>
              </a:rPr>
              <a:t> </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sp>
        <p:nvSpPr>
          <p:cNvPr id="9" name="ZoneTexte 8"/>
          <p:cNvSpPr txBox="1"/>
          <p:nvPr/>
        </p:nvSpPr>
        <p:spPr>
          <a:xfrm>
            <a:off x="107504" y="3789040"/>
            <a:ext cx="9067800" cy="2554545"/>
          </a:xfrm>
          <a:prstGeom prst="rect">
            <a:avLst/>
          </a:prstGeom>
          <a:noFill/>
        </p:spPr>
        <p:txBody>
          <a:bodyPr wrap="square" rtlCol="0">
            <a:spAutoFit/>
          </a:bodyPr>
          <a:lstStyle/>
          <a:p>
            <a:pPr>
              <a:buFont typeface="Arial"/>
              <a:buChar char="•"/>
            </a:pPr>
            <a:r>
              <a:rPr sz="2000" dirty="0" err="1">
                <a:latin typeface="Century Gothic"/>
                <a:cs typeface="Century Gothic"/>
              </a:rPr>
              <a:t>Gertsenshtein</a:t>
            </a:r>
            <a:r>
              <a:rPr sz="2000" dirty="0">
                <a:latin typeface="Century Gothic"/>
                <a:cs typeface="Century Gothic"/>
              </a:rPr>
              <a:t> and V. I. Pustovoit</a:t>
            </a:r>
            <a:r>
              <a:rPr lang="fr-FR" sz="2000" dirty="0">
                <a:latin typeface="Century Gothic"/>
                <a:cs typeface="Century Gothic"/>
              </a:rPr>
              <a:t> (1962), </a:t>
            </a:r>
            <a:r>
              <a:rPr lang="fr-FR" sz="2000" dirty="0" err="1">
                <a:latin typeface="Century Gothic"/>
                <a:cs typeface="Century Gothic"/>
              </a:rPr>
              <a:t>Pirani</a:t>
            </a:r>
            <a:r>
              <a:rPr lang="fr-FR" sz="2000" dirty="0">
                <a:latin typeface="Century Gothic"/>
                <a:cs typeface="Century Gothic"/>
              </a:rPr>
              <a:t> (1962)</a:t>
            </a:r>
          </a:p>
          <a:p>
            <a:pPr>
              <a:buFont typeface="Arial"/>
              <a:buChar char="•"/>
            </a:pPr>
            <a:endParaRPr lang="fr-FR" sz="2000" dirty="0">
              <a:latin typeface="Century Gothic"/>
              <a:cs typeface="Century Gothic"/>
            </a:endParaRPr>
          </a:p>
          <a:p>
            <a:pPr>
              <a:buFont typeface="Arial"/>
              <a:buChar char="•"/>
            </a:pPr>
            <a:r>
              <a:rPr lang="fr-FR" sz="2000" dirty="0">
                <a:latin typeface="Century Gothic"/>
                <a:cs typeface="Century Gothic"/>
              </a:rPr>
              <a:t> Weber and </a:t>
            </a:r>
            <a:r>
              <a:rPr lang="fr-FR" sz="2000" dirty="0" err="1">
                <a:latin typeface="Century Gothic"/>
                <a:cs typeface="Century Gothic"/>
              </a:rPr>
              <a:t>Forward</a:t>
            </a:r>
            <a:r>
              <a:rPr lang="fr-FR" sz="2000" dirty="0">
                <a:latin typeface="Century Gothic"/>
                <a:cs typeface="Century Gothic"/>
              </a:rPr>
              <a:t>, </a:t>
            </a:r>
            <a:r>
              <a:rPr lang="fr-FR" sz="2000" dirty="0" err="1">
                <a:latin typeface="Century Gothic"/>
                <a:cs typeface="Century Gothic"/>
              </a:rPr>
              <a:t>experiment</a:t>
            </a:r>
            <a:r>
              <a:rPr lang="fr-FR" sz="2000" dirty="0">
                <a:latin typeface="Century Gothic"/>
                <a:cs typeface="Century Gothic"/>
              </a:rPr>
              <a:t> in </a:t>
            </a:r>
            <a:r>
              <a:rPr lang="fr-FR" sz="2000" dirty="0" err="1">
                <a:latin typeface="Century Gothic"/>
                <a:cs typeface="Century Gothic"/>
              </a:rPr>
              <a:t>Malibù</a:t>
            </a:r>
            <a:r>
              <a:rPr lang="fr-FR" sz="2000" dirty="0">
                <a:latin typeface="Century Gothic"/>
                <a:cs typeface="Century Gothic"/>
              </a:rPr>
              <a:t> </a:t>
            </a:r>
          </a:p>
          <a:p>
            <a:endParaRPr lang="fr-FR" sz="2000" dirty="0">
              <a:latin typeface="Century Gothic"/>
              <a:cs typeface="Century Gothic"/>
            </a:endParaRPr>
          </a:p>
          <a:p>
            <a:pPr>
              <a:buFont typeface="Arial"/>
              <a:buChar char="•"/>
            </a:pPr>
            <a:r>
              <a:rPr lang="fr-FR" sz="2000" dirty="0">
                <a:latin typeface="Century Gothic"/>
                <a:cs typeface="Century Gothic"/>
              </a:rPr>
              <a:t> First prototype: </a:t>
            </a:r>
            <a:r>
              <a:rPr sz="2000" dirty="0">
                <a:latin typeface="Century Gothic"/>
                <a:cs typeface="Century Gothic"/>
              </a:rPr>
              <a:t>E. Moss, L. R. Miller, and R. L. Forward</a:t>
            </a:r>
            <a:r>
              <a:rPr lang="fr-FR" sz="2000" dirty="0">
                <a:latin typeface="Century Gothic"/>
                <a:cs typeface="Century Gothic"/>
              </a:rPr>
              <a:t> (1971)  </a:t>
            </a:r>
          </a:p>
          <a:p>
            <a:r>
              <a:rPr lang="fr-FR" sz="2000" dirty="0">
                <a:solidFill>
                  <a:srgbClr val="FF0000"/>
                </a:solidFill>
                <a:latin typeface="Century Gothic"/>
                <a:cs typeface="Century Gothic"/>
              </a:rPr>
              <a:t>~ 10</a:t>
            </a:r>
            <a:r>
              <a:rPr lang="fr-FR" sz="2000" baseline="30000" dirty="0">
                <a:solidFill>
                  <a:srgbClr val="FF0000"/>
                </a:solidFill>
                <a:latin typeface="Century Gothic"/>
                <a:cs typeface="Century Gothic"/>
              </a:rPr>
              <a:t>-14 </a:t>
            </a:r>
            <a:r>
              <a:rPr lang="fr-FR" sz="2000" dirty="0">
                <a:solidFill>
                  <a:srgbClr val="FF0000"/>
                </a:solidFill>
                <a:latin typeface="Century Gothic"/>
                <a:cs typeface="Century Gothic"/>
              </a:rPr>
              <a:t>mHz</a:t>
            </a:r>
            <a:r>
              <a:rPr lang="fr-FR" sz="2000" baseline="30000" dirty="0">
                <a:solidFill>
                  <a:srgbClr val="FF0000"/>
                </a:solidFill>
                <a:latin typeface="Century Gothic"/>
                <a:cs typeface="Century Gothic"/>
              </a:rPr>
              <a:t>-1/2</a:t>
            </a:r>
          </a:p>
          <a:p>
            <a:pPr>
              <a:buFont typeface="Arial"/>
              <a:buChar char="•"/>
            </a:pPr>
            <a:endParaRPr lang="fr-FR" sz="2000" dirty="0">
              <a:solidFill>
                <a:srgbClr val="FF0000"/>
              </a:solidFill>
              <a:latin typeface="Century Gothic"/>
              <a:cs typeface="Century Gothic"/>
            </a:endParaRPr>
          </a:p>
          <a:p>
            <a:pPr>
              <a:buFont typeface="Arial"/>
              <a:buChar char="•"/>
            </a:pPr>
            <a:r>
              <a:rPr lang="fr-FR" sz="2000" dirty="0">
                <a:latin typeface="Century Gothic"/>
                <a:cs typeface="Century Gothic"/>
              </a:rPr>
              <a:t> </a:t>
            </a:r>
            <a:r>
              <a:rPr sz="2000" dirty="0">
                <a:latin typeface="Century Gothic"/>
                <a:cs typeface="Century Gothic"/>
              </a:rPr>
              <a:t>R. Weiss</a:t>
            </a:r>
            <a:r>
              <a:rPr lang="fr-FR" sz="2000" dirty="0">
                <a:latin typeface="Century Gothic"/>
                <a:cs typeface="Century Gothic"/>
              </a:rPr>
              <a:t> (1972) – </a:t>
            </a:r>
            <a:r>
              <a:rPr lang="fr-FR" sz="2000" dirty="0" err="1">
                <a:latin typeface="Century Gothic"/>
                <a:cs typeface="Century Gothic"/>
              </a:rPr>
              <a:t>realistic</a:t>
            </a:r>
            <a:r>
              <a:rPr lang="fr-FR" sz="2000" dirty="0">
                <a:latin typeface="Century Gothic"/>
                <a:cs typeface="Century Gothic"/>
              </a:rPr>
              <a:t> </a:t>
            </a:r>
            <a:r>
              <a:rPr lang="fr-FR" sz="2000" dirty="0" err="1">
                <a:latin typeface="Century Gothic"/>
                <a:cs typeface="Century Gothic"/>
              </a:rPr>
              <a:t>study</a:t>
            </a:r>
            <a:r>
              <a:rPr lang="fr-FR" sz="2000" dirty="0">
                <a:latin typeface="Century Gothic"/>
                <a:cs typeface="Century Gothic"/>
              </a:rPr>
              <a:t> of the noises  </a:t>
            </a:r>
          </a:p>
        </p:txBody>
      </p:sp>
      <p:pic>
        <p:nvPicPr>
          <p:cNvPr id="3" name="Picture 12" descr="itf">
            <a:extLst>
              <a:ext uri="{FF2B5EF4-FFF2-40B4-BE49-F238E27FC236}">
                <a16:creationId xmlns:a16="http://schemas.microsoft.com/office/drawing/2014/main" id="{E28EAF1F-97A6-72FC-1F68-C72408FA62C6}"/>
              </a:ext>
            </a:extLst>
          </p:cNvPr>
          <p:cNvPicPr>
            <a:picLocks noChangeAspect="1" noChangeArrowheads="1"/>
          </p:cNvPicPr>
          <p:nvPr/>
        </p:nvPicPr>
        <p:blipFill>
          <a:blip r:embed="rId3"/>
          <a:srcRect/>
          <a:stretch>
            <a:fillRect/>
          </a:stretch>
        </p:blipFill>
        <p:spPr bwMode="auto">
          <a:xfrm>
            <a:off x="899592" y="1506206"/>
            <a:ext cx="3105055" cy="1787220"/>
          </a:xfrm>
          <a:prstGeom prst="rect">
            <a:avLst/>
          </a:prstGeom>
          <a:noFill/>
        </p:spPr>
      </p:pic>
      <p:pic>
        <p:nvPicPr>
          <p:cNvPr id="4" name="Image 3" descr="349x349-Rainer-Weiss-sign-1.jpg">
            <a:extLst>
              <a:ext uri="{FF2B5EF4-FFF2-40B4-BE49-F238E27FC236}">
                <a16:creationId xmlns:a16="http://schemas.microsoft.com/office/drawing/2014/main" id="{F7DE1DB5-99FD-B781-BD70-B108A0896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018353"/>
            <a:ext cx="2590534" cy="2590534"/>
          </a:xfrm>
          <a:prstGeom prst="rect">
            <a:avLst/>
          </a:prstGeom>
        </p:spPr>
      </p:pic>
    </p:spTree>
    <p:extLst>
      <p:ext uri="{BB962C8B-B14F-4D97-AF65-F5344CB8AC3E}">
        <p14:creationId xmlns:p14="http://schemas.microsoft.com/office/powerpoint/2010/main" val="12127060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Virgo proposal - 1989</a:t>
            </a:r>
          </a:p>
        </p:txBody>
      </p:sp>
      <p:pic>
        <p:nvPicPr>
          <p:cNvPr id="9" name="Picture 8" descr="Virgo89 (trascinato).pd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100" y="1340768"/>
            <a:ext cx="2667000" cy="3774141"/>
          </a:xfrm>
          <a:prstGeom prst="rect">
            <a:avLst/>
          </a:prstGeom>
          <a:solidFill>
            <a:srgbClr val="FFFFFF"/>
          </a:solidFill>
          <a:ln>
            <a:solidFill>
              <a:srgbClr val="000000"/>
            </a:solidFill>
          </a:ln>
        </p:spPr>
      </p:pic>
      <p:sp>
        <p:nvSpPr>
          <p:cNvPr id="10" name="Rectangle 9"/>
          <p:cNvSpPr/>
          <p:nvPr/>
        </p:nvSpPr>
        <p:spPr>
          <a:xfrm>
            <a:off x="3419872" y="1606987"/>
            <a:ext cx="5029200" cy="3406189"/>
          </a:xfrm>
          <a:prstGeom prst="rect">
            <a:avLst/>
          </a:prstGeom>
          <a:ln>
            <a:solidFill>
              <a:srgbClr val="000000"/>
            </a:solidFill>
          </a:ln>
        </p:spPr>
        <p:txBody>
          <a:bodyPr wrap="square">
            <a:spAutoFit/>
          </a:bodyPr>
          <a:lstStyle/>
          <a:p>
            <a:pPr>
              <a:lnSpc>
                <a:spcPct val="120000"/>
              </a:lnSpc>
            </a:pPr>
            <a:r>
              <a:rPr lang="it-IT" sz="1200">
                <a:solidFill>
                  <a:srgbClr val="FF0000"/>
                </a:solidFill>
                <a:latin typeface="Avenir Book"/>
                <a:cs typeface="Avenir Book"/>
              </a:rPr>
              <a:t>VIRGO must be considered both as an experiment and as a step towards a future observatory</a:t>
            </a:r>
            <a:r>
              <a:rPr lang="it-IT" sz="1200">
                <a:latin typeface="Avenir Book"/>
                <a:cs typeface="Avenir Book"/>
              </a:rPr>
              <a:t>. The immediate goal of the VIRGO experiment is to realize, or to participate in, the first detection of gravitational radiation, but it also has the </a:t>
            </a:r>
            <a:r>
              <a:rPr lang="it-IT" sz="1200">
                <a:solidFill>
                  <a:srgbClr val="FF0000"/>
                </a:solidFill>
                <a:latin typeface="Avenir Book"/>
                <a:cs typeface="Avenir Book"/>
              </a:rPr>
              <a:t>long term goal of being one component of the gravitational wave detectors network</a:t>
            </a:r>
            <a:r>
              <a:rPr lang="it-IT" sz="1200">
                <a:latin typeface="Avenir Book"/>
                <a:cs typeface="Avenir Book"/>
              </a:rPr>
              <a:t> </a:t>
            </a:r>
            <a:r>
              <a:rPr lang="it-IT" sz="1200">
                <a:solidFill>
                  <a:srgbClr val="FF0000"/>
                </a:solidFill>
                <a:latin typeface="Avenir Book"/>
                <a:cs typeface="Avenir Book"/>
              </a:rPr>
              <a:t>which will involve other detectors in other countries, and provide data of astrophysical interest</a:t>
            </a:r>
            <a:r>
              <a:rPr lang="it-IT" sz="1200">
                <a:latin typeface="Avenir Book"/>
                <a:cs typeface="Avenir Book"/>
              </a:rPr>
              <a:t>. These goals</a:t>
            </a:r>
            <a:r>
              <a:rPr lang="it-IT" sz="1200" b="1">
                <a:latin typeface="Avenir Book"/>
                <a:cs typeface="Avenir Book"/>
              </a:rPr>
              <a:t> </a:t>
            </a:r>
            <a:r>
              <a:rPr lang="it-IT" sz="1200">
                <a:latin typeface="Avenir Book"/>
                <a:cs typeface="Avenir Book"/>
              </a:rPr>
              <a:t>imply a collaboration with the other groups having similar projects, without excluding some competition. </a:t>
            </a:r>
          </a:p>
          <a:p>
            <a:pPr>
              <a:lnSpc>
                <a:spcPct val="120000"/>
              </a:lnSpc>
            </a:pPr>
            <a:r>
              <a:rPr lang="it-IT" sz="1200">
                <a:latin typeface="Avenir Book"/>
                <a:cs typeface="Avenir Book"/>
              </a:rPr>
              <a:t>The group leaders from Italy, France, Germany, Scotland, and the USA have agreed to exchange all information and to collaborate on all the aspects of the construction of large interferometers in order to </a:t>
            </a:r>
            <a:r>
              <a:rPr lang="it-IT" sz="1200">
                <a:solidFill>
                  <a:srgbClr val="FF0000"/>
                </a:solidFill>
                <a:latin typeface="Avenir Book"/>
                <a:cs typeface="Avenir Book"/>
              </a:rPr>
              <a:t>generate the international effort required by the birth of gravitational astronomy</a:t>
            </a:r>
            <a:r>
              <a:rPr lang="it-IT" sz="1200">
                <a:latin typeface="Avenir Book"/>
                <a:cs typeface="Avenir Book"/>
              </a:rPr>
              <a:t>.</a:t>
            </a:r>
          </a:p>
          <a:p>
            <a:pPr>
              <a:lnSpc>
                <a:spcPct val="120000"/>
              </a:lnSpc>
            </a:pPr>
            <a:endParaRPr lang="it-IT" sz="1200">
              <a:latin typeface="Avenir Book"/>
              <a:cs typeface="Avenir Book"/>
            </a:endParaRPr>
          </a:p>
          <a:p>
            <a:pPr>
              <a:lnSpc>
                <a:spcPct val="120000"/>
              </a:lnSpc>
            </a:pPr>
            <a:r>
              <a:rPr lang="it-IT" sz="1200">
                <a:latin typeface="Avenir Book"/>
                <a:cs typeface="Avenir Book"/>
              </a:rPr>
              <a:t>		A BRILLET &amp; A GIAZOTTO </a:t>
            </a:r>
            <a:endParaRPr lang="it-IT" sz="1200" dirty="0">
              <a:latin typeface="Avenir Book"/>
              <a:cs typeface="Avenir Book"/>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ZoneTexte 5">
            <a:extLst>
              <a:ext uri="{FF2B5EF4-FFF2-40B4-BE49-F238E27FC236}">
                <a16:creationId xmlns:a16="http://schemas.microsoft.com/office/drawing/2014/main" id="{C24A6213-BF46-9E7A-8CD4-B31CFD656E51}"/>
              </a:ext>
            </a:extLst>
          </p:cNvPr>
          <p:cNvSpPr txBox="1"/>
          <p:nvPr/>
        </p:nvSpPr>
        <p:spPr>
          <a:xfrm>
            <a:off x="1571328" y="5373216"/>
            <a:ext cx="6961112"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Virgo approval by CNRS in 1993 and INFN in 1994</a:t>
            </a:r>
          </a:p>
          <a:p>
            <a:pPr marL="285750" indent="-285750">
              <a:buFont typeface="Arial" panose="020B0604020202020204" pitchFamily="34" charset="0"/>
              <a:buChar char="•"/>
            </a:pPr>
            <a:r>
              <a:rPr lang="en-US" dirty="0">
                <a:latin typeface="Century Gothic" panose="020B0502020202020204" pitchFamily="34" charset="0"/>
              </a:rPr>
              <a:t>Virgo commissioning starts in 2001 </a:t>
            </a:r>
          </a:p>
          <a:p>
            <a:pPr marL="285750" indent="-285750">
              <a:buFont typeface="Arial" panose="020B0604020202020204" pitchFamily="34" charset="0"/>
              <a:buChar char="•"/>
            </a:pPr>
            <a:r>
              <a:rPr lang="en-US" dirty="0">
                <a:latin typeface="Century Gothic" panose="020B0502020202020204" pitchFamily="34" charset="0"/>
              </a:rPr>
              <a:t>Virgo starts scientific data taking in 2007</a:t>
            </a:r>
          </a:p>
          <a:p>
            <a:pPr marL="285750" indent="-285750">
              <a:buFont typeface="Arial" panose="020B0604020202020204" pitchFamily="34" charset="0"/>
              <a:buChar char="•"/>
            </a:pPr>
            <a:r>
              <a:rPr lang="en-US" dirty="0">
                <a:latin typeface="Century Gothic" panose="020B0502020202020204" pitchFamily="34" charset="0"/>
              </a:rPr>
              <a:t>Virgo first detection in 2017 </a:t>
            </a:r>
          </a:p>
        </p:txBody>
      </p:sp>
    </p:spTree>
    <p:extLst>
      <p:ext uri="{BB962C8B-B14F-4D97-AF65-F5344CB8AC3E}">
        <p14:creationId xmlns:p14="http://schemas.microsoft.com/office/powerpoint/2010/main" val="307827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565275" y="60325"/>
            <a:ext cx="7370763" cy="790575"/>
          </a:xfrm>
          <a:noFill/>
          <a:ln/>
        </p:spPr>
        <p:txBody>
          <a:bodyPr/>
          <a:lstStyle/>
          <a:p>
            <a:r>
              <a:rPr lang="en-US" sz="3600" dirty="0">
                <a:latin typeface="Verdana" pitchFamily="-106" charset="0"/>
              </a:rPr>
              <a:t>    </a:t>
            </a:r>
            <a:endParaRPr lang="fr-FR" sz="2800" dirty="0">
              <a:latin typeface="Verdana" pitchFamily="-106" charset="0"/>
            </a:endParaRPr>
          </a:p>
        </p:txBody>
      </p:sp>
      <p:pic>
        <p:nvPicPr>
          <p:cNvPr id="423941" name="Picture 5" descr="aerial"/>
          <p:cNvPicPr>
            <a:picLocks noChangeAspect="1" noChangeArrowheads="1"/>
          </p:cNvPicPr>
          <p:nvPr/>
        </p:nvPicPr>
        <p:blipFill>
          <a:blip r:embed="rId3"/>
          <a:srcRect/>
          <a:stretch>
            <a:fillRect/>
          </a:stretch>
        </p:blipFill>
        <p:spPr bwMode="auto">
          <a:xfrm>
            <a:off x="-36512" y="-53121"/>
            <a:ext cx="9253091" cy="7082521"/>
          </a:xfrm>
          <a:prstGeom prst="rect">
            <a:avLst/>
          </a:prstGeom>
          <a:noFill/>
        </p:spPr>
      </p:pic>
      <p:sp>
        <p:nvSpPr>
          <p:cNvPr id="423944" name="Text Box 8"/>
          <p:cNvSpPr txBox="1">
            <a:spLocks noChangeArrowheads="1"/>
          </p:cNvSpPr>
          <p:nvPr/>
        </p:nvSpPr>
        <p:spPr bwMode="auto">
          <a:xfrm>
            <a:off x="5972175" y="128588"/>
            <a:ext cx="169863" cy="336550"/>
          </a:xfrm>
          <a:prstGeom prst="rect">
            <a:avLst/>
          </a:prstGeom>
          <a:noFill/>
          <a:ln w="38100">
            <a:noFill/>
            <a:miter lim="800000"/>
            <a:headEnd/>
            <a:tailEnd/>
          </a:ln>
          <a:effectLst/>
        </p:spPr>
        <p:txBody>
          <a:bodyPr wrap="none" anchor="ctr">
            <a:prstTxWarp prst="textNoShape">
              <a:avLst/>
            </a:prstTxWarp>
            <a:spAutoFit/>
          </a:bodyPr>
          <a:lstStyle/>
          <a:p>
            <a:pPr algn="ctr">
              <a:spcBef>
                <a:spcPct val="50000"/>
              </a:spcBef>
            </a:pPr>
            <a:endParaRPr lang="fr-FR" sz="1600" b="1">
              <a:latin typeface="Verdana" pitchFamily="-106" charset="0"/>
            </a:endParaRPr>
          </a:p>
        </p:txBody>
      </p:sp>
      <p:sp>
        <p:nvSpPr>
          <p:cNvPr id="423950" name="Rectangle 14"/>
          <p:cNvSpPr>
            <a:spLocks noChangeArrowheads="1"/>
          </p:cNvSpPr>
          <p:nvPr/>
        </p:nvSpPr>
        <p:spPr bwMode="auto">
          <a:xfrm>
            <a:off x="8902700" y="2371725"/>
            <a:ext cx="169863" cy="336550"/>
          </a:xfrm>
          <a:prstGeom prst="rect">
            <a:avLst/>
          </a:prstGeom>
          <a:noFill/>
          <a:ln w="38100">
            <a:noFill/>
            <a:miter lim="800000"/>
            <a:headEnd/>
            <a:tailEnd/>
          </a:ln>
          <a:effectLst/>
        </p:spPr>
        <p:txBody>
          <a:bodyPr wrap="none" anchor="ctr">
            <a:prstTxWarp prst="textNoShape">
              <a:avLst/>
            </a:prstTxWarp>
            <a:spAutoFit/>
          </a:bodyPr>
          <a:lstStyle/>
          <a:p>
            <a:pPr algn="ctr">
              <a:spcBef>
                <a:spcPct val="50000"/>
              </a:spcBef>
            </a:pPr>
            <a:endParaRPr lang="fr-FR" sz="1600" b="1">
              <a:latin typeface="Verdana" pitchFamily="-106" charset="0"/>
            </a:endParaRPr>
          </a:p>
        </p:txBody>
      </p:sp>
      <p:sp>
        <p:nvSpPr>
          <p:cNvPr id="16"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err="1">
                <a:ln>
                  <a:noFill/>
                </a:ln>
                <a:solidFill>
                  <a:schemeClr val="tx1"/>
                </a:solidFill>
                <a:effectLst/>
                <a:uLnTx/>
                <a:uFillTx/>
                <a:latin typeface="Century Gothic"/>
                <a:ea typeface="+mj-ea"/>
                <a:cs typeface="Century Gothic"/>
              </a:rPr>
              <a:t>Virgo</a:t>
            </a:r>
            <a:r>
              <a:rPr kumimoji="0" lang="fr-FR" sz="3200" b="0" i="0" u="none" strike="noStrike" kern="1200" cap="none" spc="0" normalizeH="0" baseline="0" noProof="0" dirty="0">
                <a:ln>
                  <a:noFill/>
                </a:ln>
                <a:solidFill>
                  <a:schemeClr val="tx1"/>
                </a:solidFill>
                <a:effectLst/>
                <a:uLnTx/>
                <a:uFillTx/>
                <a:latin typeface="Century Gothic"/>
                <a:ea typeface="+mj-ea"/>
                <a:cs typeface="Century Gothic"/>
              </a:rPr>
              <a:t> and EGO</a:t>
            </a:r>
          </a:p>
        </p:txBody>
      </p:sp>
      <p:sp>
        <p:nvSpPr>
          <p:cNvPr id="3" name="Segnaposto contenuto 3">
            <a:extLst>
              <a:ext uri="{FF2B5EF4-FFF2-40B4-BE49-F238E27FC236}">
                <a16:creationId xmlns:a16="http://schemas.microsoft.com/office/drawing/2014/main" id="{B593266A-E206-F6F8-2CCF-394679133E4E}"/>
              </a:ext>
            </a:extLst>
          </p:cNvPr>
          <p:cNvSpPr txBox="1">
            <a:spLocks/>
          </p:cNvSpPr>
          <p:nvPr/>
        </p:nvSpPr>
        <p:spPr>
          <a:xfrm>
            <a:off x="372751" y="774129"/>
            <a:ext cx="8699812" cy="37004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Century Gothic" panose="020B0502020202020204" pitchFamily="34" charset="0"/>
              </a:rPr>
              <a:t>Virgo Scientific Collaboration </a:t>
            </a:r>
          </a:p>
          <a:p>
            <a:r>
              <a:rPr lang="en-US" sz="2000" dirty="0">
                <a:latin typeface="Century Gothic" panose="020B0502020202020204" pitchFamily="34" charset="0"/>
              </a:rPr>
              <a:t>827 members, 555 authors, 140 institutions from 15 countries</a:t>
            </a:r>
          </a:p>
          <a:p>
            <a:pPr marL="0" indent="0">
              <a:buNone/>
            </a:pPr>
            <a:r>
              <a:rPr lang="en-US" sz="2000" dirty="0">
                <a:latin typeface="Century Gothic" panose="020B0502020202020204" pitchFamily="34" charset="0"/>
              </a:rPr>
              <a:t>37 Groups</a:t>
            </a:r>
          </a:p>
          <a:p>
            <a:r>
              <a:rPr lang="en-US" sz="2000" dirty="0">
                <a:latin typeface="Century Gothic" panose="020B0502020202020204" pitchFamily="34" charset="0"/>
              </a:rPr>
              <a:t>9 countries represented in the Virgo executive committee</a:t>
            </a:r>
          </a:p>
          <a:p>
            <a:pPr marL="0" indent="0">
              <a:buNone/>
            </a:pPr>
            <a:r>
              <a:rPr lang="en-US" sz="2000" dirty="0">
                <a:latin typeface="Century Gothic" panose="020B0502020202020204" pitchFamily="34" charset="0"/>
              </a:rPr>
              <a:t>EGO</a:t>
            </a:r>
          </a:p>
          <a:p>
            <a:r>
              <a:rPr lang="en-US" sz="2000" dirty="0">
                <a:latin typeface="Century Gothic" panose="020B0502020202020204" pitchFamily="34" charset="0"/>
              </a:rPr>
              <a:t>Consortium France-Italy-The Netherlands</a:t>
            </a:r>
          </a:p>
          <a:p>
            <a:r>
              <a:rPr lang="en-US" sz="2000" dirty="0">
                <a:latin typeface="Century Gothic" panose="020B0502020202020204" pitchFamily="34" charset="0"/>
              </a:rPr>
              <a:t>IR* (ex TGIR)  </a:t>
            </a:r>
          </a:p>
        </p:txBody>
      </p:sp>
    </p:spTree>
    <p:extLst>
      <p:ext uri="{BB962C8B-B14F-4D97-AF65-F5344CB8AC3E}">
        <p14:creationId xmlns:p14="http://schemas.microsoft.com/office/powerpoint/2010/main" val="28044115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27384"/>
            <a:ext cx="9036496" cy="11521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dirty="0">
                <a:latin typeface="Century Gothic"/>
                <a:cs typeface="Century Gothic"/>
              </a:rPr>
              <a:t>The LIGO-</a:t>
            </a:r>
            <a:r>
              <a:rPr lang="fr-FR" sz="3200" dirty="0" err="1">
                <a:latin typeface="Century Gothic"/>
                <a:cs typeface="Century Gothic"/>
              </a:rPr>
              <a:t>Virgo</a:t>
            </a:r>
            <a:r>
              <a:rPr lang="fr-FR" sz="3200" dirty="0">
                <a:latin typeface="Century Gothic"/>
                <a:cs typeface="Century Gothic"/>
              </a:rPr>
              <a:t>-KAGRA (LVK) network </a:t>
            </a:r>
          </a:p>
        </p:txBody>
      </p:sp>
      <p:pic>
        <p:nvPicPr>
          <p:cNvPr id="2" name="Image 1" descr="aa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158" y="1988840"/>
            <a:ext cx="3317018" cy="3096344"/>
          </a:xfrm>
          <a:prstGeom prst="rect">
            <a:avLst/>
          </a:prstGeom>
        </p:spPr>
      </p:pic>
      <p:sp>
        <p:nvSpPr>
          <p:cNvPr id="3" name="Espace réservé du numéro de diapositive 2"/>
          <p:cNvSpPr>
            <a:spLocks noGrp="1"/>
          </p:cNvSpPr>
          <p:nvPr>
            <p:ph type="sldNum" sz="quarter" idx="12"/>
          </p:nvPr>
        </p:nvSpPr>
        <p:spPr/>
        <p:txBody>
          <a:bodyPr/>
          <a:lstStyle/>
          <a:p>
            <a:fld id="{E2285BFB-BEC0-B44A-8897-571C188C6AED}" type="slidenum">
              <a:rPr lang="fr-FR" smtClean="0"/>
              <a:pPr/>
              <a:t>5</a:t>
            </a:fld>
            <a:endParaRPr lang="fr-FR"/>
          </a:p>
        </p:txBody>
      </p:sp>
      <p:pic>
        <p:nvPicPr>
          <p:cNvPr id="13" name="Picture 6" descr="HiResHanford_4"/>
          <p:cNvPicPr>
            <a:picLocks noChangeAspect="1" noChangeArrowheads="1"/>
          </p:cNvPicPr>
          <p:nvPr/>
        </p:nvPicPr>
        <p:blipFill>
          <a:blip r:embed="rId3"/>
          <a:srcRect/>
          <a:stretch>
            <a:fillRect/>
          </a:stretch>
        </p:blipFill>
        <p:spPr bwMode="auto">
          <a:xfrm>
            <a:off x="484416" y="1196752"/>
            <a:ext cx="2359392" cy="1801736"/>
          </a:xfrm>
          <a:prstGeom prst="rect">
            <a:avLst/>
          </a:prstGeom>
          <a:noFill/>
        </p:spPr>
      </p:pic>
      <p:pic>
        <p:nvPicPr>
          <p:cNvPr id="15" name="Picture 7" descr="LLOaerial"/>
          <p:cNvPicPr>
            <a:picLocks noChangeAspect="1" noChangeArrowheads="1"/>
          </p:cNvPicPr>
          <p:nvPr/>
        </p:nvPicPr>
        <p:blipFill>
          <a:blip r:embed="rId4"/>
          <a:srcRect/>
          <a:stretch>
            <a:fillRect/>
          </a:stretch>
        </p:blipFill>
        <p:spPr bwMode="auto">
          <a:xfrm>
            <a:off x="468276" y="4189628"/>
            <a:ext cx="2363202" cy="1801736"/>
          </a:xfrm>
          <a:prstGeom prst="rect">
            <a:avLst/>
          </a:prstGeom>
          <a:noFill/>
          <a:ln w="3175">
            <a:noFill/>
            <a:miter lim="800000"/>
            <a:headEnd/>
            <a:tailEnd/>
          </a:ln>
        </p:spPr>
      </p:pic>
      <p:pic>
        <p:nvPicPr>
          <p:cNvPr id="16" name="Picture 5" descr="aerial"/>
          <p:cNvPicPr>
            <a:picLocks noChangeAspect="1" noChangeArrowheads="1"/>
          </p:cNvPicPr>
          <p:nvPr/>
        </p:nvPicPr>
        <p:blipFill>
          <a:blip r:embed="rId5"/>
          <a:srcRect/>
          <a:stretch>
            <a:fillRect/>
          </a:stretch>
        </p:blipFill>
        <p:spPr bwMode="auto">
          <a:xfrm>
            <a:off x="6084168" y="4005064"/>
            <a:ext cx="2615477" cy="2001944"/>
          </a:xfrm>
          <a:prstGeom prst="rect">
            <a:avLst/>
          </a:prstGeom>
          <a:noFill/>
        </p:spPr>
      </p:pic>
      <p:pic>
        <p:nvPicPr>
          <p:cNvPr id="8" name="Image 7" descr="d41586-018-07867-z_16355542.jpg">
            <a:extLst>
              <a:ext uri="{FF2B5EF4-FFF2-40B4-BE49-F238E27FC236}">
                <a16:creationId xmlns:a16="http://schemas.microsoft.com/office/drawing/2014/main" id="{F86BA04A-B76D-FF99-7C1A-7C37E7305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1197832"/>
            <a:ext cx="2592288" cy="1727112"/>
          </a:xfrm>
          <a:prstGeom prst="rect">
            <a:avLst/>
          </a:prstGeom>
        </p:spPr>
      </p:pic>
      <p:sp>
        <p:nvSpPr>
          <p:cNvPr id="5" name="Espace réservé du pied de page 4">
            <a:extLst>
              <a:ext uri="{FF2B5EF4-FFF2-40B4-BE49-F238E27FC236}">
                <a16:creationId xmlns:a16="http://schemas.microsoft.com/office/drawing/2014/main" id="{12E03CFB-67CD-2621-CB13-40196398E5DF}"/>
              </a:ext>
            </a:extLst>
          </p:cNvPr>
          <p:cNvSpPr>
            <a:spLocks noGrp="1"/>
          </p:cNvSpPr>
          <p:nvPr>
            <p:ph type="ftr" sz="quarter" idx="11"/>
          </p:nvPr>
        </p:nvSpPr>
        <p:spPr/>
        <p:txBody>
          <a:bodyPr/>
          <a:lstStyle/>
          <a:p>
            <a:endParaRPr lang="fr-FR"/>
          </a:p>
        </p:txBody>
      </p:sp>
      <p:sp>
        <p:nvSpPr>
          <p:cNvPr id="6" name="ZoneTexte 5">
            <a:extLst>
              <a:ext uri="{FF2B5EF4-FFF2-40B4-BE49-F238E27FC236}">
                <a16:creationId xmlns:a16="http://schemas.microsoft.com/office/drawing/2014/main" id="{C6C172FC-77BF-4F9C-6CFD-A03331CFA3F6}"/>
              </a:ext>
            </a:extLst>
          </p:cNvPr>
          <p:cNvSpPr txBox="1"/>
          <p:nvPr/>
        </p:nvSpPr>
        <p:spPr>
          <a:xfrm>
            <a:off x="611560" y="3068960"/>
            <a:ext cx="1872208" cy="369332"/>
          </a:xfrm>
          <a:prstGeom prst="rect">
            <a:avLst/>
          </a:prstGeom>
          <a:noFill/>
        </p:spPr>
        <p:txBody>
          <a:bodyPr wrap="square" rtlCol="0">
            <a:spAutoFit/>
          </a:bodyPr>
          <a:lstStyle/>
          <a:p>
            <a:r>
              <a:rPr lang="en-US" dirty="0">
                <a:latin typeface="Century Gothic" panose="020B0502020202020204" pitchFamily="34" charset="0"/>
              </a:rPr>
              <a:t>LIGO Hanford</a:t>
            </a:r>
          </a:p>
        </p:txBody>
      </p:sp>
      <p:sp>
        <p:nvSpPr>
          <p:cNvPr id="7" name="ZoneTexte 6">
            <a:extLst>
              <a:ext uri="{FF2B5EF4-FFF2-40B4-BE49-F238E27FC236}">
                <a16:creationId xmlns:a16="http://schemas.microsoft.com/office/drawing/2014/main" id="{04CBE847-4BD5-8B67-F0A9-2897778366D8}"/>
              </a:ext>
            </a:extLst>
          </p:cNvPr>
          <p:cNvSpPr txBox="1"/>
          <p:nvPr/>
        </p:nvSpPr>
        <p:spPr>
          <a:xfrm>
            <a:off x="611560" y="6041377"/>
            <a:ext cx="2133600" cy="369332"/>
          </a:xfrm>
          <a:prstGeom prst="rect">
            <a:avLst/>
          </a:prstGeom>
          <a:noFill/>
        </p:spPr>
        <p:txBody>
          <a:bodyPr wrap="square" rtlCol="0">
            <a:spAutoFit/>
          </a:bodyPr>
          <a:lstStyle/>
          <a:p>
            <a:r>
              <a:rPr lang="en-US" dirty="0">
                <a:latin typeface="Century Gothic" panose="020B0502020202020204" pitchFamily="34" charset="0"/>
              </a:rPr>
              <a:t>LIGO Livingston</a:t>
            </a:r>
          </a:p>
        </p:txBody>
      </p:sp>
      <p:sp>
        <p:nvSpPr>
          <p:cNvPr id="9" name="ZoneTexte 8">
            <a:extLst>
              <a:ext uri="{FF2B5EF4-FFF2-40B4-BE49-F238E27FC236}">
                <a16:creationId xmlns:a16="http://schemas.microsoft.com/office/drawing/2014/main" id="{60FE24BA-A3C4-733F-8E08-58C239748478}"/>
              </a:ext>
            </a:extLst>
          </p:cNvPr>
          <p:cNvSpPr txBox="1"/>
          <p:nvPr/>
        </p:nvSpPr>
        <p:spPr>
          <a:xfrm>
            <a:off x="6511566" y="2996952"/>
            <a:ext cx="1872208" cy="369332"/>
          </a:xfrm>
          <a:prstGeom prst="rect">
            <a:avLst/>
          </a:prstGeom>
          <a:noFill/>
        </p:spPr>
        <p:txBody>
          <a:bodyPr wrap="square" rtlCol="0">
            <a:spAutoFit/>
          </a:bodyPr>
          <a:lstStyle/>
          <a:p>
            <a:r>
              <a:rPr lang="en-US" dirty="0">
                <a:latin typeface="Century Gothic" panose="020B0502020202020204" pitchFamily="34" charset="0"/>
              </a:rPr>
              <a:t>KAGRA </a:t>
            </a:r>
          </a:p>
        </p:txBody>
      </p:sp>
      <p:sp>
        <p:nvSpPr>
          <p:cNvPr id="10" name="ZoneTexte 9">
            <a:extLst>
              <a:ext uri="{FF2B5EF4-FFF2-40B4-BE49-F238E27FC236}">
                <a16:creationId xmlns:a16="http://schemas.microsoft.com/office/drawing/2014/main" id="{C3D9B0F7-0BBC-D725-374C-7D85FB5EF33A}"/>
              </a:ext>
            </a:extLst>
          </p:cNvPr>
          <p:cNvSpPr txBox="1"/>
          <p:nvPr/>
        </p:nvSpPr>
        <p:spPr>
          <a:xfrm>
            <a:off x="6372200" y="6156012"/>
            <a:ext cx="1872208" cy="369332"/>
          </a:xfrm>
          <a:prstGeom prst="rect">
            <a:avLst/>
          </a:prstGeom>
          <a:noFill/>
        </p:spPr>
        <p:txBody>
          <a:bodyPr wrap="square" rtlCol="0">
            <a:spAutoFit/>
          </a:bodyPr>
          <a:lstStyle/>
          <a:p>
            <a:r>
              <a:rPr lang="en-US" dirty="0">
                <a:latin typeface="Century Gothic" panose="020B0502020202020204" pitchFamily="34" charset="0"/>
              </a:rPr>
              <a:t>Virgo  </a:t>
            </a:r>
          </a:p>
        </p:txBody>
      </p:sp>
    </p:spTree>
    <p:extLst>
      <p:ext uri="{BB962C8B-B14F-4D97-AF65-F5344CB8AC3E}">
        <p14:creationId xmlns:p14="http://schemas.microsoft.com/office/powerpoint/2010/main" val="40631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8D4E03A-C21D-E051-5780-2371521F06E7}"/>
              </a:ext>
            </a:extLst>
          </p:cNvPr>
          <p:cNvPicPr>
            <a:picLocks noChangeAspect="1"/>
          </p:cNvPicPr>
          <p:nvPr/>
        </p:nvPicPr>
        <p:blipFill>
          <a:blip r:embed="rId3"/>
          <a:stretch>
            <a:fillRect/>
          </a:stretch>
        </p:blipFill>
        <p:spPr>
          <a:xfrm>
            <a:off x="331415" y="1830248"/>
            <a:ext cx="8481169" cy="3744416"/>
          </a:xfrm>
          <a:prstGeom prst="rect">
            <a:avLst/>
          </a:prstGeom>
        </p:spPr>
      </p:pic>
      <p:sp>
        <p:nvSpPr>
          <p:cNvPr id="5"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a:latin typeface="Century Gothic"/>
                <a:ea typeface="+mj-ea"/>
                <a:cs typeface="Century Gothic"/>
              </a:rPr>
              <a:t>The LIGO-</a:t>
            </a:r>
            <a:r>
              <a:rPr lang="fr-FR" sz="3200" dirty="0" err="1">
                <a:latin typeface="Century Gothic"/>
                <a:ea typeface="+mj-ea"/>
                <a:cs typeface="Century Gothic"/>
              </a:rPr>
              <a:t>Virgo</a:t>
            </a:r>
            <a:r>
              <a:rPr lang="fr-FR" sz="3200" dirty="0">
                <a:latin typeface="Century Gothic"/>
                <a:ea typeface="+mj-ea"/>
                <a:cs typeface="Century Gothic"/>
              </a:rPr>
              <a:t>-KAGRA data </a:t>
            </a:r>
            <a:r>
              <a:rPr lang="fr-FR" sz="3200" dirty="0" err="1">
                <a:latin typeface="Century Gothic"/>
                <a:ea typeface="+mj-ea"/>
                <a:cs typeface="Century Gothic"/>
              </a:rPr>
              <a:t>takings</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sp>
        <p:nvSpPr>
          <p:cNvPr id="4" name="ZoneTexte 3">
            <a:extLst>
              <a:ext uri="{FF2B5EF4-FFF2-40B4-BE49-F238E27FC236}">
                <a16:creationId xmlns:a16="http://schemas.microsoft.com/office/drawing/2014/main" id="{8C5FC321-9D5F-2E88-8A6B-BA4EA2FE794A}"/>
              </a:ext>
            </a:extLst>
          </p:cNvPr>
          <p:cNvSpPr txBox="1"/>
          <p:nvPr/>
        </p:nvSpPr>
        <p:spPr>
          <a:xfrm>
            <a:off x="5868144" y="5579599"/>
            <a:ext cx="1512168" cy="646331"/>
          </a:xfrm>
          <a:prstGeom prst="rect">
            <a:avLst/>
          </a:prstGeom>
          <a:noFill/>
        </p:spPr>
        <p:txBody>
          <a:bodyPr wrap="square" rtlCol="0">
            <a:spAutoFit/>
          </a:bodyPr>
          <a:lstStyle/>
          <a:p>
            <a:r>
              <a:rPr lang="en-US" dirty="0" err="1">
                <a:latin typeface="Century Gothic" panose="020B0502020202020204" pitchFamily="34" charset="0"/>
              </a:rPr>
              <a:t>AdV</a:t>
            </a:r>
            <a:r>
              <a:rPr lang="en-US" dirty="0">
                <a:latin typeface="Century Gothic" panose="020B0502020202020204" pitchFamily="34" charset="0"/>
              </a:rPr>
              <a:t>+ phase 1</a:t>
            </a:r>
          </a:p>
        </p:txBody>
      </p:sp>
      <p:sp>
        <p:nvSpPr>
          <p:cNvPr id="8" name="ZoneTexte 7">
            <a:extLst>
              <a:ext uri="{FF2B5EF4-FFF2-40B4-BE49-F238E27FC236}">
                <a16:creationId xmlns:a16="http://schemas.microsoft.com/office/drawing/2014/main" id="{F07A8771-3F9D-20D8-87E1-AF97BFB73A57}"/>
              </a:ext>
            </a:extLst>
          </p:cNvPr>
          <p:cNvSpPr txBox="1"/>
          <p:nvPr/>
        </p:nvSpPr>
        <p:spPr>
          <a:xfrm>
            <a:off x="7668344" y="5574664"/>
            <a:ext cx="1512168" cy="646331"/>
          </a:xfrm>
          <a:prstGeom prst="rect">
            <a:avLst/>
          </a:prstGeom>
          <a:noFill/>
        </p:spPr>
        <p:txBody>
          <a:bodyPr wrap="square" rtlCol="0">
            <a:spAutoFit/>
          </a:bodyPr>
          <a:lstStyle/>
          <a:p>
            <a:r>
              <a:rPr lang="en-US" dirty="0" err="1">
                <a:latin typeface="Century Gothic" panose="020B0502020202020204" pitchFamily="34" charset="0"/>
              </a:rPr>
              <a:t>AdV</a:t>
            </a:r>
            <a:r>
              <a:rPr lang="en-US" dirty="0">
                <a:latin typeface="Century Gothic" panose="020B0502020202020204" pitchFamily="34" charset="0"/>
              </a:rPr>
              <a:t>+ phase 2</a:t>
            </a:r>
          </a:p>
        </p:txBody>
      </p:sp>
      <p:cxnSp>
        <p:nvCxnSpPr>
          <p:cNvPr id="6" name="Connecteur droit 5">
            <a:extLst>
              <a:ext uri="{FF2B5EF4-FFF2-40B4-BE49-F238E27FC236}">
                <a16:creationId xmlns:a16="http://schemas.microsoft.com/office/drawing/2014/main" id="{0463C6B9-231A-27C6-FC41-07B539610C5E}"/>
              </a:ext>
            </a:extLst>
          </p:cNvPr>
          <p:cNvCxnSpPr/>
          <p:nvPr/>
        </p:nvCxnSpPr>
        <p:spPr>
          <a:xfrm flipV="1">
            <a:off x="5796136" y="1830248"/>
            <a:ext cx="0" cy="332694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CA134C60-D941-503E-3642-596593A5B6D9}"/>
              </a:ext>
            </a:extLst>
          </p:cNvPr>
          <p:cNvSpPr txBox="1"/>
          <p:nvPr/>
        </p:nvSpPr>
        <p:spPr>
          <a:xfrm>
            <a:off x="2771800" y="5605620"/>
            <a:ext cx="1512168" cy="646331"/>
          </a:xfrm>
          <a:prstGeom prst="rect">
            <a:avLst/>
          </a:prstGeom>
          <a:noFill/>
        </p:spPr>
        <p:txBody>
          <a:bodyPr wrap="square" rtlCol="0">
            <a:spAutoFit/>
          </a:bodyPr>
          <a:lstStyle/>
          <a:p>
            <a:r>
              <a:rPr lang="en-US" dirty="0">
                <a:latin typeface="Century Gothic" panose="020B0502020202020204" pitchFamily="34" charset="0"/>
              </a:rPr>
              <a:t>Advanced Virgo (</a:t>
            </a:r>
            <a:r>
              <a:rPr lang="en-US" dirty="0" err="1">
                <a:latin typeface="Century Gothic" panose="020B0502020202020204" pitchFamily="34" charset="0"/>
              </a:rPr>
              <a:t>AdV</a:t>
            </a:r>
            <a:r>
              <a:rPr lang="en-US" dirty="0">
                <a:latin typeface="Century Gothic" panose="020B0502020202020204" pitchFamily="34" charset="0"/>
              </a:rPr>
              <a:t>)</a:t>
            </a:r>
          </a:p>
        </p:txBody>
      </p:sp>
    </p:spTree>
    <p:extLst>
      <p:ext uri="{BB962C8B-B14F-4D97-AF65-F5344CB8AC3E}">
        <p14:creationId xmlns:p14="http://schemas.microsoft.com/office/powerpoint/2010/main" val="418341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200" dirty="0" err="1">
                <a:latin typeface="Century Gothic"/>
                <a:ea typeface="+mj-ea"/>
                <a:cs typeface="Century Gothic"/>
              </a:rPr>
              <a:t>Alternate</a:t>
            </a:r>
            <a:r>
              <a:rPr lang="fr-FR" sz="3200" dirty="0">
                <a:latin typeface="Century Gothic"/>
                <a:ea typeface="+mj-ea"/>
                <a:cs typeface="Century Gothic"/>
              </a:rPr>
              <a:t> </a:t>
            </a:r>
            <a:r>
              <a:rPr lang="fr-FR" sz="3200" dirty="0" err="1">
                <a:latin typeface="Century Gothic"/>
                <a:ea typeface="+mj-ea"/>
                <a:cs typeface="Century Gothic"/>
              </a:rPr>
              <a:t>observing</a:t>
            </a:r>
            <a:r>
              <a:rPr lang="fr-FR" sz="3200" dirty="0">
                <a:latin typeface="Century Gothic"/>
                <a:ea typeface="+mj-ea"/>
                <a:cs typeface="Century Gothic"/>
              </a:rPr>
              <a:t> </a:t>
            </a:r>
            <a:r>
              <a:rPr lang="fr-FR" sz="3200" dirty="0" err="1">
                <a:latin typeface="Century Gothic"/>
                <a:ea typeface="+mj-ea"/>
                <a:cs typeface="Century Gothic"/>
              </a:rPr>
              <a:t>periods</a:t>
            </a:r>
            <a:r>
              <a:rPr lang="fr-FR" sz="3200" dirty="0">
                <a:latin typeface="Century Gothic"/>
                <a:ea typeface="+mj-ea"/>
                <a:cs typeface="Century Gothic"/>
              </a:rPr>
              <a:t> </a:t>
            </a:r>
            <a:r>
              <a:rPr lang="fr-FR" sz="3200" dirty="0" err="1">
                <a:latin typeface="Century Gothic"/>
                <a:ea typeface="+mj-ea"/>
                <a:cs typeface="Century Gothic"/>
              </a:rPr>
              <a:t>with</a:t>
            </a:r>
            <a:r>
              <a:rPr lang="fr-FR" sz="3200" dirty="0">
                <a:latin typeface="Century Gothic"/>
                <a:ea typeface="+mj-ea"/>
                <a:cs typeface="Century Gothic"/>
              </a:rPr>
              <a:t> upgrades</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pic>
        <p:nvPicPr>
          <p:cNvPr id="7" name="Image 6">
            <a:extLst>
              <a:ext uri="{FF2B5EF4-FFF2-40B4-BE49-F238E27FC236}">
                <a16:creationId xmlns:a16="http://schemas.microsoft.com/office/drawing/2014/main" id="{4CEE56A9-CF97-5049-A81D-F6B4B8EFCC1D}"/>
              </a:ext>
            </a:extLst>
          </p:cNvPr>
          <p:cNvPicPr>
            <a:picLocks noChangeAspect="1"/>
          </p:cNvPicPr>
          <p:nvPr/>
        </p:nvPicPr>
        <p:blipFill>
          <a:blip r:embed="rId3"/>
          <a:stretch>
            <a:fillRect/>
          </a:stretch>
        </p:blipFill>
        <p:spPr>
          <a:xfrm>
            <a:off x="821262" y="1221124"/>
            <a:ext cx="7567162" cy="4959401"/>
          </a:xfrm>
          <a:prstGeom prst="rect">
            <a:avLst/>
          </a:prstGeom>
        </p:spPr>
      </p:pic>
      <p:sp>
        <p:nvSpPr>
          <p:cNvPr id="2" name="ZoneTexte 1">
            <a:extLst>
              <a:ext uri="{FF2B5EF4-FFF2-40B4-BE49-F238E27FC236}">
                <a16:creationId xmlns:a16="http://schemas.microsoft.com/office/drawing/2014/main" id="{5781EA84-9E1A-AF5A-C519-264F8911BDE7}"/>
              </a:ext>
            </a:extLst>
          </p:cNvPr>
          <p:cNvSpPr txBox="1"/>
          <p:nvPr/>
        </p:nvSpPr>
        <p:spPr>
          <a:xfrm>
            <a:off x="4283968" y="4013223"/>
            <a:ext cx="1944216" cy="307777"/>
          </a:xfrm>
          <a:prstGeom prst="rect">
            <a:avLst/>
          </a:prstGeom>
          <a:noFill/>
        </p:spPr>
        <p:txBody>
          <a:bodyPr wrap="square" rtlCol="0">
            <a:spAutoFit/>
          </a:bodyPr>
          <a:lstStyle/>
          <a:p>
            <a:r>
              <a:rPr lang="en-US" sz="1400" dirty="0">
                <a:latin typeface="Century Gothic" panose="020B0502020202020204" pitchFamily="34" charset="0"/>
              </a:rPr>
              <a:t>Credit: </a:t>
            </a:r>
            <a:r>
              <a:rPr lang="en-US" sz="1400" dirty="0" err="1">
                <a:latin typeface="Century Gothic" panose="020B0502020202020204" pitchFamily="34" charset="0"/>
              </a:rPr>
              <a:t>P.Brady</a:t>
            </a:r>
            <a:endParaRPr lang="en-US" sz="1400" dirty="0">
              <a:latin typeface="Century Gothic" panose="020B0502020202020204" pitchFamily="34" charset="0"/>
            </a:endParaRPr>
          </a:p>
        </p:txBody>
      </p:sp>
      <p:sp>
        <p:nvSpPr>
          <p:cNvPr id="3" name="ZoneTexte 2">
            <a:extLst>
              <a:ext uri="{FF2B5EF4-FFF2-40B4-BE49-F238E27FC236}">
                <a16:creationId xmlns:a16="http://schemas.microsoft.com/office/drawing/2014/main" id="{5BBC30A0-A1FD-C853-58AD-100331E681E8}"/>
              </a:ext>
            </a:extLst>
          </p:cNvPr>
          <p:cNvSpPr txBox="1"/>
          <p:nvPr/>
        </p:nvSpPr>
        <p:spPr>
          <a:xfrm>
            <a:off x="2267744" y="5949280"/>
            <a:ext cx="2304256" cy="307777"/>
          </a:xfrm>
          <a:prstGeom prst="rect">
            <a:avLst/>
          </a:prstGeom>
          <a:noFill/>
        </p:spPr>
        <p:txBody>
          <a:bodyPr wrap="square" rtlCol="0">
            <a:spAutoFit/>
          </a:bodyPr>
          <a:lstStyle/>
          <a:p>
            <a:r>
              <a:rPr lang="en-US" sz="1400" dirty="0" err="1">
                <a:latin typeface="Century Gothic" panose="020B0502020202020204" pitchFamily="34" charset="0"/>
              </a:rPr>
              <a:t>Credit:P.Brady</a:t>
            </a:r>
            <a:endParaRPr lang="en-US" sz="1400" dirty="0">
              <a:latin typeface="Century Gothic" panose="020B0502020202020204" pitchFamily="34" charset="0"/>
            </a:endParaRPr>
          </a:p>
        </p:txBody>
      </p:sp>
      <p:pic>
        <p:nvPicPr>
          <p:cNvPr id="4" name="Image 3" descr="cumulative_events_GWTC3colors200322.png">
            <a:extLst>
              <a:ext uri="{FF2B5EF4-FFF2-40B4-BE49-F238E27FC236}">
                <a16:creationId xmlns:a16="http://schemas.microsoft.com/office/drawing/2014/main" id="{FB7E20E5-FED3-FE85-B253-94BDF46BC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632" y="4034336"/>
            <a:ext cx="3313629" cy="2484512"/>
          </a:xfrm>
          <a:prstGeom prst="rect">
            <a:avLst/>
          </a:prstGeom>
        </p:spPr>
      </p:pic>
    </p:spTree>
    <p:extLst>
      <p:ext uri="{BB962C8B-B14F-4D97-AF65-F5344CB8AC3E}">
        <p14:creationId xmlns:p14="http://schemas.microsoft.com/office/powerpoint/2010/main" val="3461555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itf"/>
          <p:cNvPicPr>
            <a:picLocks noChangeAspect="1" noChangeArrowheads="1"/>
          </p:cNvPicPr>
          <p:nvPr/>
        </p:nvPicPr>
        <p:blipFill>
          <a:blip r:embed="rId2"/>
          <a:srcRect/>
          <a:stretch>
            <a:fillRect/>
          </a:stretch>
        </p:blipFill>
        <p:spPr bwMode="auto">
          <a:xfrm>
            <a:off x="107504" y="1412776"/>
            <a:ext cx="4225921" cy="2432373"/>
          </a:xfrm>
          <a:prstGeom prst="rect">
            <a:avLst/>
          </a:prstGeom>
          <a:noFill/>
        </p:spPr>
      </p:pic>
      <p:sp>
        <p:nvSpPr>
          <p:cNvPr id="12" name="Rectangle 2"/>
          <p:cNvSpPr txBox="1">
            <a:spLocks noChangeArrowheads="1"/>
          </p:cNvSpPr>
          <p:nvPr/>
        </p:nvSpPr>
        <p:spPr>
          <a:xfrm>
            <a:off x="841224" y="366936"/>
            <a:ext cx="7845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err="1">
                <a:ln>
                  <a:noFill/>
                </a:ln>
                <a:solidFill>
                  <a:schemeClr val="tx1"/>
                </a:solidFill>
                <a:effectLst/>
                <a:uLnTx/>
                <a:uFillTx/>
                <a:latin typeface="Century Gothic"/>
                <a:ea typeface="+mj-ea"/>
                <a:cs typeface="Century Gothic"/>
              </a:rPr>
              <a:t>Interferometric</a:t>
            </a:r>
            <a:r>
              <a:rPr kumimoji="0" lang="fr-FR" sz="3200" b="0" i="0" u="none" strike="noStrike" kern="1200" cap="none" spc="0" normalizeH="0" baseline="0" noProof="0" dirty="0">
                <a:ln>
                  <a:noFill/>
                </a:ln>
                <a:solidFill>
                  <a:schemeClr val="tx1"/>
                </a:solidFill>
                <a:effectLst/>
                <a:uLnTx/>
                <a:uFillTx/>
                <a:latin typeface="Century Gothic"/>
                <a:ea typeface="+mj-ea"/>
                <a:cs typeface="Century Gothic"/>
              </a:rPr>
              <a:t> </a:t>
            </a:r>
            <a:r>
              <a:rPr kumimoji="0" lang="fr-FR" sz="3200" b="0" i="0" u="none" strike="noStrike" kern="1200" cap="none" spc="0" normalizeH="0" baseline="0" noProof="0" dirty="0" err="1">
                <a:ln>
                  <a:noFill/>
                </a:ln>
                <a:solidFill>
                  <a:schemeClr val="tx1"/>
                </a:solidFill>
                <a:effectLst/>
                <a:uLnTx/>
                <a:uFillTx/>
                <a:latin typeface="Century Gothic"/>
                <a:ea typeface="+mj-ea"/>
                <a:cs typeface="Century Gothic"/>
              </a:rPr>
              <a:t>gravitational-wave</a:t>
            </a:r>
            <a:r>
              <a:rPr kumimoji="0" lang="fr-FR" sz="3200" b="0" i="0" u="none" strike="noStrike" kern="1200" cap="none" spc="0" normalizeH="0" baseline="0" noProof="0" dirty="0">
                <a:ln>
                  <a:noFill/>
                </a:ln>
                <a:solidFill>
                  <a:schemeClr val="tx1"/>
                </a:solidFill>
                <a:effectLst/>
                <a:uLnTx/>
                <a:uFillTx/>
                <a:latin typeface="Century Gothic"/>
                <a:ea typeface="+mj-ea"/>
                <a:cs typeface="Century Gothic"/>
              </a:rPr>
              <a:t> detectors: main noise sources  </a:t>
            </a:r>
            <a:r>
              <a:rPr lang="fr-FR" sz="3200" dirty="0">
                <a:latin typeface="Century Gothic"/>
                <a:ea typeface="+mj-ea"/>
                <a:cs typeface="Century Gothic"/>
              </a:rPr>
              <a:t> </a:t>
            </a:r>
            <a:endParaRPr kumimoji="0" lang="fr-FR" sz="3200" b="0" i="0" u="none" strike="noStrike" kern="1200" cap="none" spc="0" normalizeH="0" baseline="0" noProof="0" dirty="0">
              <a:ln>
                <a:noFill/>
              </a:ln>
              <a:solidFill>
                <a:schemeClr val="tx1"/>
              </a:solidFill>
              <a:effectLst/>
              <a:uLnTx/>
              <a:uFillTx/>
              <a:latin typeface="Century Gothic"/>
              <a:ea typeface="+mj-ea"/>
              <a:cs typeface="Century Gothic"/>
            </a:endParaRPr>
          </a:p>
        </p:txBody>
      </p:sp>
      <p:pic>
        <p:nvPicPr>
          <p:cNvPr id="2" name="Screen Shot 2020-01-07 at 18.43.28.png" descr="Screen Shot 2020-01-07 at 18.43.28.png">
            <a:extLst>
              <a:ext uri="{FF2B5EF4-FFF2-40B4-BE49-F238E27FC236}">
                <a16:creationId xmlns:a16="http://schemas.microsoft.com/office/drawing/2014/main" id="{B1E2F557-35D0-A8D6-ED5F-16E530BD5C91}"/>
              </a:ext>
            </a:extLst>
          </p:cNvPr>
          <p:cNvPicPr>
            <a:picLocks noChangeAspect="1"/>
          </p:cNvPicPr>
          <p:nvPr/>
        </p:nvPicPr>
        <p:blipFill>
          <a:blip r:embed="rId3"/>
          <a:stretch>
            <a:fillRect/>
          </a:stretch>
        </p:blipFill>
        <p:spPr>
          <a:xfrm>
            <a:off x="3791519" y="2924944"/>
            <a:ext cx="5316985" cy="3701204"/>
          </a:xfrm>
          <a:prstGeom prst="rect">
            <a:avLst/>
          </a:prstGeom>
          <a:ln w="12700">
            <a:miter lim="400000"/>
          </a:ln>
        </p:spPr>
      </p:pic>
      <p:sp>
        <p:nvSpPr>
          <p:cNvPr id="4" name="Poissonian statistics on the photon arrival time">
            <a:extLst>
              <a:ext uri="{FF2B5EF4-FFF2-40B4-BE49-F238E27FC236}">
                <a16:creationId xmlns:a16="http://schemas.microsoft.com/office/drawing/2014/main" id="{E7D4DAC1-D7F9-B831-F917-7B681D9E4733}"/>
              </a:ext>
            </a:extLst>
          </p:cNvPr>
          <p:cNvSpPr txBox="1"/>
          <p:nvPr/>
        </p:nvSpPr>
        <p:spPr>
          <a:xfrm>
            <a:off x="5629451" y="1508843"/>
            <a:ext cx="3057349" cy="699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marL="358069" indent="-358069">
              <a:buSzPct val="75000"/>
              <a:buChar char="•"/>
              <a:defRPr sz="2900" b="0">
                <a:latin typeface="Helvetica Light"/>
                <a:ea typeface="Helvetica Light"/>
                <a:cs typeface="Helvetica Light"/>
                <a:sym typeface="Helvetica Light"/>
              </a:defRPr>
            </a:lvl1pPr>
          </a:lstStyle>
          <a:p>
            <a:r>
              <a:rPr lang="fr-FR" sz="2039" dirty="0">
                <a:latin typeface="Century Gothic" panose="020B0502020202020204" pitchFamily="34" charset="0"/>
              </a:rPr>
              <a:t>Read-out noises</a:t>
            </a:r>
          </a:p>
          <a:p>
            <a:r>
              <a:rPr lang="fr-FR" sz="2039" dirty="0" err="1">
                <a:latin typeface="Century Gothic" panose="020B0502020202020204" pitchFamily="34" charset="0"/>
              </a:rPr>
              <a:t>Displacement</a:t>
            </a:r>
            <a:r>
              <a:rPr lang="fr-FR" sz="2039" dirty="0">
                <a:latin typeface="Century Gothic" panose="020B0502020202020204" pitchFamily="34" charset="0"/>
              </a:rPr>
              <a:t> noises </a:t>
            </a:r>
            <a:endParaRPr sz="2039" dirty="0">
              <a:latin typeface="Century Gothic" panose="020B0502020202020204" pitchFamily="34" charset="0"/>
            </a:endParaRPr>
          </a:p>
        </p:txBody>
      </p:sp>
      <p:sp>
        <p:nvSpPr>
          <p:cNvPr id="5" name="Poissonian statistics on the photon arrival time">
            <a:extLst>
              <a:ext uri="{FF2B5EF4-FFF2-40B4-BE49-F238E27FC236}">
                <a16:creationId xmlns:a16="http://schemas.microsoft.com/office/drawing/2014/main" id="{D631D7B7-2767-6F4D-2643-65AD4E55176A}"/>
              </a:ext>
            </a:extLst>
          </p:cNvPr>
          <p:cNvSpPr txBox="1"/>
          <p:nvPr/>
        </p:nvSpPr>
        <p:spPr>
          <a:xfrm>
            <a:off x="364228" y="4614743"/>
            <a:ext cx="3057349" cy="1013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marL="358069" indent="-358069">
              <a:buSzPct val="75000"/>
              <a:buChar char="•"/>
              <a:defRPr sz="2900" b="0">
                <a:latin typeface="Helvetica Light"/>
                <a:ea typeface="Helvetica Light"/>
                <a:cs typeface="Helvetica Light"/>
                <a:sym typeface="Helvetica Light"/>
              </a:defRPr>
            </a:lvl1pPr>
          </a:lstStyle>
          <a:p>
            <a:r>
              <a:rPr lang="fr-FR" sz="2039" dirty="0">
                <a:latin typeface="Century Gothic" panose="020B0502020202020204" pitchFamily="34" charset="0"/>
              </a:rPr>
              <a:t>Fundamental noises</a:t>
            </a:r>
          </a:p>
          <a:p>
            <a:r>
              <a:rPr lang="fr-FR" sz="2039" dirty="0" err="1">
                <a:latin typeface="Century Gothic" panose="020B0502020202020204" pitchFamily="34" charset="0"/>
              </a:rPr>
              <a:t>Technical</a:t>
            </a:r>
            <a:r>
              <a:rPr lang="fr-FR" sz="2039" dirty="0">
                <a:latin typeface="Century Gothic" panose="020B0502020202020204" pitchFamily="34" charset="0"/>
              </a:rPr>
              <a:t> noises</a:t>
            </a:r>
          </a:p>
          <a:p>
            <a:r>
              <a:rPr lang="fr-FR" sz="2039" dirty="0" err="1">
                <a:latin typeface="Century Gothic" panose="020B0502020202020204" pitchFamily="34" charset="0"/>
              </a:rPr>
              <a:t>Environmental</a:t>
            </a:r>
            <a:r>
              <a:rPr lang="fr-FR" sz="2039" dirty="0">
                <a:latin typeface="Century Gothic" panose="020B0502020202020204" pitchFamily="34" charset="0"/>
              </a:rPr>
              <a:t> noises</a:t>
            </a:r>
          </a:p>
        </p:txBody>
      </p:sp>
    </p:spTree>
    <p:extLst>
      <p:ext uri="{BB962C8B-B14F-4D97-AF65-F5344CB8AC3E}">
        <p14:creationId xmlns:p14="http://schemas.microsoft.com/office/powerpoint/2010/main" val="363980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lide Number"/>
          <p:cNvSpPr txBox="1">
            <a:spLocks noGrp="1"/>
          </p:cNvSpPr>
          <p:nvPr>
            <p:ph type="sldNum" sz="quarter" idx="4294967295"/>
          </p:nvPr>
        </p:nvSpPr>
        <p:spPr>
          <a:xfrm>
            <a:off x="8941719" y="6611446"/>
            <a:ext cx="169736" cy="26789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66">
                <a:latin typeface="Helvetica Light"/>
                <a:ea typeface="Helvetica Light"/>
                <a:cs typeface="Helvetica Light"/>
                <a:sym typeface="Helvetica Light"/>
              </a:defRPr>
            </a:lvl1pPr>
          </a:lstStyle>
          <a:p>
            <a:pPr marL="285750" indent="-285750">
              <a:buFont typeface="Arial" panose="020B0604020202020204" pitchFamily="34" charset="0"/>
              <a:buChar char="•"/>
            </a:pPr>
            <a:fld id="{86CB4B4D-7CA3-9044-876B-883B54F8677D}" type="slidenum">
              <a:pPr marL="285750" indent="-285750">
                <a:buFont typeface="Arial" panose="020B0604020202020204" pitchFamily="34" charset="0"/>
                <a:buChar char="•"/>
              </a:pPr>
              <a:t>9</a:t>
            </a:fld>
            <a:endParaRPr/>
          </a:p>
        </p:txBody>
      </p:sp>
      <p:pic>
        <p:nvPicPr>
          <p:cNvPr id="147" name="Screen Shot 2020-01-07 at 18.43.28.png" descr="Screen Shot 2020-01-07 at 18.43.28.png"/>
          <p:cNvPicPr>
            <a:picLocks noChangeAspect="1"/>
          </p:cNvPicPr>
          <p:nvPr/>
        </p:nvPicPr>
        <p:blipFill>
          <a:blip r:embed="rId2"/>
          <a:stretch>
            <a:fillRect/>
          </a:stretch>
        </p:blipFill>
        <p:spPr>
          <a:xfrm>
            <a:off x="2673743" y="877259"/>
            <a:ext cx="3796608" cy="2642855"/>
          </a:xfrm>
          <a:prstGeom prst="rect">
            <a:avLst/>
          </a:prstGeom>
          <a:ln w="12700">
            <a:miter lim="400000"/>
          </a:ln>
        </p:spPr>
      </p:pic>
      <p:sp>
        <p:nvSpPr>
          <p:cNvPr id="149" name="Radiation pressure noise"/>
          <p:cNvSpPr txBox="1"/>
          <p:nvPr/>
        </p:nvSpPr>
        <p:spPr>
          <a:xfrm>
            <a:off x="334857" y="1022793"/>
            <a:ext cx="2150805" cy="1143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defRPr sz="3300" b="0">
                <a:latin typeface="Helvetica Light"/>
                <a:ea typeface="Helvetica Light"/>
                <a:cs typeface="Helvetica Light"/>
                <a:sym typeface="Helvetica Light"/>
              </a:defRPr>
            </a:lvl1pPr>
          </a:lstStyle>
          <a:p>
            <a:pPr marL="342900" indent="-342900">
              <a:buFont typeface="Arial" panose="020B0604020202020204" pitchFamily="34" charset="0"/>
              <a:buChar char="•"/>
            </a:pPr>
            <a:r>
              <a:rPr sz="2320" dirty="0">
                <a:latin typeface="Century Gothic" panose="020B0502020202020204" pitchFamily="34" charset="0"/>
              </a:rPr>
              <a:t>Radiation pressure noise </a:t>
            </a:r>
          </a:p>
        </p:txBody>
      </p:sp>
      <p:sp>
        <p:nvSpPr>
          <p:cNvPr id="150" name="Shot noise"/>
          <p:cNvSpPr txBox="1"/>
          <p:nvPr/>
        </p:nvSpPr>
        <p:spPr>
          <a:xfrm>
            <a:off x="6772554" y="1519358"/>
            <a:ext cx="1870705" cy="429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300" b="0">
                <a:latin typeface="Helvetica Light"/>
                <a:ea typeface="Helvetica Light"/>
                <a:cs typeface="Helvetica Light"/>
                <a:sym typeface="Helvetica Light"/>
              </a:defRPr>
            </a:lvl1pPr>
          </a:lstStyle>
          <a:p>
            <a:pPr marL="342900" indent="-342900">
              <a:buFont typeface="Arial" panose="020B0604020202020204" pitchFamily="34" charset="0"/>
              <a:buChar char="•"/>
            </a:pPr>
            <a:r>
              <a:rPr sz="2320" dirty="0">
                <a:latin typeface="Century Gothic" panose="020B0502020202020204" pitchFamily="34" charset="0"/>
              </a:rPr>
              <a:t>Shot noise</a:t>
            </a:r>
          </a:p>
        </p:txBody>
      </p:sp>
      <p:pic>
        <p:nvPicPr>
          <p:cNvPr id="151" name="Schermata 2015-09-09 alle 18.54.16.png" descr="Schermata 2015-09-09 alle 18.54.16.png"/>
          <p:cNvPicPr>
            <a:picLocks noChangeAspect="1"/>
          </p:cNvPicPr>
          <p:nvPr/>
        </p:nvPicPr>
        <p:blipFill>
          <a:blip r:embed="rId3"/>
          <a:stretch>
            <a:fillRect/>
          </a:stretch>
        </p:blipFill>
        <p:spPr>
          <a:xfrm>
            <a:off x="6012060" y="3565114"/>
            <a:ext cx="2699252" cy="2228740"/>
          </a:xfrm>
          <a:prstGeom prst="rect">
            <a:avLst/>
          </a:prstGeom>
          <a:ln w="12700">
            <a:miter lim="400000"/>
          </a:ln>
        </p:spPr>
      </p:pic>
      <p:pic>
        <p:nvPicPr>
          <p:cNvPr id="152" name="Schermata 2015-09-09 alle 18.54.03.png" descr="Schermata 2015-09-09 alle 18.54.03.png"/>
          <p:cNvPicPr>
            <a:picLocks noChangeAspect="1"/>
          </p:cNvPicPr>
          <p:nvPr/>
        </p:nvPicPr>
        <p:blipFill>
          <a:blip r:embed="rId4"/>
          <a:stretch>
            <a:fillRect/>
          </a:stretch>
        </p:blipFill>
        <p:spPr>
          <a:xfrm>
            <a:off x="344910" y="3565114"/>
            <a:ext cx="2718573" cy="2228740"/>
          </a:xfrm>
          <a:prstGeom prst="rect">
            <a:avLst/>
          </a:prstGeom>
          <a:ln w="12700">
            <a:miter lim="400000"/>
          </a:ln>
        </p:spPr>
      </p:pic>
      <p:sp>
        <p:nvSpPr>
          <p:cNvPr id="153" name="Poissonian statistics on the photon arrival time"/>
          <p:cNvSpPr txBox="1"/>
          <p:nvPr/>
        </p:nvSpPr>
        <p:spPr>
          <a:xfrm>
            <a:off x="5833012" y="5781891"/>
            <a:ext cx="3057349" cy="1013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marL="358069" indent="-358069">
              <a:buSzPct val="75000"/>
              <a:buChar char="•"/>
              <a:defRPr sz="2900" b="0">
                <a:latin typeface="Helvetica Light"/>
                <a:ea typeface="Helvetica Light"/>
                <a:cs typeface="Helvetica Light"/>
                <a:sym typeface="Helvetica Light"/>
              </a:defRPr>
            </a:lvl1pPr>
          </a:lstStyle>
          <a:p>
            <a:r>
              <a:rPr sz="2039" dirty="0" err="1">
                <a:latin typeface="Century Gothic" panose="020B0502020202020204" pitchFamily="34" charset="0"/>
              </a:rPr>
              <a:t>Poissonian</a:t>
            </a:r>
            <a:r>
              <a:rPr sz="2039" dirty="0">
                <a:latin typeface="Century Gothic" panose="020B0502020202020204" pitchFamily="34" charset="0"/>
              </a:rPr>
              <a:t> statistics on the photon arrival time</a:t>
            </a:r>
          </a:p>
        </p:txBody>
      </p:sp>
      <p:sp>
        <p:nvSpPr>
          <p:cNvPr id="154" name="Fluctuation in the momentum transferred to the mirror"/>
          <p:cNvSpPr txBox="1"/>
          <p:nvPr/>
        </p:nvSpPr>
        <p:spPr>
          <a:xfrm>
            <a:off x="231404" y="5947330"/>
            <a:ext cx="3796742" cy="1013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marL="358069" indent="-358069" algn="l">
              <a:buSzPct val="75000"/>
              <a:buChar char="•"/>
              <a:defRPr sz="2900" b="0">
                <a:latin typeface="Helvetica Light"/>
                <a:ea typeface="Helvetica Light"/>
                <a:cs typeface="Helvetica Light"/>
                <a:sym typeface="Helvetica Light"/>
              </a:defRPr>
            </a:lvl1pPr>
          </a:lstStyle>
          <a:p>
            <a:r>
              <a:rPr sz="2039" dirty="0">
                <a:latin typeface="Century Gothic" panose="020B0502020202020204" pitchFamily="34" charset="0"/>
              </a:rPr>
              <a:t>Fluctuation in the momentum transferred to the mirror</a:t>
            </a:r>
          </a:p>
        </p:txBody>
      </p:sp>
      <p:sp>
        <p:nvSpPr>
          <p:cNvPr id="155" name="Line"/>
          <p:cNvSpPr/>
          <p:nvPr/>
        </p:nvSpPr>
        <p:spPr>
          <a:xfrm>
            <a:off x="2385098" y="1594392"/>
            <a:ext cx="842933" cy="1"/>
          </a:xfrm>
          <a:prstGeom prst="line">
            <a:avLst/>
          </a:prstGeom>
          <a:ln w="63500">
            <a:solidFill>
              <a:srgbClr val="C17CE9"/>
            </a:solidFill>
            <a:miter lim="400000"/>
            <a:tailEnd type="triangle"/>
          </a:ln>
        </p:spPr>
        <p:txBody>
          <a:bodyPr lIns="35719" tIns="35719" rIns="35719" bIns="35719" anchor="ctr"/>
          <a:lstStyle/>
          <a:p>
            <a:pPr marL="285750" indent="-285750">
              <a:buFont typeface="Arial" panose="020B0604020202020204" pitchFamily="34" charset="0"/>
              <a:buChar char="•"/>
              <a:defRPr sz="2200" b="0">
                <a:solidFill>
                  <a:srgbClr val="FFFFFF"/>
                </a:solidFill>
                <a:latin typeface="+mn-lt"/>
                <a:ea typeface="+mn-ea"/>
                <a:cs typeface="+mn-cs"/>
                <a:sym typeface="Helvetica Neue Medium"/>
              </a:defRPr>
            </a:pPr>
            <a:endParaRPr sz="1547"/>
          </a:p>
        </p:txBody>
      </p:sp>
      <p:sp>
        <p:nvSpPr>
          <p:cNvPr id="156" name="Line"/>
          <p:cNvSpPr/>
          <p:nvPr/>
        </p:nvSpPr>
        <p:spPr>
          <a:xfrm flipH="1">
            <a:off x="5596787" y="1861770"/>
            <a:ext cx="943454" cy="691955"/>
          </a:xfrm>
          <a:prstGeom prst="line">
            <a:avLst/>
          </a:prstGeom>
          <a:ln w="63500">
            <a:solidFill>
              <a:srgbClr val="C88AEB"/>
            </a:solidFill>
            <a:miter lim="400000"/>
            <a:tailEnd type="triangle"/>
          </a:ln>
        </p:spPr>
        <p:txBody>
          <a:bodyPr lIns="35719" tIns="35719" rIns="35719" bIns="35719" anchor="ctr"/>
          <a:lstStyle/>
          <a:p>
            <a:pPr marL="285750" indent="-285750">
              <a:buFont typeface="Arial" panose="020B0604020202020204" pitchFamily="34" charset="0"/>
              <a:buChar char="•"/>
              <a:defRPr sz="2200" b="0">
                <a:solidFill>
                  <a:srgbClr val="FFFFFF"/>
                </a:solidFill>
                <a:latin typeface="+mn-lt"/>
                <a:ea typeface="+mn-ea"/>
                <a:cs typeface="+mn-cs"/>
                <a:sym typeface="Helvetica Neue Medium"/>
              </a:defRPr>
            </a:pPr>
            <a:endParaRPr sz="1547"/>
          </a:p>
        </p:txBody>
      </p:sp>
      <p:pic>
        <p:nvPicPr>
          <p:cNvPr id="157" name="Schermata 2015-09-09 alle 19.25.07.png" descr="Schermata 2015-09-09 alle 19.25.07.png"/>
          <p:cNvPicPr>
            <a:picLocks noChangeAspect="1"/>
          </p:cNvPicPr>
          <p:nvPr/>
        </p:nvPicPr>
        <p:blipFill>
          <a:blip r:embed="rId5"/>
          <a:stretch>
            <a:fillRect/>
          </a:stretch>
        </p:blipFill>
        <p:spPr>
          <a:xfrm>
            <a:off x="210908" y="2531129"/>
            <a:ext cx="2398706" cy="680640"/>
          </a:xfrm>
          <a:prstGeom prst="rect">
            <a:avLst/>
          </a:prstGeom>
          <a:ln w="12700">
            <a:miter lim="400000"/>
          </a:ln>
        </p:spPr>
      </p:pic>
      <p:pic>
        <p:nvPicPr>
          <p:cNvPr id="158" name="Schermata 2015-09-09 alle 19.24.53.png" descr="Schermata 2015-09-09 alle 19.24.53.png"/>
          <p:cNvPicPr>
            <a:picLocks noChangeAspect="1"/>
          </p:cNvPicPr>
          <p:nvPr/>
        </p:nvPicPr>
        <p:blipFill>
          <a:blip r:embed="rId6"/>
          <a:stretch>
            <a:fillRect/>
          </a:stretch>
        </p:blipFill>
        <p:spPr>
          <a:xfrm>
            <a:off x="6341206" y="2513541"/>
            <a:ext cx="2040960" cy="715816"/>
          </a:xfrm>
          <a:prstGeom prst="rect">
            <a:avLst/>
          </a:prstGeom>
          <a:ln w="12700">
            <a:miter lim="400000"/>
          </a:ln>
        </p:spPr>
      </p:pic>
      <p:sp>
        <p:nvSpPr>
          <p:cNvPr id="3" name="Rectangle 2">
            <a:extLst>
              <a:ext uri="{FF2B5EF4-FFF2-40B4-BE49-F238E27FC236}">
                <a16:creationId xmlns:a16="http://schemas.microsoft.com/office/drawing/2014/main" id="{C843C69E-D464-B90E-3A7D-9CE91244465F}"/>
              </a:ext>
            </a:extLst>
          </p:cNvPr>
          <p:cNvSpPr txBox="1">
            <a:spLocks noChangeArrowheads="1"/>
          </p:cNvSpPr>
          <p:nvPr/>
        </p:nvSpPr>
        <p:spPr>
          <a:xfrm>
            <a:off x="381000" y="152400"/>
            <a:ext cx="8607576" cy="6858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a:ln>
                  <a:noFill/>
                </a:ln>
                <a:solidFill>
                  <a:schemeClr val="tx1"/>
                </a:solidFill>
                <a:effectLst/>
                <a:uLnTx/>
                <a:uFillTx/>
                <a:latin typeface="Century Gothic"/>
                <a:ea typeface="+mj-ea"/>
                <a:cs typeface="Century Gothic"/>
              </a:rPr>
              <a:t>Quantum noise </a:t>
            </a:r>
          </a:p>
        </p:txBody>
      </p:sp>
    </p:spTree>
    <p:extLst>
      <p:ext uri="{BB962C8B-B14F-4D97-AF65-F5344CB8AC3E}">
        <p14:creationId xmlns:p14="http://schemas.microsoft.com/office/powerpoint/2010/main" val="1299854858"/>
      </p:ext>
    </p:extLst>
  </p:cSld>
  <p:clrMapOvr>
    <a:masterClrMapping/>
  </p:clrMapOvr>
  <p:transition spd="med"/>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44272</TotalTime>
  <Words>649</Words>
  <Application>Microsoft Macintosh PowerPoint</Application>
  <PresentationFormat>Affichage à l'écran (4:3)</PresentationFormat>
  <Paragraphs>151</Paragraphs>
  <Slides>19</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Avenir Book</vt:lpstr>
      <vt:lpstr>Calibri</vt:lpstr>
      <vt:lpstr>Century Gothic</vt:lpstr>
      <vt:lpstr>Helvetica Light</vt:lpstr>
      <vt:lpstr>Times</vt:lpstr>
      <vt:lpstr>Verdana</vt:lpstr>
      <vt:lpstr>Wingdings</vt:lpstr>
      <vt:lpstr>Thème Office</vt:lpstr>
      <vt:lpstr>Virgo LIGO et KAGRA </vt:lpstr>
      <vt:lpstr>Présentation PowerPoint</vt:lpstr>
      <vt:lpstr>Virgo proposal - 1989</vt:lpstr>
      <vt:lpstr>    </vt:lpstr>
      <vt:lpstr>Présentation PowerPoint</vt:lpstr>
      <vt:lpstr>Présentation PowerPoint</vt:lpstr>
      <vt:lpstr>Présentation PowerPoint</vt:lpstr>
      <vt:lpstr>Présentation PowerPoint</vt:lpstr>
      <vt:lpstr>Présentation PowerPoint</vt:lpstr>
      <vt:lpstr>Squeezing </vt:lpstr>
      <vt:lpstr>Présentation PowerPoint</vt:lpstr>
      <vt:lpstr>   </vt:lpstr>
      <vt:lpstr>Présentation PowerPoint</vt:lpstr>
      <vt:lpstr>Présentation PowerPoint</vt:lpstr>
      <vt:lpstr>Présentation PowerPoint</vt:lpstr>
      <vt:lpstr>Présentation PowerPoint</vt:lpstr>
      <vt:lpstr>Présentation PowerPoint</vt:lpstr>
      <vt:lpstr>The period 2030-2035 New Virgo/LIGO upgrades under study</vt:lpstr>
      <vt:lpstr>Présentation PowerPoint</vt:lpstr>
    </vt:vector>
  </TitlesOfParts>
  <Manager/>
  <Company>CNRS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STEPUP 2021 v1</dc:title>
  <dc:subject/>
  <dc:creator>Matteo Barsuglia</dc:creator>
  <cp:keywords/>
  <dc:description/>
  <cp:lastModifiedBy>Microsoft Office User</cp:lastModifiedBy>
  <cp:revision>2087</cp:revision>
  <cp:lastPrinted>2022-02-08T15:41:04Z</cp:lastPrinted>
  <dcterms:created xsi:type="dcterms:W3CDTF">2016-05-10T08:19:06Z</dcterms:created>
  <dcterms:modified xsi:type="dcterms:W3CDTF">2023-03-23T06:10:48Z</dcterms:modified>
  <cp:category/>
</cp:coreProperties>
</file>