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4" r:id="rId4"/>
    <p:sldMasterId id="2147483697" r:id="rId5"/>
  </p:sldMasterIdLst>
  <p:notesMasterIdLst>
    <p:notesMasterId r:id="rId15"/>
  </p:notesMasterIdLst>
  <p:sldIdLst>
    <p:sldId id="393" r:id="rId6"/>
    <p:sldId id="397" r:id="rId7"/>
    <p:sldId id="398" r:id="rId8"/>
    <p:sldId id="407" r:id="rId9"/>
    <p:sldId id="408" r:id="rId10"/>
    <p:sldId id="410" r:id="rId11"/>
    <p:sldId id="406" r:id="rId12"/>
    <p:sldId id="404" r:id="rId13"/>
    <p:sldId id="38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47B9D-E759-4767-9502-4FAB195A63DC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2263C-298A-4414-8404-0F90C33809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960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47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C4D2-EDE6-405B-AC5A-D762E0671E36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FFA3-6F6E-4056-9532-1BED693F1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8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C4D2-EDE6-405B-AC5A-D762E0671E36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FFA3-6F6E-4056-9532-1BED693F1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4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C4D2-EDE6-405B-AC5A-D762E0671E36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FFA3-6F6E-4056-9532-1BED693F1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9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A1E8-26E5-4E5C-B1CC-5A47EB9729C7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Task 10.5 | 2nd I.FAST Annual meeting | 18-21 April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3BBC-D023-40A1-9FCE-123092A699E0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Task 10.5 | 2nd I.FAST Annual meeting | 18-21 April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532D-1946-4DA6-8B7E-B46DC0E00B6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Task 10.5 | 2nd I.FAST Annual meeting | 18-21 April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6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E2BC2-C3F4-484C-B72C-1F4B98B58548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Task 10.5 | 2nd I.FAST Annual meeting | 18-21 April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CA69-539F-4F00-8E34-A4437712A2AA}" type="datetime1">
              <a:rPr lang="en-US" smtClean="0"/>
              <a:t>6/22/2023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Task 10.5 | 2nd I.FAST Annual meeting | 18-21 April 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7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1398-5DB2-4D43-9BCA-97778F14AEE5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Task 10.5 | 2nd I.FAST Annual meeting | 18-21 April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0DB9-086B-43D7-AF48-B119B2B337BD}" type="datetime1">
              <a:rPr lang="en-US" smtClean="0"/>
              <a:t>6/22/2023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Task 10.5 | 2nd I.FAST Annual meeting | 18-21 April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4C4-2EF1-4585-9696-457A2F5D4A05}" type="datetime1">
              <a:rPr lang="en-US" smtClean="0"/>
              <a:t>6/22/2023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Task 10.5 | 2nd I.FAST Annual meeting | 18-21 April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C4D2-EDE6-405B-AC5A-D762E0671E36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FFA3-6F6E-4056-9532-1BED693F1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3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E861-D442-465A-9250-88DAF97E547A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Task 10.5 | 2nd I.FAST Annual meeting | 18-21 April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5E8C-DD32-4D64-AFD6-5FE39092B3C7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Task 10.5 | 2nd I.FAST Annual meeting | 18-21 April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44A2-3D0F-4FF3-9F7C-CD53A5E92FF3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O.B. Malyshev | Task 10.5 | 2nd I.FAST Annual meeting | 18-21 April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22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1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 smtClean="0"/>
              <a:t>Test Presentation</a:t>
            </a:r>
          </a:p>
          <a:p>
            <a:pPr lvl="0"/>
            <a:r>
              <a:rPr lang="en-US" dirty="0" smtClean="0"/>
              <a:t>Click to add title</a:t>
            </a:r>
            <a:endParaRPr lang="fr-FR" dirty="0" smtClean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 smtClean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 smtClean="0"/>
              <a:t>Venue / Date / Event / </a:t>
            </a:r>
            <a:r>
              <a:rPr lang="fr-FR" dirty="0" err="1" smtClean="0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5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37624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 smtClean="0"/>
              <a:t>O.B. Malyshev | Task 10.5 | 2nd I.FAST Annual meeting | 18-21 April 2023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37624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37624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 smtClean="0"/>
              <a:t>O.B. Malyshev | Task 10.5 | 2nd I.FAST Annual meeting | 18-21 April 2023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37624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37624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 smtClean="0"/>
              <a:t>O.B. Malyshev | Task 10.5 | 2nd I.FAST Annual meeting | 18-21 April 2023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37624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81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37624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 smtClean="0"/>
              <a:t>O.B. Malyshev | Task 10.5 | 2nd I.FAST Annual meeting | 18-21 April 2023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37624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2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C4D2-EDE6-405B-AC5A-D762E0671E36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FFA3-6F6E-4056-9532-1BED693F1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18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50" y="457200"/>
            <a:ext cx="6175050" cy="511683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37624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 smtClean="0"/>
              <a:t>O.B. Malyshev | Task 10.5 | 2nd I.FAST Annual meeting | 18-21 April 2023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37624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add</a:t>
            </a:r>
            <a:r>
              <a:rPr lang="fr-FR" dirty="0" smtClean="0"/>
              <a:t> </a:t>
            </a:r>
            <a:r>
              <a:rPr lang="fr-FR" dirty="0" err="1" smtClean="0"/>
              <a:t>caption</a:t>
            </a:r>
            <a:endParaRPr lang="fr-FR" dirty="0" smtClean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Click to </a:t>
            </a:r>
            <a:r>
              <a:rPr lang="fr-FR" dirty="0" err="1" smtClean="0"/>
              <a:t>add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37624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 smtClean="0"/>
              <a:t>O.B. Malyshev | Task 10.5 | 2nd I.FAST Annual meeting | 18-21 April 2023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37624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37624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 smtClean="0"/>
              <a:t>O.B. Malyshev | Task 10.5 | 2nd I.FAST Annual meeting | 18-21 April 2023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37624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1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 smtClean="0"/>
              <a:t>Test Presentation</a:t>
            </a:r>
          </a:p>
          <a:p>
            <a:pPr lvl="0"/>
            <a:r>
              <a:rPr lang="en-US" dirty="0" smtClean="0"/>
              <a:t>Click to add title</a:t>
            </a:r>
            <a:endParaRPr lang="fr-FR" dirty="0" smtClean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 smtClean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 smtClean="0"/>
              <a:t>Venue / Date / Event / </a:t>
            </a:r>
            <a:r>
              <a:rPr lang="fr-FR" dirty="0" err="1" smtClean="0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87488" y="6477110"/>
            <a:ext cx="7488512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 smtClean="0"/>
              <a:t>O.B. Malyshev | WP9 | 2nd I.FAST Annual meeting | 18-21 April 2023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492875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1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1544" y="6492875"/>
            <a:ext cx="6984456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 smtClean="0"/>
              <a:t>O.B. Malyshev | WP9 | 2nd I.FAST Annual meeting | 18-21 April 2023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485903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3552" y="6490543"/>
            <a:ext cx="6914036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 smtClean="0"/>
              <a:t>O.B. Malyshev | WP9 | 2nd I.FAST Annual meeting | 18-21 April 2023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7988" y="6490543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add</a:t>
            </a:r>
            <a:r>
              <a:rPr lang="fr-FR" dirty="0" smtClean="0"/>
              <a:t> </a:t>
            </a:r>
            <a:r>
              <a:rPr lang="fr-FR" dirty="0" err="1" smtClean="0"/>
              <a:t>caption</a:t>
            </a:r>
            <a:endParaRPr lang="fr-FR" dirty="0" smtClean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Click to </a:t>
            </a:r>
            <a:r>
              <a:rPr lang="fr-FR" dirty="0" err="1" smtClean="0"/>
              <a:t>add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19536" y="6485903"/>
            <a:ext cx="7063269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 smtClean="0"/>
              <a:t>O.B. Malyshev | WP9 | 2nd I.FAST Annual meeting | 18-21 April 2023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485902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1544" y="6492875"/>
            <a:ext cx="6984456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 smtClean="0"/>
              <a:t>O.B. Malyshev | WP9 | 2nd I.FAST Annual meeting | 18-21 April 2023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29609" y="6492874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C4D2-EDE6-405B-AC5A-D762E0671E36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FFA3-6F6E-4056-9532-1BED693F1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98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1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 smtClean="0"/>
              <a:t>Test Presentation</a:t>
            </a:r>
          </a:p>
          <a:p>
            <a:pPr lvl="0"/>
            <a:r>
              <a:rPr lang="en-US" dirty="0" smtClean="0"/>
              <a:t>Click to add title</a:t>
            </a:r>
            <a:endParaRPr lang="fr-FR" dirty="0" smtClean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 smtClean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 smtClean="0"/>
              <a:t>Venue / Date / Event / </a:t>
            </a:r>
            <a:r>
              <a:rPr lang="fr-FR" dirty="0" err="1" smtClean="0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 smtClean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3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7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FRA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8709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5FF087-C21D-4C55-834A-0ED5D6739D33}"/>
              </a:ext>
            </a:extLst>
          </p:cNvPr>
          <p:cNvSpPr txBox="1"/>
          <p:nvPr userDrawn="1"/>
        </p:nvSpPr>
        <p:spPr>
          <a:xfrm>
            <a:off x="1537010" y="115147"/>
            <a:ext cx="10506944" cy="594008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10" name="Titre 8">
            <a:extLst>
              <a:ext uri="{FF2B5EF4-FFF2-40B4-BE49-F238E27FC236}">
                <a16:creationId xmlns:a16="http://schemas.microsoft.com/office/drawing/2014/main" id="{E93E0A43-A262-475C-B2FD-8B34CB2B7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8112" y="358056"/>
            <a:ext cx="10506944" cy="874175"/>
          </a:xfrm>
          <a:solidFill>
            <a:schemeClr val="accent6"/>
          </a:solidFill>
        </p:spPr>
        <p:txBody>
          <a:bodyPr>
            <a:normAutofit/>
          </a:bodyPr>
          <a:lstStyle>
            <a:lvl1pPr algn="ctr">
              <a:defRPr sz="3200">
                <a:solidFill>
                  <a:srgbClr val="1262A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190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O.B. Malyshev | WP9 | 2nd I.FAST Annual meeting | 18-21 April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89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6"/>
            </a:lvl1pPr>
            <a:lvl2pPr marL="456377" indent="0" algn="ctr">
              <a:buNone/>
              <a:defRPr sz="1996"/>
            </a:lvl2pPr>
            <a:lvl3pPr marL="912754" indent="0" algn="ctr">
              <a:buNone/>
              <a:defRPr sz="1797"/>
            </a:lvl3pPr>
            <a:lvl4pPr marL="1369131" indent="0" algn="ctr">
              <a:buNone/>
              <a:defRPr sz="1597"/>
            </a:lvl4pPr>
            <a:lvl5pPr marL="1825508" indent="0" algn="ctr">
              <a:buNone/>
              <a:defRPr sz="1597"/>
            </a:lvl5pPr>
            <a:lvl6pPr marL="2281885" indent="0" algn="ctr">
              <a:buNone/>
              <a:defRPr sz="1597"/>
            </a:lvl6pPr>
            <a:lvl7pPr marL="2738262" indent="0" algn="ctr">
              <a:buNone/>
              <a:defRPr sz="1597"/>
            </a:lvl7pPr>
            <a:lvl8pPr marL="3194639" indent="0" algn="ctr">
              <a:buNone/>
              <a:defRPr sz="1597"/>
            </a:lvl8pPr>
            <a:lvl9pPr marL="3651016" indent="0" algn="ctr">
              <a:buNone/>
              <a:defRPr sz="1597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5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89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96">
                <a:solidFill>
                  <a:schemeClr val="tx1">
                    <a:tint val="75000"/>
                  </a:schemeClr>
                </a:solidFill>
              </a:defRPr>
            </a:lvl1pPr>
            <a:lvl2pPr marL="456377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754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69131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5508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88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8262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463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51016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73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6" b="1"/>
            </a:lvl1pPr>
            <a:lvl2pPr marL="456377" indent="0">
              <a:buNone/>
              <a:defRPr sz="1996" b="1"/>
            </a:lvl2pPr>
            <a:lvl3pPr marL="912754" indent="0">
              <a:buNone/>
              <a:defRPr sz="1797" b="1"/>
            </a:lvl3pPr>
            <a:lvl4pPr marL="1369131" indent="0">
              <a:buNone/>
              <a:defRPr sz="1597" b="1"/>
            </a:lvl4pPr>
            <a:lvl5pPr marL="1825508" indent="0">
              <a:buNone/>
              <a:defRPr sz="1597" b="1"/>
            </a:lvl5pPr>
            <a:lvl6pPr marL="2281885" indent="0">
              <a:buNone/>
              <a:defRPr sz="1597" b="1"/>
            </a:lvl6pPr>
            <a:lvl7pPr marL="2738262" indent="0">
              <a:buNone/>
              <a:defRPr sz="1597" b="1"/>
            </a:lvl7pPr>
            <a:lvl8pPr marL="3194639" indent="0">
              <a:buNone/>
              <a:defRPr sz="1597" b="1"/>
            </a:lvl8pPr>
            <a:lvl9pPr marL="3651016" indent="0">
              <a:buNone/>
              <a:defRPr sz="159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6" b="1"/>
            </a:lvl1pPr>
            <a:lvl2pPr marL="456377" indent="0">
              <a:buNone/>
              <a:defRPr sz="1996" b="1"/>
            </a:lvl2pPr>
            <a:lvl3pPr marL="912754" indent="0">
              <a:buNone/>
              <a:defRPr sz="1797" b="1"/>
            </a:lvl3pPr>
            <a:lvl4pPr marL="1369131" indent="0">
              <a:buNone/>
              <a:defRPr sz="1597" b="1"/>
            </a:lvl4pPr>
            <a:lvl5pPr marL="1825508" indent="0">
              <a:buNone/>
              <a:defRPr sz="1597" b="1"/>
            </a:lvl5pPr>
            <a:lvl6pPr marL="2281885" indent="0">
              <a:buNone/>
              <a:defRPr sz="1597" b="1"/>
            </a:lvl6pPr>
            <a:lvl7pPr marL="2738262" indent="0">
              <a:buNone/>
              <a:defRPr sz="1597" b="1"/>
            </a:lvl7pPr>
            <a:lvl8pPr marL="3194639" indent="0">
              <a:buNone/>
              <a:defRPr sz="1597" b="1"/>
            </a:lvl8pPr>
            <a:lvl9pPr marL="3651016" indent="0">
              <a:buNone/>
              <a:defRPr sz="159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9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C4D2-EDE6-405B-AC5A-D762E0671E36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FFA3-6F6E-4056-9532-1BED693F1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6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9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4"/>
            </a:lvl1pPr>
            <a:lvl2pPr>
              <a:defRPr sz="2795"/>
            </a:lvl2pPr>
            <a:lvl3pPr>
              <a:defRPr sz="2396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77" indent="0">
              <a:buNone/>
              <a:defRPr sz="1397"/>
            </a:lvl2pPr>
            <a:lvl3pPr marL="912754" indent="0">
              <a:buNone/>
              <a:defRPr sz="1198"/>
            </a:lvl3pPr>
            <a:lvl4pPr marL="1369131" indent="0">
              <a:buNone/>
              <a:defRPr sz="998"/>
            </a:lvl4pPr>
            <a:lvl5pPr marL="1825508" indent="0">
              <a:buNone/>
              <a:defRPr sz="998"/>
            </a:lvl5pPr>
            <a:lvl6pPr marL="2281885" indent="0">
              <a:buNone/>
              <a:defRPr sz="998"/>
            </a:lvl6pPr>
            <a:lvl7pPr marL="2738262" indent="0">
              <a:buNone/>
              <a:defRPr sz="998"/>
            </a:lvl7pPr>
            <a:lvl8pPr marL="3194639" indent="0">
              <a:buNone/>
              <a:defRPr sz="998"/>
            </a:lvl8pPr>
            <a:lvl9pPr marL="3651016" indent="0">
              <a:buNone/>
              <a:defRPr sz="99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4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4"/>
            </a:lvl1pPr>
            <a:lvl2pPr marL="456377" indent="0">
              <a:buNone/>
              <a:defRPr sz="2795"/>
            </a:lvl2pPr>
            <a:lvl3pPr marL="912754" indent="0">
              <a:buNone/>
              <a:defRPr sz="2396"/>
            </a:lvl3pPr>
            <a:lvl4pPr marL="1369131" indent="0">
              <a:buNone/>
              <a:defRPr sz="1996"/>
            </a:lvl4pPr>
            <a:lvl5pPr marL="1825508" indent="0">
              <a:buNone/>
              <a:defRPr sz="1996"/>
            </a:lvl5pPr>
            <a:lvl6pPr marL="2281885" indent="0">
              <a:buNone/>
              <a:defRPr sz="1996"/>
            </a:lvl6pPr>
            <a:lvl7pPr marL="2738262" indent="0">
              <a:buNone/>
              <a:defRPr sz="1996"/>
            </a:lvl7pPr>
            <a:lvl8pPr marL="3194639" indent="0">
              <a:buNone/>
              <a:defRPr sz="1996"/>
            </a:lvl8pPr>
            <a:lvl9pPr marL="3651016" indent="0">
              <a:buNone/>
              <a:defRPr sz="1996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77" indent="0">
              <a:buNone/>
              <a:defRPr sz="1397"/>
            </a:lvl2pPr>
            <a:lvl3pPr marL="912754" indent="0">
              <a:buNone/>
              <a:defRPr sz="1198"/>
            </a:lvl3pPr>
            <a:lvl4pPr marL="1369131" indent="0">
              <a:buNone/>
              <a:defRPr sz="998"/>
            </a:lvl4pPr>
            <a:lvl5pPr marL="1825508" indent="0">
              <a:buNone/>
              <a:defRPr sz="998"/>
            </a:lvl5pPr>
            <a:lvl6pPr marL="2281885" indent="0">
              <a:buNone/>
              <a:defRPr sz="998"/>
            </a:lvl6pPr>
            <a:lvl7pPr marL="2738262" indent="0">
              <a:buNone/>
              <a:defRPr sz="998"/>
            </a:lvl7pPr>
            <a:lvl8pPr marL="3194639" indent="0">
              <a:buNone/>
              <a:defRPr sz="998"/>
            </a:lvl8pPr>
            <a:lvl9pPr marL="3651016" indent="0">
              <a:buNone/>
              <a:defRPr sz="99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7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4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2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C4D2-EDE6-405B-AC5A-D762E0671E36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FFA3-6F6E-4056-9532-1BED693F1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7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C4D2-EDE6-405B-AC5A-D762E0671E36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FFA3-6F6E-4056-9532-1BED693F1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4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C4D2-EDE6-405B-AC5A-D762E0671E36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FFA3-6F6E-4056-9532-1BED693F1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71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C4D2-EDE6-405B-AC5A-D762E0671E36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FFA3-6F6E-4056-9532-1BED693F1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29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7C4D2-EDE6-405B-AC5A-D762E0671E36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1FFA3-6F6E-4056-9532-1BED693F10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84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6317F-838D-4AF3-9D22-6488CA9E442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O.B. Malyshev | Task 10.5 | 2nd I.FAST Annual meeting | 18-21 April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2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5DCF4BFD-FD5C-4B35-8482-BF68BA49C64C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82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GB" smtClean="0"/>
              <a:t>O.B. Malyshev | Task 10.5 | 2nd I.FAST Annual meeting | 18-21 April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4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7878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70C0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GB" smtClean="0"/>
              <a:t>O.B. Malyshev | WP9 | 2nd I.FAST Annual meeting | 18-21 April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70C0"/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9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70C0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7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3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2754" rtl="0" eaLnBrk="1" latinLnBrk="0" hangingPunct="1">
        <a:lnSpc>
          <a:spcPct val="90000"/>
        </a:lnSpc>
        <a:spcBef>
          <a:spcPct val="0"/>
        </a:spcBef>
        <a:buNone/>
        <a:defRPr sz="4392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189" indent="-228189" algn="l" defTabSz="912754" rtl="0" eaLnBrk="1" latinLnBrk="0" hangingPunct="1">
        <a:lnSpc>
          <a:spcPct val="90000"/>
        </a:lnSpc>
        <a:spcBef>
          <a:spcPts val="998"/>
        </a:spcBef>
        <a:buClr>
          <a:schemeClr val="tx1"/>
        </a:buClr>
        <a:buFont typeface="Wingdings" pitchFamily="2" charset="2"/>
        <a:buChar char="§"/>
        <a:defRPr sz="2795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4566" indent="-228189" algn="l" defTabSz="912754" rtl="0" eaLnBrk="1" latinLnBrk="0" hangingPunct="1">
        <a:lnSpc>
          <a:spcPct val="90000"/>
        </a:lnSpc>
        <a:spcBef>
          <a:spcPts val="499"/>
        </a:spcBef>
        <a:buClr>
          <a:schemeClr val="tx1"/>
        </a:buClr>
        <a:buFont typeface="Wingdings" pitchFamily="2" charset="2"/>
        <a:buChar char="§"/>
        <a:defRPr sz="2396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0943" indent="-228189" algn="l" defTabSz="912754" rtl="0" eaLnBrk="1" latinLnBrk="0" hangingPunct="1">
        <a:lnSpc>
          <a:spcPct val="90000"/>
        </a:lnSpc>
        <a:spcBef>
          <a:spcPts val="499"/>
        </a:spcBef>
        <a:buClr>
          <a:schemeClr val="tx1"/>
        </a:buClr>
        <a:buFont typeface="Wingdings" pitchFamily="2" charset="2"/>
        <a:buChar char="§"/>
        <a:defRPr sz="1996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7320" indent="-228189" algn="l" defTabSz="912754" rtl="0" eaLnBrk="1" latinLnBrk="0" hangingPunct="1">
        <a:lnSpc>
          <a:spcPct val="90000"/>
        </a:lnSpc>
        <a:spcBef>
          <a:spcPts val="499"/>
        </a:spcBef>
        <a:buClr>
          <a:schemeClr val="tx1"/>
        </a:buClr>
        <a:buFont typeface="Wingdings" pitchFamily="2" charset="2"/>
        <a:buChar char="§"/>
        <a:defRPr sz="1797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3697" indent="-228189" algn="l" defTabSz="912754" rtl="0" eaLnBrk="1" latinLnBrk="0" hangingPunct="1">
        <a:lnSpc>
          <a:spcPct val="90000"/>
        </a:lnSpc>
        <a:spcBef>
          <a:spcPts val="499"/>
        </a:spcBef>
        <a:buClr>
          <a:schemeClr val="tx1"/>
        </a:buClr>
        <a:buFont typeface="Wingdings" pitchFamily="2" charset="2"/>
        <a:buChar char="§"/>
        <a:defRPr sz="1797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0074" indent="-228189" algn="l" defTabSz="91275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451" indent="-228189" algn="l" defTabSz="91275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828" indent="-228189" algn="l" defTabSz="91275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9205" indent="-228189" algn="l" defTabSz="91275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5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77" algn="l" defTabSz="91275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754" algn="l" defTabSz="91275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1" algn="l" defTabSz="91275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508" algn="l" defTabSz="91275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885" algn="l" defTabSz="91275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8262" algn="l" defTabSz="91275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639" algn="l" defTabSz="91275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1016" algn="l" defTabSz="912754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4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4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.jp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 descr="D:\ASTeC\Annual Reports\2017-2018\20180426_121415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4214"/>
            <a:ext cx="12178804" cy="68979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26110" y="1623785"/>
            <a:ext cx="11162926" cy="3413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754">
              <a:defRPr/>
            </a:pPr>
            <a:r>
              <a:rPr lang="en-US" sz="5400" b="1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5400" b="1" spc="-1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aterial </a:t>
            </a:r>
            <a:r>
              <a:rPr lang="en-US" sz="5400" b="1" spc="-15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Characterisation</a:t>
            </a:r>
            <a:r>
              <a:rPr lang="en-US" sz="5400" b="1" spc="-1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Test Capabilities at STFC</a:t>
            </a:r>
            <a:endParaRPr lang="en-US" sz="5400" b="1" spc="-1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754">
              <a:defRPr/>
            </a:pPr>
            <a:r>
              <a:rPr lang="en-US" sz="3400" b="1" spc="-150" dirty="0" smtClean="0">
                <a:solidFill>
                  <a:srgbClr val="F08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Anthony Gleeson</a:t>
            </a:r>
            <a:endParaRPr lang="en-US" sz="3400" b="1" spc="-150" dirty="0">
              <a:solidFill>
                <a:srgbClr val="F0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754">
              <a:defRPr/>
            </a:pPr>
            <a:endParaRPr lang="en-US" sz="3594" b="1" spc="-150" dirty="0">
              <a:solidFill>
                <a:srgbClr val="F0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754">
              <a:defRPr/>
            </a:pPr>
            <a:endParaRPr lang="en-US" sz="3594" b="1" spc="-150" dirty="0">
              <a:solidFill>
                <a:srgbClr val="F08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659962-2CD4-F146-83E2-23B89B2923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10" y="417903"/>
            <a:ext cx="3758038" cy="962203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8062665" y="6552806"/>
            <a:ext cx="4294229" cy="3014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AMICI - iFAST WP13 Workshop, </a:t>
            </a:r>
            <a:r>
              <a:rPr lang="en-GB" sz="1000" b="1" dirty="0" err="1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en-GB" sz="10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b="1" dirty="0" err="1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Orsay</a:t>
            </a:r>
            <a:r>
              <a:rPr lang="en-GB" sz="10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22-23 June 2023</a:t>
            </a:r>
            <a:endParaRPr lang="en-GB" sz="1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242269" y="242495"/>
            <a:ext cx="7853481" cy="7680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4">
              <a:defRPr/>
            </a:pPr>
            <a:r>
              <a:rPr lang="en-US" sz="4392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STFC?</a:t>
            </a:r>
          </a:p>
        </p:txBody>
      </p:sp>
      <p:pic>
        <p:nvPicPr>
          <p:cNvPr id="12" name="ukri-logo-animation-pa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3329" y="1467293"/>
            <a:ext cx="7066884" cy="397500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06204" y="1253597"/>
            <a:ext cx="4785031" cy="4566835"/>
          </a:xfrm>
          <a:prstGeom prst="rect">
            <a:avLst/>
          </a:prstGeom>
        </p:spPr>
        <p:txBody>
          <a:bodyPr vert="horz" lIns="91273" tIns="45637" rIns="91273" bIns="4563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189" indent="-228189" defTabSz="912754">
              <a:spcBef>
                <a:spcPts val="998"/>
              </a:spcBef>
              <a:buClr>
                <a:srgbClr val="F08900"/>
              </a:buClr>
              <a:defRPr/>
            </a:pP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Science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Technology Facilities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Council (STFC) is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of the research bodies which make up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 Research and Innovation (UKRI)</a:t>
            </a:r>
            <a:endParaRPr lang="en-GB" sz="1797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189" indent="-228189" defTabSz="912754">
              <a:spcBef>
                <a:spcPts val="998"/>
              </a:spcBef>
              <a:buClr>
                <a:srgbClr val="F08900"/>
              </a:buClr>
              <a:defRPr/>
            </a:pP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STFC provides the ‘Big Science’ infrastructure which is uneconomic for individual academic or industrial parties to establish and operate</a:t>
            </a:r>
          </a:p>
          <a:p>
            <a:pPr marL="228189" indent="-228189" defTabSz="912754">
              <a:spcBef>
                <a:spcPts val="998"/>
              </a:spcBef>
              <a:buClr>
                <a:srgbClr val="F08900"/>
              </a:buClr>
              <a:defRPr/>
            </a:pP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facilities across the UK and overseas support fundamental research in astronomy, physics, computation and space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en-GB" sz="1797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189" indent="-228189" defTabSz="912754">
              <a:spcBef>
                <a:spcPts val="998"/>
              </a:spcBef>
              <a:buClr>
                <a:srgbClr val="F08900"/>
              </a:buClr>
              <a:defRPr/>
            </a:pP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our facilities, technology and skills to the benefit of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academia, society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industry</a:t>
            </a:r>
          </a:p>
          <a:p>
            <a:pPr marL="228189" indent="-228189" defTabSz="912754">
              <a:spcBef>
                <a:spcPts val="998"/>
              </a:spcBef>
              <a:buClr>
                <a:srgbClr val="F08900"/>
              </a:buClr>
              <a:defRPr/>
            </a:pP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perfect neutral space where academia, industry partners and the national laboratories can collaborate.</a:t>
            </a:r>
            <a:endParaRPr lang="en-GB" sz="1797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719" y="5755862"/>
            <a:ext cx="1343672" cy="75581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12" y="5729116"/>
            <a:ext cx="1285297" cy="7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0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242269" y="242495"/>
            <a:ext cx="7853481" cy="7680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4">
              <a:defRPr/>
            </a:pPr>
            <a:r>
              <a:rPr lang="en-US" sz="4392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STFC?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6204" y="1253597"/>
            <a:ext cx="4785031" cy="4566835"/>
          </a:xfrm>
          <a:prstGeom prst="rect">
            <a:avLst/>
          </a:prstGeom>
        </p:spPr>
        <p:txBody>
          <a:bodyPr vert="horz" lIns="91273" tIns="45637" rIns="91273" bIns="4563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189" indent="-228189" defTabSz="912754">
              <a:spcBef>
                <a:spcPts val="998"/>
              </a:spcBef>
              <a:buClr>
                <a:srgbClr val="F08900"/>
              </a:buClr>
              <a:defRPr/>
            </a:pP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Science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Technology Facilities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Council (STFC) is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of the research bodies which make up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 Research and Innovation (UKRI)</a:t>
            </a:r>
            <a:endParaRPr lang="en-GB" sz="1797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189" indent="-228189" defTabSz="912754">
              <a:spcBef>
                <a:spcPts val="998"/>
              </a:spcBef>
              <a:buClr>
                <a:srgbClr val="F08900"/>
              </a:buClr>
              <a:defRPr/>
            </a:pP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STFC provides the ‘Big Science’ infrastructure which is uneconomic for individual academic or industrial parties to establish and operate</a:t>
            </a:r>
          </a:p>
          <a:p>
            <a:pPr marL="228189" indent="-228189" defTabSz="912754">
              <a:spcBef>
                <a:spcPts val="998"/>
              </a:spcBef>
              <a:buClr>
                <a:srgbClr val="F08900"/>
              </a:buClr>
              <a:defRPr/>
            </a:pP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facilities across the UK and overseas support fundamental research in astronomy, physics, computation and space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en-GB" sz="1797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189" indent="-228189" defTabSz="912754">
              <a:spcBef>
                <a:spcPts val="998"/>
              </a:spcBef>
              <a:buClr>
                <a:srgbClr val="F08900"/>
              </a:buClr>
              <a:defRPr/>
            </a:pP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our facilities, technology and skills to the benefit of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academia, society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industry</a:t>
            </a:r>
          </a:p>
          <a:p>
            <a:pPr marL="228189" indent="-228189" defTabSz="912754">
              <a:spcBef>
                <a:spcPts val="998"/>
              </a:spcBef>
              <a:buClr>
                <a:srgbClr val="F08900"/>
              </a:buClr>
              <a:defRPr/>
            </a:pP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perfect neutral space where academia, industry partners and the national laboratories can collaborate.</a:t>
            </a:r>
            <a:endParaRPr lang="en-GB" sz="1797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719" y="5755862"/>
            <a:ext cx="1343672" cy="75581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088" y="1115051"/>
            <a:ext cx="6662577" cy="4362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12" y="5729116"/>
            <a:ext cx="1285297" cy="7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242269" y="168605"/>
            <a:ext cx="7853481" cy="7680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4">
              <a:defRPr/>
            </a:pPr>
            <a:r>
              <a:rPr lang="en-US" sz="4392" b="1" spc="-16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VISTA Lab</a:t>
            </a:r>
            <a:endParaRPr lang="en-US" sz="4392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719" y="5755862"/>
            <a:ext cx="1343672" cy="75581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6191251" y="857249"/>
            <a:ext cx="6858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6ACE83-0923-4D45-9277-A0F6C1B339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7551" y="-1"/>
            <a:ext cx="669444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2555" y="1142192"/>
            <a:ext cx="602602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Vacuum Interfaces and Surface Technologies for Accelerators (VISTA) laboratory is the main hub for both vacuum science and surface science R&amp;D within the UK accelerator community. </a:t>
            </a:r>
          </a:p>
          <a:p>
            <a:pPr marL="285750" indent="-285750">
              <a:spcAft>
                <a:spcPts val="120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work programmes have been centred around activities such as NEG and novel coating developments for DLS-II and PETRA-IV; secondary electron suppression schemes for CERN; superconducting thin film development for iFAST; </a:t>
            </a:r>
            <a:r>
              <a:rPr lang="en-GB" sz="2000" dirty="0" err="1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CsTe</a:t>
            </a: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photocathode development for UK-XFEL.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12" y="5729116"/>
            <a:ext cx="1285297" cy="7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719" y="5755862"/>
            <a:ext cx="1343672" cy="75581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06" t="-281" r="28694" b="281"/>
          <a:stretch/>
        </p:blipFill>
        <p:spPr>
          <a:xfrm>
            <a:off x="7048024" y="0"/>
            <a:ext cx="512064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6ACE83-0923-4D45-9277-A0F6C1B339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308" y="0"/>
            <a:ext cx="669444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2555" y="1142192"/>
            <a:ext cx="59429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VISTA laboratory's 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suite of instruments cover specialisms such as vacuum system analysis, vacuum metrology and gauge calibration, and XHV processing for large vessels</a:t>
            </a: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PVD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CVD and ALD deposition development for complex freeform and long </a:t>
            </a: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structures.</a:t>
            </a:r>
          </a:p>
          <a:p>
            <a:pPr marL="285750" indent="-285750">
              <a:spcAft>
                <a:spcPts val="12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 is equipped with full surface analysis capabilities </a:t>
            </a: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including: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RBS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NRA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MEIS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LEIS 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AES </a:t>
            </a:r>
            <a:endParaRPr lang="en-GB" sz="20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GB" sz="2000" dirty="0" smtClean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242269" y="168605"/>
            <a:ext cx="7853481" cy="7680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4">
              <a:defRPr/>
            </a:pPr>
            <a:r>
              <a:rPr lang="en-US" sz="4392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sz="4392" b="1" spc="-16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Surface Analysis</a:t>
            </a:r>
            <a:endParaRPr lang="en-US" sz="4392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4817" y="4030874"/>
            <a:ext cx="241206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XPS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SIMS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 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endParaRPr lang="en-GB" sz="20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12" y="5729116"/>
            <a:ext cx="1285297" cy="7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7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719" y="5755862"/>
            <a:ext cx="1343672" cy="75581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12" y="5729116"/>
            <a:ext cx="1285297" cy="7825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242269" y="168605"/>
            <a:ext cx="7853481" cy="7680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4">
              <a:defRPr/>
            </a:pPr>
            <a:r>
              <a:rPr lang="en-US" sz="4392" b="1" spc="-16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VISTA Coatings / Deposition</a:t>
            </a:r>
            <a:endParaRPr lang="en-US" sz="4392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dmi75744\Downloads\IMG_20190327_1546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4949" y="3426691"/>
            <a:ext cx="3557051" cy="2032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 b="21767"/>
          <a:stretch/>
        </p:blipFill>
        <p:spPr>
          <a:xfrm>
            <a:off x="2846" y="1204379"/>
            <a:ext cx="8571345" cy="42302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9" t="26880" r="259" b="20027"/>
          <a:stretch/>
        </p:blipFill>
        <p:spPr>
          <a:xfrm>
            <a:off x="8625755" y="1228436"/>
            <a:ext cx="3566245" cy="2105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19265" y="5658731"/>
            <a:ext cx="5532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00B0F0"/>
              </a:buClr>
            </a:pPr>
            <a:r>
              <a:rPr lang="en-GB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partnerships and contracts include: vacuum pump, vessel and component manufacturers, photonics, medical &amp; dentistry, hydrogen storage development.</a:t>
            </a:r>
          </a:p>
        </p:txBody>
      </p:sp>
    </p:spTree>
    <p:extLst>
      <p:ext uri="{BB962C8B-B14F-4D97-AF65-F5344CB8AC3E}">
        <p14:creationId xmlns:p14="http://schemas.microsoft.com/office/powerpoint/2010/main" val="6037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242269" y="242495"/>
            <a:ext cx="7853481" cy="7680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4">
              <a:defRPr/>
            </a:pPr>
            <a:r>
              <a:rPr lang="en-US" sz="4392" b="1" spc="-16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Test Lab</a:t>
            </a:r>
            <a:endParaRPr lang="en-US" sz="4392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0390"/>
          <a:stretch/>
        </p:blipFill>
        <p:spPr>
          <a:xfrm>
            <a:off x="0" y="1148569"/>
            <a:ext cx="3710819" cy="34326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6034"/>
          <a:stretch/>
        </p:blipFill>
        <p:spPr>
          <a:xfrm>
            <a:off x="3829445" y="1148569"/>
            <a:ext cx="4284777" cy="34326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286" b="26351"/>
          <a:stretch/>
        </p:blipFill>
        <p:spPr>
          <a:xfrm>
            <a:off x="8260001" y="1148568"/>
            <a:ext cx="3920280" cy="34326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833091" y="4719270"/>
            <a:ext cx="4281131" cy="1198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field penetration facility for planar TF samples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replicates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 similar to ones in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RF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</a:p>
          <a:p>
            <a:endParaRPr lang="en-GB" sz="1797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364" y="4740142"/>
            <a:ext cx="3618455" cy="36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RRR and </a:t>
            </a:r>
            <a:r>
              <a:rPr lang="en-GB" sz="1600" dirty="0"/>
              <a:t>T</a:t>
            </a:r>
            <a:r>
              <a:rPr lang="en-GB" sz="1600" baseline="-25000" dirty="0"/>
              <a:t>c</a:t>
            </a:r>
            <a:r>
              <a:rPr lang="en-GB" sz="1600" dirty="0"/>
              <a:t> </a:t>
            </a:r>
            <a:r>
              <a:rPr lang="en-GB" sz="1600" dirty="0" smtClean="0"/>
              <a:t>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 </a:t>
            </a:r>
            <a:endParaRPr lang="en-GB" sz="1797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260001" y="4740142"/>
            <a:ext cx="3636435" cy="12542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cavity and cryostat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 measurement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superconducting coatings at 7.8 GHz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 </a:t>
            </a:r>
            <a:r>
              <a:rPr lang="en-GB" sz="1797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closed-cycle </a:t>
            </a:r>
            <a:r>
              <a:rPr lang="en-GB" sz="1797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refrigerator</a:t>
            </a:r>
            <a:endParaRPr lang="en-GB" sz="1797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719" y="5755862"/>
            <a:ext cx="1343672" cy="75581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12" y="5729116"/>
            <a:ext cx="1285297" cy="7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242269" y="168605"/>
            <a:ext cx="7853481" cy="7680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4">
              <a:defRPr/>
            </a:pPr>
            <a:r>
              <a:rPr lang="en-US" sz="4392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392" b="1" spc="-16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agnet Test Lab</a:t>
            </a:r>
            <a:endParaRPr lang="en-US" sz="4392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719" y="5755862"/>
            <a:ext cx="1343672" cy="75581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5707"/>
          <a:stretch/>
        </p:blipFill>
        <p:spPr>
          <a:xfrm>
            <a:off x="6415240" y="0"/>
            <a:ext cx="577676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6ACE83-0923-4D45-9277-A0F6C1B339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7551" y="0"/>
            <a:ext cx="6694449" cy="685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55591" y="1198158"/>
            <a:ext cx="5503464" cy="455770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189" indent="-228189" algn="l" defTabSz="912754" rtl="0" eaLnBrk="1" latinLnBrk="0" hangingPunct="1">
              <a:lnSpc>
                <a:spcPct val="90000"/>
              </a:lnSpc>
              <a:spcBef>
                <a:spcPts val="998"/>
              </a:spcBef>
              <a:buClr>
                <a:schemeClr val="tx1"/>
              </a:buClr>
              <a:buFont typeface="Wingdings" pitchFamily="2" charset="2"/>
              <a:buChar char="§"/>
              <a:defRPr sz="2795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4566" indent="-228189" algn="l" defTabSz="912754" rtl="0" eaLnBrk="1" latinLnBrk="0" hangingPunct="1">
              <a:lnSpc>
                <a:spcPct val="90000"/>
              </a:lnSpc>
              <a:spcBef>
                <a:spcPts val="499"/>
              </a:spcBef>
              <a:buClr>
                <a:schemeClr val="tx1"/>
              </a:buClr>
              <a:buFont typeface="Wingdings" pitchFamily="2" charset="2"/>
              <a:buChar char="§"/>
              <a:defRPr sz="2396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0943" indent="-228189" algn="l" defTabSz="912754" rtl="0" eaLnBrk="1" latinLnBrk="0" hangingPunct="1">
              <a:lnSpc>
                <a:spcPct val="90000"/>
              </a:lnSpc>
              <a:spcBef>
                <a:spcPts val="499"/>
              </a:spcBef>
              <a:buClr>
                <a:schemeClr val="tx1"/>
              </a:buClr>
              <a:buFont typeface="Wingdings" pitchFamily="2" charset="2"/>
              <a:buChar char="§"/>
              <a:defRPr sz="1996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7320" indent="-228189" algn="l" defTabSz="912754" rtl="0" eaLnBrk="1" latinLnBrk="0" hangingPunct="1">
              <a:lnSpc>
                <a:spcPct val="90000"/>
              </a:lnSpc>
              <a:spcBef>
                <a:spcPts val="499"/>
              </a:spcBef>
              <a:buClr>
                <a:schemeClr val="tx1"/>
              </a:buClr>
              <a:buFont typeface="Wingdings" pitchFamily="2" charset="2"/>
              <a:buChar char="§"/>
              <a:defRPr sz="1797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3697" indent="-228189" algn="l" defTabSz="912754" rtl="0" eaLnBrk="1" latinLnBrk="0" hangingPunct="1">
              <a:lnSpc>
                <a:spcPct val="90000"/>
              </a:lnSpc>
              <a:spcBef>
                <a:spcPts val="499"/>
              </a:spcBef>
              <a:buClr>
                <a:schemeClr val="tx1"/>
              </a:buClr>
              <a:buFont typeface="Wingdings" pitchFamily="2" charset="2"/>
              <a:buChar char="§"/>
              <a:defRPr sz="1797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0074" indent="-228189" algn="l" defTabSz="91275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451" indent="-228189" algn="l" defTabSz="91275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2828" indent="-228189" algn="l" defTabSz="91275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205" indent="-228189" algn="l" defTabSz="91275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9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 </a:t>
            </a:r>
            <a:r>
              <a:rPr lang="en-GB" sz="29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probe mapping: </a:t>
            </a:r>
          </a:p>
          <a:p>
            <a:pPr lvl="1">
              <a:buClr>
                <a:srgbClr val="FFC000"/>
              </a:buClr>
            </a:pPr>
            <a:r>
              <a:rPr lang="en-GB" sz="26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5m long bench</a:t>
            </a:r>
          </a:p>
          <a:p>
            <a:pPr lvl="1">
              <a:buClr>
                <a:srgbClr val="FFC000"/>
              </a:buClr>
            </a:pPr>
            <a:r>
              <a:rPr lang="en-GB" sz="26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3-axis movement</a:t>
            </a:r>
          </a:p>
          <a:p>
            <a:pPr lvl="1">
              <a:buClr>
                <a:srgbClr val="FFC000"/>
              </a:buClr>
            </a:pPr>
            <a:r>
              <a:rPr lang="en-GB" sz="26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1µm resolution</a:t>
            </a:r>
          </a:p>
          <a:p>
            <a:pPr lvl="1">
              <a:buClr>
                <a:srgbClr val="FFC000"/>
              </a:buClr>
            </a:pPr>
            <a:r>
              <a:rPr lang="en-GB" sz="26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Variety of probes for different applications</a:t>
            </a:r>
          </a:p>
          <a:p>
            <a:pPr lvl="1">
              <a:buClr>
                <a:srgbClr val="FFC000"/>
              </a:buClr>
            </a:pPr>
            <a:r>
              <a:rPr lang="en-GB" sz="2600" dirty="0" err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Fiducialisation</a:t>
            </a:r>
            <a:r>
              <a:rPr lang="en-GB" sz="26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magnet centres</a:t>
            </a:r>
          </a:p>
          <a:p>
            <a:r>
              <a:rPr lang="en-GB" sz="29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measurement:</a:t>
            </a:r>
          </a:p>
          <a:p>
            <a:pPr lvl="1">
              <a:buClr>
                <a:srgbClr val="FFC000"/>
              </a:buClr>
            </a:pPr>
            <a:r>
              <a:rPr lang="en-GB" sz="26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Stretched wire (field integrals)</a:t>
            </a:r>
          </a:p>
          <a:p>
            <a:pPr lvl="1">
              <a:buClr>
                <a:srgbClr val="FFC000"/>
              </a:buClr>
            </a:pPr>
            <a:r>
              <a:rPr lang="en-GB" sz="26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Pulsed wire (fast </a:t>
            </a:r>
            <a:r>
              <a:rPr lang="en-GB" sz="2600" dirty="0" err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undulator</a:t>
            </a:r>
            <a:r>
              <a:rPr lang="en-GB" sz="26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measurements)</a:t>
            </a:r>
          </a:p>
          <a:p>
            <a:pPr lvl="1">
              <a:buClr>
                <a:srgbClr val="FFC000"/>
              </a:buClr>
            </a:pPr>
            <a:r>
              <a:rPr lang="en-GB" sz="26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Rotating coil (accurate harmonics)</a:t>
            </a:r>
          </a:p>
          <a:p>
            <a:r>
              <a:rPr lang="en-GB" sz="29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 probe calibration:</a:t>
            </a:r>
          </a:p>
          <a:p>
            <a:pPr lvl="1">
              <a:buClr>
                <a:srgbClr val="FFC000"/>
              </a:buClr>
            </a:pPr>
            <a:r>
              <a:rPr lang="en-GB" sz="26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dipole magnet</a:t>
            </a:r>
          </a:p>
          <a:p>
            <a:pPr lvl="1">
              <a:buClr>
                <a:srgbClr val="FFC000"/>
              </a:buClr>
            </a:pPr>
            <a:r>
              <a:rPr lang="en-GB" sz="26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NMR reference probe</a:t>
            </a:r>
          </a:p>
          <a:p>
            <a:pPr marL="0" lvl="1" indent="0">
              <a:lnSpc>
                <a:spcPct val="120000"/>
              </a:lnSpc>
              <a:spcBef>
                <a:spcPts val="998"/>
              </a:spcBef>
              <a:buNone/>
            </a:pPr>
            <a:r>
              <a:rPr lang="en-GB" sz="29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partnerships </a:t>
            </a:r>
            <a:r>
              <a:rPr lang="en-GB" sz="29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29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include: normal &amp; superconducting magnet manufacturers, </a:t>
            </a:r>
            <a:r>
              <a:rPr lang="en-GB" sz="2900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electronics, </a:t>
            </a:r>
            <a:r>
              <a:rPr lang="en-GB" sz="29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battery development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12" y="5729116"/>
            <a:ext cx="1285297" cy="7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3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A145102-990E-4D60-A645-876F45F9FD85}"/>
              </a:ext>
            </a:extLst>
          </p:cNvPr>
          <p:cNvSpPr txBox="1"/>
          <p:nvPr/>
        </p:nvSpPr>
        <p:spPr>
          <a:xfrm>
            <a:off x="978437" y="2389530"/>
            <a:ext cx="935705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Thank </a:t>
            </a:r>
            <a:r>
              <a:rPr lang="en-GB" sz="3600" b="1" dirty="0" smtClean="0">
                <a:solidFill>
                  <a:schemeClr val="accent1"/>
                </a:solidFill>
              </a:rPr>
              <a:t>you. Questions?</a:t>
            </a:r>
            <a:endParaRPr lang="en-GB" sz="3600" b="1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45102-990E-4D60-A645-876F45F9FD85}"/>
              </a:ext>
            </a:extLst>
          </p:cNvPr>
          <p:cNvSpPr txBox="1"/>
          <p:nvPr/>
        </p:nvSpPr>
        <p:spPr>
          <a:xfrm>
            <a:off x="978438" y="3501514"/>
            <a:ext cx="604867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1"/>
                </a:solidFill>
              </a:rPr>
              <a:t>Anthony Gleeson</a:t>
            </a:r>
          </a:p>
          <a:p>
            <a:r>
              <a:rPr lang="en-GB" sz="2000" b="1" dirty="0" smtClean="0">
                <a:solidFill>
                  <a:schemeClr val="accent1"/>
                </a:solidFill>
              </a:rPr>
              <a:t>Anthony.Gleeson@stfc.ac.uk</a:t>
            </a:r>
          </a:p>
          <a:p>
            <a:r>
              <a:rPr lang="en-GB" sz="2000" b="1" dirty="0">
                <a:solidFill>
                  <a:schemeClr val="accent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📱</a:t>
            </a:r>
            <a:r>
              <a:rPr lang="en-GB" sz="2000" b="1" dirty="0">
                <a:solidFill>
                  <a:schemeClr val="accent1"/>
                </a:solidFill>
              </a:rPr>
              <a:t>07590 450 356</a:t>
            </a:r>
          </a:p>
        </p:txBody>
      </p:sp>
    </p:spTree>
    <p:extLst>
      <p:ext uri="{BB962C8B-B14F-4D97-AF65-F5344CB8AC3E}">
        <p14:creationId xmlns:p14="http://schemas.microsoft.com/office/powerpoint/2010/main" val="7745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4.xml><?xml version="1.0" encoding="utf-8"?>
<a:theme xmlns:a="http://schemas.openxmlformats.org/drawingml/2006/main" name="1_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5.xml><?xml version="1.0" encoding="utf-8"?>
<a:theme xmlns:a="http://schemas.openxmlformats.org/drawingml/2006/main" name="5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521</Words>
  <Application>Microsoft Office PowerPoint</Application>
  <PresentationFormat>Widescreen</PresentationFormat>
  <Paragraphs>58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Montserrat</vt:lpstr>
      <vt:lpstr>Montserrat ExtraBold</vt:lpstr>
      <vt:lpstr>Montserrat SemiBold</vt:lpstr>
      <vt:lpstr>Open Sans</vt:lpstr>
      <vt:lpstr>Tahoma</vt:lpstr>
      <vt:lpstr>Times New Roman</vt:lpstr>
      <vt:lpstr>Wingdings</vt:lpstr>
      <vt:lpstr>Office Theme</vt:lpstr>
      <vt:lpstr>1_Office Theme</vt:lpstr>
      <vt:lpstr>I.FAST Custom Slides</vt:lpstr>
      <vt:lpstr>1_I.FAST Custom Slides</vt:lpstr>
      <vt:lpstr>5_Font and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Orsay presentation</dc:title>
  <dc:creator>Gleeson, Anthony (STFC,DL,AST)</dc:creator>
  <cp:lastModifiedBy>Gleeson, Anthony (STFC,DL,AST)</cp:lastModifiedBy>
  <cp:revision>51</cp:revision>
  <dcterms:created xsi:type="dcterms:W3CDTF">2023-06-18T13:57:00Z</dcterms:created>
  <dcterms:modified xsi:type="dcterms:W3CDTF">2023-06-22T13:28:02Z</dcterms:modified>
</cp:coreProperties>
</file>