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5"/>
  </p:notesMasterIdLst>
  <p:handoutMasterIdLst>
    <p:handoutMasterId r:id="rId16"/>
  </p:handoutMasterIdLst>
  <p:sldIdLst>
    <p:sldId id="285" r:id="rId7"/>
    <p:sldId id="323" r:id="rId8"/>
    <p:sldId id="313" r:id="rId9"/>
    <p:sldId id="324" r:id="rId10"/>
    <p:sldId id="321" r:id="rId11"/>
    <p:sldId id="322" r:id="rId12"/>
    <p:sldId id="319" r:id="rId13"/>
    <p:sldId id="320" r:id="rId14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71BF44"/>
    <a:srgbClr val="BC141C"/>
    <a:srgbClr val="B5131B"/>
    <a:srgbClr val="C2141C"/>
    <a:srgbClr val="A3091B"/>
    <a:srgbClr val="D8161F"/>
    <a:srgbClr val="DF1721"/>
    <a:srgbClr val="C9151E"/>
    <a:srgbClr val="DB1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1345" autoAdjust="0"/>
  </p:normalViewPr>
  <p:slideViewPr>
    <p:cSldViewPr snapToGrid="0" showGuides="1">
      <p:cViewPr varScale="1">
        <p:scale>
          <a:sx n="111" d="100"/>
          <a:sy n="111" d="100"/>
        </p:scale>
        <p:origin x="536" y="76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684" y="-74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7B6C3-D098-491C-88BE-A19B9B89A77B}" type="slidenum">
              <a:rPr lang="en-GB" altLang="fr-FR"/>
              <a:pPr/>
              <a:t>6</a:t>
            </a:fld>
            <a:endParaRPr lang="en-GB" altLang="fr-F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5095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0800" y="146385"/>
            <a:ext cx="10077451" cy="3723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9333" y="762000"/>
            <a:ext cx="4912784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555318" y="762000"/>
            <a:ext cx="4912783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555318" y="3543300"/>
            <a:ext cx="4912783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8839200" y="64008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UHPM-2003</a:t>
            </a:r>
            <a:endParaRPr lang="fr-FR" alt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27 janvier 2021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1062324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Thomas Proslier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33" r:id="rId13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 juin 23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 juin 23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0.jpeg"/><Relationship Id="rId7" Type="http://schemas.openxmlformats.org/officeDocument/2006/relationships/image" Target="../media/image23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6498" y="4226475"/>
            <a:ext cx="10979676" cy="627569"/>
          </a:xfrm>
        </p:spPr>
        <p:txBody>
          <a:bodyPr/>
          <a:lstStyle/>
          <a:p>
            <a:r>
              <a:rPr lang="en-US" sz="3600" dirty="0" err="1" smtClean="0"/>
              <a:t>Eurolabs</a:t>
            </a:r>
            <a:r>
              <a:rPr lang="en-US" sz="3600" dirty="0" smtClean="0"/>
              <a:t> WP3 - presentation MACHAFILM lab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93410" y="5090239"/>
            <a:ext cx="7878564" cy="755810"/>
          </a:xfrm>
        </p:spPr>
        <p:txBody>
          <a:bodyPr/>
          <a:lstStyle/>
          <a:p>
            <a:r>
              <a:rPr lang="fr-FR" dirty="0" smtClean="0"/>
              <a:t>Yasmine Kalboussi, Claire Antoine, Stephane </a:t>
            </a:r>
            <a:r>
              <a:rPr lang="fr-FR" dirty="0"/>
              <a:t>Berry, Thomas </a:t>
            </a:r>
            <a:r>
              <a:rPr lang="fr-FR" dirty="0" smtClean="0"/>
              <a:t>Proslier.</a:t>
            </a:r>
          </a:p>
          <a:p>
            <a:r>
              <a:rPr lang="fr-FR" dirty="0" smtClean="0"/>
              <a:t>Ingénieurs Chercheurs – DRF/IRFU/DACM/LIDC2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3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594099" y="1754967"/>
            <a:ext cx="4673600" cy="9220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bg1"/>
                </a:solidFill>
              </a:rPr>
              <a:t>DEPOSITION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CHARARACTERIZATION</a:t>
            </a:r>
            <a:endParaRPr lang="fr-FR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CEA – MACHAFILM: Atomic Layer Deposition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904009"/>
            <a:ext cx="4035145" cy="305258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431905" y="783665"/>
            <a:ext cx="2154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666666"/>
                </a:solidFill>
              </a:rPr>
              <a:t>Research </a:t>
            </a:r>
            <a:r>
              <a:rPr lang="fr-FR" sz="2000" u="sng" dirty="0" err="1" smtClean="0">
                <a:solidFill>
                  <a:srgbClr val="666666"/>
                </a:solidFill>
              </a:rPr>
              <a:t>scale</a:t>
            </a:r>
            <a:endParaRPr lang="fr-FR" sz="2000" u="sng" dirty="0">
              <a:solidFill>
                <a:srgbClr val="6666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0698" y="4118469"/>
            <a:ext cx="4550229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fr-FR" sz="1400" dirty="0" smtClean="0"/>
              <a:t>Two ALD </a:t>
            </a:r>
            <a:r>
              <a:rPr lang="fr-FR" sz="1400" dirty="0" err="1" smtClean="0"/>
              <a:t>reactors</a:t>
            </a:r>
            <a:r>
              <a:rPr lang="fr-FR" sz="1400" dirty="0" smtClean="0"/>
              <a:t>:</a:t>
            </a:r>
          </a:p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fr-FR" sz="1400" dirty="0" smtClean="0"/>
              <a:t>Research </a:t>
            </a:r>
            <a:r>
              <a:rPr lang="fr-FR" sz="1400" dirty="0" err="1" smtClean="0"/>
              <a:t>scale</a:t>
            </a:r>
            <a:r>
              <a:rPr lang="fr-FR" sz="1400" dirty="0" smtClean="0"/>
              <a:t>: </a:t>
            </a:r>
            <a:r>
              <a:rPr lang="fr-FR" sz="1400" dirty="0" err="1" smtClean="0"/>
              <a:t>small</a:t>
            </a:r>
            <a:r>
              <a:rPr lang="fr-FR" sz="1400" dirty="0" smtClean="0"/>
              <a:t> </a:t>
            </a:r>
            <a:r>
              <a:rPr lang="fr-FR" sz="1400" dirty="0" err="1" smtClean="0"/>
              <a:t>sample</a:t>
            </a:r>
            <a:r>
              <a:rPr lang="fr-FR" sz="1400" dirty="0" smtClean="0"/>
              <a:t>, test new </a:t>
            </a:r>
            <a:r>
              <a:rPr lang="fr-FR" sz="1400" dirty="0" err="1" smtClean="0"/>
              <a:t>chemistries</a:t>
            </a:r>
            <a:r>
              <a:rPr lang="fr-FR" sz="1400" dirty="0"/>
              <a:t> </a:t>
            </a:r>
            <a:r>
              <a:rPr lang="fr-FR" sz="1400" dirty="0" smtClean="0"/>
              <a:t>and </a:t>
            </a:r>
            <a:r>
              <a:rPr lang="fr-FR" sz="1400" dirty="0" err="1" smtClean="0"/>
              <a:t>thin</a:t>
            </a:r>
            <a:r>
              <a:rPr lang="fr-FR" sz="1400" dirty="0" smtClean="0"/>
              <a:t> film </a:t>
            </a:r>
            <a:r>
              <a:rPr lang="fr-FR" sz="1400" dirty="0" err="1" smtClean="0"/>
              <a:t>deposition</a:t>
            </a:r>
            <a:r>
              <a:rPr lang="fr-FR" sz="1400" dirty="0" smtClean="0"/>
              <a:t> </a:t>
            </a:r>
            <a:r>
              <a:rPr lang="fr-FR" sz="1400" dirty="0" err="1" smtClean="0"/>
              <a:t>processes</a:t>
            </a:r>
            <a:r>
              <a:rPr lang="fr-FR" sz="1400" dirty="0" smtClean="0"/>
              <a:t>.</a:t>
            </a:r>
          </a:p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fr-FR" sz="1400" dirty="0" err="1" smtClean="0"/>
              <a:t>Development</a:t>
            </a:r>
            <a:r>
              <a:rPr lang="fr-FR" sz="1400" dirty="0" smtClean="0"/>
              <a:t> </a:t>
            </a:r>
            <a:r>
              <a:rPr lang="fr-FR" sz="1400" dirty="0" err="1" smtClean="0"/>
              <a:t>scale</a:t>
            </a:r>
            <a:r>
              <a:rPr lang="fr-FR" sz="1400" dirty="0" smtClean="0"/>
              <a:t>: ALD on large </a:t>
            </a:r>
            <a:r>
              <a:rPr lang="fr-FR" sz="1400" dirty="0" err="1" smtClean="0"/>
              <a:t>objects</a:t>
            </a:r>
            <a:r>
              <a:rPr lang="fr-FR" sz="1400" dirty="0" smtClean="0"/>
              <a:t>.</a:t>
            </a:r>
          </a:p>
          <a:p>
            <a:pPr marL="285750" lvl="1" indent="-285750">
              <a:buBlip>
                <a:blip r:embed="rId3"/>
              </a:buBlip>
            </a:pPr>
            <a:r>
              <a:rPr lang="fr-FR" sz="1400" dirty="0" smtClean="0"/>
              <a:t>Futur HIPIMS (High Impulse </a:t>
            </a:r>
            <a:r>
              <a:rPr lang="fr-FR" sz="1400" dirty="0" err="1" smtClean="0"/>
              <a:t>magnetron</a:t>
            </a:r>
            <a:r>
              <a:rPr lang="fr-FR" sz="1400" dirty="0" smtClean="0"/>
              <a:t> </a:t>
            </a:r>
            <a:r>
              <a:rPr lang="fr-FR" sz="1400" dirty="0" err="1" smtClean="0"/>
              <a:t>sputtering</a:t>
            </a:r>
            <a:r>
              <a:rPr lang="fr-FR" sz="1400" dirty="0" smtClean="0"/>
              <a:t>) </a:t>
            </a:r>
            <a:r>
              <a:rPr lang="fr-FR" sz="1400" dirty="0" err="1" smtClean="0"/>
              <a:t>deposition</a:t>
            </a:r>
            <a:r>
              <a:rPr lang="fr-FR" sz="1400" dirty="0" smtClean="0"/>
              <a:t> system on </a:t>
            </a:r>
            <a:r>
              <a:rPr lang="fr-FR" sz="1400" dirty="0" err="1" smtClean="0"/>
              <a:t>samples</a:t>
            </a:r>
            <a:r>
              <a:rPr lang="fr-FR" sz="1400" dirty="0" smtClean="0"/>
              <a:t> and large </a:t>
            </a:r>
            <a:r>
              <a:rPr lang="fr-FR" sz="1400" dirty="0" err="1" smtClean="0"/>
              <a:t>objects</a:t>
            </a:r>
            <a:r>
              <a:rPr lang="fr-FR" sz="1400" dirty="0" smtClean="0"/>
              <a:t>.</a:t>
            </a:r>
          </a:p>
          <a:p>
            <a:pPr marL="285750" lvl="2" indent="-285750">
              <a:buBlip>
                <a:blip r:embed="rId3"/>
              </a:buBlip>
            </a:pPr>
            <a:r>
              <a:rPr lang="fr-FR" sz="1400" dirty="0" smtClean="0"/>
              <a:t>Research topics: </a:t>
            </a:r>
          </a:p>
          <a:p>
            <a:pPr marL="268288" lvl="3" indent="-268288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fr-FR" sz="1400" dirty="0"/>
              <a:t>C</a:t>
            </a:r>
            <a:r>
              <a:rPr lang="fr-FR" sz="1400" dirty="0" smtClean="0"/>
              <a:t>orrosion, </a:t>
            </a:r>
            <a:r>
              <a:rPr lang="fr-FR" sz="1400" dirty="0" err="1" smtClean="0"/>
              <a:t>Supraconductors</a:t>
            </a:r>
            <a:r>
              <a:rPr lang="fr-FR" sz="1400" dirty="0" smtClean="0"/>
              <a:t> (cavité, </a:t>
            </a:r>
            <a:r>
              <a:rPr lang="fr-FR" sz="1400" dirty="0" err="1" smtClean="0"/>
              <a:t>QuBits</a:t>
            </a:r>
            <a:r>
              <a:rPr lang="fr-FR" sz="1400" dirty="0" smtClean="0"/>
              <a:t>), multipacting (coupleurs, cavités…), </a:t>
            </a:r>
            <a:r>
              <a:rPr lang="fr-FR" sz="1400" dirty="0"/>
              <a:t>f</a:t>
            </a:r>
            <a:r>
              <a:rPr lang="fr-FR" sz="1400" dirty="0" smtClean="0"/>
              <a:t>iltration.</a:t>
            </a:r>
          </a:p>
          <a:p>
            <a:pPr marL="285750" lvl="3" indent="-285750">
              <a:buBlip>
                <a:blip r:embed="rId3"/>
              </a:buBlip>
              <a:tabLst>
                <a:tab pos="268288" algn="l"/>
              </a:tabLst>
            </a:pPr>
            <a:r>
              <a:rPr lang="fr-FR" sz="1400" dirty="0" smtClean="0"/>
              <a:t>Materials: </a:t>
            </a:r>
            <a:r>
              <a:rPr lang="fr-FR" sz="1400" dirty="0" err="1" smtClean="0"/>
              <a:t>nitrides</a:t>
            </a:r>
            <a:r>
              <a:rPr lang="fr-FR" sz="1400" dirty="0" smtClean="0"/>
              <a:t>, </a:t>
            </a:r>
            <a:r>
              <a:rPr lang="fr-FR" sz="1400" dirty="0" err="1" smtClean="0"/>
              <a:t>oxides</a:t>
            </a:r>
            <a:r>
              <a:rPr lang="fr-FR" sz="1400" dirty="0" smtClean="0"/>
              <a:t>, </a:t>
            </a:r>
            <a:r>
              <a:rPr lang="fr-FR" sz="1400" dirty="0" err="1" smtClean="0"/>
              <a:t>some</a:t>
            </a:r>
            <a:r>
              <a:rPr lang="fr-FR" sz="1400" dirty="0" smtClean="0"/>
              <a:t> </a:t>
            </a:r>
            <a:r>
              <a:rPr lang="fr-FR" sz="1400" dirty="0" err="1" smtClean="0"/>
              <a:t>metals</a:t>
            </a:r>
            <a:r>
              <a:rPr lang="fr-FR" sz="1400" dirty="0" smtClean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92914" y="3846231"/>
            <a:ext cx="31220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3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fr-FR" sz="1600" dirty="0" err="1" smtClean="0"/>
              <a:t>Chamber</a:t>
            </a:r>
            <a:r>
              <a:rPr lang="fr-FR" sz="1600" dirty="0" smtClean="0"/>
              <a:t>/</a:t>
            </a:r>
            <a:r>
              <a:rPr lang="fr-FR" sz="1600" dirty="0" err="1" smtClean="0"/>
              <a:t>reactor</a:t>
            </a:r>
            <a:r>
              <a:rPr lang="fr-FR" sz="1600" dirty="0" smtClean="0"/>
              <a:t> </a:t>
            </a:r>
            <a:r>
              <a:rPr lang="fr-FR" sz="1600" dirty="0" err="1"/>
              <a:t>ØxL</a:t>
            </a:r>
            <a:r>
              <a:rPr lang="fr-FR" sz="1600" dirty="0"/>
              <a:t>: 5x50 cm.</a:t>
            </a:r>
          </a:p>
          <a:p>
            <a:pPr marL="171450" lvl="3" indent="-171450"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1600" dirty="0" err="1" smtClean="0"/>
              <a:t>Temperature</a:t>
            </a:r>
            <a:r>
              <a:rPr lang="fr-FR" sz="1600" dirty="0" smtClean="0"/>
              <a:t>: 30-450°C</a:t>
            </a:r>
            <a:endParaRPr lang="fr-FR" sz="1600" dirty="0"/>
          </a:p>
          <a:p>
            <a:pPr marL="171450" lvl="3" indent="-171450"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1600" dirty="0"/>
              <a:t>7 </a:t>
            </a:r>
            <a:r>
              <a:rPr lang="fr-FR" sz="1600" dirty="0" err="1" smtClean="0"/>
              <a:t>precursor</a:t>
            </a:r>
            <a:r>
              <a:rPr lang="fr-FR" sz="1600" dirty="0" smtClean="0"/>
              <a:t> </a:t>
            </a:r>
            <a:r>
              <a:rPr lang="fr-FR" sz="1600" dirty="0" err="1" smtClean="0"/>
              <a:t>lines</a:t>
            </a:r>
            <a:r>
              <a:rPr lang="fr-FR" sz="1600" dirty="0" smtClean="0"/>
              <a:t>:</a:t>
            </a:r>
          </a:p>
          <a:p>
            <a:pPr marL="0" lvl="3">
              <a:tabLst>
                <a:tab pos="449263" algn="l"/>
              </a:tabLst>
            </a:pPr>
            <a:r>
              <a:rPr lang="fr-FR" sz="1600" dirty="0" smtClean="0"/>
              <a:t>    3 </a:t>
            </a:r>
            <a:r>
              <a:rPr lang="fr-FR" sz="1600" dirty="0" err="1" smtClean="0"/>
              <a:t>solids</a:t>
            </a:r>
            <a:r>
              <a:rPr lang="fr-FR" sz="1600" dirty="0" smtClean="0"/>
              <a:t>, </a:t>
            </a:r>
            <a:r>
              <a:rPr lang="fr-FR" sz="1600" dirty="0"/>
              <a:t>2 </a:t>
            </a:r>
            <a:r>
              <a:rPr lang="fr-FR" sz="1600" dirty="0" err="1" smtClean="0"/>
              <a:t>liquids</a:t>
            </a:r>
            <a:r>
              <a:rPr lang="fr-FR" sz="1600" dirty="0"/>
              <a:t>, 2 </a:t>
            </a:r>
            <a:r>
              <a:rPr lang="fr-FR" sz="1600" dirty="0" err="1" smtClean="0"/>
              <a:t>gases</a:t>
            </a:r>
            <a:r>
              <a:rPr lang="fr-FR" sz="1600" dirty="0" smtClean="0"/>
              <a:t>.</a:t>
            </a:r>
            <a:endParaRPr lang="fr-FR" sz="1600" dirty="0"/>
          </a:p>
          <a:p>
            <a:pPr marL="171450" lvl="3" indent="-171450"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1600" dirty="0" err="1" smtClean="0"/>
              <a:t>Chamber</a:t>
            </a:r>
            <a:r>
              <a:rPr lang="fr-FR" sz="1600" dirty="0" smtClean="0"/>
              <a:t> adaptation possible (cavités, </a:t>
            </a:r>
            <a:r>
              <a:rPr lang="fr-FR" sz="1600" dirty="0"/>
              <a:t>QPR)</a:t>
            </a:r>
          </a:p>
          <a:p>
            <a:pPr marL="171450" lvl="3" indent="-171450"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1600" dirty="0"/>
              <a:t>In situ: RGA, QCM.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55" y="1227469"/>
            <a:ext cx="2743328" cy="26166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36456" y="5812971"/>
            <a:ext cx="703942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Blip>
                <a:blip r:embed="rId3"/>
              </a:buBlip>
            </a:pPr>
            <a:r>
              <a:rPr lang="fr-FR" sz="1600" dirty="0" err="1" smtClean="0"/>
              <a:t>Other</a:t>
            </a:r>
            <a:r>
              <a:rPr lang="fr-FR" sz="1600" dirty="0" smtClean="0"/>
              <a:t>: </a:t>
            </a:r>
            <a:r>
              <a:rPr lang="fr-FR" sz="1600" dirty="0" err="1" smtClean="0"/>
              <a:t>glove</a:t>
            </a:r>
            <a:r>
              <a:rPr lang="fr-FR" sz="1600" dirty="0" smtClean="0"/>
              <a:t> box </a:t>
            </a:r>
            <a:r>
              <a:rPr lang="fr-FR" sz="1600" dirty="0" err="1" smtClean="0"/>
              <a:t>under</a:t>
            </a:r>
            <a:r>
              <a:rPr lang="fr-FR" sz="1600" dirty="0" smtClean="0"/>
              <a:t> N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, Sorbonne, 4 points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at RT, </a:t>
            </a:r>
            <a:r>
              <a:rPr lang="fr-FR" sz="1600" dirty="0" err="1" smtClean="0"/>
              <a:t>optical</a:t>
            </a:r>
            <a:r>
              <a:rPr lang="fr-FR" sz="1600" dirty="0" smtClean="0"/>
              <a:t> microscope, 3 zones </a:t>
            </a:r>
            <a:r>
              <a:rPr lang="fr-FR" sz="1600" dirty="0" err="1" smtClean="0"/>
              <a:t>tubular</a:t>
            </a:r>
            <a:r>
              <a:rPr lang="fr-FR" sz="1600" dirty="0" smtClean="0"/>
              <a:t> </a:t>
            </a:r>
            <a:r>
              <a:rPr lang="fr-FR" sz="1600" dirty="0" err="1" smtClean="0"/>
              <a:t>oven</a:t>
            </a:r>
            <a:r>
              <a:rPr lang="fr-FR" sz="1600" dirty="0" smtClean="0"/>
              <a:t> </a:t>
            </a:r>
            <a:r>
              <a:rPr lang="fr-FR" sz="1600" dirty="0" err="1" smtClean="0"/>
              <a:t>under</a:t>
            </a:r>
            <a:r>
              <a:rPr lang="fr-FR" sz="1600" dirty="0" smtClean="0"/>
              <a:t> </a:t>
            </a:r>
            <a:r>
              <a:rPr lang="fr-FR" sz="1600" dirty="0" err="1" smtClean="0"/>
              <a:t>gas</a:t>
            </a:r>
            <a:r>
              <a:rPr lang="fr-FR" sz="1600" dirty="0" smtClean="0"/>
              <a:t> (Ar, N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, 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, N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-H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) up to 1100°C.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5036457" y="827314"/>
            <a:ext cx="3069772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8476342" y="775930"/>
            <a:ext cx="3599543" cy="4920927"/>
            <a:chOff x="8273142" y="790444"/>
            <a:chExt cx="3599543" cy="4920927"/>
          </a:xfrm>
        </p:grpSpPr>
        <p:sp>
          <p:nvSpPr>
            <p:cNvPr id="25" name="ZoneTexte 24"/>
            <p:cNvSpPr txBox="1"/>
            <p:nvPr/>
          </p:nvSpPr>
          <p:spPr>
            <a:xfrm>
              <a:off x="8883439" y="790444"/>
              <a:ext cx="2367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u="sng" dirty="0" err="1" smtClean="0">
                  <a:solidFill>
                    <a:srgbClr val="666666"/>
                  </a:solidFill>
                </a:rPr>
                <a:t>Development</a:t>
              </a:r>
              <a:r>
                <a:rPr lang="fr-FR" sz="2000" u="sng" dirty="0" smtClean="0">
                  <a:solidFill>
                    <a:srgbClr val="666666"/>
                  </a:solidFill>
                </a:rPr>
                <a:t> </a:t>
              </a:r>
              <a:r>
                <a:rPr lang="fr-FR" sz="2000" u="sng" dirty="0" err="1" smtClean="0">
                  <a:solidFill>
                    <a:srgbClr val="666666"/>
                  </a:solidFill>
                </a:rPr>
                <a:t>scale</a:t>
              </a:r>
              <a:endParaRPr lang="fr-FR" sz="2400" u="sng" dirty="0">
                <a:solidFill>
                  <a:srgbClr val="666666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94341" y="3849478"/>
              <a:ext cx="353795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3" indent="-177800">
                <a:buFont typeface="Wingdings" panose="05000000000000000000" pitchFamily="2" charset="2"/>
                <a:buChar char="§"/>
                <a:tabLst>
                  <a:tab pos="177800" algn="l"/>
                </a:tabLst>
              </a:pPr>
              <a:r>
                <a:rPr lang="fr-FR" sz="1600" dirty="0" smtClean="0"/>
                <a:t>High vacuum </a:t>
              </a:r>
              <a:r>
                <a:rPr lang="fr-FR" sz="1600" dirty="0" err="1" smtClean="0"/>
                <a:t>oven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ØxL</a:t>
              </a:r>
              <a:r>
                <a:rPr lang="fr-FR" sz="1600" dirty="0"/>
                <a:t>: </a:t>
              </a:r>
              <a:r>
                <a:rPr lang="fr-FR" sz="1600" dirty="0" smtClean="0"/>
                <a:t>50x110 </a:t>
              </a:r>
              <a:r>
                <a:rPr lang="fr-FR" sz="1600" dirty="0"/>
                <a:t>cm.</a:t>
              </a:r>
            </a:p>
            <a:p>
              <a:pPr marL="171450" lvl="3" indent="-171450">
                <a:buFont typeface="Wingdings" panose="05000000000000000000" pitchFamily="2" charset="2"/>
                <a:buChar char="§"/>
                <a:tabLst>
                  <a:tab pos="449263" algn="l"/>
                </a:tabLst>
              </a:pPr>
              <a:r>
                <a:rPr lang="fr-FR" sz="1600" dirty="0" err="1" smtClean="0"/>
                <a:t>Temperature</a:t>
              </a:r>
              <a:r>
                <a:rPr lang="fr-FR" sz="1600" dirty="0" smtClean="0"/>
                <a:t>: 30-450°C</a:t>
              </a:r>
              <a:endParaRPr lang="fr-FR" sz="1600" dirty="0"/>
            </a:p>
            <a:p>
              <a:pPr marL="171450" lvl="3" indent="-171450">
                <a:buFont typeface="Wingdings" panose="05000000000000000000" pitchFamily="2" charset="2"/>
                <a:buChar char="§"/>
                <a:tabLst>
                  <a:tab pos="449263" algn="l"/>
                </a:tabLst>
              </a:pPr>
              <a:r>
                <a:rPr lang="fr-FR" sz="1600" dirty="0"/>
                <a:t>8 </a:t>
              </a:r>
              <a:r>
                <a:rPr lang="fr-FR" sz="1600" dirty="0" err="1"/>
                <a:t>precursor</a:t>
              </a:r>
              <a:r>
                <a:rPr lang="fr-FR" sz="1600" dirty="0"/>
                <a:t> </a:t>
              </a:r>
              <a:r>
                <a:rPr lang="fr-FR" sz="1600" dirty="0" err="1"/>
                <a:t>lines</a:t>
              </a:r>
              <a:r>
                <a:rPr lang="fr-FR" sz="1600" dirty="0"/>
                <a:t> :</a:t>
              </a:r>
              <a:endParaRPr lang="fr-FR" sz="1600" dirty="0" smtClean="0"/>
            </a:p>
            <a:p>
              <a:pPr marL="0" lvl="3">
                <a:tabLst>
                  <a:tab pos="449263" algn="l"/>
                </a:tabLst>
              </a:pPr>
              <a:r>
                <a:rPr lang="fr-FR" sz="1600" dirty="0" smtClean="0"/>
                <a:t>   4 </a:t>
              </a:r>
              <a:r>
                <a:rPr lang="fr-FR" sz="1600" dirty="0" err="1" smtClean="0"/>
                <a:t>solids</a:t>
              </a:r>
              <a:r>
                <a:rPr lang="fr-FR" sz="1600" dirty="0"/>
                <a:t>, 2 </a:t>
              </a:r>
              <a:r>
                <a:rPr lang="fr-FR" sz="1600" dirty="0" err="1" smtClean="0"/>
                <a:t>liquids</a:t>
              </a:r>
              <a:r>
                <a:rPr lang="fr-FR" sz="1600" dirty="0"/>
                <a:t>, 2 </a:t>
              </a:r>
              <a:r>
                <a:rPr lang="fr-FR" sz="1600" dirty="0" err="1" smtClean="0"/>
                <a:t>gases</a:t>
              </a:r>
              <a:r>
                <a:rPr lang="fr-FR" sz="1600" dirty="0" smtClean="0"/>
                <a:t>.</a:t>
              </a:r>
              <a:endParaRPr lang="fr-FR" sz="1600" dirty="0"/>
            </a:p>
            <a:p>
              <a:pPr marL="171450" lvl="3" indent="-171450">
                <a:buFont typeface="Wingdings" panose="05000000000000000000" pitchFamily="2" charset="2"/>
                <a:buChar char="§"/>
                <a:tabLst>
                  <a:tab pos="449263" algn="l"/>
                </a:tabLst>
              </a:pPr>
              <a:r>
                <a:rPr lang="fr-FR" sz="1600" dirty="0" err="1" smtClean="0"/>
                <a:t>Chamber</a:t>
              </a:r>
              <a:r>
                <a:rPr lang="fr-FR" sz="1600" dirty="0" smtClean="0"/>
                <a:t> adaptation (cavités, </a:t>
              </a:r>
              <a:r>
                <a:rPr lang="fr-FR" sz="1600" dirty="0"/>
                <a:t>QPR</a:t>
              </a:r>
              <a:r>
                <a:rPr lang="fr-FR" sz="1600" dirty="0" smtClean="0"/>
                <a:t>).</a:t>
              </a:r>
              <a:endParaRPr lang="fr-FR" sz="1600" dirty="0"/>
            </a:p>
            <a:p>
              <a:pPr marL="171450" lvl="3" indent="-171450">
                <a:buFont typeface="Wingdings" panose="05000000000000000000" pitchFamily="2" charset="2"/>
                <a:buChar char="§"/>
                <a:tabLst>
                  <a:tab pos="449263" algn="l"/>
                </a:tabLst>
              </a:pPr>
              <a:r>
                <a:rPr lang="fr-FR" sz="1600" dirty="0"/>
                <a:t>In situ: </a:t>
              </a:r>
              <a:r>
                <a:rPr lang="fr-FR" sz="1600" dirty="0" smtClean="0"/>
                <a:t>RGA.</a:t>
              </a:r>
              <a:endParaRPr lang="fr-FR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73142" y="834571"/>
              <a:ext cx="3599543" cy="487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63" y="1197142"/>
            <a:ext cx="3489157" cy="2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594099" y="1754967"/>
            <a:ext cx="4673600" cy="9220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DEPOSITION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bg1"/>
                </a:solidFill>
              </a:rPr>
              <a:t>CHARARACTERIZATION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Magnetometry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89284" y="959363"/>
            <a:ext cx="10565835" cy="378270"/>
          </a:xfrm>
        </p:spPr>
        <p:txBody>
          <a:bodyPr/>
          <a:lstStyle/>
          <a:p>
            <a:r>
              <a:rPr lang="fr-FR" dirty="0" smtClean="0"/>
              <a:t>Probe the magnetic field response of </a:t>
            </a:r>
            <a:r>
              <a:rPr lang="fr-FR" dirty="0" err="1" smtClean="0"/>
              <a:t>superconductors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91" name="Image 195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0"/>
          <a:stretch/>
        </p:blipFill>
        <p:spPr bwMode="auto">
          <a:xfrm>
            <a:off x="5405131" y="4603738"/>
            <a:ext cx="2895600" cy="19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66" y="4053301"/>
            <a:ext cx="3422048" cy="2533989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57" y="781179"/>
            <a:ext cx="4346825" cy="3304318"/>
          </a:xfrm>
          <a:prstGeom prst="rect">
            <a:avLst/>
          </a:prstGeom>
        </p:spPr>
      </p:pic>
      <p:pic>
        <p:nvPicPr>
          <p:cNvPr id="168" name="Espace réservé du contenu 16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9" y="1852863"/>
            <a:ext cx="3582890" cy="2600485"/>
          </a:xfrm>
        </p:spPr>
      </p:pic>
      <p:sp>
        <p:nvSpPr>
          <p:cNvPr id="169" name="ZoneTexte 168"/>
          <p:cNvSpPr txBox="1"/>
          <p:nvPr/>
        </p:nvSpPr>
        <p:spPr>
          <a:xfrm>
            <a:off x="210552" y="1389648"/>
            <a:ext cx="6996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Blip>
                <a:blip r:embed="rId7"/>
              </a:buBlip>
            </a:pPr>
            <a:r>
              <a:rPr lang="fr-FR" sz="1600" dirty="0" err="1" smtClean="0"/>
              <a:t>Measure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superheating</a:t>
            </a:r>
            <a:r>
              <a:rPr lang="fr-FR" sz="1600" dirty="0" smtClean="0"/>
              <a:t>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field: vortex </a:t>
            </a:r>
            <a:r>
              <a:rPr lang="fr-FR" sz="1600" dirty="0" err="1" smtClean="0"/>
              <a:t>penetration</a:t>
            </a:r>
            <a:r>
              <a:rPr lang="fr-FR" sz="1600" dirty="0" smtClean="0"/>
              <a:t> </a:t>
            </a:r>
            <a:r>
              <a:rPr lang="fr-FR" sz="1600" dirty="0" err="1" smtClean="0"/>
              <a:t>threshold</a:t>
            </a:r>
            <a:endParaRPr lang="fr-FR" sz="1600" dirty="0"/>
          </a:p>
        </p:txBody>
      </p:sp>
      <p:grpSp>
        <p:nvGrpSpPr>
          <p:cNvPr id="170" name="Groupe 169"/>
          <p:cNvGrpSpPr/>
          <p:nvPr/>
        </p:nvGrpSpPr>
        <p:grpSpPr>
          <a:xfrm>
            <a:off x="-110898" y="1663059"/>
            <a:ext cx="4189604" cy="2969099"/>
            <a:chOff x="502362" y="3647899"/>
            <a:chExt cx="4159250" cy="2908300"/>
          </a:xfrm>
        </p:grpSpPr>
        <p:graphicFrame>
          <p:nvGraphicFramePr>
            <p:cNvPr id="171" name="Objet 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32195"/>
                </p:ext>
              </p:extLst>
            </p:nvPr>
          </p:nvGraphicFramePr>
          <p:xfrm>
            <a:off x="502362" y="3647899"/>
            <a:ext cx="4159250" cy="290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Graph" r:id="rId8" imgW="4159800" imgH="2907720" progId="Origin50.Graph">
                    <p:embed/>
                  </p:oleObj>
                </mc:Choice>
                <mc:Fallback>
                  <p:oleObj name="Graph" r:id="rId8" imgW="4159800" imgH="2907720" progId="Origin50.Graph">
                    <p:embed/>
                    <p:pic>
                      <p:nvPicPr>
                        <p:cNvPr id="20" name="Objet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2362" y="3647899"/>
                          <a:ext cx="4159250" cy="290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Rectangle 171"/>
            <p:cNvSpPr/>
            <p:nvPr/>
          </p:nvSpPr>
          <p:spPr>
            <a:xfrm>
              <a:off x="2987824" y="4581128"/>
              <a:ext cx="936104" cy="2880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3" name="Connecteur droit avec flèche 172"/>
            <p:cNvCxnSpPr/>
            <p:nvPr/>
          </p:nvCxnSpPr>
          <p:spPr>
            <a:xfrm flipH="1">
              <a:off x="2339752" y="4725144"/>
              <a:ext cx="57606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ZoneTexte 173"/>
          <p:cNvSpPr txBox="1"/>
          <p:nvPr/>
        </p:nvSpPr>
        <p:spPr>
          <a:xfrm>
            <a:off x="288757" y="4716379"/>
            <a:ext cx="438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Blip>
                <a:blip r:embed="rId7"/>
              </a:buBlip>
            </a:pPr>
            <a:r>
              <a:rPr lang="fr-FR" sz="1600" dirty="0" smtClean="0"/>
              <a:t>System </a:t>
            </a:r>
            <a:r>
              <a:rPr lang="fr-FR" sz="1600" dirty="0" err="1" smtClean="0"/>
              <a:t>features</a:t>
            </a:r>
            <a:r>
              <a:rPr lang="fr-FR" sz="1600" dirty="0" smtClean="0"/>
              <a:t>:</a:t>
            </a:r>
          </a:p>
          <a:p>
            <a:pPr algn="l"/>
            <a:endParaRPr lang="fr-FR" sz="1600" dirty="0" smtClean="0"/>
          </a:p>
          <a:p>
            <a:pPr algn="l"/>
            <a:r>
              <a:rPr lang="fr-FR" sz="1600" dirty="0" smtClean="0"/>
              <a:t>-    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: 4,2 K to 300 K</a:t>
            </a:r>
          </a:p>
          <a:p>
            <a:pPr marL="285750" indent="-285750" algn="l">
              <a:buFontTx/>
              <a:buChar char="-"/>
            </a:pPr>
            <a:r>
              <a:rPr lang="fr-FR" sz="1600" dirty="0" err="1" smtClean="0"/>
              <a:t>Sample</a:t>
            </a:r>
            <a:r>
              <a:rPr lang="fr-FR" sz="1600" dirty="0" smtClean="0"/>
              <a:t> size max: 5 cm </a:t>
            </a:r>
            <a:r>
              <a:rPr lang="fr-FR" sz="1600" dirty="0" err="1" smtClean="0"/>
              <a:t>diameter</a:t>
            </a:r>
            <a:r>
              <a:rPr lang="fr-FR" sz="1600" dirty="0" smtClean="0"/>
              <a:t>, </a:t>
            </a:r>
            <a:r>
              <a:rPr lang="fr-FR" sz="1600" dirty="0" err="1" smtClean="0"/>
              <a:t>thick</a:t>
            </a:r>
            <a:r>
              <a:rPr lang="fr-FR" sz="1600" dirty="0" smtClean="0"/>
              <a:t> ~ 1 cm</a:t>
            </a:r>
          </a:p>
          <a:p>
            <a:pPr marL="285750" indent="-285750" algn="l">
              <a:buFontTx/>
              <a:buChar char="-"/>
            </a:pPr>
            <a:r>
              <a:rPr lang="fr-FR" sz="1600" dirty="0" smtClean="0"/>
              <a:t>Max field:  up to 120 </a:t>
            </a:r>
            <a:r>
              <a:rPr lang="fr-FR" sz="1600" dirty="0" err="1" smtClean="0"/>
              <a:t>mT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08292" y="3814997"/>
            <a:ext cx="1573967" cy="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4710659" y="3874957"/>
            <a:ext cx="326036" cy="288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643203" y="2274757"/>
            <a:ext cx="412230" cy="107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853066" y="2570813"/>
            <a:ext cx="453452" cy="50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5239062" y="2795666"/>
            <a:ext cx="460948" cy="24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45619"/>
            <a:ext cx="7558088" cy="397018"/>
          </a:xfrm>
        </p:spPr>
        <p:txBody>
          <a:bodyPr/>
          <a:lstStyle/>
          <a:p>
            <a:r>
              <a:rPr lang="en-US" altLang="fr-FR" sz="2400" dirty="0"/>
              <a:t>RRR : trivial but effective “purity” measurement</a:t>
            </a:r>
          </a:p>
        </p:txBody>
      </p:sp>
      <p:grpSp>
        <p:nvGrpSpPr>
          <p:cNvPr id="215074" name="Group 34"/>
          <p:cNvGrpSpPr>
            <a:grpSpLocks/>
          </p:cNvGrpSpPr>
          <p:nvPr/>
        </p:nvGrpSpPr>
        <p:grpSpPr bwMode="auto">
          <a:xfrm>
            <a:off x="7505182" y="1426021"/>
            <a:ext cx="4041155" cy="1153620"/>
            <a:chOff x="1468" y="672"/>
            <a:chExt cx="3226" cy="750"/>
          </a:xfrm>
        </p:grpSpPr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 flipV="1">
              <a:off x="2029" y="1047"/>
              <a:ext cx="1930" cy="66"/>
            </a:xfrm>
            <a:prstGeom prst="rect">
              <a:avLst/>
            </a:prstGeom>
            <a:solidFill>
              <a:srgbClr val="C0C0C0">
                <a:alpha val="98000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215054" name="Line 14"/>
            <p:cNvSpPr>
              <a:spLocks noChangeShapeType="1"/>
            </p:cNvSpPr>
            <p:nvPr/>
          </p:nvSpPr>
          <p:spPr bwMode="auto">
            <a:xfrm>
              <a:off x="2448" y="753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55" name="Line 15"/>
            <p:cNvSpPr>
              <a:spLocks noChangeShapeType="1"/>
            </p:cNvSpPr>
            <p:nvPr/>
          </p:nvSpPr>
          <p:spPr bwMode="auto">
            <a:xfrm>
              <a:off x="3749" y="753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>
              <a:off x="2238" y="818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57" name="Line 17"/>
            <p:cNvSpPr>
              <a:spLocks noChangeShapeType="1"/>
            </p:cNvSpPr>
            <p:nvPr/>
          </p:nvSpPr>
          <p:spPr bwMode="auto">
            <a:xfrm>
              <a:off x="3918" y="818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58" name="Freeform 18"/>
            <p:cNvSpPr>
              <a:spLocks/>
            </p:cNvSpPr>
            <p:nvPr/>
          </p:nvSpPr>
          <p:spPr bwMode="auto">
            <a:xfrm>
              <a:off x="1468" y="759"/>
              <a:ext cx="1532" cy="524"/>
            </a:xfrm>
            <a:custGeom>
              <a:avLst/>
              <a:gdLst>
                <a:gd name="T0" fmla="*/ 832 w 1656"/>
                <a:gd name="T1" fmla="*/ 98 h 952"/>
                <a:gd name="T2" fmla="*/ 243 w 1656"/>
                <a:gd name="T3" fmla="*/ 98 h 952"/>
                <a:gd name="T4" fmla="*/ 197 w 1656"/>
                <a:gd name="T5" fmla="*/ 687 h 952"/>
                <a:gd name="T6" fmla="*/ 1422 w 1656"/>
                <a:gd name="T7" fmla="*/ 914 h 952"/>
                <a:gd name="T8" fmla="*/ 1604 w 1656"/>
                <a:gd name="T9" fmla="*/ 91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952">
                  <a:moveTo>
                    <a:pt x="832" y="98"/>
                  </a:moveTo>
                  <a:cubicBezTo>
                    <a:pt x="590" y="49"/>
                    <a:pt x="349" y="0"/>
                    <a:pt x="243" y="98"/>
                  </a:cubicBezTo>
                  <a:cubicBezTo>
                    <a:pt x="137" y="196"/>
                    <a:pt x="0" y="551"/>
                    <a:pt x="197" y="687"/>
                  </a:cubicBezTo>
                  <a:cubicBezTo>
                    <a:pt x="394" y="823"/>
                    <a:pt x="1188" y="876"/>
                    <a:pt x="1422" y="914"/>
                  </a:cubicBezTo>
                  <a:cubicBezTo>
                    <a:pt x="1656" y="952"/>
                    <a:pt x="1630" y="933"/>
                    <a:pt x="1604" y="91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59" name="Freeform 19"/>
            <p:cNvSpPr>
              <a:spLocks/>
            </p:cNvSpPr>
            <p:nvPr/>
          </p:nvSpPr>
          <p:spPr bwMode="auto">
            <a:xfrm flipH="1">
              <a:off x="3162" y="764"/>
              <a:ext cx="1532" cy="525"/>
            </a:xfrm>
            <a:custGeom>
              <a:avLst/>
              <a:gdLst>
                <a:gd name="T0" fmla="*/ 832 w 1656"/>
                <a:gd name="T1" fmla="*/ 98 h 952"/>
                <a:gd name="T2" fmla="*/ 243 w 1656"/>
                <a:gd name="T3" fmla="*/ 98 h 952"/>
                <a:gd name="T4" fmla="*/ 197 w 1656"/>
                <a:gd name="T5" fmla="*/ 687 h 952"/>
                <a:gd name="T6" fmla="*/ 1422 w 1656"/>
                <a:gd name="T7" fmla="*/ 914 h 952"/>
                <a:gd name="T8" fmla="*/ 1604 w 1656"/>
                <a:gd name="T9" fmla="*/ 91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952">
                  <a:moveTo>
                    <a:pt x="832" y="98"/>
                  </a:moveTo>
                  <a:cubicBezTo>
                    <a:pt x="590" y="49"/>
                    <a:pt x="349" y="0"/>
                    <a:pt x="243" y="98"/>
                  </a:cubicBezTo>
                  <a:cubicBezTo>
                    <a:pt x="137" y="196"/>
                    <a:pt x="0" y="551"/>
                    <a:pt x="197" y="687"/>
                  </a:cubicBezTo>
                  <a:cubicBezTo>
                    <a:pt x="394" y="823"/>
                    <a:pt x="1188" y="876"/>
                    <a:pt x="1422" y="914"/>
                  </a:cubicBezTo>
                  <a:cubicBezTo>
                    <a:pt x="1656" y="952"/>
                    <a:pt x="1630" y="933"/>
                    <a:pt x="1604" y="91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60" name="Oval 20"/>
            <p:cNvSpPr>
              <a:spLocks noChangeArrowheads="1"/>
            </p:cNvSpPr>
            <p:nvPr/>
          </p:nvSpPr>
          <p:spPr bwMode="auto">
            <a:xfrm>
              <a:off x="2952" y="1160"/>
              <a:ext cx="294" cy="22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061" name="Text Box 21"/>
            <p:cNvSpPr txBox="1">
              <a:spLocks noChangeArrowheads="1"/>
            </p:cNvSpPr>
            <p:nvPr/>
          </p:nvSpPr>
          <p:spPr bwMode="auto">
            <a:xfrm>
              <a:off x="3016" y="1162"/>
              <a:ext cx="19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000"/>
                <a:t>I</a:t>
              </a:r>
            </a:p>
          </p:txBody>
        </p:sp>
        <p:sp>
          <p:nvSpPr>
            <p:cNvPr id="215063" name="Freeform 23"/>
            <p:cNvSpPr>
              <a:spLocks/>
            </p:cNvSpPr>
            <p:nvPr/>
          </p:nvSpPr>
          <p:spPr bwMode="auto">
            <a:xfrm>
              <a:off x="3246" y="687"/>
              <a:ext cx="503" cy="66"/>
            </a:xfrm>
            <a:custGeom>
              <a:avLst/>
              <a:gdLst>
                <a:gd name="T0" fmla="*/ 544 w 544"/>
                <a:gd name="T1" fmla="*/ 91 h 91"/>
                <a:gd name="T2" fmla="*/ 182 w 544"/>
                <a:gd name="T3" fmla="*/ 0 h 91"/>
                <a:gd name="T4" fmla="*/ 0 w 544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91">
                  <a:moveTo>
                    <a:pt x="544" y="91"/>
                  </a:moveTo>
                  <a:cubicBezTo>
                    <a:pt x="408" y="45"/>
                    <a:pt x="273" y="0"/>
                    <a:pt x="182" y="0"/>
                  </a:cubicBezTo>
                  <a:cubicBezTo>
                    <a:pt x="91" y="0"/>
                    <a:pt x="30" y="76"/>
                    <a:pt x="0" y="9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64" name="Freeform 24"/>
            <p:cNvSpPr>
              <a:spLocks/>
            </p:cNvSpPr>
            <p:nvPr/>
          </p:nvSpPr>
          <p:spPr bwMode="auto">
            <a:xfrm flipH="1">
              <a:off x="2448" y="687"/>
              <a:ext cx="503" cy="66"/>
            </a:xfrm>
            <a:custGeom>
              <a:avLst/>
              <a:gdLst>
                <a:gd name="T0" fmla="*/ 544 w 544"/>
                <a:gd name="T1" fmla="*/ 91 h 91"/>
                <a:gd name="T2" fmla="*/ 182 w 544"/>
                <a:gd name="T3" fmla="*/ 0 h 91"/>
                <a:gd name="T4" fmla="*/ 0 w 544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91">
                  <a:moveTo>
                    <a:pt x="544" y="91"/>
                  </a:moveTo>
                  <a:cubicBezTo>
                    <a:pt x="408" y="45"/>
                    <a:pt x="273" y="0"/>
                    <a:pt x="182" y="0"/>
                  </a:cubicBezTo>
                  <a:cubicBezTo>
                    <a:pt x="91" y="0"/>
                    <a:pt x="30" y="76"/>
                    <a:pt x="0" y="9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065" name="Oval 25"/>
            <p:cNvSpPr>
              <a:spLocks noChangeArrowheads="1"/>
            </p:cNvSpPr>
            <p:nvPr/>
          </p:nvSpPr>
          <p:spPr bwMode="auto">
            <a:xfrm>
              <a:off x="2952" y="687"/>
              <a:ext cx="294" cy="22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066" name="Text Box 26"/>
            <p:cNvSpPr txBox="1">
              <a:spLocks noChangeArrowheads="1"/>
            </p:cNvSpPr>
            <p:nvPr/>
          </p:nvSpPr>
          <p:spPr bwMode="auto">
            <a:xfrm>
              <a:off x="2978" y="672"/>
              <a:ext cx="26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000"/>
                <a:t>V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2634" t="14246" r="20174" b="21646"/>
          <a:stretch/>
        </p:blipFill>
        <p:spPr>
          <a:xfrm rot="16200000">
            <a:off x="8587629" y="2506927"/>
            <a:ext cx="2176905" cy="2653304"/>
          </a:xfrm>
          <a:prstGeom prst="rect">
            <a:avLst/>
          </a:prstGeom>
        </p:spPr>
      </p:pic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90317" y="967286"/>
            <a:ext cx="866349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363" lvl="1" indent="-360363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en-US" altLang="fr-FR" sz="1600" dirty="0">
                <a:latin typeface="+mn-lt"/>
                <a:sym typeface="Symbol" panose="05050102010706020507" pitchFamily="18" charset="2"/>
              </a:rPr>
              <a:t>Resistivity measurement between </a:t>
            </a:r>
            <a:r>
              <a:rPr lang="en-US" altLang="fr-FR" sz="1600" dirty="0" smtClean="0">
                <a:latin typeface="+mn-lt"/>
                <a:sym typeface="Symbol" panose="05050102010706020507" pitchFamily="18" charset="2"/>
              </a:rPr>
              <a:t>4,2 </a:t>
            </a:r>
            <a:r>
              <a:rPr lang="en-US" altLang="fr-FR" sz="1600" dirty="0">
                <a:latin typeface="+mn-lt"/>
                <a:sym typeface="Symbol" panose="05050102010706020507" pitchFamily="18" charset="2"/>
              </a:rPr>
              <a:t>K and 295 K for Nb, Cu, Al, </a:t>
            </a:r>
            <a:r>
              <a:rPr lang="en-US" altLang="fr-FR" sz="1600" dirty="0" err="1">
                <a:latin typeface="+mn-lt"/>
                <a:sym typeface="Symbol" panose="05050102010706020507" pitchFamily="18" charset="2"/>
              </a:rPr>
              <a:t>Ti</a:t>
            </a:r>
            <a:r>
              <a:rPr lang="en-US" altLang="fr-FR" sz="1600" dirty="0">
                <a:latin typeface="+mn-lt"/>
                <a:sym typeface="Symbol" panose="05050102010706020507" pitchFamily="18" charset="2"/>
              </a:rPr>
              <a:t>…..</a:t>
            </a:r>
            <a:r>
              <a:rPr lang="en-US" altLang="fr-FR" sz="1600" dirty="0">
                <a:latin typeface="+mn-lt"/>
              </a:rPr>
              <a:t>:</a:t>
            </a:r>
          </a:p>
          <a:p>
            <a:pPr marL="360363" lvl="1" indent="-360363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en-US" altLang="fr-FR" sz="1600" dirty="0">
                <a:latin typeface="+mn-lt"/>
              </a:rPr>
              <a:t>Resistivity is proportional to impurity content if:</a:t>
            </a: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r>
              <a:rPr lang="en-US" altLang="fr-FR" sz="1600" dirty="0">
                <a:latin typeface="+mn-lt"/>
              </a:rPr>
              <a:t>Sample is well recrystallized</a:t>
            </a: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r>
              <a:rPr lang="en-US" altLang="fr-FR" sz="1600" dirty="0">
                <a:latin typeface="+mn-lt"/>
              </a:rPr>
              <a:t>Surface/volume is low</a:t>
            </a:r>
            <a:endParaRPr lang="en-US" altLang="fr-FR" sz="1600" b="1" dirty="0">
              <a:solidFill>
                <a:schemeClr val="tx2"/>
              </a:solidFill>
              <a:latin typeface="+mn-lt"/>
            </a:endParaRP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r>
              <a:rPr lang="en-US" altLang="fr-FR" sz="1600" dirty="0">
                <a:latin typeface="+mn-lt"/>
              </a:rPr>
              <a:t>When T→ </a:t>
            </a:r>
            <a:r>
              <a:rPr lang="en-US" altLang="fr-FR" sz="1600" dirty="0" smtClean="0">
                <a:latin typeface="+mn-lt"/>
              </a:rPr>
              <a:t>0</a:t>
            </a:r>
          </a:p>
          <a:p>
            <a:pPr marL="382588" lvl="3">
              <a:lnSpc>
                <a:spcPct val="150000"/>
              </a:lnSpc>
              <a:buClr>
                <a:srgbClr val="666666"/>
              </a:buClr>
              <a:buSzPct val="36000"/>
            </a:pPr>
            <a:endParaRPr lang="en-US" altLang="fr-FR" sz="1600" dirty="0">
              <a:latin typeface="+mn-lt"/>
            </a:endParaRP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endParaRPr lang="en-US" altLang="fr-FR" sz="1600" dirty="0">
              <a:latin typeface="+mn-lt"/>
            </a:endParaRP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endParaRPr lang="en-US" altLang="fr-FR" sz="1600" dirty="0">
              <a:latin typeface="+mn-lt"/>
            </a:endParaRP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endParaRPr lang="en-US" altLang="fr-FR" sz="1600" dirty="0">
              <a:latin typeface="+mn-lt"/>
            </a:endParaRP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endParaRPr lang="en-US" altLang="fr-FR" sz="1600" dirty="0">
              <a:latin typeface="+mn-lt"/>
            </a:endParaRPr>
          </a:p>
          <a:p>
            <a:pPr marL="620713" lvl="3" indent="-238125">
              <a:lnSpc>
                <a:spcPct val="150000"/>
              </a:lnSpc>
              <a:buClr>
                <a:srgbClr val="666666"/>
              </a:buClr>
              <a:buSzPct val="36000"/>
              <a:buBlip>
                <a:blip r:embed="rId5"/>
              </a:buBlip>
            </a:pPr>
            <a:endParaRPr lang="en-US" altLang="fr-FR" sz="1600" dirty="0">
              <a:latin typeface="+mn-lt"/>
            </a:endParaRPr>
          </a:p>
          <a:p>
            <a:pPr marL="0" lvl="1">
              <a:lnSpc>
                <a:spcPct val="150000"/>
              </a:lnSpc>
              <a:buSzPct val="90000"/>
            </a:pPr>
            <a:endParaRPr lang="en-US" altLang="fr-FR" sz="1600" dirty="0">
              <a:solidFill>
                <a:prstClr val="black"/>
              </a:solidFill>
              <a:latin typeface="Arial"/>
            </a:endParaRPr>
          </a:p>
          <a:p>
            <a:pPr marL="360363" lvl="1" indent="-360363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en-US" altLang="fr-FR" sz="1600" dirty="0">
                <a:latin typeface="+mn-lt"/>
              </a:rPr>
              <a:t>Below RRR ~800: mostly sensitive to light impurities </a:t>
            </a:r>
            <a:r>
              <a:rPr lang="en-US" altLang="fr-FR" sz="1600" b="1" dirty="0">
                <a:solidFill>
                  <a:srgbClr val="FF0000"/>
                </a:solidFill>
                <a:latin typeface="Arial"/>
              </a:rPr>
              <a:t>=&gt; thermal conductivity estimation</a:t>
            </a:r>
          </a:p>
          <a:p>
            <a:pPr marL="360363" lvl="1" indent="-360363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en-US" altLang="fr-FR" sz="1600" dirty="0">
                <a:latin typeface="+mn-lt"/>
              </a:rPr>
              <a:t>Measurement of Tc for superconductors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492853" y="2652377"/>
            <a:ext cx="4668886" cy="2145463"/>
            <a:chOff x="2492853" y="2652377"/>
            <a:chExt cx="4668886" cy="2145463"/>
          </a:xfrm>
        </p:grpSpPr>
        <p:sp>
          <p:nvSpPr>
            <p:cNvPr id="215075" name="Rectangle 35"/>
            <p:cNvSpPr>
              <a:spLocks noChangeArrowheads="1"/>
            </p:cNvSpPr>
            <p:nvPr/>
          </p:nvSpPr>
          <p:spPr bwMode="auto">
            <a:xfrm>
              <a:off x="3044451" y="4336175"/>
              <a:ext cx="3438762" cy="461665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fr-FR" sz="2400" dirty="0">
                  <a:solidFill>
                    <a:srgbClr val="FF0000"/>
                  </a:solidFill>
                </a:rPr>
                <a:t>RRR = </a:t>
              </a:r>
              <a:r>
                <a:rPr lang="en-US" altLang="fr-FR" sz="2400" dirty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en-US" altLang="fr-FR" sz="2400" i="1" baseline="-25000" dirty="0">
                  <a:solidFill>
                    <a:srgbClr val="FF0000"/>
                  </a:solidFill>
                </a:rPr>
                <a:t>295K</a:t>
              </a:r>
              <a:r>
                <a:rPr lang="en-US" altLang="fr-FR" sz="2400" dirty="0">
                  <a:solidFill>
                    <a:srgbClr val="FF0000"/>
                  </a:solidFill>
                </a:rPr>
                <a:t>/</a:t>
              </a:r>
              <a:r>
                <a:rPr lang="en-US" altLang="fr-FR" sz="2400" dirty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en-US" altLang="fr-FR" sz="2400" i="1" baseline="-25000" dirty="0">
                  <a:solidFill>
                    <a:srgbClr val="FF0000"/>
                  </a:solidFill>
                </a:rPr>
                <a:t>0K</a:t>
              </a:r>
              <a:r>
                <a:rPr lang="en-GB" altLang="fr-FR" sz="2400" dirty="0">
                  <a:solidFill>
                    <a:srgbClr val="FF0000"/>
                  </a:solidFill>
                </a:rPr>
                <a:t> ~ </a:t>
              </a:r>
              <a:r>
                <a:rPr lang="en-US" altLang="fr-FR" sz="2400" dirty="0">
                  <a:solidFill>
                    <a:srgbClr val="FF0000"/>
                  </a:solidFill>
                </a:rPr>
                <a:t>R</a:t>
              </a:r>
              <a:r>
                <a:rPr lang="en-US" altLang="fr-FR" sz="2400" i="1" baseline="-25000" dirty="0">
                  <a:solidFill>
                    <a:srgbClr val="FF0000"/>
                  </a:solidFill>
                </a:rPr>
                <a:t>295K</a:t>
              </a:r>
              <a:r>
                <a:rPr lang="en-US" altLang="fr-FR" sz="2400" dirty="0">
                  <a:solidFill>
                    <a:srgbClr val="FF0000"/>
                  </a:solidFill>
                </a:rPr>
                <a:t>/R</a:t>
              </a:r>
              <a:r>
                <a:rPr lang="en-US" altLang="fr-FR" sz="2400" i="1" baseline="-25000" dirty="0">
                  <a:solidFill>
                    <a:srgbClr val="FF0000"/>
                  </a:solidFill>
                </a:rPr>
                <a:t>0K</a:t>
              </a:r>
              <a:endParaRPr lang="en-GB" altLang="fr-FR" sz="24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064904" y="2652377"/>
              <a:ext cx="3433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fr-FR" sz="2400" dirty="0" err="1">
                  <a:latin typeface="Symbol" pitchFamily="18" charset="2"/>
                </a:rPr>
                <a:t>r</a:t>
              </a:r>
              <a:r>
                <a:rPr lang="en-US" altLang="fr-FR" sz="2400" i="1" baseline="-25000" dirty="0" err="1"/>
                <a:t>T</a:t>
              </a:r>
              <a:r>
                <a:rPr lang="en-US" altLang="fr-FR" sz="2400" baseline="-25000" dirty="0"/>
                <a:t> </a:t>
              </a:r>
              <a:r>
                <a:rPr lang="en-US" altLang="fr-FR" sz="2400" dirty="0"/>
                <a:t>~ </a:t>
              </a:r>
              <a:r>
                <a:rPr lang="en-US" altLang="fr-FR" sz="2400" dirty="0" err="1">
                  <a:latin typeface="Symbol" pitchFamily="18" charset="2"/>
                </a:rPr>
                <a:t>r</a:t>
              </a:r>
              <a:r>
                <a:rPr lang="en-US" altLang="fr-FR" sz="2400" i="1" baseline="-25000" dirty="0" err="1"/>
                <a:t>imp</a:t>
              </a:r>
              <a:r>
                <a:rPr lang="en-US" altLang="fr-FR" sz="2400" baseline="-25000" dirty="0"/>
                <a:t> </a:t>
              </a:r>
              <a:r>
                <a:rPr lang="en-US" altLang="fr-FR" sz="2400" dirty="0"/>
                <a:t>+ </a:t>
              </a:r>
              <a:r>
                <a:rPr lang="en-US" altLang="fr-FR" sz="2400" dirty="0" err="1">
                  <a:latin typeface="Symbol" pitchFamily="18" charset="2"/>
                </a:rPr>
                <a:t>r</a:t>
              </a:r>
              <a:r>
                <a:rPr lang="en-US" altLang="fr-FR" sz="2400" i="1" baseline="-25000" dirty="0" err="1"/>
                <a:t>latt</a:t>
              </a:r>
              <a:r>
                <a:rPr lang="en-US" altLang="fr-FR" sz="2400" dirty="0"/>
                <a:t>+ </a:t>
              </a:r>
              <a:r>
                <a:rPr lang="en-US" altLang="fr-FR" sz="2400" dirty="0" err="1">
                  <a:latin typeface="Symbol" pitchFamily="18" charset="2"/>
                </a:rPr>
                <a:t>r</a:t>
              </a:r>
              <a:r>
                <a:rPr lang="en-US" altLang="fr-FR" sz="2400" i="1" baseline="-25000" dirty="0" err="1"/>
                <a:t>s</a:t>
              </a:r>
              <a:r>
                <a:rPr lang="en-US" altLang="fr-FR" sz="2400" baseline="-25000" dirty="0"/>
                <a:t> </a:t>
              </a:r>
              <a:r>
                <a:rPr lang="en-US" altLang="fr-FR" sz="2400" dirty="0"/>
                <a:t>+ </a:t>
              </a:r>
              <a:r>
                <a:rPr lang="en-US" altLang="fr-FR" sz="2400" dirty="0" err="1">
                  <a:latin typeface="Symbol" pitchFamily="18" charset="2"/>
                </a:rPr>
                <a:t>r</a:t>
              </a:r>
              <a:r>
                <a:rPr lang="en-US" altLang="fr-FR" sz="2400" i="1" baseline="-25000" dirty="0" err="1"/>
                <a:t>ph</a:t>
              </a:r>
              <a:r>
                <a:rPr lang="en-US" altLang="fr-FR" sz="2400" baseline="-25000" dirty="0"/>
                <a:t> </a:t>
              </a:r>
              <a:r>
                <a:rPr lang="en-US" altLang="fr-FR" sz="2400" dirty="0"/>
                <a:t>(T)</a:t>
              </a:r>
              <a:endParaRPr lang="en-GB" altLang="fr-FR" sz="2400" dirty="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492853" y="3281752"/>
              <a:ext cx="1162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800" i="1" dirty="0"/>
                <a:t>impurities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041556" y="3764471"/>
              <a:ext cx="148867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800" i="1" dirty="0"/>
                <a:t>lattice defects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4649645" y="3597529"/>
              <a:ext cx="9530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800" i="1" dirty="0"/>
                <a:t>surfaces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175572" y="3648464"/>
              <a:ext cx="9861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800" i="1" dirty="0"/>
                <a:t>phonons</a:t>
              </a: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3687863" y="3148588"/>
              <a:ext cx="215900" cy="215900"/>
            </a:xfrm>
            <a:prstGeom prst="line">
              <a:avLst/>
            </a:prstGeom>
            <a:noFill/>
            <a:ln w="9525">
              <a:solidFill>
                <a:srgbClr val="009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V="1">
              <a:off x="4171470" y="3209060"/>
              <a:ext cx="503237" cy="504825"/>
            </a:xfrm>
            <a:prstGeom prst="line">
              <a:avLst/>
            </a:prstGeom>
            <a:noFill/>
            <a:ln w="9525">
              <a:solidFill>
                <a:srgbClr val="009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V="1">
              <a:off x="5162675" y="3259117"/>
              <a:ext cx="71438" cy="215900"/>
            </a:xfrm>
            <a:prstGeom prst="line">
              <a:avLst/>
            </a:prstGeom>
            <a:noFill/>
            <a:ln w="9525">
              <a:solidFill>
                <a:srgbClr val="009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H="1" flipV="1">
              <a:off x="6126931" y="3244288"/>
              <a:ext cx="144462" cy="360363"/>
            </a:xfrm>
            <a:prstGeom prst="line">
              <a:avLst/>
            </a:prstGeom>
            <a:noFill/>
            <a:ln w="9525">
              <a:solidFill>
                <a:srgbClr val="009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5302271" y="2776795"/>
              <a:ext cx="317502" cy="401336"/>
              <a:chOff x="2472" y="2659"/>
              <a:chExt cx="326" cy="326"/>
            </a:xfrm>
          </p:grpSpPr>
          <p:sp>
            <p:nvSpPr>
              <p:cNvPr id="44" name="Line 44"/>
              <p:cNvSpPr>
                <a:spLocks noChangeAspect="1" noChangeShapeType="1"/>
              </p:cNvSpPr>
              <p:nvPr/>
            </p:nvSpPr>
            <p:spPr bwMode="auto">
              <a:xfrm>
                <a:off x="2472" y="2659"/>
                <a:ext cx="326" cy="3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5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2472" y="2659"/>
                <a:ext cx="326" cy="3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5913457" y="2783533"/>
              <a:ext cx="317502" cy="401336"/>
              <a:chOff x="2472" y="2659"/>
              <a:chExt cx="326" cy="326"/>
            </a:xfrm>
          </p:grpSpPr>
          <p:sp>
            <p:nvSpPr>
              <p:cNvPr id="47" name="Line 44"/>
              <p:cNvSpPr>
                <a:spLocks noChangeAspect="1" noChangeShapeType="1"/>
              </p:cNvSpPr>
              <p:nvPr/>
            </p:nvSpPr>
            <p:spPr bwMode="auto">
              <a:xfrm>
                <a:off x="2472" y="2659"/>
                <a:ext cx="326" cy="3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8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2472" y="2659"/>
                <a:ext cx="326" cy="3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Tunneling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1" y="883002"/>
            <a:ext cx="3002777" cy="22520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02" y="885691"/>
            <a:ext cx="2958869" cy="2219151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039922" y="3703343"/>
            <a:ext cx="3154877" cy="2341858"/>
            <a:chOff x="2715647" y="1813822"/>
            <a:chExt cx="2490855" cy="192053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647" y="1907503"/>
              <a:ext cx="2490855" cy="182685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782179" y="1813822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smtClean="0"/>
                <a:t>2</a:t>
              </a:r>
              <a:r>
                <a:rPr lang="el-GR" sz="1100" smtClean="0"/>
                <a:t>Δ</a:t>
              </a:r>
              <a:endParaRPr lang="fr-FR" sz="110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99809" y="3247611"/>
            <a:ext cx="5851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fr-FR" sz="1400" u="sng" dirty="0" err="1" smtClean="0"/>
              <a:t>Measurement</a:t>
            </a:r>
            <a:r>
              <a:rPr lang="fr-FR" sz="1400" u="sng" dirty="0" smtClean="0"/>
              <a:t> of surface </a:t>
            </a:r>
            <a:r>
              <a:rPr lang="fr-FR" sz="1400" u="sng" dirty="0" err="1" smtClean="0"/>
              <a:t>electronic</a:t>
            </a:r>
            <a:r>
              <a:rPr lang="fr-FR" sz="1400" u="sng" dirty="0" smtClean="0"/>
              <a:t> </a:t>
            </a:r>
            <a:r>
              <a:rPr lang="fr-FR" sz="1400" u="sng" dirty="0" err="1" smtClean="0"/>
              <a:t>properties</a:t>
            </a:r>
            <a:endParaRPr lang="fr-FR" sz="1400" u="sng" dirty="0" smtClean="0"/>
          </a:p>
          <a:p>
            <a:pPr>
              <a:spcBef>
                <a:spcPct val="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fr-FR" altLang="en-US" sz="1400" dirty="0" err="1" smtClean="0">
                <a:cs typeface="Helvetica Neue" panose="02000503000000020004" pitchFamily="2" charset="0"/>
              </a:rPr>
              <a:t>Superconductors</a:t>
            </a:r>
            <a:r>
              <a:rPr lang="fr-FR" altLang="en-US" sz="1400" dirty="0" smtClean="0">
                <a:cs typeface="Helvetica Neue" panose="02000503000000020004" pitchFamily="2" charset="0"/>
              </a:rPr>
              <a:t> – </a:t>
            </a:r>
            <a:r>
              <a:rPr lang="fr-FR" altLang="en-US" sz="1400" dirty="0" err="1" smtClean="0">
                <a:cs typeface="Helvetica Neue" panose="02000503000000020004" pitchFamily="2" charset="0"/>
              </a:rPr>
              <a:t>measure</a:t>
            </a:r>
            <a:r>
              <a:rPr lang="fr-FR" altLang="en-US" sz="1400" dirty="0" smtClean="0">
                <a:cs typeface="Helvetica Neue" panose="02000503000000020004" pitchFamily="2" charset="0"/>
              </a:rPr>
              <a:t> of </a:t>
            </a:r>
            <a:r>
              <a:rPr lang="fr-FR" altLang="en-US" sz="1400" dirty="0" err="1" smtClean="0">
                <a:cs typeface="Helvetica Neue" panose="02000503000000020004" pitchFamily="2" charset="0"/>
              </a:rPr>
              <a:t>fundamental</a:t>
            </a:r>
            <a:r>
              <a:rPr lang="fr-FR" altLang="en-US" sz="1400" dirty="0" smtClean="0">
                <a:cs typeface="Helvetica Neue" panose="02000503000000020004" pitchFamily="2" charset="0"/>
              </a:rPr>
              <a:t> </a:t>
            </a:r>
            <a:r>
              <a:rPr lang="fr-FR" altLang="en-US" sz="1400" dirty="0" err="1" smtClean="0">
                <a:cs typeface="Helvetica Neue" panose="02000503000000020004" pitchFamily="2" charset="0"/>
              </a:rPr>
              <a:t>quantities</a:t>
            </a:r>
            <a:r>
              <a:rPr lang="fr-FR" altLang="en-US" sz="1400" dirty="0" smtClean="0">
                <a:cs typeface="Helvetica Neue" panose="02000503000000020004" pitchFamily="2" charset="0"/>
              </a:rPr>
              <a:t> : </a:t>
            </a:r>
            <a:r>
              <a:rPr lang="el-GR" altLang="en-US" sz="1400" dirty="0">
                <a:cs typeface="Helvetica Neue" panose="02000503000000020004" pitchFamily="2" charset="0"/>
              </a:rPr>
              <a:t>Δ</a:t>
            </a:r>
            <a:r>
              <a:rPr lang="fr-FR" altLang="en-US" sz="1400" dirty="0">
                <a:cs typeface="Helvetica Neue" panose="02000503000000020004" pitchFamily="2" charset="0"/>
              </a:rPr>
              <a:t>, Tc, </a:t>
            </a:r>
            <a:r>
              <a:rPr lang="fr-FR" altLang="en-US" sz="1400" dirty="0" err="1" smtClean="0">
                <a:cs typeface="Helvetica Neue" panose="02000503000000020004" pitchFamily="2" charset="0"/>
              </a:rPr>
              <a:t>Hc</a:t>
            </a:r>
            <a:endParaRPr lang="fr-FR" sz="1400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Temp</a:t>
            </a:r>
            <a:r>
              <a:rPr lang="fr-FR" sz="1400" dirty="0" smtClean="0"/>
              <a:t>: 1,4 – 300 K.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mapping</a:t>
            </a:r>
            <a:r>
              <a:rPr lang="fr-FR" sz="1400" dirty="0" smtClean="0"/>
              <a:t>: </a:t>
            </a:r>
            <a:r>
              <a:rPr lang="fr-FR" sz="1400" dirty="0" err="1" smtClean="0"/>
              <a:t>lateral</a:t>
            </a:r>
            <a:r>
              <a:rPr lang="fr-FR" sz="1400" dirty="0" smtClean="0"/>
              <a:t> size </a:t>
            </a:r>
            <a:r>
              <a:rPr lang="fr-FR" sz="1400" dirty="0" err="1" smtClean="0"/>
              <a:t>from</a:t>
            </a:r>
            <a:r>
              <a:rPr lang="fr-FR" sz="1400" dirty="0" smtClean="0"/>
              <a:t> 10 µm to 1 </a:t>
            </a:r>
            <a:r>
              <a:rPr lang="fr-FR" sz="1400" dirty="0" err="1" smtClean="0"/>
              <a:t>mm.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For </a:t>
            </a:r>
            <a:r>
              <a:rPr lang="fr-FR" sz="1400" dirty="0" err="1" smtClean="0"/>
              <a:t>materials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« real » conditions (air </a:t>
            </a:r>
            <a:r>
              <a:rPr lang="fr-FR" sz="1400" dirty="0" err="1" smtClean="0"/>
              <a:t>exposed</a:t>
            </a:r>
            <a:r>
              <a:rPr lang="fr-FR" sz="1400" dirty="0"/>
              <a:t> </a:t>
            </a:r>
            <a:r>
              <a:rPr lang="fr-FR" sz="1400" dirty="0" smtClean="0"/>
              <a:t>native </a:t>
            </a:r>
            <a:r>
              <a:rPr lang="fr-FR" sz="1400" dirty="0" err="1" smtClean="0"/>
              <a:t>oxide</a:t>
            </a:r>
            <a:r>
              <a:rPr lang="fr-FR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Correlation</a:t>
            </a:r>
            <a:r>
              <a:rPr lang="fr-FR" sz="1400" dirty="0" smtClean="0"/>
              <a:t> spectroscopie – </a:t>
            </a:r>
            <a:r>
              <a:rPr lang="fr-FR" sz="1400" dirty="0" err="1" smtClean="0"/>
              <a:t>device</a:t>
            </a:r>
            <a:r>
              <a:rPr lang="fr-FR" sz="1400" dirty="0" smtClean="0"/>
              <a:t> performances.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Sample</a:t>
            </a:r>
            <a:r>
              <a:rPr lang="fr-FR" sz="1400" dirty="0" smtClean="0"/>
              <a:t> size : ~ 10x10x4 mm</a:t>
            </a:r>
            <a:endParaRPr lang="fr-FR" sz="1400" dirty="0"/>
          </a:p>
          <a:p>
            <a:pPr marL="285750" indent="-285750">
              <a:buBlip>
                <a:blip r:embed="rId5"/>
              </a:buBlip>
            </a:pPr>
            <a:r>
              <a:rPr lang="fr-FR" sz="1400" u="sng" dirty="0" smtClean="0"/>
              <a:t>Applications: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Fundamental</a:t>
            </a:r>
            <a:r>
              <a:rPr lang="fr-FR" sz="1400" dirty="0" smtClean="0"/>
              <a:t> </a:t>
            </a:r>
            <a:r>
              <a:rPr lang="fr-FR" sz="1400" dirty="0" err="1" smtClean="0"/>
              <a:t>studies</a:t>
            </a:r>
            <a:r>
              <a:rPr lang="fr-FR" sz="1400" dirty="0" smtClean="0"/>
              <a:t> of </a:t>
            </a:r>
            <a:r>
              <a:rPr lang="fr-FR" sz="1400" dirty="0" err="1" smtClean="0"/>
              <a:t>exotic</a:t>
            </a:r>
            <a:r>
              <a:rPr lang="fr-FR" sz="1400" dirty="0" smtClean="0"/>
              <a:t> </a:t>
            </a:r>
            <a:r>
              <a:rPr lang="fr-FR" sz="1400" dirty="0" err="1" smtClean="0"/>
              <a:t>superconductors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Accélérators</a:t>
            </a:r>
            <a:r>
              <a:rPr lang="fr-FR" sz="1400" dirty="0" smtClean="0"/>
              <a:t>: superconducting </a:t>
            </a:r>
            <a:r>
              <a:rPr lang="fr-FR" sz="1400" dirty="0" err="1" smtClean="0"/>
              <a:t>cavities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Qubits: dissipation </a:t>
            </a:r>
            <a:r>
              <a:rPr lang="fr-FR" sz="1400" dirty="0" err="1" smtClean="0"/>
              <a:t>phenomenom</a:t>
            </a:r>
            <a:r>
              <a:rPr lang="fr-FR" sz="1400" dirty="0" smtClean="0"/>
              <a:t> (TLS, </a:t>
            </a:r>
            <a:r>
              <a:rPr lang="fr-FR" sz="1400" dirty="0" err="1" smtClean="0"/>
              <a:t>inelastic</a:t>
            </a:r>
            <a:r>
              <a:rPr lang="fr-FR" sz="1400" dirty="0" smtClean="0"/>
              <a:t> </a:t>
            </a:r>
            <a:r>
              <a:rPr lang="fr-FR" sz="1400" dirty="0" err="1" smtClean="0"/>
              <a:t>scattering</a:t>
            </a:r>
            <a:r>
              <a:rPr lang="fr-FR" sz="1400" dirty="0" smtClean="0"/>
              <a:t>)</a:t>
            </a:r>
          </a:p>
          <a:p>
            <a:pPr marL="285750" lvl="2" indent="-285750">
              <a:buBlip>
                <a:blip r:embed="rId5"/>
              </a:buBlip>
            </a:pPr>
            <a:r>
              <a:rPr lang="fr-FR" sz="1400" u="sng" dirty="0" smtClean="0"/>
              <a:t>Research topics: </a:t>
            </a:r>
            <a:endParaRPr lang="fr-FR" sz="1400" u="sng" dirty="0"/>
          </a:p>
          <a:p>
            <a:pPr marL="268288" lvl="3" indent="-268288">
              <a:buFont typeface="Wingdings" panose="05000000000000000000" pitchFamily="2" charset="2"/>
              <a:buChar char="§"/>
            </a:pPr>
            <a:r>
              <a:rPr lang="fr-FR" sz="1400" dirty="0" smtClean="0"/>
              <a:t>Superconducting </a:t>
            </a:r>
            <a:r>
              <a:rPr lang="fr-FR" sz="1400" dirty="0" err="1" smtClean="0"/>
              <a:t>resonnators</a:t>
            </a:r>
            <a:r>
              <a:rPr lang="fr-FR" sz="1400" dirty="0" smtClean="0"/>
              <a:t> (Qubits</a:t>
            </a:r>
            <a:r>
              <a:rPr lang="fr-FR" sz="1400" dirty="0"/>
              <a:t>, </a:t>
            </a:r>
            <a:r>
              <a:rPr lang="fr-FR" sz="1400" dirty="0" err="1" smtClean="0"/>
              <a:t>cavities</a:t>
            </a:r>
            <a:r>
              <a:rPr lang="fr-FR" sz="1400" dirty="0" smtClean="0"/>
              <a:t>), </a:t>
            </a:r>
            <a:r>
              <a:rPr lang="fr-FR" sz="1400" dirty="0" err="1" smtClean="0"/>
              <a:t>thin</a:t>
            </a:r>
            <a:r>
              <a:rPr lang="fr-FR" sz="1400" dirty="0" smtClean="0"/>
              <a:t> superconducting films (</a:t>
            </a:r>
            <a:r>
              <a:rPr lang="fr-FR" sz="1400" dirty="0"/>
              <a:t>ALD…)</a:t>
            </a:r>
          </a:p>
          <a:p>
            <a:endParaRPr lang="fr-FR" sz="1600" dirty="0">
              <a:solidFill>
                <a:srgbClr val="666666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95" y="3131557"/>
            <a:ext cx="2519633" cy="3491470"/>
          </a:xfrm>
          <a:prstGeom prst="rect">
            <a:avLst/>
          </a:prstGeom>
        </p:spPr>
      </p:pic>
      <p:pic>
        <p:nvPicPr>
          <p:cNvPr id="16" name="Picture 2" descr="C:\Proslier\Boulot\paper\published\2014\RevScientInstrum\figure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1" y="1022636"/>
            <a:ext cx="3802171" cy="1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8" cstate="print"/>
          <a:srcRect l="7778" r="17631"/>
          <a:stretch/>
        </p:blipFill>
        <p:spPr bwMode="auto">
          <a:xfrm>
            <a:off x="10682513" y="1262744"/>
            <a:ext cx="1313543" cy="13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6233886" y="3380015"/>
            <a:ext cx="274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/>
              <a:t>Tunneling </a:t>
            </a:r>
            <a:r>
              <a:rPr lang="fr-FR" sz="1400" dirty="0" err="1" smtClean="0"/>
              <a:t>spectrum</a:t>
            </a:r>
            <a:r>
              <a:rPr lang="fr-FR" sz="1400" dirty="0" smtClean="0"/>
              <a:t> on Nb </a:t>
            </a:r>
            <a:r>
              <a:rPr lang="fr-FR" sz="1400" dirty="0" err="1" smtClean="0"/>
              <a:t>samples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640541" y="2876119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err="1" smtClean="0"/>
              <a:t>Mapping</a:t>
            </a:r>
            <a:r>
              <a:rPr lang="fr-FR" sz="1400" dirty="0" smtClean="0"/>
              <a:t> on a Nb </a:t>
            </a:r>
            <a:r>
              <a:rPr lang="fr-FR" sz="1400" dirty="0" err="1" smtClean="0"/>
              <a:t>sample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663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Collaborations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50858" y="1101408"/>
            <a:ext cx="61250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sz="1600" dirty="0" err="1" smtClean="0">
                <a:solidFill>
                  <a:srgbClr val="666666"/>
                </a:solidFill>
              </a:rPr>
              <a:t>Characterization</a:t>
            </a:r>
            <a:r>
              <a:rPr lang="fr-FR" sz="1600" dirty="0" smtClean="0">
                <a:solidFill>
                  <a:srgbClr val="666666"/>
                </a:solidFill>
              </a:rPr>
              <a:t> - </a:t>
            </a:r>
            <a:r>
              <a:rPr lang="fr-FR" sz="1600" dirty="0" err="1" smtClean="0">
                <a:solidFill>
                  <a:srgbClr val="666666"/>
                </a:solidFill>
              </a:rPr>
              <a:t>electronic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properties</a:t>
            </a:r>
            <a:endParaRPr lang="fr-FR" sz="1600" dirty="0" smtClean="0">
              <a:solidFill>
                <a:srgbClr val="666666"/>
              </a:solidFill>
            </a:endParaRPr>
          </a:p>
          <a:p>
            <a:endParaRPr lang="fr-FR" sz="1600" dirty="0" smtClean="0">
              <a:solidFill>
                <a:srgbClr val="666666"/>
              </a:solidFill>
            </a:endParaRPr>
          </a:p>
          <a:p>
            <a:r>
              <a:rPr lang="fr-FR" sz="1600" u="sng" dirty="0" smtClean="0">
                <a:solidFill>
                  <a:srgbClr val="666666"/>
                </a:solidFill>
              </a:rPr>
              <a:t>Superconducting </a:t>
            </a:r>
            <a:r>
              <a:rPr lang="fr-FR" sz="1600" u="sng" dirty="0" err="1" smtClean="0">
                <a:solidFill>
                  <a:srgbClr val="666666"/>
                </a:solidFill>
              </a:rPr>
              <a:t>resonnators</a:t>
            </a:r>
            <a:r>
              <a:rPr lang="fr-FR" sz="1600" u="sng" dirty="0" smtClean="0">
                <a:solidFill>
                  <a:srgbClr val="666666"/>
                </a:solidFill>
              </a:rPr>
              <a:t> (films and </a:t>
            </a:r>
            <a:r>
              <a:rPr lang="fr-FR" sz="1600" u="sng" dirty="0" err="1" smtClean="0">
                <a:solidFill>
                  <a:srgbClr val="666666"/>
                </a:solidFill>
              </a:rPr>
              <a:t>bulk</a:t>
            </a:r>
            <a:r>
              <a:rPr lang="fr-FR" sz="1600" u="sng" dirty="0" smtClean="0">
                <a:solidFill>
                  <a:srgbClr val="666666"/>
                </a:solidFill>
              </a:rPr>
              <a:t> </a:t>
            </a:r>
            <a:r>
              <a:rPr lang="fr-FR" sz="1600" u="sng" dirty="0" err="1" smtClean="0">
                <a:solidFill>
                  <a:srgbClr val="666666"/>
                </a:solidFill>
              </a:rPr>
              <a:t>supraconductors</a:t>
            </a:r>
            <a:r>
              <a:rPr lang="fr-FR" sz="1600" u="sng" dirty="0" smtClean="0">
                <a:solidFill>
                  <a:srgbClr val="666666"/>
                </a:solidFill>
              </a:rPr>
              <a:t>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Collaborations </a:t>
            </a:r>
            <a:r>
              <a:rPr lang="fr-FR" sz="1600" dirty="0" err="1">
                <a:solidFill>
                  <a:srgbClr val="666666"/>
                </a:solidFill>
              </a:rPr>
              <a:t>European</a:t>
            </a:r>
            <a:r>
              <a:rPr lang="fr-FR" sz="1600" dirty="0">
                <a:solidFill>
                  <a:srgbClr val="666666"/>
                </a:solidFill>
              </a:rPr>
              <a:t> network : </a:t>
            </a:r>
            <a:endParaRPr lang="fr-FR" sz="1600" dirty="0" smtClean="0">
              <a:solidFill>
                <a:srgbClr val="666666"/>
              </a:solidFill>
            </a:endParaRPr>
          </a:p>
          <a:p>
            <a:r>
              <a:rPr lang="fr-FR" sz="1600" dirty="0" smtClean="0">
                <a:solidFill>
                  <a:srgbClr val="666666"/>
                </a:solidFill>
              </a:rPr>
              <a:t>	IFAST: CEA</a:t>
            </a:r>
            <a:r>
              <a:rPr lang="fr-FR" sz="1600" dirty="0">
                <a:solidFill>
                  <a:srgbClr val="666666"/>
                </a:solidFill>
              </a:rPr>
              <a:t>, CERN, </a:t>
            </a:r>
            <a:r>
              <a:rPr lang="fr-FR" sz="1600" dirty="0" smtClean="0">
                <a:solidFill>
                  <a:srgbClr val="666666"/>
                </a:solidFill>
              </a:rPr>
              <a:t>STFC</a:t>
            </a:r>
            <a:r>
              <a:rPr lang="fr-FR" sz="1600" dirty="0">
                <a:solidFill>
                  <a:srgbClr val="666666"/>
                </a:solidFill>
              </a:rPr>
              <a:t>, </a:t>
            </a:r>
            <a:r>
              <a:rPr lang="fr-FR" sz="1600" dirty="0" smtClean="0">
                <a:solidFill>
                  <a:srgbClr val="666666"/>
                </a:solidFill>
              </a:rPr>
              <a:t>INFN.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USA:</a:t>
            </a:r>
          </a:p>
          <a:p>
            <a:r>
              <a:rPr lang="fr-FR" sz="1600" dirty="0">
                <a:solidFill>
                  <a:srgbClr val="666666"/>
                </a:solidFill>
              </a:rPr>
              <a:t>	</a:t>
            </a:r>
            <a:r>
              <a:rPr lang="fr-FR" sz="1600" dirty="0" err="1" smtClean="0">
                <a:solidFill>
                  <a:srgbClr val="666666"/>
                </a:solidFill>
              </a:rPr>
              <a:t>Jlab</a:t>
            </a:r>
            <a:r>
              <a:rPr lang="fr-FR" sz="1600" dirty="0">
                <a:solidFill>
                  <a:srgbClr val="666666"/>
                </a:solidFill>
              </a:rPr>
              <a:t>, Illinois Institut of </a:t>
            </a:r>
            <a:r>
              <a:rPr lang="fr-FR" sz="1600" dirty="0" smtClean="0">
                <a:solidFill>
                  <a:srgbClr val="666666"/>
                </a:solidFill>
              </a:rPr>
              <a:t>Technology.</a:t>
            </a:r>
            <a:endParaRPr lang="fr-FR" sz="1600" dirty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France:</a:t>
            </a:r>
          </a:p>
          <a:p>
            <a:r>
              <a:rPr lang="fr-FR" sz="1600" dirty="0">
                <a:solidFill>
                  <a:srgbClr val="666666"/>
                </a:solidFill>
              </a:rPr>
              <a:t>	</a:t>
            </a:r>
            <a:r>
              <a:rPr lang="fr-FR" sz="1600" dirty="0" smtClean="0">
                <a:solidFill>
                  <a:srgbClr val="666666"/>
                </a:solidFill>
              </a:rPr>
              <a:t>Région</a:t>
            </a:r>
            <a:r>
              <a:rPr lang="fr-FR" sz="1600" dirty="0">
                <a:solidFill>
                  <a:srgbClr val="666666"/>
                </a:solidFill>
              </a:rPr>
              <a:t>: Sésame AXESRF (</a:t>
            </a:r>
            <a:r>
              <a:rPr lang="fr-FR" sz="1600" dirty="0" smtClean="0">
                <a:solidFill>
                  <a:srgbClr val="666666"/>
                </a:solidFill>
              </a:rPr>
              <a:t>CNRS/IJCLab-CEA)</a:t>
            </a:r>
          </a:p>
          <a:p>
            <a:endParaRPr lang="fr-FR" sz="1600" dirty="0" smtClean="0">
              <a:solidFill>
                <a:srgbClr val="666666"/>
              </a:solidFill>
            </a:endParaRPr>
          </a:p>
          <a:p>
            <a:r>
              <a:rPr lang="fr-FR" sz="1600" u="sng" dirty="0" smtClean="0">
                <a:solidFill>
                  <a:srgbClr val="666666"/>
                </a:solidFill>
              </a:rPr>
              <a:t>Quantum bits(</a:t>
            </a:r>
            <a:r>
              <a:rPr lang="fr-FR" sz="1600" u="sng" dirty="0" err="1" smtClean="0">
                <a:solidFill>
                  <a:srgbClr val="666666"/>
                </a:solidFill>
              </a:rPr>
              <a:t>thin</a:t>
            </a:r>
            <a:r>
              <a:rPr lang="fr-FR" sz="1600" u="sng" dirty="0" smtClean="0">
                <a:solidFill>
                  <a:srgbClr val="666666"/>
                </a:solidFill>
              </a:rPr>
              <a:t> </a:t>
            </a:r>
            <a:r>
              <a:rPr lang="fr-FR" sz="1600" u="sng" dirty="0" err="1" smtClean="0">
                <a:solidFill>
                  <a:srgbClr val="666666"/>
                </a:solidFill>
              </a:rPr>
              <a:t>supraconducting</a:t>
            </a:r>
            <a:r>
              <a:rPr lang="fr-FR" sz="1600" u="sng" dirty="0" smtClean="0">
                <a:solidFill>
                  <a:srgbClr val="666666"/>
                </a:solidFill>
              </a:rPr>
              <a:t> films - surface dissipation)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CEA/IRAMIS/SPEC.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USA: </a:t>
            </a:r>
          </a:p>
          <a:p>
            <a:r>
              <a:rPr lang="fr-FR" sz="1600" dirty="0">
                <a:solidFill>
                  <a:srgbClr val="666666"/>
                </a:solidFill>
              </a:rPr>
              <a:t>	</a:t>
            </a:r>
            <a:r>
              <a:rPr lang="fr-FR" sz="1600" dirty="0" smtClean="0">
                <a:solidFill>
                  <a:srgbClr val="666666"/>
                </a:solidFill>
              </a:rPr>
              <a:t>Rigetti, Fermilab, </a:t>
            </a:r>
            <a:r>
              <a:rPr lang="fr-FR" sz="1600" dirty="0">
                <a:solidFill>
                  <a:srgbClr val="666666"/>
                </a:solidFill>
              </a:rPr>
              <a:t>Illinois Institut of Technology</a:t>
            </a:r>
            <a:r>
              <a:rPr lang="fr-FR" sz="1600" dirty="0" smtClean="0">
                <a:solidFill>
                  <a:srgbClr val="666666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666666"/>
              </a:solidFill>
            </a:endParaRPr>
          </a:p>
          <a:p>
            <a:r>
              <a:rPr lang="fr-FR" sz="1600" u="sng" dirty="0" smtClean="0">
                <a:solidFill>
                  <a:srgbClr val="666666"/>
                </a:solidFill>
              </a:rPr>
              <a:t>Ultra-</a:t>
            </a:r>
            <a:r>
              <a:rPr lang="fr-FR" sz="1600" u="sng" dirty="0" err="1" smtClean="0">
                <a:solidFill>
                  <a:srgbClr val="666666"/>
                </a:solidFill>
              </a:rPr>
              <a:t>thin</a:t>
            </a:r>
            <a:r>
              <a:rPr lang="fr-FR" sz="1600" u="sng" dirty="0">
                <a:solidFill>
                  <a:srgbClr val="666666"/>
                </a:solidFill>
              </a:rPr>
              <a:t> </a:t>
            </a:r>
            <a:r>
              <a:rPr lang="fr-FR" sz="1600" u="sng" dirty="0" err="1" smtClean="0">
                <a:solidFill>
                  <a:srgbClr val="666666"/>
                </a:solidFill>
              </a:rPr>
              <a:t>supraconducting</a:t>
            </a:r>
            <a:r>
              <a:rPr lang="fr-FR" sz="1600" u="sng" dirty="0" smtClean="0">
                <a:solidFill>
                  <a:srgbClr val="666666"/>
                </a:solidFill>
              </a:rPr>
              <a:t> films and </a:t>
            </a:r>
            <a:r>
              <a:rPr lang="fr-FR" sz="1600" u="sng" dirty="0" err="1" smtClean="0">
                <a:solidFill>
                  <a:srgbClr val="666666"/>
                </a:solidFill>
              </a:rPr>
              <a:t>exotic</a:t>
            </a:r>
            <a:r>
              <a:rPr lang="fr-FR" sz="1600" u="sng" dirty="0" smtClean="0">
                <a:solidFill>
                  <a:srgbClr val="666666"/>
                </a:solidFill>
              </a:rPr>
              <a:t> </a:t>
            </a:r>
            <a:r>
              <a:rPr lang="fr-FR" sz="1600" u="sng" dirty="0" err="1" smtClean="0">
                <a:solidFill>
                  <a:srgbClr val="666666"/>
                </a:solidFill>
              </a:rPr>
              <a:t>superconductors</a:t>
            </a:r>
            <a:r>
              <a:rPr lang="fr-FR" sz="1600" u="sng" dirty="0" smtClean="0">
                <a:solidFill>
                  <a:srgbClr val="666666"/>
                </a:solidFill>
              </a:rPr>
              <a:t> (fondamentale/détecteurs):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USA: </a:t>
            </a:r>
          </a:p>
          <a:p>
            <a:r>
              <a:rPr lang="fr-FR" sz="1600" dirty="0" smtClean="0">
                <a:solidFill>
                  <a:srgbClr val="666666"/>
                </a:solidFill>
              </a:rPr>
              <a:t>	Illinois Institut of Technology.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501" y="1123180"/>
            <a:ext cx="51281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Thin film </a:t>
            </a:r>
            <a:r>
              <a:rPr lang="fr-FR" sz="1600" dirty="0" err="1" smtClean="0">
                <a:solidFill>
                  <a:srgbClr val="666666"/>
                </a:solidFill>
              </a:rPr>
              <a:t>deposition</a:t>
            </a:r>
            <a:r>
              <a:rPr lang="fr-FR" sz="1600" dirty="0" smtClean="0">
                <a:solidFill>
                  <a:srgbClr val="666666"/>
                </a:solidFill>
              </a:rPr>
              <a:t>:</a:t>
            </a:r>
          </a:p>
          <a:p>
            <a:endParaRPr lang="fr-FR" sz="1600" dirty="0" smtClean="0">
              <a:solidFill>
                <a:srgbClr val="666666"/>
              </a:solidFill>
            </a:endParaRPr>
          </a:p>
          <a:p>
            <a:r>
              <a:rPr lang="fr-FR" sz="1600" u="sng" dirty="0" smtClean="0">
                <a:solidFill>
                  <a:srgbClr val="666666"/>
                </a:solidFill>
              </a:rPr>
              <a:t>Superconducting </a:t>
            </a:r>
            <a:r>
              <a:rPr lang="fr-FR" sz="1600" u="sng" dirty="0" err="1" smtClean="0">
                <a:solidFill>
                  <a:srgbClr val="666666"/>
                </a:solidFill>
              </a:rPr>
              <a:t>thin</a:t>
            </a:r>
            <a:r>
              <a:rPr lang="fr-FR" sz="1600" u="sng" dirty="0" smtClean="0">
                <a:solidFill>
                  <a:srgbClr val="666666"/>
                </a:solidFill>
              </a:rPr>
              <a:t> films for </a:t>
            </a:r>
            <a:r>
              <a:rPr lang="fr-FR" sz="1600" u="sng" dirty="0" err="1" smtClean="0">
                <a:solidFill>
                  <a:srgbClr val="666666"/>
                </a:solidFill>
              </a:rPr>
              <a:t>cavities</a:t>
            </a:r>
            <a:r>
              <a:rPr lang="fr-FR" sz="1600" u="sng" dirty="0" smtClean="0">
                <a:solidFill>
                  <a:srgbClr val="66666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Collaborations </a:t>
            </a:r>
            <a:r>
              <a:rPr lang="fr-FR" sz="1600" dirty="0" err="1">
                <a:solidFill>
                  <a:srgbClr val="666666"/>
                </a:solidFill>
              </a:rPr>
              <a:t>E</a:t>
            </a:r>
            <a:r>
              <a:rPr lang="fr-FR" sz="1600" dirty="0" err="1" smtClean="0">
                <a:solidFill>
                  <a:srgbClr val="666666"/>
                </a:solidFill>
              </a:rPr>
              <a:t>uropean</a:t>
            </a:r>
            <a:r>
              <a:rPr lang="fr-FR" sz="1600" dirty="0" smtClean="0">
                <a:solidFill>
                  <a:srgbClr val="666666"/>
                </a:solidFill>
              </a:rPr>
              <a:t> network: </a:t>
            </a:r>
          </a:p>
          <a:p>
            <a:r>
              <a:rPr lang="fr-FR" sz="1600" dirty="0" smtClean="0">
                <a:solidFill>
                  <a:srgbClr val="666666"/>
                </a:solidFill>
              </a:rPr>
              <a:t>	ARIES</a:t>
            </a:r>
            <a:r>
              <a:rPr lang="fr-FR" sz="1600" dirty="0">
                <a:solidFill>
                  <a:srgbClr val="666666"/>
                </a:solidFill>
              </a:rPr>
              <a:t>, </a:t>
            </a:r>
            <a:r>
              <a:rPr lang="fr-FR" sz="1600" dirty="0" smtClean="0">
                <a:solidFill>
                  <a:srgbClr val="666666"/>
                </a:solidFill>
              </a:rPr>
              <a:t>IFAST: CEA</a:t>
            </a:r>
            <a:r>
              <a:rPr lang="fr-FR" sz="1600" dirty="0">
                <a:solidFill>
                  <a:srgbClr val="666666"/>
                </a:solidFill>
              </a:rPr>
              <a:t>, CERN, HZB, STFC, </a:t>
            </a:r>
            <a:r>
              <a:rPr lang="fr-FR" sz="1600" dirty="0" smtClean="0">
                <a:solidFill>
                  <a:srgbClr val="666666"/>
                </a:solidFill>
              </a:rPr>
              <a:t>INFN.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USA:</a:t>
            </a:r>
          </a:p>
          <a:p>
            <a:r>
              <a:rPr lang="fr-FR" sz="1600" dirty="0">
                <a:solidFill>
                  <a:srgbClr val="666666"/>
                </a:solidFill>
              </a:rPr>
              <a:t>	</a:t>
            </a:r>
            <a:r>
              <a:rPr lang="fr-FR" sz="1600" dirty="0" err="1" smtClean="0">
                <a:solidFill>
                  <a:srgbClr val="666666"/>
                </a:solidFill>
              </a:rPr>
              <a:t>Jlab</a:t>
            </a:r>
            <a:r>
              <a:rPr lang="fr-FR" sz="1600" dirty="0">
                <a:solidFill>
                  <a:srgbClr val="666666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France:</a:t>
            </a:r>
          </a:p>
          <a:p>
            <a:r>
              <a:rPr lang="fr-FR" sz="1600" dirty="0">
                <a:solidFill>
                  <a:srgbClr val="666666"/>
                </a:solidFill>
              </a:rPr>
              <a:t>	</a:t>
            </a:r>
            <a:r>
              <a:rPr lang="fr-FR" sz="1600" dirty="0" smtClean="0">
                <a:solidFill>
                  <a:srgbClr val="666666"/>
                </a:solidFill>
              </a:rPr>
              <a:t>Région</a:t>
            </a:r>
            <a:r>
              <a:rPr lang="fr-FR" sz="1600" dirty="0">
                <a:solidFill>
                  <a:srgbClr val="666666"/>
                </a:solidFill>
              </a:rPr>
              <a:t>: Sésame AXESRF (</a:t>
            </a:r>
            <a:r>
              <a:rPr lang="fr-FR" sz="1600" dirty="0" smtClean="0">
                <a:solidFill>
                  <a:srgbClr val="666666"/>
                </a:solidFill>
              </a:rPr>
              <a:t>CNRS/IJCLab-CEA</a:t>
            </a:r>
            <a:r>
              <a:rPr lang="fr-FR" sz="1600" dirty="0">
                <a:solidFill>
                  <a:srgbClr val="666666"/>
                </a:solidFill>
              </a:rPr>
              <a:t>)</a:t>
            </a:r>
          </a:p>
          <a:p>
            <a:r>
              <a:rPr lang="fr-FR" sz="1600" dirty="0" smtClean="0">
                <a:solidFill>
                  <a:srgbClr val="666666"/>
                </a:solidFill>
              </a:rPr>
              <a:t>	P2IO</a:t>
            </a:r>
            <a:r>
              <a:rPr lang="fr-FR" sz="1600" dirty="0">
                <a:solidFill>
                  <a:srgbClr val="666666"/>
                </a:solidFill>
              </a:rPr>
              <a:t>: CATTISA </a:t>
            </a:r>
            <a:r>
              <a:rPr lang="fr-FR" sz="1600" dirty="0" smtClean="0">
                <a:solidFill>
                  <a:srgbClr val="666666"/>
                </a:solidFill>
              </a:rPr>
              <a:t>(CNRS/IJCLab-CEA)</a:t>
            </a:r>
          </a:p>
          <a:p>
            <a:endParaRPr lang="fr-FR" sz="1600" u="sng" dirty="0">
              <a:solidFill>
                <a:srgbClr val="666666"/>
              </a:solidFill>
            </a:endParaRPr>
          </a:p>
          <a:p>
            <a:r>
              <a:rPr lang="fr-FR" sz="1600" u="sng" dirty="0" smtClean="0">
                <a:solidFill>
                  <a:srgbClr val="666666"/>
                </a:solidFill>
              </a:rPr>
              <a:t>Multipacting – </a:t>
            </a:r>
            <a:r>
              <a:rPr lang="fr-FR" sz="1600" u="sng" dirty="0" err="1" smtClean="0">
                <a:solidFill>
                  <a:srgbClr val="666666"/>
                </a:solidFill>
              </a:rPr>
              <a:t>tuning</a:t>
            </a:r>
            <a:r>
              <a:rPr lang="fr-FR" sz="1600" u="sng" dirty="0" smtClean="0">
                <a:solidFill>
                  <a:srgbClr val="666666"/>
                </a:solidFill>
              </a:rPr>
              <a:t> surface SEY: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ONERA.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666666"/>
              </a:solidFill>
            </a:endParaRPr>
          </a:p>
          <a:p>
            <a:r>
              <a:rPr lang="fr-FR" sz="1600" u="sng" dirty="0" smtClean="0">
                <a:solidFill>
                  <a:srgbClr val="666666"/>
                </a:solidFill>
              </a:rPr>
              <a:t>anticorrosions and diffusion </a:t>
            </a:r>
            <a:r>
              <a:rPr lang="fr-FR" sz="1600" u="sng" dirty="0" err="1" smtClean="0">
                <a:solidFill>
                  <a:srgbClr val="666666"/>
                </a:solidFill>
              </a:rPr>
              <a:t>barriers</a:t>
            </a:r>
            <a:r>
              <a:rPr lang="fr-FR" sz="1600" u="sng" dirty="0" smtClean="0">
                <a:solidFill>
                  <a:srgbClr val="66666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CEA/DES (anticorrosion </a:t>
            </a:r>
            <a:r>
              <a:rPr lang="fr-FR" sz="1600" dirty="0" err="1" smtClean="0">
                <a:solidFill>
                  <a:srgbClr val="666666"/>
                </a:solidFill>
              </a:rPr>
              <a:t>filters</a:t>
            </a:r>
            <a:r>
              <a:rPr lang="fr-FR" sz="1600" dirty="0" smtClean="0">
                <a:solidFill>
                  <a:srgbClr val="666666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666666"/>
                </a:solidFill>
              </a:rPr>
              <a:t>Collaboration CEA/IRAMIS (nanotube </a:t>
            </a:r>
            <a:r>
              <a:rPr lang="fr-FR" sz="1600" dirty="0" err="1" smtClean="0">
                <a:solidFill>
                  <a:srgbClr val="666666"/>
                </a:solidFill>
              </a:rPr>
              <a:t>growth</a:t>
            </a:r>
            <a:r>
              <a:rPr lang="fr-FR" sz="1600" dirty="0" smtClean="0">
                <a:solidFill>
                  <a:srgbClr val="666666"/>
                </a:solidFill>
              </a:rPr>
              <a:t>)</a:t>
            </a:r>
          </a:p>
          <a:p>
            <a:endParaRPr lang="fr-FR" sz="1600" u="sng" dirty="0">
              <a:solidFill>
                <a:srgbClr val="666666"/>
              </a:solidFill>
            </a:endParaRPr>
          </a:p>
          <a:p>
            <a:r>
              <a:rPr lang="fr-FR" sz="1600" dirty="0">
                <a:solidFill>
                  <a:srgbClr val="666666"/>
                </a:solidFill>
              </a:rPr>
              <a:t>	</a:t>
            </a:r>
          </a:p>
          <a:p>
            <a:pPr marL="285750" indent="-285750">
              <a:buBlip>
                <a:blip r:embed="rId2"/>
              </a:buBlip>
            </a:pPr>
            <a:endParaRPr lang="fr-FR" sz="16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 (002).potx [Lecture seule]" id="{B9A11370-74B5-4860-A3B9-20671CACB10E}" vid="{131199E3-64E2-43A9-8D06-70C9507B6841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 (002).potx [Lecture seule]" id="{B9A11370-74B5-4860-A3B9-20671CACB10E}" vid="{08D6D682-E2EC-41C3-9C76-8BA95F21241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 (002).potx [Lecture seule]" id="{B9A11370-74B5-4860-A3B9-20671CACB10E}" vid="{FD299902-A5AD-42BE-80FA-22F303A50C3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09A53C-8D88-4760-8267-C28D6D92D7C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38892</TotalTime>
  <Words>650</Words>
  <Application>Microsoft Office PowerPoint</Application>
  <PresentationFormat>Grand écran</PresentationFormat>
  <Paragraphs>123</Paragraphs>
  <Slides>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Calibri</vt:lpstr>
      <vt:lpstr>Helvetica Neue</vt:lpstr>
      <vt:lpstr>Symbol</vt:lpstr>
      <vt:lpstr>Times New Roman</vt:lpstr>
      <vt:lpstr>Wingdings</vt:lpstr>
      <vt:lpstr>Wingdings 3</vt:lpstr>
      <vt:lpstr>Template CEA 2019 Défaut</vt:lpstr>
      <vt:lpstr>Template CEA 2019 Clair</vt:lpstr>
      <vt:lpstr>Template CEA 2019 Marron</vt:lpstr>
      <vt:lpstr>Graph</vt:lpstr>
      <vt:lpstr>Présentation PowerPoint</vt:lpstr>
      <vt:lpstr>Présentation PowerPoint</vt:lpstr>
      <vt:lpstr>CEA – MACHAFILM: Atomic Layer Deposition</vt:lpstr>
      <vt:lpstr>Présentation PowerPoint</vt:lpstr>
      <vt:lpstr>Magnetometry</vt:lpstr>
      <vt:lpstr>RRR : trivial but effective “purity” measurement</vt:lpstr>
      <vt:lpstr>Tunneling spectroscopy</vt:lpstr>
      <vt:lpstr>Collaborations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Nathalie;thomas.proslier@cea.fr</dc:creator>
  <cp:lastModifiedBy>ANTOINE Claire</cp:lastModifiedBy>
  <cp:revision>144</cp:revision>
  <cp:lastPrinted>2018-12-05T09:44:31Z</cp:lastPrinted>
  <dcterms:created xsi:type="dcterms:W3CDTF">2019-05-13T14:31:41Z</dcterms:created>
  <dcterms:modified xsi:type="dcterms:W3CDTF">2023-06-20T10:12:53Z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