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28" r:id="rId3"/>
    <p:sldId id="433" r:id="rId4"/>
    <p:sldId id="434" r:id="rId5"/>
    <p:sldId id="430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40000" cy="6879819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66432" y="1997805"/>
            <a:ext cx="7402857" cy="1236236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 algn="l">
              <a:buFontTx/>
              <a:buNone/>
              <a:defRPr sz="4000" b="0" baseline="0">
                <a:solidFill>
                  <a:schemeClr val="bg1"/>
                </a:solidFill>
                <a:latin typeface="Montserrat SemiBold" panose="00000700000000000000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en-US" dirty="0"/>
              <a:t>Test Presentation</a:t>
            </a:r>
          </a:p>
          <a:p>
            <a:pPr lvl="0"/>
            <a:r>
              <a:rPr lang="en-US" dirty="0"/>
              <a:t>Click to add title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432" y="4275445"/>
            <a:ext cx="7402857" cy="37821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>
            <a:lvl1pPr algn="l">
              <a:buNone/>
              <a:defRPr sz="2000" baseline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fr-FR" dirty="0"/>
              <a:t>Speaker / Project / Organisation</a:t>
            </a:r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66432" y="3547178"/>
            <a:ext cx="7402857" cy="533110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>
              <a:buFontTx/>
              <a:buNone/>
              <a:defRPr sz="3000" b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fr-FR" dirty="0"/>
              <a:t>Venue / Date / Event / </a:t>
            </a:r>
            <a:r>
              <a:rPr lang="fr-FR" dirty="0" err="1"/>
              <a:t>Subtitle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752" y="5419756"/>
            <a:ext cx="1562400" cy="8912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134" y="558385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90214" y="612826"/>
            <a:ext cx="93463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0"/>
            <a:ext cx="12240000" cy="687981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240000" cy="6879600"/>
          </a:xfrm>
          <a:prstGeom prst="rect">
            <a:avLst/>
          </a:prstGeom>
          <a:blipFill dpi="0" rotWithShape="1">
            <a:blip r:embed="rId3" cstate="print">
              <a:alphaModFix amt="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787" y="556840"/>
            <a:ext cx="2131621" cy="1215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867" y="5816297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84947" y="5755322"/>
            <a:ext cx="5031133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35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8137800" cy="9205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I.FAST Period 1 Review, 7 February 2023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66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+ 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7667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1129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281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52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14742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8750" y="457200"/>
            <a:ext cx="6175050" cy="511683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663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0514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75520" y="1268760"/>
            <a:ext cx="9361040" cy="3912840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69048" y="5390488"/>
            <a:ext cx="6629333" cy="195262"/>
          </a:xfrm>
        </p:spPr>
        <p:txBody>
          <a:bodyPr anchor="ctr"/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caption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>
          <a:xfrm>
            <a:off x="1069049" y="555625"/>
            <a:ext cx="10067512" cy="561974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3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00819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0E0C21EA-FA05-7048-AA70-4DED716611A1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F7A1A58B-7BA1-7E42-8231-6D1CB1C760B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5"/>
          </a:solidFill>
          <a:latin typeface="Montserrat ExtraBold" panose="000009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eu-amici.eu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event/32859/" TargetMode="External"/><Relationship Id="rId2" Type="http://schemas.openxmlformats.org/officeDocument/2006/relationships/hyperlink" Target="https://indico.desy.de/event/35316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hyperlink" Target="https://indico.in2p3.fr/event/28703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11423" y="1730652"/>
            <a:ext cx="10568274" cy="1419876"/>
          </a:xfrm>
        </p:spPr>
        <p:txBody>
          <a:bodyPr/>
          <a:lstStyle/>
          <a:p>
            <a:r>
              <a:rPr lang="fr-CH" sz="3600" dirty="0" smtClean="0"/>
              <a:t>I.FAST – WP13 </a:t>
            </a:r>
          </a:p>
          <a:p>
            <a:r>
              <a:rPr lang="en-US" sz="2400" i="1" dirty="0"/>
              <a:t>European Technology Infrastructure</a:t>
            </a:r>
          </a:p>
          <a:p>
            <a:r>
              <a:rPr lang="en-US" sz="2400" i="1" dirty="0"/>
              <a:t>for Accelerators and </a:t>
            </a:r>
            <a:r>
              <a:rPr lang="en-US" sz="2400" i="1" dirty="0" smtClean="0"/>
              <a:t>Magnets (ETIAM)</a:t>
            </a:r>
            <a:endParaRPr lang="en-GB" sz="24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1423" y="3449104"/>
            <a:ext cx="9511044" cy="1151110"/>
          </a:xfrm>
        </p:spPr>
        <p:txBody>
          <a:bodyPr>
            <a:noAutofit/>
          </a:bodyPr>
          <a:lstStyle/>
          <a:p>
            <a:pPr marL="108000" indent="0">
              <a:lnSpc>
                <a:spcPct val="100000"/>
              </a:lnSpc>
            </a:pPr>
            <a:r>
              <a:rPr lang="en-US" sz="2800" b="1" dirty="0" smtClean="0"/>
              <a:t>Workshop </a:t>
            </a:r>
            <a:r>
              <a:rPr lang="en-US" sz="2800" b="1" dirty="0"/>
              <a:t>on Platforms </a:t>
            </a:r>
            <a:r>
              <a:rPr lang="en-US" sz="2800" b="1" dirty="0" smtClean="0"/>
              <a:t>for </a:t>
            </a:r>
            <a:r>
              <a:rPr lang="en-US" sz="2800" b="1" dirty="0" err="1" smtClean="0"/>
              <a:t>characterisation</a:t>
            </a:r>
            <a:r>
              <a:rPr lang="en-US" sz="2800" b="1" dirty="0"/>
              <a:t>, treatments and test of materials</a:t>
            </a:r>
            <a:endParaRPr lang="en-GB" sz="2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032566" y="4486727"/>
            <a:ext cx="7402857" cy="76834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Sylvie </a:t>
            </a:r>
            <a:r>
              <a:rPr lang="en-GB" sz="2400" dirty="0" err="1" smtClean="0"/>
              <a:t>Leray</a:t>
            </a:r>
            <a:r>
              <a:rPr lang="en-GB" sz="2400" dirty="0" smtClean="0"/>
              <a:t>, CEA/</a:t>
            </a:r>
            <a:r>
              <a:rPr lang="en-GB" sz="2400" dirty="0" err="1" smtClean="0"/>
              <a:t>Irfu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769" y="5255071"/>
            <a:ext cx="1774090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2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A022-97A3-87F7-1807-945BA31BD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722006" cy="920538"/>
          </a:xfrm>
        </p:spPr>
        <p:txBody>
          <a:bodyPr>
            <a:normAutofit/>
          </a:bodyPr>
          <a:lstStyle/>
          <a:p>
            <a:r>
              <a:rPr lang="fr-CH" dirty="0" smtClean="0"/>
              <a:t>WP13 General </a:t>
            </a:r>
            <a:r>
              <a:rPr lang="fr-CH" dirty="0" err="1" smtClean="0"/>
              <a:t>context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5BA73-5654-BD34-2EFE-2B97D284F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662"/>
            <a:ext cx="10648951" cy="47804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The European </a:t>
            </a:r>
            <a:r>
              <a:rPr lang="en-US" sz="2400" dirty="0" smtClean="0"/>
              <a:t>Technology </a:t>
            </a:r>
            <a:r>
              <a:rPr lang="en-US" sz="2400" dirty="0"/>
              <a:t>Infrastructure (TI) </a:t>
            </a:r>
            <a:r>
              <a:rPr lang="en-US" sz="2400" dirty="0" smtClean="0"/>
              <a:t>for accelerators </a:t>
            </a:r>
            <a:r>
              <a:rPr lang="en-US" sz="2400" dirty="0"/>
              <a:t>and </a:t>
            </a:r>
            <a:r>
              <a:rPr lang="en-US" sz="2400" dirty="0" smtClean="0"/>
              <a:t>magnets </a:t>
            </a:r>
            <a:r>
              <a:rPr lang="en-US" sz="2400" dirty="0"/>
              <a:t>is the ensemble of Technological Facilities (TFs), encompassing large-scale Technical Platforms (TPs) for development, fabrication, assembly, integration and performance verification of accelerator and magnets components, together with large concentrations of dedicated, highly-skilled personnel.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Follow-up of the </a:t>
            </a:r>
            <a:r>
              <a:rPr lang="en-US" sz="2400" dirty="0"/>
              <a:t>H2020 AMICI project </a:t>
            </a:r>
            <a:r>
              <a:rPr lang="en-US" sz="2400" dirty="0" smtClean="0"/>
              <a:t>(01/2017-10/2019), which investigated </a:t>
            </a:r>
            <a:r>
              <a:rPr lang="en-US" sz="2400" dirty="0"/>
              <a:t>how the TI could be reinforced, harmonized and made more efficient, and industry could benefit more from the possibilities offered by </a:t>
            </a:r>
            <a:r>
              <a:rPr lang="en-US" sz="2400" dirty="0" smtClean="0"/>
              <a:t>TPs (see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://eu-amici.eu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).</a:t>
            </a: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endParaRPr lang="en-GB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C588C-CDB5-E961-5DEC-18932BEC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BB5E3BB-97DF-0D9E-1425-DBE7F216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/>
          <a:p>
            <a:r>
              <a:rPr lang="en-US" dirty="0" smtClean="0"/>
              <a:t>I.FAST-WP13, </a:t>
            </a:r>
            <a:r>
              <a:rPr lang="en-US" dirty="0" err="1" smtClean="0"/>
              <a:t>Orsay</a:t>
            </a:r>
            <a:r>
              <a:rPr lang="en-US" dirty="0" smtClean="0"/>
              <a:t>-Saclay Workshop, 22-23 June </a:t>
            </a:r>
            <a:r>
              <a:rPr lang="en-US" dirty="0"/>
              <a:t>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1700" y="5948988"/>
            <a:ext cx="1310273" cy="82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5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A022-97A3-87F7-1807-945BA31BD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722006" cy="920538"/>
          </a:xfrm>
        </p:spPr>
        <p:txBody>
          <a:bodyPr>
            <a:normAutofit/>
          </a:bodyPr>
          <a:lstStyle/>
          <a:p>
            <a:r>
              <a:rPr lang="fr-CH" dirty="0" smtClean="0"/>
              <a:t>WP13 </a:t>
            </a:r>
            <a:r>
              <a:rPr lang="fr-CH" dirty="0" err="1" smtClean="0"/>
              <a:t>general</a:t>
            </a:r>
            <a:r>
              <a:rPr lang="fr-CH" dirty="0" smtClean="0"/>
              <a:t>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5BA73-5654-BD34-2EFE-2B97D284F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205"/>
            <a:ext cx="10515600" cy="45327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Propose a strategic approach ensuring the long-term sustainability of the TI and the development of its capabilities in view of the construction of future accelerator-based RIs. </a:t>
            </a:r>
          </a:p>
          <a:p>
            <a:pPr>
              <a:lnSpc>
                <a:spcPct val="100000"/>
              </a:lnSpc>
            </a:pPr>
            <a:r>
              <a:rPr lang="en-US" dirty="0"/>
              <a:t>Extend and strengthen the cooperation with industry to exploit opportunities of fostering innovation in related technologies.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Develop and promote services, within a common approach, for the benefit of RIs, future scientific projects and high-tech industry.</a:t>
            </a:r>
          </a:p>
          <a:p>
            <a:pPr marL="0" indent="0">
              <a:lnSpc>
                <a:spcPct val="100000"/>
              </a:lnSpc>
              <a:buNone/>
            </a:pPr>
            <a:endParaRPr lang="en-GB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C588C-CDB5-E961-5DEC-18932BEC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1700" y="5948988"/>
            <a:ext cx="1310273" cy="823986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BB5E3BB-97DF-0D9E-1425-DBE7F216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/>
          <a:p>
            <a:r>
              <a:rPr lang="en-US" dirty="0" smtClean="0"/>
              <a:t>I.FAST-WP13, </a:t>
            </a:r>
            <a:r>
              <a:rPr lang="en-US" dirty="0" err="1" smtClean="0"/>
              <a:t>Orsay</a:t>
            </a:r>
            <a:r>
              <a:rPr lang="en-US" dirty="0" smtClean="0"/>
              <a:t>-Saclay Workshop, 22-23 June </a:t>
            </a:r>
            <a:r>
              <a:rPr lang="en-US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1829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C79C-F135-47CC-8F2D-0605BB7A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67900" cy="920538"/>
          </a:xfrm>
        </p:spPr>
        <p:txBody>
          <a:bodyPr>
            <a:noAutofit/>
          </a:bodyPr>
          <a:lstStyle/>
          <a:p>
            <a:r>
              <a:rPr lang="en-GB" sz="3200" dirty="0" smtClean="0"/>
              <a:t>Task 13.2: </a:t>
            </a:r>
            <a:r>
              <a:rPr lang="en-US" sz="3200" dirty="0" smtClean="0"/>
              <a:t>Developing </a:t>
            </a:r>
            <a:r>
              <a:rPr lang="en-US" sz="3200" dirty="0"/>
              <a:t>and promoting services to industry in AMICI TFs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8511B-8E2E-B476-0ECD-C7B3A101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667"/>
            <a:ext cx="10711649" cy="43935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/>
              <a:t>Workshops </a:t>
            </a:r>
            <a:r>
              <a:rPr lang="en-US" sz="2400" dirty="0"/>
              <a:t>dedicated to a particular type of TP </a:t>
            </a:r>
            <a:r>
              <a:rPr lang="en-US" sz="2400" dirty="0" smtClean="0"/>
              <a:t>gathering </a:t>
            </a:r>
            <a:r>
              <a:rPr lang="en-US" sz="2400" dirty="0"/>
              <a:t>personnel from the </a:t>
            </a:r>
            <a:r>
              <a:rPr lang="en-US" sz="2400" dirty="0" smtClean="0"/>
              <a:t>TPs and </a:t>
            </a:r>
            <a:r>
              <a:rPr lang="en-US" sz="2400" dirty="0"/>
              <a:t>possible </a:t>
            </a:r>
            <a:r>
              <a:rPr lang="en-US" sz="2400" dirty="0" smtClean="0"/>
              <a:t>users</a:t>
            </a:r>
            <a:r>
              <a:rPr lang="en-US" sz="2400" dirty="0"/>
              <a:t>:</a:t>
            </a:r>
            <a:r>
              <a:rPr lang="en-US" sz="2000" i="1" dirty="0" smtClean="0"/>
              <a:t>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Tx/>
              <a:buChar char="-"/>
            </a:pPr>
            <a:r>
              <a:rPr lang="en-US" sz="2000" i="1" dirty="0" smtClean="0"/>
              <a:t>DESY</a:t>
            </a:r>
            <a:r>
              <a:rPr lang="en-US" sz="2000" i="1" dirty="0"/>
              <a:t>, Hamburg, </a:t>
            </a:r>
            <a:r>
              <a:rPr lang="en-US" sz="2000" i="1" dirty="0" smtClean="0"/>
              <a:t>14-15 </a:t>
            </a:r>
            <a:r>
              <a:rPr lang="en-US" sz="2000" i="1" dirty="0"/>
              <a:t>September </a:t>
            </a:r>
            <a:r>
              <a:rPr lang="en-US" sz="2000" i="1" dirty="0" smtClean="0"/>
              <a:t>2022: </a:t>
            </a:r>
            <a:r>
              <a:rPr lang="en-US" sz="2000" i="1" dirty="0"/>
              <a:t>S</a:t>
            </a:r>
            <a:r>
              <a:rPr lang="en-US" sz="2000" i="1" dirty="0" smtClean="0"/>
              <a:t>uperconducting </a:t>
            </a:r>
            <a:r>
              <a:rPr lang="en-US" sz="2000" i="1" dirty="0"/>
              <a:t>RF cavity testing. </a:t>
            </a:r>
            <a:r>
              <a:rPr lang="en-US" sz="2000" i="1" dirty="0" smtClean="0">
                <a:hlinkClick r:id="rId2"/>
              </a:rPr>
              <a:t>https</a:t>
            </a:r>
            <a:r>
              <a:rPr lang="en-US" sz="2000" i="1" dirty="0">
                <a:hlinkClick r:id="rId2"/>
              </a:rPr>
              <a:t>://indico.desy.de/event/35316</a:t>
            </a:r>
            <a:r>
              <a:rPr lang="en-US" sz="2000" i="1" dirty="0" smtClean="0">
                <a:hlinkClick r:id="rId2"/>
              </a:rPr>
              <a:t>/</a:t>
            </a:r>
            <a:r>
              <a:rPr lang="en-US" sz="2000" i="1" dirty="0" smtClean="0"/>
              <a:t>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Tx/>
              <a:buChar char="-"/>
            </a:pPr>
            <a:r>
              <a:rPr lang="en-US" sz="2000" i="1" dirty="0" smtClean="0"/>
              <a:t>LASA Milano, 17-18 </a:t>
            </a:r>
            <a:r>
              <a:rPr lang="en-US" sz="2000" i="1" dirty="0"/>
              <a:t>November </a:t>
            </a:r>
            <a:r>
              <a:rPr lang="en-US" sz="2000" i="1" dirty="0" smtClean="0"/>
              <a:t>2022: </a:t>
            </a:r>
            <a:r>
              <a:rPr lang="en-US" sz="2000" i="1" dirty="0"/>
              <a:t>T</a:t>
            </a:r>
            <a:r>
              <a:rPr lang="en-US" sz="2000" i="1" dirty="0" smtClean="0"/>
              <a:t>est </a:t>
            </a:r>
            <a:r>
              <a:rPr lang="en-US" sz="2000" i="1" dirty="0"/>
              <a:t>facilities for superconducting </a:t>
            </a:r>
            <a:r>
              <a:rPr lang="en-US" sz="2000" i="1" dirty="0" smtClean="0"/>
              <a:t>magnets. </a:t>
            </a:r>
            <a:r>
              <a:rPr lang="en-US" sz="2000" i="1" dirty="0">
                <a:hlinkClick r:id="rId3"/>
              </a:rPr>
              <a:t>https://</a:t>
            </a:r>
            <a:r>
              <a:rPr lang="en-US" sz="2000" i="1" dirty="0" smtClean="0">
                <a:hlinkClick r:id="rId3"/>
              </a:rPr>
              <a:t>agenda.infn.it/event/32859/</a:t>
            </a:r>
            <a:endParaRPr lang="en-US" sz="2000" i="1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  <a:buFontTx/>
              <a:buChar char="-"/>
            </a:pPr>
            <a:r>
              <a:rPr lang="en-US" sz="2000" i="1" dirty="0" err="1" smtClean="0">
                <a:solidFill>
                  <a:schemeClr val="accent1"/>
                </a:solidFill>
              </a:rPr>
              <a:t>Orsay</a:t>
            </a:r>
            <a:r>
              <a:rPr lang="en-US" sz="2000" i="1" dirty="0" smtClean="0">
                <a:solidFill>
                  <a:schemeClr val="accent1"/>
                </a:solidFill>
              </a:rPr>
              <a:t>-Saclay, 17-18 June 2023: </a:t>
            </a:r>
            <a:r>
              <a:rPr lang="en-US" sz="2000" i="1" dirty="0">
                <a:solidFill>
                  <a:schemeClr val="accent1"/>
                </a:solidFill>
              </a:rPr>
              <a:t>T</a:t>
            </a:r>
            <a:r>
              <a:rPr lang="en-US" sz="2000" i="1" dirty="0" smtClean="0">
                <a:solidFill>
                  <a:schemeClr val="accent1"/>
                </a:solidFill>
              </a:rPr>
              <a:t>est </a:t>
            </a:r>
            <a:r>
              <a:rPr lang="en-US" sz="2000" i="1" dirty="0">
                <a:solidFill>
                  <a:schemeClr val="accent1"/>
                </a:solidFill>
              </a:rPr>
              <a:t>facilities for superconducting </a:t>
            </a:r>
            <a:r>
              <a:rPr lang="en-US" sz="2000" i="1" dirty="0" smtClean="0">
                <a:solidFill>
                  <a:schemeClr val="accent1"/>
                </a:solidFill>
              </a:rPr>
              <a:t>magnets.</a:t>
            </a:r>
            <a:r>
              <a:rPr lang="en-US" sz="2000" i="1" dirty="0" smtClean="0"/>
              <a:t> </a:t>
            </a:r>
            <a:r>
              <a:rPr lang="en-US" sz="2000" i="1" dirty="0">
                <a:hlinkClick r:id="rId4"/>
              </a:rPr>
              <a:t>https://</a:t>
            </a:r>
            <a:r>
              <a:rPr lang="en-US" sz="2000" i="1" dirty="0" smtClean="0">
                <a:hlinkClick r:id="rId4"/>
              </a:rPr>
              <a:t>indico.in2p3.fr/event/28703/</a:t>
            </a:r>
            <a:endParaRPr lang="en-US" sz="2000" i="1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  <a:buFontTx/>
              <a:buChar char="-"/>
            </a:pPr>
            <a:r>
              <a:rPr lang="en-US" sz="2000" i="1" dirty="0" smtClean="0"/>
              <a:t>IFJ-PAN Krakow, 12 October 2023: </a:t>
            </a:r>
            <a:r>
              <a:rPr lang="en-US" sz="2000" i="1" dirty="0"/>
              <a:t>Facilities for beam tests of accelerator </a:t>
            </a:r>
            <a:r>
              <a:rPr lang="en-US" sz="2000" i="1" dirty="0" smtClean="0"/>
              <a:t>components.  </a:t>
            </a:r>
            <a:endParaRPr lang="en-US" sz="2000" i="1" dirty="0"/>
          </a:p>
          <a:p>
            <a:pPr lvl="1">
              <a:lnSpc>
                <a:spcPct val="100000"/>
              </a:lnSpc>
              <a:buFontTx/>
              <a:buChar char="-"/>
            </a:pPr>
            <a:endParaRPr lang="en-US" sz="20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34802-73A2-CEB1-1B52-FDC308F7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2000" y="5950800"/>
            <a:ext cx="1310754" cy="823031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BB5E3BB-97DF-0D9E-1425-DBE7F216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/>
          <a:p>
            <a:r>
              <a:rPr lang="en-US" dirty="0" smtClean="0"/>
              <a:t>I.FAST-WP13, </a:t>
            </a:r>
            <a:r>
              <a:rPr lang="en-US" dirty="0" err="1" smtClean="0"/>
              <a:t>Orsay</a:t>
            </a:r>
            <a:r>
              <a:rPr lang="en-US" dirty="0" smtClean="0"/>
              <a:t>-Saclay Workshop, 22-23 June </a:t>
            </a:r>
            <a:r>
              <a:rPr lang="en-US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73564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5191-E767-D9CA-4258-F9B67D64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8629185" cy="1039928"/>
          </a:xfrm>
        </p:spPr>
        <p:txBody>
          <a:bodyPr>
            <a:normAutofit/>
          </a:bodyPr>
          <a:lstStyle/>
          <a:p>
            <a:r>
              <a:rPr lang="en-GB" dirty="0" smtClean="0"/>
              <a:t>Goals of the workshop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2394-2319-C67B-0216-CB07B9F25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363" y="1845733"/>
            <a:ext cx="10920761" cy="38597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Raise </a:t>
            </a:r>
            <a:r>
              <a:rPr lang="en-US" dirty="0">
                <a:solidFill>
                  <a:schemeClr val="tx2"/>
                </a:solidFill>
              </a:rPr>
              <a:t>awareness of our technical platforms and promote their use by industrial companies, both in our fields and for other </a:t>
            </a:r>
            <a:r>
              <a:rPr lang="en-US" dirty="0" smtClean="0">
                <a:solidFill>
                  <a:schemeClr val="tx2"/>
                </a:solidFill>
              </a:rPr>
              <a:t>applications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Listen to the needs from companies in term of technical services but also in terms of access procedures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C414B-2518-DCA2-A9B2-6B4CF6F7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BB5E3BB-97DF-0D9E-1425-DBE7F216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/>
          <a:p>
            <a:r>
              <a:rPr lang="en-US" dirty="0" smtClean="0"/>
              <a:t>I.FAST-WP13, </a:t>
            </a:r>
            <a:r>
              <a:rPr lang="en-US" dirty="0" err="1" smtClean="0"/>
              <a:t>Orsay</a:t>
            </a:r>
            <a:r>
              <a:rPr lang="en-US" dirty="0" smtClean="0"/>
              <a:t>-Saclay Workshop, 22-23 June </a:t>
            </a:r>
            <a:r>
              <a:rPr lang="en-US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672986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145102-990E-4D60-A645-876F45F9FD85}"/>
              </a:ext>
            </a:extLst>
          </p:cNvPr>
          <p:cNvSpPr txBox="1"/>
          <p:nvPr/>
        </p:nvSpPr>
        <p:spPr>
          <a:xfrm>
            <a:off x="1055439" y="4763007"/>
            <a:ext cx="6374061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535720730"/>
      </p:ext>
    </p:extLst>
  </p:cSld>
  <p:clrMapOvr>
    <a:masterClrMapping/>
  </p:clrMapOvr>
</p:sld>
</file>

<file path=ppt/theme/theme1.xml><?xml version="1.0" encoding="utf-8"?>
<a:theme xmlns:a="http://schemas.openxmlformats.org/drawingml/2006/main" name="I.FAST Custom Slides">
  <a:themeElements>
    <a:clrScheme name="I.FAST custom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A00C8"/>
      </a:accent1>
      <a:accent2>
        <a:srgbClr val="08EDF9"/>
      </a:accent2>
      <a:accent3>
        <a:srgbClr val="A850D9"/>
      </a:accent3>
      <a:accent4>
        <a:srgbClr val="2776BF"/>
      </a:accent4>
      <a:accent5>
        <a:srgbClr val="0035CB"/>
      </a:accent5>
      <a:accent6>
        <a:srgbClr val="6011D6"/>
      </a:accent6>
      <a:hlink>
        <a:srgbClr val="08EDF9"/>
      </a:hlink>
      <a:folHlink>
        <a:srgbClr val="03777D"/>
      </a:folHlink>
    </a:clrScheme>
    <a:fontScheme name="I.FAST custom fonts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st_theme" id="{7AE54E39-E136-2946-BAAD-9EC2262D7CA6}" vid="{60EF505A-9AB9-5F42-9EF0-EE8A69267E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376</Words>
  <Application>Microsoft Office PowerPoint</Application>
  <PresentationFormat>Grand écran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Montserrat</vt:lpstr>
      <vt:lpstr>Montserrat ExtraBold</vt:lpstr>
      <vt:lpstr>Montserrat SemiBold</vt:lpstr>
      <vt:lpstr>Tahoma</vt:lpstr>
      <vt:lpstr>I.FAST Custom Slides</vt:lpstr>
      <vt:lpstr>Présentation PowerPoint</vt:lpstr>
      <vt:lpstr>WP13 General context</vt:lpstr>
      <vt:lpstr>WP13 general objectives</vt:lpstr>
      <vt:lpstr>Task 13.2: Developing and promoting services to industry in AMICI TFs</vt:lpstr>
      <vt:lpstr>Goals of the workshop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Maurizio Vretenar</dc:creator>
  <cp:lastModifiedBy>PELE Anne-Laure</cp:lastModifiedBy>
  <cp:revision>32</cp:revision>
  <dcterms:created xsi:type="dcterms:W3CDTF">2023-01-30T09:21:40Z</dcterms:created>
  <dcterms:modified xsi:type="dcterms:W3CDTF">2023-06-21T08:21:44Z</dcterms:modified>
</cp:coreProperties>
</file>