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14" r:id="rId3"/>
    <p:sldId id="307" r:id="rId4"/>
    <p:sldId id="309" r:id="rId5"/>
    <p:sldId id="308" r:id="rId6"/>
    <p:sldId id="312" r:id="rId7"/>
    <p:sldId id="31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roux Laure" initials="ML" lastIdx="3" clrIdx="0">
    <p:extLst>
      <p:ext uri="{19B8F6BF-5375-455C-9EA6-DF929625EA0E}">
        <p15:presenceInfo xmlns:p15="http://schemas.microsoft.com/office/powerpoint/2012/main" userId="S-1-5-21-2483217246-111161958-1364159687-5642" providerId="AD"/>
      </p:ext>
    </p:extLst>
  </p:cmAuthor>
  <p:cmAuthor id="2" name="Moiroux Laure" initials="ML [2]" lastIdx="2" clrIdx="1">
    <p:extLst>
      <p:ext uri="{19B8F6BF-5375-455C-9EA6-DF929625EA0E}">
        <p15:presenceInfo xmlns:p15="http://schemas.microsoft.com/office/powerpoint/2012/main" userId="S-1-5-21-3569255166-3711921035-3486062074-2975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51C1-C16B-44D5-8381-880A45DD1D0E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11ABC-B803-45C6-B119-24343A9CEE3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8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F1AA-DD5A-4D3A-BA0B-471B7E80F71D}" type="datetime1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0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B737-348A-496A-9398-747A50EF0AC1}" type="datetime1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98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5B4-B164-4D12-81DC-3DE7AAF0C277}" type="datetime1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4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F632-A77F-4D03-B82C-3AD91072853C}" type="datetime1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20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B6C8-B9BC-4A88-BAE8-02F8AB69CA2F}" type="datetime1">
              <a:rPr lang="fr-FR" smtClean="0"/>
              <a:t>12/12/2022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32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5EDD-8C74-4E7A-94A1-B8F405318D4C}" type="datetime1">
              <a:rPr lang="fr-FR" smtClean="0"/>
              <a:t>12/12/2022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0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A6F1-EDF4-4DBB-9502-734EC525B76A}" type="datetime1">
              <a:rPr lang="fr-FR" smtClean="0"/>
              <a:t>12/12/2022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0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43AF-8E0E-4D07-A13C-58CE2CC5CC1A}" type="datetime1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29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75E5-E307-46DD-8FCD-D46AEB9B7F89}" type="datetime1">
              <a:rPr lang="fr-FR" smtClean="0"/>
              <a:t>12/12/2022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0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2FF0-484B-44F3-BBE5-B4F0DD2DF903}" type="datetime1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94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BE50-69C3-4BDB-BD16-30BFF64B681C}" type="datetime1">
              <a:rPr lang="fr-FR" smtClean="0"/>
              <a:t>12/12/2022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79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eb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" y="6226659"/>
            <a:ext cx="4259591" cy="65308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16" y="6278072"/>
            <a:ext cx="2686721" cy="5772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15" y="168512"/>
            <a:ext cx="2332769" cy="94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47" y="6278071"/>
            <a:ext cx="1690105" cy="5772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24309" y="1298327"/>
            <a:ext cx="5343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 Du Capteur au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»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Communauté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ConnecSenS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-CEBA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black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Réunion </a:t>
            </a:r>
            <a:r>
              <a:rPr lang="fr-FR" sz="2800" dirty="0" err="1">
                <a:solidFill>
                  <a:prstClr val="black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ConnecSenS</a:t>
            </a:r>
            <a:r>
              <a:rPr lang="fr-FR" sz="2800" dirty="0">
                <a:solidFill>
                  <a:prstClr val="black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Déc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2022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0494A5-2A34-412C-9B02-5C787C01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61195C-0F1D-4449-B44D-E7EE9685C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48400"/>
            <a:ext cx="274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459" y="163145"/>
            <a:ext cx="5541451" cy="465038"/>
          </a:xfrm>
        </p:spPr>
        <p:txBody>
          <a:bodyPr>
            <a:noAutofit/>
          </a:bodyPr>
          <a:lstStyle/>
          <a:p>
            <a:pPr algn="ctr"/>
            <a:r>
              <a:rPr lang="fr-FR" sz="3600" b="1" i="1" dirty="0">
                <a:solidFill>
                  <a:srgbClr val="00B050"/>
                </a:solidFill>
              </a:rPr>
              <a:t>ConnecSenS</a:t>
            </a:r>
          </a:p>
        </p:txBody>
      </p:sp>
      <p:pic>
        <p:nvPicPr>
          <p:cNvPr id="5" name="Picture 3" descr="logo_I-SITE vecto texte bleu">
            <a:extLst>
              <a:ext uri="{FF2B5EF4-FFF2-40B4-BE49-F238E27FC236}">
                <a16:creationId xmlns:a16="http://schemas.microsoft.com/office/drawing/2014/main" id="{9FCAF7FF-BF7A-4026-8BCF-8A40F54F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03C3C292-ED95-44A8-B36B-BF8D926D2606}"/>
              </a:ext>
            </a:extLst>
          </p:cNvPr>
          <p:cNvSpPr txBox="1">
            <a:spLocks/>
          </p:cNvSpPr>
          <p:nvPr/>
        </p:nvSpPr>
        <p:spPr>
          <a:xfrm>
            <a:off x="935665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7D6FC3-34F3-8DB0-A68E-1280FC05C372}"/>
              </a:ext>
            </a:extLst>
          </p:cNvPr>
          <p:cNvSpPr txBox="1"/>
          <p:nvPr/>
        </p:nvSpPr>
        <p:spPr>
          <a:xfrm>
            <a:off x="241739" y="826870"/>
            <a:ext cx="4687630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Les 3 piliers de l’activité ConnecSenS (+CEBA)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Instrumentation sur site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R&amp;D technologique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Valorisation (</a:t>
            </a:r>
            <a:r>
              <a:rPr lang="fr-FR" dirty="0" err="1"/>
              <a:t>plug&amp;play</a:t>
            </a:r>
            <a:r>
              <a:rPr lang="fr-FR" dirty="0"/>
              <a:t>)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B1A6284-9351-3755-F4BD-992C566B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358" y="2792575"/>
            <a:ext cx="7890643" cy="38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459" y="163145"/>
            <a:ext cx="5541451" cy="46503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Déploiements sur sites</a:t>
            </a:r>
          </a:p>
        </p:txBody>
      </p:sp>
      <p:pic>
        <p:nvPicPr>
          <p:cNvPr id="5" name="Picture 3" descr="logo_I-SITE vecto texte bleu">
            <a:extLst>
              <a:ext uri="{FF2B5EF4-FFF2-40B4-BE49-F238E27FC236}">
                <a16:creationId xmlns:a16="http://schemas.microsoft.com/office/drawing/2014/main" id="{9FCAF7FF-BF7A-4026-8BCF-8A40F54F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03C3C292-ED95-44A8-B36B-BF8D926D2606}"/>
              </a:ext>
            </a:extLst>
          </p:cNvPr>
          <p:cNvSpPr txBox="1">
            <a:spLocks/>
          </p:cNvSpPr>
          <p:nvPr/>
        </p:nvSpPr>
        <p:spPr>
          <a:xfrm>
            <a:off x="935665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2E029968-942D-4AF6-14E5-5C81600A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62998"/>
              </p:ext>
            </p:extLst>
          </p:nvPr>
        </p:nvGraphicFramePr>
        <p:xfrm>
          <a:off x="870486" y="960770"/>
          <a:ext cx="1058316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948">
                  <a:extLst>
                    <a:ext uri="{9D8B030D-6E8A-4147-A177-3AD203B41FA5}">
                      <a16:colId xmlns:a16="http://schemas.microsoft.com/office/drawing/2014/main" val="2946036147"/>
                    </a:ext>
                  </a:extLst>
                </a:gridCol>
                <a:gridCol w="1741918">
                  <a:extLst>
                    <a:ext uri="{9D8B030D-6E8A-4147-A177-3AD203B41FA5}">
                      <a16:colId xmlns:a16="http://schemas.microsoft.com/office/drawing/2014/main" val="3208208973"/>
                    </a:ext>
                  </a:extLst>
                </a:gridCol>
                <a:gridCol w="1794007">
                  <a:extLst>
                    <a:ext uri="{9D8B030D-6E8A-4147-A177-3AD203B41FA5}">
                      <a16:colId xmlns:a16="http://schemas.microsoft.com/office/drawing/2014/main" val="269978333"/>
                    </a:ext>
                  </a:extLst>
                </a:gridCol>
                <a:gridCol w="1262307">
                  <a:extLst>
                    <a:ext uri="{9D8B030D-6E8A-4147-A177-3AD203B41FA5}">
                      <a16:colId xmlns:a16="http://schemas.microsoft.com/office/drawing/2014/main" val="1641160510"/>
                    </a:ext>
                  </a:extLst>
                </a:gridCol>
                <a:gridCol w="3828982">
                  <a:extLst>
                    <a:ext uri="{9D8B030D-6E8A-4147-A177-3AD203B41FA5}">
                      <a16:colId xmlns:a16="http://schemas.microsoft.com/office/drawing/2014/main" val="130861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Site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Projet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Responsabilité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CEBA 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Statut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87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Auzon</a:t>
                      </a:r>
                      <a:endParaRPr lang="en-GB" sz="16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ConnecSenS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GEOLAB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oui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HS: autonomie passerelle insuffisante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8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Aydat</a:t>
                      </a:r>
                      <a:endParaRPr lang="en-GB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LMGE/GEOLAB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oui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OK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46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Montoldre</a:t>
                      </a:r>
                      <a:endParaRPr lang="en-GB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INRAE-TSCF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oui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OK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08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ZATU</a:t>
                      </a:r>
                      <a:endParaRPr lang="en-GB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LPC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oui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OK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074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Etna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ClerVolc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LPC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oui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OK mais peu de capteurs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8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Soufrière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OPGC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oui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OK ? Nouvelle(s) GW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86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strike="sngStrike" dirty="0"/>
                        <a:t>Alpes</a:t>
                      </a:r>
                      <a:endParaRPr lang="en-GB" sz="16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sngStrike" dirty="0"/>
                        <a:t>Trèfle</a:t>
                      </a:r>
                      <a:endParaRPr lang="en-GB" sz="16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sngStrike" dirty="0"/>
                        <a:t>GEOLAB</a:t>
                      </a:r>
                      <a:endParaRPr lang="en-GB" sz="16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sngStrike" dirty="0"/>
                        <a:t>non</a:t>
                      </a:r>
                      <a:endParaRPr lang="en-GB" sz="1600" strike="sng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strike="sngStrike" dirty="0"/>
                        <a:t>Fin expérimentations (sans réseau)</a:t>
                      </a:r>
                      <a:endParaRPr lang="en-GB" sz="1600" strike="sng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97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Val d’Allier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TRAPPED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GEOLAB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oui 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?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70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Auradé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Terra-Forma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LPC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non 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Q1-2023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99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Theix (prairie)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ConnecSenS</a:t>
                      </a:r>
                      <a:r>
                        <a:rPr lang="en-GB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INRAE-UREP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oui 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 cours de développement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92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Puy-de-Dôme 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Test portée et environnement contraint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566088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D7D6FC3-34F3-8DB0-A68E-1280FC05C372}"/>
              </a:ext>
            </a:extLst>
          </p:cNvPr>
          <p:cNvSpPr txBox="1"/>
          <p:nvPr/>
        </p:nvSpPr>
        <p:spPr>
          <a:xfrm>
            <a:off x="352097" y="5771525"/>
            <a:ext cx="9407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La passerelle est l’élément clé/sensible de ces déploiements; </a:t>
            </a:r>
            <a:r>
              <a:rPr lang="fr-FR" dirty="0">
                <a:solidFill>
                  <a:srgbClr val="FF0000"/>
                </a:solidFill>
              </a:rPr>
              <a:t>compétence manquante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Besoin cartes SIM avec abonnement moins élevé  SFR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Site vitrine Aydat ? 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améliorer QoS + déployer nos dernières technos ? Pérennité de PLAIA ?  </a:t>
            </a:r>
          </a:p>
        </p:txBody>
      </p:sp>
    </p:spTree>
    <p:extLst>
      <p:ext uri="{BB962C8B-B14F-4D97-AF65-F5344CB8AC3E}">
        <p14:creationId xmlns:p14="http://schemas.microsoft.com/office/powerpoint/2010/main" val="188502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779" y="175832"/>
            <a:ext cx="9401901" cy="46503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Innovation « Systèmes et Objets connectés »</a:t>
            </a:r>
          </a:p>
        </p:txBody>
      </p:sp>
      <p:pic>
        <p:nvPicPr>
          <p:cNvPr id="5" name="Picture 3" descr="logo_I-SITE vecto texte bleu">
            <a:extLst>
              <a:ext uri="{FF2B5EF4-FFF2-40B4-BE49-F238E27FC236}">
                <a16:creationId xmlns:a16="http://schemas.microsoft.com/office/drawing/2014/main" id="{9FCAF7FF-BF7A-4026-8BCF-8A40F54F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03C3C292-ED95-44A8-B36B-BF8D926D2606}"/>
              </a:ext>
            </a:extLst>
          </p:cNvPr>
          <p:cNvSpPr txBox="1">
            <a:spLocks/>
          </p:cNvSpPr>
          <p:nvPr/>
        </p:nvSpPr>
        <p:spPr>
          <a:xfrm>
            <a:off x="935665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2E029968-942D-4AF6-14E5-5C81600A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48505"/>
              </p:ext>
            </p:extLst>
          </p:nvPr>
        </p:nvGraphicFramePr>
        <p:xfrm>
          <a:off x="269445" y="791329"/>
          <a:ext cx="11922557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570">
                  <a:extLst>
                    <a:ext uri="{9D8B030D-6E8A-4147-A177-3AD203B41FA5}">
                      <a16:colId xmlns:a16="http://schemas.microsoft.com/office/drawing/2014/main" val="2946036147"/>
                    </a:ext>
                  </a:extLst>
                </a:gridCol>
                <a:gridCol w="3987007">
                  <a:extLst>
                    <a:ext uri="{9D8B030D-6E8A-4147-A177-3AD203B41FA5}">
                      <a16:colId xmlns:a16="http://schemas.microsoft.com/office/drawing/2014/main" val="3208208973"/>
                    </a:ext>
                  </a:extLst>
                </a:gridCol>
                <a:gridCol w="1847302">
                  <a:extLst>
                    <a:ext uri="{9D8B030D-6E8A-4147-A177-3AD203B41FA5}">
                      <a16:colId xmlns:a16="http://schemas.microsoft.com/office/drawing/2014/main" val="269978333"/>
                    </a:ext>
                  </a:extLst>
                </a:gridCol>
                <a:gridCol w="1321476">
                  <a:extLst>
                    <a:ext uri="{9D8B030D-6E8A-4147-A177-3AD203B41FA5}">
                      <a16:colId xmlns:a16="http://schemas.microsoft.com/office/drawing/2014/main" val="3139306976"/>
                    </a:ext>
                  </a:extLst>
                </a:gridCol>
                <a:gridCol w="3429202">
                  <a:extLst>
                    <a:ext uri="{9D8B030D-6E8A-4147-A177-3AD203B41FA5}">
                      <a16:colId xmlns:a16="http://schemas.microsoft.com/office/drawing/2014/main" val="130861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Projet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Objet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Porteur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Collaboration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Statut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87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ConnecSenS2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Nœud enterré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Laure/Laurent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INRAE/LPC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En production (proto puis x20); livraison début 2023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98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eMob</a:t>
                      </a:r>
                      <a:r>
                        <a:rPr lang="fr-FR" sz="1100" dirty="0"/>
                        <a:t> (thèse)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Conception d’un dispositif médical intelligent multi-capteurs pour la détection de la mobilité faible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Emmanuel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LPC/LIMOS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Soutenance fin 2023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86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thèse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Capteurs d’images communicants à faible consommation d’énergie. Application au suivi de l’interaction entre la dynamique fluviale et la végétation Réserve Naturelle du Val d’Allier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Emmanuel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LPC/GEOLAB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Soutenance fin 2023</a:t>
                      </a:r>
                      <a:endParaRPr lang="en-GB" sz="1100" dirty="0"/>
                    </a:p>
                    <a:p>
                      <a:pPr algn="l"/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97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Kinéis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Evaluation d’une communication satellitaire pour des capteurs environnementaux 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Laurent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LPC/POLYTECH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Fin projet fév.23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50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Clic Me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/>
                        <a:t>C</a:t>
                      </a:r>
                      <a:r>
                        <a:rPr lang="en-US" sz="1100" dirty="0"/>
                        <a:t>ommunicating </a:t>
                      </a:r>
                      <a:r>
                        <a:rPr lang="en-US" sz="1100" b="1" u="sng" dirty="0"/>
                        <a:t>L</a:t>
                      </a:r>
                      <a:r>
                        <a:rPr lang="en-US" sz="1100" dirty="0"/>
                        <a:t>ow power </a:t>
                      </a:r>
                      <a:r>
                        <a:rPr lang="en-US" sz="1100" b="1" u="sng" dirty="0"/>
                        <a:t>I</a:t>
                      </a:r>
                      <a:r>
                        <a:rPr lang="en-US" sz="1100" dirty="0"/>
                        <a:t>ntelligent</a:t>
                      </a:r>
                      <a:br>
                        <a:rPr lang="en-US" sz="1100" dirty="0"/>
                      </a:br>
                      <a:r>
                        <a:rPr lang="en-US" sz="1100" b="1" u="sng" dirty="0"/>
                        <a:t>C</a:t>
                      </a:r>
                      <a:r>
                        <a:rPr lang="en-US" sz="1100" dirty="0"/>
                        <a:t>ustom </a:t>
                      </a:r>
                      <a:r>
                        <a:rPr lang="en-US" sz="1100" b="1" u="sng" dirty="0"/>
                        <a:t>M</a:t>
                      </a:r>
                      <a:r>
                        <a:rPr lang="en-US" sz="1100" dirty="0"/>
                        <a:t>odular </a:t>
                      </a:r>
                      <a:r>
                        <a:rPr lang="en-US" sz="1100" b="1" u="sng" dirty="0"/>
                        <a:t>E</a:t>
                      </a:r>
                      <a:r>
                        <a:rPr lang="en-US" sz="1100" dirty="0"/>
                        <a:t>lectronics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Emmanuel/Laure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LPC/INRAE/YESITIS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Recherche </a:t>
                      </a:r>
                      <a:r>
                        <a:rPr lang="fr-FR" sz="1100" strike="sngStrike" dirty="0"/>
                        <a:t>CDD</a:t>
                      </a:r>
                      <a:r>
                        <a:rPr lang="fr-FR" sz="1100" dirty="0"/>
                        <a:t> stagiaire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70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IA Intégré (thèse)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Intégration sur silicium de briques élémentaires de réseaux neuronaux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Emmanuel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LPC/IP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Recherche candidat pour démarrage début 2023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99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OCOD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Optimization of Data Acquisition via Terrestrial Nodes and Air Means, in Constrained Environment, and Application in Agriculture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François P.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INRAE/LPC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Demande ANR soumise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922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IoT pour les volcans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Environnements très contraints (volcans): Energy </a:t>
                      </a:r>
                      <a:r>
                        <a:rPr lang="fr-FR" sz="1100" dirty="0" err="1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Harvesting</a:t>
                      </a:r>
                      <a:r>
                        <a:rPr lang="fr-FR" sz="1100" dirty="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réseau maillé, nœuds enterrés …</a:t>
                      </a:r>
                      <a:endParaRPr lang="en-GB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Vincent/Emmanuel/Laurent/Laure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LPC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Travaux en cours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7845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LabCom</a:t>
                      </a:r>
                      <a:r>
                        <a:rPr lang="fr-FR" sz="1100" dirty="0"/>
                        <a:t> IOTA-</a:t>
                      </a:r>
                      <a:r>
                        <a:rPr lang="fr-FR" sz="1100" dirty="0" err="1"/>
                        <a:t>Lab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Laboratoire auvergnat pour l'</a:t>
                      </a:r>
                      <a:r>
                        <a:rPr lang="fr-FR" sz="1100" b="1" u="sng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u="sng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ppliqué à l’</a:t>
                      </a:r>
                      <a:r>
                        <a:rPr lang="fr-FR" sz="1100" b="1" u="sng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nvironnement</a:t>
                      </a:r>
                      <a:endParaRPr lang="en-GB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Emmanuel/Laure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INRAE/LPC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Demande ANR soumise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49066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D7D6FC3-34F3-8DB0-A68E-1280FC05C372}"/>
              </a:ext>
            </a:extLst>
          </p:cNvPr>
          <p:cNvSpPr txBox="1"/>
          <p:nvPr/>
        </p:nvSpPr>
        <p:spPr>
          <a:xfrm>
            <a:off x="134083" y="5219855"/>
            <a:ext cx="69057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Mots clés: </a:t>
            </a:r>
            <a:r>
              <a:rPr lang="fr-FR" b="1" dirty="0"/>
              <a:t>Low-Power</a:t>
            </a:r>
            <a:r>
              <a:rPr lang="fr-FR" dirty="0"/>
              <a:t> et </a:t>
            </a:r>
            <a:r>
              <a:rPr lang="fr-FR" b="1" dirty="0"/>
              <a:t>IA </a:t>
            </a:r>
            <a:r>
              <a:rPr lang="fr-FR" b="1" dirty="0">
                <a:sym typeface="Wingdings" panose="05000000000000000000" pitchFamily="2" charset="2"/>
              </a:rPr>
              <a:t> IDEAL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Des projets d’intérêt pour les labos et les étudiants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Plusieurs sources de financements RH pour accompagner ces projets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Toujours des opportunités pour le </a:t>
            </a:r>
            <a:r>
              <a:rPr lang="fr-FR" dirty="0" err="1"/>
              <a:t>Limos</a:t>
            </a:r>
            <a:r>
              <a:rPr lang="fr-FR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E263B0-BF4C-1E6D-03C9-ECE7006C2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92654" y="2763264"/>
            <a:ext cx="935704" cy="717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4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959" y="310548"/>
            <a:ext cx="5541451" cy="46503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Valorisation</a:t>
            </a:r>
          </a:p>
        </p:txBody>
      </p:sp>
      <p:pic>
        <p:nvPicPr>
          <p:cNvPr id="5" name="Picture 3" descr="logo_I-SITE vecto texte bleu">
            <a:extLst>
              <a:ext uri="{FF2B5EF4-FFF2-40B4-BE49-F238E27FC236}">
                <a16:creationId xmlns:a16="http://schemas.microsoft.com/office/drawing/2014/main" id="{9FCAF7FF-BF7A-4026-8BCF-8A40F54F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7402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03C3C292-ED95-44A8-B36B-BF8D926D2606}"/>
              </a:ext>
            </a:extLst>
          </p:cNvPr>
          <p:cNvSpPr txBox="1">
            <a:spLocks/>
          </p:cNvSpPr>
          <p:nvPr/>
        </p:nvSpPr>
        <p:spPr>
          <a:xfrm>
            <a:off x="935665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2E029968-942D-4AF6-14E5-5C81600A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68612"/>
              </p:ext>
            </p:extLst>
          </p:nvPr>
        </p:nvGraphicFramePr>
        <p:xfrm>
          <a:off x="804419" y="1224881"/>
          <a:ext cx="11035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174">
                  <a:extLst>
                    <a:ext uri="{9D8B030D-6E8A-4147-A177-3AD203B41FA5}">
                      <a16:colId xmlns:a16="http://schemas.microsoft.com/office/drawing/2014/main" val="2946036147"/>
                    </a:ext>
                  </a:extLst>
                </a:gridCol>
                <a:gridCol w="3586655">
                  <a:extLst>
                    <a:ext uri="{9D8B030D-6E8A-4147-A177-3AD203B41FA5}">
                      <a16:colId xmlns:a16="http://schemas.microsoft.com/office/drawing/2014/main" val="3208208973"/>
                    </a:ext>
                  </a:extLst>
                </a:gridCol>
                <a:gridCol w="1655380">
                  <a:extLst>
                    <a:ext uri="{9D8B030D-6E8A-4147-A177-3AD203B41FA5}">
                      <a16:colId xmlns:a16="http://schemas.microsoft.com/office/drawing/2014/main" val="269978333"/>
                    </a:ext>
                  </a:extLst>
                </a:gridCol>
                <a:gridCol w="796158">
                  <a:extLst>
                    <a:ext uri="{9D8B030D-6E8A-4147-A177-3AD203B41FA5}">
                      <a16:colId xmlns:a16="http://schemas.microsoft.com/office/drawing/2014/main" val="1641160510"/>
                    </a:ext>
                  </a:extLst>
                </a:gridCol>
                <a:gridCol w="3421117">
                  <a:extLst>
                    <a:ext uri="{9D8B030D-6E8A-4147-A177-3AD203B41FA5}">
                      <a16:colId xmlns:a16="http://schemas.microsoft.com/office/drawing/2014/main" val="130861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Projet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Objet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Porteur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CEBA 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Statut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87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VERSEAU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Mini-Solo pour réseau </a:t>
                      </a:r>
                      <a:r>
                        <a:rPr lang="fr-FR" sz="1600" dirty="0" err="1"/>
                        <a:t>pluvio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Delphine/Laurent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Dépôt projet </a:t>
                      </a:r>
                      <a:r>
                        <a:rPr lang="fr-FR" sz="1600" dirty="0" err="1"/>
                        <a:t>dec</a:t>
                      </a:r>
                      <a:r>
                        <a:rPr lang="fr-FR" sz="1600" dirty="0"/>
                        <a:t> 22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86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 Limit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Mini-</a:t>
                      </a:r>
                      <a:r>
                        <a:rPr lang="fr-FR" sz="1600" dirty="0" err="1"/>
                        <a:t>SoLo</a:t>
                      </a:r>
                      <a:r>
                        <a:rPr lang="fr-FR" sz="1600" dirty="0"/>
                        <a:t> pour sonde </a:t>
                      </a:r>
                      <a:r>
                        <a:rPr lang="fr-FR" sz="1600" dirty="0" err="1"/>
                        <a:t>Cyano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Delphine/Laurent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Début étude jan23 (Alexandre S.@LPC)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977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Spaghetti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Noeud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satellite pour sonde gamma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Luca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?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ANR soumise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650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Parc Vanoise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/>
                        <a:t>SoLo</a:t>
                      </a:r>
                      <a:r>
                        <a:rPr lang="fr-FR" sz="1600" dirty="0"/>
                        <a:t> pour station météo Campbell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? (Laurent)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Non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70360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D7D6FC3-34F3-8DB0-A68E-1280FC05C372}"/>
              </a:ext>
            </a:extLst>
          </p:cNvPr>
          <p:cNvSpPr txBox="1"/>
          <p:nvPr/>
        </p:nvSpPr>
        <p:spPr>
          <a:xfrm>
            <a:off x="652407" y="3512633"/>
            <a:ext cx="8020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Ressources pour répondre aux sollicitations 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jusque là … LPC !! Point de vigilance !!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trouver (enfin !) un partenaire 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ym typeface="Wingdings" panose="05000000000000000000" pitchFamily="2" charset="2"/>
              </a:rPr>
              <a:t>Application sociétale ? Ilots de chaleur @Clermont  « on a tout ce qu’il faut ! »</a:t>
            </a:r>
            <a:endParaRPr lang="en-GB" dirty="0"/>
          </a:p>
        </p:txBody>
      </p:sp>
      <p:pic>
        <p:nvPicPr>
          <p:cNvPr id="9" name="Image 8" descr="Une image contenant texte, équipement électronique, circuit&#10;&#10;Description générée automatiquement">
            <a:extLst>
              <a:ext uri="{FF2B5EF4-FFF2-40B4-BE49-F238E27FC236}">
                <a16:creationId xmlns:a16="http://schemas.microsoft.com/office/drawing/2014/main" id="{1E617A9C-9E8C-0562-0ACA-0839A220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51" y="3712778"/>
            <a:ext cx="3155732" cy="23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8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973486">
            <a:off x="-1895481" y="3116867"/>
            <a:ext cx="5541451" cy="465038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Visibilité</a:t>
            </a:r>
            <a:br>
              <a:rPr lang="fr-FR" sz="2400" b="1" dirty="0"/>
            </a:br>
            <a:r>
              <a:rPr lang="fr-FR" sz="2400" b="1" dirty="0"/>
              <a:t>et Valorisation</a:t>
            </a:r>
          </a:p>
        </p:txBody>
      </p:sp>
      <p:pic>
        <p:nvPicPr>
          <p:cNvPr id="5" name="Picture 3" descr="logo_I-SITE vecto texte bleu">
            <a:extLst>
              <a:ext uri="{FF2B5EF4-FFF2-40B4-BE49-F238E27FC236}">
                <a16:creationId xmlns:a16="http://schemas.microsoft.com/office/drawing/2014/main" id="{9FCAF7FF-BF7A-4026-8BCF-8A40F54F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0165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03C3C292-ED95-44A8-B36B-BF8D926D2606}"/>
              </a:ext>
            </a:extLst>
          </p:cNvPr>
          <p:cNvSpPr txBox="1">
            <a:spLocks/>
          </p:cNvSpPr>
          <p:nvPr/>
        </p:nvSpPr>
        <p:spPr>
          <a:xfrm>
            <a:off x="935665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7D6FC3-34F3-8DB0-A68E-1280FC05C372}"/>
              </a:ext>
            </a:extLst>
          </p:cNvPr>
          <p:cNvSpPr txBox="1"/>
          <p:nvPr/>
        </p:nvSpPr>
        <p:spPr>
          <a:xfrm>
            <a:off x="1636188" y="901494"/>
            <a:ext cx="449468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/>
              <a:t>Objectifs</a:t>
            </a:r>
            <a:r>
              <a:rPr lang="fr-FR" sz="2400" dirty="0"/>
              <a:t>:</a:t>
            </a: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70C0"/>
                </a:solidFill>
              </a:rPr>
              <a:t>Site expérimental « </a:t>
            </a:r>
            <a:r>
              <a:rPr lang="fr-FR" b="1" dirty="0">
                <a:solidFill>
                  <a:srgbClr val="0070C0"/>
                </a:solidFill>
              </a:rPr>
              <a:t>vitrine</a:t>
            </a:r>
            <a:r>
              <a:rPr lang="fr-FR" dirty="0">
                <a:solidFill>
                  <a:srgbClr val="0070C0"/>
                </a:solidFill>
              </a:rPr>
              <a:t> »</a:t>
            </a: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/>
              <a:t>Application sociétale </a:t>
            </a: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B050"/>
                </a:solidFill>
              </a:rPr>
              <a:t>Trouver un </a:t>
            </a:r>
            <a:r>
              <a:rPr lang="fr-FR" b="1" dirty="0">
                <a:solidFill>
                  <a:srgbClr val="00B050"/>
                </a:solidFill>
              </a:rPr>
              <a:t>cadre à la communauté ConnecSenS</a:t>
            </a: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Valorisation </a:t>
            </a: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Recrutement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CDD, doctorants, stagiaires</a:t>
            </a:r>
          </a:p>
          <a:p>
            <a:pPr algn="r">
              <a:lnSpc>
                <a:spcPct val="150000"/>
              </a:lnSpc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CDD pour assurer les évolutions, la mise en place et le suivi  du réseau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ConnecsenS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8A3F9B-8277-6BDA-7D82-4979060F8594}"/>
              </a:ext>
            </a:extLst>
          </p:cNvPr>
          <p:cNvSpPr txBox="1"/>
          <p:nvPr/>
        </p:nvSpPr>
        <p:spPr>
          <a:xfrm>
            <a:off x="6167847" y="924577"/>
            <a:ext cx="5932011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/>
              <a:t>Moyens</a:t>
            </a:r>
            <a:r>
              <a:rPr lang="fr-FR" sz="2400" dirty="0"/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Qui pour s’en occuper ?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       Construire un projet ?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       Moyens €€: FRE ? Axe Data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/>
              <a:t>Evaluer les opportunités de valorisation face aux enjeux environnementaux actuels</a:t>
            </a:r>
          </a:p>
          <a:p>
            <a:pPr>
              <a:lnSpc>
                <a:spcPct val="150000"/>
              </a:lnSpc>
            </a:pPr>
            <a:r>
              <a:rPr lang="fr-FR" dirty="0"/>
              <a:t>       Proposer un projet 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Cadre: plateforme, </a:t>
            </a:r>
            <a:r>
              <a:rPr lang="fr-FR" dirty="0" err="1">
                <a:solidFill>
                  <a:srgbClr val="00B050"/>
                </a:solidFill>
                <a:sym typeface="Wingdings" panose="05000000000000000000" pitchFamily="2" charset="2"/>
              </a:rPr>
              <a:t>GdR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, Amicale, … ?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       Rattachement: FRE, Data, UCA, …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Poursuivre la recherche d’une entreprise 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Être attractif sans €€ !! (ex: Etna)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     Être au plus près des « écoles »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     Être à l’affût des opportunités</a:t>
            </a:r>
          </a:p>
          <a:p>
            <a:pPr>
              <a:lnSpc>
                <a:spcPct val="150000"/>
              </a:lnSpc>
            </a:pP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 txBox="1">
            <a:spLocks/>
          </p:cNvSpPr>
          <p:nvPr/>
        </p:nvSpPr>
        <p:spPr>
          <a:xfrm rot="20177809">
            <a:off x="-1789881" y="5913133"/>
            <a:ext cx="5541451" cy="465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Renforcement</a:t>
            </a:r>
          </a:p>
          <a:p>
            <a:pPr algn="ctr"/>
            <a:r>
              <a:rPr lang="fr-FR" sz="2400" b="1" dirty="0"/>
              <a:t> RH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 txBox="1">
            <a:spLocks/>
          </p:cNvSpPr>
          <p:nvPr/>
        </p:nvSpPr>
        <p:spPr>
          <a:xfrm>
            <a:off x="2736759" y="207903"/>
            <a:ext cx="7766141" cy="500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/>
              <a:t>ConnecSenS : Perspectives &amp; Besoins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803400" y="1619890"/>
            <a:ext cx="0" cy="3458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803400" y="5380038"/>
            <a:ext cx="0" cy="1112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0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49B7830-9D1F-4703-8312-EE62258A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459" y="163145"/>
            <a:ext cx="5541451" cy="46503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/>
              <a:t>Divers</a:t>
            </a:r>
          </a:p>
        </p:txBody>
      </p:sp>
      <p:pic>
        <p:nvPicPr>
          <p:cNvPr id="5" name="Picture 3" descr="logo_I-SITE vecto texte bleu">
            <a:extLst>
              <a:ext uri="{FF2B5EF4-FFF2-40B4-BE49-F238E27FC236}">
                <a16:creationId xmlns:a16="http://schemas.microsoft.com/office/drawing/2014/main" id="{9FCAF7FF-BF7A-4026-8BCF-8A40F54F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1688" cy="79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Espace réservé du numéro de diapositive 1">
            <a:extLst>
              <a:ext uri="{FF2B5EF4-FFF2-40B4-BE49-F238E27FC236}">
                <a16:creationId xmlns:a16="http://schemas.microsoft.com/office/drawing/2014/main" id="{03C3C292-ED95-44A8-B36B-BF8D926D2606}"/>
              </a:ext>
            </a:extLst>
          </p:cNvPr>
          <p:cNvSpPr txBox="1">
            <a:spLocks/>
          </p:cNvSpPr>
          <p:nvPr/>
        </p:nvSpPr>
        <p:spPr>
          <a:xfrm>
            <a:off x="935665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989F6-3CB0-47DA-816F-8C8483479B4E}" type="slidenum">
              <a:rPr kumimoji="0" lang="fr-FR" sz="1600" b="1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5240F3-3FD3-B957-45F2-489E7C2B5CAB}"/>
              </a:ext>
            </a:extLst>
          </p:cNvPr>
          <p:cNvSpPr txBox="1"/>
          <p:nvPr/>
        </p:nvSpPr>
        <p:spPr>
          <a:xfrm>
            <a:off x="567559" y="1418898"/>
            <a:ext cx="3025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/>
              <a:t>Fin Forge UCA mars 2023 !!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dirty="0" err="1"/>
              <a:t>Finir</a:t>
            </a:r>
            <a:r>
              <a:rPr lang="en-GB" dirty="0"/>
              <a:t> </a:t>
            </a:r>
            <a:r>
              <a:rPr lang="en-GB" dirty="0" err="1"/>
              <a:t>publi</a:t>
            </a:r>
            <a:r>
              <a:rPr lang="en-GB" dirty="0"/>
              <a:t> ConnecSenS</a:t>
            </a:r>
          </a:p>
        </p:txBody>
      </p:sp>
    </p:spTree>
    <p:extLst>
      <p:ext uri="{BB962C8B-B14F-4D97-AF65-F5344CB8AC3E}">
        <p14:creationId xmlns:p14="http://schemas.microsoft.com/office/powerpoint/2010/main" val="28989021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15041</TotalTime>
  <Words>686</Words>
  <Application>Microsoft Office PowerPoint</Application>
  <PresentationFormat>Grand écran</PresentationFormat>
  <Paragraphs>188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Amiri</vt:lpstr>
      <vt:lpstr>Arial</vt:lpstr>
      <vt:lpstr>Calibri</vt:lpstr>
      <vt:lpstr>Calibri Light</vt:lpstr>
      <vt:lpstr>Times</vt:lpstr>
      <vt:lpstr>Wingdings</vt:lpstr>
      <vt:lpstr>1_Thème Office</vt:lpstr>
      <vt:lpstr>Présentation PowerPoint</vt:lpstr>
      <vt:lpstr>ConnecSenS</vt:lpstr>
      <vt:lpstr>Déploiements sur sites</vt:lpstr>
      <vt:lpstr>Innovation « Systèmes et Objets connectés »</vt:lpstr>
      <vt:lpstr>Valorisation</vt:lpstr>
      <vt:lpstr>Visibilité et Valorisation</vt:lpstr>
      <vt:lpstr>Divers</vt:lpstr>
    </vt:vector>
  </TitlesOfParts>
  <Company>Irstea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de capteur sans fil LoRa</dc:title>
  <dc:creator>Moiroux Laure</dc:creator>
  <cp:lastModifiedBy>Laurent Royer</cp:lastModifiedBy>
  <cp:revision>208</cp:revision>
  <dcterms:created xsi:type="dcterms:W3CDTF">2019-09-02T12:53:16Z</dcterms:created>
  <dcterms:modified xsi:type="dcterms:W3CDTF">2022-12-12T10:33:30Z</dcterms:modified>
</cp:coreProperties>
</file>