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73" r:id="rId4"/>
    <p:sldId id="258" r:id="rId5"/>
    <p:sldId id="259" r:id="rId6"/>
    <p:sldId id="262" r:id="rId7"/>
    <p:sldId id="274" r:id="rId8"/>
    <p:sldId id="270" r:id="rId9"/>
    <p:sldId id="281" r:id="rId10"/>
    <p:sldId id="276" r:id="rId11"/>
    <p:sldId id="277" r:id="rId12"/>
    <p:sldId id="260" r:id="rId13"/>
    <p:sldId id="264" r:id="rId14"/>
    <p:sldId id="272" r:id="rId15"/>
    <p:sldId id="261" r:id="rId16"/>
    <p:sldId id="267" r:id="rId17"/>
    <p:sldId id="275" r:id="rId18"/>
    <p:sldId id="279" r:id="rId19"/>
    <p:sldId id="278" r:id="rId20"/>
    <p:sldId id="280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F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/>
    <p:restoredTop sz="96197"/>
  </p:normalViewPr>
  <p:slideViewPr>
    <p:cSldViewPr snapToGrid="0">
      <p:cViewPr>
        <p:scale>
          <a:sx n="113" d="100"/>
          <a:sy n="113" d="100"/>
        </p:scale>
        <p:origin x="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6437D3-3C40-0F58-6A02-5D7D2182A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7B70D35-1614-94C4-B801-36BDBD5D3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AF707A-49D4-E980-40E1-DACB5E97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B2AF71-95E8-FCBE-C961-77914462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071E16-BC96-BEF1-43B1-D788AC70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86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C7AD50-0B7E-50FE-27D5-3729E5B7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0CB70AC-1917-2775-EF67-1D605970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1F9FD7-5B2E-669D-F1A0-6F45D5AC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55080D-4620-FE39-C861-A5C25B4E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410E76-9D9E-7D20-9C2D-18C5217D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85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13ED13-29D6-3C26-4A04-79A2F9C80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65272F8-064D-2FA3-AE95-21621AF05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C27F17-C40D-98DD-85A0-C3F7E081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C96603-50AC-6913-5C50-4DD0EC8E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C5B4AB-AFD5-8BF5-D293-6F7E55B5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308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A16051-1E7C-0941-0CB4-0EE8C2870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84F109-C339-E83E-5371-809E5DD38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D7AB2F-BE94-5DA8-D628-1E982895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4E471C-41CC-EB1C-D8C5-5A54EA5EA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FBB274-82DC-CEA9-7C1A-064AA2B3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3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593CA5-BE64-27D2-E3B1-274F4834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B596CD-8A93-CDDF-FA96-7189A8C96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E850CE-AA60-BFF1-8753-C19EC666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2158B8-302B-B0FB-4FEF-D5EF6E70C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43D29E-40DB-6EEC-FA88-9B601CC4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18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274495-FCE5-2D7B-B990-EF73369B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91FAC9-ECBC-A32E-4BAE-EF8C7E21B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D01699F-2A9B-1AF7-783B-C10CCC1A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3587BC-A5CE-E56B-4272-BC5066AD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4D661F-C240-49EB-F107-56E629F6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033C804-A315-B281-71CD-B9FB556D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07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BEF4CF-0F89-3659-B326-E1902169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6140BF-B6C0-EEBA-EB36-A7A5F9A85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991ADA0-E859-B9C2-1DD5-F817D497D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C0E316C-2E36-7741-DE91-1AC7BE15E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A8C9C3F-493E-0865-CA9B-767A02A98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26B599B-16FA-3B51-43A7-AC0FE039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6193F5-6F23-DF77-0950-FCBA9257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1F7181F-97EB-9F61-AD1D-6DA9F4B9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406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813561-09E8-3853-3EAC-79936582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5B4C7BB-DADF-4C15-4317-7BDC1939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BC6BCE4-DBDB-EEAE-F3BA-2B47F76C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A78D3E9-88E2-D5C4-0CF2-49C975BC9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45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29538AD-AE82-D8AE-A70A-36BE28CE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020264D-1651-742A-BB12-A60CE303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449264-A316-96B0-F4D3-5EE04798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95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4272FC-E1A1-CBF3-820E-8429B50E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94E532-6FCE-8381-4776-230AB6D89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26B2D95-9B61-D364-E332-45D06780F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CDFF06-0F5C-0CE5-B7F2-7888BE03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A14F624-587A-065B-513A-B0C92209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8F269-C0BC-253B-0103-DA0FC4AB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9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E02069-1686-AD63-065A-0EA4A822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B2D1C7-16E3-9F4B-6F42-C8561CE40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9E3F63-92CE-2B26-9EDD-AA09108A0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B07C20-1415-FAB2-91ED-E52A3033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4FEC6F9-27DC-A3FE-7C8C-00C3685B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2AA921-4B00-046E-B59E-7D8578AF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92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3D554A9-1EB6-1A70-20AF-C39A4888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4378D13-2731-B73D-BB56-5AE603F9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BC31C8-0242-68CC-501F-B46E159BB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48FD8-C8D8-3740-8265-DF1093677CE8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0F2A66-9B7D-D8C6-340B-7E030997D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04B892-032E-B9C5-B615-41A97D693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40791-0666-C64D-AC44-4D754F328E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73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meg.web.psi.ch/gallery/view_photo.php?set_albumName=album04&amp;id=aaa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ja/photo/538169" TargetMode="Externa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67E86EB-9D1A-7303-2C7B-E4D019685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99" b="1250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1721D7BB-03F5-912C-641D-D6C97472D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622" y="1122363"/>
            <a:ext cx="10363200" cy="2387600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Liquid Xenon Electromagnetic Calorimeters of MEG and Pioneer</a:t>
            </a:r>
            <a:endParaRPr lang="ja-JP" altLang="en-US" b="1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98667324-D4D1-9932-B7FA-4CBE94390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222" y="4795838"/>
            <a:ext cx="9144000" cy="1655762"/>
          </a:xfrm>
        </p:spPr>
        <p:txBody>
          <a:bodyPr/>
          <a:lstStyle/>
          <a:p>
            <a:endParaRPr lang="en-US" altLang="ja-JP" dirty="0"/>
          </a:p>
          <a:p>
            <a:r>
              <a:rPr lang="en-US" altLang="ja-JP" dirty="0"/>
              <a:t>Satoshi MIHARA</a:t>
            </a:r>
          </a:p>
          <a:p>
            <a:r>
              <a:rPr lang="en-US" altLang="ja-JP" dirty="0"/>
              <a:t>KEK, Japan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512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23AEA5-5D44-7588-3275-D7BEE234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MEG PMT R&amp;D</a:t>
            </a:r>
            <a:endParaRPr kumimoji="1" lang="ja-JP" altLang="en-US"/>
          </a:p>
        </p:txBody>
      </p:sp>
      <p:graphicFrame>
        <p:nvGraphicFramePr>
          <p:cNvPr id="5" name="Group 49">
            <a:extLst>
              <a:ext uri="{FF2B5EF4-FFF2-40B4-BE49-F238E27FC236}">
                <a16:creationId xmlns:a16="http://schemas.microsoft.com/office/drawing/2014/main" id="{BC6F2EC3-9CA0-F1B4-A241-AD1673E2A5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132900"/>
              </p:ext>
            </p:extLst>
          </p:nvPr>
        </p:nvGraphicFramePr>
        <p:xfrm>
          <a:off x="751503" y="1403488"/>
          <a:ext cx="7704138" cy="5266944"/>
        </p:xfrm>
        <a:graphic>
          <a:graphicData uri="http://schemas.openxmlformats.org/drawingml/2006/table">
            <a:tbl>
              <a:tblPr/>
              <a:tblGrid>
                <a:gridCol w="256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9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1</a:t>
                      </a:r>
                      <a:r>
                        <a:rPr kumimoji="1" lang="en-US" altLang="ja-JP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st</a:t>
                      </a: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 generation R6041Q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2</a:t>
                      </a:r>
                      <a:r>
                        <a:rPr kumimoji="1" lang="en-US" altLang="ja-JP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nd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 generation R9288TB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3</a:t>
                      </a:r>
                      <a:r>
                        <a:rPr kumimoji="1" lang="en-US" altLang="ja-JP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rd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 generation R9869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228 in the LP (2003 CEX and TERAS)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127 in the LP (2004 CEX)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111 In the LP (2004 CEX)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Used in the final detector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Rb-Sc-Sb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Mn layer to keep surface resistance at low temp.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K-Sc-Sb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Al strip to fit with the dynode pattern to keep surface resistance at low temp.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K-Sc-Sb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Al strip density is doubled.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4% loss of the effective area.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1</a:t>
                      </a:r>
                      <a:r>
                        <a:rPr kumimoji="1" lang="en-US" altLang="ja-JP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st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 compact version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QE~4-6%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Under high rate background,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PMT output reduced by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-20% with a time constant of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order of 10min.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Higher QE ~12-14%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Good performance in high rate BG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Still slight reduction of output in very high BG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Higher QE~12-14%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ＭＳ Ｐゴシック" charset="-128"/>
                        </a:rPr>
                        <a:t>Much better performance in very high BG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35">
            <a:extLst>
              <a:ext uri="{FF2B5EF4-FFF2-40B4-BE49-F238E27FC236}">
                <a16:creationId xmlns:a16="http://schemas.microsoft.com/office/drawing/2014/main" id="{96CEC63F-4167-A694-2759-E44D2B2F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603" y="1645887"/>
            <a:ext cx="1524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6" descr="aaa">
            <a:hlinkClick r:id="rId3"/>
            <a:extLst>
              <a:ext uri="{FF2B5EF4-FFF2-40B4-BE49-F238E27FC236}">
                <a16:creationId xmlns:a16="http://schemas.microsoft.com/office/drawing/2014/main" id="{65EB7F16-D5C7-C99F-5060-0731D281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7128" y="1771300"/>
            <a:ext cx="1524000" cy="1352550"/>
          </a:xfrm>
          <a:prstGeom prst="rect">
            <a:avLst/>
          </a:prstGeom>
          <a:noFill/>
        </p:spPr>
      </p:pic>
      <p:pic>
        <p:nvPicPr>
          <p:cNvPr id="8" name="Picture 37" descr="PMT-ZAphoto2">
            <a:extLst>
              <a:ext uri="{FF2B5EF4-FFF2-40B4-BE49-F238E27FC236}">
                <a16:creationId xmlns:a16="http://schemas.microsoft.com/office/drawing/2014/main" id="{B23A7258-AF79-C77F-464C-C857972B1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516" y="1744312"/>
            <a:ext cx="1857375" cy="1395413"/>
          </a:xfrm>
          <a:prstGeom prst="rect">
            <a:avLst/>
          </a:prstGeom>
          <a:noFill/>
        </p:spPr>
      </p:pic>
      <p:pic>
        <p:nvPicPr>
          <p:cNvPr id="11" name="Picture 4" descr="sheetresistance">
            <a:extLst>
              <a:ext uri="{FF2B5EF4-FFF2-40B4-BE49-F238E27FC236}">
                <a16:creationId xmlns:a16="http://schemas.microsoft.com/office/drawing/2014/main" id="{1F1CAF2D-8BBA-2FDD-67D5-C863847DD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588" y="1658547"/>
            <a:ext cx="2322512" cy="2196301"/>
          </a:xfrm>
          <a:prstGeom prst="rect">
            <a:avLst/>
          </a:prstGeom>
          <a:noFill/>
        </p:spPr>
      </p:pic>
      <p:pic>
        <p:nvPicPr>
          <p:cNvPr id="12" name="Picture 6" descr="mcd">
            <a:extLst>
              <a:ext uri="{FF2B5EF4-FFF2-40B4-BE49-F238E27FC236}">
                <a16:creationId xmlns:a16="http://schemas.microsoft.com/office/drawing/2014/main" id="{7E818852-9CC9-1856-5B12-AE58915A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3664" y="4031055"/>
            <a:ext cx="2466002" cy="948386"/>
          </a:xfrm>
          <a:prstGeom prst="rect">
            <a:avLst/>
          </a:prstGeom>
          <a:noFill/>
        </p:spPr>
      </p:pic>
      <p:pic>
        <p:nvPicPr>
          <p:cNvPr id="13" name="Picture 7" descr="PMTmagneticfield">
            <a:extLst>
              <a:ext uri="{FF2B5EF4-FFF2-40B4-BE49-F238E27FC236}">
                <a16:creationId xmlns:a16="http://schemas.microsoft.com/office/drawing/2014/main" id="{7DABD84B-51FC-8FE4-C68E-167C42EC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3831" y="5327352"/>
            <a:ext cx="2466003" cy="1089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606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937C90-A4E7-F995-E96E-35050719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 fontScale="90000"/>
          </a:bodyPr>
          <a:lstStyle/>
          <a:p>
            <a:r>
              <a:rPr lang="en-US" altLang="ja-JP" sz="5200" dirty="0"/>
              <a:t>4</a:t>
            </a:r>
            <a:r>
              <a:rPr lang="en-US" altLang="ja-JP" sz="5200" baseline="30000" dirty="0"/>
              <a:t>th</a:t>
            </a:r>
            <a:r>
              <a:rPr kumimoji="1" lang="en-US" altLang="ja-JP" sz="5200" dirty="0"/>
              <a:t> Generation (not used in MEG but you can buy from Hamamatsu)</a:t>
            </a:r>
            <a:endParaRPr kumimoji="1" lang="ja-JP" altLang="en-US" sz="5200"/>
          </a:p>
        </p:txBody>
      </p:sp>
      <p:pic>
        <p:nvPicPr>
          <p:cNvPr id="4" name="図 3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AAEA5783-050C-F155-87A5-3A82D5F3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59" y="1845426"/>
            <a:ext cx="9418629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9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3BE27-1FF9-04CD-F99E-CAB7E29D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MEG LXe detector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DF0CE2-EC12-A956-5938-76F10C78C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8304" cy="4351338"/>
          </a:xfrm>
        </p:spPr>
        <p:txBody>
          <a:bodyPr/>
          <a:lstStyle/>
          <a:p>
            <a:r>
              <a:rPr kumimoji="1" lang="en-US" altLang="ja-JP" dirty="0"/>
              <a:t>Lessons from NA48 Kr calorimeter (cryostat design), BINP </a:t>
            </a:r>
            <a:r>
              <a:rPr kumimoji="1" lang="en-US" altLang="ja-JP" dirty="0" err="1"/>
              <a:t>LKr</a:t>
            </a:r>
            <a:r>
              <a:rPr kumimoji="1" lang="en-US" altLang="ja-JP" dirty="0"/>
              <a:t> calorimeter (LXe handling) …</a:t>
            </a:r>
          </a:p>
          <a:p>
            <a:pPr lvl="1"/>
            <a:r>
              <a:rPr lang="en-US" altLang="ja-JP" dirty="0"/>
              <a:t>Prof. Doke of </a:t>
            </a:r>
            <a:r>
              <a:rPr lang="en-US" altLang="ja-JP" dirty="0" err="1"/>
              <a:t>Waseda</a:t>
            </a:r>
            <a:r>
              <a:rPr lang="en-US" altLang="ja-JP" dirty="0"/>
              <a:t> U experience</a:t>
            </a:r>
          </a:p>
          <a:p>
            <a:r>
              <a:rPr kumimoji="1" lang="en-US" altLang="ja-JP" dirty="0"/>
              <a:t>No segmen</a:t>
            </a:r>
            <a:r>
              <a:rPr lang="en-US" altLang="ja-JP" dirty="0"/>
              <a:t>tation, scintillation photon readout by photosensors immersed in LXe</a:t>
            </a:r>
          </a:p>
          <a:p>
            <a:r>
              <a:rPr lang="en-US" altLang="ja-JP" dirty="0"/>
              <a:t>Impurity removal technologies</a:t>
            </a:r>
          </a:p>
          <a:p>
            <a:pPr lvl="1"/>
            <a:r>
              <a:rPr kumimoji="1" lang="en-US" altLang="ja-JP" b="1" dirty="0"/>
              <a:t>Wash </a:t>
            </a:r>
            <a:r>
              <a:rPr lang="en-US" altLang="ja-JP" b="1" dirty="0"/>
              <a:t>the detector with LXe !</a:t>
            </a:r>
            <a:endParaRPr kumimoji="1" lang="ja-JP" altLang="en-US" b="1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9EA7E36-5971-8681-726D-4D27B4D9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22" y="487293"/>
            <a:ext cx="4406881" cy="588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5C9C99DC-2EAA-651D-8106-850BA2AF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NA48 Kr Calorimeter</a:t>
            </a:r>
            <a:endParaRPr lang="ja-JP" altLang="en-US"/>
          </a:p>
        </p:txBody>
      </p:sp>
      <p:pic>
        <p:nvPicPr>
          <p:cNvPr id="1026" name="Picture 2" descr="NA48 experiment - Wikipedia">
            <a:extLst>
              <a:ext uri="{FF2B5EF4-FFF2-40B4-BE49-F238E27FC236}">
                <a16:creationId xmlns:a16="http://schemas.microsoft.com/office/drawing/2014/main" id="{B6AE7FD7-B1D1-B4BA-C8DA-03B9FD15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0" y="0"/>
            <a:ext cx="462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3BD1B7-06A4-827D-90D6-12580AE08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89" y="1820144"/>
            <a:ext cx="5422739" cy="435681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44B0D0-6D7F-0C65-445A-EB8A552540EE}"/>
              </a:ext>
            </a:extLst>
          </p:cNvPr>
          <p:cNvSpPr txBox="1"/>
          <p:nvPr/>
        </p:nvSpPr>
        <p:spPr>
          <a:xfrm>
            <a:off x="4710822" y="6306419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M. </a:t>
            </a:r>
            <a:r>
              <a:rPr kumimoji="1" lang="en-US" altLang="ja-JP" dirty="0" err="1"/>
              <a:t>Jeitler</a:t>
            </a:r>
            <a:endParaRPr kumimoji="1" lang="en-US" altLang="ja-JP" dirty="0"/>
          </a:p>
          <a:p>
            <a:r>
              <a:rPr kumimoji="1" lang="en-US" altLang="ja-JP" dirty="0"/>
              <a:t>RECFA meeting</a:t>
            </a:r>
          </a:p>
        </p:txBody>
      </p:sp>
    </p:spTree>
    <p:extLst>
      <p:ext uri="{BB962C8B-B14F-4D97-AF65-F5344CB8AC3E}">
        <p14:creationId xmlns:p14="http://schemas.microsoft.com/office/powerpoint/2010/main" val="2788942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B8E1EC-2366-A0DC-318E-DD291376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SiPM</a:t>
            </a:r>
            <a:r>
              <a:rPr kumimoji="1" lang="en-US" altLang="ja-JP" dirty="0"/>
              <a:t> for MEG II</a:t>
            </a:r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352E101-4A66-C7FB-0F33-9C0ECB0A6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80" y="6062361"/>
            <a:ext cx="10515600" cy="596941"/>
          </a:xfrm>
        </p:spPr>
        <p:txBody>
          <a:bodyPr/>
          <a:lstStyle/>
          <a:p>
            <a:r>
              <a:rPr lang="en-US" altLang="ja-JP" dirty="0"/>
              <a:t>Details in MEG presentation by Lukas</a:t>
            </a:r>
            <a:endParaRPr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CBFBEC2-5910-C1C5-6738-2D5204DC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143" y="310119"/>
            <a:ext cx="3566672" cy="63491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EFC3A9-4726-E26A-5B4E-04AE309C3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77" y="1579832"/>
            <a:ext cx="4777523" cy="423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1358E-6CEF-857F-835C-B65DD836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flies …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540C82-97EB-9376-AFCE-349E01F76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30688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Very precise understanding of microscopic interactions in liquid xenon and scintillation/ionization yield, NEST</a:t>
            </a:r>
            <a:r>
              <a:rPr lang="ja-JP" altLang="en-US"/>
              <a:t> </a:t>
            </a:r>
            <a:r>
              <a:rPr lang="en-US" altLang="ja-JP" dirty="0"/>
              <a:t>model</a:t>
            </a:r>
          </a:p>
          <a:p>
            <a:r>
              <a:rPr lang="en-US" altLang="ja-JP" dirty="0"/>
              <a:t>New technologies developed after MEG LXe detector was built</a:t>
            </a:r>
          </a:p>
          <a:p>
            <a:pPr lvl="1"/>
            <a:r>
              <a:rPr kumimoji="1" lang="en-US" altLang="ja-JP" dirty="0"/>
              <a:t>Cooling, heat exchanger, purification system. </a:t>
            </a:r>
            <a:r>
              <a:rPr lang="en-US" altLang="ja-JP" dirty="0"/>
              <a:t>Details are in this meeting</a:t>
            </a:r>
          </a:p>
          <a:p>
            <a:pPr lvl="1"/>
            <a:r>
              <a:rPr lang="en-US" altLang="ja-JP" dirty="0"/>
              <a:t>… and a thin Be window for low temperature use and/or a thin window with 3D printing/superplastic forming</a:t>
            </a:r>
          </a:p>
          <a:p>
            <a:pPr lvl="2"/>
            <a:r>
              <a:rPr kumimoji="1" lang="en-US" altLang="ja-JP" dirty="0"/>
              <a:t>Active target to measure electron tracks right </a:t>
            </a:r>
            <a:r>
              <a:rPr lang="en-US" altLang="ja-JP" dirty="0"/>
              <a:t>before they enter the calorimeter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81164D-1900-6755-C09B-466A7842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069" y="4958728"/>
            <a:ext cx="7772400" cy="1558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C7430A-0184-6719-3B81-15F517F3BB3E}"/>
              </a:ext>
            </a:extLst>
          </p:cNvPr>
          <p:cNvSpPr txBox="1"/>
          <p:nvPr/>
        </p:nvSpPr>
        <p:spPr>
          <a:xfrm>
            <a:off x="9253545" y="6445716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7F7F7F"/>
                </a:solidFill>
                <a:effectLst/>
                <a:latin typeface="Times" panose="02020603050405020304" pitchFamily="18" charset="0"/>
              </a:rPr>
              <a:t>arXiv:2211.10726v2 </a:t>
            </a:r>
            <a:endParaRPr lang="en-US" altLang="ja-JP" dirty="0"/>
          </a:p>
        </p:txBody>
      </p:sp>
      <p:pic>
        <p:nvPicPr>
          <p:cNvPr id="7" name="図 6" descr="台の上に置かれた時計&#10;&#10;中程度の精度で自動的に生成された説明">
            <a:extLst>
              <a:ext uri="{FF2B5EF4-FFF2-40B4-BE49-F238E27FC236}">
                <a16:creationId xmlns:a16="http://schemas.microsoft.com/office/drawing/2014/main" id="{21CAAA8D-E489-0817-A6F3-6FB799A8F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682">
                        <a14:foregroundMark x1="40160" y1="10514" x2="40160" y2="10514"/>
                        <a14:foregroundMark x1="47140" y1="9200" x2="47140" y2="9200"/>
                        <a14:foregroundMark x1="52860" y1="12425" x2="52860" y2="12425"/>
                        <a14:foregroundMark x1="88330" y1="54122" x2="88330" y2="54122"/>
                        <a14:foregroundMark x1="90847" y1="52808" x2="90847" y2="52808"/>
                        <a14:foregroundMark x1="95423" y1="53166" x2="95423" y2="53166"/>
                        <a14:foregroundMark x1="94851" y1="54719" x2="94851" y2="54719"/>
                        <a14:foregroundMark x1="91991" y1="55795" x2="91991" y2="55795"/>
                        <a14:foregroundMark x1="89703" y1="58542" x2="89703" y2="58542"/>
                        <a14:foregroundMark x1="83753" y1="49223" x2="83753" y2="49223"/>
                        <a14:foregroundMark x1="82838" y1="56750" x2="82838" y2="56750"/>
                        <a14:foregroundMark x1="58009" y1="11947" x2="58009" y2="11947"/>
                        <a14:foregroundMark x1="58810" y1="11231" x2="58810" y2="11231"/>
                        <a14:foregroundMark x1="59725" y1="9916" x2="59725" y2="9916"/>
                        <a14:foregroundMark x1="59725" y1="9558" x2="59725" y2="9558"/>
                        <a14:foregroundMark x1="59497" y1="11350" x2="59497" y2="11350"/>
                        <a14:foregroundMark x1="60069" y1="9797" x2="60069" y2="9797"/>
                        <a14:foregroundMark x1="60183" y1="9797" x2="60183" y2="9797"/>
                        <a14:foregroundMark x1="30435" y1="10155" x2="30435" y2="10155"/>
                        <a14:foregroundMark x1="30549" y1="10992" x2="30549" y2="10992"/>
                        <a14:foregroundMark x1="29176" y1="10275" x2="29176" y2="10275"/>
                        <a14:foregroundMark x1="31922" y1="8483" x2="31922" y2="8483"/>
                        <a14:foregroundMark x1="31808" y1="8005" x2="31808" y2="8005"/>
                        <a14:foregroundMark x1="30092" y1="9558" x2="30092" y2="9558"/>
                        <a14:foregroundMark x1="88330" y1="46834" x2="88330" y2="46834"/>
                        <a14:foregroundMark x1="86499" y1="47551" x2="86499" y2="47551"/>
                        <a14:foregroundMark x1="90732" y1="47073" x2="90732" y2="47073"/>
                        <a14:foregroundMark x1="88215" y1="46356" x2="88215" y2="46356"/>
                        <a14:foregroundMark x1="86499" y1="46476" x2="86499" y2="46476"/>
                        <a14:foregroundMark x1="92449" y1="56870" x2="92449" y2="56870"/>
                        <a14:foregroundMark x1="93021" y1="56153" x2="93021" y2="56153"/>
                        <a14:foregroundMark x1="87529" y1="57945" x2="87529" y2="57945"/>
                        <a14:foregroundMark x1="86156" y1="58542" x2="86156" y2="58542"/>
                        <a14:foregroundMark x1="47140" y1="97372" x2="47140" y2="97372"/>
                        <a14:foregroundMark x1="43936" y1="96774" x2="43936" y2="96774"/>
                        <a14:foregroundMark x1="49085" y1="93907" x2="49085" y2="93907"/>
                        <a14:foregroundMark x1="30092" y1="90323" x2="30092" y2="90323"/>
                        <a14:foregroundMark x1="25400" y1="86738" x2="25400" y2="86738"/>
                        <a14:foregroundMark x1="19565" y1="83035" x2="19565" y2="83035"/>
                        <a14:foregroundMark x1="17849" y1="81004" x2="17849" y2="81004"/>
                        <a14:foregroundMark x1="16133" y1="79331" x2="16133" y2="79331"/>
                        <a14:foregroundMark x1="14073" y1="76583" x2="14073" y2="76583"/>
                        <a14:foregroundMark x1="12700" y1="73596" x2="12700" y2="73596"/>
                        <a14:foregroundMark x1="10297" y1="70848" x2="10297" y2="70848"/>
                        <a14:foregroundMark x1="9497" y1="67145" x2="9497" y2="67145"/>
                        <a14:foregroundMark x1="8581" y1="64277" x2="8581" y2="64277"/>
                        <a14:foregroundMark x1="7437" y1="59737" x2="7437" y2="59737"/>
                        <a14:foregroundMark x1="7094" y1="56392" x2="7094" y2="56392"/>
                        <a14:foregroundMark x1="6865" y1="51732" x2="6865" y2="51732"/>
                        <a14:foregroundMark x1="6865" y1="49582" x2="6865" y2="49582"/>
                        <a14:foregroundMark x1="7437" y1="46714" x2="7437" y2="46714"/>
                        <a14:foregroundMark x1="8581" y1="40741" x2="8581" y2="40741"/>
                        <a14:foregroundMark x1="10984" y1="35962" x2="10984" y2="35962"/>
                        <a14:foregroundMark x1="13387" y1="30705" x2="13387" y2="30705"/>
                        <a14:foregroundMark x1="15789" y1="27718" x2="15789" y2="27718"/>
                        <a14:foregroundMark x1="18078" y1="25568" x2="18078" y2="25568"/>
                        <a14:foregroundMark x1="33181" y1="96296" x2="33181" y2="96296"/>
                        <a14:foregroundMark x1="33295" y1="97013" x2="33295" y2="97013"/>
                        <a14:foregroundMark x1="38101" y1="96774" x2="38101" y2="96774"/>
                        <a14:foregroundMark x1="38444" y1="96416" x2="38444" y2="96416"/>
                        <a14:foregroundMark x1="36842" y1="96296" x2="36842" y2="96296"/>
                        <a14:foregroundMark x1="40275" y1="96655" x2="40275" y2="96655"/>
                        <a14:foregroundMark x1="65675" y1="87336" x2="65675" y2="87336"/>
                        <a14:foregroundMark x1="70366" y1="84229" x2="70366" y2="84229"/>
                        <a14:foregroundMark x1="64302" y1="87814" x2="64302" y2="87814"/>
                        <a14:foregroundMark x1="55378" y1="97133" x2="55378" y2="97133"/>
                        <a14:foregroundMark x1="55950" y1="97133" x2="55950" y2="97133"/>
                        <a14:foregroundMark x1="56064" y1="96655" x2="56064" y2="96655"/>
                        <a14:foregroundMark x1="57437" y1="97491" x2="57437" y2="97491"/>
                        <a14:foregroundMark x1="30778" y1="95221" x2="30778" y2="95221"/>
                        <a14:foregroundMark x1="29405" y1="94863" x2="29405" y2="9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10070311" y="162001"/>
            <a:ext cx="1494111" cy="14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3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0B8B4-A121-4098-61BB-2433F92C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PIONEER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BA36002-E968-F8A0-2FA0-9035DBEE5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610305" cy="4351338"/>
              </a:xfrm>
            </p:spPr>
            <p:txBody>
              <a:bodyPr/>
              <a:lstStyle/>
              <a:p>
                <a:r>
                  <a:rPr kumimoji="1" lang="en-US" altLang="ja-JP" dirty="0"/>
                  <a:t>Strong demand to measure the electron energy at 69.3 MeV with the best resolution</a:t>
                </a:r>
              </a:p>
              <a:p>
                <a:endParaRPr kumimoji="1" lang="en-US" altLang="ja-JP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kumimoji="1"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sub>
                    </m:sSub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endParaRPr kumimoji="1" lang="en-US" altLang="ja-JP" dirty="0"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ja-JP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dirty="0"/>
                  <a:t> in second phase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LUV</a:t>
                </a:r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BA36002-E968-F8A0-2FA0-9035DBEE5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610305" cy="4351338"/>
              </a:xfrm>
              <a:blipFill>
                <a:blip r:embed="rId2"/>
                <a:stretch>
                  <a:fillRect l="-2036" t="-2326" r="-20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77392E46-C48F-5928-34A6-58B017851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695" y="1974828"/>
            <a:ext cx="5610305" cy="41525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83B3F8-2CF8-4083-0701-1D71DE0C5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920" y="49213"/>
            <a:ext cx="3213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0F89CB8-0F72-D2B2-A46F-30BBF8051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469" y="2700021"/>
            <a:ext cx="3787192" cy="30619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6C8BE8A-7C8C-01E2-FD36-10A5E34E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PIONEER electron measurement</a:t>
            </a:r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8C806B27-176B-5080-5065-89F005371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339" y="1865381"/>
            <a:ext cx="7782678" cy="4351338"/>
          </a:xfr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AE33DD-C205-FAB0-C847-DC3B9D838C2D}"/>
              </a:ext>
            </a:extLst>
          </p:cNvPr>
          <p:cNvSpPr txBox="1"/>
          <p:nvPr/>
        </p:nvSpPr>
        <p:spPr>
          <a:xfrm>
            <a:off x="8026017" y="6022080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effectLst/>
                <a:latin typeface="Helvetica" pitchFamily="2" charset="0"/>
              </a:rPr>
              <a:t>Photonuclear reactions in </a:t>
            </a:r>
            <a:r>
              <a:rPr lang="en-US" altLang="ja-JP" sz="1800" dirty="0" err="1">
                <a:effectLst/>
                <a:latin typeface="Helvetica" pitchFamily="2" charset="0"/>
              </a:rPr>
              <a:t>NaI</a:t>
            </a:r>
            <a:r>
              <a:rPr lang="en-US" altLang="ja-JP" sz="1800" dirty="0">
                <a:effectLst/>
                <a:latin typeface="Helvetica" pitchFamily="2" charset="0"/>
              </a:rPr>
              <a:t> detector </a:t>
            </a:r>
            <a:endParaRPr lang="en-US" altLang="ja-JP" dirty="0">
              <a:effectLst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0802F132-CA5B-EC95-6D5C-05E026D95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055" y="638306"/>
            <a:ext cx="2218606" cy="18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696B30ED-E1BC-7539-F356-D2718E11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379" y="1385094"/>
            <a:ext cx="5867400" cy="5232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5CD38A6-6FBB-19A8-C15C-515F9421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PIONEER Calorimeter Detector Concept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C1CE29-078F-4272-1FD7-CD737BC4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35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Deep enough (25 X</a:t>
            </a:r>
            <a:r>
              <a:rPr lang="en-US" altLang="ja-JP" baseline="-25000" dirty="0"/>
              <a:t>0</a:t>
            </a:r>
            <a:r>
              <a:rPr lang="en-US" altLang="ja-JP" dirty="0"/>
              <a:t>) to fully contain energy</a:t>
            </a:r>
          </a:p>
          <a:p>
            <a:endParaRPr lang="en-US" altLang="ja-JP" dirty="0"/>
          </a:p>
          <a:p>
            <a:r>
              <a:rPr lang="en-US" altLang="ja-JP" dirty="0"/>
              <a:t>Large coverage (3π) surrounding the target</a:t>
            </a:r>
          </a:p>
          <a:p>
            <a:endParaRPr kumimoji="1" lang="en-US" altLang="ja-JP" dirty="0"/>
          </a:p>
          <a:p>
            <a:r>
              <a:rPr lang="en-US" altLang="ja-JP" dirty="0"/>
              <a:t>Active target &amp; tracker right in front of the calorimeter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Segmentation</a:t>
            </a:r>
            <a:r>
              <a:rPr kumimoji="1" lang="ja-JP" altLang="en-US"/>
              <a:t> </a:t>
            </a:r>
            <a:r>
              <a:rPr kumimoji="1" lang="en-US" altLang="ja-JP" dirty="0"/>
              <a:t>?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LYSO + </a:t>
            </a:r>
            <a:r>
              <a:rPr kumimoji="1" lang="en-US" altLang="ja-JP" dirty="0" err="1"/>
              <a:t>CsI</a:t>
            </a:r>
            <a:r>
              <a:rPr kumimoji="1" lang="en-US" altLang="ja-JP" dirty="0"/>
              <a:t> option </a:t>
            </a:r>
            <a:r>
              <a:rPr lang="en-US" altLang="ja-JP" dirty="0"/>
              <a:t>is also studied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3042439-4941-EFC5-8200-FFAC1ABB186B}"/>
              </a:ext>
            </a:extLst>
          </p:cNvPr>
          <p:cNvSpPr txBox="1"/>
          <p:nvPr/>
        </p:nvSpPr>
        <p:spPr>
          <a:xfrm>
            <a:off x="8343900" y="5015191"/>
            <a:ext cx="1277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25X</a:t>
            </a:r>
            <a:r>
              <a:rPr kumimoji="1" lang="en-US" altLang="ja-JP" sz="4000" baseline="-25000" dirty="0"/>
              <a:t>0</a:t>
            </a:r>
            <a:endParaRPr kumimoji="1" lang="ja-JP" altLang="en-US" sz="4000" baseline="-25000"/>
          </a:p>
        </p:txBody>
      </p:sp>
    </p:spTree>
    <p:extLst>
      <p:ext uri="{BB962C8B-B14F-4D97-AF65-F5344CB8AC3E}">
        <p14:creationId xmlns:p14="http://schemas.microsoft.com/office/powerpoint/2010/main" val="3413352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B0C05C-903D-FB97-7697-659C021B0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9764" cy="4351338"/>
          </a:xfrm>
        </p:spPr>
        <p:txBody>
          <a:bodyPr/>
          <a:lstStyle/>
          <a:p>
            <a:r>
              <a:rPr kumimoji="1" lang="en-US" altLang="ja-JP" dirty="0"/>
              <a:t>Reflective material coatings on the inner surface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	Or</a:t>
            </a:r>
          </a:p>
          <a:p>
            <a:endParaRPr lang="en-US" altLang="ja-JP" dirty="0"/>
          </a:p>
          <a:p>
            <a:r>
              <a:rPr lang="en-US" altLang="ja-JP" dirty="0"/>
              <a:t>Installation of </a:t>
            </a:r>
            <a:r>
              <a:rPr lang="en-US" altLang="ja-JP" dirty="0" err="1"/>
              <a:t>SiPMs</a:t>
            </a:r>
            <a:r>
              <a:rPr lang="en-US" altLang="ja-JP" dirty="0"/>
              <a:t> on the inner surface</a:t>
            </a:r>
            <a:endParaRPr kumimoji="1"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6FD5873E-A974-5BD7-809F-084525B9818B}"/>
              </a:ext>
            </a:extLst>
          </p:cNvPr>
          <p:cNvSpPr/>
          <p:nvPr/>
        </p:nvSpPr>
        <p:spPr>
          <a:xfrm>
            <a:off x="5821948" y="630097"/>
            <a:ext cx="5617406" cy="5617406"/>
          </a:xfrm>
          <a:prstGeom prst="ellipse">
            <a:avLst/>
          </a:prstGeom>
          <a:solidFill>
            <a:srgbClr val="BFFBF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D1EB2D48-3C04-0018-393D-5E51ED7CFE5B}"/>
              </a:ext>
            </a:extLst>
          </p:cNvPr>
          <p:cNvSpPr/>
          <p:nvPr/>
        </p:nvSpPr>
        <p:spPr>
          <a:xfrm flipV="1">
            <a:off x="8229600" y="3041857"/>
            <a:ext cx="802102" cy="80210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0F131F78-ED81-DEE6-2699-851DB75A1722}"/>
              </a:ext>
            </a:extLst>
          </p:cNvPr>
          <p:cNvSpPr/>
          <p:nvPr/>
        </p:nvSpPr>
        <p:spPr>
          <a:xfrm>
            <a:off x="8353233" y="3151520"/>
            <a:ext cx="554959" cy="5549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44BCFED-9A49-0BF2-AD8D-3ECF3F9B2186}"/>
              </a:ext>
            </a:extLst>
          </p:cNvPr>
          <p:cNvSpPr/>
          <p:nvPr/>
        </p:nvSpPr>
        <p:spPr>
          <a:xfrm>
            <a:off x="8516128" y="3313663"/>
            <a:ext cx="239744" cy="2502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三角形 10">
            <a:extLst>
              <a:ext uri="{FF2B5EF4-FFF2-40B4-BE49-F238E27FC236}">
                <a16:creationId xmlns:a16="http://schemas.microsoft.com/office/drawing/2014/main" id="{B480F425-4C70-588E-F50C-0D9BEA25638A}"/>
              </a:ext>
            </a:extLst>
          </p:cNvPr>
          <p:cNvSpPr/>
          <p:nvPr/>
        </p:nvSpPr>
        <p:spPr>
          <a:xfrm rot="8355510">
            <a:off x="7493482" y="1472743"/>
            <a:ext cx="395838" cy="1783036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EC291F2-411C-2D86-4D69-5B8F0FC73A8B}"/>
              </a:ext>
            </a:extLst>
          </p:cNvPr>
          <p:cNvCxnSpPr>
            <a:cxnSpLocks/>
          </p:cNvCxnSpPr>
          <p:nvPr/>
        </p:nvCxnSpPr>
        <p:spPr>
          <a:xfrm flipH="1" flipV="1">
            <a:off x="7568096" y="2235200"/>
            <a:ext cx="1072322" cy="119379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85E14A-413B-4D36-3A53-98362BDBA696}"/>
              </a:ext>
            </a:extLst>
          </p:cNvPr>
          <p:cNvSpPr txBox="1"/>
          <p:nvPr/>
        </p:nvSpPr>
        <p:spPr>
          <a:xfrm>
            <a:off x="8908192" y="640467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PMTs on the outer surface</a:t>
            </a:r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5EFB4B3-01EF-A868-C20E-3B97B3263440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0097311" y="5895524"/>
            <a:ext cx="326681" cy="509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A529DC-A802-1887-2F85-992C9EDEDA71}"/>
              </a:ext>
            </a:extLst>
          </p:cNvPr>
          <p:cNvSpPr txBox="1"/>
          <p:nvPr/>
        </p:nvSpPr>
        <p:spPr>
          <a:xfrm>
            <a:off x="8908192" y="4644692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3π coverage</a:t>
            </a:r>
          </a:p>
          <a:p>
            <a:r>
              <a:rPr lang="en-US" altLang="ja-JP" sz="2400" dirty="0"/>
              <a:t>25 X</a:t>
            </a:r>
            <a:r>
              <a:rPr lang="en-US" altLang="ja-JP" sz="2400" baseline="-25000" dirty="0"/>
              <a:t>0</a:t>
            </a:r>
            <a:endParaRPr kumimoji="1" lang="ja-JP" altLang="en-US" sz="2400" baseline="-25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0AC16DA-D138-FD1D-C72B-378DEE8754FA}"/>
              </a:ext>
            </a:extLst>
          </p:cNvPr>
          <p:cNvSpPr txBox="1"/>
          <p:nvPr/>
        </p:nvSpPr>
        <p:spPr>
          <a:xfrm>
            <a:off x="6096000" y="4001294"/>
            <a:ext cx="205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ATAR and tracker</a:t>
            </a:r>
          </a:p>
          <a:p>
            <a:r>
              <a:rPr lang="en-US" altLang="ja-JP" dirty="0"/>
              <a:t>(not in scale)</a:t>
            </a:r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3A225DF-B733-7862-FF47-54A93A56F314}"/>
              </a:ext>
            </a:extLst>
          </p:cNvPr>
          <p:cNvCxnSpPr>
            <a:endCxn id="6" idx="3"/>
          </p:cNvCxnSpPr>
          <p:nvPr/>
        </p:nvCxnSpPr>
        <p:spPr>
          <a:xfrm flipV="1">
            <a:off x="7123685" y="3625207"/>
            <a:ext cx="1310820" cy="328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561B762-2DEE-C237-1D00-C70041E3795A}"/>
              </a:ext>
            </a:extLst>
          </p:cNvPr>
          <p:cNvSpPr txBox="1"/>
          <p:nvPr/>
        </p:nvSpPr>
        <p:spPr>
          <a:xfrm>
            <a:off x="8185616" y="2427723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Electron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53D04D1-B1F1-3E1D-9E52-F7386548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Photosensors on the inner surface ?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64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A89B88D-ABAF-7496-7E09-190EE8ED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LXe Calorimetry</a:t>
            </a:r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ABBCBB1-469E-3331-22A3-42952ECC1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/>
              <a:t>Intermediate Energy </a:t>
            </a:r>
            <a:r>
              <a:rPr lang="en-US" altLang="ja-JP" b="1" dirty="0"/>
              <a:t>10-100MeV photon and electron</a:t>
            </a:r>
          </a:p>
          <a:p>
            <a:r>
              <a:rPr lang="en-US" altLang="ja-JP" dirty="0"/>
              <a:t>No (extremely) special care of radioactivity from ingredient material</a:t>
            </a:r>
          </a:p>
          <a:p>
            <a:r>
              <a:rPr lang="en-US" altLang="ja-JP" b="1" dirty="0"/>
              <a:t>Detectors</a:t>
            </a:r>
          </a:p>
          <a:p>
            <a:pPr lvl="1"/>
            <a:r>
              <a:rPr lang="en-US" altLang="ja-JP" b="1" dirty="0"/>
              <a:t>MEG Liquid Xenon Detector</a:t>
            </a:r>
            <a:r>
              <a:rPr lang="en-US" altLang="ja-JP" dirty="0"/>
              <a:t>, PMT R&amp;D and </a:t>
            </a:r>
            <a:r>
              <a:rPr lang="en-US" altLang="ja-JP" dirty="0" err="1"/>
              <a:t>SiPM</a:t>
            </a:r>
            <a:r>
              <a:rPr lang="en-US" altLang="ja-JP" dirty="0"/>
              <a:t>, more details in MEG presentation by Lukas</a:t>
            </a:r>
          </a:p>
          <a:p>
            <a:pPr lvl="2"/>
            <a:r>
              <a:rPr lang="en-US" altLang="ja-JP" dirty="0"/>
              <a:t>Why no segmentation?</a:t>
            </a:r>
          </a:p>
          <a:p>
            <a:pPr lvl="2"/>
            <a:r>
              <a:rPr lang="en-US" altLang="ja-JP" dirty="0"/>
              <a:t>Why LXe? = Why not crystal?</a:t>
            </a:r>
          </a:p>
          <a:p>
            <a:pPr lvl="2"/>
            <a:r>
              <a:rPr lang="en-US" altLang="ja-JP" dirty="0"/>
              <a:t>Why PMT readout on all surface (later </a:t>
            </a:r>
            <a:r>
              <a:rPr lang="en-US" altLang="ja-JP" dirty="0" err="1"/>
              <a:t>SiPM</a:t>
            </a:r>
            <a:r>
              <a:rPr lang="en-US" altLang="ja-JP" dirty="0"/>
              <a:t> on the front )? </a:t>
            </a:r>
          </a:p>
          <a:p>
            <a:pPr lvl="1"/>
            <a:r>
              <a:rPr lang="en-US" altLang="ja-JP" b="1" dirty="0"/>
              <a:t>Pioneer Liquid Xenon Detector</a:t>
            </a:r>
            <a:r>
              <a:rPr lang="en-US" altLang="ja-JP" dirty="0"/>
              <a:t>, electron measurement, more details in Pioneer presentation by Chloé</a:t>
            </a:r>
          </a:p>
          <a:p>
            <a:pPr lvl="2"/>
            <a:r>
              <a:rPr lang="en-US" altLang="ja-JP" dirty="0"/>
              <a:t>Lessons from MEG LXe detector</a:t>
            </a:r>
          </a:p>
          <a:p>
            <a:pPr lvl="2"/>
            <a:r>
              <a:rPr lang="en-US" altLang="ja-JP" dirty="0"/>
              <a:t>Why LXe? = Why not crystal?</a:t>
            </a:r>
          </a:p>
          <a:p>
            <a:pPr lvl="2"/>
            <a:r>
              <a:rPr lang="en-US" altLang="ja-JP" dirty="0"/>
              <a:t>Electron energy loss at the entrance window material</a:t>
            </a:r>
          </a:p>
          <a:p>
            <a:pPr lvl="2"/>
            <a:r>
              <a:rPr lang="en-US" altLang="ja-JP" dirty="0"/>
              <a:t>Technology improvement</a:t>
            </a:r>
          </a:p>
          <a:p>
            <a:pPr lvl="3"/>
            <a:r>
              <a:rPr lang="en-US" altLang="ja-JP" dirty="0"/>
              <a:t>We need further R&amp;D and proof of principle though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6293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104D74-EFD4-3A9B-A6B2-5D16A71A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2B1EFF-946C-A3F9-A087-3AF9DE0BF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Successful operation of LXe in MEG and MEG II</a:t>
            </a:r>
          </a:p>
          <a:p>
            <a:pPr lvl="1"/>
            <a:r>
              <a:rPr lang="en-US" altLang="ja-JP" dirty="0"/>
              <a:t>Thanks to many people in this room for your supports/suggestions/advices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Application of LXe calorimetry to measuring electrons ~70MeV</a:t>
            </a:r>
          </a:p>
          <a:p>
            <a:pPr lvl="1"/>
            <a:r>
              <a:rPr kumimoji="1" lang="en-US" altLang="ja-JP" dirty="0"/>
              <a:t>Most of technologies developed in MEG can be applied with modern upgrade</a:t>
            </a:r>
          </a:p>
          <a:p>
            <a:pPr lvl="1"/>
            <a:r>
              <a:rPr kumimoji="1" lang="en-US" altLang="ja-JP" dirty="0"/>
              <a:t>Window (and </a:t>
            </a:r>
            <a:r>
              <a:rPr lang="en-US" altLang="ja-JP" dirty="0"/>
              <a:t>photosensors on it if necessary) is a key (my personal view)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More precise understanding of the tail component</a:t>
            </a:r>
          </a:p>
          <a:p>
            <a:pPr lvl="1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BC1957-2F2B-1CA9-0D73-88703C01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8981" b="6018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1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1F8073D-10DB-0A53-CB0B-496EEB61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kumimoji="1" lang="en-US" altLang="ja-JP" sz="4800" dirty="0"/>
              <a:t>MEG &amp; MEG II</a:t>
            </a:r>
            <a:endParaRPr kumimoji="1" lang="ja-JP" altLang="en-US" sz="4800"/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13C78BA8-A39F-CADA-A51E-EBBF931A6526}"/>
              </a:ext>
            </a:extLst>
          </p:cNvPr>
          <p:cNvGrpSpPr/>
          <p:nvPr/>
        </p:nvGrpSpPr>
        <p:grpSpPr>
          <a:xfrm>
            <a:off x="6095999" y="276881"/>
            <a:ext cx="3417816" cy="2068797"/>
            <a:chOff x="6738532" y="330973"/>
            <a:chExt cx="3417816" cy="2068797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1F11771C-AC7C-D2FA-3115-721C87F769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9850" y="330973"/>
              <a:ext cx="1946498" cy="2068797"/>
              <a:chOff x="3525" y="325"/>
              <a:chExt cx="1676" cy="1782"/>
            </a:xfrm>
          </p:grpSpPr>
          <p:sp>
            <p:nvSpPr>
              <p:cNvPr id="60" name="Oval 4">
                <a:extLst>
                  <a:ext uri="{FF2B5EF4-FFF2-40B4-BE49-F238E27FC236}">
                    <a16:creationId xmlns:a16="http://schemas.microsoft.com/office/drawing/2014/main" id="{907196CD-0E25-4FD4-D704-F465AE7FF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0" y="325"/>
                <a:ext cx="251" cy="27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ja-JP" b="1" dirty="0" err="1">
                    <a:solidFill>
                      <a:srgbClr val="FF0000"/>
                    </a:solidFill>
                  </a:rPr>
                  <a:t>γ</a:t>
                </a:r>
                <a:endParaRPr lang="ja-JP" alt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Oval 5">
                <a:extLst>
                  <a:ext uri="{FF2B5EF4-FFF2-40B4-BE49-F238E27FC236}">
                    <a16:creationId xmlns:a16="http://schemas.microsoft.com/office/drawing/2014/main" id="{8D21A383-0F31-710E-43E2-0900DAB7B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1054"/>
                <a:ext cx="292" cy="31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99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" name="Oval 6">
                <a:extLst>
                  <a:ext uri="{FF2B5EF4-FFF2-40B4-BE49-F238E27FC236}">
                    <a16:creationId xmlns:a16="http://schemas.microsoft.com/office/drawing/2014/main" id="{42FF7049-460D-5849-3B09-21BFFB221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825"/>
                <a:ext cx="251" cy="27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29B87717-4E49-05AF-BD90-5F9D65EEA5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75" y="1407"/>
                <a:ext cx="388" cy="419"/>
              </a:xfrm>
              <a:prstGeom prst="line">
                <a:avLst/>
              </a:prstGeom>
              <a:noFill/>
              <a:ln w="28440">
                <a:solidFill>
                  <a:srgbClr val="0000FF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Text Box 8">
                <a:extLst>
                  <a:ext uri="{FF2B5EF4-FFF2-40B4-BE49-F238E27FC236}">
                    <a16:creationId xmlns:a16="http://schemas.microsoft.com/office/drawing/2014/main" id="{AA474F56-9F4D-1133-4630-5ACED119F2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7" y="1823"/>
                <a:ext cx="239" cy="28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normAutofit fontScale="92500" lnSpcReduction="10000"/>
              </a:bodyPr>
              <a:lstStyle/>
              <a:p>
                <a:pPr defTabSz="449263">
                  <a:buClr>
                    <a:srgbClr val="333399"/>
                  </a:buClr>
                  <a:buSzPct val="100000"/>
                  <a:buFont typeface="Arial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en-GB" altLang="ja-JP" sz="1800" b="1" dirty="0">
                    <a:solidFill>
                      <a:srgbClr val="333399"/>
                    </a:solidFill>
                    <a:ea typeface="ＭＳ Ｐゴシック" pitchFamily="50" charset="-128"/>
                  </a:rPr>
                  <a:t>e</a:t>
                </a:r>
              </a:p>
            </p:txBody>
          </p:sp>
          <p:sp>
            <p:nvSpPr>
              <p:cNvPr id="66" name="Text Box 10">
                <a:extLst>
                  <a:ext uri="{FF2B5EF4-FFF2-40B4-BE49-F238E27FC236}">
                    <a16:creationId xmlns:a16="http://schemas.microsoft.com/office/drawing/2014/main" id="{86076F73-9D0D-FD0E-2F4F-16C761316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" y="1070"/>
                <a:ext cx="197" cy="28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normAutofit fontScale="92500" lnSpcReduction="10000"/>
              </a:bodyPr>
              <a:lstStyle/>
              <a:p>
                <a:pPr defTabSz="449263">
                  <a:buClr>
                    <a:srgbClr val="009900"/>
                  </a:buClr>
                  <a:buSzPct val="100000"/>
                  <a:buFont typeface="Symbol" pitchFamily="18" charset="2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ja-JP" altLang="en-GB" sz="1800" b="1" dirty="0">
                    <a:solidFill>
                      <a:srgbClr val="009900"/>
                    </a:solidFill>
                    <a:latin typeface="Symbol" pitchFamily="18" charset="2"/>
                    <a:ea typeface="ＭＳ Ｐゴシック" pitchFamily="50" charset="-128"/>
                  </a:rPr>
                  <a:t></a:t>
                </a:r>
              </a:p>
            </p:txBody>
          </p:sp>
          <p:sp>
            <p:nvSpPr>
              <p:cNvPr id="67" name="Freeform 11">
                <a:extLst>
                  <a:ext uri="{FF2B5EF4-FFF2-40B4-BE49-F238E27FC236}">
                    <a16:creationId xmlns:a16="http://schemas.microsoft.com/office/drawing/2014/main" id="{1E254457-4ED9-E36D-1014-0B42C5F2987D}"/>
                  </a:ext>
                </a:extLst>
              </p:cNvPr>
              <p:cNvSpPr>
                <a:spLocks/>
              </p:cNvSpPr>
              <p:nvPr/>
            </p:nvSpPr>
            <p:spPr bwMode="auto">
              <a:xfrm rot="-2700000">
                <a:off x="4401" y="743"/>
                <a:ext cx="586" cy="174"/>
              </a:xfrm>
              <a:custGeom>
                <a:avLst/>
                <a:gdLst>
                  <a:gd name="T0" fmla="*/ 0 w 1815"/>
                  <a:gd name="T1" fmla="*/ 0 h 491"/>
                  <a:gd name="T2" fmla="*/ 0 w 1815"/>
                  <a:gd name="T3" fmla="*/ 0 h 491"/>
                  <a:gd name="T4" fmla="*/ 0 w 1815"/>
                  <a:gd name="T5" fmla="*/ 0 h 491"/>
                  <a:gd name="T6" fmla="*/ 0 w 1815"/>
                  <a:gd name="T7" fmla="*/ 0 h 491"/>
                  <a:gd name="T8" fmla="*/ 0 w 1815"/>
                  <a:gd name="T9" fmla="*/ 0 h 491"/>
                  <a:gd name="T10" fmla="*/ 0 w 1815"/>
                  <a:gd name="T11" fmla="*/ 0 h 491"/>
                  <a:gd name="T12" fmla="*/ 1 w 1815"/>
                  <a:gd name="T13" fmla="*/ 0 h 491"/>
                  <a:gd name="T14" fmla="*/ 1 w 1815"/>
                  <a:gd name="T15" fmla="*/ 0 h 491"/>
                  <a:gd name="T16" fmla="*/ 1 w 1815"/>
                  <a:gd name="T17" fmla="*/ 0 h 4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15"/>
                  <a:gd name="T28" fmla="*/ 0 h 491"/>
                  <a:gd name="T29" fmla="*/ 1815 w 1815"/>
                  <a:gd name="T30" fmla="*/ 491 h 49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15" h="491">
                    <a:moveTo>
                      <a:pt x="0" y="264"/>
                    </a:moveTo>
                    <a:cubicBezTo>
                      <a:pt x="38" y="264"/>
                      <a:pt x="151" y="302"/>
                      <a:pt x="227" y="264"/>
                    </a:cubicBezTo>
                    <a:cubicBezTo>
                      <a:pt x="303" y="226"/>
                      <a:pt x="379" y="0"/>
                      <a:pt x="454" y="38"/>
                    </a:cubicBezTo>
                    <a:cubicBezTo>
                      <a:pt x="529" y="76"/>
                      <a:pt x="606" y="491"/>
                      <a:pt x="681" y="491"/>
                    </a:cubicBezTo>
                    <a:cubicBezTo>
                      <a:pt x="756" y="491"/>
                      <a:pt x="832" y="38"/>
                      <a:pt x="907" y="38"/>
                    </a:cubicBezTo>
                    <a:cubicBezTo>
                      <a:pt x="982" y="38"/>
                      <a:pt x="1058" y="491"/>
                      <a:pt x="1134" y="491"/>
                    </a:cubicBezTo>
                    <a:cubicBezTo>
                      <a:pt x="1210" y="491"/>
                      <a:pt x="1286" y="76"/>
                      <a:pt x="1361" y="38"/>
                    </a:cubicBezTo>
                    <a:cubicBezTo>
                      <a:pt x="1436" y="0"/>
                      <a:pt x="1512" y="226"/>
                      <a:pt x="1588" y="264"/>
                    </a:cubicBezTo>
                    <a:cubicBezTo>
                      <a:pt x="1664" y="302"/>
                      <a:pt x="1768" y="264"/>
                      <a:pt x="1815" y="264"/>
                    </a:cubicBezTo>
                  </a:path>
                </a:pathLst>
              </a:custGeom>
              <a:noFill/>
              <a:ln w="2844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" name="Freeform 12">
                <a:extLst>
                  <a:ext uri="{FF2B5EF4-FFF2-40B4-BE49-F238E27FC236}">
                    <a16:creationId xmlns:a16="http://schemas.microsoft.com/office/drawing/2014/main" id="{D7FA2D04-3EB0-8242-4A43-10863634F48F}"/>
                  </a:ext>
                </a:extLst>
              </p:cNvPr>
              <p:cNvSpPr>
                <a:spLocks/>
              </p:cNvSpPr>
              <p:nvPr/>
            </p:nvSpPr>
            <p:spPr bwMode="auto">
              <a:xfrm rot="8160000">
                <a:off x="4154" y="1282"/>
                <a:ext cx="880" cy="480"/>
              </a:xfrm>
              <a:custGeom>
                <a:avLst/>
                <a:gdLst>
                  <a:gd name="T0" fmla="*/ 0 w 1905"/>
                  <a:gd name="T1" fmla="*/ 8 h 960"/>
                  <a:gd name="T2" fmla="*/ 4 w 1905"/>
                  <a:gd name="T3" fmla="*/ 1 h 960"/>
                  <a:gd name="T4" fmla="*/ 8 w 1905"/>
                  <a:gd name="T5" fmla="*/ 8 h 960"/>
                  <a:gd name="T6" fmla="*/ 0 60000 65536"/>
                  <a:gd name="T7" fmla="*/ 0 60000 65536"/>
                  <a:gd name="T8" fmla="*/ 0 60000 65536"/>
                  <a:gd name="T9" fmla="*/ 0 w 1905"/>
                  <a:gd name="T10" fmla="*/ 0 h 960"/>
                  <a:gd name="T11" fmla="*/ 1905 w 1905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05" h="960">
                    <a:moveTo>
                      <a:pt x="0" y="960"/>
                    </a:moveTo>
                    <a:cubicBezTo>
                      <a:pt x="3" y="320"/>
                      <a:pt x="536" y="14"/>
                      <a:pt x="953" y="7"/>
                    </a:cubicBezTo>
                    <a:cubicBezTo>
                      <a:pt x="1370" y="0"/>
                      <a:pt x="1904" y="327"/>
                      <a:pt x="1905" y="960"/>
                    </a:cubicBezTo>
                  </a:path>
                </a:pathLst>
              </a:custGeom>
              <a:noFill/>
              <a:ln w="2844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" name="Text Box 13">
                <a:extLst>
                  <a:ext uri="{FF2B5EF4-FFF2-40B4-BE49-F238E27FC236}">
                    <a16:creationId xmlns:a16="http://schemas.microsoft.com/office/drawing/2014/main" id="{595A2997-8064-2D2D-3D73-D157892634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3" y="1701"/>
                <a:ext cx="561" cy="30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 eaLnBrk="0" hangingPunct="0">
                  <a:buClr>
                    <a:srgbClr val="000000"/>
                  </a:buClr>
                  <a:buSzPct val="100000"/>
                  <a:buFont typeface="Tahoma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kumimoji="0" lang="en-GB" altLang="ja-JP" sz="2000">
                    <a:solidFill>
                      <a:srgbClr val="000000"/>
                    </a:solidFill>
                    <a:latin typeface="Tahoma" pitchFamily="34" charset="0"/>
                  </a:rPr>
                  <a:t>180º</a:t>
                </a:r>
              </a:p>
            </p:txBody>
          </p:sp>
        </p:grpSp>
        <p:sp>
          <p:nvSpPr>
            <p:cNvPr id="49" name="Text Box 58">
              <a:extLst>
                <a:ext uri="{FF2B5EF4-FFF2-40B4-BE49-F238E27FC236}">
                  <a16:creationId xmlns:a16="http://schemas.microsoft.com/office/drawing/2014/main" id="{194FB6F2-308B-AD02-3E9A-30852D4E8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8532" y="1065230"/>
              <a:ext cx="1283741" cy="4001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b="1" dirty="0">
                  <a:solidFill>
                    <a:schemeClr val="accent1"/>
                  </a:solidFill>
                </a:rPr>
                <a:t>52.8MeV</a:t>
              </a:r>
            </a:p>
          </p:txBody>
        </p:sp>
      </p:grpSp>
      <p:pic>
        <p:nvPicPr>
          <p:cNvPr id="2050" name="Picture 2" descr="Fig. 29">
            <a:extLst>
              <a:ext uri="{FF2B5EF4-FFF2-40B4-BE49-F238E27FC236}">
                <a16:creationId xmlns:a16="http://schemas.microsoft.com/office/drawing/2014/main" id="{A54DCF32-691E-413F-D729-72455A28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705" y="2947998"/>
            <a:ext cx="4478985" cy="29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6EC9061-D21C-34D6-F70B-1773E56E5806}"/>
              </a:ext>
            </a:extLst>
          </p:cNvPr>
          <p:cNvSpPr/>
          <p:nvPr/>
        </p:nvSpPr>
        <p:spPr>
          <a:xfrm>
            <a:off x="8459473" y="2780068"/>
            <a:ext cx="1653826" cy="1642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グラフ, ダイアグラム&#10;&#10;自動的に生成された説明">
            <a:extLst>
              <a:ext uri="{FF2B5EF4-FFF2-40B4-BE49-F238E27FC236}">
                <a16:creationId xmlns:a16="http://schemas.microsoft.com/office/drawing/2014/main" id="{D5875D25-C995-1650-2A0F-0440D91B0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20" y="3898163"/>
            <a:ext cx="4168176" cy="2459223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BE61ED-71B2-F989-AFD0-FB3E70F1F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907708" cy="1758735"/>
          </a:xfrm>
        </p:spPr>
        <p:txBody>
          <a:bodyPr anchor="ctr">
            <a:normAutofit/>
          </a:bodyPr>
          <a:lstStyle/>
          <a:p>
            <a:r>
              <a:rPr kumimoji="1" lang="en-US" altLang="ja-JP" sz="2000" dirty="0"/>
              <a:t>Detection of 52.8MeV gamma-ray with (sufficiently) good, energy, position, time resolutions</a:t>
            </a:r>
          </a:p>
          <a:p>
            <a:r>
              <a:rPr lang="en-US" altLang="ja-JP" sz="2000" dirty="0"/>
              <a:t>Pile-up detection in time and space</a:t>
            </a:r>
            <a:endParaRPr kumimoji="1" lang="ja-JP" altLang="en-US" sz="200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4F548D38-DB91-CF10-74C8-4D2D5EDCAA72}"/>
              </a:ext>
            </a:extLst>
          </p:cNvPr>
          <p:cNvSpPr txBox="1"/>
          <p:nvPr/>
        </p:nvSpPr>
        <p:spPr>
          <a:xfrm>
            <a:off x="6594807" y="6064759"/>
            <a:ext cx="478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https://</a:t>
            </a:r>
            <a:r>
              <a:rPr lang="en-US" altLang="ja-JP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doi.org</a:t>
            </a:r>
            <a:r>
              <a:rPr lang="en-US" altLang="ja-JP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/10.1140/</a:t>
            </a:r>
            <a:r>
              <a:rPr lang="en-US" altLang="ja-JP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epjc</a:t>
            </a:r>
            <a:r>
              <a:rPr lang="en-US" altLang="ja-JP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/s10052-016-4271-x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06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BB957-9B50-6035-7D74-8DBEA811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no segmentation?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324C23-DBB7-4DD7-39FD-C3744A4BC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103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Sufficient depth (&gt; 15</a:t>
            </a:r>
            <a:r>
              <a:rPr lang="en-US" altLang="ja-JP" dirty="0"/>
              <a:t> </a:t>
            </a:r>
            <a:r>
              <a:rPr kumimoji="1" lang="en-US" altLang="ja-JP" dirty="0"/>
              <a:t>X</a:t>
            </a:r>
            <a:r>
              <a:rPr kumimoji="1" lang="en-US" altLang="ja-JP" baseline="-25000" dirty="0"/>
              <a:t>0</a:t>
            </a:r>
            <a:r>
              <a:rPr kumimoji="1" lang="en-US" altLang="ja-JP" dirty="0"/>
              <a:t> ) necessary to contain most of deposit energy</a:t>
            </a:r>
          </a:p>
          <a:p>
            <a:r>
              <a:rPr kumimoji="1" lang="en-US" altLang="ja-JP" dirty="0"/>
              <a:t>Better for rate capability </a:t>
            </a:r>
            <a:r>
              <a:rPr lang="en-US" altLang="ja-JP" dirty="0"/>
              <a:t>if segmented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F5C5D422-6E07-ED6D-83AC-9AF310ED97F8}"/>
              </a:ext>
            </a:extLst>
          </p:cNvPr>
          <p:cNvSpPr txBox="1"/>
          <p:nvPr/>
        </p:nvSpPr>
        <p:spPr>
          <a:xfrm>
            <a:off x="6698647" y="3111611"/>
            <a:ext cx="371928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 segmentation</a:t>
            </a:r>
          </a:p>
          <a:p>
            <a:r>
              <a:rPr kumimoji="1" lang="en-US" altLang="ja-JP" sz="2400" dirty="0"/>
              <a:t>12bit x 1024 x 900 inputs</a:t>
            </a:r>
            <a:endParaRPr kumimoji="1" lang="ja-JP" altLang="en-US" sz="240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75F29746-9A86-4433-B8CC-0CFA90DDEADE}"/>
              </a:ext>
            </a:extLst>
          </p:cNvPr>
          <p:cNvSpPr txBox="1"/>
          <p:nvPr/>
        </p:nvSpPr>
        <p:spPr>
          <a:xfrm>
            <a:off x="6698647" y="5019715"/>
            <a:ext cx="37657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Segmentation</a:t>
            </a:r>
            <a:endParaRPr kumimoji="1" lang="en-US" altLang="ja-JP" sz="2400" dirty="0"/>
          </a:p>
          <a:p>
            <a:r>
              <a:rPr kumimoji="1" lang="en-US" altLang="ja-JP" sz="2400" dirty="0"/>
              <a:t>12bit x 1024 x ~10 inputs</a:t>
            </a:r>
            <a:endParaRPr kumimoji="1" lang="ja-JP" altLang="en-US" sz="2400"/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102FC6F5-94FC-9F9B-592F-7AACB1DF6DAE}"/>
              </a:ext>
            </a:extLst>
          </p:cNvPr>
          <p:cNvGrpSpPr/>
          <p:nvPr/>
        </p:nvGrpSpPr>
        <p:grpSpPr>
          <a:xfrm>
            <a:off x="1715767" y="3111611"/>
            <a:ext cx="3985729" cy="3495442"/>
            <a:chOff x="834905" y="2642113"/>
            <a:chExt cx="4882989" cy="4282329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959A2DB-95A6-EB47-D048-F2DA7271B165}"/>
                </a:ext>
              </a:extLst>
            </p:cNvPr>
            <p:cNvSpPr/>
            <p:nvPr/>
          </p:nvSpPr>
          <p:spPr>
            <a:xfrm>
              <a:off x="2164466" y="3159888"/>
              <a:ext cx="2210765" cy="31520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807CE6EA-F445-C709-86C7-2E67F78D8C21}"/>
                </a:ext>
              </a:extLst>
            </p:cNvPr>
            <p:cNvSpPr/>
            <p:nvPr/>
          </p:nvSpPr>
          <p:spPr>
            <a:xfrm>
              <a:off x="2164466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C9BC58A-6153-D0BB-5A5B-7C56AE4EDB29}"/>
                </a:ext>
              </a:extLst>
            </p:cNvPr>
            <p:cNvSpPr/>
            <p:nvPr/>
          </p:nvSpPr>
          <p:spPr>
            <a:xfrm>
              <a:off x="2490647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82CBDD9-00A2-D984-B76E-F26ACE4300C0}"/>
                </a:ext>
              </a:extLst>
            </p:cNvPr>
            <p:cNvSpPr/>
            <p:nvPr/>
          </p:nvSpPr>
          <p:spPr>
            <a:xfrm>
              <a:off x="2816828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A0601F5-3E13-154B-D997-16CB39903C2C}"/>
                </a:ext>
              </a:extLst>
            </p:cNvPr>
            <p:cNvSpPr/>
            <p:nvPr/>
          </p:nvSpPr>
          <p:spPr>
            <a:xfrm>
              <a:off x="3143009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0BFCD382-D38B-13E5-3760-2F184FF9504C}"/>
                </a:ext>
              </a:extLst>
            </p:cNvPr>
            <p:cNvSpPr/>
            <p:nvPr/>
          </p:nvSpPr>
          <p:spPr>
            <a:xfrm>
              <a:off x="3469190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79E034CF-16F3-9557-B45C-5AA14EBE4795}"/>
                </a:ext>
              </a:extLst>
            </p:cNvPr>
            <p:cNvSpPr/>
            <p:nvPr/>
          </p:nvSpPr>
          <p:spPr>
            <a:xfrm>
              <a:off x="3795371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BA8B2E52-6EAE-9619-0B38-AA1CC27CE86D}"/>
                </a:ext>
              </a:extLst>
            </p:cNvPr>
            <p:cNvSpPr/>
            <p:nvPr/>
          </p:nvSpPr>
          <p:spPr>
            <a:xfrm>
              <a:off x="4121551" y="300743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0EF81F48-F50E-66FD-19BB-145EECB20C10}"/>
                </a:ext>
              </a:extLst>
            </p:cNvPr>
            <p:cNvGrpSpPr/>
            <p:nvPr/>
          </p:nvGrpSpPr>
          <p:grpSpPr>
            <a:xfrm>
              <a:off x="2164466" y="6388703"/>
              <a:ext cx="2200153" cy="104172"/>
              <a:chOff x="2164466" y="6144217"/>
              <a:chExt cx="2200153" cy="104172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9CE6AAD4-B2DE-E49D-BDBC-8CF12445C542}"/>
                  </a:ext>
                </a:extLst>
              </p:cNvPr>
              <p:cNvSpPr/>
              <p:nvPr/>
            </p:nvSpPr>
            <p:spPr>
              <a:xfrm>
                <a:off x="2164466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082F641-02C9-E362-F36D-545DD1406D3E}"/>
                  </a:ext>
                </a:extLst>
              </p:cNvPr>
              <p:cNvSpPr/>
              <p:nvPr/>
            </p:nvSpPr>
            <p:spPr>
              <a:xfrm>
                <a:off x="2490647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8C321C39-4960-9E3C-A2EA-F35B29F9D4CE}"/>
                  </a:ext>
                </a:extLst>
              </p:cNvPr>
              <p:cNvSpPr/>
              <p:nvPr/>
            </p:nvSpPr>
            <p:spPr>
              <a:xfrm>
                <a:off x="2816828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3AE989E6-8E87-8746-F7DB-92F44DBB84B7}"/>
                  </a:ext>
                </a:extLst>
              </p:cNvPr>
              <p:cNvSpPr/>
              <p:nvPr/>
            </p:nvSpPr>
            <p:spPr>
              <a:xfrm>
                <a:off x="3143009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FB2BA8A2-B68E-3852-D083-DD53FFDEB5C3}"/>
                  </a:ext>
                </a:extLst>
              </p:cNvPr>
              <p:cNvSpPr/>
              <p:nvPr/>
            </p:nvSpPr>
            <p:spPr>
              <a:xfrm>
                <a:off x="3469190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899CAB44-0B6C-F4F9-FEA4-F21942C7391D}"/>
                  </a:ext>
                </a:extLst>
              </p:cNvPr>
              <p:cNvSpPr/>
              <p:nvPr/>
            </p:nvSpPr>
            <p:spPr>
              <a:xfrm>
                <a:off x="3795371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CD98737F-1AE9-006F-6F1B-18E3D37F4BCA}"/>
                  </a:ext>
                </a:extLst>
              </p:cNvPr>
              <p:cNvSpPr/>
              <p:nvPr/>
            </p:nvSpPr>
            <p:spPr>
              <a:xfrm>
                <a:off x="4121551" y="6144217"/>
                <a:ext cx="243068" cy="10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ADE498B-5B6B-67E3-71FA-E1FFCA66B07F}"/>
                </a:ext>
              </a:extLst>
            </p:cNvPr>
            <p:cNvSpPr/>
            <p:nvPr/>
          </p:nvSpPr>
          <p:spPr>
            <a:xfrm rot="5400000">
              <a:off x="4371373" y="3229337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8034432-CD40-30A7-D891-C8564603E1FA}"/>
                </a:ext>
              </a:extLst>
            </p:cNvPr>
            <p:cNvSpPr/>
            <p:nvPr/>
          </p:nvSpPr>
          <p:spPr>
            <a:xfrm rot="5400000">
              <a:off x="4371373" y="3555518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A9CE334-643C-3E3F-29C3-23503285D391}"/>
                </a:ext>
              </a:extLst>
            </p:cNvPr>
            <p:cNvSpPr/>
            <p:nvPr/>
          </p:nvSpPr>
          <p:spPr>
            <a:xfrm rot="5400000">
              <a:off x="4371373" y="388169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8F4D4BC1-1642-7071-7F1A-5EB338BD963D}"/>
                </a:ext>
              </a:extLst>
            </p:cNvPr>
            <p:cNvSpPr/>
            <p:nvPr/>
          </p:nvSpPr>
          <p:spPr>
            <a:xfrm rot="5400000">
              <a:off x="4371373" y="4207880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546E3813-74F1-FFA5-4B32-3353EF85EA7F}"/>
                </a:ext>
              </a:extLst>
            </p:cNvPr>
            <p:cNvSpPr/>
            <p:nvPr/>
          </p:nvSpPr>
          <p:spPr>
            <a:xfrm rot="5400000">
              <a:off x="4371373" y="4534061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5218D24-A150-21EE-C3AB-F0EE4BCF0B87}"/>
                </a:ext>
              </a:extLst>
            </p:cNvPr>
            <p:cNvSpPr/>
            <p:nvPr/>
          </p:nvSpPr>
          <p:spPr>
            <a:xfrm rot="5400000">
              <a:off x="4371373" y="4860242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AD33F5D5-3B72-0D11-670F-F59D4A000284}"/>
                </a:ext>
              </a:extLst>
            </p:cNvPr>
            <p:cNvSpPr/>
            <p:nvPr/>
          </p:nvSpPr>
          <p:spPr>
            <a:xfrm rot="5400000">
              <a:off x="4371373" y="5186422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F49BFBA7-04A0-FBEE-F1EA-741C75730A50}"/>
                </a:ext>
              </a:extLst>
            </p:cNvPr>
            <p:cNvSpPr/>
            <p:nvPr/>
          </p:nvSpPr>
          <p:spPr>
            <a:xfrm rot="5400000">
              <a:off x="4371373" y="5509387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E239012-AE01-037F-4B31-D15D7C0A8B45}"/>
                </a:ext>
              </a:extLst>
            </p:cNvPr>
            <p:cNvSpPr/>
            <p:nvPr/>
          </p:nvSpPr>
          <p:spPr>
            <a:xfrm rot="5400000">
              <a:off x="4371373" y="5835568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77202008-2C01-93C3-31B2-DA4400B03A02}"/>
                </a:ext>
              </a:extLst>
            </p:cNvPr>
            <p:cNvSpPr/>
            <p:nvPr/>
          </p:nvSpPr>
          <p:spPr>
            <a:xfrm rot="5400000">
              <a:off x="4371373" y="6161748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865E5155-C3E3-1059-3676-929FB941AE7C}"/>
                </a:ext>
              </a:extLst>
            </p:cNvPr>
            <p:cNvSpPr/>
            <p:nvPr/>
          </p:nvSpPr>
          <p:spPr>
            <a:xfrm rot="5400000">
              <a:off x="1905965" y="3229337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CD70F398-809D-DFE4-3242-7787B3986820}"/>
                </a:ext>
              </a:extLst>
            </p:cNvPr>
            <p:cNvSpPr/>
            <p:nvPr/>
          </p:nvSpPr>
          <p:spPr>
            <a:xfrm rot="5400000">
              <a:off x="1905965" y="3555518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A4A3B9D-23A4-025F-2DDA-396E62E91A27}"/>
                </a:ext>
              </a:extLst>
            </p:cNvPr>
            <p:cNvSpPr/>
            <p:nvPr/>
          </p:nvSpPr>
          <p:spPr>
            <a:xfrm rot="5400000">
              <a:off x="1905965" y="3881699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1F9C714D-5944-4FB2-234D-EFC3F9D48DD0}"/>
                </a:ext>
              </a:extLst>
            </p:cNvPr>
            <p:cNvSpPr/>
            <p:nvPr/>
          </p:nvSpPr>
          <p:spPr>
            <a:xfrm rot="5400000">
              <a:off x="1905965" y="4207880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3E52E065-AD36-7197-173C-D79C4A043554}"/>
                </a:ext>
              </a:extLst>
            </p:cNvPr>
            <p:cNvSpPr/>
            <p:nvPr/>
          </p:nvSpPr>
          <p:spPr>
            <a:xfrm rot="5400000">
              <a:off x="1905965" y="4534061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ECF73E7D-2F55-6106-BC9D-A21A20D5BB03}"/>
                </a:ext>
              </a:extLst>
            </p:cNvPr>
            <p:cNvSpPr/>
            <p:nvPr/>
          </p:nvSpPr>
          <p:spPr>
            <a:xfrm rot="5400000">
              <a:off x="1905965" y="4860242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7868818-C06F-C031-B855-4BB0DD64AE5B}"/>
                </a:ext>
              </a:extLst>
            </p:cNvPr>
            <p:cNvSpPr/>
            <p:nvPr/>
          </p:nvSpPr>
          <p:spPr>
            <a:xfrm rot="5400000">
              <a:off x="1905965" y="5186422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7CB68B67-3407-D1B4-841B-E86957BA1A15}"/>
                </a:ext>
              </a:extLst>
            </p:cNvPr>
            <p:cNvSpPr/>
            <p:nvPr/>
          </p:nvSpPr>
          <p:spPr>
            <a:xfrm rot="5400000">
              <a:off x="1905965" y="5509387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60F77E93-0C63-6025-E887-FBB0D9B17F29}"/>
                </a:ext>
              </a:extLst>
            </p:cNvPr>
            <p:cNvSpPr/>
            <p:nvPr/>
          </p:nvSpPr>
          <p:spPr>
            <a:xfrm rot="5400000">
              <a:off x="1905965" y="5835568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92BDD473-3093-A5B8-E43F-A61A49E0E023}"/>
                </a:ext>
              </a:extLst>
            </p:cNvPr>
            <p:cNvSpPr/>
            <p:nvPr/>
          </p:nvSpPr>
          <p:spPr>
            <a:xfrm rot="5400000">
              <a:off x="1905965" y="6161748"/>
              <a:ext cx="243068" cy="104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A791A853-6644-FBC5-D5B3-E15006C10812}"/>
                </a:ext>
              </a:extLst>
            </p:cNvPr>
            <p:cNvCxnSpPr/>
            <p:nvPr/>
          </p:nvCxnSpPr>
          <p:spPr>
            <a:xfrm flipH="1" flipV="1">
              <a:off x="2418184" y="3414633"/>
              <a:ext cx="83113" cy="1180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981DFAD7-2B9C-BA6C-1926-D955E7ADA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4600" y="3354680"/>
              <a:ext cx="255045" cy="1254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512DBB64-C111-5619-B6D8-002F37AF6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4150" y="3529233"/>
              <a:ext cx="870674" cy="1117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18FCF06F-85E6-995C-7AB1-437ECC220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3763" y="3810520"/>
              <a:ext cx="1611372" cy="834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299AA2D-362F-8643-A805-D5D7B054A65E}"/>
                </a:ext>
              </a:extLst>
            </p:cNvPr>
            <p:cNvCxnSpPr>
              <a:cxnSpLocks/>
            </p:cNvCxnSpPr>
            <p:nvPr/>
          </p:nvCxnSpPr>
          <p:spPr>
            <a:xfrm>
              <a:off x="2542853" y="4651245"/>
              <a:ext cx="1714862" cy="4088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E4A4A92A-9718-22A6-5106-A64E9097FB15}"/>
                </a:ext>
              </a:extLst>
            </p:cNvPr>
            <p:cNvCxnSpPr>
              <a:cxnSpLocks/>
            </p:cNvCxnSpPr>
            <p:nvPr/>
          </p:nvCxnSpPr>
          <p:spPr>
            <a:xfrm>
              <a:off x="2542853" y="4645353"/>
              <a:ext cx="1494701" cy="107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92B311A7-3A79-4BD5-74A7-727F29920E62}"/>
                </a:ext>
              </a:extLst>
            </p:cNvPr>
            <p:cNvCxnSpPr>
              <a:cxnSpLocks/>
            </p:cNvCxnSpPr>
            <p:nvPr/>
          </p:nvCxnSpPr>
          <p:spPr>
            <a:xfrm>
              <a:off x="2490646" y="4595251"/>
              <a:ext cx="1129738" cy="1541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9241181-9579-021A-EFDA-0CCBB9F783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7276" y="4655004"/>
              <a:ext cx="170345" cy="14817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60CA86A5-8A64-CD79-C3E4-394012728AAF}"/>
                </a:ext>
              </a:extLst>
            </p:cNvPr>
            <p:cNvCxnSpPr>
              <a:cxnSpLocks/>
            </p:cNvCxnSpPr>
            <p:nvPr/>
          </p:nvCxnSpPr>
          <p:spPr>
            <a:xfrm>
              <a:off x="2542853" y="4669331"/>
              <a:ext cx="452779" cy="1422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43FFB18F-DF8C-5AF1-26EC-0ED1CA130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0237" y="4399331"/>
              <a:ext cx="1762848" cy="2140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18A4C8C8-F378-F4C6-5439-7AE0A35F70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58590" y="4207229"/>
              <a:ext cx="251870" cy="371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5C503AE5-8BB9-F90A-3B7A-54BE94BE45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8590" y="4595251"/>
              <a:ext cx="265173" cy="2956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FA2DF7EA-6A31-DAF4-0800-EF8477C012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6221" y="4496229"/>
              <a:ext cx="307542" cy="85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フリーフォーム 71">
              <a:extLst>
                <a:ext uri="{FF2B5EF4-FFF2-40B4-BE49-F238E27FC236}">
                  <a16:creationId xmlns:a16="http://schemas.microsoft.com/office/drawing/2014/main" id="{74CBA2F6-F027-707C-5A55-218480464AB3}"/>
                </a:ext>
              </a:extLst>
            </p:cNvPr>
            <p:cNvSpPr/>
            <p:nvPr/>
          </p:nvSpPr>
          <p:spPr>
            <a:xfrm>
              <a:off x="4734046" y="3414532"/>
              <a:ext cx="983848" cy="34724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 72">
              <a:extLst>
                <a:ext uri="{FF2B5EF4-FFF2-40B4-BE49-F238E27FC236}">
                  <a16:creationId xmlns:a16="http://schemas.microsoft.com/office/drawing/2014/main" id="{47EFEB09-ED03-937B-6C9B-A83FF8C71270}"/>
                </a:ext>
              </a:extLst>
            </p:cNvPr>
            <p:cNvSpPr/>
            <p:nvPr/>
          </p:nvSpPr>
          <p:spPr>
            <a:xfrm>
              <a:off x="4717649" y="4117373"/>
              <a:ext cx="983848" cy="281958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72116256-7C38-99C0-EDA7-2EDB7A7B8D16}"/>
                </a:ext>
              </a:extLst>
            </p:cNvPr>
            <p:cNvSpPr/>
            <p:nvPr/>
          </p:nvSpPr>
          <p:spPr>
            <a:xfrm>
              <a:off x="4734046" y="4886446"/>
              <a:ext cx="983848" cy="230528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FC8941FB-7AF2-3C8E-C636-2FE09938FA04}"/>
                </a:ext>
              </a:extLst>
            </p:cNvPr>
            <p:cNvSpPr/>
            <p:nvPr/>
          </p:nvSpPr>
          <p:spPr>
            <a:xfrm>
              <a:off x="4717649" y="5635818"/>
              <a:ext cx="983848" cy="37337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F0163E43-85FD-B64B-D94D-76C4D4B8AEAC}"/>
                </a:ext>
              </a:extLst>
            </p:cNvPr>
            <p:cNvSpPr/>
            <p:nvPr/>
          </p:nvSpPr>
          <p:spPr>
            <a:xfrm>
              <a:off x="2241791" y="2642113"/>
              <a:ext cx="983848" cy="34724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331E3636-3374-743A-CAC5-E2D875014E99}"/>
                </a:ext>
              </a:extLst>
            </p:cNvPr>
            <p:cNvSpPr/>
            <p:nvPr/>
          </p:nvSpPr>
          <p:spPr>
            <a:xfrm>
              <a:off x="3388648" y="2644191"/>
              <a:ext cx="983848" cy="228311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763E6A98-44FD-10FC-79DE-4F612F029140}"/>
                </a:ext>
              </a:extLst>
            </p:cNvPr>
            <p:cNvSpPr/>
            <p:nvPr/>
          </p:nvSpPr>
          <p:spPr>
            <a:xfrm>
              <a:off x="847886" y="3708079"/>
              <a:ext cx="983848" cy="34724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0330AF53-954B-CB0B-713D-6485A368ACB5}"/>
                </a:ext>
              </a:extLst>
            </p:cNvPr>
            <p:cNvSpPr/>
            <p:nvPr/>
          </p:nvSpPr>
          <p:spPr>
            <a:xfrm>
              <a:off x="834905" y="4298918"/>
              <a:ext cx="983848" cy="507356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09C1D1CF-1BA7-9CFA-D516-51B6427E53BE}"/>
                </a:ext>
              </a:extLst>
            </p:cNvPr>
            <p:cNvSpPr/>
            <p:nvPr/>
          </p:nvSpPr>
          <p:spPr>
            <a:xfrm>
              <a:off x="872843" y="5037881"/>
              <a:ext cx="983848" cy="34724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53DA31AC-4FC3-DB4B-8D61-5329B6BFCFE2}"/>
                </a:ext>
              </a:extLst>
            </p:cNvPr>
            <p:cNvSpPr/>
            <p:nvPr/>
          </p:nvSpPr>
          <p:spPr>
            <a:xfrm>
              <a:off x="2087462" y="6577202"/>
              <a:ext cx="983848" cy="34724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5ABBEAB4-75A7-37EF-6D86-0B700BB76AD8}"/>
                </a:ext>
              </a:extLst>
            </p:cNvPr>
            <p:cNvSpPr/>
            <p:nvPr/>
          </p:nvSpPr>
          <p:spPr>
            <a:xfrm>
              <a:off x="3396044" y="6574540"/>
              <a:ext cx="983848" cy="347240"/>
            </a:xfrm>
            <a:custGeom>
              <a:avLst/>
              <a:gdLst>
                <a:gd name="connsiteX0" fmla="*/ 0 w 983848"/>
                <a:gd name="connsiteY0" fmla="*/ 0 h 347240"/>
                <a:gd name="connsiteX1" fmla="*/ 254643 w 983848"/>
                <a:gd name="connsiteY1" fmla="*/ 0 h 347240"/>
                <a:gd name="connsiteX2" fmla="*/ 277792 w 983848"/>
                <a:gd name="connsiteY2" fmla="*/ 347240 h 347240"/>
                <a:gd name="connsiteX3" fmla="*/ 439838 w 983848"/>
                <a:gd name="connsiteY3" fmla="*/ 23149 h 347240"/>
                <a:gd name="connsiteX4" fmla="*/ 983848 w 983848"/>
                <a:gd name="connsiteY4" fmla="*/ 23149 h 3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848" h="347240">
                  <a:moveTo>
                    <a:pt x="0" y="0"/>
                  </a:moveTo>
                  <a:lnTo>
                    <a:pt x="254643" y="0"/>
                  </a:lnTo>
                  <a:lnTo>
                    <a:pt x="277792" y="347240"/>
                  </a:lnTo>
                  <a:lnTo>
                    <a:pt x="439838" y="23149"/>
                  </a:lnTo>
                  <a:lnTo>
                    <a:pt x="983848" y="231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星 5 84">
              <a:extLst>
                <a:ext uri="{FF2B5EF4-FFF2-40B4-BE49-F238E27FC236}">
                  <a16:creationId xmlns:a16="http://schemas.microsoft.com/office/drawing/2014/main" id="{6309BAE5-C446-E674-8200-36446E75A862}"/>
                </a:ext>
              </a:extLst>
            </p:cNvPr>
            <p:cNvSpPr/>
            <p:nvPr/>
          </p:nvSpPr>
          <p:spPr>
            <a:xfrm>
              <a:off x="2386580" y="4445906"/>
              <a:ext cx="316134" cy="29994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54081280-BF2C-DAC3-708B-54C3811262D1}"/>
              </a:ext>
            </a:extLst>
          </p:cNvPr>
          <p:cNvSpPr txBox="1"/>
          <p:nvPr/>
        </p:nvSpPr>
        <p:spPr>
          <a:xfrm rot="10800000">
            <a:off x="8158316" y="4024658"/>
            <a:ext cx="738664" cy="8309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3600" dirty="0"/>
              <a:t>&lt;&lt;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89461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ig. 3">
            <a:extLst>
              <a:ext uri="{FF2B5EF4-FFF2-40B4-BE49-F238E27FC236}">
                <a16:creationId xmlns:a16="http://schemas.microsoft.com/office/drawing/2014/main" id="{4551CA12-B7C9-900A-D1B2-6CD85EF77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281A208-3F34-0762-BBC0-3A17DE68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FFFFFF"/>
                </a:solidFill>
              </a:rPr>
              <a:t>Crystal Uniformity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A8C349-B586-E340-351E-97EAE0D4B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FFFFFF"/>
                </a:solidFill>
              </a:rPr>
              <a:t>The best uniform and large enough scintillation crystal is NaI</a:t>
            </a:r>
          </a:p>
          <a:p>
            <a:pPr lvl="1"/>
            <a:r>
              <a:rPr kumimoji="1" lang="en-US" altLang="ja-JP">
                <a:solidFill>
                  <a:srgbClr val="FFFFFF"/>
                </a:solidFill>
              </a:rPr>
              <a:t>Largest </a:t>
            </a:r>
            <a:r>
              <a:rPr lang="en-US" altLang="ja-JP">
                <a:solidFill>
                  <a:srgbClr val="FFFFFF"/>
                </a:solidFill>
              </a:rPr>
              <a:t>size ever build?</a:t>
            </a:r>
          </a:p>
          <a:p>
            <a:pPr lvl="1"/>
            <a:r>
              <a:rPr kumimoji="1" lang="en-US" altLang="ja-JP">
                <a:solidFill>
                  <a:srgbClr val="FFFFFF"/>
                </a:solidFill>
              </a:rPr>
              <a:t>To cover 1m x 1m x 15 </a:t>
            </a:r>
            <a:r>
              <a:rPr lang="en-US" altLang="ja-JP">
                <a:solidFill>
                  <a:srgbClr val="FFFFFF"/>
                </a:solidFill>
              </a:rPr>
              <a:t>X</a:t>
            </a:r>
            <a:r>
              <a:rPr lang="en-US" altLang="ja-JP" baseline="-25000">
                <a:solidFill>
                  <a:srgbClr val="FFFFFF"/>
                </a:solidFill>
              </a:rPr>
              <a:t>0</a:t>
            </a:r>
            <a:r>
              <a:rPr lang="en-US" altLang="ja-JP">
                <a:solidFill>
                  <a:srgbClr val="FFFFFF"/>
                </a:solidFill>
              </a:rPr>
              <a:t> depth, we need segmentation anyway.</a:t>
            </a:r>
          </a:p>
          <a:p>
            <a:endParaRPr kumimoji="1" lang="en-US" altLang="ja-JP">
              <a:solidFill>
                <a:srgbClr val="FFFFFF"/>
              </a:solidFill>
            </a:endParaRPr>
          </a:p>
          <a:p>
            <a:r>
              <a:rPr kumimoji="1" lang="en-US" altLang="ja-JP">
                <a:solidFill>
                  <a:srgbClr val="FFFFFF"/>
                </a:solidFill>
              </a:rPr>
              <a:t>Segmentation provides nonuniformity</a:t>
            </a:r>
          </a:p>
          <a:p>
            <a:pPr lvl="1"/>
            <a:r>
              <a:rPr lang="en-US" altLang="ja-JP">
                <a:solidFill>
                  <a:srgbClr val="FFFFFF"/>
                </a:solidFill>
              </a:rPr>
              <a:t>Reflection at the boundary</a:t>
            </a:r>
          </a:p>
          <a:p>
            <a:pPr lvl="1"/>
            <a:r>
              <a:rPr kumimoji="1" lang="en-US" altLang="ja-JP">
                <a:solidFill>
                  <a:srgbClr val="FFFFFF"/>
                </a:solidFill>
              </a:rPr>
              <a:t>Energy loss in boundary material…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459710-F3C0-FDC2-2653-FF37B771EA34}"/>
              </a:ext>
            </a:extLst>
          </p:cNvPr>
          <p:cNvSpPr txBox="1"/>
          <p:nvPr/>
        </p:nvSpPr>
        <p:spPr>
          <a:xfrm>
            <a:off x="7381516" y="5530632"/>
            <a:ext cx="481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COSINE-200 </a:t>
            </a:r>
            <a:r>
              <a:rPr kumimoji="1" lang="en-US" altLang="ja-JP" dirty="0" err="1"/>
              <a:t>NaI</a:t>
            </a:r>
            <a:r>
              <a:rPr kumimoji="1" lang="en-US" altLang="ja-JP" dirty="0"/>
              <a:t>(Tl)</a:t>
            </a:r>
          </a:p>
          <a:p>
            <a:r>
              <a:rPr lang="en-US" altLang="ja-JP" b="0" i="0" u="none" strike="noStrike" dirty="0">
                <a:effectLst/>
                <a:latin typeface="-apple-system"/>
              </a:rPr>
              <a:t>https://</a:t>
            </a:r>
            <a:r>
              <a:rPr lang="en-US" altLang="ja-JP" b="0" i="0" u="none" strike="noStrike" dirty="0" err="1">
                <a:effectLst/>
                <a:latin typeface="-apple-system"/>
              </a:rPr>
              <a:t>doi.org</a:t>
            </a:r>
            <a:r>
              <a:rPr lang="en-US" altLang="ja-JP" b="0" i="0" u="none" strike="noStrike" dirty="0">
                <a:effectLst/>
                <a:latin typeface="-apple-system"/>
              </a:rPr>
              <a:t>/10.1140/</a:t>
            </a:r>
            <a:r>
              <a:rPr lang="en-US" altLang="ja-JP" b="0" i="0" u="none" strike="noStrike" dirty="0" err="1">
                <a:effectLst/>
                <a:latin typeface="-apple-system"/>
              </a:rPr>
              <a:t>epjc</a:t>
            </a:r>
            <a:r>
              <a:rPr lang="en-US" altLang="ja-JP" b="0" i="0" u="none" strike="noStrike" dirty="0">
                <a:effectLst/>
                <a:latin typeface="-apple-system"/>
              </a:rPr>
              <a:t>/s10052-020-8386-8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824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00606CA-B392-DDE0-C383-463C4E3C78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172" y="1253331"/>
            <a:ext cx="7399338" cy="4351337"/>
          </a:xfrm>
          <a:prstGeom prst="rect">
            <a:avLst/>
          </a:prstGeom>
        </p:spPr>
      </p:pic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C45CA3B8-F640-D230-99DF-3465A3FB1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705" y="1932972"/>
            <a:ext cx="4436295" cy="32601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C21F6F-47DC-919E-030D-664493231C32}"/>
              </a:ext>
            </a:extLst>
          </p:cNvPr>
          <p:cNvSpPr txBox="1"/>
          <p:nvPr/>
        </p:nvSpPr>
        <p:spPr>
          <a:xfrm>
            <a:off x="7888480" y="5413016"/>
            <a:ext cx="4170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Horiba technical report</a:t>
            </a:r>
          </a:p>
          <a:p>
            <a:r>
              <a:rPr kumimoji="1" lang="en-US" altLang="ja-JP" dirty="0"/>
              <a:t>https://</a:t>
            </a:r>
            <a:r>
              <a:rPr kumimoji="1" lang="en-US" altLang="ja-JP" dirty="0" err="1"/>
              <a:t>www.horiba.com</a:t>
            </a:r>
            <a:r>
              <a:rPr kumimoji="1" lang="en-US" altLang="ja-JP" dirty="0"/>
              <a:t>/uploads/media/RE09-18-098_03.pdf</a:t>
            </a:r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4A65075-3B85-C1E7-3C8B-42AB65834C6C}"/>
              </a:ext>
            </a:extLst>
          </p:cNvPr>
          <p:cNvCxnSpPr/>
          <p:nvPr/>
        </p:nvCxnSpPr>
        <p:spPr>
          <a:xfrm>
            <a:off x="3657600" y="2555631"/>
            <a:ext cx="26963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23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39895AEA-D937-58C9-8C9E-E9193140F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518"/>
            <a:ext cx="5857476" cy="49056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8498B04-B5C5-E286-0C26-5B75D72E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57200"/>
            <a:ext cx="4626863" cy="1929384"/>
          </a:xfrm>
        </p:spPr>
        <p:txBody>
          <a:bodyPr anchor="ctr">
            <a:normAutofit/>
          </a:bodyPr>
          <a:lstStyle/>
          <a:p>
            <a:r>
              <a:rPr lang="en-US" altLang="ja-JP" sz="4800" dirty="0" err="1"/>
              <a:t>NaI</a:t>
            </a:r>
            <a:r>
              <a:rPr lang="en-US" altLang="ja-JP" sz="4800" dirty="0"/>
              <a:t>(Tl) Detector</a:t>
            </a:r>
            <a:endParaRPr lang="ja-JP" altLang="en-US" sz="4800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B7846D-5B3A-F647-8477-1615F9A4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altLang="ja-JP" sz="2200" dirty="0"/>
              <a:t>PIENU detector to measure π</a:t>
            </a:r>
            <a:r>
              <a:rPr lang="ja-JP" altLang="en-US" sz="2200"/>
              <a:t>→</a:t>
            </a:r>
            <a:r>
              <a:rPr lang="en-US" altLang="ja-JP" sz="2200" dirty="0" err="1"/>
              <a:t>eν</a:t>
            </a:r>
            <a:endParaRPr lang="en-US" altLang="ja-JP" sz="2200" dirty="0"/>
          </a:p>
          <a:p>
            <a:r>
              <a:rPr lang="en-US" altLang="ja-JP" sz="2200" dirty="0"/>
              <a:t>48cm diam. x 48 cm depth</a:t>
            </a:r>
          </a:p>
          <a:p>
            <a:r>
              <a:rPr lang="en-US" altLang="ja-JP" sz="2200" dirty="0"/>
              <a:t>19 X</a:t>
            </a:r>
            <a:r>
              <a:rPr lang="en-US" altLang="ja-JP" sz="2200" baseline="-25000" dirty="0"/>
              <a:t>0</a:t>
            </a:r>
          </a:p>
          <a:p>
            <a:r>
              <a:rPr lang="en-US" altLang="ja-JP" sz="2200" dirty="0"/>
              <a:t>~2.2% in FWHM</a:t>
            </a:r>
            <a:endParaRPr lang="ja-JP" altLang="en-US" sz="2200"/>
          </a:p>
        </p:txBody>
      </p:sp>
      <p:pic>
        <p:nvPicPr>
          <p:cNvPr id="5" name="図 4" descr="グラフ, ヒストグラム&#10;&#10;自動的に生成された説明">
            <a:extLst>
              <a:ext uri="{FF2B5EF4-FFF2-40B4-BE49-F238E27FC236}">
                <a16:creationId xmlns:a16="http://schemas.microsoft.com/office/drawing/2014/main" id="{78D39DD4-1CC4-6382-8772-6A8176C09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35" y="2569464"/>
            <a:ext cx="4514033" cy="36789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E16AD7-D6BB-B9AE-997F-F05C18A9C106}"/>
              </a:ext>
            </a:extLst>
          </p:cNvPr>
          <p:cNvSpPr txBox="1"/>
          <p:nvPr/>
        </p:nvSpPr>
        <p:spPr>
          <a:xfrm>
            <a:off x="6370982" y="6285637"/>
            <a:ext cx="5710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sym typeface="Wingdings" pitchFamily="2" charset="2"/>
              </a:rPr>
              <a:t> LXe Calorimeter for MEG</a:t>
            </a:r>
            <a:endParaRPr kumimoji="1" lang="ja-JP" alt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2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9A2CF31-7C48-1A6E-AAA2-DFE34708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en-US" altLang="ja-JP" sz="4200" dirty="0"/>
              <a:t>MEG LXe Detector R&amp;D Issues</a:t>
            </a:r>
            <a:endParaRPr kumimoji="1" lang="ja-JP" altLang="en-US" sz="42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D395C2-94BE-CD39-F4E2-A420F6EE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295207" cy="3825496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000" b="1" dirty="0"/>
              <a:t>Photosensor</a:t>
            </a:r>
          </a:p>
          <a:p>
            <a:pPr lvl="1"/>
            <a:r>
              <a:rPr kumimoji="1" lang="en-US" altLang="ja-JP" sz="1600" dirty="0"/>
              <a:t>Radioactivity control for the purpose of very low energy measurement (WIMP DM)</a:t>
            </a:r>
          </a:p>
          <a:p>
            <a:r>
              <a:rPr kumimoji="1" lang="en-US" altLang="ja-JP" sz="2000" b="1" dirty="0"/>
              <a:t>Impurity removal</a:t>
            </a:r>
          </a:p>
          <a:p>
            <a:r>
              <a:rPr kumimoji="1" lang="en-US" altLang="ja-JP" sz="2000" b="1" dirty="0"/>
              <a:t>Pulse-tube refrigerator </a:t>
            </a:r>
            <a:r>
              <a:rPr kumimoji="1" lang="en-US" altLang="ja-JP" sz="2000" dirty="0"/>
              <a:t>optimized to liquefy and cool xenon</a:t>
            </a:r>
          </a:p>
          <a:p>
            <a:r>
              <a:rPr lang="en-US" altLang="ja-JP" sz="2000" b="1" dirty="0"/>
              <a:t>Front window </a:t>
            </a:r>
            <a:r>
              <a:rPr lang="en-US" altLang="ja-JP" sz="2000" dirty="0"/>
              <a:t>with a thin steel sheet backed up by an aluminum honeycomb sandwiched in carbon fiber plates</a:t>
            </a:r>
          </a:p>
          <a:p>
            <a:r>
              <a:rPr kumimoji="1" lang="en-US" altLang="ja-JP" sz="2000" b="1" dirty="0"/>
              <a:t>Xenon storage</a:t>
            </a:r>
          </a:p>
          <a:p>
            <a:pPr lvl="1"/>
            <a:r>
              <a:rPr lang="en-US" altLang="ja-JP" sz="2000" dirty="0"/>
              <a:t>High pressure tanks</a:t>
            </a:r>
          </a:p>
          <a:p>
            <a:pPr lvl="1"/>
            <a:r>
              <a:rPr kumimoji="1" lang="en-US" altLang="ja-JP" sz="2000" dirty="0"/>
              <a:t>Low pressure – liquid phase tank</a:t>
            </a:r>
            <a:endParaRPr kumimoji="1"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22BD78-77BE-37C2-2170-35E625DC7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528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2CF31-7C48-1A6E-AAA2-DFE34708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en-US" altLang="ja-JP" sz="4000" dirty="0"/>
              <a:t>LXe Calorimetry Ingredient </a:t>
            </a:r>
            <a:r>
              <a:rPr lang="en-US" altLang="ja-JP" sz="4000" dirty="0"/>
              <a:t>T</a:t>
            </a:r>
            <a:r>
              <a:rPr kumimoji="1" lang="en-US" altLang="ja-JP" sz="4000" dirty="0"/>
              <a:t>echnology</a:t>
            </a:r>
            <a:endParaRPr kumimoji="1" lang="ja-JP" altLang="en-US" sz="42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22BD78-77BE-37C2-2170-35E625DC7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124281-074F-1C33-43CB-59808795ACE0}"/>
              </a:ext>
            </a:extLst>
          </p:cNvPr>
          <p:cNvSpPr txBox="1"/>
          <p:nvPr/>
        </p:nvSpPr>
        <p:spPr>
          <a:xfrm>
            <a:off x="5540176" y="66848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Normal</a:t>
            </a:r>
            <a:endParaRPr kumimoji="1" lang="ja-JP" altLang="en-US" sz="3200">
              <a:solidFill>
                <a:srgbClr val="0000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D395C2-94BE-CD39-F4E2-A420F6EE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494844"/>
            <a:ext cx="5295207" cy="420355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Photosensor R&amp;D</a:t>
            </a:r>
          </a:p>
          <a:p>
            <a:pPr lvl="1"/>
            <a:r>
              <a:rPr kumimoji="1" lang="en-US" altLang="ja-JP" dirty="0"/>
              <a:t>High QE (PDE), less material, low heat dissipation</a:t>
            </a:r>
            <a:endParaRPr lang="en-US" altLang="ja-JP" dirty="0"/>
          </a:p>
          <a:p>
            <a:pPr lvl="1"/>
            <a:r>
              <a:rPr lang="en-US" altLang="ja-JP" dirty="0"/>
              <a:t>Low heat dissipation </a:t>
            </a:r>
            <a:r>
              <a:rPr lang="ja-JP" altLang="en-US"/>
              <a:t>↔ </a:t>
            </a:r>
            <a:r>
              <a:rPr lang="en-US" altLang="ja-JP" dirty="0"/>
              <a:t>rate capability (PMT)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 err="1"/>
              <a:t>SiPM</a:t>
            </a:r>
            <a:r>
              <a:rPr lang="en-US" altLang="ja-JP" dirty="0"/>
              <a:t>?</a:t>
            </a:r>
          </a:p>
          <a:p>
            <a:pPr lvl="1"/>
            <a:r>
              <a:rPr lang="en-US" altLang="ja-JP" dirty="0"/>
              <a:t>Much less material budget than that of PMT</a:t>
            </a:r>
          </a:p>
          <a:p>
            <a:pPr lvl="2"/>
            <a:r>
              <a:rPr lang="en-US" altLang="ja-JP" dirty="0"/>
              <a:t>PMT dynodes made of steel</a:t>
            </a:r>
          </a:p>
          <a:p>
            <a:pPr lvl="1"/>
            <a:r>
              <a:rPr lang="en-US" altLang="ja-JP" dirty="0"/>
              <a:t>Tremendous efforts by MEG II and Hamamatsu</a:t>
            </a:r>
          </a:p>
          <a:p>
            <a:pPr lvl="1"/>
            <a:r>
              <a:rPr lang="en-US" altLang="ja-JP" dirty="0"/>
              <a:t>PDE for UV light and radiation hardness</a:t>
            </a:r>
          </a:p>
          <a:p>
            <a:pPr lvl="1"/>
            <a:r>
              <a:rPr kumimoji="1" lang="en-US" altLang="ja-JP" dirty="0"/>
              <a:t>Details </a:t>
            </a:r>
            <a:r>
              <a:rPr lang="en-US" altLang="ja-JP" dirty="0"/>
              <a:t>in</a:t>
            </a:r>
            <a:r>
              <a:rPr kumimoji="1" lang="en-US" altLang="ja-JP" dirty="0"/>
              <a:t> MEG II presentation by Lukas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830458-6274-8577-328B-7C5CAB3C7D1A}"/>
              </a:ext>
            </a:extLst>
          </p:cNvPr>
          <p:cNvSpPr txBox="1"/>
          <p:nvPr/>
        </p:nvSpPr>
        <p:spPr>
          <a:xfrm>
            <a:off x="5524418" y="529350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(3 x</a:t>
            </a:r>
            <a:endParaRPr kumimoji="1" lang="ja-JP" altLang="en-US" sz="2800" b="1">
              <a:solidFill>
                <a:srgbClr val="0000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080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58458</TotalTime>
  <Words>942</Words>
  <Application>Microsoft Macintosh PowerPoint</Application>
  <PresentationFormat>ワイド画面</PresentationFormat>
  <Paragraphs>166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3" baseType="lpstr">
      <vt:lpstr>-apple-system</vt:lpstr>
      <vt:lpstr>MS PGothic</vt:lpstr>
      <vt:lpstr>游ゴシック</vt:lpstr>
      <vt:lpstr>游ゴシック Light</vt:lpstr>
      <vt:lpstr>Arial</vt:lpstr>
      <vt:lpstr>Cambria Math</vt:lpstr>
      <vt:lpstr>Helvetica</vt:lpstr>
      <vt:lpstr>Lucida Sans Unicode</vt:lpstr>
      <vt:lpstr>Symbol</vt:lpstr>
      <vt:lpstr>Tahoma</vt:lpstr>
      <vt:lpstr>Times</vt:lpstr>
      <vt:lpstr>Wingdings</vt:lpstr>
      <vt:lpstr>Office テーマ</vt:lpstr>
      <vt:lpstr>Liquid Xenon Electromagnetic Calorimeters of MEG and Pioneer</vt:lpstr>
      <vt:lpstr>LXe Calorimetry</vt:lpstr>
      <vt:lpstr>MEG &amp; MEG II</vt:lpstr>
      <vt:lpstr>Why no segmentation?</vt:lpstr>
      <vt:lpstr>Crystal Uniformity</vt:lpstr>
      <vt:lpstr>PowerPoint プレゼンテーション</vt:lpstr>
      <vt:lpstr>NaI(Tl) Detector</vt:lpstr>
      <vt:lpstr>MEG LXe Detector R&amp;D Issues</vt:lpstr>
      <vt:lpstr>LXe Calorimetry Ingredient Technology</vt:lpstr>
      <vt:lpstr>MEG PMT R&amp;D</vt:lpstr>
      <vt:lpstr>4th Generation (not used in MEG but you can buy from Hamamatsu)</vt:lpstr>
      <vt:lpstr>MEG LXe detector</vt:lpstr>
      <vt:lpstr>NA48 Kr Calorimeter</vt:lpstr>
      <vt:lpstr>SiPM for MEG II</vt:lpstr>
      <vt:lpstr>Time flies …</vt:lpstr>
      <vt:lpstr>PIONEER</vt:lpstr>
      <vt:lpstr>PIONEER electron measurement</vt:lpstr>
      <vt:lpstr>PIONEER Calorimeter Detector Concept</vt:lpstr>
      <vt:lpstr>Photosensors on the inner surface 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LXe Calorimetory</dc:title>
  <dc:creator>MIHARA Satoshi</dc:creator>
  <cp:lastModifiedBy>MIHARA Satoshi</cp:lastModifiedBy>
  <cp:revision>5</cp:revision>
  <dcterms:created xsi:type="dcterms:W3CDTF">2023-04-26T16:51:15Z</dcterms:created>
  <dcterms:modified xsi:type="dcterms:W3CDTF">2023-06-06T07:09:16Z</dcterms:modified>
</cp:coreProperties>
</file>