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60" r:id="rId2"/>
    <p:sldId id="803" r:id="rId3"/>
    <p:sldId id="782" r:id="rId4"/>
    <p:sldId id="802" r:id="rId5"/>
    <p:sldId id="792" r:id="rId6"/>
    <p:sldId id="483" r:id="rId7"/>
    <p:sldId id="797" r:id="rId8"/>
    <p:sldId id="804" r:id="rId9"/>
    <p:sldId id="805" r:id="rId10"/>
    <p:sldId id="806" r:id="rId11"/>
    <p:sldId id="807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5"/>
    <a:srgbClr val="941753"/>
    <a:srgbClr val="941651"/>
    <a:srgbClr val="249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3"/>
    <p:restoredTop sz="96005" autoAdjust="0"/>
  </p:normalViewPr>
  <p:slideViewPr>
    <p:cSldViewPr snapToGrid="0" snapToObjects="1">
      <p:cViewPr varScale="1">
        <p:scale>
          <a:sx n="126" d="100"/>
          <a:sy n="126" d="100"/>
        </p:scale>
        <p:origin x="24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157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20"/>
      <c:rotY val="3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287037777752383E-2"/>
          <c:y val="8.9085963667428492E-3"/>
          <c:w val="0.77312712781231507"/>
          <c:h val="0.9445035206439036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'ITA CHERCHEURS'!$AI$9</c:f>
              <c:strCache>
                <c:ptCount val="1"/>
                <c:pt idx="0">
                  <c:v>Chercheurs  et Enseignants/Chercheurs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'ITA CHERCHEURS'!$AJ$8:$AN$8</c:f>
              <c:strCache>
                <c:ptCount val="5"/>
                <c:pt idx="0">
                  <c:v>DEPE  (67)</c:v>
                </c:pt>
                <c:pt idx="1">
                  <c:v>DSA  (88)</c:v>
                </c:pt>
                <c:pt idx="2">
                  <c:v>DRHIM (28)</c:v>
                </c:pt>
                <c:pt idx="3">
                  <c:v>DRS (206)</c:v>
                </c:pt>
                <c:pt idx="4">
                  <c:v>IPHC (406)</c:v>
                </c:pt>
              </c:strCache>
            </c:strRef>
          </c:cat>
          <c:val>
            <c:numRef>
              <c:f>'ITA CHERCHEURS'!$AJ$9:$AN$9</c:f>
              <c:numCache>
                <c:formatCode>General</c:formatCode>
                <c:ptCount val="5"/>
                <c:pt idx="0">
                  <c:v>17</c:v>
                </c:pt>
                <c:pt idx="1">
                  <c:v>30</c:v>
                </c:pt>
                <c:pt idx="2">
                  <c:v>8</c:v>
                </c:pt>
                <c:pt idx="3">
                  <c:v>65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24-3E4B-AB41-133CD625B037}"/>
            </c:ext>
          </c:extLst>
        </c:ser>
        <c:ser>
          <c:idx val="1"/>
          <c:order val="1"/>
          <c:tx>
            <c:strRef>
              <c:f>'ITA CHERCHEURS'!$AI$10</c:f>
              <c:strCache>
                <c:ptCount val="1"/>
                <c:pt idx="0">
                  <c:v>ITA/ Support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'ITA CHERCHEURS'!$AJ$8:$AN$8</c:f>
              <c:strCache>
                <c:ptCount val="5"/>
                <c:pt idx="0">
                  <c:v>DEPE  (67)</c:v>
                </c:pt>
                <c:pt idx="1">
                  <c:v>DSA  (88)</c:v>
                </c:pt>
                <c:pt idx="2">
                  <c:v>DRHIM (28)</c:v>
                </c:pt>
                <c:pt idx="3">
                  <c:v>DRS (206)</c:v>
                </c:pt>
                <c:pt idx="4">
                  <c:v>IPHC (406)</c:v>
                </c:pt>
              </c:strCache>
            </c:strRef>
          </c:cat>
          <c:val>
            <c:numRef>
              <c:f>'ITA CHERCHEURS'!$AJ$10:$AN$10</c:f>
              <c:numCache>
                <c:formatCode>General</c:formatCode>
                <c:ptCount val="5"/>
                <c:pt idx="0">
                  <c:v>15</c:v>
                </c:pt>
                <c:pt idx="1">
                  <c:v>20</c:v>
                </c:pt>
                <c:pt idx="2">
                  <c:v>11</c:v>
                </c:pt>
                <c:pt idx="3">
                  <c:v>92</c:v>
                </c:pt>
                <c:pt idx="4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24-3E4B-AB41-133CD625B037}"/>
            </c:ext>
          </c:extLst>
        </c:ser>
        <c:ser>
          <c:idx val="2"/>
          <c:order val="2"/>
          <c:tx>
            <c:strRef>
              <c:f>'ITA CHERCHEURS'!$AI$11</c:f>
              <c:strCache>
                <c:ptCount val="1"/>
                <c:pt idx="0">
                  <c:v>Doctorants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'ITA CHERCHEURS'!$AJ$8:$AN$8</c:f>
              <c:strCache>
                <c:ptCount val="5"/>
                <c:pt idx="0">
                  <c:v>DEPE  (67)</c:v>
                </c:pt>
                <c:pt idx="1">
                  <c:v>DSA  (88)</c:v>
                </c:pt>
                <c:pt idx="2">
                  <c:v>DRHIM (28)</c:v>
                </c:pt>
                <c:pt idx="3">
                  <c:v>DRS (206)</c:v>
                </c:pt>
                <c:pt idx="4">
                  <c:v>IPHC (406)</c:v>
                </c:pt>
              </c:strCache>
            </c:strRef>
          </c:cat>
          <c:val>
            <c:numRef>
              <c:f>'ITA CHERCHEURS'!$AJ$11:$AN$11</c:f>
              <c:numCache>
                <c:formatCode>General</c:formatCode>
                <c:ptCount val="5"/>
                <c:pt idx="0">
                  <c:v>27</c:v>
                </c:pt>
                <c:pt idx="1">
                  <c:v>33</c:v>
                </c:pt>
                <c:pt idx="2">
                  <c:v>7</c:v>
                </c:pt>
                <c:pt idx="3">
                  <c:v>39</c:v>
                </c:pt>
                <c:pt idx="4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24-3E4B-AB41-133CD625B037}"/>
            </c:ext>
          </c:extLst>
        </c:ser>
        <c:ser>
          <c:idx val="3"/>
          <c:order val="3"/>
          <c:tx>
            <c:strRef>
              <c:f>'ITA CHERCHEURS'!$AI$12</c:f>
              <c:strCache>
                <c:ptCount val="1"/>
                <c:pt idx="0">
                  <c:v>CDD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5773435209175284E-2"/>
                  <c:y val="-1.452784503631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24-3E4B-AB41-133CD625B037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'ITA CHERCHEURS'!$AJ$8:$AN$8</c:f>
              <c:strCache>
                <c:ptCount val="5"/>
                <c:pt idx="0">
                  <c:v>DEPE  (67)</c:v>
                </c:pt>
                <c:pt idx="1">
                  <c:v>DSA  (88)</c:v>
                </c:pt>
                <c:pt idx="2">
                  <c:v>DRHIM (28)</c:v>
                </c:pt>
                <c:pt idx="3">
                  <c:v>DRS (206)</c:v>
                </c:pt>
                <c:pt idx="4">
                  <c:v>IPHC (406)</c:v>
                </c:pt>
              </c:strCache>
            </c:strRef>
          </c:cat>
          <c:val>
            <c:numRef>
              <c:f>'ITA CHERCHEURS'!$AJ$12:$AN$12</c:f>
              <c:numCache>
                <c:formatCode>General</c:formatCode>
                <c:ptCount val="5"/>
                <c:pt idx="0">
                  <c:v>10</c:v>
                </c:pt>
                <c:pt idx="1">
                  <c:v>9</c:v>
                </c:pt>
                <c:pt idx="2">
                  <c:v>2</c:v>
                </c:pt>
                <c:pt idx="3">
                  <c:v>21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24-3E4B-AB41-133CD625B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330"/>
        <c:shape val="box"/>
        <c:axId val="546463400"/>
        <c:axId val="1"/>
        <c:axId val="0"/>
      </c:bar3DChart>
      <c:catAx>
        <c:axId val="546463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546463400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5.7829161434023585E-2"/>
          <c:y val="1.3296028674381798E-2"/>
          <c:w val="0.49395268220136679"/>
          <c:h val="0.36960992164115075"/>
        </c:manualLayout>
      </c:layout>
      <c:overlay val="0"/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5D8676D-68B5-EF4E-8066-CF4E2FCEEB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BCEAEC-2732-5948-9AEE-AE732577C9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08C3C-9688-0D4C-88B6-239D429537F2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C9C5EB-45A7-744A-A972-23D252063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133C0F-9CE0-634A-AA0B-FC1507755B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39423-3B3C-684D-B6A8-BA34690081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411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F3062-CA40-7E4F-A75D-2E6134C6266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EDE0C-979A-034D-92B4-3828246C41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1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DBE4CBA4-9EE1-3145-89DD-06178F12F327}" type="slidenum">
              <a:rPr lang="fr-FR" altLang="fr-FR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305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8329"/>
            <a:ext cx="7772400" cy="1831634"/>
          </a:xfrm>
        </p:spPr>
        <p:txBody>
          <a:bodyPr anchor="b">
            <a:normAutofit/>
          </a:bodyPr>
          <a:lstStyle>
            <a:lvl1pPr algn="ctr">
              <a:defRPr sz="5500" baseline="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55310"/>
            <a:ext cx="6858000" cy="1102489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F06B-B2EA-E44A-B490-DA64B7554D8E}" type="datetime1">
              <a:rPr lang="fr-FR" smtClean="0"/>
              <a:t>15/05/2023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377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E1-4271-7C48-A987-CBFE260A71E3}" type="datetime1">
              <a:rPr lang="fr-FR" smtClean="0"/>
              <a:t>15/05/2023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4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460D2-FDC7-104D-9ED7-B459141DD007}" type="datetime1">
              <a:rPr lang="fr-FR" smtClean="0"/>
              <a:t>15/05/2023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430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6415-673C-E84E-AA9D-A3B2B9E3CA44}" type="datetime1">
              <a:rPr lang="fr-FR" smtClean="0"/>
              <a:t>15/05/2023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70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510" y="0"/>
            <a:ext cx="6999840" cy="804231"/>
          </a:xfrm>
        </p:spPr>
        <p:txBody>
          <a:bodyPr/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E388-9B66-164A-9F19-B4E9DFCDC997}" type="datetime1">
              <a:rPr lang="fr-FR" smtClean="0"/>
              <a:t>15/05/2023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0650" y="6378163"/>
            <a:ext cx="2057400" cy="365125"/>
          </a:xfrm>
        </p:spPr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8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E44-6F1B-2146-8203-999D4034A669}" type="datetime1">
              <a:rPr lang="fr-FR" smtClean="0"/>
              <a:t>15/05/2023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5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E2137-054B-934B-BC33-9C4DA80E1412}" type="datetime1">
              <a:rPr lang="fr-FR" smtClean="0"/>
              <a:t>15/05/2023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85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93BC-C353-A14E-891E-7E4A339E0B69}" type="datetime1">
              <a:rPr lang="fr-FR" smtClean="0"/>
              <a:t>15/05/2023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128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F6A3-8414-814A-B1AF-4A9D948FF397}" type="datetime1">
              <a:rPr lang="fr-FR" smtClean="0"/>
              <a:t>15/05/2023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988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080" y="2637183"/>
            <a:ext cx="6999840" cy="1217784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F6A3-8414-814A-B1AF-4A9D948FF397}" type="datetime1">
              <a:rPr lang="fr-FR" smtClean="0"/>
              <a:t>15/05/2023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77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C396-C6EA-3946-ADA2-867061BF4A06}" type="datetime1">
              <a:rPr lang="fr-FR" smtClean="0"/>
              <a:t>15/05/2023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63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F41E-4F53-7347-AB0E-B0FBA3D5E194}" type="datetime1">
              <a:rPr lang="fr-FR" smtClean="0"/>
              <a:t>15/05/2023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395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 userDrawn="1"/>
        </p:nvSpPr>
        <p:spPr>
          <a:xfrm>
            <a:off x="270" y="37080"/>
            <a:ext cx="9143730" cy="827531"/>
          </a:xfrm>
          <a:prstGeom prst="roundRect">
            <a:avLst>
              <a:gd name="adj" fmla="val 31"/>
            </a:avLst>
          </a:prstGeom>
          <a:gradFill>
            <a:gsLst>
              <a:gs pos="0">
                <a:srgbClr val="FFFFFF"/>
              </a:gs>
              <a:gs pos="100000">
                <a:srgbClr val="CADAEE"/>
              </a:gs>
            </a:gsLst>
            <a:lin ang="5400000"/>
          </a:gradFill>
          <a:ln>
            <a:noFill/>
          </a:ln>
        </p:spPr>
      </p:sp>
      <p:sp>
        <p:nvSpPr>
          <p:cNvPr id="8" name="Line 7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9" name="Line 8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0" name="Line 9"/>
          <p:cNvSpPr/>
          <p:nvPr userDrawn="1"/>
        </p:nvSpPr>
        <p:spPr>
          <a:xfrm>
            <a:off x="0" y="37080"/>
            <a:ext cx="1080" cy="457200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  <p:sp>
        <p:nvSpPr>
          <p:cNvPr id="11" name="Line 10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2" name="Line 11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3" name="Line 12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4" name="Line 13"/>
          <p:cNvSpPr/>
          <p:nvPr userDrawn="1"/>
        </p:nvSpPr>
        <p:spPr>
          <a:xfrm>
            <a:off x="0" y="37080"/>
            <a:ext cx="1080" cy="457200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  <p:sp>
        <p:nvSpPr>
          <p:cNvPr id="15" name="Line 14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6" name="Line 15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7" name="Line 16"/>
          <p:cNvSpPr/>
          <p:nvPr userDrawn="1"/>
        </p:nvSpPr>
        <p:spPr>
          <a:xfrm>
            <a:off x="0" y="37080"/>
            <a:ext cx="1080" cy="457200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  <p:sp>
        <p:nvSpPr>
          <p:cNvPr id="18" name="Line 17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9" name="Line 18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0" name="Line 19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1" name="Line 20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2" name="Line 21"/>
          <p:cNvSpPr/>
          <p:nvPr userDrawn="1"/>
        </p:nvSpPr>
        <p:spPr>
          <a:xfrm>
            <a:off x="0" y="37080"/>
            <a:ext cx="1080" cy="457200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  <p:sp>
        <p:nvSpPr>
          <p:cNvPr id="23" name="Line 22"/>
          <p:cNvSpPr/>
          <p:nvPr userDrawn="1"/>
        </p:nvSpPr>
        <p:spPr>
          <a:xfrm>
            <a:off x="0" y="37080"/>
            <a:ext cx="1080" cy="457200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  <p:sp>
        <p:nvSpPr>
          <p:cNvPr id="24" name="Line 23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5" name="Line 24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6" name="Line 25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7" name="Line 26"/>
          <p:cNvSpPr/>
          <p:nvPr userDrawn="1"/>
        </p:nvSpPr>
        <p:spPr>
          <a:xfrm>
            <a:off x="0" y="37080"/>
            <a:ext cx="342900" cy="1440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8" name="Line 27"/>
          <p:cNvSpPr/>
          <p:nvPr userDrawn="1"/>
        </p:nvSpPr>
        <p:spPr>
          <a:xfrm>
            <a:off x="0" y="37080"/>
            <a:ext cx="1080" cy="457200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  <p:sp>
        <p:nvSpPr>
          <p:cNvPr id="29" name="CustomShape 28"/>
          <p:cNvSpPr/>
          <p:nvPr userDrawn="1"/>
        </p:nvSpPr>
        <p:spPr>
          <a:xfrm>
            <a:off x="0" y="37080"/>
            <a:ext cx="6858000" cy="1042920"/>
          </a:xfrm>
          <a:prstGeom prst="roundRect">
            <a:avLst>
              <a:gd name="adj" fmla="val 32"/>
            </a:avLst>
          </a:prstGeom>
          <a:noFill/>
          <a:ln>
            <a:noFill/>
          </a:ln>
        </p:spPr>
      </p:sp>
      <p:pic>
        <p:nvPicPr>
          <p:cNvPr id="30" name="Image 29"/>
          <p:cNvPicPr/>
          <p:nvPr userDrawn="1"/>
        </p:nvPicPr>
        <p:blipFill>
          <a:blip r:embed="rId14"/>
          <a:stretch>
            <a:fillRect/>
          </a:stretch>
        </p:blipFill>
        <p:spPr>
          <a:xfrm>
            <a:off x="8019630" y="17007"/>
            <a:ext cx="1078275" cy="807022"/>
          </a:xfrm>
          <a:prstGeom prst="rect">
            <a:avLst/>
          </a:prstGeom>
          <a:ln>
            <a:noFill/>
          </a:ln>
        </p:spPr>
      </p:pic>
      <p:pic>
        <p:nvPicPr>
          <p:cNvPr id="31" name="Image 30"/>
          <p:cNvPicPr/>
          <p:nvPr userDrawn="1"/>
        </p:nvPicPr>
        <p:blipFill>
          <a:blip r:embed="rId15"/>
          <a:stretch>
            <a:fillRect/>
          </a:stretch>
        </p:blipFill>
        <p:spPr>
          <a:xfrm>
            <a:off x="0" y="824034"/>
            <a:ext cx="1872000" cy="64800"/>
          </a:xfrm>
          <a:prstGeom prst="rect">
            <a:avLst/>
          </a:prstGeom>
          <a:ln>
            <a:noFill/>
          </a:ln>
        </p:spPr>
      </p:pic>
      <p:sp>
        <p:nvSpPr>
          <p:cNvPr id="32" name="CustomShape 30"/>
          <p:cNvSpPr/>
          <p:nvPr userDrawn="1"/>
        </p:nvSpPr>
        <p:spPr>
          <a:xfrm rot="10800000">
            <a:off x="1833176" y="824034"/>
            <a:ext cx="5477647" cy="64800"/>
          </a:xfrm>
          <a:prstGeom prst="roundRect">
            <a:avLst>
              <a:gd name="adj" fmla="val 490"/>
            </a:avLst>
          </a:prstGeom>
          <a:solidFill>
            <a:srgbClr val="9999FF"/>
          </a:solidFill>
          <a:ln>
            <a:noFill/>
          </a:ln>
        </p:spPr>
        <p:txBody>
          <a:bodyPr/>
          <a:lstStyle/>
          <a:p>
            <a:endParaRPr lang="fr-FR" sz="1350" dirty="0"/>
          </a:p>
        </p:txBody>
      </p:sp>
      <p:pic>
        <p:nvPicPr>
          <p:cNvPr id="33" name="Image 32"/>
          <p:cNvPicPr/>
          <p:nvPr userDrawn="1"/>
        </p:nvPicPr>
        <p:blipFill>
          <a:blip r:embed="rId16"/>
          <a:stretch>
            <a:fillRect/>
          </a:stretch>
        </p:blipFill>
        <p:spPr>
          <a:xfrm>
            <a:off x="7205867" y="824032"/>
            <a:ext cx="1938133" cy="64800"/>
          </a:xfrm>
          <a:prstGeom prst="rect">
            <a:avLst/>
          </a:prstGeom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9510" y="35821"/>
            <a:ext cx="6944025" cy="82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43" y="1092333"/>
            <a:ext cx="8097398" cy="5084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604" y="63632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3C076-FDD6-7742-B37B-CCF3923321CA}" type="datetime1">
              <a:rPr lang="fr-FR" smtClean="0"/>
              <a:t>15/05/2023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199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  <p:pic>
        <p:nvPicPr>
          <p:cNvPr id="35" name="Picture 2" descr="fficher l'image d'origine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7" y="93609"/>
            <a:ext cx="714414" cy="714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54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2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png"/><Relationship Id="rId21" Type="http://schemas.openxmlformats.org/officeDocument/2006/relationships/image" Target="../media/image27.tiff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image" Target="../media/image44.jp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3566" y="1708842"/>
            <a:ext cx="6999840" cy="804231"/>
          </a:xfrm>
        </p:spPr>
        <p:txBody>
          <a:bodyPr>
            <a:noAutofit/>
          </a:bodyPr>
          <a:lstStyle/>
          <a:p>
            <a:r>
              <a:rPr lang="fr-FR" sz="6000" dirty="0"/>
              <a:t>The CMS team at IPHC - Strasbourg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1</a:t>
            </a:fld>
            <a:endParaRPr lang="fr-FR" dirty="0"/>
          </a:p>
        </p:txBody>
      </p:sp>
      <p:sp>
        <p:nvSpPr>
          <p:cNvPr id="5" name="ZoneTexte 11">
            <a:extLst>
              <a:ext uri="{FF2B5EF4-FFF2-40B4-BE49-F238E27FC236}">
                <a16:creationId xmlns:a16="http://schemas.microsoft.com/office/drawing/2014/main" id="{FB58EBD2-29F8-1D41-B06E-BDD0B1D80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46" y="6460061"/>
            <a:ext cx="8753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dirty="0">
                <a:solidFill>
                  <a:srgbClr val="4D4D4D"/>
                </a:solidFill>
              </a:rPr>
              <a:t>Top LHC France – May 2023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7AAC083-9B21-1B47-8CAD-145FC0BC7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2555"/>
            <a:ext cx="9144000" cy="1774505"/>
          </a:xfrm>
          <a:prstGeom prst="rect">
            <a:avLst/>
          </a:prstGeom>
        </p:spPr>
      </p:pic>
      <p:pic>
        <p:nvPicPr>
          <p:cNvPr id="8" name="Picture 15" descr="logo_cnrs">
            <a:extLst>
              <a:ext uri="{FF2B5EF4-FFF2-40B4-BE49-F238E27FC236}">
                <a16:creationId xmlns:a16="http://schemas.microsoft.com/office/drawing/2014/main" id="{84F335B0-9F5D-8849-842C-865A6F29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15" y="5149158"/>
            <a:ext cx="1273810" cy="159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F89E80-AF44-094D-93EE-40B17308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82" y="5100007"/>
            <a:ext cx="1674693" cy="136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ens pratiques - Pôle d'appui à la publication">
            <a:extLst>
              <a:ext uri="{FF2B5EF4-FFF2-40B4-BE49-F238E27FC236}">
                <a16:creationId xmlns:a16="http://schemas.microsoft.com/office/drawing/2014/main" id="{EF365807-80A1-E545-AC91-E3BCC5549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5347763"/>
            <a:ext cx="3039316" cy="11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08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31E05A-8861-E8F9-54F6-30659289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Diner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2F3458-142A-3D32-DD57-09DE5E1C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10</a:t>
            </a:fld>
            <a:endParaRPr lang="fr-FR"/>
          </a:p>
        </p:txBody>
      </p:sp>
      <p:pic>
        <p:nvPicPr>
          <p:cNvPr id="2050" name="Picture 2" descr="GURTLERHOFT , Strasbourg - Mairie Sud - Menu, Prix &amp; Restaurant Avis -  Tripadvisor">
            <a:extLst>
              <a:ext uri="{FF2B5EF4-FFF2-40B4-BE49-F238E27FC236}">
                <a16:creationId xmlns:a16="http://schemas.microsoft.com/office/drawing/2014/main" id="{F08A1626-5419-E24D-4E8D-3DAE898A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" y="967581"/>
            <a:ext cx="3544730" cy="23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URTLERHOFT - Restaurant alsacien - Strasbourg (67000)">
            <a:extLst>
              <a:ext uri="{FF2B5EF4-FFF2-40B4-BE49-F238E27FC236}">
                <a16:creationId xmlns:a16="http://schemas.microsoft.com/office/drawing/2014/main" id="{EA6B9C6D-7F43-64DF-4C4C-82A9AC934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07" y="967582"/>
            <a:ext cx="3544731" cy="236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DEAE15-0C5B-AB04-8DEF-365219900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42" y="3272784"/>
            <a:ext cx="4467224" cy="34705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EE464A-8B71-3580-28DB-8669A8604597}"/>
              </a:ext>
            </a:extLst>
          </p:cNvPr>
          <p:cNvSpPr txBox="1"/>
          <p:nvPr/>
        </p:nvSpPr>
        <p:spPr>
          <a:xfrm>
            <a:off x="4779407" y="3527265"/>
            <a:ext cx="40186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Gurtlerhoft</a:t>
            </a:r>
            <a:r>
              <a:rPr lang="en-GB" sz="1600" b="1" dirty="0"/>
              <a:t> 13 place de la Cathédrale, 6700 Strasbourg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Located in front of the Cathedral.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Reservation made at 20h00.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From the lab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Bus G “Argo”, direction and stop “Gare Centrale”,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Either walk from train station (15’)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Or take Tram A, direction “</a:t>
            </a:r>
            <a:r>
              <a:rPr lang="en-GB" sz="1600" dirty="0" err="1"/>
              <a:t>Illkirch</a:t>
            </a:r>
            <a:r>
              <a:rPr lang="en-GB" sz="1600" dirty="0"/>
              <a:t>”, stops </a:t>
            </a:r>
            <a:r>
              <a:rPr lang="en-GB" sz="1600" dirty="0" err="1"/>
              <a:t>Langstross</a:t>
            </a:r>
            <a:r>
              <a:rPr lang="en-GB" sz="1600" dirty="0"/>
              <a:t> Grand rue, then 5’ walking.</a:t>
            </a:r>
          </a:p>
        </p:txBody>
      </p:sp>
    </p:spTree>
    <p:extLst>
      <p:ext uri="{BB962C8B-B14F-4D97-AF65-F5344CB8AC3E}">
        <p14:creationId xmlns:p14="http://schemas.microsoft.com/office/powerpoint/2010/main" val="2141360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9B40D-5DB8-6822-F851-98868ABDB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10" y="3342640"/>
            <a:ext cx="6999840" cy="804231"/>
          </a:xfrm>
        </p:spPr>
        <p:txBody>
          <a:bodyPr/>
          <a:lstStyle/>
          <a:p>
            <a:r>
              <a:rPr lang="fr-FR" dirty="0"/>
              <a:t>Have a good workshop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3231CF-BFD1-35C3-FA3A-F2E4F527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872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AE03B5-87BA-64C3-1007-1694D589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080" y="3232532"/>
            <a:ext cx="6999840" cy="804231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Welcome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Director</a:t>
            </a:r>
            <a:br>
              <a:rPr lang="fr-FR" dirty="0"/>
            </a:br>
            <a:r>
              <a:rPr lang="fr-FR" dirty="0"/>
              <a:t>Sandrine Courtin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FFED10-D010-9040-9BF0-D17168544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11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6316663"/>
            <a:ext cx="10287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itre 1"/>
          <p:cNvSpPr txBox="1">
            <a:spLocks/>
          </p:cNvSpPr>
          <p:nvPr/>
        </p:nvSpPr>
        <p:spPr bwMode="auto">
          <a:xfrm>
            <a:off x="749586" y="115888"/>
            <a:ext cx="722601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rgbClr val="376092"/>
                </a:solidFill>
                <a:latin typeface="Calibri" charset="0"/>
              </a:rPr>
              <a:t>The Institut Pluridisciplinaire Hubert Curien (IPHC)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FA0726-5CD4-1044-92FF-9FBE49536FA6}"/>
              </a:ext>
            </a:extLst>
          </p:cNvPr>
          <p:cNvSpPr/>
          <p:nvPr/>
        </p:nvSpPr>
        <p:spPr>
          <a:xfrm>
            <a:off x="463550" y="836613"/>
            <a:ext cx="7345363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0" dirty="0">
                <a:solidFill>
                  <a:prstClr val="black"/>
                </a:solidFill>
                <a:latin typeface="Calibri"/>
                <a:ea typeface="+mn-ea"/>
              </a:rPr>
              <a:t>Comes from the fusion of 3 laboratories in 2006,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0" dirty="0">
                <a:solidFill>
                  <a:prstClr val="black"/>
                </a:solidFill>
                <a:latin typeface="Calibri"/>
                <a:ea typeface="+mn-ea"/>
              </a:rPr>
              <a:t>Attached to the CNRS (in2p3) and the University of Strasbourg.</a:t>
            </a:r>
          </a:p>
        </p:txBody>
      </p:sp>
      <p:pic>
        <p:nvPicPr>
          <p:cNvPr id="32775" name="Image 68" descr="logo-IPHC-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103188"/>
            <a:ext cx="8413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e 32"/>
          <p:cNvGrpSpPr>
            <a:grpSpLocks/>
          </p:cNvGrpSpPr>
          <p:nvPr/>
        </p:nvGrpSpPr>
        <p:grpSpPr bwMode="auto">
          <a:xfrm>
            <a:off x="34925" y="1557338"/>
            <a:ext cx="5616575" cy="3298825"/>
            <a:chOff x="251520" y="803079"/>
            <a:chExt cx="5616624" cy="3299585"/>
          </a:xfrm>
        </p:grpSpPr>
        <p:grpSp>
          <p:nvGrpSpPr>
            <p:cNvPr id="32816" name="Groupe 33"/>
            <p:cNvGrpSpPr>
              <a:grpSpLocks/>
            </p:cNvGrpSpPr>
            <p:nvPr/>
          </p:nvGrpSpPr>
          <p:grpSpPr bwMode="auto">
            <a:xfrm>
              <a:off x="251520" y="803079"/>
              <a:ext cx="5616624" cy="3068449"/>
              <a:chOff x="251520" y="803079"/>
              <a:chExt cx="5616624" cy="306844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5607146-E92E-2145-BDF0-BEA0A40192E3}"/>
                  </a:ext>
                </a:extLst>
              </p:cNvPr>
              <p:cNvSpPr/>
              <p:nvPr/>
            </p:nvSpPr>
            <p:spPr>
              <a:xfrm>
                <a:off x="251520" y="803079"/>
                <a:ext cx="5616624" cy="266429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gradFill>
                  <a:gsLst>
                    <a:gs pos="0">
                      <a:srgbClr val="00B050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b="0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grpSp>
            <p:nvGrpSpPr>
              <p:cNvPr id="32821" name="Groupe 36"/>
              <p:cNvGrpSpPr>
                <a:grpSpLocks/>
              </p:cNvGrpSpPr>
              <p:nvPr/>
            </p:nvGrpSpPr>
            <p:grpSpPr bwMode="auto">
              <a:xfrm>
                <a:off x="395536" y="873377"/>
                <a:ext cx="5453111" cy="2998151"/>
                <a:chOff x="395536" y="873377"/>
                <a:chExt cx="5453111" cy="2998151"/>
              </a:xfrm>
            </p:grpSpPr>
            <p:sp>
              <p:nvSpPr>
                <p:cNvPr id="38" name="Text Box 10">
                  <a:extLst>
                    <a:ext uri="{FF2B5EF4-FFF2-40B4-BE49-F238E27FC236}">
                      <a16:creationId xmlns:a16="http://schemas.microsoft.com/office/drawing/2014/main" id="{DE7FDBC7-7EC7-6F41-9E58-F873860A8D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5536" y="873377"/>
                  <a:ext cx="5453111" cy="402384"/>
                </a:xfrm>
                <a:prstGeom prst="rect">
                  <a:avLst/>
                </a:prstGeom>
                <a:noFill/>
                <a:ln w="88900">
                  <a:noFill/>
                  <a:miter lim="800000"/>
                  <a:headEnd/>
                  <a:tailEnd/>
                </a:ln>
                <a:effectLst/>
              </p:spPr>
              <p:txBody>
                <a:bodyPr lIns="90000" tIns="46800" rIns="90000" bIns="4680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2000" kern="0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Department of Ecology, Physiology and Ethology</a:t>
                  </a:r>
                </a:p>
              </p:txBody>
            </p:sp>
            <p:grpSp>
              <p:nvGrpSpPr>
                <p:cNvPr id="32823" name="Groupe 38"/>
                <p:cNvGrpSpPr>
                  <a:grpSpLocks/>
                </p:cNvGrpSpPr>
                <p:nvPr/>
              </p:nvGrpSpPr>
              <p:grpSpPr bwMode="auto">
                <a:xfrm>
                  <a:off x="395536" y="1544380"/>
                  <a:ext cx="2141000" cy="2063775"/>
                  <a:chOff x="3779912" y="4197342"/>
                  <a:chExt cx="2141000" cy="2063775"/>
                </a:xfrm>
              </p:grpSpPr>
              <p:pic>
                <p:nvPicPr>
                  <p:cNvPr id="32825" name="Picture 18" descr="0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500"/>
                  <a:stretch>
                    <a:fillRect/>
                  </a:stretch>
                </p:blipFill>
                <p:spPr bwMode="auto">
                  <a:xfrm>
                    <a:off x="3779912" y="4197343"/>
                    <a:ext cx="1219200" cy="9906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2826" name="Picture 31" descr="tortue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828" t="22858" r="13152" b="11429"/>
                  <a:stretch>
                    <a:fillRect/>
                  </a:stretch>
                </p:blipFill>
                <p:spPr bwMode="auto">
                  <a:xfrm>
                    <a:off x="3779912" y="5176855"/>
                    <a:ext cx="1600200" cy="10842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2827" name="Picture 35" descr="EulemurFulvusAlbifrons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371" r="23323"/>
                  <a:stretch>
                    <a:fillRect/>
                  </a:stretch>
                </p:blipFill>
                <p:spPr bwMode="auto">
                  <a:xfrm>
                    <a:off x="4996987" y="4197342"/>
                    <a:ext cx="923925" cy="9906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2828" name="Picture 36" descr="microcèbe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63675" y="5041917"/>
                    <a:ext cx="757237" cy="1219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82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535952" y="1560491"/>
                  <a:ext cx="3240117" cy="23110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889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marL="285750" indent="-28575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fr-FR" altLang="fr-FR" sz="1800" b="0" dirty="0">
                      <a:solidFill>
                        <a:srgbClr val="000000"/>
                      </a:solidFill>
                      <a:latin typeface="Calibri" charset="0"/>
                    </a:rPr>
                    <a:t>Réponse de l’animal aux changements environnementaux</a:t>
                  </a:r>
                </a:p>
                <a:p>
                  <a:pPr eaLnBrk="1" hangingPunct="1">
                    <a:spcBef>
                      <a:spcPct val="0"/>
                    </a:spcBef>
                  </a:pPr>
                  <a:r>
                    <a:rPr lang="fr-FR" altLang="fr-FR" sz="1800" b="0" dirty="0">
                      <a:solidFill>
                        <a:srgbClr val="000000"/>
                      </a:solidFill>
                      <a:latin typeface="Calibri" charset="0"/>
                    </a:rPr>
                    <a:t>Les animaux comme indicateurs de changements de climats</a:t>
                  </a:r>
                </a:p>
                <a:p>
                  <a:pPr eaLnBrk="1" hangingPunct="1">
                    <a:spcBef>
                      <a:spcPct val="0"/>
                    </a:spcBef>
                  </a:pPr>
                  <a:r>
                    <a:rPr lang="fr-FR" altLang="fr-FR" sz="1800" b="0" dirty="0">
                      <a:solidFill>
                        <a:srgbClr val="000000"/>
                      </a:solidFill>
                      <a:latin typeface="Calibri" charset="0"/>
                    </a:rPr>
                    <a:t>Mécanismes d’adaptation animale</a:t>
                  </a:r>
                </a:p>
              </p:txBody>
            </p:sp>
          </p:grpSp>
        </p:grp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4DD6907-5E47-444A-8E8D-9D75CE53F5EF}"/>
                </a:ext>
              </a:extLst>
            </p:cNvPr>
            <p:cNvSpPr txBox="1"/>
            <p:nvPr/>
          </p:nvSpPr>
          <p:spPr>
            <a:xfrm>
              <a:off x="251520" y="3732691"/>
              <a:ext cx="2987701" cy="3699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b="0" kern="0" dirty="0">
                  <a:solidFill>
                    <a:srgbClr val="00B050"/>
                  </a:solidFill>
                  <a:latin typeface="Gill Sans Ultra Bold" pitchFamily="34" charset="0"/>
                  <a:ea typeface="+mn-ea"/>
                </a:rPr>
                <a:t>BIOLOGIE</a:t>
              </a:r>
            </a:p>
          </p:txBody>
        </p:sp>
      </p:grpSp>
      <p:grpSp>
        <p:nvGrpSpPr>
          <p:cNvPr id="45" name="Groupe 44"/>
          <p:cNvGrpSpPr>
            <a:grpSpLocks/>
          </p:cNvGrpSpPr>
          <p:nvPr/>
        </p:nvGrpSpPr>
        <p:grpSpPr bwMode="auto">
          <a:xfrm>
            <a:off x="539750" y="2205038"/>
            <a:ext cx="5905500" cy="3163332"/>
            <a:chOff x="1403648" y="1776642"/>
            <a:chExt cx="5760640" cy="3163971"/>
          </a:xfrm>
        </p:grpSpPr>
        <p:grpSp>
          <p:nvGrpSpPr>
            <p:cNvPr id="32803" name="Groupe 45"/>
            <p:cNvGrpSpPr>
              <a:grpSpLocks/>
            </p:cNvGrpSpPr>
            <p:nvPr/>
          </p:nvGrpSpPr>
          <p:grpSpPr bwMode="auto">
            <a:xfrm>
              <a:off x="1403648" y="1776642"/>
              <a:ext cx="5760640" cy="3163971"/>
              <a:chOff x="2267744" y="2506014"/>
              <a:chExt cx="5760640" cy="3163971"/>
            </a:xfrm>
          </p:grpSpPr>
          <p:grpSp>
            <p:nvGrpSpPr>
              <p:cNvPr id="32805" name="Groupe 47"/>
              <p:cNvGrpSpPr>
                <a:grpSpLocks/>
              </p:cNvGrpSpPr>
              <p:nvPr/>
            </p:nvGrpSpPr>
            <p:grpSpPr bwMode="auto">
              <a:xfrm>
                <a:off x="2267744" y="2506014"/>
                <a:ext cx="5760640" cy="2664296"/>
                <a:chOff x="1259632" y="2276872"/>
                <a:chExt cx="5760640" cy="2664296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40FD7C6-FC86-D54E-B021-C40DFC6D267E}"/>
                    </a:ext>
                  </a:extLst>
                </p:cNvPr>
                <p:cNvSpPr/>
                <p:nvPr/>
              </p:nvSpPr>
              <p:spPr>
                <a:xfrm>
                  <a:off x="1259632" y="2276872"/>
                  <a:ext cx="5760640" cy="266429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gradFill>
                    <a:gsLst>
                      <a:gs pos="0">
                        <a:srgbClr val="4F81BD"/>
                      </a:gs>
                      <a:gs pos="45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ysClr val="window" lastClr="FFFFFF"/>
                      </a:gs>
                    </a:gsLst>
                    <a:lin ang="5400000" scaled="0"/>
                  </a:gra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b="0" kern="0">
                    <a:solidFill>
                      <a:prstClr val="white"/>
                    </a:solidFill>
                    <a:latin typeface="Calibri"/>
                    <a:ea typeface="+mn-ea"/>
                  </a:endParaRPr>
                </a:p>
              </p:txBody>
            </p:sp>
            <p:grpSp>
              <p:nvGrpSpPr>
                <p:cNvPr id="32810" name="Groupe 50"/>
                <p:cNvGrpSpPr>
                  <a:grpSpLocks/>
                </p:cNvGrpSpPr>
                <p:nvPr/>
              </p:nvGrpSpPr>
              <p:grpSpPr bwMode="auto">
                <a:xfrm>
                  <a:off x="1331640" y="2389607"/>
                  <a:ext cx="5688632" cy="2446093"/>
                  <a:chOff x="1331640" y="2389607"/>
                  <a:chExt cx="5688632" cy="2446093"/>
                </a:xfrm>
              </p:grpSpPr>
              <p:grpSp>
                <p:nvGrpSpPr>
                  <p:cNvPr id="32811" name="Groupe 51"/>
                  <p:cNvGrpSpPr>
                    <a:grpSpLocks/>
                  </p:cNvGrpSpPr>
                  <p:nvPr/>
                </p:nvGrpSpPr>
                <p:grpSpPr bwMode="auto">
                  <a:xfrm>
                    <a:off x="1331640" y="2780685"/>
                    <a:ext cx="2278722" cy="2055015"/>
                    <a:chOff x="2267744" y="2996952"/>
                    <a:chExt cx="3092450" cy="2530475"/>
                  </a:xfrm>
                </p:grpSpPr>
                <p:pic>
                  <p:nvPicPr>
                    <p:cNvPr id="32814" name="Picture 11" descr="spectroMass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67744" y="2996952"/>
                      <a:ext cx="3087687" cy="25304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2815" name="Picture 12" descr="Calixaren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61801" y="4204246"/>
                      <a:ext cx="1298393" cy="11453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3281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92654" y="2915176"/>
                    <a:ext cx="3527618" cy="147980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889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>
                    <a:lvl1pPr marL="285750" indent="-28575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MS PGothic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MS PGothic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MS PGothic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MS PGothic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MS PGothic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MS PGothic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MS PGothic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MS PGothic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</a:pPr>
                    <a:r>
                      <a:rPr lang="fr-FR" altLang="fr-FR" sz="1800" b="0" dirty="0" err="1">
                        <a:solidFill>
                          <a:srgbClr val="000000"/>
                        </a:solidFill>
                        <a:latin typeface="Calibri" charset="0"/>
                      </a:rPr>
                      <a:t>Spectro</a:t>
                    </a:r>
                    <a:r>
                      <a:rPr lang="fr-FR" altLang="fr-FR" sz="1800" b="0" dirty="0">
                        <a:solidFill>
                          <a:srgbClr val="000000"/>
                        </a:solidFill>
                        <a:latin typeface="Calibri" charset="0"/>
                      </a:rPr>
                      <a:t> de masse </a:t>
                    </a:r>
                    <a:r>
                      <a:rPr lang="fr-FR" altLang="fr-FR" sz="1800" b="0" dirty="0" err="1">
                        <a:solidFill>
                          <a:srgbClr val="000000"/>
                        </a:solidFill>
                        <a:latin typeface="Calibri" charset="0"/>
                      </a:rPr>
                      <a:t>BioOrganique</a:t>
                    </a:r>
                    <a:endParaRPr lang="fr-FR" altLang="fr-FR" sz="1800" b="0" dirty="0">
                      <a:solidFill>
                        <a:srgbClr val="000000"/>
                      </a:solidFill>
                      <a:latin typeface="Calibri" charset="0"/>
                    </a:endParaRPr>
                  </a:p>
                  <a:p>
                    <a:pPr>
                      <a:spcBef>
                        <a:spcPct val="0"/>
                      </a:spcBef>
                    </a:pPr>
                    <a:r>
                      <a:rPr lang="fr-FR" altLang="fr-FR" sz="1800" b="0" dirty="0">
                        <a:solidFill>
                          <a:srgbClr val="000000"/>
                        </a:solidFill>
                        <a:latin typeface="Calibri" charset="0"/>
                      </a:rPr>
                      <a:t>Chimie Analytique</a:t>
                    </a:r>
                  </a:p>
                  <a:p>
                    <a:pPr>
                      <a:spcBef>
                        <a:spcPct val="0"/>
                      </a:spcBef>
                    </a:pPr>
                    <a:r>
                      <a:rPr lang="fr-FR" altLang="fr-FR" sz="1800" b="0" dirty="0">
                        <a:solidFill>
                          <a:srgbClr val="000000"/>
                        </a:solidFill>
                        <a:latin typeface="Calibri" charset="0"/>
                      </a:rPr>
                      <a:t>Reconnaissance moléculaire et processus de séparation</a:t>
                    </a:r>
                  </a:p>
                  <a:p>
                    <a:pPr>
                      <a:spcBef>
                        <a:spcPct val="0"/>
                      </a:spcBef>
                    </a:pPr>
                    <a:r>
                      <a:rPr lang="fr-FR" altLang="fr-FR" sz="1800" b="0" dirty="0">
                        <a:solidFill>
                          <a:srgbClr val="000000"/>
                        </a:solidFill>
                        <a:latin typeface="Calibri" charset="0"/>
                      </a:rPr>
                      <a:t>Ingénierie moléculaire et analyse</a:t>
                    </a:r>
                  </a:p>
                </p:txBody>
              </p:sp>
              <p:sp>
                <p:nvSpPr>
                  <p:cNvPr id="54" name="Text Box 11">
                    <a:extLst>
                      <a:ext uri="{FF2B5EF4-FFF2-40B4-BE49-F238E27FC236}">
                        <a16:creationId xmlns:a16="http://schemas.microsoft.com/office/drawing/2014/main" id="{79608FBF-8986-2640-84A8-0503D420A5C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38609" y="2389607"/>
                    <a:ext cx="4794339" cy="401719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889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GB" sz="2000" kern="0">
                        <a:solidFill>
                          <a:prstClr val="black"/>
                        </a:solidFill>
                        <a:latin typeface="Calibri"/>
                        <a:ea typeface="+mn-ea"/>
                      </a:rPr>
                      <a:t>Department of Analitical Sciences</a:t>
                    </a:r>
                  </a:p>
                </p:txBody>
              </p:sp>
            </p:grp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C4B8D27-3B0B-EC42-9F46-44C22C609C3A}"/>
                  </a:ext>
                </a:extLst>
              </p:cNvPr>
              <p:cNvSpPr/>
              <p:nvPr/>
            </p:nvSpPr>
            <p:spPr>
              <a:xfrm>
                <a:off x="2267744" y="5300578"/>
                <a:ext cx="1188711" cy="369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800" b="0" kern="0" dirty="0">
                    <a:solidFill>
                      <a:srgbClr val="4F81BD"/>
                    </a:solidFill>
                    <a:latin typeface="Gill Sans Ultra Bold" pitchFamily="34" charset="0"/>
                    <a:ea typeface="+mn-ea"/>
                  </a:rPr>
                  <a:t>CHIMIE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E100653-FED7-A648-9B0E-A3D9C0EBCC88}"/>
                </a:ext>
              </a:extLst>
            </p:cNvPr>
            <p:cNvSpPr/>
            <p:nvPr/>
          </p:nvSpPr>
          <p:spPr>
            <a:xfrm>
              <a:off x="3636670" y="2279981"/>
              <a:ext cx="244672" cy="21276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b="0" kern="0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41" name="Groupe 40"/>
          <p:cNvGrpSpPr>
            <a:grpSpLocks/>
          </p:cNvGrpSpPr>
          <p:nvPr/>
        </p:nvGrpSpPr>
        <p:grpSpPr bwMode="auto">
          <a:xfrm>
            <a:off x="1031379" y="2802636"/>
            <a:ext cx="7285037" cy="3406221"/>
            <a:chOff x="423041" y="328234"/>
            <a:chExt cx="7284930" cy="3406633"/>
          </a:xfrm>
        </p:grpSpPr>
        <p:grpSp>
          <p:nvGrpSpPr>
            <p:cNvPr id="32778" name="Groupe 41"/>
            <p:cNvGrpSpPr>
              <a:grpSpLocks/>
            </p:cNvGrpSpPr>
            <p:nvPr/>
          </p:nvGrpSpPr>
          <p:grpSpPr bwMode="auto">
            <a:xfrm>
              <a:off x="423041" y="328234"/>
              <a:ext cx="7284930" cy="3406633"/>
              <a:chOff x="2430684" y="2842526"/>
              <a:chExt cx="6696659" cy="3405753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F13811A-BCE3-674E-B2F0-910C48F78283}"/>
                  </a:ext>
                </a:extLst>
              </p:cNvPr>
              <p:cNvSpPr/>
              <p:nvPr/>
            </p:nvSpPr>
            <p:spPr>
              <a:xfrm>
                <a:off x="2442357" y="2842526"/>
                <a:ext cx="6642402" cy="339519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b="0" kern="0" dirty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3" name="Text Box 9">
                <a:extLst>
                  <a:ext uri="{FF2B5EF4-FFF2-40B4-BE49-F238E27FC236}">
                    <a16:creationId xmlns:a16="http://schemas.microsoft.com/office/drawing/2014/main" id="{C81F0C34-276B-624F-8045-C95BAFC26D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0684" y="2863161"/>
                <a:ext cx="6696659" cy="402236"/>
              </a:xfrm>
              <a:prstGeom prst="rect">
                <a:avLst/>
              </a:prstGeom>
              <a:noFill/>
              <a:ln w="88900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Department of Radiobiology</a:t>
                </a:r>
                <a:r>
                  <a:rPr lang="en-GB" sz="2000" kern="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, </a:t>
                </a:r>
                <a:r>
                  <a:rPr lang="en-GB" sz="200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Hadron therapy,  and Nuclear Imaging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C0F5B99-1F43-1A4B-A210-148FB5EC5942}"/>
                  </a:ext>
                </a:extLst>
              </p:cNvPr>
              <p:cNvSpPr/>
              <p:nvPr/>
            </p:nvSpPr>
            <p:spPr>
              <a:xfrm>
                <a:off x="2503648" y="5878998"/>
                <a:ext cx="5629202" cy="36928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800" b="0" kern="0" dirty="0">
                    <a:solidFill>
                      <a:srgbClr val="F79646">
                        <a:lumMod val="75000"/>
                      </a:srgbClr>
                    </a:solidFill>
                    <a:latin typeface="Gill Sans Ultra Bold" pitchFamily="34" charset="0"/>
                    <a:ea typeface="+mn-ea"/>
                  </a:rPr>
                  <a:t>PHYSIQUE </a:t>
                </a:r>
                <a:r>
                  <a:rPr lang="fr-FR" sz="1800" b="0" kern="0" dirty="0">
                    <a:latin typeface="Gill Sans Ultra Bold" pitchFamily="34" charset="0"/>
                    <a:ea typeface="+mn-ea"/>
                  </a:rPr>
                  <a:t>/</a:t>
                </a:r>
                <a:r>
                  <a:rPr lang="fr-FR" sz="1800" b="0" kern="0" dirty="0">
                    <a:solidFill>
                      <a:srgbClr val="F79646">
                        <a:lumMod val="75000"/>
                      </a:srgbClr>
                    </a:solidFill>
                    <a:latin typeface="Gill Sans Ultra Bold" pitchFamily="34" charset="0"/>
                    <a:ea typeface="+mn-ea"/>
                  </a:rPr>
                  <a:t> </a:t>
                </a:r>
                <a:r>
                  <a:rPr lang="fr-FR" sz="1800" b="0" kern="0" dirty="0">
                    <a:solidFill>
                      <a:srgbClr val="256C03"/>
                    </a:solidFill>
                    <a:latin typeface="Gill Sans Ultra Bold" pitchFamily="34" charset="0"/>
                    <a:ea typeface="+mn-ea"/>
                  </a:rPr>
                  <a:t>BIOLOGIE </a:t>
                </a:r>
                <a:r>
                  <a:rPr lang="fr-FR" sz="1800" b="0" kern="0" dirty="0">
                    <a:latin typeface="Gill Sans Ultra Bold" pitchFamily="34" charset="0"/>
                    <a:ea typeface="+mn-ea"/>
                  </a:rPr>
                  <a:t>/</a:t>
                </a:r>
                <a:r>
                  <a:rPr lang="fr-FR" sz="1800" b="0" kern="0" dirty="0">
                    <a:solidFill>
                      <a:srgbClr val="256C03"/>
                    </a:solidFill>
                    <a:latin typeface="Gill Sans Ultra Bold" pitchFamily="34" charset="0"/>
                    <a:ea typeface="+mn-ea"/>
                  </a:rPr>
                  <a:t> </a:t>
                </a:r>
                <a:r>
                  <a:rPr lang="fr-FR" sz="1800" b="0" kern="0" dirty="0">
                    <a:solidFill>
                      <a:srgbClr val="0070C0"/>
                    </a:solidFill>
                    <a:latin typeface="Gill Sans Ultra Bold" pitchFamily="34" charset="0"/>
                    <a:ea typeface="+mn-ea"/>
                  </a:rPr>
                  <a:t>CHIMIE</a:t>
                </a:r>
                <a:r>
                  <a:rPr lang="fr-FR" sz="1800" b="0" kern="0" dirty="0">
                    <a:solidFill>
                      <a:srgbClr val="256C03"/>
                    </a:solidFill>
                    <a:latin typeface="Gill Sans Ultra Bold" pitchFamily="34" charset="0"/>
                    <a:ea typeface="+mn-ea"/>
                  </a:rPr>
                  <a:t> </a:t>
                </a:r>
                <a:r>
                  <a:rPr lang="fr-FR" sz="1800" b="0" kern="0" dirty="0">
                    <a:latin typeface="Gill Sans Ultra Bold" pitchFamily="34" charset="0"/>
                    <a:ea typeface="+mn-ea"/>
                  </a:rPr>
                  <a:t>/ MEDECINE</a:t>
                </a:r>
              </a:p>
            </p:txBody>
          </p:sp>
        </p:grpSp>
        <p:pic>
          <p:nvPicPr>
            <p:cNvPr id="32779" name="Picture 8" descr="hea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001" y="2508613"/>
              <a:ext cx="903650" cy="90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Image 45" descr="labo-hot-cells-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8"/>
            <a:stretch>
              <a:fillRect/>
            </a:stretch>
          </p:blipFill>
          <p:spPr bwMode="auto">
            <a:xfrm>
              <a:off x="4355976" y="2204864"/>
              <a:ext cx="1120805" cy="77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animalerie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138" y="2204864"/>
              <a:ext cx="984814" cy="738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2783" name="Image 50" descr="DSC06017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760432"/>
              <a:ext cx="1206514" cy="82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Image 51" descr="ML10_Test2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31" t="2879" r="25079" b="2876"/>
            <a:stretch>
              <a:fillRect/>
            </a:stretch>
          </p:blipFill>
          <p:spPr bwMode="auto">
            <a:xfrm flipH="1">
              <a:off x="2216041" y="1150115"/>
              <a:ext cx="769067" cy="1782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" descr="C:\Users\pellici\Documents\AA_BUREAU\AA_Projets\Cyclo\photos\P1010189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" r="23695"/>
            <a:stretch>
              <a:fillRect/>
            </a:stretch>
          </p:blipFill>
          <p:spPr bwMode="auto">
            <a:xfrm>
              <a:off x="4968851" y="823038"/>
              <a:ext cx="1148511" cy="1216474"/>
            </a:xfrm>
            <a:prstGeom prst="rect">
              <a:avLst/>
            </a:prstGeom>
            <a:noFill/>
            <a:ln w="28575">
              <a:solidFill>
                <a:srgbClr val="6666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788" name="ZoneTexte 60"/>
            <p:cNvSpPr txBox="1">
              <a:spLocks noChangeArrowheads="1"/>
            </p:cNvSpPr>
            <p:nvPr/>
          </p:nvSpPr>
          <p:spPr bwMode="auto">
            <a:xfrm>
              <a:off x="5637709" y="2201932"/>
              <a:ext cx="1050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100" b="1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3100" b="1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3100" b="1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3100" b="1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3100" b="1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100" b="1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100" b="1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100" b="1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100" b="1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fr-FR" altLang="x-none" sz="1600" b="0"/>
                <a:t>Cyclotron</a:t>
              </a: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1686745" y="3332703"/>
            <a:ext cx="7101959" cy="3552682"/>
            <a:chOff x="1662066" y="3454962"/>
            <a:chExt cx="6693904" cy="3429000"/>
          </a:xfrm>
        </p:grpSpPr>
        <p:grpSp>
          <p:nvGrpSpPr>
            <p:cNvPr id="57" name="Groupe 56"/>
            <p:cNvGrpSpPr>
              <a:grpSpLocks/>
            </p:cNvGrpSpPr>
            <p:nvPr/>
          </p:nvGrpSpPr>
          <p:grpSpPr bwMode="auto">
            <a:xfrm>
              <a:off x="1662066" y="3454962"/>
              <a:ext cx="6693904" cy="3429000"/>
              <a:chOff x="2417828" y="2821695"/>
              <a:chExt cx="6693820" cy="3428114"/>
            </a:xfrm>
          </p:grpSpPr>
          <p:grpSp>
            <p:nvGrpSpPr>
              <p:cNvPr id="58" name="Rectangle 57"/>
              <p:cNvGrpSpPr>
                <a:grpSpLocks/>
              </p:cNvGrpSpPr>
              <p:nvPr/>
            </p:nvGrpSpPr>
            <p:grpSpPr bwMode="auto">
              <a:xfrm>
                <a:off x="2417828" y="2821695"/>
                <a:ext cx="6693820" cy="3428114"/>
                <a:chOff x="1092200" y="2832100"/>
                <a:chExt cx="6693904" cy="3429000"/>
              </a:xfrm>
            </p:grpSpPr>
            <p:pic>
              <p:nvPicPr>
                <p:cNvPr id="32792" name="Rectangle 57"/>
                <p:cNvPicPr>
                  <a:picLocks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2200" y="2832100"/>
                  <a:ext cx="6693904" cy="3429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79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117178" y="2852936"/>
                  <a:ext cx="6407150" cy="3395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 sz="3100" b="1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1pPr>
                  <a:lvl2pPr marL="742950" indent="-285750">
                    <a:defRPr sz="3100" b="1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2pPr>
                  <a:lvl3pPr marL="1143000" indent="-228600">
                    <a:defRPr sz="3100" b="1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3pPr>
                  <a:lvl4pPr marL="1600200" indent="-228600">
                    <a:defRPr sz="3100" b="1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4pPr>
                  <a:lvl5pPr marL="2057400" indent="-228600">
                    <a:defRPr sz="3100" b="1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100" b="1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100" b="1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100" b="1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100" b="1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9pPr>
                </a:lstStyle>
                <a:p>
                  <a:pPr algn="ctr" eaLnBrk="1" hangingPunct="1"/>
                  <a:endParaRPr lang="x-none" altLang="x-none" sz="1800" b="0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59" name="Text Box 9">
                <a:extLst>
                  <a:ext uri="{FF2B5EF4-FFF2-40B4-BE49-F238E27FC236}">
                    <a16:creationId xmlns:a16="http://schemas.microsoft.com/office/drawing/2014/main" id="{FCEEBFF3-6215-7A47-8940-536F33D9B1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144" y="2925055"/>
                <a:ext cx="5064061" cy="388186"/>
              </a:xfrm>
              <a:prstGeom prst="rect">
                <a:avLst/>
              </a:prstGeom>
              <a:noFill/>
              <a:ln w="88900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Department of Subatomic Researches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9638DBF-7506-6647-B5D0-7A4CB0CC7A8A}"/>
                  </a:ext>
                </a:extLst>
              </p:cNvPr>
              <p:cNvSpPr/>
              <p:nvPr/>
            </p:nvSpPr>
            <p:spPr>
              <a:xfrm>
                <a:off x="2503130" y="5661199"/>
                <a:ext cx="1651079" cy="3563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800" b="0" kern="0" dirty="0">
                    <a:solidFill>
                      <a:srgbClr val="F79646">
                        <a:lumMod val="75000"/>
                      </a:srgbClr>
                    </a:solidFill>
                    <a:latin typeface="Gill Sans Ultra Bold" pitchFamily="34" charset="0"/>
                    <a:ea typeface="+mn-ea"/>
                  </a:rPr>
                  <a:t>PHYSIQUE</a:t>
                </a:r>
              </a:p>
            </p:txBody>
          </p:sp>
          <p:sp>
            <p:nvSpPr>
              <p:cNvPr id="32797" name="Text Box 10"/>
              <p:cNvSpPr txBox="1">
                <a:spLocks noChangeArrowheads="1"/>
              </p:cNvSpPr>
              <p:nvPr/>
            </p:nvSpPr>
            <p:spPr bwMode="auto">
              <a:xfrm>
                <a:off x="5647982" y="3295056"/>
                <a:ext cx="3445959" cy="29422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889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GB" altLang="fr-FR" sz="1600" b="1" dirty="0">
                    <a:solidFill>
                      <a:srgbClr val="000000"/>
                    </a:solidFill>
                    <a:latin typeface="Calibri" charset="0"/>
                  </a:rPr>
                  <a:t>From Nucleus to Stars </a:t>
                </a:r>
                <a:r>
                  <a:rPr lang="en-GB" altLang="fr-FR" sz="1600" dirty="0">
                    <a:solidFill>
                      <a:srgbClr val="000000"/>
                    </a:solidFill>
                    <a:latin typeface="Calibri" charset="0"/>
                  </a:rPr>
                  <a:t>: exotic structures, fusion, nucleosynthesis, super-heavy</a:t>
                </a:r>
                <a:endParaRPr lang="en-GB" altLang="fr-FR" sz="1600" b="0" dirty="0">
                  <a:solidFill>
                    <a:srgbClr val="000000"/>
                  </a:solidFill>
                  <a:latin typeface="Calibri" charset="0"/>
                </a:endParaRPr>
              </a:p>
              <a:p>
                <a:pPr eaLnBrk="1" hangingPunct="1">
                  <a:spcBef>
                    <a:spcPct val="0"/>
                  </a:spcBef>
                </a:pPr>
                <a:r>
                  <a:rPr lang="en-GB" altLang="fr-FR" sz="1600" b="1" dirty="0">
                    <a:solidFill>
                      <a:srgbClr val="000000"/>
                    </a:solidFill>
                    <a:latin typeface="Calibri" charset="0"/>
                  </a:rPr>
                  <a:t>From Big-Bang to particles </a:t>
                </a:r>
                <a:r>
                  <a:rPr lang="en-GB" altLang="fr-FR" sz="1600" dirty="0">
                    <a:solidFill>
                      <a:srgbClr val="000000"/>
                    </a:solidFill>
                    <a:latin typeface="Calibri" charset="0"/>
                  </a:rPr>
                  <a:t>: ALICE, BELLE II, CMS, PICSEL (CMOS)</a:t>
                </a:r>
                <a:endParaRPr lang="en-GB" altLang="fr-FR" sz="1600" b="0" dirty="0">
                  <a:solidFill>
                    <a:srgbClr val="000000"/>
                  </a:solidFill>
                  <a:latin typeface="Calibri" charset="0"/>
                </a:endParaRPr>
              </a:p>
              <a:p>
                <a:pPr eaLnBrk="1" hangingPunct="1">
                  <a:spcBef>
                    <a:spcPct val="0"/>
                  </a:spcBef>
                </a:pPr>
                <a:r>
                  <a:rPr lang="en-GB" altLang="fr-FR" sz="1600" b="1" dirty="0">
                    <a:solidFill>
                      <a:srgbClr val="000000"/>
                    </a:solidFill>
                    <a:latin typeface="Calibri" charset="0"/>
                  </a:rPr>
                  <a:t>Energy, environment and dosimetry </a:t>
                </a:r>
                <a:r>
                  <a:rPr lang="en-GB" altLang="fr-FR" sz="1600" dirty="0">
                    <a:solidFill>
                      <a:srgbClr val="000000"/>
                    </a:solidFill>
                    <a:latin typeface="Calibri" charset="0"/>
                  </a:rPr>
                  <a:t>: </a:t>
                </a:r>
                <a:br>
                  <a:rPr lang="en-GB" altLang="fr-FR" sz="1600" b="0" dirty="0">
                    <a:solidFill>
                      <a:srgbClr val="000000"/>
                    </a:solidFill>
                    <a:latin typeface="Calibri" charset="0"/>
                  </a:rPr>
                </a:br>
                <a:r>
                  <a:rPr lang="en-GB" altLang="fr-FR" sz="1600" b="0" dirty="0">
                    <a:solidFill>
                      <a:srgbClr val="000000"/>
                    </a:solidFill>
                    <a:latin typeface="Calibri" charset="0"/>
                  </a:rPr>
                  <a:t>nuclear data for reactors,</a:t>
                </a:r>
                <a:r>
                  <a:rPr lang="en-GB" altLang="fr-FR" sz="1600" dirty="0">
                    <a:solidFill>
                      <a:srgbClr val="000000"/>
                    </a:solidFill>
                    <a:latin typeface="Calibri" charset="0"/>
                  </a:rPr>
                  <a:t> radiochemistry, dosimetry.</a:t>
                </a:r>
              </a:p>
              <a:p>
                <a:pPr eaLnBrk="1" hangingPunct="1">
                  <a:spcBef>
                    <a:spcPct val="0"/>
                  </a:spcBef>
                </a:pPr>
                <a:r>
                  <a:rPr lang="en-GB" altLang="fr-FR" sz="1600" b="1" dirty="0">
                    <a:solidFill>
                      <a:srgbClr val="000000"/>
                    </a:solidFill>
                    <a:latin typeface="Calibri" charset="0"/>
                  </a:rPr>
                  <a:t>Theory : </a:t>
                </a:r>
                <a:r>
                  <a:rPr lang="en-GB" altLang="fr-FR" sz="1600" dirty="0">
                    <a:solidFill>
                      <a:srgbClr val="000000"/>
                    </a:solidFill>
                    <a:latin typeface="Calibri" charset="0"/>
                  </a:rPr>
                  <a:t>low and high energy, phenomenology.</a:t>
                </a:r>
              </a:p>
              <a:p>
                <a:pPr eaLnBrk="1" hangingPunct="1">
                  <a:spcBef>
                    <a:spcPct val="0"/>
                  </a:spcBef>
                </a:pPr>
                <a:r>
                  <a:rPr lang="en-GB" altLang="fr-FR" sz="1600" b="1" dirty="0">
                    <a:solidFill>
                      <a:srgbClr val="000000"/>
                    </a:solidFill>
                    <a:latin typeface="Calibri" charset="0"/>
                  </a:rPr>
                  <a:t>Master 2 </a:t>
                </a:r>
                <a:r>
                  <a:rPr lang="en-GB" altLang="fr-FR" sz="1600" dirty="0">
                    <a:solidFill>
                      <a:srgbClr val="000000"/>
                    </a:solidFill>
                    <a:latin typeface="Calibri" charset="0"/>
                  </a:rPr>
                  <a:t>: in subatomic physics : ~20 students per year.</a:t>
                </a:r>
              </a:p>
            </p:txBody>
          </p:sp>
          <p:grpSp>
            <p:nvGrpSpPr>
              <p:cNvPr id="32798" name="Groupe 61"/>
              <p:cNvGrpSpPr>
                <a:grpSpLocks/>
              </p:cNvGrpSpPr>
              <p:nvPr/>
            </p:nvGrpSpPr>
            <p:grpSpPr bwMode="auto">
              <a:xfrm>
                <a:off x="2583780" y="3338376"/>
                <a:ext cx="3021766" cy="2250863"/>
                <a:chOff x="2583779" y="3338376"/>
                <a:chExt cx="3526371" cy="2458671"/>
              </a:xfrm>
            </p:grpSpPr>
            <p:pic>
              <p:nvPicPr>
                <p:cNvPr id="32799" name="Picture 14" descr="lhc_cms_simulaution_collision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4854" y="3338376"/>
                  <a:ext cx="2308079" cy="926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800" name="Picture 3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5694" y="4618965"/>
                  <a:ext cx="1384456" cy="11673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801" name="Picture 16" descr="Spiral2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779" y="4120842"/>
                  <a:ext cx="2302084" cy="1676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1"/>
            <a:srcRect l="1489" r="-1" b="10614"/>
            <a:stretch/>
          </p:blipFill>
          <p:spPr>
            <a:xfrm>
              <a:off x="3627525" y="3966287"/>
              <a:ext cx="1228798" cy="1178146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859493E2-5277-9544-928B-364DDD3E6D19}"/>
              </a:ext>
            </a:extLst>
          </p:cNvPr>
          <p:cNvSpPr txBox="1"/>
          <p:nvPr/>
        </p:nvSpPr>
        <p:spPr>
          <a:xfrm>
            <a:off x="1713246" y="6585017"/>
            <a:ext cx="3251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Head of Department </a:t>
            </a:r>
            <a:r>
              <a:rPr lang="en-GB" sz="1400" dirty="0"/>
              <a:t>: Jeremy Andrea</a:t>
            </a:r>
          </a:p>
        </p:txBody>
      </p:sp>
    </p:spTree>
    <p:extLst>
      <p:ext uri="{BB962C8B-B14F-4D97-AF65-F5344CB8AC3E}">
        <p14:creationId xmlns:p14="http://schemas.microsoft.com/office/powerpoint/2010/main" val="15321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30F3FA-6084-C947-A910-453FEC6A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IPHC buildings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97ED6DE-B316-D14F-BE8A-81D81831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4</a:t>
            </a:fld>
            <a:endParaRPr lang="fr-FR"/>
          </a:p>
        </p:txBody>
      </p:sp>
      <p:pic>
        <p:nvPicPr>
          <p:cNvPr id="2052" name="Picture 4" descr="L'Institut en bref - Institut Pluridisciplinaire Hubert CURIEN (IPHC)">
            <a:extLst>
              <a:ext uri="{FF2B5EF4-FFF2-40B4-BE49-F238E27FC236}">
                <a16:creationId xmlns:a16="http://schemas.microsoft.com/office/drawing/2014/main" id="{8DEB35DD-0D73-4147-A60F-D3953BF3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3" y="1397861"/>
            <a:ext cx="7191021" cy="46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457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71840-4527-3D48-ADC3-1E62E437F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IPHC in </a:t>
            </a:r>
            <a:r>
              <a:rPr lang="fr-FR" dirty="0" err="1"/>
              <a:t>numbers</a:t>
            </a:r>
            <a:r>
              <a:rPr lang="fr-FR" dirty="0"/>
              <a:t> (2022)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FE14B4-594B-194D-9BCD-3F835C7B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5</a:t>
            </a:fld>
            <a:endParaRPr lang="fr-FR"/>
          </a:p>
        </p:txBody>
      </p:sp>
      <p:graphicFrame>
        <p:nvGraphicFramePr>
          <p:cNvPr id="4" name="Espace réservé du contenu 6">
            <a:extLst>
              <a:ext uri="{FF2B5EF4-FFF2-40B4-BE49-F238E27FC236}">
                <a16:creationId xmlns:a16="http://schemas.microsoft.com/office/drawing/2014/main" id="{FFE5549E-2DD6-564C-A7F4-268ACD55E0FE}"/>
              </a:ext>
            </a:extLst>
          </p:cNvPr>
          <p:cNvGraphicFramePr>
            <a:graphicFrameLocks/>
          </p:cNvGraphicFramePr>
          <p:nvPr/>
        </p:nvGraphicFramePr>
        <p:xfrm>
          <a:off x="4572744" y="1092746"/>
          <a:ext cx="4824090" cy="524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E25C4A36-3BB4-C54F-B8E3-E8707C172A76}"/>
              </a:ext>
            </a:extLst>
          </p:cNvPr>
          <p:cNvSpPr txBox="1">
            <a:spLocks/>
          </p:cNvSpPr>
          <p:nvPr/>
        </p:nvSpPr>
        <p:spPr>
          <a:xfrm>
            <a:off x="274320" y="1402711"/>
            <a:ext cx="4402832" cy="3311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376092"/>
              </a:buClr>
              <a:buFont typeface="Wingdings" charset="2"/>
              <a:buChar char="§"/>
              <a:defRPr/>
            </a:pPr>
            <a:r>
              <a:rPr lang="en-GB" altLang="fr-FR" sz="1600" b="1" dirty="0">
                <a:solidFill>
                  <a:srgbClr val="000000"/>
                </a:solidFill>
                <a:latin typeface="Calibri" charset="0"/>
              </a:rPr>
              <a:t>258 permanents  </a:t>
            </a:r>
          </a:p>
          <a:p>
            <a:pPr lvl="1">
              <a:spcBef>
                <a:spcPct val="20000"/>
              </a:spcBef>
              <a:buClr>
                <a:srgbClr val="376092"/>
              </a:buClr>
              <a:buFont typeface="Arial" charset="0"/>
              <a:buChar char="•"/>
              <a:defRPr/>
            </a:pPr>
            <a:r>
              <a:rPr lang="en-GB" altLang="fr-FR" sz="1400" b="1" dirty="0">
                <a:solidFill>
                  <a:srgbClr val="000000"/>
                </a:solidFill>
                <a:latin typeface="Calibri" charset="0"/>
              </a:rPr>
              <a:t>138</a:t>
            </a:r>
            <a:r>
              <a:rPr lang="en-GB" altLang="fr-FR" sz="1400" dirty="0">
                <a:solidFill>
                  <a:srgbClr val="000000"/>
                </a:solidFill>
                <a:latin typeface="Calibri" charset="0"/>
              </a:rPr>
              <a:t> Engineers and technicians,</a:t>
            </a:r>
          </a:p>
          <a:p>
            <a:pPr lvl="1">
              <a:spcBef>
                <a:spcPct val="20000"/>
              </a:spcBef>
              <a:buClr>
                <a:srgbClr val="376092"/>
              </a:buClr>
              <a:buFont typeface="Arial" charset="0"/>
              <a:buChar char="•"/>
              <a:defRPr/>
            </a:pPr>
            <a:r>
              <a:rPr lang="en-GB" altLang="fr-FR" sz="1400" b="1" dirty="0">
                <a:solidFill>
                  <a:srgbClr val="000000"/>
                </a:solidFill>
                <a:latin typeface="Calibri" charset="0"/>
              </a:rPr>
              <a:t>59</a:t>
            </a:r>
            <a:r>
              <a:rPr lang="en-GB" altLang="fr-FR" sz="1400" dirty="0">
                <a:solidFill>
                  <a:srgbClr val="000000"/>
                </a:solidFill>
                <a:latin typeface="Calibri" charset="0"/>
              </a:rPr>
              <a:t> full time researchers (CNRS),</a:t>
            </a:r>
          </a:p>
          <a:p>
            <a:pPr lvl="1">
              <a:spcBef>
                <a:spcPct val="20000"/>
              </a:spcBef>
              <a:buClr>
                <a:srgbClr val="376092"/>
              </a:buClr>
              <a:buFont typeface="Arial" charset="0"/>
              <a:buChar char="•"/>
              <a:defRPr/>
            </a:pPr>
            <a:r>
              <a:rPr lang="en-GB" altLang="fr-FR" sz="1400" b="1" dirty="0">
                <a:solidFill>
                  <a:srgbClr val="000000"/>
                </a:solidFill>
                <a:latin typeface="Calibri" charset="0"/>
              </a:rPr>
              <a:t>61</a:t>
            </a:r>
            <a:r>
              <a:rPr lang="en-GB" altLang="fr-FR" sz="1400" dirty="0">
                <a:solidFill>
                  <a:srgbClr val="000000"/>
                </a:solidFill>
                <a:latin typeface="Calibri" charset="0"/>
              </a:rPr>
              <a:t> junior and senior professors (University)</a:t>
            </a:r>
            <a:br>
              <a:rPr lang="en-GB" altLang="fr-FR" sz="1400" dirty="0">
                <a:solidFill>
                  <a:srgbClr val="000000"/>
                </a:solidFill>
                <a:latin typeface="Calibri" charset="0"/>
              </a:rPr>
            </a:br>
            <a:endParaRPr lang="en-GB" altLang="fr-FR" sz="14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  <a:buClr>
                <a:srgbClr val="376092"/>
              </a:buClr>
              <a:buFont typeface="Wingdings" charset="2"/>
              <a:buChar char="§"/>
              <a:defRPr/>
            </a:pPr>
            <a:r>
              <a:rPr lang="en-GB" altLang="fr-FR" sz="1600" b="1" dirty="0">
                <a:solidFill>
                  <a:srgbClr val="000000"/>
                </a:solidFill>
                <a:latin typeface="Calibri" charset="0"/>
              </a:rPr>
              <a:t>148 non-permanents</a:t>
            </a:r>
          </a:p>
          <a:p>
            <a:pPr lvl="1">
              <a:spcBef>
                <a:spcPct val="20000"/>
              </a:spcBef>
              <a:buClr>
                <a:srgbClr val="376092"/>
              </a:buClr>
              <a:buFont typeface="Arial" charset="0"/>
              <a:buChar char="•"/>
              <a:defRPr/>
            </a:pPr>
            <a:r>
              <a:rPr lang="en-GB" altLang="fr-FR" sz="1400" b="1" dirty="0">
                <a:solidFill>
                  <a:srgbClr val="000000"/>
                </a:solidFill>
                <a:latin typeface="Calibri" charset="0"/>
              </a:rPr>
              <a:t>106 PhD students</a:t>
            </a:r>
          </a:p>
          <a:p>
            <a:pPr lvl="1">
              <a:spcBef>
                <a:spcPct val="20000"/>
              </a:spcBef>
              <a:buClr>
                <a:srgbClr val="376092"/>
              </a:buClr>
              <a:buFont typeface="Arial" charset="0"/>
              <a:buChar char="•"/>
              <a:defRPr/>
            </a:pPr>
            <a:r>
              <a:rPr lang="en-GB" altLang="fr-FR" sz="1400" dirty="0">
                <a:solidFill>
                  <a:srgbClr val="000000"/>
                </a:solidFill>
                <a:latin typeface="Calibri" charset="0"/>
              </a:rPr>
              <a:t>25 Engineers and technicians,</a:t>
            </a:r>
          </a:p>
          <a:p>
            <a:pPr lvl="1">
              <a:spcBef>
                <a:spcPct val="20000"/>
              </a:spcBef>
              <a:buClr>
                <a:srgbClr val="376092"/>
              </a:buClr>
              <a:buFont typeface="Arial" charset="0"/>
              <a:buChar char="•"/>
              <a:defRPr/>
            </a:pPr>
            <a:r>
              <a:rPr lang="en-GB" altLang="fr-FR" sz="1400" dirty="0">
                <a:solidFill>
                  <a:srgbClr val="000000"/>
                </a:solidFill>
                <a:latin typeface="Calibri" charset="0"/>
              </a:rPr>
              <a:t>17 postdocs.</a:t>
            </a:r>
          </a:p>
          <a:p>
            <a:pPr lvl="1">
              <a:spcBef>
                <a:spcPct val="20000"/>
              </a:spcBef>
              <a:buClr>
                <a:srgbClr val="376092"/>
              </a:buClr>
              <a:buFont typeface="Arial" charset="0"/>
              <a:buChar char="•"/>
              <a:defRPr/>
            </a:pPr>
            <a:endParaRPr lang="en-GB" altLang="fr-FR" sz="1400" dirty="0">
              <a:solidFill>
                <a:srgbClr val="000000"/>
              </a:solidFill>
              <a:latin typeface="Calibri" charset="0"/>
            </a:endParaRPr>
          </a:p>
          <a:p>
            <a:pPr marL="457200" lvl="1" indent="0">
              <a:spcBef>
                <a:spcPct val="20000"/>
              </a:spcBef>
              <a:buClr>
                <a:srgbClr val="376092"/>
              </a:buClr>
              <a:defRPr/>
            </a:pPr>
            <a:r>
              <a:rPr lang="en-GB" altLang="fr-FR" sz="1400" dirty="0">
                <a:solidFill>
                  <a:srgbClr val="000000"/>
                </a:solidFill>
                <a:latin typeface="Calibri" charset="0"/>
              </a:rPr>
              <a:t>More than 200 internships per year.</a:t>
            </a:r>
          </a:p>
          <a:p>
            <a:pPr marL="457200" lvl="1" indent="0">
              <a:spcBef>
                <a:spcPct val="20000"/>
              </a:spcBef>
              <a:buClr>
                <a:srgbClr val="376092"/>
              </a:buClr>
              <a:defRPr/>
            </a:pPr>
            <a:r>
              <a:rPr lang="en-GB" altLang="fr-FR" sz="1400" dirty="0">
                <a:solidFill>
                  <a:srgbClr val="000000"/>
                </a:solidFill>
                <a:latin typeface="Calibri" charset="0"/>
              </a:rPr>
              <a:t>DRS is about half of the IPHC</a:t>
            </a:r>
          </a:p>
        </p:txBody>
      </p:sp>
      <p:sp>
        <p:nvSpPr>
          <p:cNvPr id="6" name="ZoneTexte 21">
            <a:extLst>
              <a:ext uri="{FF2B5EF4-FFF2-40B4-BE49-F238E27FC236}">
                <a16:creationId xmlns:a16="http://schemas.microsoft.com/office/drawing/2014/main" id="{FAA1BB6D-1A15-3649-BA6A-DD2FCBC66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28" y="984358"/>
            <a:ext cx="4913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6600"/>
              </a:buClr>
              <a:buFont typeface="Wingdings" charset="2"/>
              <a:buChar char="q"/>
            </a:pPr>
            <a:r>
              <a:rPr lang="en-GB" altLang="fr-FR" sz="2400" b="1" dirty="0">
                <a:solidFill>
                  <a:srgbClr val="000000"/>
                </a:solidFill>
              </a:rPr>
              <a:t>406 members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29C651E-800D-F048-A628-D97D5223BE51}"/>
              </a:ext>
            </a:extLst>
          </p:cNvPr>
          <p:cNvSpPr txBox="1"/>
          <p:nvPr/>
        </p:nvSpPr>
        <p:spPr>
          <a:xfrm>
            <a:off x="175528" y="4714240"/>
            <a:ext cx="42926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Strong technical services </a:t>
            </a:r>
            <a:r>
              <a:rPr lang="en-GB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Mechanical workshop and design office,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Computing, with a grid T2/T3,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Electronic services : software/firmware.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Micro-Electronic, Micro-technic with strong expertise in tracking sensors (monolithic),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Cyclotron and test beam experiments.</a:t>
            </a:r>
          </a:p>
        </p:txBody>
      </p:sp>
    </p:spTree>
    <p:extLst>
      <p:ext uri="{BB962C8B-B14F-4D97-AF65-F5344CB8AC3E}">
        <p14:creationId xmlns:p14="http://schemas.microsoft.com/office/powerpoint/2010/main" val="950939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93587-2B62-4C49-B236-0BA3B6FD7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CMS team at IPHC : physicists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1B7AE-9AD7-8742-9587-6F26392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6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679C88-7FBF-1241-B677-99698C4D045F}"/>
              </a:ext>
            </a:extLst>
          </p:cNvPr>
          <p:cNvSpPr/>
          <p:nvPr/>
        </p:nvSpPr>
        <p:spPr>
          <a:xfrm>
            <a:off x="7146241" y="4765953"/>
            <a:ext cx="1591134" cy="2046517"/>
          </a:xfrm>
          <a:prstGeom prst="rect">
            <a:avLst/>
          </a:prstGeom>
          <a:solidFill>
            <a:srgbClr val="941753">
              <a:alpha val="4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51BC65-7CFE-D947-B4D5-9FB67C10A063}"/>
              </a:ext>
            </a:extLst>
          </p:cNvPr>
          <p:cNvSpPr/>
          <p:nvPr/>
        </p:nvSpPr>
        <p:spPr>
          <a:xfrm>
            <a:off x="442411" y="2868616"/>
            <a:ext cx="4267713" cy="1922538"/>
          </a:xfrm>
          <a:prstGeom prst="rect">
            <a:avLst/>
          </a:prstGeom>
          <a:solidFill>
            <a:srgbClr val="9999FF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AA3666-A13F-5545-8C50-FAEF1D9BFB7A}"/>
              </a:ext>
            </a:extLst>
          </p:cNvPr>
          <p:cNvSpPr/>
          <p:nvPr/>
        </p:nvSpPr>
        <p:spPr>
          <a:xfrm>
            <a:off x="4721896" y="2902048"/>
            <a:ext cx="4377662" cy="1779555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892829-FBC6-2B48-925E-DE1B7688E150}"/>
              </a:ext>
            </a:extLst>
          </p:cNvPr>
          <p:cNvSpPr/>
          <p:nvPr/>
        </p:nvSpPr>
        <p:spPr>
          <a:xfrm>
            <a:off x="213259" y="941302"/>
            <a:ext cx="5259354" cy="1967144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3CC586-DFEB-614F-91B3-A12FF8C5B989}"/>
              </a:ext>
            </a:extLst>
          </p:cNvPr>
          <p:cNvSpPr/>
          <p:nvPr/>
        </p:nvSpPr>
        <p:spPr>
          <a:xfrm>
            <a:off x="5472613" y="933419"/>
            <a:ext cx="3102591" cy="196714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94BE7C76-CE63-144F-A06D-2DB26E4D8C98}"/>
              </a:ext>
            </a:extLst>
          </p:cNvPr>
          <p:cNvSpPr txBox="1"/>
          <p:nvPr/>
        </p:nvSpPr>
        <p:spPr>
          <a:xfrm flipH="1">
            <a:off x="154969" y="922937"/>
            <a:ext cx="72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(DR)</a:t>
            </a:r>
          </a:p>
        </p:txBody>
      </p:sp>
      <p:sp>
        <p:nvSpPr>
          <p:cNvPr id="16" name="TextBox 50">
            <a:extLst>
              <a:ext uri="{FF2B5EF4-FFF2-40B4-BE49-F238E27FC236}">
                <a16:creationId xmlns:a16="http://schemas.microsoft.com/office/drawing/2014/main" id="{B1EE9277-F1BF-004A-8A74-9F48E2C245C5}"/>
              </a:ext>
            </a:extLst>
          </p:cNvPr>
          <p:cNvSpPr txBox="1"/>
          <p:nvPr/>
        </p:nvSpPr>
        <p:spPr>
          <a:xfrm flipH="1">
            <a:off x="7084828" y="900040"/>
            <a:ext cx="552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(PR)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527630-EDF8-4D47-8B3F-C6A441C605B9}"/>
              </a:ext>
            </a:extLst>
          </p:cNvPr>
          <p:cNvSpPr/>
          <p:nvPr/>
        </p:nvSpPr>
        <p:spPr>
          <a:xfrm>
            <a:off x="213260" y="4765952"/>
            <a:ext cx="6540816" cy="19710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id="{4A2DBAEC-1318-1A41-A53E-695B65DB4E90}"/>
              </a:ext>
            </a:extLst>
          </p:cNvPr>
          <p:cNvSpPr txBox="1"/>
          <p:nvPr/>
        </p:nvSpPr>
        <p:spPr>
          <a:xfrm>
            <a:off x="201488" y="4599504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Doctorants</a:t>
            </a:r>
          </a:p>
        </p:txBody>
      </p:sp>
      <p:sp>
        <p:nvSpPr>
          <p:cNvPr id="19" name="TextBox 55">
            <a:extLst>
              <a:ext uri="{FF2B5EF4-FFF2-40B4-BE49-F238E27FC236}">
                <a16:creationId xmlns:a16="http://schemas.microsoft.com/office/drawing/2014/main" id="{BF0ABC5A-E15B-0845-850D-6C881CC6C80B}"/>
              </a:ext>
            </a:extLst>
          </p:cNvPr>
          <p:cNvSpPr txBox="1"/>
          <p:nvPr/>
        </p:nvSpPr>
        <p:spPr>
          <a:xfrm>
            <a:off x="7448528" y="4741671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Master 2</a:t>
            </a: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64F2B8D1-AF06-2F46-A3B0-C1437D78FA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49" y="1101627"/>
            <a:ext cx="967429" cy="1174843"/>
          </a:xfrm>
          <a:prstGeom prst="rect">
            <a:avLst/>
          </a:prstGeom>
        </p:spPr>
      </p:pic>
      <p:pic>
        <p:nvPicPr>
          <p:cNvPr id="21" name="Picture 2" descr="http://experience-cern360.fr/res/portraits/carolinecollard/portrait.jpg">
            <a:extLst>
              <a:ext uri="{FF2B5EF4-FFF2-40B4-BE49-F238E27FC236}">
                <a16:creationId xmlns:a16="http://schemas.microsoft.com/office/drawing/2014/main" id="{B581B9E4-3EBE-4540-8BF0-947DF7C388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42026" y="1110292"/>
            <a:ext cx="1130088" cy="113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Box 20">
            <a:extLst>
              <a:ext uri="{FF2B5EF4-FFF2-40B4-BE49-F238E27FC236}">
                <a16:creationId xmlns:a16="http://schemas.microsoft.com/office/drawing/2014/main" id="{7CACB996-BC08-4A4C-AAF7-116261CB549C}"/>
              </a:ext>
            </a:extLst>
          </p:cNvPr>
          <p:cNvSpPr/>
          <p:nvPr/>
        </p:nvSpPr>
        <p:spPr>
          <a:xfrm>
            <a:off x="1937606" y="2289202"/>
            <a:ext cx="990897" cy="4484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Caroline Collard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AE622C68-973D-894F-B1CB-BDB18EAEEE6A}"/>
              </a:ext>
            </a:extLst>
          </p:cNvPr>
          <p:cNvSpPr/>
          <p:nvPr/>
        </p:nvSpPr>
        <p:spPr>
          <a:xfrm>
            <a:off x="684844" y="2283236"/>
            <a:ext cx="833723" cy="4484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Daniel Bloch</a:t>
            </a:r>
          </a:p>
        </p:txBody>
      </p:sp>
      <p:sp>
        <p:nvSpPr>
          <p:cNvPr id="24" name="Text Box 29">
            <a:extLst>
              <a:ext uri="{FF2B5EF4-FFF2-40B4-BE49-F238E27FC236}">
                <a16:creationId xmlns:a16="http://schemas.microsoft.com/office/drawing/2014/main" id="{A76613C3-AC0D-824B-A415-BBF4374DF71B}"/>
              </a:ext>
            </a:extLst>
          </p:cNvPr>
          <p:cNvSpPr/>
          <p:nvPr/>
        </p:nvSpPr>
        <p:spPr>
          <a:xfrm>
            <a:off x="5619749" y="2270728"/>
            <a:ext cx="962430" cy="62542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Ulrich </a:t>
            </a:r>
            <a:r>
              <a:rPr lang="fr-FR" sz="1200" b="0" i="0" u="none" strike="noStrike" kern="1200" cap="none" dirty="0" err="1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Goerlach</a:t>
            </a:r>
            <a:endParaRPr lang="fr-FR" sz="12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Microsoft YaHei" pitchFamily="2"/>
              <a:cs typeface="Arial" pitchFamily="2"/>
            </a:endParaRPr>
          </a:p>
          <a:p>
            <a:pPr lvl="0" algn="ctr"/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UDS </a:t>
            </a:r>
            <a:r>
              <a:rPr lang="fr-FR" sz="1200" b="1" dirty="0">
                <a:solidFill>
                  <a:schemeClr val="bg1"/>
                </a:solidFill>
                <a:latin typeface="Liberation Sans" pitchFamily="18"/>
                <a:ea typeface="Microsoft YaHei" pitchFamily="2"/>
                <a:cs typeface="Arial" pitchFamily="2"/>
              </a:rPr>
              <a:t>*</a:t>
            </a:r>
            <a:endParaRPr lang="fr-FR" sz="12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EBBC5D9D-DE30-854C-8E86-14676152F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903" y="1173506"/>
            <a:ext cx="950207" cy="1154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" descr="http://s-www.dna.fr/images/68B4D96C-4C2C-4CA4-A7FE-482E5C9CB61F/DNA_03/tourne-vers-l-eco-campus.jpg">
            <a:extLst>
              <a:ext uri="{FF2B5EF4-FFF2-40B4-BE49-F238E27FC236}">
                <a16:creationId xmlns:a16="http://schemas.microsoft.com/office/drawing/2014/main" id="{373D0ED0-C7FD-EB45-8216-1A638A46F2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035" y="1163919"/>
            <a:ext cx="875175" cy="114709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 Box 31">
            <a:extLst>
              <a:ext uri="{FF2B5EF4-FFF2-40B4-BE49-F238E27FC236}">
                <a16:creationId xmlns:a16="http://schemas.microsoft.com/office/drawing/2014/main" id="{3FAFB289-0DFD-E84B-82CA-31186E6362C7}"/>
              </a:ext>
            </a:extLst>
          </p:cNvPr>
          <p:cNvSpPr/>
          <p:nvPr/>
        </p:nvSpPr>
        <p:spPr>
          <a:xfrm>
            <a:off x="7233296" y="2274095"/>
            <a:ext cx="1291612" cy="62542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Jean-Charles Fontaine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UHA</a:t>
            </a:r>
            <a:endParaRPr lang="fr-FR" sz="12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28" name="TextBox 52">
            <a:extLst>
              <a:ext uri="{FF2B5EF4-FFF2-40B4-BE49-F238E27FC236}">
                <a16:creationId xmlns:a16="http://schemas.microsoft.com/office/drawing/2014/main" id="{95C56590-87BD-3C44-B507-D52F55F3806C}"/>
              </a:ext>
            </a:extLst>
          </p:cNvPr>
          <p:cNvSpPr txBox="1"/>
          <p:nvPr/>
        </p:nvSpPr>
        <p:spPr>
          <a:xfrm flipH="1">
            <a:off x="8447581" y="2882849"/>
            <a:ext cx="69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(MCF)</a:t>
            </a:r>
          </a:p>
        </p:txBody>
      </p:sp>
      <p:pic>
        <p:nvPicPr>
          <p:cNvPr id="29" name="Picture 2" descr="http://ireswww.in2p3.fr/ires/recherche/cms/Contacts/CMS_personel/P_vanhove.JPG">
            <a:extLst>
              <a:ext uri="{FF2B5EF4-FFF2-40B4-BE49-F238E27FC236}">
                <a16:creationId xmlns:a16="http://schemas.microsoft.com/office/drawing/2014/main" id="{5618E851-1904-6D4D-825B-032D3C33D7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669" y="3066873"/>
            <a:ext cx="1028704" cy="117481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 Box 21">
            <a:extLst>
              <a:ext uri="{FF2B5EF4-FFF2-40B4-BE49-F238E27FC236}">
                <a16:creationId xmlns:a16="http://schemas.microsoft.com/office/drawing/2014/main" id="{76CB08E7-54D5-2441-938F-68ED4D3E910D}"/>
              </a:ext>
            </a:extLst>
          </p:cNvPr>
          <p:cNvSpPr/>
          <p:nvPr/>
        </p:nvSpPr>
        <p:spPr>
          <a:xfrm>
            <a:off x="3271347" y="4219546"/>
            <a:ext cx="1000945" cy="4484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Pierre 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Van Hove</a:t>
            </a:r>
          </a:p>
        </p:txBody>
      </p:sp>
      <p:sp>
        <p:nvSpPr>
          <p:cNvPr id="31" name="Text Box 25">
            <a:extLst>
              <a:ext uri="{FF2B5EF4-FFF2-40B4-BE49-F238E27FC236}">
                <a16:creationId xmlns:a16="http://schemas.microsoft.com/office/drawing/2014/main" id="{3FEEDF21-6A8A-0846-A1C5-86076F89509B}"/>
              </a:ext>
            </a:extLst>
          </p:cNvPr>
          <p:cNvSpPr/>
          <p:nvPr/>
        </p:nvSpPr>
        <p:spPr>
          <a:xfrm>
            <a:off x="1781890" y="4249798"/>
            <a:ext cx="1366492" cy="4485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algn="ctr"/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Anne-Catherine Le </a:t>
            </a:r>
            <a:r>
              <a:rPr lang="fr-FR" sz="1200" b="0" i="0" u="none" strike="noStrike" kern="1200" cap="none" dirty="0" err="1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Bihan</a:t>
            </a:r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 (HDR)</a:t>
            </a:r>
            <a:endParaRPr lang="fr-FR" sz="12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id="{93D73DA4-12AD-4F47-A279-B83463991980}"/>
              </a:ext>
            </a:extLst>
          </p:cNvPr>
          <p:cNvSpPr/>
          <p:nvPr/>
        </p:nvSpPr>
        <p:spPr>
          <a:xfrm>
            <a:off x="3133158" y="2289202"/>
            <a:ext cx="1154759" cy="4485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Jeremy Andrea</a:t>
            </a:r>
          </a:p>
        </p:txBody>
      </p:sp>
      <p:pic>
        <p:nvPicPr>
          <p:cNvPr id="33" name="Picture 10" descr="http://www-d0.fnal.gov/collaboration/people/agram_j.jpg">
            <a:extLst>
              <a:ext uri="{FF2B5EF4-FFF2-40B4-BE49-F238E27FC236}">
                <a16:creationId xmlns:a16="http://schemas.microsoft.com/office/drawing/2014/main" id="{96FA91B3-A367-5A41-B1C8-A866AE18555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334902" y="2996661"/>
            <a:ext cx="914807" cy="120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9" descr="C:\Users\compte.local\Desktop\Eric-light.png">
            <a:extLst>
              <a:ext uri="{FF2B5EF4-FFF2-40B4-BE49-F238E27FC236}">
                <a16:creationId xmlns:a16="http://schemas.microsoft.com/office/drawing/2014/main" id="{BC6A6584-36B0-2F4D-A255-2B819710305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1165" y="2996661"/>
            <a:ext cx="958909" cy="123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 Box 35">
            <a:extLst>
              <a:ext uri="{FF2B5EF4-FFF2-40B4-BE49-F238E27FC236}">
                <a16:creationId xmlns:a16="http://schemas.microsoft.com/office/drawing/2014/main" id="{E44520FF-77EC-D04D-87E9-CB2A5143F3C7}"/>
              </a:ext>
            </a:extLst>
          </p:cNvPr>
          <p:cNvSpPr/>
          <p:nvPr/>
        </p:nvSpPr>
        <p:spPr>
          <a:xfrm>
            <a:off x="4951347" y="4265223"/>
            <a:ext cx="1099125" cy="4485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 err="1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Eric</a:t>
            </a: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 Chabert</a:t>
            </a:r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 UDS</a:t>
            </a:r>
            <a:endParaRPr lang="fr-FR" sz="12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6" name="Text Box 34">
            <a:extLst>
              <a:ext uri="{FF2B5EF4-FFF2-40B4-BE49-F238E27FC236}">
                <a16:creationId xmlns:a16="http://schemas.microsoft.com/office/drawing/2014/main" id="{28E8BD4E-202F-3440-AD39-2F02536209B3}"/>
              </a:ext>
            </a:extLst>
          </p:cNvPr>
          <p:cNvSpPr/>
          <p:nvPr/>
        </p:nvSpPr>
        <p:spPr>
          <a:xfrm>
            <a:off x="6208720" y="4166702"/>
            <a:ext cx="1184197" cy="4485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Jean-Laurent Agram, UHA</a:t>
            </a:r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AA3DA315-34B8-024C-BC35-57967373AEC6}"/>
              </a:ext>
            </a:extLst>
          </p:cNvPr>
          <p:cNvSpPr/>
          <p:nvPr/>
        </p:nvSpPr>
        <p:spPr>
          <a:xfrm>
            <a:off x="7551165" y="4199157"/>
            <a:ext cx="1122839" cy="4485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 err="1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Eric</a:t>
            </a: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 Conte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UHA (</a:t>
            </a:r>
            <a:r>
              <a:rPr lang="fr-FR" sz="1200" dirty="0" err="1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phéno</a:t>
            </a:r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)</a:t>
            </a:r>
            <a:endParaRPr lang="fr-FR" sz="12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8" name="Text Box 29">
            <a:extLst>
              <a:ext uri="{FF2B5EF4-FFF2-40B4-BE49-F238E27FC236}">
                <a16:creationId xmlns:a16="http://schemas.microsoft.com/office/drawing/2014/main" id="{ED9CC2B3-CEE8-7F47-B668-61C198D3D3AA}"/>
              </a:ext>
            </a:extLst>
          </p:cNvPr>
          <p:cNvSpPr/>
          <p:nvPr/>
        </p:nvSpPr>
        <p:spPr>
          <a:xfrm>
            <a:off x="5172338" y="6187168"/>
            <a:ext cx="1368215" cy="4189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lvl="0" algn="ctr"/>
            <a:r>
              <a:rPr lang="fr-FR" sz="1100" dirty="0">
                <a:latin typeface="Liberation Sans" pitchFamily="18"/>
                <a:ea typeface="Microsoft YaHei" pitchFamily="2"/>
                <a:cs typeface="Arial" pitchFamily="2"/>
                <a:sym typeface="Wingdings"/>
              </a:rPr>
              <a:t>Paul </a:t>
            </a:r>
            <a:r>
              <a:rPr lang="fr-FR" sz="1100" dirty="0" err="1">
                <a:latin typeface="Liberation Sans" pitchFamily="18"/>
                <a:ea typeface="Microsoft YaHei" pitchFamily="2"/>
                <a:cs typeface="Arial" pitchFamily="2"/>
                <a:sym typeface="Wingdings"/>
              </a:rPr>
              <a:t>Vaucelle</a:t>
            </a:r>
            <a:endParaRPr lang="fr-FR" sz="1100" dirty="0">
              <a:latin typeface="Liberation Sans" pitchFamily="18"/>
              <a:ea typeface="Microsoft YaHei" pitchFamily="2"/>
              <a:cs typeface="Arial" pitchFamily="2"/>
              <a:sym typeface="Wingdings"/>
            </a:endParaRPr>
          </a:p>
          <a:p>
            <a:pPr lvl="0" algn="ctr"/>
            <a:r>
              <a:rPr lang="fr-FR" sz="1100" dirty="0">
                <a:latin typeface="Liberation Sans" pitchFamily="18"/>
                <a:ea typeface="Microsoft YaHei" pitchFamily="2"/>
                <a:cs typeface="Arial" pitchFamily="2"/>
                <a:sym typeface="Wingdings"/>
              </a:rPr>
              <a:t></a:t>
            </a:r>
            <a:r>
              <a:rPr lang="fr-FR" sz="1100" dirty="0">
                <a:latin typeface="Liberation Sans" pitchFamily="18"/>
                <a:ea typeface="Microsoft YaHei" pitchFamily="2"/>
                <a:cs typeface="Arial" pitchFamily="2"/>
              </a:rPr>
              <a:t> 2025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883CC351-5441-5046-9DDA-1C1D259A0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6512" y="3074688"/>
            <a:ext cx="933603" cy="118645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9DE6D7B-AA92-2544-AA05-3CA43D201E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252" y="4980149"/>
            <a:ext cx="892241" cy="116577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A38A42A-0611-4A47-942F-097FEA870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1502" y="3024288"/>
            <a:ext cx="923080" cy="1260077"/>
          </a:xfrm>
          <a:prstGeom prst="rect">
            <a:avLst/>
          </a:prstGeom>
        </p:spPr>
      </p:pic>
      <p:sp>
        <p:nvSpPr>
          <p:cNvPr id="44" name="Text Box 29">
            <a:extLst>
              <a:ext uri="{FF2B5EF4-FFF2-40B4-BE49-F238E27FC236}">
                <a16:creationId xmlns:a16="http://schemas.microsoft.com/office/drawing/2014/main" id="{EF20E02D-531E-574B-B034-48DA72D70DDE}"/>
              </a:ext>
            </a:extLst>
          </p:cNvPr>
          <p:cNvSpPr/>
          <p:nvPr/>
        </p:nvSpPr>
        <p:spPr>
          <a:xfrm>
            <a:off x="280356" y="6220140"/>
            <a:ext cx="1190417" cy="4485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Dylan Apparu</a:t>
            </a:r>
          </a:p>
          <a:p>
            <a:pPr lvl="0" algn="ctr"/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  <a:sym typeface="Wingdings"/>
              </a:rPr>
              <a:t></a:t>
            </a:r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2023</a:t>
            </a:r>
          </a:p>
        </p:txBody>
      </p:sp>
      <p:sp>
        <p:nvSpPr>
          <p:cNvPr id="45" name="Text Box 29">
            <a:extLst>
              <a:ext uri="{FF2B5EF4-FFF2-40B4-BE49-F238E27FC236}">
                <a16:creationId xmlns:a16="http://schemas.microsoft.com/office/drawing/2014/main" id="{DF6C1A1F-EEEF-494E-9A05-62EEBB4AD982}"/>
              </a:ext>
            </a:extLst>
          </p:cNvPr>
          <p:cNvSpPr/>
          <p:nvPr/>
        </p:nvSpPr>
        <p:spPr>
          <a:xfrm>
            <a:off x="1501846" y="6201278"/>
            <a:ext cx="1190417" cy="4485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Mario Sessini</a:t>
            </a:r>
          </a:p>
          <a:p>
            <a:pPr lvl="0" algn="ctr"/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  <a:sym typeface="Wingdings"/>
              </a:rPr>
              <a:t></a:t>
            </a:r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2023</a:t>
            </a:r>
          </a:p>
        </p:txBody>
      </p:sp>
      <p:sp>
        <p:nvSpPr>
          <p:cNvPr id="46" name="Text Box 29">
            <a:extLst>
              <a:ext uri="{FF2B5EF4-FFF2-40B4-BE49-F238E27FC236}">
                <a16:creationId xmlns:a16="http://schemas.microsoft.com/office/drawing/2014/main" id="{DE52C4E2-962C-0F45-B842-A4151210CF31}"/>
              </a:ext>
            </a:extLst>
          </p:cNvPr>
          <p:cNvSpPr/>
          <p:nvPr/>
        </p:nvSpPr>
        <p:spPr>
          <a:xfrm>
            <a:off x="3958697" y="6160744"/>
            <a:ext cx="1504973" cy="4189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lvl="0" algn="ctr"/>
            <a:r>
              <a:rPr lang="fr-FR" sz="1100" dirty="0">
                <a:latin typeface="Liberation Sans" pitchFamily="18"/>
                <a:ea typeface="Microsoft YaHei" pitchFamily="2"/>
                <a:cs typeface="Arial" pitchFamily="2"/>
                <a:sym typeface="Wingdings"/>
              </a:rPr>
              <a:t>Océan Poncet</a:t>
            </a:r>
          </a:p>
          <a:p>
            <a:pPr lvl="0" algn="ctr"/>
            <a:r>
              <a:rPr lang="fr-FR" sz="1100" dirty="0">
                <a:latin typeface="Liberation Sans" pitchFamily="18"/>
                <a:ea typeface="Microsoft YaHei" pitchFamily="2"/>
                <a:cs typeface="Arial" pitchFamily="2"/>
                <a:sym typeface="Wingdings"/>
              </a:rPr>
              <a:t> </a:t>
            </a:r>
            <a:r>
              <a:rPr lang="fr-FR" sz="1100" dirty="0">
                <a:latin typeface="Liberation Sans" pitchFamily="18"/>
                <a:ea typeface="Microsoft YaHei" pitchFamily="2"/>
                <a:cs typeface="Arial" pitchFamily="2"/>
              </a:rPr>
              <a:t>2025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D89C4249-904D-8C42-90F8-715E1C06B7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1159" y="1133851"/>
            <a:ext cx="880056" cy="1131501"/>
          </a:xfrm>
          <a:prstGeom prst="rect">
            <a:avLst/>
          </a:prstGeom>
        </p:spPr>
      </p:pic>
      <p:sp>
        <p:nvSpPr>
          <p:cNvPr id="48" name="Text Box 27">
            <a:extLst>
              <a:ext uri="{FF2B5EF4-FFF2-40B4-BE49-F238E27FC236}">
                <a16:creationId xmlns:a16="http://schemas.microsoft.com/office/drawing/2014/main" id="{E2FE92A8-44C1-0749-88DF-916BB69EC2CB}"/>
              </a:ext>
            </a:extLst>
          </p:cNvPr>
          <p:cNvSpPr/>
          <p:nvPr/>
        </p:nvSpPr>
        <p:spPr>
          <a:xfrm>
            <a:off x="4169702" y="2253817"/>
            <a:ext cx="1154759" cy="625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Jean-Marie </a:t>
            </a:r>
            <a:r>
              <a:rPr lang="fr-FR" sz="1200" b="0" i="0" u="none" strike="noStrike" kern="1200" cap="none" dirty="0" err="1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Brom</a:t>
            </a:r>
            <a:endParaRPr lang="fr-FR" sz="12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(Emérite)</a:t>
            </a:r>
            <a:endParaRPr lang="fr-FR" sz="12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BFC06E4B-EF80-4D4B-B095-60B8A375B3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8725" y="1129002"/>
            <a:ext cx="973949" cy="1124815"/>
          </a:xfrm>
          <a:prstGeom prst="rect">
            <a:avLst/>
          </a:prstGeom>
        </p:spPr>
      </p:pic>
      <p:sp>
        <p:nvSpPr>
          <p:cNvPr id="50" name="Text Box 29">
            <a:extLst>
              <a:ext uri="{FF2B5EF4-FFF2-40B4-BE49-F238E27FC236}">
                <a16:creationId xmlns:a16="http://schemas.microsoft.com/office/drawing/2014/main" id="{0F99BA6E-7AA4-3947-8707-2194A1B224EC}"/>
              </a:ext>
            </a:extLst>
          </p:cNvPr>
          <p:cNvSpPr/>
          <p:nvPr/>
        </p:nvSpPr>
        <p:spPr>
          <a:xfrm>
            <a:off x="2838199" y="6141818"/>
            <a:ext cx="1190417" cy="625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Raphaël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Haeberle</a:t>
            </a:r>
            <a:endParaRPr lang="fr-FR" sz="12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Microsoft YaHei" pitchFamily="2"/>
              <a:cs typeface="Arial" pitchFamily="2"/>
            </a:endParaRPr>
          </a:p>
          <a:p>
            <a:pPr lvl="0" algn="ctr"/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  <a:sym typeface="Wingdings"/>
              </a:rPr>
              <a:t></a:t>
            </a:r>
            <a:r>
              <a:rPr lang="fr-FR" sz="1200" dirty="0"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2024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0E2D3344-0E96-8A4B-A9D4-7C4AFE387D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63248" y="5004790"/>
            <a:ext cx="1128543" cy="111377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656D096A-A903-A94D-9201-9CD16774934F}"/>
              </a:ext>
            </a:extLst>
          </p:cNvPr>
          <p:cNvSpPr/>
          <p:nvPr/>
        </p:nvSpPr>
        <p:spPr>
          <a:xfrm>
            <a:off x="1882756" y="3029883"/>
            <a:ext cx="1172965" cy="1638119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375E5F09-839A-FA49-BCF0-F418B001DFF6}"/>
              </a:ext>
            </a:extLst>
          </p:cNvPr>
          <p:cNvSpPr txBox="1"/>
          <p:nvPr/>
        </p:nvSpPr>
        <p:spPr>
          <a:xfrm>
            <a:off x="1898413" y="2753583"/>
            <a:ext cx="119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Group Leader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AF336A87-7AE2-5148-9A2C-A01E3A9ED4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325" y="3118860"/>
            <a:ext cx="887068" cy="1186454"/>
          </a:xfrm>
          <a:prstGeom prst="rect">
            <a:avLst/>
          </a:prstGeom>
        </p:spPr>
      </p:pic>
      <p:sp>
        <p:nvSpPr>
          <p:cNvPr id="56" name="TextBox 51">
            <a:extLst>
              <a:ext uri="{FF2B5EF4-FFF2-40B4-BE49-F238E27FC236}">
                <a16:creationId xmlns:a16="http://schemas.microsoft.com/office/drawing/2014/main" id="{844F5AE2-390C-C548-B83B-C4C584A70821}"/>
              </a:ext>
            </a:extLst>
          </p:cNvPr>
          <p:cNvSpPr txBox="1"/>
          <p:nvPr/>
        </p:nvSpPr>
        <p:spPr>
          <a:xfrm flipH="1">
            <a:off x="595502" y="2752081"/>
            <a:ext cx="552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(CR)</a:t>
            </a: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0BD19A61-F5F2-A242-9975-9522C53C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826" y="4820839"/>
            <a:ext cx="969951" cy="135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650749B3-ADB3-0D40-90D2-36A87CEA0C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2607" y="4885061"/>
            <a:ext cx="984312" cy="1282087"/>
          </a:xfrm>
          <a:prstGeom prst="rect">
            <a:avLst/>
          </a:prstGeom>
        </p:spPr>
      </p:pic>
      <p:sp>
        <p:nvSpPr>
          <p:cNvPr id="59" name="Text Box 21">
            <a:extLst>
              <a:ext uri="{FF2B5EF4-FFF2-40B4-BE49-F238E27FC236}">
                <a16:creationId xmlns:a16="http://schemas.microsoft.com/office/drawing/2014/main" id="{B44BE0DF-02D5-414F-9536-7D223AC2DA71}"/>
              </a:ext>
            </a:extLst>
          </p:cNvPr>
          <p:cNvSpPr/>
          <p:nvPr/>
        </p:nvSpPr>
        <p:spPr>
          <a:xfrm>
            <a:off x="758846" y="4252638"/>
            <a:ext cx="1000945" cy="4485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Saskia </a:t>
            </a:r>
            <a:r>
              <a:rPr lang="fr-FR" sz="1200" b="0" i="0" u="none" strike="noStrike" kern="1200" cap="none" dirty="0" err="1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Microsoft YaHei" pitchFamily="2"/>
                <a:cs typeface="Arial" pitchFamily="2"/>
              </a:rPr>
              <a:t>Falke</a:t>
            </a:r>
            <a:endParaRPr lang="fr-FR" sz="12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FD3151B-E2E2-4D42-821F-A20AFD7B095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52371" y="4812608"/>
            <a:ext cx="980697" cy="134601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E1DE337-F62B-56F8-A7C1-E4B7588866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7713" y="5317923"/>
            <a:ext cx="1079951" cy="1331940"/>
          </a:xfrm>
          <a:prstGeom prst="rect">
            <a:avLst/>
          </a:prstGeom>
        </p:spPr>
      </p:pic>
      <p:sp>
        <p:nvSpPr>
          <p:cNvPr id="5" name="Text Box 29">
            <a:extLst>
              <a:ext uri="{FF2B5EF4-FFF2-40B4-BE49-F238E27FC236}">
                <a16:creationId xmlns:a16="http://schemas.microsoft.com/office/drawing/2014/main" id="{1281E4D2-6E16-403B-D569-71F3DAA6A04F}"/>
              </a:ext>
            </a:extLst>
          </p:cNvPr>
          <p:cNvSpPr/>
          <p:nvPr/>
        </p:nvSpPr>
        <p:spPr>
          <a:xfrm>
            <a:off x="7283580" y="5038757"/>
            <a:ext cx="1368215" cy="2567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lvl="0" algn="ctr"/>
            <a:r>
              <a:rPr lang="fr-FR" sz="1100" dirty="0">
                <a:latin typeface="Liberation Sans" pitchFamily="18"/>
                <a:ea typeface="Microsoft YaHei" pitchFamily="2"/>
                <a:cs typeface="Arial" pitchFamily="2"/>
                <a:sym typeface="Wingdings"/>
              </a:rPr>
              <a:t>Gael Coulon</a:t>
            </a:r>
          </a:p>
        </p:txBody>
      </p:sp>
    </p:spTree>
    <p:extLst>
      <p:ext uri="{BB962C8B-B14F-4D97-AF65-F5344CB8AC3E}">
        <p14:creationId xmlns:p14="http://schemas.microsoft.com/office/powerpoint/2010/main" val="232082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8A147-D0AB-7A41-AFD3-A99B4401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Contributions to physics </a:t>
            </a:r>
            <a:br>
              <a:rPr lang="en-GB" sz="3200" dirty="0"/>
            </a:br>
            <a:r>
              <a:rPr lang="en-GB" sz="3200" dirty="0"/>
              <a:t>and other POGs</a:t>
            </a:r>
            <a:endParaRPr lang="fr-FR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555588-F332-2649-8BB4-E75E87EE1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6080" y="1066800"/>
            <a:ext cx="4861970" cy="5527039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Participations to POG highly connected with tracker and tracking performance 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b-tagging (2 convenorships),</a:t>
            </a:r>
          </a:p>
          <a:p>
            <a:pPr lvl="1"/>
            <a:r>
              <a:rPr lang="en-GB" dirty="0"/>
              <a:t>and 𝛕-ID (1 convenorship).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5"/>
                </a:solidFill>
              </a:rPr>
              <a:t>Contributions to physics analyses where tracker/tracking, b-tagging and 𝛕-ID have key roles.</a:t>
            </a:r>
          </a:p>
          <a:p>
            <a:pPr lvl="1"/>
            <a:r>
              <a:rPr lang="en-GB" b="1" dirty="0"/>
              <a:t>Top-quark physics  </a:t>
            </a:r>
            <a:r>
              <a:rPr lang="en-GB" dirty="0"/>
              <a:t>: cross sections, properties, (rare) single top,</a:t>
            </a:r>
          </a:p>
          <a:p>
            <a:pPr lvl="1"/>
            <a:r>
              <a:rPr lang="en-GB" b="1" dirty="0"/>
              <a:t>Higgs properties measurements </a:t>
            </a:r>
            <a:r>
              <a:rPr lang="en-GB" dirty="0"/>
              <a:t>: </a:t>
            </a:r>
            <a:r>
              <a:rPr lang="en-GB" dirty="0" err="1"/>
              <a:t>ttH</a:t>
            </a:r>
            <a:r>
              <a:rPr lang="en-GB" dirty="0"/>
              <a:t>, </a:t>
            </a:r>
            <a:r>
              <a:rPr lang="en-GB" dirty="0" err="1"/>
              <a:t>tHq</a:t>
            </a:r>
            <a:r>
              <a:rPr lang="en-GB" dirty="0"/>
              <a:t>, CP violation,</a:t>
            </a:r>
          </a:p>
          <a:p>
            <a:pPr lvl="1"/>
            <a:r>
              <a:rPr lang="en-GB" b="1" dirty="0"/>
              <a:t>Searches for new physics </a:t>
            </a:r>
            <a:r>
              <a:rPr lang="en-GB" dirty="0"/>
              <a:t>: EFT in the top sector, </a:t>
            </a:r>
            <a:r>
              <a:rPr lang="en-GB" dirty="0" err="1"/>
              <a:t>susy</a:t>
            </a:r>
            <a:r>
              <a:rPr lang="en-GB" dirty="0"/>
              <a:t> stops, mono-tops, displaced vertices, Heavy Stable Charge Particles etc…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Also prospective </a:t>
            </a:r>
            <a:r>
              <a:rPr lang="en-GB" dirty="0">
                <a:solidFill>
                  <a:schemeClr val="accent5"/>
                </a:solidFill>
              </a:rPr>
              <a:t>of tau-Id and b-tagging performances for HL-LHC</a:t>
            </a:r>
            <a:r>
              <a:rPr lang="en-GB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C7787A-81CE-164D-ABE3-8956DD741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7</a:t>
            </a:fld>
            <a:endParaRPr lang="fr-FR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50BA07B-BB53-DE44-A62E-7FA823829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3" y="804231"/>
            <a:ext cx="3385156" cy="23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0E076E-33DC-714F-AB6C-02B4381A7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7981"/>
            <a:ext cx="1719104" cy="177662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6285A7-16E0-2440-89F2-429FD7C782B7}"/>
              </a:ext>
            </a:extLst>
          </p:cNvPr>
          <p:cNvSpPr txBox="1"/>
          <p:nvPr/>
        </p:nvSpPr>
        <p:spPr>
          <a:xfrm rot="19416491">
            <a:off x="351312" y="5266495"/>
            <a:ext cx="3760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Placeholder</a:t>
            </a:r>
            <a:r>
              <a:rPr lang="fr-FR" sz="2000" dirty="0"/>
              <a:t> pour une plot b-tag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82CEA6-3D50-6D41-998B-B007D12B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725960"/>
            <a:ext cx="4004950" cy="313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67D0DD-BA92-C84A-8424-5DBCE793F627}"/>
              </a:ext>
            </a:extLst>
          </p:cNvPr>
          <p:cNvSpPr txBox="1"/>
          <p:nvPr/>
        </p:nvSpPr>
        <p:spPr>
          <a:xfrm>
            <a:off x="1180078" y="1239130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C00000"/>
                </a:solidFill>
              </a:rPr>
              <a:t>Higgs</a:t>
            </a:r>
            <a:r>
              <a:rPr lang="fr-FR" sz="1400" b="1" dirty="0">
                <a:solidFill>
                  <a:srgbClr val="C00000"/>
                </a:solidFill>
              </a:rPr>
              <a:t> CP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9B67E5-04D1-7D4D-958B-690901C29EDA}"/>
              </a:ext>
            </a:extLst>
          </p:cNvPr>
          <p:cNvSpPr txBox="1"/>
          <p:nvPr/>
        </p:nvSpPr>
        <p:spPr>
          <a:xfrm>
            <a:off x="689398" y="2258321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C00000"/>
                </a:solidFill>
              </a:rPr>
              <a:t>tZq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989CEB-0194-814E-9886-3B3AD576EE25}"/>
              </a:ext>
            </a:extLst>
          </p:cNvPr>
          <p:cNvSpPr txBox="1"/>
          <p:nvPr/>
        </p:nvSpPr>
        <p:spPr>
          <a:xfrm>
            <a:off x="680756" y="3901279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C00000"/>
                </a:solidFill>
              </a:rPr>
              <a:t>Mistag</a:t>
            </a:r>
            <a:r>
              <a:rPr lang="fr-FR" sz="1400" b="1" dirty="0">
                <a:solidFill>
                  <a:srgbClr val="C00000"/>
                </a:solidFill>
              </a:rPr>
              <a:t> rates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6856CDA-32B7-498F-B3C3-BB76A919DB0E}"/>
              </a:ext>
            </a:extLst>
          </p:cNvPr>
          <p:cNvSpPr txBox="1"/>
          <p:nvPr/>
        </p:nvSpPr>
        <p:spPr>
          <a:xfrm>
            <a:off x="3984509" y="6360786"/>
            <a:ext cx="4748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And several contribution to tracker operation and upgrade</a:t>
            </a:r>
          </a:p>
        </p:txBody>
      </p:sp>
    </p:spTree>
    <p:extLst>
      <p:ext uri="{BB962C8B-B14F-4D97-AF65-F5344CB8AC3E}">
        <p14:creationId xmlns:p14="http://schemas.microsoft.com/office/powerpoint/2010/main" val="12662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BF0EC9-03B9-1995-5D2B-F375D22B0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10" y="3026884"/>
            <a:ext cx="6999840" cy="804231"/>
          </a:xfrm>
        </p:spPr>
        <p:txBody>
          <a:bodyPr/>
          <a:lstStyle/>
          <a:p>
            <a:r>
              <a:rPr lang="en-GB"/>
              <a:t>Organisationnal matters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6D527E-EF23-3EDE-CE8B-22545651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167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70D21-7609-C899-0F8D-D58A25BE6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Lunches and coffee breaks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6B88CA-78FE-9340-DFDF-D7A32AD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9</a:t>
            </a:fld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6B9545-3504-BE19-CED5-87F1CE50C0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71" y="916086"/>
            <a:ext cx="6864919" cy="484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6626F1-7D43-CB2E-2A5B-B524BEEA43ED}"/>
              </a:ext>
            </a:extLst>
          </p:cNvPr>
          <p:cNvSpPr txBox="1"/>
          <p:nvPr/>
        </p:nvSpPr>
        <p:spPr>
          <a:xfrm>
            <a:off x="1698827" y="5759034"/>
            <a:ext cx="6182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Lunches at  Tuesday and Wednesday : should not be late .</a:t>
            </a:r>
          </a:p>
          <a:p>
            <a:r>
              <a:rPr lang="en-GB" dirty="0"/>
              <a:t>Need of green tickets (1 per lunch), ask Jeremy.</a:t>
            </a:r>
          </a:p>
          <a:p>
            <a:r>
              <a:rPr lang="en-GB" dirty="0"/>
              <a:t>Coffee breaks in front of the </a:t>
            </a:r>
            <a:r>
              <a:rPr lang="en-GB" dirty="0" err="1"/>
              <a:t>Amphi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6463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29406</TotalTime>
  <Words>632</Words>
  <Application>Microsoft Macintosh PowerPoint</Application>
  <PresentationFormat>Affichage à l'écran (4:3)</PresentationFormat>
  <Paragraphs>130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Calibri</vt:lpstr>
      <vt:lpstr>Gill Sans Ultra Bold</vt:lpstr>
      <vt:lpstr>Liberation Sans</vt:lpstr>
      <vt:lpstr>Verdana</vt:lpstr>
      <vt:lpstr>Wingdings</vt:lpstr>
      <vt:lpstr>Thème Office</vt:lpstr>
      <vt:lpstr>The CMS team at IPHC - Strasbourg</vt:lpstr>
      <vt:lpstr>Welcome from the Director Sandrine Courtin</vt:lpstr>
      <vt:lpstr>Présentation PowerPoint</vt:lpstr>
      <vt:lpstr>IPHC buildings</vt:lpstr>
      <vt:lpstr>IPHC in numbers (2022)</vt:lpstr>
      <vt:lpstr>CMS team at IPHC : physicists</vt:lpstr>
      <vt:lpstr>Contributions to physics  and other POGs</vt:lpstr>
      <vt:lpstr>Organisationnal matters</vt:lpstr>
      <vt:lpstr>Lunches and coffee breaks</vt:lpstr>
      <vt:lpstr>Diner</vt:lpstr>
      <vt:lpstr>Have a good workshop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Microsoft Office User</cp:lastModifiedBy>
  <cp:revision>974</cp:revision>
  <cp:lastPrinted>2019-09-30T07:49:39Z</cp:lastPrinted>
  <dcterms:created xsi:type="dcterms:W3CDTF">2016-05-14T19:56:41Z</dcterms:created>
  <dcterms:modified xsi:type="dcterms:W3CDTF">2023-05-16T07:58:39Z</dcterms:modified>
</cp:coreProperties>
</file>