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1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aire Juramy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E80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/>
    <p:restoredTop sz="85556" autoAdjust="0"/>
  </p:normalViewPr>
  <p:slideViewPr>
    <p:cSldViewPr snapToGrid="0" snapToObjects="1">
      <p:cViewPr varScale="1">
        <p:scale>
          <a:sx n="131" d="100"/>
          <a:sy n="131" d="100"/>
        </p:scale>
        <p:origin x="165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6FCA7-2269-774A-972B-AB5F0BEDEF34}" type="datetimeFigureOut">
              <a:rPr lang="fr-FR" smtClean="0"/>
              <a:t>18/08/2020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127A-55B5-8640-8E24-748CD0D6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53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F1286-C819-1848-A3E6-61E0D8A292CF}" type="datetimeFigureOut">
              <a:rPr lang="fr-FR" smtClean="0"/>
              <a:t>18/08/2020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6A205-2796-0949-A3CB-BE44C874B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4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6A205-2796-0949-A3CB-BE44C874B3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GB"/>
              <a:t>Click to edit Master subtitle style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06692CF1-64B0-F34A-83C5-EDAE9EF04FA7}" type="datetime1">
              <a:rPr lang="fr-FR" smtClean="0"/>
              <a:t>18/08/2020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051E20BD-350E-ED44-8D0B-FB4224872C1C}" type="datetime1">
              <a:rPr lang="fr-FR" smtClean="0"/>
              <a:t>18/08/2020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119D31FD-7A6E-C848-BA50-461A099CAC08}" type="datetime1">
              <a:rPr lang="fr-FR" smtClean="0"/>
              <a:t>18/08/2020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98AF0AAB-EC3E-DC41-8D6F-6C31797D478C}" type="datetime1">
              <a:rPr lang="fr-FR" smtClean="0"/>
              <a:t>18/08/2020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7831ECB0-6E63-F84F-898C-BAF7DC790ECB}" type="datetime1">
              <a:rPr lang="fr-FR" smtClean="0"/>
              <a:t>18/08/2020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6A97C426-D5D4-5548-AC46-2BF115DD384E}" type="datetime1">
              <a:rPr lang="fr-FR" smtClean="0"/>
              <a:t>18/08/2020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F3CB2D34-53BC-1444-9721-A42E221EC2E9}" type="datetime1">
              <a:rPr lang="fr-FR" smtClean="0"/>
              <a:t>18/08/2020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3E0AAB91-7E22-AD41-9CB0-EB8001A60CB9}" type="datetime1">
              <a:rPr lang="fr-FR" smtClean="0"/>
              <a:t>18/08/2020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18543431-0A4F-5B4A-B207-5FA94FEBB515}" type="datetime1">
              <a:rPr lang="fr-FR" smtClean="0"/>
              <a:t>18/08/2020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/>
          <a:lstStyle/>
          <a:p>
            <a:fld id="{4A8137C6-8620-794C-B6F6-ABEE3402064D}" type="datetime1">
              <a:rPr lang="fr-FR" smtClean="0"/>
              <a:t>18/08/2020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GB"/>
              <a:t>Click icon to add picture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  <a:prstGeom prst="rect">
            <a:avLst/>
          </a:prstGeom>
        </p:spPr>
        <p:txBody>
          <a:bodyPr/>
          <a:lstStyle/>
          <a:p>
            <a:fld id="{4784EFB7-353C-DA41-8E71-5AEE5BF86E2C}" type="datetime1">
              <a:rPr lang="fr-FR" smtClean="0"/>
              <a:t>18/08/2020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3999" cy="884537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8735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x-none" dirty="0"/>
              <a:t>Cliquez et modifiez le titre</a:t>
            </a:r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975259"/>
            <a:ext cx="8229600" cy="561341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x-none" dirty="0"/>
              <a:t>Cliquez pour modifier les styles du texte du masque</a:t>
            </a:r>
          </a:p>
          <a:p>
            <a:pPr lvl="1" eaLnBrk="1" latinLnBrk="0" hangingPunct="1"/>
            <a:r>
              <a:rPr kumimoji="0" lang="x-none" dirty="0"/>
              <a:t>Deuxième niveau</a:t>
            </a:r>
          </a:p>
          <a:p>
            <a:pPr lvl="2" eaLnBrk="1" latinLnBrk="0" hangingPunct="1"/>
            <a:r>
              <a:rPr kumimoji="0" lang="x-none" dirty="0"/>
              <a:t>Troisième niveau</a:t>
            </a:r>
          </a:p>
          <a:p>
            <a:pPr lvl="3" eaLnBrk="1" latinLnBrk="0" hangingPunct="1"/>
            <a:r>
              <a:rPr kumimoji="0" lang="x-none" dirty="0"/>
              <a:t>Quatrième niveau</a:t>
            </a:r>
          </a:p>
          <a:p>
            <a:pPr lvl="4" eaLnBrk="1" latinLnBrk="0" hangingPunct="1"/>
            <a:r>
              <a:rPr kumimoji="0" lang="x-none" dirty="0"/>
              <a:t>Cinquième niveau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B5C1232-3B04-8546-B876-99E7475CE07D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0" i="0" kern="1200">
          <a:solidFill>
            <a:srgbClr val="FFFF00"/>
          </a:solidFill>
          <a:effectLst/>
          <a:latin typeface="Calibri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" charset="2"/>
        <a:buChar char="§"/>
        <a:defRPr kumimoji="0"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 charset="2"/>
        <a:buChar char="§"/>
        <a:defRPr kumimoji="0"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Wingdings" charset="2"/>
        <a:buChar char="§"/>
        <a:defRPr kumimoji="0"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Wingdings" charset="2"/>
        <a:buChar char="§"/>
        <a:defRPr kumimoji="0"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" charset="2"/>
        <a:buChar char="§"/>
        <a:defRPr kumimoji="0" lang="en-US" sz="2000" kern="1200" smtClean="0">
          <a:solidFill>
            <a:schemeClr val="tx1"/>
          </a:solidFill>
          <a:latin typeface="Calibri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3770667"/>
          </a:xfrm>
          <a:prstGeom prst="rect">
            <a:avLst/>
          </a:prstGeom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266902" y="1962887"/>
            <a:ext cx="6344262" cy="125090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LSST CCD Readout Chain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1</a:t>
            </a:fld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275406" y="4583540"/>
            <a:ext cx="8455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Claire </a:t>
            </a:r>
            <a:r>
              <a:rPr lang="en-US" dirty="0" err="1"/>
              <a:t>Juramy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6750996" y="6244827"/>
            <a:ext cx="1720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August 2020</a:t>
            </a:r>
          </a:p>
        </p:txBody>
      </p:sp>
      <p:pic>
        <p:nvPicPr>
          <p:cNvPr id="7" name="Image 6" descr="logo_final_petit+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66"/>
          <a:stretch/>
        </p:blipFill>
        <p:spPr>
          <a:xfrm>
            <a:off x="0" y="5786744"/>
            <a:ext cx="2026078" cy="101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49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36454"/>
            <a:ext cx="8229600" cy="59430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E804"/>
                </a:solidFill>
              </a:rPr>
              <a:t>CCD readout chain: e2v CCD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2</a:t>
            </a:fld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CDC48-7DAA-6C47-B450-2955C2AAC38C}"/>
              </a:ext>
            </a:extLst>
          </p:cNvPr>
          <p:cNvSpPr txBox="1"/>
          <p:nvPr/>
        </p:nvSpPr>
        <p:spPr>
          <a:xfrm>
            <a:off x="551971" y="1447834"/>
            <a:ext cx="1070043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  <a:r>
              <a:rPr lang="en-FR" dirty="0"/>
              <a:t>2v CCD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C93783-A844-C94D-916A-9EADCE376B78}"/>
              </a:ext>
            </a:extLst>
          </p:cNvPr>
          <p:cNvSpPr txBox="1"/>
          <p:nvPr/>
        </p:nvSpPr>
        <p:spPr>
          <a:xfrm>
            <a:off x="551970" y="2304221"/>
            <a:ext cx="1070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ITL </a:t>
            </a:r>
            <a:r>
              <a:rPr lang="en-FR" dirty="0"/>
              <a:t>CCD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E1ECD2-8832-5D4E-A6D5-AC3207F09E52}"/>
              </a:ext>
            </a:extLst>
          </p:cNvPr>
          <p:cNvSpPr txBox="1"/>
          <p:nvPr/>
        </p:nvSpPr>
        <p:spPr>
          <a:xfrm>
            <a:off x="3843163" y="1445197"/>
            <a:ext cx="17574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D8784B-3B1E-C442-99D2-C42EADFF817A}"/>
              </a:ext>
            </a:extLst>
          </p:cNvPr>
          <p:cNvSpPr txBox="1"/>
          <p:nvPr/>
        </p:nvSpPr>
        <p:spPr>
          <a:xfrm>
            <a:off x="3843163" y="2329809"/>
            <a:ext cx="17574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7B4E49-4E45-3546-99B4-0011840E6BF5}"/>
              </a:ext>
            </a:extLst>
          </p:cNvPr>
          <p:cNvSpPr txBox="1"/>
          <p:nvPr/>
        </p:nvSpPr>
        <p:spPr>
          <a:xfrm>
            <a:off x="1751716" y="2329809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Active flex cable</a:t>
            </a:r>
            <a:endParaRPr lang="en-F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FB6737-6F1D-FE4E-903F-63F5A922AB1A}"/>
              </a:ext>
            </a:extLst>
          </p:cNvPr>
          <p:cNvSpPr txBox="1"/>
          <p:nvPr/>
        </p:nvSpPr>
        <p:spPr>
          <a:xfrm>
            <a:off x="5730328" y="1445197"/>
            <a:ext cx="97600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438B32-011E-9449-B828-6D517FC9E095}"/>
              </a:ext>
            </a:extLst>
          </p:cNvPr>
          <p:cNvSpPr txBox="1"/>
          <p:nvPr/>
        </p:nvSpPr>
        <p:spPr>
          <a:xfrm>
            <a:off x="6836039" y="1435517"/>
            <a:ext cx="1063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24F3C4-06A1-2B42-9B12-9F951CB5CB97}"/>
              </a:ext>
            </a:extLst>
          </p:cNvPr>
          <p:cNvSpPr txBox="1"/>
          <p:nvPr/>
        </p:nvSpPr>
        <p:spPr>
          <a:xfrm>
            <a:off x="8029299" y="1445197"/>
            <a:ext cx="898187" cy="369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0189B3-9737-5641-A912-A8140D56981A}"/>
              </a:ext>
            </a:extLst>
          </p:cNvPr>
          <p:cNvSpPr txBox="1"/>
          <p:nvPr/>
        </p:nvSpPr>
        <p:spPr>
          <a:xfrm>
            <a:off x="1751716" y="1445197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Passive flex cable</a:t>
            </a:r>
            <a:endParaRPr lang="en-F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B625A-3F6A-5146-BE3D-669BDF18E305}"/>
              </a:ext>
            </a:extLst>
          </p:cNvPr>
          <p:cNvSpPr txBox="1"/>
          <p:nvPr/>
        </p:nvSpPr>
        <p:spPr>
          <a:xfrm>
            <a:off x="5730328" y="2324945"/>
            <a:ext cx="97600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F41DB4-90DD-324E-B2D1-E8A69426B7CE}"/>
              </a:ext>
            </a:extLst>
          </p:cNvPr>
          <p:cNvSpPr txBox="1"/>
          <p:nvPr/>
        </p:nvSpPr>
        <p:spPr>
          <a:xfrm>
            <a:off x="6836039" y="2315265"/>
            <a:ext cx="1063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5FF6B0-2EC7-DC40-B918-F5FB73E2B4F3}"/>
              </a:ext>
            </a:extLst>
          </p:cNvPr>
          <p:cNvSpPr txBox="1"/>
          <p:nvPr/>
        </p:nvSpPr>
        <p:spPr>
          <a:xfrm>
            <a:off x="8029299" y="2324945"/>
            <a:ext cx="898187" cy="369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51E033A-5612-4249-8A59-88FD99E33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898" y="2839255"/>
            <a:ext cx="5490379" cy="391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297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68168"/>
            <a:ext cx="8229600" cy="59430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E804"/>
                </a:solidFill>
              </a:rPr>
              <a:t>CCD readout chain: ITL CCD and active flex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3</a:t>
            </a:fld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CDC48-7DAA-6C47-B450-2955C2AAC38C}"/>
              </a:ext>
            </a:extLst>
          </p:cNvPr>
          <p:cNvSpPr txBox="1"/>
          <p:nvPr/>
        </p:nvSpPr>
        <p:spPr>
          <a:xfrm>
            <a:off x="551971" y="1447834"/>
            <a:ext cx="1070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  <a:r>
              <a:rPr lang="en-FR" dirty="0"/>
              <a:t>2v CCD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C93783-A844-C94D-916A-9EADCE376B78}"/>
              </a:ext>
            </a:extLst>
          </p:cNvPr>
          <p:cNvSpPr txBox="1"/>
          <p:nvPr/>
        </p:nvSpPr>
        <p:spPr>
          <a:xfrm>
            <a:off x="551970" y="2304221"/>
            <a:ext cx="1070043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ITL </a:t>
            </a:r>
            <a:r>
              <a:rPr lang="en-FR" dirty="0"/>
              <a:t>CCD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E1ECD2-8832-5D4E-A6D5-AC3207F09E52}"/>
              </a:ext>
            </a:extLst>
          </p:cNvPr>
          <p:cNvSpPr txBox="1"/>
          <p:nvPr/>
        </p:nvSpPr>
        <p:spPr>
          <a:xfrm>
            <a:off x="3843163" y="1445197"/>
            <a:ext cx="17574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D8784B-3B1E-C442-99D2-C42EADFF817A}"/>
              </a:ext>
            </a:extLst>
          </p:cNvPr>
          <p:cNvSpPr txBox="1"/>
          <p:nvPr/>
        </p:nvSpPr>
        <p:spPr>
          <a:xfrm>
            <a:off x="3843163" y="2329809"/>
            <a:ext cx="17574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7B4E49-4E45-3546-99B4-0011840E6BF5}"/>
              </a:ext>
            </a:extLst>
          </p:cNvPr>
          <p:cNvSpPr txBox="1"/>
          <p:nvPr/>
        </p:nvSpPr>
        <p:spPr>
          <a:xfrm>
            <a:off x="1751716" y="2329809"/>
            <a:ext cx="196174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Active flex cable</a:t>
            </a:r>
            <a:endParaRPr lang="en-F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FB6737-6F1D-FE4E-903F-63F5A922AB1A}"/>
              </a:ext>
            </a:extLst>
          </p:cNvPr>
          <p:cNvSpPr txBox="1"/>
          <p:nvPr/>
        </p:nvSpPr>
        <p:spPr>
          <a:xfrm>
            <a:off x="5730328" y="1445197"/>
            <a:ext cx="97600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438B32-011E-9449-B828-6D517FC9E095}"/>
              </a:ext>
            </a:extLst>
          </p:cNvPr>
          <p:cNvSpPr txBox="1"/>
          <p:nvPr/>
        </p:nvSpPr>
        <p:spPr>
          <a:xfrm>
            <a:off x="6836039" y="1435517"/>
            <a:ext cx="1063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24F3C4-06A1-2B42-9B12-9F951CB5CB97}"/>
              </a:ext>
            </a:extLst>
          </p:cNvPr>
          <p:cNvSpPr txBox="1"/>
          <p:nvPr/>
        </p:nvSpPr>
        <p:spPr>
          <a:xfrm>
            <a:off x="8029299" y="1445197"/>
            <a:ext cx="898187" cy="369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0189B3-9737-5641-A912-A8140D56981A}"/>
              </a:ext>
            </a:extLst>
          </p:cNvPr>
          <p:cNvSpPr txBox="1"/>
          <p:nvPr/>
        </p:nvSpPr>
        <p:spPr>
          <a:xfrm>
            <a:off x="1751716" y="1445197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Passive flex cable</a:t>
            </a:r>
            <a:endParaRPr lang="en-F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B625A-3F6A-5146-BE3D-669BDF18E305}"/>
              </a:ext>
            </a:extLst>
          </p:cNvPr>
          <p:cNvSpPr txBox="1"/>
          <p:nvPr/>
        </p:nvSpPr>
        <p:spPr>
          <a:xfrm>
            <a:off x="5730328" y="2324945"/>
            <a:ext cx="97600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F41DB4-90DD-324E-B2D1-E8A69426B7CE}"/>
              </a:ext>
            </a:extLst>
          </p:cNvPr>
          <p:cNvSpPr txBox="1"/>
          <p:nvPr/>
        </p:nvSpPr>
        <p:spPr>
          <a:xfrm>
            <a:off x="6836039" y="2315265"/>
            <a:ext cx="1063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5FF6B0-2EC7-DC40-B918-F5FB73E2B4F3}"/>
              </a:ext>
            </a:extLst>
          </p:cNvPr>
          <p:cNvSpPr txBox="1"/>
          <p:nvPr/>
        </p:nvSpPr>
        <p:spPr>
          <a:xfrm>
            <a:off x="8029299" y="2324945"/>
            <a:ext cx="898187" cy="369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B71A07-B66F-1F44-B7A0-557F61C8F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70" y="3160608"/>
            <a:ext cx="3543300" cy="32258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AF0A64C-48A6-2046-B5E4-AB0881F39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6047" y="3497856"/>
            <a:ext cx="4270753" cy="2551303"/>
          </a:xfrm>
          <a:prstGeom prst="rect">
            <a:avLst/>
          </a:prstGeom>
        </p:spPr>
      </p:pic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1761FAE7-9F78-B44C-885C-757B50742F7D}"/>
              </a:ext>
            </a:extLst>
          </p:cNvPr>
          <p:cNvCxnSpPr>
            <a:cxnSpLocks/>
          </p:cNvCxnSpPr>
          <p:nvPr/>
        </p:nvCxnSpPr>
        <p:spPr>
          <a:xfrm rot="10800000" flipV="1">
            <a:off x="3713461" y="3905663"/>
            <a:ext cx="1179554" cy="946357"/>
          </a:xfrm>
          <a:prstGeom prst="bentConnector3">
            <a:avLst>
              <a:gd name="adj1" fmla="val 52474"/>
            </a:avLst>
          </a:prstGeom>
          <a:ln w="38100" cmpd="sng">
            <a:prstDash val="soli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A7C74BB2-74FC-764C-BF78-AD744A54CAE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315324" y="4906682"/>
            <a:ext cx="1934410" cy="878729"/>
          </a:xfrm>
          <a:prstGeom prst="bentConnector3">
            <a:avLst>
              <a:gd name="adj1" fmla="val -790"/>
            </a:avLst>
          </a:prstGeom>
          <a:ln w="38100" cmpd="sng">
            <a:prstDash val="soli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00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33222"/>
            <a:ext cx="8229600" cy="59430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E804"/>
                </a:solidFill>
              </a:rPr>
              <a:t>CCD readout chain: current source and capacitor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4</a:t>
            </a:fld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CDC48-7DAA-6C47-B450-2955C2AAC38C}"/>
              </a:ext>
            </a:extLst>
          </p:cNvPr>
          <p:cNvSpPr txBox="1"/>
          <p:nvPr/>
        </p:nvSpPr>
        <p:spPr>
          <a:xfrm>
            <a:off x="551971" y="1447834"/>
            <a:ext cx="1070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  <a:r>
              <a:rPr lang="en-FR" dirty="0"/>
              <a:t>2v CCD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C93783-A844-C94D-916A-9EADCE376B78}"/>
              </a:ext>
            </a:extLst>
          </p:cNvPr>
          <p:cNvSpPr txBox="1"/>
          <p:nvPr/>
        </p:nvSpPr>
        <p:spPr>
          <a:xfrm>
            <a:off x="551970" y="2304221"/>
            <a:ext cx="1070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ITL </a:t>
            </a:r>
            <a:r>
              <a:rPr lang="en-FR" dirty="0"/>
              <a:t>CCD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E1ECD2-8832-5D4E-A6D5-AC3207F09E52}"/>
              </a:ext>
            </a:extLst>
          </p:cNvPr>
          <p:cNvSpPr txBox="1"/>
          <p:nvPr/>
        </p:nvSpPr>
        <p:spPr>
          <a:xfrm>
            <a:off x="3843163" y="1445197"/>
            <a:ext cx="1757463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D8784B-3B1E-C442-99D2-C42EADFF817A}"/>
              </a:ext>
            </a:extLst>
          </p:cNvPr>
          <p:cNvSpPr txBox="1"/>
          <p:nvPr/>
        </p:nvSpPr>
        <p:spPr>
          <a:xfrm>
            <a:off x="3843163" y="2329809"/>
            <a:ext cx="1757463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7B4E49-4E45-3546-99B4-0011840E6BF5}"/>
              </a:ext>
            </a:extLst>
          </p:cNvPr>
          <p:cNvSpPr txBox="1"/>
          <p:nvPr/>
        </p:nvSpPr>
        <p:spPr>
          <a:xfrm>
            <a:off x="1751716" y="2329809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Active flex cable</a:t>
            </a:r>
            <a:endParaRPr lang="en-F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FB6737-6F1D-FE4E-903F-63F5A922AB1A}"/>
              </a:ext>
            </a:extLst>
          </p:cNvPr>
          <p:cNvSpPr txBox="1"/>
          <p:nvPr/>
        </p:nvSpPr>
        <p:spPr>
          <a:xfrm>
            <a:off x="5730328" y="1445197"/>
            <a:ext cx="97600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438B32-011E-9449-B828-6D517FC9E095}"/>
              </a:ext>
            </a:extLst>
          </p:cNvPr>
          <p:cNvSpPr txBox="1"/>
          <p:nvPr/>
        </p:nvSpPr>
        <p:spPr>
          <a:xfrm>
            <a:off x="6836039" y="1435517"/>
            <a:ext cx="1063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24F3C4-06A1-2B42-9B12-9F951CB5CB97}"/>
              </a:ext>
            </a:extLst>
          </p:cNvPr>
          <p:cNvSpPr txBox="1"/>
          <p:nvPr/>
        </p:nvSpPr>
        <p:spPr>
          <a:xfrm>
            <a:off x="8029299" y="1445197"/>
            <a:ext cx="898187" cy="369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0189B3-9737-5641-A912-A8140D56981A}"/>
              </a:ext>
            </a:extLst>
          </p:cNvPr>
          <p:cNvSpPr txBox="1"/>
          <p:nvPr/>
        </p:nvSpPr>
        <p:spPr>
          <a:xfrm>
            <a:off x="1751716" y="1445197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Passive flex cable</a:t>
            </a:r>
            <a:endParaRPr lang="en-F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B625A-3F6A-5146-BE3D-669BDF18E305}"/>
              </a:ext>
            </a:extLst>
          </p:cNvPr>
          <p:cNvSpPr txBox="1"/>
          <p:nvPr/>
        </p:nvSpPr>
        <p:spPr>
          <a:xfrm>
            <a:off x="5730328" y="2324945"/>
            <a:ext cx="97600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F41DB4-90DD-324E-B2D1-E8A69426B7CE}"/>
              </a:ext>
            </a:extLst>
          </p:cNvPr>
          <p:cNvSpPr txBox="1"/>
          <p:nvPr/>
        </p:nvSpPr>
        <p:spPr>
          <a:xfrm>
            <a:off x="6836039" y="2315265"/>
            <a:ext cx="1063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5FF6B0-2EC7-DC40-B918-F5FB73E2B4F3}"/>
              </a:ext>
            </a:extLst>
          </p:cNvPr>
          <p:cNvSpPr txBox="1"/>
          <p:nvPr/>
        </p:nvSpPr>
        <p:spPr>
          <a:xfrm>
            <a:off x="8029299" y="2324945"/>
            <a:ext cx="898187" cy="369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56009C-CEC3-E94B-9EAC-ADEA2ADDD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452" y="2916767"/>
            <a:ext cx="4801885" cy="36973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8704238-20E2-3C45-B3AB-586548CA095E}"/>
              </a:ext>
            </a:extLst>
          </p:cNvPr>
          <p:cNvSpPr txBox="1"/>
          <p:nvPr/>
        </p:nvSpPr>
        <p:spPr>
          <a:xfrm>
            <a:off x="3411904" y="3403904"/>
            <a:ext cx="1160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dirty="0"/>
              <a:t>From CCD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D45CAC-9716-FD4C-A079-7F5D0BB19240}"/>
              </a:ext>
            </a:extLst>
          </p:cNvPr>
          <p:cNvSpPr txBox="1"/>
          <p:nvPr/>
        </p:nvSpPr>
        <p:spPr>
          <a:xfrm>
            <a:off x="826851" y="4856169"/>
            <a:ext cx="2302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dirty="0"/>
              <a:t>CS gate current setting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03B2972-1C90-1047-9425-20241B847718}"/>
              </a:ext>
            </a:extLst>
          </p:cNvPr>
          <p:cNvSpPr txBox="1"/>
          <p:nvPr/>
        </p:nvSpPr>
        <p:spPr>
          <a:xfrm>
            <a:off x="4986873" y="4712952"/>
            <a:ext cx="1719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dirty="0"/>
              <a:t>Serial capacitor for AC coupling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9D7639-653B-9848-AF9E-A55AFA6ED2B9}"/>
              </a:ext>
            </a:extLst>
          </p:cNvPr>
          <p:cNvSpPr txBox="1"/>
          <p:nvPr/>
        </p:nvSpPr>
        <p:spPr>
          <a:xfrm>
            <a:off x="6706337" y="4299626"/>
            <a:ext cx="1077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dirty="0"/>
              <a:t>To ASPIC</a:t>
            </a:r>
          </a:p>
        </p:txBody>
      </p:sp>
    </p:spTree>
    <p:extLst>
      <p:ext uri="{BB962C8B-B14F-4D97-AF65-F5344CB8AC3E}">
        <p14:creationId xmlns:p14="http://schemas.microsoft.com/office/powerpoint/2010/main" val="253543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68811"/>
            <a:ext cx="8229600" cy="59430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E804"/>
                </a:solidFill>
              </a:rPr>
              <a:t>CCD readout chain: ASPIC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5</a:t>
            </a:fld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CDC48-7DAA-6C47-B450-2955C2AAC38C}"/>
              </a:ext>
            </a:extLst>
          </p:cNvPr>
          <p:cNvSpPr txBox="1"/>
          <p:nvPr/>
        </p:nvSpPr>
        <p:spPr>
          <a:xfrm>
            <a:off x="551971" y="1447834"/>
            <a:ext cx="1070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  <a:r>
              <a:rPr lang="en-FR" dirty="0"/>
              <a:t>2v CCD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C93783-A844-C94D-916A-9EADCE376B78}"/>
              </a:ext>
            </a:extLst>
          </p:cNvPr>
          <p:cNvSpPr txBox="1"/>
          <p:nvPr/>
        </p:nvSpPr>
        <p:spPr>
          <a:xfrm>
            <a:off x="551970" y="2304221"/>
            <a:ext cx="1070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ITL </a:t>
            </a:r>
            <a:r>
              <a:rPr lang="en-FR" dirty="0"/>
              <a:t>CCD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E1ECD2-8832-5D4E-A6D5-AC3207F09E52}"/>
              </a:ext>
            </a:extLst>
          </p:cNvPr>
          <p:cNvSpPr txBox="1"/>
          <p:nvPr/>
        </p:nvSpPr>
        <p:spPr>
          <a:xfrm>
            <a:off x="3843163" y="1445197"/>
            <a:ext cx="17574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D8784B-3B1E-C442-99D2-C42EADFF817A}"/>
              </a:ext>
            </a:extLst>
          </p:cNvPr>
          <p:cNvSpPr txBox="1"/>
          <p:nvPr/>
        </p:nvSpPr>
        <p:spPr>
          <a:xfrm>
            <a:off x="3843163" y="2329809"/>
            <a:ext cx="17574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7B4E49-4E45-3546-99B4-0011840E6BF5}"/>
              </a:ext>
            </a:extLst>
          </p:cNvPr>
          <p:cNvSpPr txBox="1"/>
          <p:nvPr/>
        </p:nvSpPr>
        <p:spPr>
          <a:xfrm>
            <a:off x="1751716" y="2329809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Active flex cable</a:t>
            </a:r>
            <a:endParaRPr lang="en-F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FB6737-6F1D-FE4E-903F-63F5A922AB1A}"/>
              </a:ext>
            </a:extLst>
          </p:cNvPr>
          <p:cNvSpPr txBox="1"/>
          <p:nvPr/>
        </p:nvSpPr>
        <p:spPr>
          <a:xfrm>
            <a:off x="5730328" y="1445197"/>
            <a:ext cx="97600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438B32-011E-9449-B828-6D517FC9E095}"/>
              </a:ext>
            </a:extLst>
          </p:cNvPr>
          <p:cNvSpPr txBox="1"/>
          <p:nvPr/>
        </p:nvSpPr>
        <p:spPr>
          <a:xfrm>
            <a:off x="6836039" y="1435517"/>
            <a:ext cx="1063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24F3C4-06A1-2B42-9B12-9F951CB5CB97}"/>
              </a:ext>
            </a:extLst>
          </p:cNvPr>
          <p:cNvSpPr txBox="1"/>
          <p:nvPr/>
        </p:nvSpPr>
        <p:spPr>
          <a:xfrm>
            <a:off x="8029299" y="1445197"/>
            <a:ext cx="898187" cy="369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0189B3-9737-5641-A912-A8140D56981A}"/>
              </a:ext>
            </a:extLst>
          </p:cNvPr>
          <p:cNvSpPr txBox="1"/>
          <p:nvPr/>
        </p:nvSpPr>
        <p:spPr>
          <a:xfrm>
            <a:off x="1751716" y="1445197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Passive flex cable</a:t>
            </a:r>
            <a:endParaRPr lang="en-F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B625A-3F6A-5146-BE3D-669BDF18E305}"/>
              </a:ext>
            </a:extLst>
          </p:cNvPr>
          <p:cNvSpPr txBox="1"/>
          <p:nvPr/>
        </p:nvSpPr>
        <p:spPr>
          <a:xfrm>
            <a:off x="5730328" y="2324945"/>
            <a:ext cx="97600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F41DB4-90DD-324E-B2D1-E8A69426B7CE}"/>
              </a:ext>
            </a:extLst>
          </p:cNvPr>
          <p:cNvSpPr txBox="1"/>
          <p:nvPr/>
        </p:nvSpPr>
        <p:spPr>
          <a:xfrm>
            <a:off x="6836039" y="2315265"/>
            <a:ext cx="10635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5FF6B0-2EC7-DC40-B918-F5FB73E2B4F3}"/>
              </a:ext>
            </a:extLst>
          </p:cNvPr>
          <p:cNvSpPr txBox="1"/>
          <p:nvPr/>
        </p:nvSpPr>
        <p:spPr>
          <a:xfrm>
            <a:off x="8029299" y="2324945"/>
            <a:ext cx="898187" cy="369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59462A-D79D-7444-84EA-6F5ECE96A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54" y="2717153"/>
            <a:ext cx="8634406" cy="302764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CAE30B9-2A38-DD4D-9F74-155EFD648DC4}"/>
              </a:ext>
            </a:extLst>
          </p:cNvPr>
          <p:cNvSpPr txBox="1"/>
          <p:nvPr/>
        </p:nvSpPr>
        <p:spPr>
          <a:xfrm>
            <a:off x="663105" y="5814807"/>
            <a:ext cx="3086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dirty="0"/>
              <a:t>ASPIC clamp clock: </a:t>
            </a:r>
          </a:p>
          <a:p>
            <a:r>
              <a:rPr lang="en-FR" dirty="0"/>
              <a:t>DC restore on input </a:t>
            </a:r>
          </a:p>
          <a:p>
            <a:r>
              <a:rPr lang="en-FR" dirty="0"/>
              <a:t>+ reset first-stage amplifier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14E683-692E-304C-9580-5FA72463AE2B}"/>
              </a:ext>
            </a:extLst>
          </p:cNvPr>
          <p:cNvSpPr txBox="1"/>
          <p:nvPr/>
        </p:nvSpPr>
        <p:spPr>
          <a:xfrm>
            <a:off x="5939810" y="5884877"/>
            <a:ext cx="1792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dirty="0"/>
              <a:t>ASPIC reset clock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4D0E2B-7100-AC48-9D88-DD8DCEB43C0B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2206155" y="5205046"/>
            <a:ext cx="0" cy="609761"/>
          </a:xfrm>
          <a:prstGeom prst="straightConnector1">
            <a:avLst/>
          </a:prstGeom>
          <a:ln w="38100" cmpd="sng">
            <a:prstDash val="soli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BA77004-0113-0D4A-A803-ED1C5C0D990D}"/>
              </a:ext>
            </a:extLst>
          </p:cNvPr>
          <p:cNvCxnSpPr/>
          <p:nvPr/>
        </p:nvCxnSpPr>
        <p:spPr>
          <a:xfrm flipH="1" flipV="1">
            <a:off x="6836039" y="5388394"/>
            <a:ext cx="1" cy="496483"/>
          </a:xfrm>
          <a:prstGeom prst="straightConnector1">
            <a:avLst/>
          </a:prstGeom>
          <a:ln w="38100" cmpd="sng">
            <a:prstDash val="soli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E9ED2930-C3EE-564E-892F-F34BBBD97587}"/>
              </a:ext>
            </a:extLst>
          </p:cNvPr>
          <p:cNvCxnSpPr>
            <a:cxnSpLocks/>
          </p:cNvCxnSpPr>
          <p:nvPr/>
        </p:nvCxnSpPr>
        <p:spPr>
          <a:xfrm rot="16200000" flipV="1">
            <a:off x="653782" y="4946919"/>
            <a:ext cx="1339495" cy="343474"/>
          </a:xfrm>
          <a:prstGeom prst="bentConnector3">
            <a:avLst>
              <a:gd name="adj1" fmla="val 98573"/>
            </a:avLst>
          </a:prstGeom>
          <a:ln w="38100" cmpd="sng">
            <a:prstDash val="solid"/>
            <a:tailEnd type="triangl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52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52700"/>
            <a:ext cx="8229600" cy="59430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E804"/>
                </a:solidFill>
              </a:rPr>
              <a:t>CCD readout chain: amplifier and ADC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1232-3B04-8546-B876-99E7475CE07D}" type="slidenum">
              <a:rPr lang="fr-FR" smtClean="0"/>
              <a:t>6</a:t>
            </a:fld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CDC48-7DAA-6C47-B450-2955C2AAC38C}"/>
              </a:ext>
            </a:extLst>
          </p:cNvPr>
          <p:cNvSpPr txBox="1"/>
          <p:nvPr/>
        </p:nvSpPr>
        <p:spPr>
          <a:xfrm>
            <a:off x="551971" y="1447834"/>
            <a:ext cx="1070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  <a:r>
              <a:rPr lang="en-FR" dirty="0"/>
              <a:t>2v CCD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C93783-A844-C94D-916A-9EADCE376B78}"/>
              </a:ext>
            </a:extLst>
          </p:cNvPr>
          <p:cNvSpPr txBox="1"/>
          <p:nvPr/>
        </p:nvSpPr>
        <p:spPr>
          <a:xfrm>
            <a:off x="551970" y="2304221"/>
            <a:ext cx="1070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ITL </a:t>
            </a:r>
            <a:r>
              <a:rPr lang="en-FR" dirty="0"/>
              <a:t>CCD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E1ECD2-8832-5D4E-A6D5-AC3207F09E52}"/>
              </a:ext>
            </a:extLst>
          </p:cNvPr>
          <p:cNvSpPr txBox="1"/>
          <p:nvPr/>
        </p:nvSpPr>
        <p:spPr>
          <a:xfrm>
            <a:off x="3843163" y="1445197"/>
            <a:ext cx="17574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D8784B-3B1E-C442-99D2-C42EADFF817A}"/>
              </a:ext>
            </a:extLst>
          </p:cNvPr>
          <p:cNvSpPr txBox="1"/>
          <p:nvPr/>
        </p:nvSpPr>
        <p:spPr>
          <a:xfrm>
            <a:off x="3843163" y="2329809"/>
            <a:ext cx="17574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source</a:t>
            </a:r>
            <a:endParaRPr lang="en-F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7B4E49-4E45-3546-99B4-0011840E6BF5}"/>
              </a:ext>
            </a:extLst>
          </p:cNvPr>
          <p:cNvSpPr txBox="1"/>
          <p:nvPr/>
        </p:nvSpPr>
        <p:spPr>
          <a:xfrm>
            <a:off x="1751716" y="2329809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Active flex cable</a:t>
            </a:r>
            <a:endParaRPr lang="en-F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FB6737-6F1D-FE4E-903F-63F5A922AB1A}"/>
              </a:ext>
            </a:extLst>
          </p:cNvPr>
          <p:cNvSpPr txBox="1"/>
          <p:nvPr/>
        </p:nvSpPr>
        <p:spPr>
          <a:xfrm>
            <a:off x="5730328" y="1445197"/>
            <a:ext cx="97600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438B32-011E-9449-B828-6D517FC9E095}"/>
              </a:ext>
            </a:extLst>
          </p:cNvPr>
          <p:cNvSpPr txBox="1"/>
          <p:nvPr/>
        </p:nvSpPr>
        <p:spPr>
          <a:xfrm>
            <a:off x="6836039" y="1435517"/>
            <a:ext cx="106355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24F3C4-06A1-2B42-9B12-9F951CB5CB97}"/>
              </a:ext>
            </a:extLst>
          </p:cNvPr>
          <p:cNvSpPr txBox="1"/>
          <p:nvPr/>
        </p:nvSpPr>
        <p:spPr>
          <a:xfrm>
            <a:off x="8029299" y="1445197"/>
            <a:ext cx="898187" cy="36938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0189B3-9737-5641-A912-A8140D56981A}"/>
              </a:ext>
            </a:extLst>
          </p:cNvPr>
          <p:cNvSpPr txBox="1"/>
          <p:nvPr/>
        </p:nvSpPr>
        <p:spPr>
          <a:xfrm>
            <a:off x="1751716" y="1445197"/>
            <a:ext cx="196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Passive flex cable</a:t>
            </a:r>
            <a:endParaRPr lang="en-F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B625A-3F6A-5146-BE3D-669BDF18E305}"/>
              </a:ext>
            </a:extLst>
          </p:cNvPr>
          <p:cNvSpPr txBox="1"/>
          <p:nvPr/>
        </p:nvSpPr>
        <p:spPr>
          <a:xfrm>
            <a:off x="5730328" y="2324945"/>
            <a:ext cx="97600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ASPIC</a:t>
            </a:r>
            <a:endParaRPr lang="en-F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F41DB4-90DD-324E-B2D1-E8A69426B7CE}"/>
              </a:ext>
            </a:extLst>
          </p:cNvPr>
          <p:cNvSpPr txBox="1"/>
          <p:nvPr/>
        </p:nvSpPr>
        <p:spPr>
          <a:xfrm>
            <a:off x="6836039" y="2315265"/>
            <a:ext cx="106355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FR" dirty="0"/>
              <a:t>Amplifier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5FF6B0-2EC7-DC40-B918-F5FB73E2B4F3}"/>
              </a:ext>
            </a:extLst>
          </p:cNvPr>
          <p:cNvSpPr txBox="1"/>
          <p:nvPr/>
        </p:nvSpPr>
        <p:spPr>
          <a:xfrm>
            <a:off x="8029299" y="2324945"/>
            <a:ext cx="898187" cy="36938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ADC</a:t>
            </a:r>
            <a:endParaRPr lang="en-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97D5A9-CFD6-BF4D-A02A-2D711AF9F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02" y="3049276"/>
            <a:ext cx="5288045" cy="35468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53C257A-F6FA-7A4B-9D18-24C03F79B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8943" y="3754778"/>
            <a:ext cx="3757681" cy="208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78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NJconf">
  <a:themeElements>
    <a:clrScheme name="Orbite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mpd="sng">
          <a:prstDash val="solid"/>
        </a:ln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3FDE5FF2-097E-E444-B886-E938543029C0}" vid="{3CC75462-2176-1A47-BA8E-9FA5C729B513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BNJconf</Template>
  <TotalTime>815</TotalTime>
  <Words>183</Words>
  <Application>Microsoft Macintosh PowerPoint</Application>
  <PresentationFormat>On-screen Show (4:3)</PresentationFormat>
  <Paragraphs>83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Wingdings</vt:lpstr>
      <vt:lpstr>Wingdings 2</vt:lpstr>
      <vt:lpstr>BNJconf</vt:lpstr>
      <vt:lpstr>LSST CCD Readout Chain</vt:lpstr>
      <vt:lpstr>CCD readout chain: e2v CCD</vt:lpstr>
      <vt:lpstr>CCD readout chain: ITL CCD and active flex</vt:lpstr>
      <vt:lpstr>CCD readout chain: current source and capacitor</vt:lpstr>
      <vt:lpstr>CCD readout chain: ASPIC</vt:lpstr>
      <vt:lpstr>CCD readout chain: amplifier and ADC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63</cp:revision>
  <dcterms:created xsi:type="dcterms:W3CDTF">2020-07-03T10:20:17Z</dcterms:created>
  <dcterms:modified xsi:type="dcterms:W3CDTF">2020-08-18T16:51:54Z</dcterms:modified>
</cp:coreProperties>
</file>