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1"/>
  </p:sldMasterIdLst>
  <p:notesMasterIdLst>
    <p:notesMasterId r:id="rId8"/>
  </p:notesMasterIdLst>
  <p:handoutMasterIdLst>
    <p:handoutMasterId r:id="rId9"/>
  </p:handoutMasterIdLst>
  <p:sldIdLst>
    <p:sldId id="261" r:id="rId2"/>
    <p:sldId id="265" r:id="rId3"/>
    <p:sldId id="266" r:id="rId4"/>
    <p:sldId id="267" r:id="rId5"/>
    <p:sldId id="268" r:id="rId6"/>
    <p:sldId id="269" r:id="rId7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laire Juramy" initials="CJ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432FF"/>
    <a:srgbClr val="FFE804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202B0CA-FC54-4496-8BCA-5EF66A818D29}" styleName="Style foncé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78"/>
    <p:restoredTop sz="85556" autoAdjust="0"/>
  </p:normalViewPr>
  <p:slideViewPr>
    <p:cSldViewPr snapToGrid="0" snapToObjects="1">
      <p:cViewPr varScale="1">
        <p:scale>
          <a:sx n="131" d="100"/>
          <a:sy n="131" d="100"/>
        </p:scale>
        <p:origin x="1656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76FCA7-2269-774A-972B-AB5F0BEDEF34}" type="datetimeFigureOut">
              <a:rPr lang="fr-FR" smtClean="0"/>
              <a:t>18/08/2020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CC127A-55B5-8640-8E24-748CD0D6AA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15306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EF1286-C819-1848-A3E6-61E0D8A292CF}" type="datetimeFigureOut">
              <a:rPr lang="fr-FR" smtClean="0"/>
              <a:t>18/08/2020</a:t>
            </a:fld>
            <a:endParaRPr lang="en-US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D6A205-2796-0949-A3CB-BE44C874B3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52420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D6A205-2796-0949-A3CB-BE44C874B3C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23994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GB"/>
              <a:t>Click to edit Master title style</a:t>
            </a:r>
            <a:endParaRPr kumimoji="0" lang="en-US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GB"/>
              <a:t>Click to edit Master subtitle style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/>
          <a:lstStyle/>
          <a:p>
            <a:fld id="{06692CF1-64B0-F34A-83C5-EDAE9EF04FA7}" type="datetime1">
              <a:rPr lang="fr-FR" smtClean="0"/>
              <a:t>18/08/2020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C1232-3B04-8546-B876-99E7475CE07D}" type="slidenum">
              <a:rPr lang="fr-FR" smtClean="0"/>
              <a:t>‹#›</a:t>
            </a:fld>
            <a:endParaRPr lang="fr-FR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GB"/>
              <a:t>Click to edit Master title style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GB"/>
              <a:t>Click to edit Master text styles</a:t>
            </a:r>
          </a:p>
          <a:p>
            <a:pPr lvl="1" eaLnBrk="1" latinLnBrk="0" hangingPunct="1"/>
            <a:r>
              <a:rPr lang="en-GB"/>
              <a:t>Second level</a:t>
            </a:r>
          </a:p>
          <a:p>
            <a:pPr lvl="2" eaLnBrk="1" latinLnBrk="0" hangingPunct="1"/>
            <a:r>
              <a:rPr lang="en-GB"/>
              <a:t>Third level</a:t>
            </a:r>
          </a:p>
          <a:p>
            <a:pPr lvl="3" eaLnBrk="1" latinLnBrk="0" hangingPunct="1"/>
            <a:r>
              <a:rPr lang="en-GB"/>
              <a:t>Fourth level</a:t>
            </a:r>
          </a:p>
          <a:p>
            <a:pPr lvl="4" eaLnBrk="1" latinLnBrk="0" hangingPunct="1"/>
            <a:r>
              <a:rPr lang="en-GB"/>
              <a:t>Fifth level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/>
          <a:lstStyle/>
          <a:p>
            <a:fld id="{051E20BD-350E-ED44-8D0B-FB4224872C1C}" type="datetime1">
              <a:rPr lang="fr-FR" smtClean="0"/>
              <a:t>18/08/2020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C1232-3B04-8546-B876-99E7475CE07D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/>
          <a:p>
            <a:r>
              <a:rPr kumimoji="0" lang="en-GB"/>
              <a:t>Click to edit Master title style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GB"/>
              <a:t>Click to edit Master text styles</a:t>
            </a:r>
          </a:p>
          <a:p>
            <a:pPr lvl="1" eaLnBrk="1" latinLnBrk="0" hangingPunct="1"/>
            <a:r>
              <a:rPr lang="en-GB"/>
              <a:t>Second level</a:t>
            </a:r>
          </a:p>
          <a:p>
            <a:pPr lvl="2" eaLnBrk="1" latinLnBrk="0" hangingPunct="1"/>
            <a:r>
              <a:rPr lang="en-GB"/>
              <a:t>Third level</a:t>
            </a:r>
          </a:p>
          <a:p>
            <a:pPr lvl="3" eaLnBrk="1" latinLnBrk="0" hangingPunct="1"/>
            <a:r>
              <a:rPr lang="en-GB"/>
              <a:t>Fourth level</a:t>
            </a:r>
          </a:p>
          <a:p>
            <a:pPr lvl="4" eaLnBrk="1" latinLnBrk="0" hangingPunct="1"/>
            <a:r>
              <a:rPr lang="en-GB"/>
              <a:t>Fifth level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/>
          <a:lstStyle/>
          <a:p>
            <a:fld id="{119D31FD-7A6E-C848-BA50-461A099CAC08}" type="datetime1">
              <a:rPr lang="fr-FR" smtClean="0"/>
              <a:t>18/08/2020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C1232-3B04-8546-B876-99E7475CE07D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/>
          <a:p>
            <a:r>
              <a:rPr kumimoji="0" lang="en-GB"/>
              <a:t>Click to edit Master title style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GB"/>
              <a:t>Click to edit Master text styles</a:t>
            </a:r>
          </a:p>
          <a:p>
            <a:pPr lvl="1" eaLnBrk="1" latinLnBrk="0" hangingPunct="1"/>
            <a:r>
              <a:rPr lang="en-GB"/>
              <a:t>Second level</a:t>
            </a:r>
          </a:p>
          <a:p>
            <a:pPr lvl="2" eaLnBrk="1" latinLnBrk="0" hangingPunct="1"/>
            <a:r>
              <a:rPr lang="en-GB"/>
              <a:t>Third level</a:t>
            </a:r>
          </a:p>
          <a:p>
            <a:pPr lvl="3" eaLnBrk="1" latinLnBrk="0" hangingPunct="1"/>
            <a:r>
              <a:rPr lang="en-GB"/>
              <a:t>Fourth level</a:t>
            </a:r>
          </a:p>
          <a:p>
            <a:pPr lvl="4" eaLnBrk="1" latinLnBrk="0" hangingPunct="1"/>
            <a:r>
              <a:rPr lang="en-GB"/>
              <a:t>Fifth level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/>
          <a:lstStyle/>
          <a:p>
            <a:fld id="{98AF0AAB-EC3E-DC41-8D6F-6C31797D478C}" type="datetime1">
              <a:rPr lang="fr-FR" smtClean="0"/>
              <a:t>18/08/2020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C1232-3B04-8546-B876-99E7475CE07D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-têt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GB"/>
              <a:t>Click to edit Master title style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GB"/>
              <a:t>Click to edit Master text styles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/>
          <a:lstStyle/>
          <a:p>
            <a:fld id="{7831ECB0-6E63-F84F-898C-BAF7DC790ECB}" type="datetime1">
              <a:rPr lang="fr-FR" smtClean="0"/>
              <a:t>18/08/2020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C1232-3B04-8546-B876-99E7475CE07D}" type="slidenum">
              <a:rPr lang="fr-FR" smtClean="0"/>
              <a:t>‹#›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GB"/>
              <a:t>Click to edit Master title style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GB"/>
              <a:t>Click to edit Master text styles</a:t>
            </a:r>
          </a:p>
          <a:p>
            <a:pPr lvl="1" eaLnBrk="1" latinLnBrk="0" hangingPunct="1"/>
            <a:r>
              <a:rPr lang="en-GB"/>
              <a:t>Second level</a:t>
            </a:r>
          </a:p>
          <a:p>
            <a:pPr lvl="2" eaLnBrk="1" latinLnBrk="0" hangingPunct="1"/>
            <a:r>
              <a:rPr lang="en-GB"/>
              <a:t>Third level</a:t>
            </a:r>
          </a:p>
          <a:p>
            <a:pPr lvl="3" eaLnBrk="1" latinLnBrk="0" hangingPunct="1"/>
            <a:r>
              <a:rPr lang="en-GB"/>
              <a:t>Fourth level</a:t>
            </a:r>
          </a:p>
          <a:p>
            <a:pPr lvl="4" eaLnBrk="1" latinLnBrk="0" hangingPunct="1"/>
            <a:r>
              <a:rPr lang="en-GB"/>
              <a:t>Fifth level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GB"/>
              <a:t>Click to edit Master text styles</a:t>
            </a:r>
          </a:p>
          <a:p>
            <a:pPr lvl="1" eaLnBrk="1" latinLnBrk="0" hangingPunct="1"/>
            <a:r>
              <a:rPr lang="en-GB"/>
              <a:t>Second level</a:t>
            </a:r>
          </a:p>
          <a:p>
            <a:pPr lvl="2" eaLnBrk="1" latinLnBrk="0" hangingPunct="1"/>
            <a:r>
              <a:rPr lang="en-GB"/>
              <a:t>Third level</a:t>
            </a:r>
          </a:p>
          <a:p>
            <a:pPr lvl="3" eaLnBrk="1" latinLnBrk="0" hangingPunct="1"/>
            <a:r>
              <a:rPr lang="en-GB"/>
              <a:t>Fourth level</a:t>
            </a:r>
          </a:p>
          <a:p>
            <a:pPr lvl="4" eaLnBrk="1" latinLnBrk="0" hangingPunct="1"/>
            <a:r>
              <a:rPr lang="en-GB"/>
              <a:t>Fifth level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/>
          <a:lstStyle/>
          <a:p>
            <a:fld id="{6A97C426-D5D4-5548-AC46-2BF115DD384E}" type="datetime1">
              <a:rPr lang="fr-FR" smtClean="0"/>
              <a:t>18/08/2020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C1232-3B04-8546-B876-99E7475CE07D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GB"/>
              <a:t>Click to edit Master title style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GB"/>
              <a:t>Click to edit Master text styles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GB"/>
              <a:t>Click to edit Master text styles</a:t>
            </a:r>
          </a:p>
          <a:p>
            <a:pPr lvl="1" eaLnBrk="1" latinLnBrk="0" hangingPunct="1"/>
            <a:r>
              <a:rPr lang="en-GB"/>
              <a:t>Second level</a:t>
            </a:r>
          </a:p>
          <a:p>
            <a:pPr lvl="2" eaLnBrk="1" latinLnBrk="0" hangingPunct="1"/>
            <a:r>
              <a:rPr lang="en-GB"/>
              <a:t>Third level</a:t>
            </a:r>
          </a:p>
          <a:p>
            <a:pPr lvl="3" eaLnBrk="1" latinLnBrk="0" hangingPunct="1"/>
            <a:r>
              <a:rPr lang="en-GB"/>
              <a:t>Fourth level</a:t>
            </a:r>
          </a:p>
          <a:p>
            <a:pPr lvl="4" eaLnBrk="1" latinLnBrk="0" hangingPunct="1"/>
            <a:r>
              <a:rPr lang="en-GB"/>
              <a:t>Fifth level</a:t>
            </a:r>
            <a:endParaRPr kumimoji="0" lang="en-US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GB"/>
              <a:t>Click to edit Master text styles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GB"/>
              <a:t>Click to edit Master text styles</a:t>
            </a:r>
          </a:p>
          <a:p>
            <a:pPr lvl="1" eaLnBrk="1" latinLnBrk="0" hangingPunct="1"/>
            <a:r>
              <a:rPr lang="en-GB"/>
              <a:t>Second level</a:t>
            </a:r>
          </a:p>
          <a:p>
            <a:pPr lvl="2" eaLnBrk="1" latinLnBrk="0" hangingPunct="1"/>
            <a:r>
              <a:rPr lang="en-GB"/>
              <a:t>Third level</a:t>
            </a:r>
          </a:p>
          <a:p>
            <a:pPr lvl="3" eaLnBrk="1" latinLnBrk="0" hangingPunct="1"/>
            <a:r>
              <a:rPr lang="en-GB"/>
              <a:t>Fourth level</a:t>
            </a:r>
          </a:p>
          <a:p>
            <a:pPr lvl="4" eaLnBrk="1" latinLnBrk="0" hangingPunct="1"/>
            <a:r>
              <a:rPr lang="en-GB"/>
              <a:t>Fifth level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/>
          <a:lstStyle/>
          <a:p>
            <a:fld id="{F3CB2D34-53BC-1444-9721-A42E221EC2E9}" type="datetime1">
              <a:rPr lang="fr-FR" smtClean="0"/>
              <a:t>18/08/2020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C1232-3B04-8546-B876-99E7475CE07D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GB"/>
              <a:t>Click to edit Master title style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/>
          <a:lstStyle/>
          <a:p>
            <a:fld id="{3E0AAB91-7E22-AD41-9CB0-EB8001A60CB9}" type="datetime1">
              <a:rPr lang="fr-FR" smtClean="0"/>
              <a:t>18/08/2020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C1232-3B04-8546-B876-99E7475CE07D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/>
          <a:lstStyle/>
          <a:p>
            <a:fld id="{18543431-0A4F-5B4A-B207-5FA94FEBB515}" type="datetime1">
              <a:rPr lang="fr-FR" smtClean="0"/>
              <a:t>18/08/2020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C1232-3B04-8546-B876-99E7475CE07D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GB"/>
              <a:t>Click to edit Master title style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GB"/>
              <a:t>Click to edit Master text styles</a:t>
            </a:r>
          </a:p>
          <a:p>
            <a:pPr lvl="1" eaLnBrk="1" latinLnBrk="0" hangingPunct="1"/>
            <a:r>
              <a:rPr lang="en-GB"/>
              <a:t>Second level</a:t>
            </a:r>
          </a:p>
          <a:p>
            <a:pPr lvl="2" eaLnBrk="1" latinLnBrk="0" hangingPunct="1"/>
            <a:r>
              <a:rPr lang="en-GB"/>
              <a:t>Third level</a:t>
            </a:r>
          </a:p>
          <a:p>
            <a:pPr lvl="3" eaLnBrk="1" latinLnBrk="0" hangingPunct="1"/>
            <a:r>
              <a:rPr lang="en-GB"/>
              <a:t>Fourth level</a:t>
            </a:r>
          </a:p>
          <a:p>
            <a:pPr lvl="4" eaLnBrk="1" latinLnBrk="0" hangingPunct="1"/>
            <a:r>
              <a:rPr lang="en-GB"/>
              <a:t>Fifth level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GB"/>
              <a:t>Click to edit Master text styles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/>
          <a:lstStyle/>
          <a:p>
            <a:fld id="{4A8137C6-8620-794C-B6F6-ABEE3402064D}" type="datetime1">
              <a:rPr lang="fr-FR" smtClean="0"/>
              <a:t>18/08/2020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C1232-3B04-8546-B876-99E7475CE07D}" type="slidenum">
              <a:rPr lang="fr-FR" smtClean="0"/>
              <a:t>‹#›</a:t>
            </a:fld>
            <a:endParaRPr lang="fr-FR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GB"/>
              <a:t>Click to edit Master title style</a:t>
            </a:r>
            <a:endParaRPr kumimoji="0" lang="en-US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GB"/>
              <a:t>Click icon to add picture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GB"/>
              <a:t>Click to edit Master text styles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  <a:prstGeom prst="rect">
            <a:avLst/>
          </a:prstGeom>
        </p:spPr>
        <p:txBody>
          <a:bodyPr/>
          <a:lstStyle/>
          <a:p>
            <a:fld id="{4784EFB7-353C-DA41-8E71-5AEE5BF86E2C}" type="datetime1">
              <a:rPr lang="fr-FR" smtClean="0"/>
              <a:t>18/08/2020</a:t>
            </a:fld>
            <a:endParaRPr lang="fr-FR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9B5C1232-3B04-8546-B876-99E7475CE07D}" type="slidenum">
              <a:rPr lang="fr-FR" smtClean="0"/>
              <a:t>‹#›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>
            <a:off x="0" y="0"/>
            <a:ext cx="9143999" cy="884537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18735"/>
          </a:xfrm>
          <a:prstGeom prst="rect">
            <a:avLst/>
          </a:prstGeom>
        </p:spPr>
        <p:txBody>
          <a:bodyPr vert="horz" lIns="91440" rIns="45720" rtlCol="0" anchor="ctr">
            <a:no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x-none" dirty="0"/>
              <a:t>Cliquez et modifiez le titre</a:t>
            </a:r>
            <a:endParaRPr kumimoji="0" lang="en-US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975259"/>
            <a:ext cx="8229600" cy="5613411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x-none" dirty="0"/>
              <a:t>Cliquez pour modifier les styles du texte du masque</a:t>
            </a:r>
          </a:p>
          <a:p>
            <a:pPr lvl="1" eaLnBrk="1" latinLnBrk="0" hangingPunct="1"/>
            <a:r>
              <a:rPr kumimoji="0" lang="x-none" dirty="0"/>
              <a:t>Deuxième niveau</a:t>
            </a:r>
          </a:p>
          <a:p>
            <a:pPr lvl="2" eaLnBrk="1" latinLnBrk="0" hangingPunct="1"/>
            <a:r>
              <a:rPr kumimoji="0" lang="x-none" dirty="0"/>
              <a:t>Troisième niveau</a:t>
            </a:r>
          </a:p>
          <a:p>
            <a:pPr lvl="3" eaLnBrk="1" latinLnBrk="0" hangingPunct="1"/>
            <a:r>
              <a:rPr kumimoji="0" lang="x-none" dirty="0"/>
              <a:t>Quatrième niveau</a:t>
            </a:r>
          </a:p>
          <a:p>
            <a:pPr lvl="4" eaLnBrk="1" latinLnBrk="0" hangingPunct="1"/>
            <a:r>
              <a:rPr kumimoji="0" lang="x-none" dirty="0"/>
              <a:t>Cinquième niveau</a:t>
            </a:r>
            <a:endParaRPr kumimoji="0"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9B5C1232-3B04-8546-B876-99E7475CE07D}" type="slidenum">
              <a:rPr lang="fr-FR" smtClean="0"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600" b="0" i="0" kern="1200">
          <a:solidFill>
            <a:srgbClr val="FFFF00"/>
          </a:solidFill>
          <a:effectLst/>
          <a:latin typeface="Calibri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" charset="2"/>
        <a:buChar char="§"/>
        <a:defRPr kumimoji="0" sz="3200" kern="1200">
          <a:solidFill>
            <a:schemeClr val="tx1"/>
          </a:solidFill>
          <a:latin typeface="Calibri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 charset="2"/>
        <a:buChar char="§"/>
        <a:defRPr kumimoji="0" sz="2800" kern="1200">
          <a:solidFill>
            <a:schemeClr val="tx1"/>
          </a:solidFill>
          <a:latin typeface="Calibri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Wingdings" charset="2"/>
        <a:buChar char="§"/>
        <a:defRPr kumimoji="0" sz="2400" kern="1200">
          <a:solidFill>
            <a:schemeClr val="tx1"/>
          </a:solidFill>
          <a:latin typeface="Calibri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Wingdings" charset="2"/>
        <a:buChar char="§"/>
        <a:defRPr kumimoji="0" sz="2000" kern="1200">
          <a:solidFill>
            <a:schemeClr val="tx1"/>
          </a:solidFill>
          <a:latin typeface="Calibri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" charset="2"/>
        <a:buChar char="§"/>
        <a:defRPr kumimoji="0" lang="en-US" sz="2000" kern="1200" smtClean="0">
          <a:solidFill>
            <a:schemeClr val="tx1"/>
          </a:solidFill>
          <a:latin typeface="Calibri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if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tif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3770667"/>
          </a:xfrm>
          <a:prstGeom prst="rect">
            <a:avLst/>
          </a:prstGeom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1266902" y="1962887"/>
            <a:ext cx="6344262" cy="1250907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chemeClr val="accent1"/>
                </a:solidFill>
              </a:rPr>
              <a:t>LSST CCD Readout Chain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C1232-3B04-8546-B876-99E7475CE07D}" type="slidenum">
              <a:rPr lang="fr-FR" smtClean="0"/>
              <a:t>1</a:t>
            </a:fld>
            <a:endParaRPr lang="fr-FR" dirty="0"/>
          </a:p>
        </p:txBody>
      </p:sp>
      <p:sp>
        <p:nvSpPr>
          <p:cNvPr id="2" name="ZoneTexte 1"/>
          <p:cNvSpPr txBox="1"/>
          <p:nvPr/>
        </p:nvSpPr>
        <p:spPr>
          <a:xfrm>
            <a:off x="275406" y="4583540"/>
            <a:ext cx="84553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Claire </a:t>
            </a:r>
            <a:r>
              <a:rPr lang="en-US" dirty="0" err="1"/>
              <a:t>Juramy</a:t>
            </a:r>
            <a:endParaRPr lang="en-US" dirty="0"/>
          </a:p>
        </p:txBody>
      </p:sp>
      <p:sp>
        <p:nvSpPr>
          <p:cNvPr id="9" name="ZoneTexte 8"/>
          <p:cNvSpPr txBox="1"/>
          <p:nvPr/>
        </p:nvSpPr>
        <p:spPr>
          <a:xfrm>
            <a:off x="6750996" y="6244827"/>
            <a:ext cx="17203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/>
              <a:t>August 2020</a:t>
            </a:r>
          </a:p>
        </p:txBody>
      </p:sp>
      <p:pic>
        <p:nvPicPr>
          <p:cNvPr id="7" name="Image 6" descr="logo_final_petit+.jp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166"/>
          <a:stretch/>
        </p:blipFill>
        <p:spPr>
          <a:xfrm>
            <a:off x="0" y="5786744"/>
            <a:ext cx="2026078" cy="1011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04945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457200" y="136454"/>
            <a:ext cx="8229600" cy="594309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FFE804"/>
                </a:solidFill>
              </a:rPr>
              <a:t>CCD readout chain: e2v CCD</a:t>
            </a: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C1232-3B04-8546-B876-99E7475CE07D}" type="slidenum">
              <a:rPr lang="fr-FR" smtClean="0"/>
              <a:t>2</a:t>
            </a:fld>
            <a:endParaRPr lang="fr-FR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B0CDC48-7DAA-6C47-B450-2955C2AAC38C}"/>
              </a:ext>
            </a:extLst>
          </p:cNvPr>
          <p:cNvSpPr txBox="1"/>
          <p:nvPr/>
        </p:nvSpPr>
        <p:spPr>
          <a:xfrm>
            <a:off x="551971" y="1447834"/>
            <a:ext cx="1070043" cy="369332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e</a:t>
            </a:r>
            <a:r>
              <a:rPr lang="en-FR" dirty="0"/>
              <a:t>2v CCD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0C93783-A844-C94D-916A-9EADCE376B78}"/>
              </a:ext>
            </a:extLst>
          </p:cNvPr>
          <p:cNvSpPr txBox="1"/>
          <p:nvPr/>
        </p:nvSpPr>
        <p:spPr>
          <a:xfrm>
            <a:off x="551970" y="2304221"/>
            <a:ext cx="1070043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ITL </a:t>
            </a:r>
            <a:r>
              <a:rPr lang="en-FR" dirty="0"/>
              <a:t>CCD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1E1ECD2-8832-5D4E-A6D5-AC3207F09E52}"/>
              </a:ext>
            </a:extLst>
          </p:cNvPr>
          <p:cNvSpPr txBox="1"/>
          <p:nvPr/>
        </p:nvSpPr>
        <p:spPr>
          <a:xfrm>
            <a:off x="3843163" y="1445197"/>
            <a:ext cx="1757463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Current source</a:t>
            </a:r>
            <a:endParaRPr lang="en-FR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FD8784B-3B1E-C442-99D2-C42EADFF817A}"/>
              </a:ext>
            </a:extLst>
          </p:cNvPr>
          <p:cNvSpPr txBox="1"/>
          <p:nvPr/>
        </p:nvSpPr>
        <p:spPr>
          <a:xfrm>
            <a:off x="3843163" y="2329809"/>
            <a:ext cx="1757463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Current source</a:t>
            </a:r>
            <a:endParaRPr lang="en-FR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B7B4E49-4E45-3546-99B4-0011840E6BF5}"/>
              </a:ext>
            </a:extLst>
          </p:cNvPr>
          <p:cNvSpPr txBox="1"/>
          <p:nvPr/>
        </p:nvSpPr>
        <p:spPr>
          <a:xfrm>
            <a:off x="1751716" y="2329809"/>
            <a:ext cx="1961745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Active flex cable</a:t>
            </a:r>
            <a:endParaRPr lang="en-FR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0FB6737-6F1D-FE4E-903F-63F5A922AB1A}"/>
              </a:ext>
            </a:extLst>
          </p:cNvPr>
          <p:cNvSpPr txBox="1"/>
          <p:nvPr/>
        </p:nvSpPr>
        <p:spPr>
          <a:xfrm>
            <a:off x="5730328" y="1445197"/>
            <a:ext cx="976009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ASPIC</a:t>
            </a:r>
            <a:endParaRPr lang="en-FR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A438B32-011E-9449-B828-6D517FC9E095}"/>
              </a:ext>
            </a:extLst>
          </p:cNvPr>
          <p:cNvSpPr txBox="1"/>
          <p:nvPr/>
        </p:nvSpPr>
        <p:spPr>
          <a:xfrm>
            <a:off x="6836039" y="1435517"/>
            <a:ext cx="1063558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FR" dirty="0"/>
              <a:t>Amplifier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A24F3C4-06A1-2B42-9B12-9F951CB5CB97}"/>
              </a:ext>
            </a:extLst>
          </p:cNvPr>
          <p:cNvSpPr txBox="1"/>
          <p:nvPr/>
        </p:nvSpPr>
        <p:spPr>
          <a:xfrm>
            <a:off x="8029299" y="1445197"/>
            <a:ext cx="898187" cy="36938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ADC</a:t>
            </a:r>
            <a:endParaRPr lang="en-FR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C0189B3-9737-5641-A912-A8140D56981A}"/>
              </a:ext>
            </a:extLst>
          </p:cNvPr>
          <p:cNvSpPr txBox="1"/>
          <p:nvPr/>
        </p:nvSpPr>
        <p:spPr>
          <a:xfrm>
            <a:off x="1751716" y="1445197"/>
            <a:ext cx="1961745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Passive flex cable</a:t>
            </a:r>
            <a:endParaRPr lang="en-FR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4FB625A-3F6A-5146-BE3D-669BDF18E305}"/>
              </a:ext>
            </a:extLst>
          </p:cNvPr>
          <p:cNvSpPr txBox="1"/>
          <p:nvPr/>
        </p:nvSpPr>
        <p:spPr>
          <a:xfrm>
            <a:off x="5730328" y="2324945"/>
            <a:ext cx="976009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ASPIC</a:t>
            </a:r>
            <a:endParaRPr lang="en-FR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3F41DB4-90DD-324E-B2D1-E8A69426B7CE}"/>
              </a:ext>
            </a:extLst>
          </p:cNvPr>
          <p:cNvSpPr txBox="1"/>
          <p:nvPr/>
        </p:nvSpPr>
        <p:spPr>
          <a:xfrm>
            <a:off x="6836039" y="2315265"/>
            <a:ext cx="1063558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FR" dirty="0"/>
              <a:t>Amplifier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F5FF6B0-2EC7-DC40-B918-F5FB73E2B4F3}"/>
              </a:ext>
            </a:extLst>
          </p:cNvPr>
          <p:cNvSpPr txBox="1"/>
          <p:nvPr/>
        </p:nvSpPr>
        <p:spPr>
          <a:xfrm>
            <a:off x="8029299" y="2324945"/>
            <a:ext cx="898187" cy="36938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ADC</a:t>
            </a:r>
            <a:endParaRPr lang="en-FR" dirty="0"/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151E033A-5612-4249-8A59-88FD99E336E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3898" y="2839255"/>
            <a:ext cx="5490379" cy="3912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32977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457200" y="168168"/>
            <a:ext cx="8229600" cy="594309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FFE804"/>
                </a:solidFill>
              </a:rPr>
              <a:t>CCD readout chain: ITL CCD and active flex</a:t>
            </a: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C1232-3B04-8546-B876-99E7475CE07D}" type="slidenum">
              <a:rPr lang="fr-FR" smtClean="0"/>
              <a:t>3</a:t>
            </a:fld>
            <a:endParaRPr lang="fr-FR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B0CDC48-7DAA-6C47-B450-2955C2AAC38C}"/>
              </a:ext>
            </a:extLst>
          </p:cNvPr>
          <p:cNvSpPr txBox="1"/>
          <p:nvPr/>
        </p:nvSpPr>
        <p:spPr>
          <a:xfrm>
            <a:off x="551971" y="1447834"/>
            <a:ext cx="1070043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e</a:t>
            </a:r>
            <a:r>
              <a:rPr lang="en-FR" dirty="0"/>
              <a:t>2v CCD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0C93783-A844-C94D-916A-9EADCE376B78}"/>
              </a:ext>
            </a:extLst>
          </p:cNvPr>
          <p:cNvSpPr txBox="1"/>
          <p:nvPr/>
        </p:nvSpPr>
        <p:spPr>
          <a:xfrm>
            <a:off x="551970" y="2304221"/>
            <a:ext cx="1070043" cy="369332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ITL </a:t>
            </a:r>
            <a:r>
              <a:rPr lang="en-FR" dirty="0"/>
              <a:t>CCD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1E1ECD2-8832-5D4E-A6D5-AC3207F09E52}"/>
              </a:ext>
            </a:extLst>
          </p:cNvPr>
          <p:cNvSpPr txBox="1"/>
          <p:nvPr/>
        </p:nvSpPr>
        <p:spPr>
          <a:xfrm>
            <a:off x="3843163" y="1445197"/>
            <a:ext cx="1757463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Current source</a:t>
            </a:r>
            <a:endParaRPr lang="en-FR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FD8784B-3B1E-C442-99D2-C42EADFF817A}"/>
              </a:ext>
            </a:extLst>
          </p:cNvPr>
          <p:cNvSpPr txBox="1"/>
          <p:nvPr/>
        </p:nvSpPr>
        <p:spPr>
          <a:xfrm>
            <a:off x="3843163" y="2329809"/>
            <a:ext cx="1757463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Current source</a:t>
            </a:r>
            <a:endParaRPr lang="en-FR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B7B4E49-4E45-3546-99B4-0011840E6BF5}"/>
              </a:ext>
            </a:extLst>
          </p:cNvPr>
          <p:cNvSpPr txBox="1"/>
          <p:nvPr/>
        </p:nvSpPr>
        <p:spPr>
          <a:xfrm>
            <a:off x="1751716" y="2329809"/>
            <a:ext cx="1961745" cy="369332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Active flex cable</a:t>
            </a:r>
            <a:endParaRPr lang="en-FR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0FB6737-6F1D-FE4E-903F-63F5A922AB1A}"/>
              </a:ext>
            </a:extLst>
          </p:cNvPr>
          <p:cNvSpPr txBox="1"/>
          <p:nvPr/>
        </p:nvSpPr>
        <p:spPr>
          <a:xfrm>
            <a:off x="5730328" y="1445197"/>
            <a:ext cx="976009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ASPIC</a:t>
            </a:r>
            <a:endParaRPr lang="en-FR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A438B32-011E-9449-B828-6D517FC9E095}"/>
              </a:ext>
            </a:extLst>
          </p:cNvPr>
          <p:cNvSpPr txBox="1"/>
          <p:nvPr/>
        </p:nvSpPr>
        <p:spPr>
          <a:xfrm>
            <a:off x="6836039" y="1435517"/>
            <a:ext cx="1063558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FR" dirty="0"/>
              <a:t>Amplifier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A24F3C4-06A1-2B42-9B12-9F951CB5CB97}"/>
              </a:ext>
            </a:extLst>
          </p:cNvPr>
          <p:cNvSpPr txBox="1"/>
          <p:nvPr/>
        </p:nvSpPr>
        <p:spPr>
          <a:xfrm>
            <a:off x="8029299" y="1445197"/>
            <a:ext cx="898187" cy="36938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ADC</a:t>
            </a:r>
            <a:endParaRPr lang="en-FR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C0189B3-9737-5641-A912-A8140D56981A}"/>
              </a:ext>
            </a:extLst>
          </p:cNvPr>
          <p:cNvSpPr txBox="1"/>
          <p:nvPr/>
        </p:nvSpPr>
        <p:spPr>
          <a:xfrm>
            <a:off x="1751716" y="1445197"/>
            <a:ext cx="1961745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Passive flex cable</a:t>
            </a:r>
            <a:endParaRPr lang="en-FR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4FB625A-3F6A-5146-BE3D-669BDF18E305}"/>
              </a:ext>
            </a:extLst>
          </p:cNvPr>
          <p:cNvSpPr txBox="1"/>
          <p:nvPr/>
        </p:nvSpPr>
        <p:spPr>
          <a:xfrm>
            <a:off x="5730328" y="2324945"/>
            <a:ext cx="976009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ASPIC</a:t>
            </a:r>
            <a:endParaRPr lang="en-FR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3F41DB4-90DD-324E-B2D1-E8A69426B7CE}"/>
              </a:ext>
            </a:extLst>
          </p:cNvPr>
          <p:cNvSpPr txBox="1"/>
          <p:nvPr/>
        </p:nvSpPr>
        <p:spPr>
          <a:xfrm>
            <a:off x="6836039" y="2315265"/>
            <a:ext cx="1063558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FR" dirty="0"/>
              <a:t>Amplifier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F5FF6B0-2EC7-DC40-B918-F5FB73E2B4F3}"/>
              </a:ext>
            </a:extLst>
          </p:cNvPr>
          <p:cNvSpPr txBox="1"/>
          <p:nvPr/>
        </p:nvSpPr>
        <p:spPr>
          <a:xfrm>
            <a:off x="8029299" y="2324945"/>
            <a:ext cx="898187" cy="36938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ADC</a:t>
            </a:r>
            <a:endParaRPr lang="en-FR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5B71A07-B66F-1F44-B7A0-557F61C8FB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1970" y="3160608"/>
            <a:ext cx="3543300" cy="3225800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AAF0A64C-48A6-2046-B5E4-AB0881F39B5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16047" y="3497856"/>
            <a:ext cx="4270753" cy="2551303"/>
          </a:xfrm>
          <a:prstGeom prst="rect">
            <a:avLst/>
          </a:prstGeom>
        </p:spPr>
      </p:pic>
      <p:cxnSp>
        <p:nvCxnSpPr>
          <p:cNvPr id="23" name="Elbow Connector 22">
            <a:extLst>
              <a:ext uri="{FF2B5EF4-FFF2-40B4-BE49-F238E27FC236}">
                <a16:creationId xmlns:a16="http://schemas.microsoft.com/office/drawing/2014/main" id="{1761FAE7-9F78-B44C-885C-757B50742F7D}"/>
              </a:ext>
            </a:extLst>
          </p:cNvPr>
          <p:cNvCxnSpPr>
            <a:cxnSpLocks/>
          </p:cNvCxnSpPr>
          <p:nvPr/>
        </p:nvCxnSpPr>
        <p:spPr>
          <a:xfrm rot="10800000" flipV="1">
            <a:off x="3713461" y="3905663"/>
            <a:ext cx="1179554" cy="946357"/>
          </a:xfrm>
          <a:prstGeom prst="bentConnector3">
            <a:avLst>
              <a:gd name="adj1" fmla="val 52474"/>
            </a:avLst>
          </a:prstGeom>
          <a:ln w="38100" cmpd="sng">
            <a:prstDash val="solid"/>
            <a:tailEnd type="triangle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0" name="Elbow Connector 29">
            <a:extLst>
              <a:ext uri="{FF2B5EF4-FFF2-40B4-BE49-F238E27FC236}">
                <a16:creationId xmlns:a16="http://schemas.microsoft.com/office/drawing/2014/main" id="{A7C74BB2-74FC-764C-BF78-AD744A54CAE1}"/>
              </a:ext>
            </a:extLst>
          </p:cNvPr>
          <p:cNvCxnSpPr>
            <a:cxnSpLocks/>
          </p:cNvCxnSpPr>
          <p:nvPr/>
        </p:nvCxnSpPr>
        <p:spPr>
          <a:xfrm rot="5400000" flipH="1" flipV="1">
            <a:off x="3315324" y="4906682"/>
            <a:ext cx="1934410" cy="878729"/>
          </a:xfrm>
          <a:prstGeom prst="bentConnector3">
            <a:avLst>
              <a:gd name="adj1" fmla="val -790"/>
            </a:avLst>
          </a:prstGeom>
          <a:ln w="38100" cmpd="sng">
            <a:prstDash val="solid"/>
            <a:tailEnd type="triangle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520050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457200" y="133222"/>
            <a:ext cx="8229600" cy="594309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FFE804"/>
                </a:solidFill>
              </a:rPr>
              <a:t>CCD readout chain: current source and capacitor</a:t>
            </a: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C1232-3B04-8546-B876-99E7475CE07D}" type="slidenum">
              <a:rPr lang="fr-FR" smtClean="0"/>
              <a:t>4</a:t>
            </a:fld>
            <a:endParaRPr lang="fr-FR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B0CDC48-7DAA-6C47-B450-2955C2AAC38C}"/>
              </a:ext>
            </a:extLst>
          </p:cNvPr>
          <p:cNvSpPr txBox="1"/>
          <p:nvPr/>
        </p:nvSpPr>
        <p:spPr>
          <a:xfrm>
            <a:off x="551971" y="1447834"/>
            <a:ext cx="1070043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e</a:t>
            </a:r>
            <a:r>
              <a:rPr lang="en-FR" dirty="0"/>
              <a:t>2v CCD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0C93783-A844-C94D-916A-9EADCE376B78}"/>
              </a:ext>
            </a:extLst>
          </p:cNvPr>
          <p:cNvSpPr txBox="1"/>
          <p:nvPr/>
        </p:nvSpPr>
        <p:spPr>
          <a:xfrm>
            <a:off x="551970" y="2304221"/>
            <a:ext cx="1070043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ITL </a:t>
            </a:r>
            <a:r>
              <a:rPr lang="en-FR" dirty="0"/>
              <a:t>CCD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1E1ECD2-8832-5D4E-A6D5-AC3207F09E52}"/>
              </a:ext>
            </a:extLst>
          </p:cNvPr>
          <p:cNvSpPr txBox="1"/>
          <p:nvPr/>
        </p:nvSpPr>
        <p:spPr>
          <a:xfrm>
            <a:off x="3843163" y="1445197"/>
            <a:ext cx="1757463" cy="369332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Current source</a:t>
            </a:r>
            <a:endParaRPr lang="en-FR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FD8784B-3B1E-C442-99D2-C42EADFF817A}"/>
              </a:ext>
            </a:extLst>
          </p:cNvPr>
          <p:cNvSpPr txBox="1"/>
          <p:nvPr/>
        </p:nvSpPr>
        <p:spPr>
          <a:xfrm>
            <a:off x="3843163" y="2329809"/>
            <a:ext cx="1757463" cy="369332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Current source</a:t>
            </a:r>
            <a:endParaRPr lang="en-FR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B7B4E49-4E45-3546-99B4-0011840E6BF5}"/>
              </a:ext>
            </a:extLst>
          </p:cNvPr>
          <p:cNvSpPr txBox="1"/>
          <p:nvPr/>
        </p:nvSpPr>
        <p:spPr>
          <a:xfrm>
            <a:off x="1751716" y="2329809"/>
            <a:ext cx="1961745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Active flex cable</a:t>
            </a:r>
            <a:endParaRPr lang="en-FR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0FB6737-6F1D-FE4E-903F-63F5A922AB1A}"/>
              </a:ext>
            </a:extLst>
          </p:cNvPr>
          <p:cNvSpPr txBox="1"/>
          <p:nvPr/>
        </p:nvSpPr>
        <p:spPr>
          <a:xfrm>
            <a:off x="5730328" y="1445197"/>
            <a:ext cx="976009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ASPIC</a:t>
            </a:r>
            <a:endParaRPr lang="en-FR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A438B32-011E-9449-B828-6D517FC9E095}"/>
              </a:ext>
            </a:extLst>
          </p:cNvPr>
          <p:cNvSpPr txBox="1"/>
          <p:nvPr/>
        </p:nvSpPr>
        <p:spPr>
          <a:xfrm>
            <a:off x="6836039" y="1435517"/>
            <a:ext cx="1063558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FR" dirty="0"/>
              <a:t>Amplifier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A24F3C4-06A1-2B42-9B12-9F951CB5CB97}"/>
              </a:ext>
            </a:extLst>
          </p:cNvPr>
          <p:cNvSpPr txBox="1"/>
          <p:nvPr/>
        </p:nvSpPr>
        <p:spPr>
          <a:xfrm>
            <a:off x="8029299" y="1445197"/>
            <a:ext cx="898187" cy="36938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ADC</a:t>
            </a:r>
            <a:endParaRPr lang="en-FR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C0189B3-9737-5641-A912-A8140D56981A}"/>
              </a:ext>
            </a:extLst>
          </p:cNvPr>
          <p:cNvSpPr txBox="1"/>
          <p:nvPr/>
        </p:nvSpPr>
        <p:spPr>
          <a:xfrm>
            <a:off x="1751716" y="1445197"/>
            <a:ext cx="1961745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Passive flex cable</a:t>
            </a:r>
            <a:endParaRPr lang="en-FR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4FB625A-3F6A-5146-BE3D-669BDF18E305}"/>
              </a:ext>
            </a:extLst>
          </p:cNvPr>
          <p:cNvSpPr txBox="1"/>
          <p:nvPr/>
        </p:nvSpPr>
        <p:spPr>
          <a:xfrm>
            <a:off x="5730328" y="2324945"/>
            <a:ext cx="976009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ASPIC</a:t>
            </a:r>
            <a:endParaRPr lang="en-FR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3F41DB4-90DD-324E-B2D1-E8A69426B7CE}"/>
              </a:ext>
            </a:extLst>
          </p:cNvPr>
          <p:cNvSpPr txBox="1"/>
          <p:nvPr/>
        </p:nvSpPr>
        <p:spPr>
          <a:xfrm>
            <a:off x="6836039" y="2315265"/>
            <a:ext cx="1063558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FR" dirty="0"/>
              <a:t>Amplifier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F5FF6B0-2EC7-DC40-B918-F5FB73E2B4F3}"/>
              </a:ext>
            </a:extLst>
          </p:cNvPr>
          <p:cNvSpPr txBox="1"/>
          <p:nvPr/>
        </p:nvSpPr>
        <p:spPr>
          <a:xfrm>
            <a:off x="8029299" y="2324945"/>
            <a:ext cx="898187" cy="36938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ADC</a:t>
            </a:r>
            <a:endParaRPr lang="en-FR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556009C-CEC3-E94B-9EAC-ADEA2ADDDD8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4452" y="2916767"/>
            <a:ext cx="4801885" cy="3697392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68704238-20E2-3C45-B3AB-586548CA095E}"/>
              </a:ext>
            </a:extLst>
          </p:cNvPr>
          <p:cNvSpPr txBox="1"/>
          <p:nvPr/>
        </p:nvSpPr>
        <p:spPr>
          <a:xfrm>
            <a:off x="3411904" y="3403904"/>
            <a:ext cx="1160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FR" dirty="0"/>
              <a:t>From CCD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D6D45CAC-9716-FD4C-A079-7F5D0BB19240}"/>
              </a:ext>
            </a:extLst>
          </p:cNvPr>
          <p:cNvSpPr txBox="1"/>
          <p:nvPr/>
        </p:nvSpPr>
        <p:spPr>
          <a:xfrm>
            <a:off x="826851" y="4856169"/>
            <a:ext cx="23029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FR" dirty="0"/>
              <a:t>CS gate current setting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403B2972-1C90-1047-9425-20241B847718}"/>
              </a:ext>
            </a:extLst>
          </p:cNvPr>
          <p:cNvSpPr txBox="1"/>
          <p:nvPr/>
        </p:nvSpPr>
        <p:spPr>
          <a:xfrm>
            <a:off x="4986873" y="4712952"/>
            <a:ext cx="17194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FR" dirty="0"/>
              <a:t>Serial capacitor for AC coupling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A99D7639-653B-9848-AF9E-A55AFA6ED2B9}"/>
              </a:ext>
            </a:extLst>
          </p:cNvPr>
          <p:cNvSpPr txBox="1"/>
          <p:nvPr/>
        </p:nvSpPr>
        <p:spPr>
          <a:xfrm>
            <a:off x="6706337" y="4299626"/>
            <a:ext cx="10776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FR" dirty="0"/>
              <a:t>To ASPIC</a:t>
            </a:r>
          </a:p>
        </p:txBody>
      </p:sp>
    </p:spTree>
    <p:extLst>
      <p:ext uri="{BB962C8B-B14F-4D97-AF65-F5344CB8AC3E}">
        <p14:creationId xmlns:p14="http://schemas.microsoft.com/office/powerpoint/2010/main" val="2535438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457200" y="168811"/>
            <a:ext cx="8229600" cy="594309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FFE804"/>
                </a:solidFill>
              </a:rPr>
              <a:t>CCD readout chain: ASPIC</a:t>
            </a: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C1232-3B04-8546-B876-99E7475CE07D}" type="slidenum">
              <a:rPr lang="fr-FR" smtClean="0"/>
              <a:t>5</a:t>
            </a:fld>
            <a:endParaRPr lang="fr-FR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B0CDC48-7DAA-6C47-B450-2955C2AAC38C}"/>
              </a:ext>
            </a:extLst>
          </p:cNvPr>
          <p:cNvSpPr txBox="1"/>
          <p:nvPr/>
        </p:nvSpPr>
        <p:spPr>
          <a:xfrm>
            <a:off x="551971" y="1447834"/>
            <a:ext cx="1070043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e</a:t>
            </a:r>
            <a:r>
              <a:rPr lang="en-FR" dirty="0"/>
              <a:t>2v CCD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0C93783-A844-C94D-916A-9EADCE376B78}"/>
              </a:ext>
            </a:extLst>
          </p:cNvPr>
          <p:cNvSpPr txBox="1"/>
          <p:nvPr/>
        </p:nvSpPr>
        <p:spPr>
          <a:xfrm>
            <a:off x="551970" y="2304221"/>
            <a:ext cx="1070043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ITL </a:t>
            </a:r>
            <a:r>
              <a:rPr lang="en-FR" dirty="0"/>
              <a:t>CCD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1E1ECD2-8832-5D4E-A6D5-AC3207F09E52}"/>
              </a:ext>
            </a:extLst>
          </p:cNvPr>
          <p:cNvSpPr txBox="1"/>
          <p:nvPr/>
        </p:nvSpPr>
        <p:spPr>
          <a:xfrm>
            <a:off x="3843163" y="1445197"/>
            <a:ext cx="1757463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Current source</a:t>
            </a:r>
            <a:endParaRPr lang="en-FR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FD8784B-3B1E-C442-99D2-C42EADFF817A}"/>
              </a:ext>
            </a:extLst>
          </p:cNvPr>
          <p:cNvSpPr txBox="1"/>
          <p:nvPr/>
        </p:nvSpPr>
        <p:spPr>
          <a:xfrm>
            <a:off x="3843163" y="2329809"/>
            <a:ext cx="1757463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Current source</a:t>
            </a:r>
            <a:endParaRPr lang="en-FR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B7B4E49-4E45-3546-99B4-0011840E6BF5}"/>
              </a:ext>
            </a:extLst>
          </p:cNvPr>
          <p:cNvSpPr txBox="1"/>
          <p:nvPr/>
        </p:nvSpPr>
        <p:spPr>
          <a:xfrm>
            <a:off x="1751716" y="2329809"/>
            <a:ext cx="1961745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Active flex cable</a:t>
            </a:r>
            <a:endParaRPr lang="en-FR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0FB6737-6F1D-FE4E-903F-63F5A922AB1A}"/>
              </a:ext>
            </a:extLst>
          </p:cNvPr>
          <p:cNvSpPr txBox="1"/>
          <p:nvPr/>
        </p:nvSpPr>
        <p:spPr>
          <a:xfrm>
            <a:off x="5730328" y="1445197"/>
            <a:ext cx="976009" cy="369332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ASPIC</a:t>
            </a:r>
            <a:endParaRPr lang="en-FR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A438B32-011E-9449-B828-6D517FC9E095}"/>
              </a:ext>
            </a:extLst>
          </p:cNvPr>
          <p:cNvSpPr txBox="1"/>
          <p:nvPr/>
        </p:nvSpPr>
        <p:spPr>
          <a:xfrm>
            <a:off x="6836039" y="1435517"/>
            <a:ext cx="1063558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FR" dirty="0"/>
              <a:t>Amplifier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A24F3C4-06A1-2B42-9B12-9F951CB5CB97}"/>
              </a:ext>
            </a:extLst>
          </p:cNvPr>
          <p:cNvSpPr txBox="1"/>
          <p:nvPr/>
        </p:nvSpPr>
        <p:spPr>
          <a:xfrm>
            <a:off x="8029299" y="1445197"/>
            <a:ext cx="898187" cy="36938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ADC</a:t>
            </a:r>
            <a:endParaRPr lang="en-FR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C0189B3-9737-5641-A912-A8140D56981A}"/>
              </a:ext>
            </a:extLst>
          </p:cNvPr>
          <p:cNvSpPr txBox="1"/>
          <p:nvPr/>
        </p:nvSpPr>
        <p:spPr>
          <a:xfrm>
            <a:off x="1751716" y="1445197"/>
            <a:ext cx="1961745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Passive flex cable</a:t>
            </a:r>
            <a:endParaRPr lang="en-FR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4FB625A-3F6A-5146-BE3D-669BDF18E305}"/>
              </a:ext>
            </a:extLst>
          </p:cNvPr>
          <p:cNvSpPr txBox="1"/>
          <p:nvPr/>
        </p:nvSpPr>
        <p:spPr>
          <a:xfrm>
            <a:off x="5730328" y="2324945"/>
            <a:ext cx="976009" cy="369332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ASPIC</a:t>
            </a:r>
            <a:endParaRPr lang="en-FR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3F41DB4-90DD-324E-B2D1-E8A69426B7CE}"/>
              </a:ext>
            </a:extLst>
          </p:cNvPr>
          <p:cNvSpPr txBox="1"/>
          <p:nvPr/>
        </p:nvSpPr>
        <p:spPr>
          <a:xfrm>
            <a:off x="6836039" y="2315265"/>
            <a:ext cx="1063558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FR" dirty="0"/>
              <a:t>Amplifier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F5FF6B0-2EC7-DC40-B918-F5FB73E2B4F3}"/>
              </a:ext>
            </a:extLst>
          </p:cNvPr>
          <p:cNvSpPr txBox="1"/>
          <p:nvPr/>
        </p:nvSpPr>
        <p:spPr>
          <a:xfrm>
            <a:off x="8029299" y="2324945"/>
            <a:ext cx="898187" cy="36938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ADC</a:t>
            </a:r>
            <a:endParaRPr lang="en-FR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E59462A-D79D-7444-84EA-6F5ECE96AD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3854" y="2717153"/>
            <a:ext cx="8634406" cy="3027649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1CAE30B9-2A38-DD4D-9F74-155EFD648DC4}"/>
              </a:ext>
            </a:extLst>
          </p:cNvPr>
          <p:cNvSpPr txBox="1"/>
          <p:nvPr/>
        </p:nvSpPr>
        <p:spPr>
          <a:xfrm>
            <a:off x="663105" y="5814807"/>
            <a:ext cx="30861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FR" dirty="0"/>
              <a:t>ASPIC clamp clock: </a:t>
            </a:r>
          </a:p>
          <a:p>
            <a:r>
              <a:rPr lang="en-FR" dirty="0"/>
              <a:t>DC restore on input </a:t>
            </a:r>
          </a:p>
          <a:p>
            <a:r>
              <a:rPr lang="en-FR" dirty="0"/>
              <a:t>+ reset first-stage amplifier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1214E683-692E-304C-9580-5FA72463AE2B}"/>
              </a:ext>
            </a:extLst>
          </p:cNvPr>
          <p:cNvSpPr txBox="1"/>
          <p:nvPr/>
        </p:nvSpPr>
        <p:spPr>
          <a:xfrm>
            <a:off x="5939810" y="5884877"/>
            <a:ext cx="17924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FR" dirty="0"/>
              <a:t>ASPIC reset clock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0B4D0E2B-7100-AC48-9D88-DD8DCEB43C0B}"/>
              </a:ext>
            </a:extLst>
          </p:cNvPr>
          <p:cNvCxnSpPr>
            <a:cxnSpLocks/>
            <a:stCxn id="20" idx="0"/>
          </p:cNvCxnSpPr>
          <p:nvPr/>
        </p:nvCxnSpPr>
        <p:spPr>
          <a:xfrm flipV="1">
            <a:off x="2206155" y="5205046"/>
            <a:ext cx="0" cy="609761"/>
          </a:xfrm>
          <a:prstGeom prst="straightConnector1">
            <a:avLst/>
          </a:prstGeom>
          <a:ln w="38100" cmpd="sng">
            <a:prstDash val="solid"/>
            <a:tailEnd type="triangle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2BA77004-0113-0D4A-A803-ED1C5C0D990D}"/>
              </a:ext>
            </a:extLst>
          </p:cNvPr>
          <p:cNvCxnSpPr/>
          <p:nvPr/>
        </p:nvCxnSpPr>
        <p:spPr>
          <a:xfrm flipH="1" flipV="1">
            <a:off x="6836039" y="5388394"/>
            <a:ext cx="1" cy="496483"/>
          </a:xfrm>
          <a:prstGeom prst="straightConnector1">
            <a:avLst/>
          </a:prstGeom>
          <a:ln w="38100" cmpd="sng">
            <a:prstDash val="solid"/>
            <a:tailEnd type="triangle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6" name="Elbow Connector 25">
            <a:extLst>
              <a:ext uri="{FF2B5EF4-FFF2-40B4-BE49-F238E27FC236}">
                <a16:creationId xmlns:a16="http://schemas.microsoft.com/office/drawing/2014/main" id="{E9ED2930-C3EE-564E-892F-F34BBBD97587}"/>
              </a:ext>
            </a:extLst>
          </p:cNvPr>
          <p:cNvCxnSpPr>
            <a:cxnSpLocks/>
          </p:cNvCxnSpPr>
          <p:nvPr/>
        </p:nvCxnSpPr>
        <p:spPr>
          <a:xfrm rot="16200000" flipV="1">
            <a:off x="653782" y="4946919"/>
            <a:ext cx="1339495" cy="343474"/>
          </a:xfrm>
          <a:prstGeom prst="bentConnector3">
            <a:avLst>
              <a:gd name="adj1" fmla="val 98573"/>
            </a:avLst>
          </a:prstGeom>
          <a:ln w="38100" cmpd="sng">
            <a:prstDash val="solid"/>
            <a:tailEnd type="triangle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945259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457200" y="152700"/>
            <a:ext cx="8229600" cy="594309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FFE804"/>
                </a:solidFill>
              </a:rPr>
              <a:t>CCD readout chain: amplifier and ADC</a:t>
            </a: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C1232-3B04-8546-B876-99E7475CE07D}" type="slidenum">
              <a:rPr lang="fr-FR" smtClean="0"/>
              <a:t>6</a:t>
            </a:fld>
            <a:endParaRPr lang="fr-FR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B0CDC48-7DAA-6C47-B450-2955C2AAC38C}"/>
              </a:ext>
            </a:extLst>
          </p:cNvPr>
          <p:cNvSpPr txBox="1"/>
          <p:nvPr/>
        </p:nvSpPr>
        <p:spPr>
          <a:xfrm>
            <a:off x="551971" y="1447834"/>
            <a:ext cx="1070043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e</a:t>
            </a:r>
            <a:r>
              <a:rPr lang="en-FR" dirty="0"/>
              <a:t>2v CCD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0C93783-A844-C94D-916A-9EADCE376B78}"/>
              </a:ext>
            </a:extLst>
          </p:cNvPr>
          <p:cNvSpPr txBox="1"/>
          <p:nvPr/>
        </p:nvSpPr>
        <p:spPr>
          <a:xfrm>
            <a:off x="551970" y="2304221"/>
            <a:ext cx="1070043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ITL </a:t>
            </a:r>
            <a:r>
              <a:rPr lang="en-FR" dirty="0"/>
              <a:t>CCD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1E1ECD2-8832-5D4E-A6D5-AC3207F09E52}"/>
              </a:ext>
            </a:extLst>
          </p:cNvPr>
          <p:cNvSpPr txBox="1"/>
          <p:nvPr/>
        </p:nvSpPr>
        <p:spPr>
          <a:xfrm>
            <a:off x="3843163" y="1445197"/>
            <a:ext cx="1757463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Current source</a:t>
            </a:r>
            <a:endParaRPr lang="en-FR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FD8784B-3B1E-C442-99D2-C42EADFF817A}"/>
              </a:ext>
            </a:extLst>
          </p:cNvPr>
          <p:cNvSpPr txBox="1"/>
          <p:nvPr/>
        </p:nvSpPr>
        <p:spPr>
          <a:xfrm>
            <a:off x="3843163" y="2329809"/>
            <a:ext cx="1757463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Current source</a:t>
            </a:r>
            <a:endParaRPr lang="en-FR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B7B4E49-4E45-3546-99B4-0011840E6BF5}"/>
              </a:ext>
            </a:extLst>
          </p:cNvPr>
          <p:cNvSpPr txBox="1"/>
          <p:nvPr/>
        </p:nvSpPr>
        <p:spPr>
          <a:xfrm>
            <a:off x="1751716" y="2329809"/>
            <a:ext cx="1961745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Active flex cable</a:t>
            </a:r>
            <a:endParaRPr lang="en-FR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0FB6737-6F1D-FE4E-903F-63F5A922AB1A}"/>
              </a:ext>
            </a:extLst>
          </p:cNvPr>
          <p:cNvSpPr txBox="1"/>
          <p:nvPr/>
        </p:nvSpPr>
        <p:spPr>
          <a:xfrm>
            <a:off x="5730328" y="1445197"/>
            <a:ext cx="976009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ASPIC</a:t>
            </a:r>
            <a:endParaRPr lang="en-FR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A438B32-011E-9449-B828-6D517FC9E095}"/>
              </a:ext>
            </a:extLst>
          </p:cNvPr>
          <p:cNvSpPr txBox="1"/>
          <p:nvPr/>
        </p:nvSpPr>
        <p:spPr>
          <a:xfrm>
            <a:off x="6836039" y="1435517"/>
            <a:ext cx="1063558" cy="369332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FR" dirty="0"/>
              <a:t>Amplifier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A24F3C4-06A1-2B42-9B12-9F951CB5CB97}"/>
              </a:ext>
            </a:extLst>
          </p:cNvPr>
          <p:cNvSpPr txBox="1"/>
          <p:nvPr/>
        </p:nvSpPr>
        <p:spPr>
          <a:xfrm>
            <a:off x="8029299" y="1445197"/>
            <a:ext cx="898187" cy="369380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ADC</a:t>
            </a:r>
            <a:endParaRPr lang="en-FR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C0189B3-9737-5641-A912-A8140D56981A}"/>
              </a:ext>
            </a:extLst>
          </p:cNvPr>
          <p:cNvSpPr txBox="1"/>
          <p:nvPr/>
        </p:nvSpPr>
        <p:spPr>
          <a:xfrm>
            <a:off x="1751716" y="1445197"/>
            <a:ext cx="1961745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Passive flex cable</a:t>
            </a:r>
            <a:endParaRPr lang="en-FR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4FB625A-3F6A-5146-BE3D-669BDF18E305}"/>
              </a:ext>
            </a:extLst>
          </p:cNvPr>
          <p:cNvSpPr txBox="1"/>
          <p:nvPr/>
        </p:nvSpPr>
        <p:spPr>
          <a:xfrm>
            <a:off x="5730328" y="2324945"/>
            <a:ext cx="976009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ASPIC</a:t>
            </a:r>
            <a:endParaRPr lang="en-FR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3F41DB4-90DD-324E-B2D1-E8A69426B7CE}"/>
              </a:ext>
            </a:extLst>
          </p:cNvPr>
          <p:cNvSpPr txBox="1"/>
          <p:nvPr/>
        </p:nvSpPr>
        <p:spPr>
          <a:xfrm>
            <a:off x="6836039" y="2315265"/>
            <a:ext cx="1063558" cy="369332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FR" dirty="0"/>
              <a:t>Amplifier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F5FF6B0-2EC7-DC40-B918-F5FB73E2B4F3}"/>
              </a:ext>
            </a:extLst>
          </p:cNvPr>
          <p:cNvSpPr txBox="1"/>
          <p:nvPr/>
        </p:nvSpPr>
        <p:spPr>
          <a:xfrm>
            <a:off x="8029299" y="2324945"/>
            <a:ext cx="898187" cy="369380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ADC</a:t>
            </a:r>
            <a:endParaRPr lang="en-FR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D97D5A9-CFD6-BF4D-A02A-2D711AF9F3E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9102" y="3049276"/>
            <a:ext cx="5288045" cy="3546860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353C257A-F6FA-7A4B-9D18-24C03F79B5F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78943" y="3754778"/>
            <a:ext cx="3757681" cy="2083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367804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NJconf">
  <a:themeElements>
    <a:clrScheme name="Orbite">
      <a:dk1>
        <a:srgbClr val="000000"/>
      </a:dk1>
      <a:lt1>
        <a:srgbClr val="FFFFFF"/>
      </a:lt1>
      <a:dk2>
        <a:srgbClr val="7C9BA5"/>
      </a:dk2>
      <a:lt2>
        <a:srgbClr val="C1D0CA"/>
      </a:lt2>
      <a:accent1>
        <a:srgbClr val="F2D908"/>
      </a:accent1>
      <a:accent2>
        <a:srgbClr val="9DE61E"/>
      </a:accent2>
      <a:accent3>
        <a:srgbClr val="0D8BE6"/>
      </a:accent3>
      <a:accent4>
        <a:srgbClr val="C61B1B"/>
      </a:accent4>
      <a:accent5>
        <a:srgbClr val="E26F08"/>
      </a:accent5>
      <a:accent6>
        <a:srgbClr val="8D35D1"/>
      </a:accent6>
      <a:hlink>
        <a:srgbClr val="ECBF0B"/>
      </a:hlink>
      <a:folHlink>
        <a:srgbClr val="F4E5A8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38100" cmpd="sng">
          <a:prstDash val="solid"/>
        </a:ln>
        <a:effectLst/>
      </a:spPr>
      <a:bodyPr/>
      <a:lstStyle/>
      <a:style>
        <a:lnRef idx="2">
          <a:schemeClr val="dk1"/>
        </a:lnRef>
        <a:fillRef idx="0">
          <a:schemeClr val="dk1"/>
        </a:fillRef>
        <a:effectRef idx="1">
          <a:schemeClr val="dk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3FDE5FF2-097E-E444-B886-E938543029C0}" vid="{3CC75462-2176-1A47-BA8E-9FA5C729B513}"/>
    </a:ext>
  </a:ext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BNJconf</Template>
  <TotalTime>815</TotalTime>
  <Words>183</Words>
  <Application>Microsoft Macintosh PowerPoint</Application>
  <PresentationFormat>On-screen Show (4:3)</PresentationFormat>
  <Paragraphs>83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Calibri</vt:lpstr>
      <vt:lpstr>Wingdings</vt:lpstr>
      <vt:lpstr>Wingdings 2</vt:lpstr>
      <vt:lpstr>BNJconf</vt:lpstr>
      <vt:lpstr>LSST CCD Readout Chain</vt:lpstr>
      <vt:lpstr>CCD readout chain: e2v CCD</vt:lpstr>
      <vt:lpstr>CCD readout chain: ITL CCD and active flex</vt:lpstr>
      <vt:lpstr>CCD readout chain: current source and capacitor</vt:lpstr>
      <vt:lpstr>CCD readout chain: ASPIC</vt:lpstr>
      <vt:lpstr>CCD readout chain: amplifier and ADC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63</cp:revision>
  <dcterms:created xsi:type="dcterms:W3CDTF">2020-07-03T10:20:17Z</dcterms:created>
  <dcterms:modified xsi:type="dcterms:W3CDTF">2020-08-18T16:51:54Z</dcterms:modified>
</cp:coreProperties>
</file>