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352" r:id="rId3"/>
    <p:sldId id="316" r:id="rId4"/>
    <p:sldId id="307" r:id="rId5"/>
    <p:sldId id="362" r:id="rId6"/>
    <p:sldId id="366" r:id="rId7"/>
    <p:sldId id="355" r:id="rId8"/>
    <p:sldId id="363" r:id="rId9"/>
    <p:sldId id="368" r:id="rId10"/>
    <p:sldId id="359" r:id="rId11"/>
    <p:sldId id="317" r:id="rId12"/>
    <p:sldId id="315" r:id="rId13"/>
    <p:sldId id="350" r:id="rId14"/>
    <p:sldId id="356" r:id="rId15"/>
    <p:sldId id="313" r:id="rId16"/>
    <p:sldId id="274" r:id="rId17"/>
    <p:sldId id="353" r:id="rId18"/>
    <p:sldId id="364" r:id="rId19"/>
    <p:sldId id="289" r:id="rId20"/>
    <p:sldId id="349" r:id="rId21"/>
    <p:sldId id="357" r:id="rId22"/>
    <p:sldId id="260" r:id="rId23"/>
    <p:sldId id="367" r:id="rId24"/>
    <p:sldId id="365" r:id="rId25"/>
    <p:sldId id="354" r:id="rId26"/>
    <p:sldId id="360" r:id="rId27"/>
    <p:sldId id="361" r:id="rId28"/>
    <p:sldId id="358" r:id="rId29"/>
    <p:sldId id="351" r:id="rId30"/>
    <p:sldId id="308" r:id="rId31"/>
    <p:sldId id="309" r:id="rId3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84"/>
    <p:restoredTop sz="96731"/>
  </p:normalViewPr>
  <p:slideViewPr>
    <p:cSldViewPr snapToGrid="0" snapToObjects="1">
      <p:cViewPr varScale="1">
        <p:scale>
          <a:sx n="152" d="100"/>
          <a:sy n="152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FF43E-B972-724F-A784-71CFDC0113AE}" type="datetimeFigureOut">
              <a:rPr lang="en-FR" smtClean="0"/>
              <a:t>8/1/22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494BA-32E0-C747-A4BB-2A79FE56A69F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9884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5289-50C9-B04C-998D-5B7E4126AF2D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8827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F63C-893A-D74F-B47F-3E27221591C6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9724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2A37-5E79-2747-896A-5A903437EE60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690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2257-27D6-8347-A706-6FBF37178E7A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877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0164-E191-324B-91DF-5958B22315FC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2315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519F-D4F3-F34F-8606-6E09EE91C8ED}" type="datetime1">
              <a:rPr lang="fr-FR" smtClean="0"/>
              <a:t>01/08/2022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7330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5F0E-20C6-1D4B-B2D6-E22C0D2974E4}" type="datetime1">
              <a:rPr lang="fr-FR" smtClean="0"/>
              <a:t>01/08/2022</a:t>
            </a:fld>
            <a:endParaRPr lang="en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5434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91AE-5FA9-7740-986D-438563A64B23}" type="datetime1">
              <a:rPr lang="fr-FR" smtClean="0"/>
              <a:t>01/08/2022</a:t>
            </a:fld>
            <a:endParaRPr lang="en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641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61DA-26B9-FB40-9595-0B830D3F814A}" type="datetime1">
              <a:rPr lang="fr-FR" smtClean="0"/>
              <a:t>01/08/2022</a:t>
            </a:fld>
            <a:endParaRPr lang="en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9390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6631-C995-A74B-84A9-3BA41B82F27A}" type="datetime1">
              <a:rPr lang="fr-FR" smtClean="0"/>
              <a:t>01/08/2022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1346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19BF-A596-624C-8754-4E7D8B64B818}" type="datetime1">
              <a:rPr lang="fr-FR" smtClean="0"/>
              <a:t>01/08/2022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09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E13CE-6D99-9A49-96FF-666B843F5907}" type="datetime1">
              <a:rPr lang="fr-FR" smtClean="0"/>
              <a:t>01/08/2022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EB238-0D4C-944B-B802-AA0585AC6AB6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80774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confluence.slac.stanford.edu/download/attachments/332662477/Cross-talk-study-using-bright-columns.pdf?version=1&amp;modificationDate=1655217502000&amp;api=v2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nfluence.slac.stanford.edu/download/attachments/332662477/2022-02-07_biases_shifts.pptx?version=1&amp;modificationDate=1644340669000&amp;api=v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ownload/attachments/332662477/ITL%20BIAS%20instability%20a%20few%20remarks_findings.pptx?version=2&amp;modificationDate=1656454854000&amp;api=v2" TargetMode="External"/><Relationship Id="rId2" Type="http://schemas.openxmlformats.org/officeDocument/2006/relationships/hyperlink" Target="https://drive.google.com/file/d/12ohXgTaVooq3s7phTIInvqFZPs2zF6i0/view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confluence.slac.stanford.edu/download/attachments/332662477/e2v%20BIAS%20Another%20point%20of%20view%281%29.pptx?version=1&amp;modificationDate=1654009963000&amp;api=v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ownload/attachments/314552952/parallel_fullwell_onset_spatialdependence_sawg_211121_arasmus.pdf?version=1&amp;modificationDate=1638272682000&amp;api=v2" TargetMode="External"/><Relationship Id="rId2" Type="http://schemas.openxmlformats.org/officeDocument/2006/relationships/hyperlink" Target="https://confluence.slac.stanford.edu/download/attachments/209355949/Focal%20Plane%20Effects%20Jan%202022%20.pdf?version=1&amp;modificationDate=1642522455000&amp;api=v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onfluence.slac.stanford.edu/download/attachments/314552952/ReadNoise%20and%20Readout%20Time.pdf?version=1&amp;modificationDate=1638287721000&amp;api=v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confluence.slac.stanford.edu/download/attachments/209355949/xtalk_persistence_211221_arasmus.pdf?version=1&amp;modificationDate=1640102836000&amp;api=v2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onfluence.slac.stanford.edu/download/attachments/332662477/LSST-DESC-SAWG-01-25-22.pdf?version=1&amp;modificationDate=1643127062000&amp;api=v2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onfluence.slac.stanford.edu/download/attachments/209355949/Talk_Tree_Ring_Effects_On_LSST_Cam.pdf?version=1&amp;modificationDate=1634054885000&amp;api=v2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onfluence.slac.stanford.edu/download/attachments/209355949/demo_bf.pdf?version=2&amp;modificationDate=1658250966000&amp;api=v2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pages/viewpage.action?pageId=209355949&amp;preview=/209355949/349277257/ADC%20differential%20non-linearity.pdf" TargetMode="External"/><Relationship Id="rId2" Type="http://schemas.openxmlformats.org/officeDocument/2006/relationships/hyperlink" Target="https://confluence.slac.stanford.edu/pages/viewpage.action?spaceKey=LSSTCAM&amp;title=ADC+Stud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ownload/attachments/209355949/narrow_codes.pdf?version=1&amp;modificationDate=1649775088000&amp;api=v2" TargetMode="External"/><Relationship Id="rId2" Type="http://schemas.openxmlformats.org/officeDocument/2006/relationships/hyperlink" Target="https://confluence.slac.stanford.edu/download/attachments/209355949/signaldep_readnoise_220329_arasmus.pdf?version=1&amp;modificationDate=1648564897000&amp;api=v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ownload/attachments/332662477/Linearizers_20Jan22.pdf?version=1&amp;modificationDate=1643050234000&amp;api=v2" TargetMode="External"/><Relationship Id="rId2" Type="http://schemas.openxmlformats.org/officeDocument/2006/relationships/hyperlink" Target="https://docs.google.com/presentation/d/1nozbjHkuHVH2rAaOoZph5SwDSaf0_9hoJz5-wQSn6jc/edit?usp=shari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ownload/attachments/332662477/BOTCrosstalkConsensus%20%281%29.pdf?version=1&amp;modificationDate=1649175706000&amp;api=v2" TargetMode="External"/><Relationship Id="rId2" Type="http://schemas.openxmlformats.org/officeDocument/2006/relationships/hyperlink" Target="https://docs.google.com/presentation/d/1qs1aiuVpS0FR1-vH6opFTpIA8d-pL_zCpfYIibQu964/edit?usp=sharin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0639-ACB1-7E4B-A6E8-2B5FFD4B4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621781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Sensor Anomalies Overview</a:t>
            </a:r>
            <a:endParaRPr lang="en-FR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8B351-7016-2B4F-9960-CC4D09A7A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355372"/>
            <a:ext cx="6858000" cy="1132737"/>
          </a:xfrm>
        </p:spPr>
        <p:txBody>
          <a:bodyPr>
            <a:normAutofit/>
          </a:bodyPr>
          <a:lstStyle/>
          <a:p>
            <a:r>
              <a:rPr lang="en-FR"/>
              <a:t>Claire Juramy</a:t>
            </a:r>
            <a:endParaRPr lang="en-US" dirty="0"/>
          </a:p>
          <a:p>
            <a:r>
              <a:rPr lang="en-US" dirty="0"/>
              <a:t>presenting work from the Sensor Anomalies Working Group</a:t>
            </a:r>
          </a:p>
          <a:p>
            <a:r>
              <a:rPr lang="en-US" dirty="0"/>
              <a:t>DESC – August 2022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539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Crosstalk and delayed signal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59"/>
            <a:ext cx="8539568" cy="672122"/>
          </a:xfrm>
        </p:spPr>
        <p:txBody>
          <a:bodyPr>
            <a:normAutofit/>
          </a:bodyPr>
          <a:lstStyle/>
          <a:p>
            <a:r>
              <a:rPr lang="en-US" sz="2000" dirty="0"/>
              <a:t>After a bright pixel: delayed signal in the next pixels in all channels of the sensor (</a:t>
            </a:r>
            <a:r>
              <a:rPr lang="en-US" sz="2000" dirty="0">
                <a:hlinkClick r:id="rId2"/>
              </a:rPr>
              <a:t>Bruno Longo slides</a:t>
            </a:r>
            <a:r>
              <a:rPr lang="en-US" sz="2000" dirty="0"/>
              <a:t> from bright columns)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10</a:t>
            </a:fld>
            <a:endParaRPr lang="en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34C100-28F0-544C-8847-7A7C1CB01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20" y="1583866"/>
            <a:ext cx="6017438" cy="3969195"/>
          </a:xfrm>
          <a:prstGeom prst="rect">
            <a:avLst/>
          </a:prstGeom>
        </p:spPr>
      </p:pic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791822AD-6E3C-8340-B618-B15787ED6BC9}"/>
              </a:ext>
            </a:extLst>
          </p:cNvPr>
          <p:cNvSpPr/>
          <p:nvPr/>
        </p:nvSpPr>
        <p:spPr>
          <a:xfrm>
            <a:off x="5075340" y="1803633"/>
            <a:ext cx="121220" cy="14261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1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Bias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153" y="923485"/>
            <a:ext cx="2295327" cy="4089462"/>
          </a:xfrm>
        </p:spPr>
        <p:txBody>
          <a:bodyPr>
            <a:normAutofit/>
          </a:bodyPr>
          <a:lstStyle/>
          <a:p>
            <a:r>
              <a:rPr lang="en-FR" sz="2000" dirty="0"/>
              <a:t>Seen from bright defects</a:t>
            </a:r>
          </a:p>
          <a:p>
            <a:r>
              <a:rPr lang="en-FR" sz="2000" dirty="0"/>
              <a:t>Very long relaxing time</a:t>
            </a:r>
          </a:p>
          <a:p>
            <a:r>
              <a:rPr lang="en-FR" sz="2000" dirty="0"/>
              <a:t>Threshold ~ 190 kADU (raw)</a:t>
            </a:r>
          </a:p>
          <a:p>
            <a:r>
              <a:rPr lang="en-FR" sz="2000" dirty="0"/>
              <a:t>Adjustement to ASPIC gain + RC + </a:t>
            </a:r>
            <a:r>
              <a:rPr lang="en-FR" sz="2000"/>
              <a:t>integration time</a:t>
            </a:r>
            <a:endParaRPr lang="en-US" sz="2000" dirty="0"/>
          </a:p>
          <a:p>
            <a:r>
              <a:rPr lang="en-US" sz="2000" dirty="0"/>
              <a:t>Detected again in run 5: </a:t>
            </a:r>
            <a:r>
              <a:rPr lang="en-US" sz="2000" dirty="0">
                <a:hlinkClick r:id="rId2"/>
              </a:rPr>
              <a:t>Duncan Wood slides</a:t>
            </a:r>
            <a:endParaRPr lang="en-FR" sz="2000" dirty="0"/>
          </a:p>
          <a:p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11</a:t>
            </a:fld>
            <a:endParaRPr lang="en-FR"/>
          </a:p>
        </p:txBody>
      </p:sp>
      <p:pic>
        <p:nvPicPr>
          <p:cNvPr id="7" name="Image 4" descr="rtm10.png">
            <a:extLst>
              <a:ext uri="{FF2B5EF4-FFF2-40B4-BE49-F238E27FC236}">
                <a16:creationId xmlns:a16="http://schemas.microsoft.com/office/drawing/2014/main" id="{7419197C-6324-9840-B7BD-2603CF503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12971" y="1953512"/>
            <a:ext cx="5377377" cy="1880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97FCF-D3B1-9D48-A660-E92E75196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5" t="7363" r="11010" b="5982"/>
          <a:stretch/>
        </p:blipFill>
        <p:spPr>
          <a:xfrm>
            <a:off x="2509480" y="930134"/>
            <a:ext cx="4352177" cy="46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Clock injection in ITL rafts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6" y="834061"/>
            <a:ext cx="4454342" cy="1489689"/>
          </a:xfrm>
        </p:spPr>
        <p:txBody>
          <a:bodyPr>
            <a:normAutofit/>
          </a:bodyPr>
          <a:lstStyle/>
          <a:p>
            <a:r>
              <a:rPr lang="en-FR" sz="2000" dirty="0"/>
              <a:t>Individual clock injections: S1 &gt; S2 &gt; S3 </a:t>
            </a:r>
          </a:p>
          <a:p>
            <a:r>
              <a:rPr lang="en-FR" sz="2000" dirty="0"/>
              <a:t>Affects bias level: combination of </a:t>
            </a:r>
            <a:r>
              <a:rPr lang="en-FR" sz="2000"/>
              <a:t>clock injection</a:t>
            </a:r>
            <a:r>
              <a:rPr lang="en-US" sz="2000" dirty="0"/>
              <a:t>s</a:t>
            </a:r>
            <a:endParaRPr lang="en-FR" sz="2000" dirty="0"/>
          </a:p>
          <a:p>
            <a:r>
              <a:rPr lang="en-FR" sz="2000" dirty="0"/>
              <a:t>Injects noise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12</a:t>
            </a:fld>
            <a:endParaRPr lang="en-FR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D13000A-7164-E04C-AF2D-49636F3F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448" y="2896081"/>
            <a:ext cx="3807413" cy="27063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0347D77-E73D-E24F-883D-DB6F242F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0448" y="161939"/>
            <a:ext cx="4248339" cy="265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77EF34-2A44-B343-8E5B-4C3AAB044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6" t="6899" r="12202" b="4587"/>
          <a:stretch/>
        </p:blipFill>
        <p:spPr>
          <a:xfrm>
            <a:off x="420474" y="2318507"/>
            <a:ext cx="3648999" cy="32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84708" y="845037"/>
            <a:ext cx="4680908" cy="1936176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Bias 2D structure: all sensors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Bias drift: specific to some e2v sensors: time-dependent structure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Stability: dependent on how the sensors are run between frames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7972527" y="5296958"/>
            <a:ext cx="1040085" cy="304271"/>
          </a:xfrm>
        </p:spPr>
        <p:txBody>
          <a:bodyPr/>
          <a:lstStyle/>
          <a:p>
            <a:fld id="{9B5C1232-3B04-8546-B876-99E7475CE07D}" type="slidenum">
              <a:rPr lang="fr-FR" smtClean="0"/>
              <a:t>13</a:t>
            </a:fld>
            <a:endParaRPr lang="fr-F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21590" y="210734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>
                <a:solidFill>
                  <a:schemeClr val="accent4"/>
                </a:solidFill>
              </a:rPr>
              <a:t>Bias </a:t>
            </a:r>
            <a:r>
              <a:rPr lang="en-US" sz="3200" dirty="0">
                <a:solidFill>
                  <a:schemeClr val="accent4"/>
                </a:solidFill>
              </a:rPr>
              <a:t>stability and bias </a:t>
            </a:r>
            <a:r>
              <a:rPr lang="en-FR" sz="3200">
                <a:solidFill>
                  <a:schemeClr val="accent4"/>
                </a:solidFill>
              </a:rPr>
              <a:t>drift</a:t>
            </a:r>
            <a:endParaRPr lang="en-FR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B683F-768A-DE4F-90DD-71B7CF43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16" y="1042117"/>
            <a:ext cx="4095580" cy="4095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0467E-165F-804E-A25D-9EDCD36C0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" t="5978" r="10000" b="4000"/>
          <a:stretch/>
        </p:blipFill>
        <p:spPr>
          <a:xfrm>
            <a:off x="476420" y="2781213"/>
            <a:ext cx="4095580" cy="26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7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5627" y="845037"/>
            <a:ext cx="8537410" cy="1734149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Bias correction: many contributions, no single solution: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PCA correction (</a:t>
            </a:r>
            <a:r>
              <a:rPr lang="en-US" sz="1700" dirty="0">
                <a:hlinkClick r:id="rId2"/>
              </a:rPr>
              <a:t>Thibault Guillemin CVT slides</a:t>
            </a:r>
            <a:r>
              <a:rPr lang="en-US" sz="1700" dirty="0"/>
              <a:t> )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Using the serial </a:t>
            </a:r>
            <a:r>
              <a:rPr lang="en-US" sz="1700" dirty="0" err="1"/>
              <a:t>overscan</a:t>
            </a:r>
            <a:endParaRPr lang="en-US" sz="1700" dirty="0"/>
          </a:p>
          <a:p>
            <a:pPr lvl="1">
              <a:lnSpc>
                <a:spcPct val="120000"/>
              </a:lnSpc>
            </a:pPr>
            <a:r>
              <a:rPr lang="en-US" sz="1700" dirty="0"/>
              <a:t>Pierre </a:t>
            </a:r>
            <a:r>
              <a:rPr lang="en-US" sz="1700" dirty="0" err="1"/>
              <a:t>Antilogus</a:t>
            </a:r>
            <a:r>
              <a:rPr lang="en-US" sz="1700" dirty="0"/>
              <a:t> </a:t>
            </a:r>
            <a:r>
              <a:rPr lang="en-US" sz="1700" dirty="0">
                <a:hlinkClick r:id="rId3"/>
              </a:rPr>
              <a:t>ITL</a:t>
            </a:r>
            <a:r>
              <a:rPr lang="en-US" sz="1700" dirty="0"/>
              <a:t> and </a:t>
            </a:r>
            <a:r>
              <a:rPr lang="en-US" sz="1700" dirty="0">
                <a:hlinkClick r:id="rId4"/>
              </a:rPr>
              <a:t>e2v</a:t>
            </a:r>
            <a:r>
              <a:rPr lang="en-US" sz="1700" dirty="0"/>
              <a:t> studies</a:t>
            </a:r>
          </a:p>
          <a:p>
            <a:pPr lvl="1">
              <a:lnSpc>
                <a:spcPct val="120000"/>
              </a:lnSpc>
            </a:pPr>
            <a:endParaRPr lang="en-US" sz="17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212822" y="5322126"/>
            <a:ext cx="838898" cy="304271"/>
          </a:xfrm>
        </p:spPr>
        <p:txBody>
          <a:bodyPr/>
          <a:lstStyle/>
          <a:p>
            <a:fld id="{9B5C1232-3B04-8546-B876-99E7475CE07D}" type="slidenum">
              <a:rPr lang="fr-FR" smtClean="0"/>
              <a:t>14</a:t>
            </a:fld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>
                <a:solidFill>
                  <a:schemeClr val="accent4"/>
                </a:solidFill>
              </a:rPr>
              <a:t>Bias </a:t>
            </a:r>
            <a:r>
              <a:rPr lang="en-US" sz="3200" dirty="0">
                <a:solidFill>
                  <a:schemeClr val="accent4"/>
                </a:solidFill>
              </a:rPr>
              <a:t>structure</a:t>
            </a:r>
            <a:endParaRPr lang="en-FR" sz="3200" dirty="0">
              <a:solidFill>
                <a:schemeClr val="accent4"/>
              </a:solidFill>
            </a:endParaRPr>
          </a:p>
        </p:txBody>
      </p:sp>
      <p:pic>
        <p:nvPicPr>
          <p:cNvPr id="6" name="Google Shape;101;p18" descr="https://me.lsst.eu/antilog/bot/itl_noise/13162/R41/S21/11/val11_column_png.png">
            <a:extLst>
              <a:ext uri="{FF2B5EF4-FFF2-40B4-BE49-F238E27FC236}">
                <a16:creationId xmlns:a16="http://schemas.microsoft.com/office/drawing/2014/main" id="{5069C07F-33D6-7746-AC0C-69E40F4AC12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025" y="2579186"/>
            <a:ext cx="5840174" cy="297387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" name="Google Shape;100;p18" descr="https://me.lsst.eu/antilog/bot/itl_noise/13162/R41/S21/11/val11_corrected_png.png">
            <a:extLst>
              <a:ext uri="{FF2B5EF4-FFF2-40B4-BE49-F238E27FC236}">
                <a16:creationId xmlns:a16="http://schemas.microsoft.com/office/drawing/2014/main" id="{0A273AD3-079B-474C-B065-200B3C53FC1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7199" y="2579186"/>
            <a:ext cx="2809450" cy="292712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087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Parallel transfer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85" y="831220"/>
            <a:ext cx="8681801" cy="1116781"/>
          </a:xfrm>
        </p:spPr>
        <p:txBody>
          <a:bodyPr>
            <a:normAutofit lnSpcReduction="10000"/>
          </a:bodyPr>
          <a:lstStyle/>
          <a:p>
            <a:r>
              <a:rPr lang="en-FR" sz="2000" dirty="0"/>
              <a:t>Parallel clocks in e2v: 4 phases, crossing </a:t>
            </a:r>
          </a:p>
          <a:p>
            <a:r>
              <a:rPr lang="en-FR" sz="2000" dirty="0"/>
              <a:t>Delay rise / fall</a:t>
            </a:r>
            <a:r>
              <a:rPr lang="en-FR" sz="2000"/>
              <a:t>, propagation</a:t>
            </a:r>
            <a:r>
              <a:rPr lang="en-US" sz="2000" dirty="0"/>
              <a:t> of clock wavefront</a:t>
            </a:r>
            <a:r>
              <a:rPr lang="en-FR" sz="2000"/>
              <a:t> </a:t>
            </a:r>
            <a:r>
              <a:rPr lang="en-FR" sz="2000" dirty="0"/>
              <a:t>over </a:t>
            </a:r>
            <a:r>
              <a:rPr lang="en-FR" sz="2000"/>
              <a:t>sensor area</a:t>
            </a:r>
            <a:endParaRPr lang="en-US" sz="2000" dirty="0"/>
          </a:p>
          <a:p>
            <a:r>
              <a:rPr lang="en-US" sz="2000" dirty="0"/>
              <a:t>Traps: pocket pumping?</a:t>
            </a:r>
            <a:endParaRPr lang="en-FR" sz="2000" dirty="0"/>
          </a:p>
          <a:p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15</a:t>
            </a:fld>
            <a:endParaRPr lang="en-FR"/>
          </a:p>
        </p:txBody>
      </p:sp>
      <p:pic>
        <p:nvPicPr>
          <p:cNvPr id="6" name="Image 2" descr="saturation-nooverlap.tiff">
            <a:extLst>
              <a:ext uri="{FF2B5EF4-FFF2-40B4-BE49-F238E27FC236}">
                <a16:creationId xmlns:a16="http://schemas.microsoft.com/office/drawing/2014/main" id="{BED9AACA-4E7A-E641-8095-4B4C0F25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" y="1948001"/>
            <a:ext cx="4513317" cy="3360168"/>
          </a:xfrm>
          <a:prstGeom prst="rect">
            <a:avLst/>
          </a:prstGeom>
        </p:spPr>
      </p:pic>
      <p:pic>
        <p:nvPicPr>
          <p:cNvPr id="7" name="Image 8" descr="saturation-overlap1us.tiff">
            <a:extLst>
              <a:ext uri="{FF2B5EF4-FFF2-40B4-BE49-F238E27FC236}">
                <a16:creationId xmlns:a16="http://schemas.microsoft.com/office/drawing/2014/main" id="{D5A613F5-FA44-7846-908D-B991CE79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955" y="1948001"/>
            <a:ext cx="4566580" cy="3360168"/>
          </a:xfrm>
          <a:prstGeom prst="rect">
            <a:avLst/>
          </a:prstGeom>
        </p:spPr>
      </p:pic>
      <p:sp>
        <p:nvSpPr>
          <p:cNvPr id="8" name="ZoneTexte 9">
            <a:extLst>
              <a:ext uri="{FF2B5EF4-FFF2-40B4-BE49-F238E27FC236}">
                <a16:creationId xmlns:a16="http://schemas.microsoft.com/office/drawing/2014/main" id="{452DFEB7-E3E5-7241-B42F-2FF3D81AFE7A}"/>
              </a:ext>
            </a:extLst>
          </p:cNvPr>
          <p:cNvSpPr txBox="1"/>
          <p:nvPr/>
        </p:nvSpPr>
        <p:spPr>
          <a:xfrm>
            <a:off x="558123" y="5308169"/>
            <a:ext cx="285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overlap in parallel clocks</a:t>
            </a: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4A3719A0-FC85-EC48-9D07-63A7E0FDB452}"/>
              </a:ext>
            </a:extLst>
          </p:cNvPr>
          <p:cNvSpPr txBox="1"/>
          <p:nvPr/>
        </p:nvSpPr>
        <p:spPr>
          <a:xfrm>
            <a:off x="6180402" y="5327151"/>
            <a:ext cx="170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µs overlaps</a:t>
            </a:r>
          </a:p>
        </p:txBody>
      </p:sp>
    </p:spTree>
    <p:extLst>
      <p:ext uri="{BB962C8B-B14F-4D97-AF65-F5344CB8AC3E}">
        <p14:creationId xmlns:p14="http://schemas.microsoft.com/office/powerpoint/2010/main" val="7697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Serial charge transfer efficiency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7" y="1015594"/>
            <a:ext cx="4068449" cy="1568216"/>
          </a:xfrm>
        </p:spPr>
        <p:txBody>
          <a:bodyPr>
            <a:normAutofit/>
          </a:bodyPr>
          <a:lstStyle/>
          <a:p>
            <a:r>
              <a:rPr lang="en-US" sz="2000" dirty="0"/>
              <a:t>Traps: fixed amount, present at low flux</a:t>
            </a:r>
            <a:endParaRPr lang="en-FR" sz="2000" dirty="0"/>
          </a:p>
          <a:p>
            <a:r>
              <a:rPr lang="fr-FR" sz="2000" dirty="0" err="1"/>
              <a:t>Threshold</a:t>
            </a:r>
            <a:r>
              <a:rPr lang="fr-FR" sz="2000" dirty="0"/>
              <a:t>: ‘</a:t>
            </a:r>
            <a:r>
              <a:rPr lang="fr-FR" sz="2000" dirty="0" err="1"/>
              <a:t>pinching</a:t>
            </a:r>
            <a:r>
              <a:rPr lang="fr-FR" sz="2000" dirty="0"/>
              <a:t>’ </a:t>
            </a:r>
            <a:r>
              <a:rPr lang="fr-FR" sz="2000" dirty="0" err="1"/>
              <a:t>effect</a:t>
            </a:r>
            <a:endParaRPr lang="fr-FR" sz="2000" dirty="0"/>
          </a:p>
          <a:p>
            <a:r>
              <a:rPr lang="en-FR" sz="2000"/>
              <a:t>Voltage range + timing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16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C35DE1-53E1-7D4F-B037-DD44787B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7" y="995264"/>
            <a:ext cx="4264794" cy="45627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7ECFD8-D924-FB46-8525-8F9E13751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5" r="52183"/>
          <a:stretch/>
        </p:blipFill>
        <p:spPr>
          <a:xfrm>
            <a:off x="508539" y="2583810"/>
            <a:ext cx="3400731" cy="29525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A2AD059-837E-4F4D-8229-41913AA44B47}"/>
              </a:ext>
            </a:extLst>
          </p:cNvPr>
          <p:cNvSpPr txBox="1"/>
          <p:nvPr/>
        </p:nvSpPr>
        <p:spPr>
          <a:xfrm>
            <a:off x="7872068" y="979012"/>
            <a:ext cx="930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P. </a:t>
            </a:r>
            <a:r>
              <a:rPr lang="en-US" sz="1400" dirty="0" err="1">
                <a:solidFill>
                  <a:schemeClr val="bg1"/>
                </a:solidFill>
              </a:rPr>
              <a:t>Astier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Full well </a:t>
            </a:r>
            <a:r>
              <a:rPr lang="en-FR" sz="3200">
                <a:solidFill>
                  <a:schemeClr val="accent4"/>
                </a:solidFill>
              </a:rPr>
              <a:t>and P</a:t>
            </a:r>
            <a:r>
              <a:rPr lang="en-US" sz="3200" dirty="0" err="1">
                <a:solidFill>
                  <a:schemeClr val="accent4"/>
                </a:solidFill>
              </a:rPr>
              <a:t>hoton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FR" sz="3200">
                <a:solidFill>
                  <a:schemeClr val="accent4"/>
                </a:solidFill>
              </a:rPr>
              <a:t>T</a:t>
            </a:r>
            <a:r>
              <a:rPr lang="en-US" sz="3200" dirty="0" err="1">
                <a:solidFill>
                  <a:schemeClr val="accent4"/>
                </a:solidFill>
              </a:rPr>
              <a:t>ransfer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FR" sz="3200">
                <a:solidFill>
                  <a:schemeClr val="accent4"/>
                </a:solidFill>
              </a:rPr>
              <a:t>C</a:t>
            </a:r>
            <a:r>
              <a:rPr lang="en-US" sz="3200" dirty="0" err="1">
                <a:solidFill>
                  <a:schemeClr val="accent4"/>
                </a:solidFill>
              </a:rPr>
              <a:t>urve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1"/>
            <a:ext cx="4706013" cy="4474108"/>
          </a:xfrm>
        </p:spPr>
        <p:txBody>
          <a:bodyPr>
            <a:normAutofit/>
          </a:bodyPr>
          <a:lstStyle/>
          <a:p>
            <a:r>
              <a:rPr lang="fr-FR" sz="2000" dirty="0"/>
              <a:t>Full </a:t>
            </a:r>
            <a:r>
              <a:rPr lang="fr-FR" sz="2000" dirty="0" err="1"/>
              <a:t>well</a:t>
            </a:r>
            <a:r>
              <a:rPr lang="fr-FR" sz="2000" dirty="0"/>
              <a:t> </a:t>
            </a:r>
            <a:r>
              <a:rPr lang="fr-FR" sz="2000" dirty="0" err="1"/>
              <a:t>definitions</a:t>
            </a:r>
            <a:r>
              <a:rPr lang="fr-FR" sz="2000" dirty="0"/>
              <a:t>:</a:t>
            </a:r>
          </a:p>
          <a:p>
            <a:pPr lvl="1"/>
            <a:r>
              <a:rPr lang="fr-FR" sz="1700" dirty="0"/>
              <a:t>Intuitive</a:t>
            </a:r>
          </a:p>
          <a:p>
            <a:pPr lvl="1"/>
            <a:r>
              <a:rPr lang="fr-FR" sz="1700" dirty="0" err="1"/>
              <a:t>Loss</a:t>
            </a:r>
            <a:r>
              <a:rPr lang="fr-FR" sz="1700" dirty="0"/>
              <a:t> of </a:t>
            </a:r>
            <a:r>
              <a:rPr lang="fr-FR" sz="1700" dirty="0" err="1"/>
              <a:t>meaning</a:t>
            </a:r>
            <a:r>
              <a:rPr lang="fr-FR" sz="1700" dirty="0"/>
              <a:t>: PTC </a:t>
            </a:r>
            <a:r>
              <a:rPr lang="fr-FR" sz="1700" dirty="0" err="1"/>
              <a:t>turn</a:t>
            </a:r>
            <a:r>
              <a:rPr lang="fr-FR" sz="1700" dirty="0"/>
              <a:t>-off</a:t>
            </a:r>
          </a:p>
          <a:p>
            <a:pPr lvl="1"/>
            <a:r>
              <a:rPr lang="fr-FR" sz="1700" dirty="0"/>
              <a:t>‘PSF full </a:t>
            </a:r>
            <a:r>
              <a:rPr lang="fr-FR" sz="1700" dirty="0" err="1"/>
              <a:t>well</a:t>
            </a:r>
            <a:r>
              <a:rPr lang="fr-FR" sz="1700" dirty="0"/>
              <a:t>’ (</a:t>
            </a:r>
            <a:r>
              <a:rPr lang="fr-FR" sz="1700" dirty="0">
                <a:hlinkClick r:id="rId2"/>
              </a:rPr>
              <a:t>Aaron CVT recap slides</a:t>
            </a:r>
            <a:r>
              <a:rPr lang="fr-FR" sz="1700" dirty="0"/>
              <a:t>)</a:t>
            </a:r>
          </a:p>
          <a:p>
            <a:r>
              <a:rPr lang="fr-FR" sz="2000" dirty="0" err="1"/>
              <a:t>Dip</a:t>
            </a:r>
            <a:r>
              <a:rPr lang="fr-FR" sz="2000" dirty="0"/>
              <a:t> in the PTC: ‘</a:t>
            </a:r>
            <a:r>
              <a:rPr lang="fr-FR" sz="2000" dirty="0" err="1"/>
              <a:t>pinching</a:t>
            </a:r>
            <a:r>
              <a:rPr lang="fr-FR" sz="2000" dirty="0"/>
              <a:t>’ </a:t>
            </a:r>
            <a:r>
              <a:rPr lang="fr-FR" sz="2000" dirty="0" err="1"/>
              <a:t>effect</a:t>
            </a:r>
            <a:r>
              <a:rPr lang="fr-FR" sz="2000" dirty="0"/>
              <a:t> in </a:t>
            </a:r>
            <a:r>
              <a:rPr lang="fr-FR" sz="2000" dirty="0" err="1"/>
              <a:t>parallel</a:t>
            </a:r>
            <a:r>
              <a:rPr lang="en-US" sz="2000" dirty="0"/>
              <a:t> transfer, v</a:t>
            </a:r>
            <a:r>
              <a:rPr lang="en-FR" sz="2000"/>
              <a:t>oltage </a:t>
            </a:r>
            <a:r>
              <a:rPr lang="en-FR" sz="2000" dirty="0"/>
              <a:t>range </a:t>
            </a:r>
            <a:r>
              <a:rPr lang="en-FR" sz="2000"/>
              <a:t>+ timing</a:t>
            </a:r>
            <a:r>
              <a:rPr lang="en-US" sz="2000" dirty="0"/>
              <a:t> (see also </a:t>
            </a:r>
            <a:r>
              <a:rPr lang="en-US" sz="2000" dirty="0">
                <a:hlinkClick r:id="rId3"/>
              </a:rPr>
              <a:t>Andy Rasmussen slides</a:t>
            </a:r>
            <a:r>
              <a:rPr lang="en-US" sz="2000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17</a:t>
            </a:fld>
            <a:endParaRPr lang="en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5DA1E-7BD3-0A43-BE2E-E8F5619D1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5" y="3075558"/>
            <a:ext cx="4136545" cy="24775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A9E0E3-EF6C-7F4A-93CF-5AE4582B9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468" y="1871460"/>
            <a:ext cx="3388576" cy="36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06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5628" y="845037"/>
            <a:ext cx="8358255" cy="522369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Slower readout in latest focal plane run (</a:t>
            </a:r>
            <a:r>
              <a:rPr lang="en-US" sz="2000" dirty="0">
                <a:hlinkClick r:id="rId2"/>
              </a:rPr>
              <a:t>Aaron Roodman slides</a:t>
            </a:r>
            <a:r>
              <a:rPr lang="en-US" sz="2000" dirty="0"/>
              <a:t>)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944512" y="5296959"/>
            <a:ext cx="2057400" cy="304271"/>
          </a:xfrm>
        </p:spPr>
        <p:txBody>
          <a:bodyPr/>
          <a:lstStyle/>
          <a:p>
            <a:fld id="{9B5C1232-3B04-8546-B876-99E7475CE07D}" type="slidenum">
              <a:rPr lang="fr-FR" smtClean="0"/>
              <a:t>18</a:t>
            </a:fld>
            <a:endParaRPr lang="fr-F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4"/>
                </a:solidFill>
              </a:rPr>
              <a:t>Readout speed</a:t>
            </a:r>
            <a:endParaRPr lang="en-FR" sz="3200" dirty="0">
              <a:solidFill>
                <a:schemeClr val="accent4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E4C2D1-CEC0-1942-BA54-AD1BB7B93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79" y="1378382"/>
            <a:ext cx="5800987" cy="41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01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2976" y="2805562"/>
            <a:ext cx="8657392" cy="1349261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latin typeface="+mn-lt"/>
              </a:rPr>
              <a:t>Skyline pattern: observed at high </a:t>
            </a:r>
            <a:r>
              <a:rPr lang="en-US" sz="2000" dirty="0" err="1">
                <a:latin typeface="+mn-lt"/>
              </a:rPr>
              <a:t>deltaP</a:t>
            </a:r>
            <a:r>
              <a:rPr lang="en-US" sz="2000" dirty="0">
                <a:latin typeface="+mn-lt"/>
              </a:rPr>
              <a:t> (&gt; 9.5V), builds up from middle of sensor</a:t>
            </a:r>
          </a:p>
          <a:p>
            <a:r>
              <a:rPr lang="en-US" sz="2000" dirty="0">
                <a:cs typeface="Calibri"/>
              </a:rPr>
              <a:t>Thin tearing: excess of charges comes before deficit in readout: not an issue with parallel transfer</a:t>
            </a:r>
          </a:p>
          <a:p>
            <a:r>
              <a:rPr lang="en-US" sz="2000" dirty="0">
                <a:cs typeface="Calibri"/>
              </a:rPr>
              <a:t>Divisadero</a:t>
            </a:r>
            <a:endParaRPr lang="mr-IN" sz="2000" dirty="0"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365634-4550-EE45-8EAB-A54389216DC0}"/>
              </a:ext>
            </a:extLst>
          </p:cNvPr>
          <p:cNvGrpSpPr/>
          <p:nvPr/>
        </p:nvGrpSpPr>
        <p:grpSpPr>
          <a:xfrm>
            <a:off x="310393" y="847288"/>
            <a:ext cx="3439486" cy="1913355"/>
            <a:chOff x="3402622" y="1143586"/>
            <a:chExt cx="3238103" cy="1964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A991-95F6-5D48-AC78-6370744A7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2622" y="1143586"/>
              <a:ext cx="3238103" cy="1964620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/>
            <p:nvPr/>
          </p:nvCxnSpPr>
          <p:spPr>
            <a:xfrm flipV="1">
              <a:off x="3628838" y="1361966"/>
              <a:ext cx="0" cy="498901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necteur droit avec flèche 8">
              <a:extLst>
                <a:ext uri="{FF2B5EF4-FFF2-40B4-BE49-F238E27FC236}">
                  <a16:creationId xmlns:a16="http://schemas.microsoft.com/office/drawing/2014/main" id="{0AF54853-50B6-8344-BA19-A72B65BC4A11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00" y="2412102"/>
              <a:ext cx="0" cy="477013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FA5A73C-E326-0845-844D-AA94F0EB826F}"/>
              </a:ext>
            </a:extLst>
          </p:cNvPr>
          <p:cNvSpPr txBox="1">
            <a:spLocks/>
          </p:cNvSpPr>
          <p:nvPr/>
        </p:nvSpPr>
        <p:spPr>
          <a:xfrm>
            <a:off x="8455443" y="5373685"/>
            <a:ext cx="611553" cy="22860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5C1232-3B04-8546-B876-99E7475CE07D}" type="slidenum">
              <a:rPr lang="fr-FR" sz="1000"/>
              <a:pPr/>
              <a:t>19</a:t>
            </a:fld>
            <a:endParaRPr lang="fr-FR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D41ECA-0A55-DB4F-AB3D-ADBC058B820C}"/>
              </a:ext>
            </a:extLst>
          </p:cNvPr>
          <p:cNvGrpSpPr/>
          <p:nvPr/>
        </p:nvGrpSpPr>
        <p:grpSpPr>
          <a:xfrm>
            <a:off x="3217749" y="3648536"/>
            <a:ext cx="4726021" cy="1962110"/>
            <a:chOff x="3472774" y="4139837"/>
            <a:chExt cx="5671225" cy="2354532"/>
          </a:xfrm>
        </p:grpSpPr>
        <p:pic>
          <p:nvPicPr>
            <p:cNvPr id="15" name="Image 17" descr="BNL-liketearing-zoom4.png">
              <a:extLst>
                <a:ext uri="{FF2B5EF4-FFF2-40B4-BE49-F238E27FC236}">
                  <a16:creationId xmlns:a16="http://schemas.microsoft.com/office/drawing/2014/main" id="{61C8D95A-C7D4-4C48-87AF-C29DDFDDA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71" t="26219" b="7164"/>
            <a:stretch/>
          </p:blipFill>
          <p:spPr>
            <a:xfrm>
              <a:off x="6136272" y="4139837"/>
              <a:ext cx="3007727" cy="2344499"/>
            </a:xfrm>
            <a:prstGeom prst="rect">
              <a:avLst/>
            </a:prstGeom>
          </p:spPr>
        </p:pic>
        <p:pic>
          <p:nvPicPr>
            <p:cNvPr id="17" name="Image 7" descr="BNL-liketearing-1clear.png">
              <a:extLst>
                <a:ext uri="{FF2B5EF4-FFF2-40B4-BE49-F238E27FC236}">
                  <a16:creationId xmlns:a16="http://schemas.microsoft.com/office/drawing/2014/main" id="{00334454-B58B-1944-93F2-EB4C55223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2774" y="4146176"/>
              <a:ext cx="2618542" cy="2348193"/>
            </a:xfrm>
            <a:prstGeom prst="rect">
              <a:avLst/>
            </a:prstGeom>
          </p:spPr>
        </p:pic>
        <p:cxnSp>
          <p:nvCxnSpPr>
            <p:cNvPr id="18" name="Connecteur droit avec flèche 12">
              <a:extLst>
                <a:ext uri="{FF2B5EF4-FFF2-40B4-BE49-F238E27FC236}">
                  <a16:creationId xmlns:a16="http://schemas.microsoft.com/office/drawing/2014/main" id="{169D60F0-37BF-D34B-A1D6-92998DF0C7D1}"/>
                </a:ext>
              </a:extLst>
            </p:cNvPr>
            <p:cNvCxnSpPr/>
            <p:nvPr/>
          </p:nvCxnSpPr>
          <p:spPr>
            <a:xfrm flipV="1">
              <a:off x="5708753" y="4525842"/>
              <a:ext cx="0" cy="55089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necteur droit avec flèche 13">
              <a:extLst>
                <a:ext uri="{FF2B5EF4-FFF2-40B4-BE49-F238E27FC236}">
                  <a16:creationId xmlns:a16="http://schemas.microsoft.com/office/drawing/2014/main" id="{0B79E61C-8FC6-774E-B438-EEDED6FFA14F}"/>
                </a:ext>
              </a:extLst>
            </p:cNvPr>
            <p:cNvCxnSpPr/>
            <p:nvPr/>
          </p:nvCxnSpPr>
          <p:spPr>
            <a:xfrm>
              <a:off x="5708396" y="5677852"/>
              <a:ext cx="0" cy="521147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necteur droit avec flèche 14">
              <a:extLst>
                <a:ext uri="{FF2B5EF4-FFF2-40B4-BE49-F238E27FC236}">
                  <a16:creationId xmlns:a16="http://schemas.microsoft.com/office/drawing/2014/main" id="{5E8ADE12-8ADD-6148-85B5-9DC3A8235D6D}"/>
                </a:ext>
              </a:extLst>
            </p:cNvPr>
            <p:cNvCxnSpPr/>
            <p:nvPr/>
          </p:nvCxnSpPr>
          <p:spPr>
            <a:xfrm flipV="1">
              <a:off x="7802458" y="4250397"/>
              <a:ext cx="0" cy="55089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EC8851-165A-D34C-9978-30728A84E6AA}"/>
                </a:ext>
              </a:extLst>
            </p:cNvPr>
            <p:cNvSpPr/>
            <p:nvPr/>
          </p:nvSpPr>
          <p:spPr>
            <a:xfrm>
              <a:off x="4090848" y="4585110"/>
              <a:ext cx="247249" cy="280951"/>
            </a:xfrm>
            <a:prstGeom prst="rect">
              <a:avLst/>
            </a:prstGeom>
            <a:noFill/>
            <a:ln w="28575" cmpd="sng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2" name="Espace réservé du contenu 4">
            <a:extLst>
              <a:ext uri="{FF2B5EF4-FFF2-40B4-BE49-F238E27FC236}">
                <a16:creationId xmlns:a16="http://schemas.microsoft.com/office/drawing/2014/main" id="{46C18D45-2C24-4B4D-911C-755F9690ACEA}"/>
              </a:ext>
            </a:extLst>
          </p:cNvPr>
          <p:cNvSpPr txBox="1">
            <a:spLocks/>
          </p:cNvSpPr>
          <p:nvPr/>
        </p:nvSpPr>
        <p:spPr>
          <a:xfrm>
            <a:off x="3655978" y="2680921"/>
            <a:ext cx="4554572" cy="724645"/>
          </a:xfrm>
          <a:prstGeom prst="rect">
            <a:avLst/>
          </a:prstGeom>
        </p:spPr>
        <p:txBody>
          <a:bodyPr vert="horz" lIns="45720" tIns="7620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kumimoji="0"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kumimoji="0"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kumimoji="0" lang="en-US" sz="2000" kern="1200" smtClean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1667" dirty="0">
              <a:cs typeface="Calibri"/>
            </a:endParaRPr>
          </a:p>
        </p:txBody>
      </p:sp>
      <p:pic>
        <p:nvPicPr>
          <p:cNvPr id="23" name="Image 8" descr="TearingCasesNoLegend.png">
            <a:extLst>
              <a:ext uri="{FF2B5EF4-FFF2-40B4-BE49-F238E27FC236}">
                <a16:creationId xmlns:a16="http://schemas.microsoft.com/office/drawing/2014/main" id="{B1F1A44B-7266-D94C-B934-56D971DAD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007" y="856893"/>
            <a:ext cx="4689213" cy="1948670"/>
          </a:xfrm>
          <a:prstGeom prst="rect">
            <a:avLst/>
          </a:prstGeom>
        </p:spPr>
      </p:pic>
      <p:cxnSp>
        <p:nvCxnSpPr>
          <p:cNvPr id="31" name="Connecteur droit avec flèche 12">
            <a:extLst>
              <a:ext uri="{FF2B5EF4-FFF2-40B4-BE49-F238E27FC236}">
                <a16:creationId xmlns:a16="http://schemas.microsoft.com/office/drawing/2014/main" id="{72B37354-E411-D541-8A1D-2EBE7B1CEB38}"/>
              </a:ext>
            </a:extLst>
          </p:cNvPr>
          <p:cNvCxnSpPr/>
          <p:nvPr/>
        </p:nvCxnSpPr>
        <p:spPr>
          <a:xfrm flipV="1">
            <a:off x="8238815" y="1005303"/>
            <a:ext cx="0" cy="45907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onnecteur droit avec flèche 12">
            <a:extLst>
              <a:ext uri="{FF2B5EF4-FFF2-40B4-BE49-F238E27FC236}">
                <a16:creationId xmlns:a16="http://schemas.microsoft.com/office/drawing/2014/main" id="{D51DD606-5222-B340-863D-39EA1DCB6AC6}"/>
              </a:ext>
            </a:extLst>
          </p:cNvPr>
          <p:cNvCxnSpPr>
            <a:cxnSpLocks/>
          </p:cNvCxnSpPr>
          <p:nvPr/>
        </p:nvCxnSpPr>
        <p:spPr>
          <a:xfrm>
            <a:off x="8238815" y="2165298"/>
            <a:ext cx="0" cy="456664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868EDAD-F033-6E40-A006-EB2C9B34CD33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 dirty="0">
                <a:solidFill>
                  <a:schemeClr val="accent4"/>
                </a:solidFill>
              </a:rPr>
              <a:t>Original tearing patterns</a:t>
            </a:r>
          </a:p>
        </p:txBody>
      </p:sp>
    </p:spTree>
    <p:extLst>
      <p:ext uri="{BB962C8B-B14F-4D97-AF65-F5344CB8AC3E}">
        <p14:creationId xmlns:p14="http://schemas.microsoft.com/office/powerpoint/2010/main" val="318869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Sensor anomalies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505" y="1216404"/>
            <a:ext cx="8425532" cy="4091765"/>
          </a:xfrm>
        </p:spPr>
        <p:txBody>
          <a:bodyPr>
            <a:normAutofit/>
          </a:bodyPr>
          <a:lstStyle/>
          <a:p>
            <a:r>
              <a:rPr lang="en-US" sz="2400" dirty="0"/>
              <a:t>Goal: from a numerical value per pixel, to how many photons were captured in each pixel</a:t>
            </a:r>
          </a:p>
          <a:p>
            <a:pPr lvl="1"/>
            <a:r>
              <a:rPr lang="en-US" sz="2100" dirty="0"/>
              <a:t>Source for each Instrument Signature Removal (ISR) step</a:t>
            </a:r>
          </a:p>
          <a:p>
            <a:pPr lvl="1"/>
            <a:r>
              <a:rPr lang="en-US" sz="2000" dirty="0"/>
              <a:t>Impact on processing</a:t>
            </a:r>
          </a:p>
          <a:p>
            <a:pPr lvl="1"/>
            <a:r>
              <a:rPr lang="en-US" sz="2000" dirty="0"/>
              <a:t>Some anomalies have been fixed during optimization phase, need metrics</a:t>
            </a:r>
          </a:p>
          <a:p>
            <a:r>
              <a:rPr lang="en-US" sz="2400" dirty="0"/>
              <a:t>Latest developments in the Working Group (and in the Camera Verification Testing meeting) – but not an exhaustive list</a:t>
            </a:r>
          </a:p>
          <a:p>
            <a:r>
              <a:rPr lang="en-US" sz="2400" dirty="0"/>
              <a:t>Full focal plane, large set of data: start seeing anomalies that appear on small fractions of sensors</a:t>
            </a:r>
          </a:p>
          <a:p>
            <a:pPr lvl="1"/>
            <a:endParaRPr lang="en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15579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5628" y="845037"/>
            <a:ext cx="8351677" cy="1459987"/>
          </a:xfrm>
        </p:spPr>
        <p:txBody>
          <a:bodyPr numCol="1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Bipolar mode: variety of structures depending on working conditions and sensor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Without inversion (&lt; -7V), same conditions as unipolar mode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Metrics: at segment edges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944512" y="5296959"/>
            <a:ext cx="2057400" cy="304271"/>
          </a:xfrm>
        </p:spPr>
        <p:txBody>
          <a:bodyPr/>
          <a:lstStyle/>
          <a:p>
            <a:fld id="{9B5C1232-3B04-8546-B876-99E7475CE07D}" type="slidenum">
              <a:rPr lang="fr-FR" smtClean="0"/>
              <a:t>20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F2773-F7DD-9749-B862-386E17031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4" y="2230654"/>
            <a:ext cx="3655353" cy="3322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D9035-F6F4-A545-B973-EAAA6574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596" y="4093074"/>
            <a:ext cx="4388707" cy="1459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37FA1-B638-AF4F-BB46-00394DCD0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596" y="2214533"/>
            <a:ext cx="4388707" cy="17521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 dirty="0">
                <a:solidFill>
                  <a:schemeClr val="accent4"/>
                </a:solidFill>
              </a:rPr>
              <a:t>Testing on full focal plane</a:t>
            </a:r>
          </a:p>
        </p:txBody>
      </p:sp>
    </p:spTree>
    <p:extLst>
      <p:ext uri="{BB962C8B-B14F-4D97-AF65-F5344CB8AC3E}">
        <p14:creationId xmlns:p14="http://schemas.microsoft.com/office/powerpoint/2010/main" val="2313276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Persistence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500819" cy="1302237"/>
          </a:xfrm>
        </p:spPr>
        <p:txBody>
          <a:bodyPr>
            <a:normAutofit/>
          </a:bodyPr>
          <a:lstStyle/>
          <a:p>
            <a:r>
              <a:rPr lang="fr-FR" sz="2000" dirty="0">
                <a:hlinkClick r:id="rId2"/>
              </a:rPr>
              <a:t>Andy Rasmussen CVT slides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21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156748-E999-0A4F-B7E0-736AB5F23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33" y="1285126"/>
            <a:ext cx="8394782" cy="42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49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Quantum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480" y="898218"/>
            <a:ext cx="5361885" cy="1448598"/>
          </a:xfrm>
        </p:spPr>
        <p:txBody>
          <a:bodyPr>
            <a:noAutofit/>
          </a:bodyPr>
          <a:lstStyle/>
          <a:p>
            <a:r>
              <a:rPr lang="en-FR" sz="2000"/>
              <a:t>Scan </a:t>
            </a:r>
            <a:r>
              <a:rPr lang="en-US" sz="2000" dirty="0"/>
              <a:t>over wavelength range (n</a:t>
            </a:r>
            <a:r>
              <a:rPr lang="en-FR" sz="2000"/>
              <a:t>ot absolutely calibrated</a:t>
            </a:r>
            <a:r>
              <a:rPr lang="en-US" sz="2000" dirty="0"/>
              <a:t>)</a:t>
            </a:r>
          </a:p>
          <a:p>
            <a:r>
              <a:rPr lang="en-US" sz="2000" dirty="0"/>
              <a:t>Depth of photon conversion (from the back)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22</a:t>
            </a:fld>
            <a:endParaRPr lang="en-FR"/>
          </a:p>
        </p:txBody>
      </p:sp>
      <p:pic>
        <p:nvPicPr>
          <p:cNvPr id="6" name="Image 6" descr="AbsorptionSiLambdaT.tiff">
            <a:extLst>
              <a:ext uri="{FF2B5EF4-FFF2-40B4-BE49-F238E27FC236}">
                <a16:creationId xmlns:a16="http://schemas.microsoft.com/office/drawing/2014/main" id="{5F1E9A8F-5340-DC48-88F6-81348313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829" y="2102079"/>
            <a:ext cx="5361884" cy="351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C38BC-2F18-424B-A722-D5893C069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4" t="8064" r="8913" b="8607"/>
          <a:stretch/>
        </p:blipFill>
        <p:spPr>
          <a:xfrm>
            <a:off x="5958875" y="80770"/>
            <a:ext cx="2721282" cy="2776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E18462-56CA-6D47-9CB5-2BE6AD841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3" t="8064" r="7644" b="8480"/>
          <a:stretch/>
        </p:blipFill>
        <p:spPr>
          <a:xfrm>
            <a:off x="5958874" y="2867754"/>
            <a:ext cx="2721283" cy="27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61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Fringing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481" y="898218"/>
            <a:ext cx="8487556" cy="871859"/>
          </a:xfrm>
        </p:spPr>
        <p:txBody>
          <a:bodyPr>
            <a:noAutofit/>
          </a:bodyPr>
          <a:lstStyle/>
          <a:p>
            <a:r>
              <a:rPr lang="en-US" sz="2000" dirty="0"/>
              <a:t>Model and fit, for various sensors + conditions: </a:t>
            </a:r>
            <a:r>
              <a:rPr lang="en-US" sz="2000" dirty="0">
                <a:hlinkClick r:id="rId2"/>
              </a:rPr>
              <a:t>Zhiyuan Guo slides</a:t>
            </a:r>
            <a:endParaRPr lang="en-US" sz="2000" dirty="0"/>
          </a:p>
          <a:p>
            <a:r>
              <a:rPr lang="en-US" sz="2000" dirty="0"/>
              <a:t>Amplitude depends on focal ratio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23</a:t>
            </a:fld>
            <a:endParaRPr lang="en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B95F20-577A-AC42-A381-7F7518D8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2" y="1757873"/>
            <a:ext cx="7055141" cy="39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11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Tree rings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481" y="898217"/>
            <a:ext cx="8585238" cy="402077"/>
          </a:xfrm>
        </p:spPr>
        <p:txBody>
          <a:bodyPr>
            <a:noAutofit/>
          </a:bodyPr>
          <a:lstStyle/>
          <a:p>
            <a:r>
              <a:rPr lang="en-US" sz="2000" dirty="0"/>
              <a:t>Several studies, with 9-raft data:</a:t>
            </a:r>
            <a:r>
              <a:rPr lang="fr-FR" sz="2000" dirty="0">
                <a:hlinkClick r:id="rId2"/>
              </a:rPr>
              <a:t> Johny Esteves slides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24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DB4614-7394-7E4F-A971-F8B895B6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6" y="1443047"/>
            <a:ext cx="7281645" cy="41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4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Brighter-fatter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500819" cy="1302237"/>
          </a:xfrm>
        </p:spPr>
        <p:txBody>
          <a:bodyPr>
            <a:normAutofit/>
          </a:bodyPr>
          <a:lstStyle/>
          <a:p>
            <a:r>
              <a:rPr lang="en-US" sz="2000" dirty="0"/>
              <a:t>Fit from PTC data for whole focal plane (</a:t>
            </a:r>
            <a:r>
              <a:rPr lang="en-US" sz="2000" dirty="0">
                <a:hlinkClick r:id="rId2"/>
              </a:rPr>
              <a:t>Pierre Astier CVT slides</a:t>
            </a:r>
            <a:r>
              <a:rPr lang="en-US" sz="2000" dirty="0"/>
              <a:t>)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25</a:t>
            </a:fld>
            <a:endParaRPr lang="en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E2D78A7-B96C-BD42-A7FC-5A33D87A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6080"/>
            <a:ext cx="9144000" cy="37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92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Brighter-fatter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500819" cy="1302237"/>
          </a:xfrm>
        </p:spPr>
        <p:txBody>
          <a:bodyPr>
            <a:normAutofit/>
          </a:bodyPr>
          <a:lstStyle/>
          <a:p>
            <a:r>
              <a:rPr lang="en-US" sz="2000" dirty="0"/>
              <a:t>Statistics on coefficients: serial direction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26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9DCFF6-CA9D-8A4B-A5D8-8865B090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5" y="1225803"/>
            <a:ext cx="7466202" cy="432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2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Brighter-fatter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500819" cy="1302237"/>
          </a:xfrm>
        </p:spPr>
        <p:txBody>
          <a:bodyPr>
            <a:normAutofit/>
          </a:bodyPr>
          <a:lstStyle/>
          <a:p>
            <a:r>
              <a:rPr lang="en-US" sz="2000" dirty="0"/>
              <a:t>Statistics on coefficients: parallel direction</a:t>
            </a: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27</a:t>
            </a:fld>
            <a:endParaRPr lang="en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CDB261-6B04-4D41-A05A-DC0A82EE0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1" y="1234130"/>
            <a:ext cx="7554285" cy="43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0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Sensor anomalies: perspectives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505" y="1342238"/>
            <a:ext cx="8305101" cy="3965931"/>
          </a:xfrm>
        </p:spPr>
        <p:txBody>
          <a:bodyPr>
            <a:normAutofit/>
          </a:bodyPr>
          <a:lstStyle/>
          <a:p>
            <a:r>
              <a:rPr lang="en-US" sz="2400" dirty="0"/>
              <a:t>Progress on many of the top concerns</a:t>
            </a:r>
          </a:p>
          <a:p>
            <a:r>
              <a:rPr lang="en-US" sz="2400" dirty="0"/>
              <a:t>More precision, more effects</a:t>
            </a:r>
          </a:p>
          <a:p>
            <a:r>
              <a:rPr lang="en-US" sz="2400" dirty="0"/>
              <a:t>Upcoming: last chance for testing run at SLAC, Narrow Beam CCOB</a:t>
            </a:r>
          </a:p>
          <a:p>
            <a:r>
              <a:rPr lang="en-US" sz="2400" dirty="0"/>
              <a:t>Raft testing available (TS8)</a:t>
            </a:r>
          </a:p>
          <a:p>
            <a:r>
              <a:rPr lang="en-US" sz="2400" dirty="0" err="1"/>
              <a:t>AuxTel</a:t>
            </a:r>
            <a:r>
              <a:rPr lang="en-US" sz="2400" dirty="0"/>
              <a:t> available</a:t>
            </a:r>
          </a:p>
          <a:p>
            <a:r>
              <a:rPr lang="en-US" sz="2400" dirty="0" err="1"/>
              <a:t>ComCam</a:t>
            </a:r>
            <a:r>
              <a:rPr lang="en-US" sz="2400" dirty="0"/>
              <a:t>: to be continued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0656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1365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Sensor and electronics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7" y="929997"/>
            <a:ext cx="3464440" cy="2341710"/>
          </a:xfrm>
          <a:ln>
            <a:solidFill>
              <a:schemeClr val="accent4"/>
            </a:solidFill>
          </a:ln>
        </p:spPr>
        <p:txBody>
          <a:bodyPr numCol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FR" sz="2000" dirty="0">
                <a:solidFill>
                  <a:schemeClr val="accent4"/>
                </a:solidFill>
              </a:rPr>
              <a:t>Intrinsic sensor effects:</a:t>
            </a:r>
          </a:p>
          <a:p>
            <a:pPr>
              <a:lnSpc>
                <a:spcPct val="100000"/>
              </a:lnSpc>
            </a:pPr>
            <a:r>
              <a:rPr lang="en-FR" sz="1800" dirty="0"/>
              <a:t>Defects: bright, dark</a:t>
            </a:r>
          </a:p>
          <a:p>
            <a:pPr>
              <a:lnSpc>
                <a:spcPct val="100000"/>
              </a:lnSpc>
            </a:pPr>
            <a:r>
              <a:rPr lang="en-FR" sz="1800" dirty="0"/>
              <a:t>Quantum Efficiency, fringes</a:t>
            </a:r>
          </a:p>
          <a:p>
            <a:pPr>
              <a:lnSpc>
                <a:spcPct val="100000"/>
              </a:lnSpc>
            </a:pPr>
            <a:r>
              <a:rPr lang="en-FR" sz="1800" dirty="0"/>
              <a:t>Static effects: </a:t>
            </a:r>
            <a:r>
              <a:rPr lang="en-FR" sz="1800"/>
              <a:t>tree ring</a:t>
            </a:r>
            <a:r>
              <a:rPr lang="en-US" sz="1800" dirty="0"/>
              <a:t>s,</a:t>
            </a:r>
            <a:r>
              <a:rPr lang="en-FR" sz="1800"/>
              <a:t> </a:t>
            </a:r>
            <a:r>
              <a:rPr lang="en-FR" sz="1800" dirty="0"/>
              <a:t>edges, midline</a:t>
            </a:r>
          </a:p>
          <a:p>
            <a:pPr>
              <a:lnSpc>
                <a:spcPct val="100000"/>
              </a:lnSpc>
            </a:pPr>
            <a:r>
              <a:rPr lang="en-FR" sz="1800" dirty="0"/>
              <a:t>Dynamic effect</a:t>
            </a:r>
            <a:r>
              <a:rPr lang="en-FR" sz="1800"/>
              <a:t>: brighter-fatter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3</a:t>
            </a:fld>
            <a:endParaRPr lang="en-F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0E67C0-CB43-274F-A3EF-0E1B9B5B42E1}"/>
              </a:ext>
            </a:extLst>
          </p:cNvPr>
          <p:cNvSpPr txBox="1">
            <a:spLocks/>
          </p:cNvSpPr>
          <p:nvPr/>
        </p:nvSpPr>
        <p:spPr>
          <a:xfrm>
            <a:off x="4169327" y="929996"/>
            <a:ext cx="4672455" cy="332010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numCol="1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FR" sz="2000">
                <a:solidFill>
                  <a:schemeClr val="accent2"/>
                </a:solidFill>
              </a:rPr>
              <a:t>Sensor management effects: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</a:t>
            </a:r>
            <a:r>
              <a:rPr lang="en-FR" sz="1800"/>
              <a:t>lo</a:t>
            </a:r>
            <a:r>
              <a:rPr lang="en-US" sz="1800" dirty="0" err="1"/>
              <a:t>cking</a:t>
            </a:r>
            <a:r>
              <a:rPr lang="en-US" sz="1800" dirty="0"/>
              <a:t> scheme:</a:t>
            </a:r>
            <a:r>
              <a:rPr lang="en-FR" sz="1800"/>
              <a:t> </a:t>
            </a:r>
            <a:r>
              <a:rPr lang="en-US" sz="1800" dirty="0"/>
              <a:t>b</a:t>
            </a:r>
            <a:r>
              <a:rPr lang="en-FR" sz="1800"/>
              <a:t>ias </a:t>
            </a:r>
            <a:r>
              <a:rPr lang="en-US" sz="1800" dirty="0"/>
              <a:t>stability, bias shape</a:t>
            </a:r>
            <a:endParaRPr lang="en-FR" sz="1800"/>
          </a:p>
          <a:p>
            <a:pPr>
              <a:lnSpc>
                <a:spcPct val="100000"/>
              </a:lnSpc>
            </a:pPr>
            <a:r>
              <a:rPr lang="en-FR" sz="1800"/>
              <a:t>Charge Transfer Efficiency: traps, </a:t>
            </a:r>
            <a:r>
              <a:rPr lang="en-US" sz="1800" dirty="0"/>
              <a:t>pinch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</a:t>
            </a:r>
            <a:r>
              <a:rPr lang="en-FR" sz="1800"/>
              <a:t>ull well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Glows</a:t>
            </a:r>
            <a:endParaRPr lang="en-FR" sz="1800"/>
          </a:p>
          <a:p>
            <a:pPr>
              <a:lnSpc>
                <a:spcPct val="100000"/>
              </a:lnSpc>
            </a:pPr>
            <a:r>
              <a:rPr lang="en-FR" sz="1800"/>
              <a:t>CCD output stage: gain stability, noise</a:t>
            </a:r>
          </a:p>
          <a:p>
            <a:pPr>
              <a:lnSpc>
                <a:spcPct val="100000"/>
              </a:lnSpc>
            </a:pPr>
            <a:r>
              <a:rPr lang="en-FR" sz="1800"/>
              <a:t>Readout speed</a:t>
            </a:r>
          </a:p>
          <a:p>
            <a:pPr>
              <a:lnSpc>
                <a:spcPct val="100000"/>
              </a:lnSpc>
            </a:pPr>
            <a:r>
              <a:rPr lang="en-FR" sz="1800"/>
              <a:t>Clock-induced: tearing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 Persistence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11465C-0009-7B4D-AA0C-A0036E7DBC3B}"/>
              </a:ext>
            </a:extLst>
          </p:cNvPr>
          <p:cNvSpPr txBox="1">
            <a:spLocks/>
          </p:cNvSpPr>
          <p:nvPr/>
        </p:nvSpPr>
        <p:spPr>
          <a:xfrm>
            <a:off x="302217" y="3439486"/>
            <a:ext cx="3464440" cy="200496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FR" sz="2000">
                <a:solidFill>
                  <a:schemeClr val="accent6"/>
                </a:solidFill>
              </a:rPr>
              <a:t>Readout electronics: </a:t>
            </a:r>
          </a:p>
          <a:p>
            <a:pPr>
              <a:lnSpc>
                <a:spcPct val="100000"/>
              </a:lnSpc>
            </a:pPr>
            <a:r>
              <a:rPr lang="en-FR" sz="1800"/>
              <a:t>Gain stability</a:t>
            </a:r>
          </a:p>
          <a:p>
            <a:pPr>
              <a:lnSpc>
                <a:spcPct val="100000"/>
              </a:lnSpc>
            </a:pPr>
            <a:r>
              <a:rPr lang="en-FR" sz="1800"/>
              <a:t>Linearity</a:t>
            </a:r>
          </a:p>
          <a:p>
            <a:pPr>
              <a:lnSpc>
                <a:spcPct val="100000"/>
              </a:lnSpc>
            </a:pPr>
            <a:r>
              <a:rPr lang="en-FR" sz="1800"/>
              <a:t>Bias shift</a:t>
            </a:r>
          </a:p>
          <a:p>
            <a:pPr>
              <a:lnSpc>
                <a:spcPct val="100000"/>
              </a:lnSpc>
            </a:pPr>
            <a:r>
              <a:rPr lang="en-FR" sz="1800"/>
              <a:t>Crosstalk</a:t>
            </a:r>
            <a:r>
              <a:rPr lang="en-US" sz="1800" dirty="0"/>
              <a:t>, m</a:t>
            </a:r>
            <a:r>
              <a:rPr lang="en-FR" sz="1800"/>
              <a:t>emory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2DE2F6-9955-D242-94DB-6D23D208243D}"/>
              </a:ext>
            </a:extLst>
          </p:cNvPr>
          <p:cNvSpPr txBox="1">
            <a:spLocks/>
          </p:cNvSpPr>
          <p:nvPr/>
        </p:nvSpPr>
        <p:spPr>
          <a:xfrm>
            <a:off x="4169327" y="4387442"/>
            <a:ext cx="4672456" cy="10570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numCol="1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FR" sz="2000"/>
              <a:t>Acquisition : </a:t>
            </a:r>
          </a:p>
          <a:p>
            <a:pPr>
              <a:lnSpc>
                <a:spcPct val="100000"/>
              </a:lnSpc>
            </a:pPr>
            <a:r>
              <a:rPr lang="en-FR" sz="1800"/>
              <a:t>ADU favoritism </a:t>
            </a:r>
          </a:p>
          <a:p>
            <a:pPr>
              <a:lnSpc>
                <a:spcPct val="100000"/>
              </a:lnSpc>
            </a:pPr>
            <a:r>
              <a:rPr lang="en-FR" sz="1800"/>
              <a:t>DAQ scrambling</a:t>
            </a:r>
          </a:p>
          <a:p>
            <a:pPr>
              <a:lnSpc>
                <a:spcPct val="100000"/>
              </a:lnSpc>
            </a:pPr>
            <a:endParaRPr lang="en-FR" sz="2000" dirty="0"/>
          </a:p>
        </p:txBody>
      </p:sp>
    </p:spTree>
    <p:extLst>
      <p:ext uri="{BB962C8B-B14F-4D97-AF65-F5344CB8AC3E}">
        <p14:creationId xmlns:p14="http://schemas.microsoft.com/office/powerpoint/2010/main" val="1721901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Pixel readout: time scan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30</a:t>
            </a:fld>
            <a:endParaRPr lang="en-FR"/>
          </a:p>
        </p:txBody>
      </p:sp>
      <p:pic>
        <p:nvPicPr>
          <p:cNvPr id="6" name="Image 6" descr="ScanTMtoDSI.png">
            <a:extLst>
              <a:ext uri="{FF2B5EF4-FFF2-40B4-BE49-F238E27FC236}">
                <a16:creationId xmlns:a16="http://schemas.microsoft.com/office/drawing/2014/main" id="{D577B47E-A69C-484C-8BD8-D58A20CEB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39" y="834061"/>
            <a:ext cx="8052376" cy="47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Sequencer clocks and readout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31</a:t>
            </a:fld>
            <a:endParaRPr lang="en-FR"/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172FB5E-A85F-4647-B69D-8D660323E340}"/>
              </a:ext>
            </a:extLst>
          </p:cNvPr>
          <p:cNvSpPr txBox="1"/>
          <p:nvPr/>
        </p:nvSpPr>
        <p:spPr>
          <a:xfrm>
            <a:off x="6478452" y="67131"/>
            <a:ext cx="14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Raw OS</a:t>
            </a:r>
          </a:p>
          <a:p>
            <a:r>
              <a:rPr lang="en-US" dirty="0">
                <a:solidFill>
                  <a:srgbClr val="0000FF"/>
                </a:solidFill>
              </a:rPr>
              <a:t>Integrated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57B314-E122-7A44-8E8F-62F310A22ED3}"/>
              </a:ext>
            </a:extLst>
          </p:cNvPr>
          <p:cNvGrpSpPr/>
          <p:nvPr/>
        </p:nvGrpSpPr>
        <p:grpSpPr>
          <a:xfrm>
            <a:off x="446227" y="869490"/>
            <a:ext cx="7547934" cy="4683571"/>
            <a:chOff x="174347" y="1890265"/>
            <a:chExt cx="7819814" cy="4898978"/>
          </a:xfrm>
        </p:grpSpPr>
        <p:pic>
          <p:nvPicPr>
            <p:cNvPr id="8" name="Image 4" descr="combinedscope-bias-2s.png">
              <a:extLst>
                <a:ext uri="{FF2B5EF4-FFF2-40B4-BE49-F238E27FC236}">
                  <a16:creationId xmlns:a16="http://schemas.microsoft.com/office/drawing/2014/main" id="{ED66D9D9-9D0E-E04C-9B6E-5E86DC418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" t="4332" r="3146" b="2159"/>
            <a:stretch/>
          </p:blipFill>
          <p:spPr>
            <a:xfrm>
              <a:off x="174347" y="1890265"/>
              <a:ext cx="7819814" cy="4898978"/>
            </a:xfrm>
            <a:prstGeom prst="rect">
              <a:avLst/>
            </a:prstGeom>
          </p:spPr>
        </p:pic>
        <p:sp>
          <p:nvSpPr>
            <p:cNvPr id="9" name="Accolade fermante 8">
              <a:extLst>
                <a:ext uri="{FF2B5EF4-FFF2-40B4-BE49-F238E27FC236}">
                  <a16:creationId xmlns:a16="http://schemas.microsoft.com/office/drawing/2014/main" id="{DD87877C-DE13-624E-B4D5-4713FC68A32D}"/>
                </a:ext>
              </a:extLst>
            </p:cNvPr>
            <p:cNvSpPr/>
            <p:nvPr/>
          </p:nvSpPr>
          <p:spPr>
            <a:xfrm>
              <a:off x="7503118" y="2806166"/>
              <a:ext cx="306170" cy="1859797"/>
            </a:xfrm>
            <a:prstGeom prst="rightBrace">
              <a:avLst/>
            </a:prstGeom>
            <a:ln w="127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ccolade fermante 9">
              <a:extLst>
                <a:ext uri="{FF2B5EF4-FFF2-40B4-BE49-F238E27FC236}">
                  <a16:creationId xmlns:a16="http://schemas.microsoft.com/office/drawing/2014/main" id="{BE94741F-F9CE-554E-9447-874533219F8B}"/>
                </a:ext>
              </a:extLst>
            </p:cNvPr>
            <p:cNvSpPr/>
            <p:nvPr/>
          </p:nvSpPr>
          <p:spPr>
            <a:xfrm>
              <a:off x="7503118" y="4682541"/>
              <a:ext cx="306170" cy="1859797"/>
            </a:xfrm>
            <a:prstGeom prst="rightBrace">
              <a:avLst/>
            </a:prstGeom>
            <a:ln w="127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AC7DF3D-A065-E440-BCD7-EFBFE361D4D7}"/>
              </a:ext>
            </a:extLst>
          </p:cNvPr>
          <p:cNvSpPr txBox="1"/>
          <p:nvPr/>
        </p:nvSpPr>
        <p:spPr>
          <a:xfrm>
            <a:off x="8060087" y="2299207"/>
            <a:ext cx="89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ASPIC signals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C153A7-1FBB-2F48-B823-EEFD51DC8AD1}"/>
              </a:ext>
            </a:extLst>
          </p:cNvPr>
          <p:cNvSpPr txBox="1"/>
          <p:nvPr/>
        </p:nvSpPr>
        <p:spPr>
          <a:xfrm>
            <a:off x="8117299" y="1067573"/>
            <a:ext cx="808876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 trigger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0F01AD-415F-1241-BA9B-16867EE56420}"/>
              </a:ext>
            </a:extLst>
          </p:cNvPr>
          <p:cNvSpPr txBox="1"/>
          <p:nvPr/>
        </p:nvSpPr>
        <p:spPr>
          <a:xfrm>
            <a:off x="8073822" y="3937000"/>
            <a:ext cx="89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CCD serial clocks</a:t>
            </a:r>
          </a:p>
        </p:txBody>
      </p:sp>
    </p:spTree>
    <p:extLst>
      <p:ext uri="{BB962C8B-B14F-4D97-AF65-F5344CB8AC3E}">
        <p14:creationId xmlns:p14="http://schemas.microsoft.com/office/powerpoint/2010/main" val="3861304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>
                <a:solidFill>
                  <a:schemeClr val="accent4"/>
                </a:solidFill>
              </a:rPr>
              <a:t>Electronic </a:t>
            </a:r>
            <a:r>
              <a:rPr lang="en-US" sz="3200" dirty="0">
                <a:solidFill>
                  <a:schemeClr val="accent4"/>
                </a:solidFill>
              </a:rPr>
              <a:t>readout chain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59"/>
            <a:ext cx="8500819" cy="4543284"/>
          </a:xfrm>
        </p:spPr>
        <p:txBody>
          <a:bodyPr>
            <a:normAutofit/>
          </a:bodyPr>
          <a:lstStyle/>
          <a:p>
            <a:r>
              <a:rPr lang="en-US" sz="2000" dirty="0"/>
              <a:t>ITL CCDs: second output stage on flex cables</a:t>
            </a:r>
          </a:p>
          <a:p>
            <a:r>
              <a:rPr lang="en-US" sz="2000" dirty="0"/>
              <a:t>Dedicated readout integrated circuit: ASPIC, 8 channels/chip</a:t>
            </a:r>
          </a:p>
          <a:p>
            <a:r>
              <a:rPr lang="en-US" sz="2000" dirty="0"/>
              <a:t>Two stages: gain (1.6) and Dual-Slope Integrator (RC, integration time)</a:t>
            </a:r>
          </a:p>
          <a:p>
            <a:r>
              <a:rPr lang="en-US" sz="2000" dirty="0"/>
              <a:t>External buffer amplifier + 18-bit ADC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4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11401C-84D8-F741-98DC-C7BF974FD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89"/>
          <a:stretch/>
        </p:blipFill>
        <p:spPr>
          <a:xfrm>
            <a:off x="1224790" y="2380787"/>
            <a:ext cx="6476301" cy="32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Analog-to-Digital Converters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59"/>
            <a:ext cx="8397168" cy="759849"/>
          </a:xfrm>
        </p:spPr>
        <p:txBody>
          <a:bodyPr>
            <a:normAutofit/>
          </a:bodyPr>
          <a:lstStyle/>
          <a:p>
            <a:r>
              <a:rPr lang="en-US" sz="2000" dirty="0"/>
              <a:t>ADC distribution study: </a:t>
            </a:r>
            <a:r>
              <a:rPr lang="en-US" sz="2000" dirty="0">
                <a:hlinkClick r:id="rId2"/>
              </a:rPr>
              <a:t>Adrian Shestakov CVT page</a:t>
            </a:r>
            <a:endParaRPr lang="en-FR" sz="2000"/>
          </a:p>
          <a:p>
            <a:r>
              <a:rPr lang="en-US" sz="2000" dirty="0"/>
              <a:t>ADC favoritism: </a:t>
            </a:r>
            <a:r>
              <a:rPr lang="fr-FR" sz="2000" dirty="0">
                <a:hlinkClick r:id="rId3"/>
              </a:rPr>
              <a:t>Zoe Smith CVT slides</a:t>
            </a:r>
            <a:r>
              <a:rPr lang="fr-FR" sz="2000" dirty="0"/>
              <a:t> (DNL, </a:t>
            </a:r>
            <a:r>
              <a:rPr lang="fr-FR" sz="2000" dirty="0" err="1"/>
              <a:t>testing</a:t>
            </a:r>
            <a:r>
              <a:rPr lang="fr-FR" sz="2000" dirty="0"/>
              <a:t> conversion times)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5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086BDF-8225-574F-9426-909A4EAC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99" y="2078895"/>
            <a:ext cx="4534020" cy="29356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6E5287-D1E7-9846-96AA-D24E5D7AA5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5" t="7486" r="6293" b="7119"/>
          <a:stretch/>
        </p:blipFill>
        <p:spPr>
          <a:xfrm>
            <a:off x="109181" y="2078895"/>
            <a:ext cx="4314276" cy="322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Analog-to-Digital Converters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59"/>
            <a:ext cx="8632060" cy="1221243"/>
          </a:xfrm>
        </p:spPr>
        <p:txBody>
          <a:bodyPr>
            <a:normAutofit/>
          </a:bodyPr>
          <a:lstStyle/>
          <a:p>
            <a:r>
              <a:rPr lang="fr-FR" sz="2000" dirty="0"/>
              <a:t>Signal-</a:t>
            </a:r>
            <a:r>
              <a:rPr lang="fr-FR" sz="2000" dirty="0" err="1"/>
              <a:t>dependent</a:t>
            </a:r>
            <a:r>
              <a:rPr lang="fr-FR" sz="2000" dirty="0"/>
              <a:t> noise </a:t>
            </a:r>
            <a:r>
              <a:rPr lang="fr-FR" sz="2000" dirty="0" err="1"/>
              <a:t>from</a:t>
            </a:r>
            <a:r>
              <a:rPr lang="fr-FR" sz="2000" dirty="0"/>
              <a:t> ADC: </a:t>
            </a:r>
            <a:r>
              <a:rPr lang="fr-FR" sz="2000" dirty="0">
                <a:hlinkClick r:id="rId2"/>
              </a:rPr>
              <a:t>Andy Rasmussen CVT slides</a:t>
            </a:r>
            <a:endParaRPr lang="fr-FR" sz="2000" dirty="0"/>
          </a:p>
          <a:p>
            <a:r>
              <a:rPr lang="fr-FR" sz="2000" dirty="0"/>
              <a:t>Narrow ADC codes model: </a:t>
            </a:r>
            <a:r>
              <a:rPr lang="fr-FR" sz="2000" dirty="0">
                <a:hlinkClick r:id="rId3"/>
              </a:rPr>
              <a:t>Pierre Astier CVT slides</a:t>
            </a:r>
            <a:r>
              <a:rPr lang="fr-FR" sz="2000" dirty="0"/>
              <a:t> – </a:t>
            </a:r>
            <a:r>
              <a:rPr lang="fr-FR" sz="2000" dirty="0" err="1"/>
              <a:t>does</a:t>
            </a:r>
            <a:r>
              <a:rPr lang="fr-FR" sz="2000" dirty="0"/>
              <a:t> not </a:t>
            </a:r>
            <a:r>
              <a:rPr lang="fr-FR" sz="2000" dirty="0" err="1"/>
              <a:t>expect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DNL correction </a:t>
            </a:r>
            <a:r>
              <a:rPr lang="fr-FR" sz="2000" dirty="0" err="1"/>
              <a:t>would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required</a:t>
            </a:r>
            <a:r>
              <a:rPr lang="fr-FR" sz="2000" dirty="0"/>
              <a:t> for science </a:t>
            </a:r>
            <a:r>
              <a:rPr lang="fr-FR" sz="2000" dirty="0" err="1"/>
              <a:t>products</a:t>
            </a:r>
            <a:endParaRPr lang="fr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6</a:t>
            </a:fld>
            <a:endParaRPr lang="en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F79BDF-0380-614A-A160-A94E1085A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2" y="1871359"/>
            <a:ext cx="6904140" cy="37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93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Electronic gain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632060" cy="1537977"/>
          </a:xfrm>
        </p:spPr>
        <p:txBody>
          <a:bodyPr>
            <a:normAutofit/>
          </a:bodyPr>
          <a:lstStyle/>
          <a:p>
            <a:r>
              <a:rPr lang="en-FR" sz="2000" dirty="0"/>
              <a:t>Fine reconstruction of monitoring values</a:t>
            </a:r>
          </a:p>
          <a:p>
            <a:r>
              <a:rPr lang="en-FR" sz="2000" dirty="0"/>
              <a:t>Current consumption increased in </a:t>
            </a:r>
            <a:r>
              <a:rPr lang="en-FR" sz="2000"/>
              <a:t>ASPIC </a:t>
            </a:r>
            <a:r>
              <a:rPr lang="en-US" sz="2000" dirty="0"/>
              <a:t>-&gt; temperature increased -&gt; gain changed (RC increased)</a:t>
            </a:r>
            <a:endParaRPr lang="en-FR" sz="2000" dirty="0"/>
          </a:p>
          <a:p>
            <a:r>
              <a:rPr lang="en-FR" sz="2000" dirty="0"/>
              <a:t>Need to </a:t>
            </a:r>
            <a:r>
              <a:rPr lang="en-FR" sz="2000"/>
              <a:t>clamp (</a:t>
            </a:r>
            <a:r>
              <a:rPr lang="en-US" sz="2000" dirty="0"/>
              <a:t>reset</a:t>
            </a:r>
            <a:r>
              <a:rPr lang="en-FR" sz="2000"/>
              <a:t> </a:t>
            </a:r>
            <a:r>
              <a:rPr lang="en-US" sz="2000" dirty="0"/>
              <a:t>capacitors on </a:t>
            </a:r>
            <a:r>
              <a:rPr lang="en-FR" sz="2000"/>
              <a:t>first stage</a:t>
            </a:r>
            <a:r>
              <a:rPr lang="en-US" sz="2000" dirty="0"/>
              <a:t> of </a:t>
            </a:r>
            <a:r>
              <a:rPr lang="en-FR" sz="2000"/>
              <a:t>ASPIC) </a:t>
            </a:r>
            <a:r>
              <a:rPr lang="en-FR" sz="2000" dirty="0"/>
              <a:t>regularly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7</a:t>
            </a:fld>
            <a:endParaRPr lang="en-FR"/>
          </a:p>
        </p:txBody>
      </p:sp>
      <p:pic>
        <p:nvPicPr>
          <p:cNvPr id="6" name="Espace réservé du contenu 3" descr="trender_AnaI_delta_trigger_overlay_R01.png">
            <a:extLst>
              <a:ext uri="{FF2B5EF4-FFF2-40B4-BE49-F238E27FC236}">
                <a16:creationId xmlns:a16="http://schemas.microsoft.com/office/drawing/2014/main" id="{979D7BF6-D727-1D44-A58A-F9B8C3A69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11" y="2372037"/>
            <a:ext cx="7040585" cy="31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74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Linearity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632060" cy="1263188"/>
          </a:xfrm>
        </p:spPr>
        <p:txBody>
          <a:bodyPr>
            <a:normAutofit/>
          </a:bodyPr>
          <a:lstStyle/>
          <a:p>
            <a:r>
              <a:rPr lang="en-US" sz="2000" dirty="0"/>
              <a:t>Correction in </a:t>
            </a:r>
            <a:r>
              <a:rPr lang="en-US" sz="2000" dirty="0" err="1"/>
              <a:t>EOtest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Jim Chiang CVT slides</a:t>
            </a:r>
            <a:endParaRPr lang="en-US" sz="2000" dirty="0"/>
          </a:p>
          <a:p>
            <a:r>
              <a:rPr lang="en-US" sz="2000" dirty="0"/>
              <a:t>Evaluating the DM linearizer and proposing a new method: </a:t>
            </a:r>
            <a:r>
              <a:rPr lang="en-US" sz="2000" dirty="0">
                <a:hlinkClick r:id="rId3"/>
              </a:rPr>
              <a:t>Craig Lage slides</a:t>
            </a:r>
            <a:r>
              <a:rPr lang="en-FR" sz="2000"/>
              <a:t> </a:t>
            </a:r>
          </a:p>
          <a:p>
            <a:r>
              <a:rPr lang="en-US" sz="2000" dirty="0"/>
              <a:t>Known non-linearity structure from ASPIC: need fine sampling mid-range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8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C4094E-FF66-5D46-A123-BFAFC4A8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5" y="2105541"/>
            <a:ext cx="3802408" cy="31096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408991-8093-C843-82EF-7FA4D09EB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596"/>
          <a:stretch/>
        </p:blipFill>
        <p:spPr>
          <a:xfrm>
            <a:off x="5089925" y="2097248"/>
            <a:ext cx="3255387" cy="31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Crosstalk non-linearity</a:t>
            </a:r>
            <a:endParaRPr lang="en-FR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59"/>
            <a:ext cx="8500819" cy="852128"/>
          </a:xfrm>
        </p:spPr>
        <p:txBody>
          <a:bodyPr>
            <a:normAutofit/>
          </a:bodyPr>
          <a:lstStyle/>
          <a:p>
            <a:r>
              <a:rPr lang="en-US" sz="2000" dirty="0"/>
              <a:t>Crosstalk data on full focal plane: combined analysis by </a:t>
            </a:r>
            <a:r>
              <a:rPr lang="en-US" sz="2000" dirty="0">
                <a:hlinkClick r:id="rId2"/>
              </a:rPr>
              <a:t>Andrew Bradshaw</a:t>
            </a:r>
            <a:r>
              <a:rPr lang="en-US" sz="2000" dirty="0"/>
              <a:t> and </a:t>
            </a:r>
            <a:r>
              <a:rPr lang="en-US" sz="2000" dirty="0">
                <a:hlinkClick r:id="rId3"/>
              </a:rPr>
              <a:t>Adam Snyder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9</a:t>
            </a:fld>
            <a:endParaRPr lang="en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51AE67-EFEF-324D-B3C1-74688145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95" y="1641694"/>
            <a:ext cx="5424051" cy="39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1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23507</TotalTime>
  <Words>911</Words>
  <Application>Microsoft Macintosh PowerPoint</Application>
  <PresentationFormat>Affichage à l'écran (16:10)</PresentationFormat>
  <Paragraphs>163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Sensor Anomalies Overview</vt:lpstr>
      <vt:lpstr>Sensor anomalies</vt:lpstr>
      <vt:lpstr>Sensor and electronics effects</vt:lpstr>
      <vt:lpstr>Electronic readout chain</vt:lpstr>
      <vt:lpstr>Analog-to-Digital Converters</vt:lpstr>
      <vt:lpstr>Analog-to-Digital Converters</vt:lpstr>
      <vt:lpstr>Electronic gain variations</vt:lpstr>
      <vt:lpstr>Linearity</vt:lpstr>
      <vt:lpstr>Crosstalk non-linearity</vt:lpstr>
      <vt:lpstr>Crosstalk and delayed signal</vt:lpstr>
      <vt:lpstr>Bias shift</vt:lpstr>
      <vt:lpstr>Clock injection in ITL rafts</vt:lpstr>
      <vt:lpstr>Présentation PowerPoint</vt:lpstr>
      <vt:lpstr>Présentation PowerPoint</vt:lpstr>
      <vt:lpstr>Parallel transfer efficiency</vt:lpstr>
      <vt:lpstr>Serial charge transfer efficiency</vt:lpstr>
      <vt:lpstr>Full well and Photon Transfer Curve</vt:lpstr>
      <vt:lpstr>Présentation PowerPoint</vt:lpstr>
      <vt:lpstr>Présentation PowerPoint</vt:lpstr>
      <vt:lpstr>Présentation PowerPoint</vt:lpstr>
      <vt:lpstr>Persistence</vt:lpstr>
      <vt:lpstr>Quantum efficiency</vt:lpstr>
      <vt:lpstr>Fringing</vt:lpstr>
      <vt:lpstr>Tree rings</vt:lpstr>
      <vt:lpstr>Brighter-fatter</vt:lpstr>
      <vt:lpstr>Brighter-fatter</vt:lpstr>
      <vt:lpstr>Brighter-fatter</vt:lpstr>
      <vt:lpstr>Sensor anomalies: perspectives</vt:lpstr>
      <vt:lpstr>Présentation PowerPoint</vt:lpstr>
      <vt:lpstr>Pixel readout: time scan</vt:lpstr>
      <vt:lpstr>Sequencer clocks and readout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Retour d’expérience : construction de la caméra CCD de LSST</dc:title>
  <dc:creator>Microsoft Office User</dc:creator>
  <cp:lastModifiedBy>Claire Juramy</cp:lastModifiedBy>
  <cp:revision>118</cp:revision>
  <dcterms:created xsi:type="dcterms:W3CDTF">2021-09-26T13:13:12Z</dcterms:created>
  <dcterms:modified xsi:type="dcterms:W3CDTF">2022-08-02T13:08:25Z</dcterms:modified>
</cp:coreProperties>
</file>