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56" r:id="rId2"/>
    <p:sldId id="260" r:id="rId3"/>
    <p:sldId id="263" r:id="rId4"/>
    <p:sldId id="258" r:id="rId5"/>
    <p:sldId id="261" r:id="rId6"/>
    <p:sldId id="262" r:id="rId7"/>
    <p:sldId id="259" r:id="rId8"/>
  </p:sldIdLst>
  <p:sldSz cx="9144000" cy="5143500" type="screen16x9"/>
  <p:notesSz cx="9144000" cy="5143500"/>
  <p:embeddedFontLst>
    <p:embeddedFont>
      <p:font typeface="Arial Black" panose="020B0A04020102020204" pitchFamily="34" charset="0"/>
      <p:bold r:id="rId9"/>
    </p:embeddedFont>
  </p:embeddedFontLst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7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présentation 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image, puis placez en arrière-plan</a:t>
            </a:r>
            <a:endParaRPr/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5pPr>
          </a:lstStyle>
          <a:p>
            <a:pPr lvl="0">
              <a:defRPr/>
            </a:pPr>
            <a:r>
              <a:rPr lang="fr-FR"/>
              <a:t>OPTION DE TITRE LONG      AVEC LE NOMBRE                     DE 3 LIGNES MAXIMUM</a:t>
            </a:r>
            <a:endParaRPr/>
          </a:p>
        </p:txBody>
      </p:sp>
      <p:sp>
        <p:nvSpPr>
          <p:cNvPr id="6" name="Sous-titre 4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1587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pPr>
              <a:defRPr/>
            </a:pPr>
            <a:r>
              <a:rPr lang="fr-FR"/>
              <a:t>(facultatif) Sous titre et description sur plusieurs lignes</a:t>
            </a:r>
            <a:endParaRPr/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(Insérez date du jour)</a:t>
            </a:r>
            <a:endParaRPr/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TerraForma – (slogan?)</a:t>
            </a:r>
            <a:endParaRPr/>
          </a:p>
        </p:txBody>
      </p:sp>
      <p:pic>
        <p:nvPicPr>
          <p:cNvPr id="9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10" name="Espace réservé de la date 1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fld id="{EDFB2E4D-4180-2742-811E-53D85AF875CD}" type="datetime3">
              <a:rPr lang="fr-FR"/>
              <a:t>12.12.22</a:t>
            </a:fld>
            <a:endParaRPr lang="fr-FR"/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2 col distinct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859C433-F57F-0044-A643-207EF70802C4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1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4076077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8" tIns="396000" rIns="144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</a:t>
            </a:r>
            <a:br>
              <a:rPr lang="fr-FR"/>
            </a:br>
            <a:r>
              <a:rPr lang="fr-FR"/>
              <a:t>pour insérer un graphique, un tableau, une image, une vidéo (merci de respecter cet encombrement maximum)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0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sz="quarter" idx="22" hasCustomPrompt="1"/>
          </p:nvPr>
        </p:nvSpPr>
        <p:spPr bwMode="auto"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12.12.22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8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5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Chiffres clés</a:t>
            </a:r>
            <a:endParaRPr/>
          </a:p>
        </p:txBody>
      </p:sp>
      <p:pic>
        <p:nvPicPr>
          <p:cNvPr id="1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7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texte 22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5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7" name="Espace réservé du texte 2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pic>
        <p:nvPicPr>
          <p:cNvPr id="1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3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V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C1BECFE-0483-BE4B-A4DE-D46D28BD729B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408431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2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3" name="Espace réservé pour une image  5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7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3 poi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3287182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962163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08014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fr-FR"/>
              <a:t>N°1 sur une ligne</a:t>
            </a:r>
            <a:endParaRPr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3287182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N°2 sur une ligne</a:t>
            </a:r>
            <a:endParaRPr/>
          </a:p>
        </p:txBody>
      </p:sp>
      <p:sp>
        <p:nvSpPr>
          <p:cNvPr id="14" name="Espace réservé du texte 34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5962163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N°3 sur une ligne</a:t>
            </a:r>
            <a:endParaRPr/>
          </a:p>
        </p:txBody>
      </p:sp>
      <p:sp>
        <p:nvSpPr>
          <p:cNvPr id="16" name="Espace réservé du texte 34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pic>
        <p:nvPicPr>
          <p:cNvPr id="1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9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12.12.22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0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11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pour les 3 photos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3" name="Rectangle 18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clus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2"/>
          <p:cNvSpPr>
            <a:spLocks noAdjustHandles="1"/>
          </p:cNvSpPr>
          <p:nvPr userDrawn="1"/>
        </p:nvSpPr>
        <p:spPr bwMode="auto"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fr-FR" sz="1350" b="1" spc="0">
                <a:solidFill>
                  <a:srgbClr val="936037"/>
                </a:solidFill>
              </a:rPr>
              <a:t>terra-forma.cnrs.fr</a:t>
            </a:r>
            <a:endParaRPr/>
          </a:p>
        </p:txBody>
      </p:sp>
      <p:sp>
        <p:nvSpPr>
          <p:cNvPr id="7" name="Espace réservé du texte 22"/>
          <p:cNvSpPr>
            <a:spLocks noGrp="1"/>
          </p:cNvSpPr>
          <p:nvPr>
            <p:ph type="body" sz="quarter" idx="16"/>
          </p:nvPr>
        </p:nvSpPr>
        <p:spPr bwMode="auto"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4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algn="just">
              <a:defRPr/>
            </a:pPr>
            <a:endParaRPr lang="fr-FR" sz="1600" b="0"/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5536155" y="1203598"/>
            <a:ext cx="2027760" cy="2402660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650397" y="3961424"/>
            <a:ext cx="1235487" cy="49137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6531209" y="153424"/>
            <a:ext cx="2065412" cy="11635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484475" y="1093364"/>
            <a:ext cx="915566" cy="91556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 bwMode="auto">
          <a:xfrm rot="16199999">
            <a:off x="7801441" y="1069170"/>
            <a:ext cx="1590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0" u="none" strike="noStrike">
                <a:solidFill>
                  <a:srgbClr val="565655"/>
                </a:solidFill>
                <a:latin typeface="Arial"/>
              </a:rPr>
              <a:t>ANR-21-ESRE-0014</a:t>
            </a:r>
            <a:endParaRPr lang="en-GB" sz="120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dications techniqu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5"/>
          <p:cNvSpPr>
            <a:spLocks noAdjustHandles="1"/>
          </p:cNvSpPr>
          <p:nvPr userDrawn="1"/>
        </p:nvSpPr>
        <p:spPr bwMode="auto"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defRPr/>
            </a:pPr>
            <a:r>
              <a:rPr lang="fr-FR" sz="1400"/>
              <a:t>Pour commencer à créer votre présentation, </a:t>
            </a:r>
            <a:endParaRPr/>
          </a:p>
          <a:p>
            <a:pPr algn="ctr">
              <a:defRPr/>
            </a:pPr>
            <a:r>
              <a:rPr lang="fr-FR" sz="1400"/>
              <a:t>rendez vous dans le menu </a:t>
            </a:r>
            <a:endParaRPr/>
          </a:p>
          <a:p>
            <a:pPr algn="ctr">
              <a:defRPr/>
            </a:pPr>
            <a:r>
              <a:rPr lang="fr-FR" sz="1400"/>
              <a:t>Affichage &gt; Masque &gt; Masque des diapositives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Allez sur le premier masque blanc, renseignez le </a:t>
            </a:r>
            <a:endParaRPr/>
          </a:p>
          <a:p>
            <a:pPr algn="ctr">
              <a:defRPr/>
            </a:pPr>
            <a:r>
              <a:rPr lang="fr-FR" sz="1400"/>
              <a:t>TITRE DE VOTRE PRÉSENTATION </a:t>
            </a:r>
            <a:endParaRPr/>
          </a:p>
          <a:p>
            <a:pPr algn="ctr">
              <a:defRPr/>
            </a:pPr>
            <a:r>
              <a:rPr lang="fr-FR" sz="1400"/>
              <a:t>en bas de page, puis fermez le mode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Si vous souhaitez ne rien inscrire dans une zone de texte réservé, </a:t>
            </a:r>
            <a:endParaRPr/>
          </a:p>
          <a:p>
            <a:pPr algn="ctr">
              <a:defRPr/>
            </a:pPr>
            <a:r>
              <a:rPr lang="fr-FR" sz="1400"/>
              <a:t>tapez un espace pour faire disparaître le texte du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Les photos des diapositives « Titre de présentation photo » et « Intercalaire photo » </a:t>
            </a:r>
            <a:endParaRPr/>
          </a:p>
          <a:p>
            <a:pPr algn="ctr">
              <a:defRPr/>
            </a:pPr>
            <a:r>
              <a:rPr lang="fr-FR" sz="1400"/>
              <a:t>peuvent être remplacées par les vôtres. </a:t>
            </a:r>
            <a:endParaRPr/>
          </a:p>
          <a:p>
            <a:pPr algn="ctr">
              <a:defRPr/>
            </a:pPr>
            <a:r>
              <a:rPr lang="fr-FR" sz="1400"/>
              <a:t>Pour cela, utilisez le masque « Titre de présentation vierge » et « Intercalaire photo vierge », </a:t>
            </a:r>
            <a:endParaRPr/>
          </a:p>
          <a:p>
            <a:pPr algn="ctr">
              <a:defRPr/>
            </a:pPr>
            <a:r>
              <a:rPr lang="fr-FR" sz="1400"/>
              <a:t>et insérez votre image dans l’emplacement gris en cliquant sur l’icône centrale.</a:t>
            </a:r>
            <a:endParaRPr/>
          </a:p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12.12.22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063927">
            <a:off x="8110075" y="436787"/>
            <a:ext cx="1283962" cy="180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5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12.12.22</a:t>
            </a:fld>
            <a:endParaRPr lang="fr-FR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0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12.12.22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12.12.22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1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2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1 chiff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lang="fr-FR" sz="225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Texte/Chiffre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Message sur le nombre de lignes souhaité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message cour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Rectangle 1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 message court</a:t>
            </a:r>
            <a:br>
              <a:rPr lang="fr-FR"/>
            </a:br>
            <a:r>
              <a:rPr lang="fr-FR"/>
              <a:t>Ovit moluptae nonemquatem. Aces</a:t>
            </a:r>
            <a:endParaRPr/>
          </a:p>
          <a:p>
            <a:pPr lvl="0">
              <a:defRPr/>
            </a:pPr>
            <a:r>
              <a:rPr lang="fr-FR"/>
              <a:t>ipitia neseque sinctur aute dolenih icillenimini imincitam, quossit ut aut aut vendipsum experciam</a:t>
            </a:r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de plein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1" spcCol="54000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  <a:p>
            <a:pPr lvl="4">
              <a:defRPr/>
            </a:pPr>
            <a:endParaRPr lang="fr-FR"/>
          </a:p>
          <a:p>
            <a:pPr lvl="1">
              <a:defRPr/>
            </a:pPr>
            <a:r>
              <a:rPr lang="fr-FR"/>
              <a:t>As et audit acepreperis iusdam elecus dolorion erovid ut apistibus.</a:t>
            </a:r>
            <a:endParaRPr/>
          </a:p>
          <a:p>
            <a:pPr lvl="1">
              <a:defRPr/>
            </a:pPr>
            <a:r>
              <a:rPr lang="fr-FR"/>
              <a:t>Sus ulparum ser plique solorrumquid quam iur, sitatur.</a:t>
            </a:r>
            <a:endParaRPr/>
          </a:p>
          <a:p>
            <a:pPr lvl="1">
              <a:defRPr/>
            </a:pPr>
            <a:endParaRPr lang="fr-FR"/>
          </a:p>
          <a:p>
            <a:pPr lvl="0">
              <a:defRPr/>
            </a:pPr>
            <a:r>
              <a:rPr lang="fr-FR"/>
              <a:t>Bit volorro dem quia cuptatur sit aut doleceptur magnimporio conse nis aut earument </a:t>
            </a:r>
            <a:endParaRPr/>
          </a:p>
          <a:p>
            <a:pPr lvl="1">
              <a:defRPr/>
            </a:pPr>
            <a:r>
              <a:rPr lang="fr-FR"/>
              <a:t>acea sum et, ea dolore vel iducias iur, qui sendi sinvelendant molupic aborem rentur aut voluptus sedit, omniatur?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DFB2E4D-4180-2742-811E-53D85AF875CD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1"/>
          <p:cNvSpPr>
            <a:spLocks noAdjustHandles="1"/>
          </p:cNvSpPr>
          <p:nvPr userDrawn="1"/>
        </p:nvSpPr>
        <p:spPr bwMode="auto">
          <a:xfrm>
            <a:off x="2925973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700" b="1" i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REUNION XXXX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 i="0">
          <a:solidFill>
            <a:schemeClr val="tx1"/>
          </a:solidFill>
          <a:latin typeface="Arial Black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tx2"/>
        </a:buClr>
        <a:buFont typeface="Arial"/>
        <a:buChar char="•"/>
        <a:defRPr sz="2800" b="0" i="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400" b="0" i="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000" b="0" i="0">
          <a:solidFill>
            <a:schemeClr val="tx1"/>
          </a:solidFill>
          <a:latin typeface="Arial"/>
          <a:ea typeface="+mn-ea"/>
          <a:cs typeface="+mn-cs"/>
        </a:defRPr>
      </a:lvl3pPr>
      <a:lvl4pPr marL="13716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terra-forma-wiki.osug.fr/doku.php?id=wp3:ressourcerie:start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clipse.org/Eclipse_IoT_Day_Grenoble_2023" TargetMode="External"/><Relationship Id="rId2" Type="http://schemas.openxmlformats.org/officeDocument/2006/relationships/hyperlink" Target="https://www.ir-ilico.fr/?LowCoastDoc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1"/>
          <p:cNvSpPr>
            <a:spLocks noGrp="1"/>
          </p:cNvSpPr>
          <p:nvPr>
            <p:ph type="pic" sz="quarter" idx="17"/>
          </p:nvPr>
        </p:nvSpPr>
        <p:spPr bwMode="auto"/>
      </p:sp>
      <p:sp>
        <p:nvSpPr>
          <p:cNvPr id="5" name="Espace réservé du texte 2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Point d’information sur le WP3</a:t>
            </a:r>
          </a:p>
          <a:p>
            <a:pPr>
              <a:defRPr/>
            </a:pPr>
            <a:endParaRPr lang="fr-FR" dirty="0"/>
          </a:p>
        </p:txBody>
      </p:sp>
      <p:sp>
        <p:nvSpPr>
          <p:cNvPr id="6" name="Sous-titre 3"/>
          <p:cNvSpPr>
            <a:spLocks noGrp="1"/>
          </p:cNvSpPr>
          <p:nvPr>
            <p:ph type="subTitle" idx="1"/>
          </p:nvPr>
        </p:nvSpPr>
        <p:spPr bwMode="auto">
          <a:xfrm>
            <a:off x="1732426" y="1217069"/>
            <a:ext cx="3960000" cy="3825015"/>
          </a:xfrm>
        </p:spPr>
        <p:txBody>
          <a:bodyPr/>
          <a:lstStyle/>
          <a:p>
            <a:pPr>
              <a:defRPr/>
            </a:pPr>
            <a:r>
              <a:rPr lang="fr-FR" dirty="0"/>
              <a:t>Réunion du Comex</a:t>
            </a:r>
            <a:endParaRPr lang="en-GB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12 décembre 2022</a:t>
            </a:r>
            <a:endParaRPr lang="en-GB" dirty="0"/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5"/>
          </p:nvPr>
        </p:nvSpPr>
        <p:spPr bwMode="auto"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fld id="{EDFB2E4D-4180-2742-811E-53D85AF875CD}" type="datetime3">
              <a:rPr lang="fr-FR"/>
              <a:t>12.12.22</a:t>
            </a:fld>
            <a:endParaRPr lang="fr-FR"/>
          </a:p>
        </p:txBody>
      </p:sp>
      <p:sp>
        <p:nvSpPr>
          <p:cNvPr id="10" name="Espace réservé du numéro de diapositive 7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1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12.12.22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2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WP3.1/3.2: groupes de travail (GT)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dirty="0"/>
              <a:t>GT Ressourcerie </a:t>
            </a:r>
            <a:r>
              <a:rPr lang="fr-FR" sz="1400" dirty="0" err="1"/>
              <a:t>Rescap’E</a:t>
            </a:r>
            <a:r>
              <a:rPr lang="fr-FR" sz="1400" dirty="0"/>
              <a:t>: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GT constitué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1</a:t>
            </a:r>
            <a:r>
              <a:rPr lang="fr-FR" sz="1050" baseline="30000" dirty="0"/>
              <a:t>ère</a:t>
            </a:r>
            <a:r>
              <a:rPr lang="fr-FR" sz="1050" dirty="0"/>
              <a:t> réunion le 29/11/22: discussion autour de la note de cadrage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Objectif pour fin janvier: structuration du catalogue</a:t>
            </a:r>
          </a:p>
          <a:p>
            <a:pPr lvl="1" indent="0">
              <a:buNone/>
              <a:defRPr/>
            </a:pPr>
            <a:r>
              <a:rPr lang="fr-FR" sz="1050" dirty="0">
                <a:hlinkClick r:id="rId2"/>
              </a:rPr>
              <a:t>https://terra-forma-wiki.osug.fr/doku.php?id=wp3:ressourcerie:start</a:t>
            </a:r>
            <a:endParaRPr lang="fr-FR" sz="105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300" dirty="0"/>
              <a:t>GT S</a:t>
            </a:r>
            <a:r>
              <a:rPr lang="fr-FR" sz="1400" dirty="0"/>
              <a:t>t</a:t>
            </a:r>
            <a:r>
              <a:rPr lang="fr-FR" sz="1300" dirty="0"/>
              <a:t>andardisation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GT animé par Matthieu </a:t>
            </a:r>
            <a:r>
              <a:rPr lang="fr-FR" sz="1050" dirty="0" err="1"/>
              <a:t>Freichey</a:t>
            </a:r>
            <a:r>
              <a:rPr lang="fr-FR" sz="1050" dirty="0"/>
              <a:t> (DT INSU)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Note de cadrage rédigée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GT en cours de constitution; profils recherchés 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300" dirty="0"/>
              <a:t>Points de vigilance (Virginie): 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établir un calendrier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synergies avec réseaux métiers (</a:t>
            </a:r>
            <a:r>
              <a:rPr lang="fr-FR" sz="1050" dirty="0" err="1"/>
              <a:t>RdE</a:t>
            </a:r>
            <a:r>
              <a:rPr lang="fr-FR" sz="1050" dirty="0"/>
              <a:t>, RTCE)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endParaRPr lang="fr-FR" sz="105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8EFAE6E-32C6-D8BD-E65D-A03B931B7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987574"/>
            <a:ext cx="2297861" cy="163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269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12.12.22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3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85369" y="177388"/>
            <a:ext cx="6466951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Profils recherchés pour GT « Standardisation » (Matthieu F.)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 bwMode="auto">
          <a:xfrm>
            <a:off x="323528" y="987574"/>
            <a:ext cx="8784976" cy="3420000"/>
          </a:xfrm>
        </p:spPr>
        <p:txBody>
          <a:bodyPr/>
          <a:lstStyle/>
          <a:p>
            <a:r>
              <a:rPr lang="fr-FR" sz="900" b="0" u="sng" dirty="0">
                <a:effectLst/>
              </a:rPr>
              <a:t>Résumé, il faut :</a:t>
            </a:r>
            <a:br>
              <a:rPr lang="fr-FR" sz="900" b="0" u="sng" dirty="0">
                <a:effectLst/>
              </a:rPr>
            </a:br>
            <a:r>
              <a:rPr lang="fr-FR" sz="900" b="0" dirty="0">
                <a:effectLst/>
              </a:rPr>
              <a:t>    - </a:t>
            </a:r>
            <a:r>
              <a:rPr lang="fr-FR" sz="900" b="0" u="sng" dirty="0">
                <a:effectLst/>
              </a:rPr>
              <a:t>4 profiles internes à Terra Forma </a:t>
            </a:r>
            <a:r>
              <a:rPr lang="fr-FR" sz="900" b="0" dirty="0">
                <a:effectLst/>
              </a:rPr>
              <a:t>:</a:t>
            </a:r>
            <a:br>
              <a:rPr lang="fr-FR" sz="900" b="0" dirty="0">
                <a:effectLst/>
              </a:rPr>
            </a:br>
            <a:r>
              <a:rPr lang="fr-FR" sz="900" b="0" dirty="0">
                <a:effectLst/>
              </a:rPr>
              <a:t>        -- WP2: spé réalisation de capteur pour des environnements variés.</a:t>
            </a:r>
            <a:br>
              <a:rPr lang="fr-FR" sz="900" b="0" dirty="0">
                <a:effectLst/>
              </a:rPr>
            </a:br>
            <a:r>
              <a:rPr lang="fr-FR" sz="900" b="0" dirty="0">
                <a:effectLst/>
              </a:rPr>
              <a:t>        -- WP2 (peut aussi être WP3): spé interfaçage capteur/plateforme/donnée produite par différent laboratoire avec différente technique. </a:t>
            </a:r>
            <a:br>
              <a:rPr lang="fr-FR" sz="900" b="0" dirty="0">
                <a:effectLst/>
              </a:rPr>
            </a:br>
            <a:r>
              <a:rPr lang="fr-FR" sz="900" b="0" dirty="0">
                <a:effectLst/>
              </a:rPr>
              <a:t>        -- WP3 (peut aussi être WP2) : spé design électronique et soft (avec un affinité dans les contraintes d'économie d'énergie et le considération soft et data associé)</a:t>
            </a:r>
            <a:br>
              <a:rPr lang="fr-FR" sz="900" b="0" dirty="0">
                <a:effectLst/>
              </a:rPr>
            </a:br>
            <a:r>
              <a:rPr lang="fr-FR" sz="900" b="0" dirty="0">
                <a:effectLst/>
              </a:rPr>
              <a:t>        -- WP3: spé réseaux de capteurs (avec une affinité avec les échanges de donnée: configuration, donnée de capteur, stockage) </a:t>
            </a:r>
            <a:br>
              <a:rPr lang="fr-FR" sz="900" b="0" dirty="0">
                <a:effectLst/>
              </a:rPr>
            </a:br>
            <a:br>
              <a:rPr lang="fr-FR" sz="600" b="0" dirty="0"/>
            </a:br>
            <a:r>
              <a:rPr lang="fr-FR" sz="900" b="0" dirty="0">
                <a:effectLst/>
              </a:rPr>
              <a:t>    - </a:t>
            </a:r>
            <a:r>
              <a:rPr lang="fr-FR" sz="900" b="0" u="sng" dirty="0">
                <a:effectLst/>
              </a:rPr>
              <a:t>Profiles hors Terra Forma</a:t>
            </a:r>
            <a:r>
              <a:rPr lang="fr-FR" sz="900" b="0" dirty="0">
                <a:effectLst/>
              </a:rPr>
              <a:t>:</a:t>
            </a:r>
            <a:br>
              <a:rPr lang="fr-FR" sz="900" b="0" dirty="0">
                <a:effectLst/>
              </a:rPr>
            </a:br>
            <a:r>
              <a:rPr lang="fr-FR" sz="900" b="0" dirty="0">
                <a:effectLst/>
              </a:rPr>
              <a:t>        -- Membre(s) du réseau RTCE dans le GT3-Intégration d'instruments.</a:t>
            </a:r>
            <a:br>
              <a:rPr lang="fr-FR" sz="900" b="0" dirty="0">
                <a:effectLst/>
              </a:rPr>
            </a:br>
            <a:r>
              <a:rPr lang="fr-FR" sz="900" b="0" dirty="0">
                <a:effectLst/>
              </a:rPr>
              <a:t>        -- Les autres profile pourront être définis plus tard en fonction des livrables envisagés (intervention ponctuelle ? plus?):</a:t>
            </a:r>
            <a:br>
              <a:rPr lang="fr-FR" sz="900" b="0" dirty="0">
                <a:effectLst/>
              </a:rPr>
            </a:br>
            <a:r>
              <a:rPr lang="fr-FR" sz="900" b="0" dirty="0">
                <a:effectLst/>
              </a:rPr>
              <a:t>            --- Documentaire</a:t>
            </a:r>
            <a:br>
              <a:rPr lang="fr-FR" sz="900" b="0" dirty="0">
                <a:effectLst/>
              </a:rPr>
            </a:br>
            <a:r>
              <a:rPr lang="fr-FR" sz="900" b="0" dirty="0">
                <a:effectLst/>
              </a:rPr>
              <a:t>            --- Matériel</a:t>
            </a:r>
            <a:br>
              <a:rPr lang="fr-FR" sz="900" b="0" dirty="0">
                <a:effectLst/>
              </a:rPr>
            </a:br>
            <a:r>
              <a:rPr lang="fr-FR" sz="900" b="0" dirty="0">
                <a:effectLst/>
              </a:rPr>
              <a:t>            --- Software</a:t>
            </a:r>
          </a:p>
          <a:p>
            <a:br>
              <a:rPr lang="fr-FR" sz="800" b="0" dirty="0">
                <a:effectLst/>
              </a:rPr>
            </a:br>
            <a:r>
              <a:rPr lang="fr-FR" sz="800" b="0" u="sng" dirty="0"/>
              <a:t> Détails non résumé (pas forcément utile) </a:t>
            </a:r>
            <a:r>
              <a:rPr lang="fr-FR" sz="800" b="0" dirty="0"/>
              <a:t>:</a:t>
            </a:r>
          </a:p>
          <a:p>
            <a:r>
              <a:rPr lang="fr-FR" sz="800" b="0" dirty="0">
                <a:effectLst/>
              </a:rPr>
              <a:t>Comme discuter ensemble vendredi dernier, je cherche des profils sensibles à l'aspect "système"/interface dans notre contexte spécifique. Voici une liste non exhaustive des éléments de profils recherchés:</a:t>
            </a:r>
            <a:br>
              <a:rPr lang="fr-FR" sz="800" b="0" dirty="0">
                <a:effectLst/>
              </a:rPr>
            </a:br>
            <a:r>
              <a:rPr lang="fr-FR" sz="800" b="0" dirty="0">
                <a:effectLst/>
              </a:rPr>
              <a:t>    * Expérience dans la définition de standard d’interaction au sein d'un projet ou chaque équipe n'utilise pas les mêmes outils et méthodes. Exemple: définition d'un format de donné, etc. </a:t>
            </a:r>
            <a:br>
              <a:rPr lang="fr-FR" sz="800" b="0" dirty="0">
                <a:effectLst/>
              </a:rPr>
            </a:br>
            <a:r>
              <a:rPr lang="fr-FR" sz="800" b="0" dirty="0">
                <a:effectLst/>
              </a:rPr>
              <a:t>    * Terrain/environnement. Quelqu'un qui a une affinité/connaissance des problématiques qui peuvent être rencontrées sur le terrain. Ces dernières pouvant avoir un impact sur les capteurs/plateformes et leurs les interfaces. (Exemple: choix des connecteurs, technologie de communication, protection du matériel, etc.)</a:t>
            </a:r>
            <a:br>
              <a:rPr lang="fr-FR" sz="800" b="0" dirty="0">
                <a:effectLst/>
              </a:rPr>
            </a:br>
            <a:r>
              <a:rPr lang="fr-FR" sz="800" b="0" dirty="0">
                <a:effectLst/>
              </a:rPr>
              <a:t>    * Électronique, PCB design pour système embarqué faible consommation.    </a:t>
            </a:r>
            <a:br>
              <a:rPr lang="fr-FR" sz="500" b="0" dirty="0"/>
            </a:br>
            <a:r>
              <a:rPr lang="fr-FR" sz="800" b="0" dirty="0">
                <a:effectLst/>
              </a:rPr>
              <a:t>    * Architecture software (pour cible embarqué)</a:t>
            </a:r>
            <a:br>
              <a:rPr lang="fr-FR" sz="800" b="0" dirty="0">
                <a:effectLst/>
              </a:rPr>
            </a:br>
            <a:r>
              <a:rPr lang="fr-FR" sz="800" b="0" dirty="0">
                <a:effectLst/>
              </a:rPr>
              <a:t>    * Réseau de capteur</a:t>
            </a:r>
            <a:br>
              <a:rPr lang="fr-FR" sz="500" b="0" dirty="0"/>
            </a:br>
            <a:r>
              <a:rPr lang="fr-FR" sz="800" b="0" dirty="0">
                <a:effectLst/>
              </a:rPr>
              <a:t>    * Format de donnée, échange sécurisé des données.</a:t>
            </a:r>
            <a:br>
              <a:rPr lang="fr-FR" sz="800" b="0" dirty="0">
                <a:effectLst/>
              </a:rPr>
            </a:br>
            <a:r>
              <a:rPr lang="fr-FR" sz="800" b="0" dirty="0">
                <a:effectLst/>
              </a:rPr>
              <a:t>    (* Conception de capteur (regroupe plusieurs des points précédent). Quels sont les besoins et les contraintes pour faire les capteurs ? Quel est l’impact sur les interfaces ?)</a:t>
            </a:r>
            <a:br>
              <a:rPr lang="fr-FR" sz="500" b="0" dirty="0"/>
            </a:br>
            <a:br>
              <a:rPr lang="fr-FR" sz="500" b="0" dirty="0"/>
            </a:br>
            <a:r>
              <a:rPr lang="fr-FR" sz="800" b="0" dirty="0">
                <a:effectLst/>
              </a:rPr>
              <a:t>Les profils recherchés ne sont pas uniques nous avons tous plus ou moins d'expérience/d’affinité dans plusieurs de ces éléments. L'idéale serais d'avoir une équipe avec des membres sensibles à l'ensemble des éléments cités mais ayant un affinité forte sur 1  point ou plus.</a:t>
            </a:r>
            <a:endParaRPr lang="fr-FR" sz="300" b="0" dirty="0"/>
          </a:p>
        </p:txBody>
      </p:sp>
    </p:spTree>
    <p:extLst>
      <p:ext uri="{BB962C8B-B14F-4D97-AF65-F5344CB8AC3E}">
        <p14:creationId xmlns:p14="http://schemas.microsoft.com/office/powerpoint/2010/main" val="3273168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12.12.22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4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WP3.3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dirty="0"/>
              <a:t>Caractérisation des flux de données: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Document sur état de réflexion fourni par David </a:t>
            </a:r>
            <a:r>
              <a:rPr lang="fr-FR" sz="1050" dirty="0" err="1"/>
              <a:t>Sarramia</a:t>
            </a:r>
            <a:r>
              <a:rPr lang="fr-FR" sz="1050" dirty="0"/>
              <a:t> </a:t>
            </a:r>
            <a:r>
              <a:rPr lang="fr-FR" sz="1050" dirty="0">
                <a:sym typeface="Wingdings" panose="05000000000000000000" pitchFamily="2" charset="2"/>
              </a:rPr>
              <a:t> prévoir discussion</a:t>
            </a:r>
          </a:p>
          <a:p>
            <a:pPr lvl="1" indent="0">
              <a:buNone/>
              <a:defRPr/>
            </a:pPr>
            <a:r>
              <a:rPr lang="fr-FR" sz="1050" dirty="0"/>
              <a:t>https://indico.in2p3.fr/event/28623/contributions/118081/attachments/74933/108192/pourComex202212-DS.pptx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BDA1FE9-B87F-6BFF-A7CB-EF6FE78CBA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139702"/>
            <a:ext cx="6228184" cy="98420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12.12.22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5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 err="1"/>
              <a:t>Expérimenttaion</a:t>
            </a:r>
            <a:r>
              <a:rPr lang="fr-FR" dirty="0"/>
              <a:t> sur site(s)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dirty="0"/>
              <a:t>Déploiement de nœuds </a:t>
            </a:r>
            <a:r>
              <a:rPr lang="fr-FR" sz="1400" dirty="0" err="1"/>
              <a:t>SoLo</a:t>
            </a:r>
            <a:r>
              <a:rPr lang="fr-FR" sz="1400" dirty="0"/>
              <a:t> + capteurs  @Auradé: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Commande de 10 nœuds </a:t>
            </a:r>
            <a:r>
              <a:rPr lang="fr-FR" sz="1050" dirty="0" err="1"/>
              <a:t>SoLo</a:t>
            </a:r>
            <a:r>
              <a:rPr lang="fr-FR" sz="1050" dirty="0"/>
              <a:t> (8550€)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Quels capteurs ?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Calendrier: avant journées TF en mai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300" dirty="0"/>
              <a:t>Inciter à d’autres déploiements</a:t>
            </a:r>
          </a:p>
        </p:txBody>
      </p:sp>
      <p:pic>
        <p:nvPicPr>
          <p:cNvPr id="7" name="Image 6" descr="Une image contenant équipement électronique&#10;&#10;Description générée automatiquement">
            <a:extLst>
              <a:ext uri="{FF2B5EF4-FFF2-40B4-BE49-F238E27FC236}">
                <a16:creationId xmlns:a16="http://schemas.microsoft.com/office/drawing/2014/main" id="{E78995D0-F6DB-C264-1A7E-57B2C9962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8314" y="1131590"/>
            <a:ext cx="1368152" cy="76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89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12.12.22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6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Divers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b="0" dirty="0"/>
              <a:t>Recrutement </a:t>
            </a:r>
            <a:r>
              <a:rPr lang="fr-FR" sz="1400" dirty="0"/>
              <a:t>Luca Terray </a:t>
            </a:r>
            <a:r>
              <a:rPr lang="fr-FR" sz="1400" b="0" dirty="0"/>
              <a:t>(IR UCA) @LPC </a:t>
            </a:r>
            <a:r>
              <a:rPr lang="fr-FR" sz="1400" b="0" dirty="0">
                <a:sym typeface="Wingdings" panose="05000000000000000000" pitchFamily="2" charset="2"/>
              </a:rPr>
              <a:t> ANR Spaghetti déposée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b="0" dirty="0">
                <a:sym typeface="Wingdings" panose="05000000000000000000" pitchFamily="2" charset="2"/>
              </a:rPr>
              <a:t>Invitation de </a:t>
            </a:r>
            <a:r>
              <a:rPr lang="fr-FR" sz="1400" dirty="0">
                <a:sym typeface="Wingdings" panose="05000000000000000000" pitchFamily="2" charset="2"/>
              </a:rPr>
              <a:t>Guillaume </a:t>
            </a:r>
            <a:r>
              <a:rPr lang="fr-FR" sz="1400" dirty="0" err="1">
                <a:sym typeface="Wingdings" panose="05000000000000000000" pitchFamily="2" charset="2"/>
              </a:rPr>
              <a:t>Guimbretière</a:t>
            </a:r>
            <a:r>
              <a:rPr lang="fr-FR" sz="1400" dirty="0">
                <a:sym typeface="Wingdings" panose="05000000000000000000" pitchFamily="2" charset="2"/>
              </a:rPr>
              <a:t> </a:t>
            </a:r>
            <a:r>
              <a:rPr lang="fr-FR" sz="1400" b="0" dirty="0">
                <a:sym typeface="Wingdings" panose="05000000000000000000" pitchFamily="2" charset="2"/>
              </a:rPr>
              <a:t>(Univ. La Réunion) et </a:t>
            </a:r>
            <a:r>
              <a:rPr lang="fr-FR" sz="1400" dirty="0">
                <a:sym typeface="Wingdings" panose="05000000000000000000" pitchFamily="2" charset="2"/>
              </a:rPr>
              <a:t>Benjamin Pillot </a:t>
            </a:r>
            <a:r>
              <a:rPr lang="fr-FR" sz="1400" b="0" dirty="0">
                <a:sym typeface="Wingdings" panose="05000000000000000000" pitchFamily="2" charset="2"/>
              </a:rPr>
              <a:t>(IRD Montpellier) pour séminaires « Démarche Low-tech: vers une Recherche durable » @Clermont</a:t>
            </a:r>
            <a:endParaRPr lang="fr-FR" sz="1400" b="0" dirty="0"/>
          </a:p>
          <a:p>
            <a:pPr>
              <a:defRPr/>
            </a:pPr>
            <a:r>
              <a:rPr lang="fr-FR" sz="1400" b="0" dirty="0">
                <a:hlinkClick r:id="rId2"/>
              </a:rPr>
              <a:t>https://www.ir-ilico.fr/?LowCoastDoc</a:t>
            </a:r>
            <a:endParaRPr lang="fr-FR" sz="1400" b="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b="0" dirty="0"/>
              <a:t>Invitation à présenter TF @8ème édition </a:t>
            </a:r>
            <a:r>
              <a:rPr lang="fr-FR" sz="1400" dirty="0"/>
              <a:t>d’Eclipse IoT Edge AI Days Grenoble le 19 Janvier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150" dirty="0"/>
              <a:t>Virginie + Laurent R.</a:t>
            </a:r>
            <a:endParaRPr lang="fr-FR" sz="1150" b="0" dirty="0"/>
          </a:p>
          <a:p>
            <a:pPr>
              <a:defRPr/>
            </a:pPr>
            <a:r>
              <a:rPr lang="fr-FR" sz="1400" b="0" dirty="0">
                <a:hlinkClick r:id="rId3"/>
              </a:rPr>
              <a:t>https://wiki.eclipse.org/Eclipse_IoT_Day_Grenoble_2023</a:t>
            </a:r>
            <a:endParaRPr lang="fr-FR" sz="1400" b="0" dirty="0"/>
          </a:p>
          <a:p>
            <a:pPr>
              <a:defRPr/>
            </a:pPr>
            <a:endParaRPr lang="fr-FR" sz="1400" b="0" dirty="0"/>
          </a:p>
        </p:txBody>
      </p:sp>
    </p:spTree>
    <p:extLst>
      <p:ext uri="{BB962C8B-B14F-4D97-AF65-F5344CB8AC3E}">
        <p14:creationId xmlns:p14="http://schemas.microsoft.com/office/powerpoint/2010/main" val="36452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12.12.22</a:t>
            </a:fld>
            <a:endParaRPr lang="fr-FR"/>
          </a:p>
        </p:txBody>
      </p:sp>
      <p:sp>
        <p:nvSpPr>
          <p:cNvPr id="5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7</a:t>
            </a:fld>
            <a:endParaRPr lang="fr-FR"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 algn="just">
              <a:defRPr/>
            </a:pPr>
            <a:r>
              <a:rPr sz="1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Laboratoires impliqués : </a:t>
            </a: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CARRTEL, CEBC, CEFE, Centre de Géosciences, CERFE, CESBIO, Chrono-environnement, CRAL, CReSTIC, DT-INSU, Dynafor, ECOBIO, ECOLAB, EVS, GET, GR, GSMA, HABITER UR, IGE, IM2NP, IPAG, IPGP, IRISA, IRIT, ISM, ISTO, LAAS, </a:t>
            </a:r>
            <a:r>
              <a:rPr lang="fr-FR"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LCA, </a:t>
            </a: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LECA, LEMAR, LHYGES, LIG, LIRMM, LMGE, LPC, LR</a:t>
            </a:r>
            <a:r>
              <a:rPr lang="fr-FR"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GP</a:t>
            </a: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, LIS, RiverLy, SAS, Subatech.</a:t>
            </a:r>
            <a:endParaRPr/>
          </a:p>
          <a:p>
            <a:pPr algn="just">
              <a:defRPr/>
            </a:pPr>
            <a:r>
              <a:rPr sz="1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Tutelles et partenaires non académiques : CNRS :</a:t>
            </a: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INSU, INEE, INSIS, IN2P3, INP, INS2I, INSHS, INSB.</a:t>
            </a:r>
            <a:r>
              <a:rPr sz="1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Autres organismes de recherche</a:t>
            </a: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IRD, INRAE, IPGP. </a:t>
            </a:r>
            <a:r>
              <a:rPr sz="1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Ecole d’ingénieur </a:t>
            </a: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Mines ParisTech. </a:t>
            </a:r>
            <a:r>
              <a:rPr sz="1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Universités</a:t>
            </a: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Grenoble, Savoie-Mont-Blanc, Toulouse et Toulouse INP, Rennes, Clermont-Auvergne, Montpellier, Reims, Toulon, Franche Comté, Orléans, Strasbourg, Aix Marseille.</a:t>
            </a:r>
            <a:r>
              <a:rPr sz="1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EPIC</a:t>
            </a: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INERIS. </a:t>
            </a:r>
            <a:r>
              <a:rPr sz="1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PME</a:t>
            </a: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Extralab</a:t>
            </a:r>
          </a:p>
          <a:p>
            <a:pPr algn="just">
              <a:defRPr/>
            </a:pPr>
            <a:r>
              <a:rPr sz="1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Soutiens</a:t>
            </a: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CNES, OFB, BRGM, Agence de l’eau Loire Bretagne, Réseau RECOTOX, l’observatoire du sol vivant, Institut Carnot Eau</a:t>
            </a:r>
            <a:r>
              <a:rPr lang="fr-FR"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&amp;</a:t>
            </a:r>
            <a:r>
              <a:rPr lang="fr-FR"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Environnement, Groupes Régionaux des experts du climat, Régions, Office régionales de la biodiversité, Fondation François Sommer</a:t>
            </a:r>
          </a:p>
          <a:p>
            <a:pPr algn="just">
              <a:defRPr/>
            </a:pP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Remerciement aux autrices du livre TERRA FORMA qui nous ont laissé l’emprunt de leur titre.</a:t>
            </a:r>
            <a:endParaRPr/>
          </a:p>
          <a:p>
            <a:pPr algn="just">
              <a:defRPr/>
            </a:pPr>
            <a:r>
              <a:rPr sz="1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Contact(s): </a:t>
            </a:r>
            <a:r>
              <a:rPr lang="fr-FR" sz="1000" b="0" i="0" u="sng">
                <a:solidFill>
                  <a:srgbClr val="000000"/>
                </a:solidFill>
                <a:latin typeface="Arial"/>
                <a:ea typeface="Arial"/>
                <a:cs typeface="Arial"/>
              </a:rPr>
              <a:t>terra-forma@services.cnrs.fr</a:t>
            </a:r>
            <a:endParaRPr sz="10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58</TotalTime>
  <Words>978</Words>
  <Application>Microsoft Office PowerPoint</Application>
  <DocSecurity>0</DocSecurity>
  <PresentationFormat>Affichage à l'écran (16:9)</PresentationFormat>
  <Paragraphs>56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 Black</vt:lpstr>
      <vt:lpstr>Arial</vt:lpstr>
      <vt:lpstr>Wingdings</vt:lpstr>
      <vt:lpstr>Masque titre du document</vt:lpstr>
      <vt:lpstr>Présentation PowerPoint</vt:lpstr>
      <vt:lpstr>WP3.1/3.2: groupes de travail (GT)</vt:lpstr>
      <vt:lpstr>Profils recherchés pour GT « Standardisation » (Matthieu F.)</vt:lpstr>
      <vt:lpstr>WP3.3</vt:lpstr>
      <vt:lpstr>Expérimenttaion sur site(s)</vt:lpstr>
      <vt:lpstr>Divers</vt:lpstr>
      <vt:lpstr>Présentation PowerPoint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Laurent Royer</cp:lastModifiedBy>
  <cp:revision>156</cp:revision>
  <dcterms:created xsi:type="dcterms:W3CDTF">2021-02-23T10:22:49Z</dcterms:created>
  <dcterms:modified xsi:type="dcterms:W3CDTF">2022-12-12T08:03:34Z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