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5" r:id="rId2"/>
    <p:sldId id="264" r:id="rId3"/>
    <p:sldId id="267" r:id="rId4"/>
    <p:sldId id="266" r:id="rId5"/>
    <p:sldId id="268" r:id="rId6"/>
    <p:sldId id="263" r:id="rId7"/>
  </p:sldIdLst>
  <p:sldSz cx="9144000" cy="5143500" type="screen16x9"/>
  <p:notesSz cx="5143500" cy="9144000"/>
  <p:embeddedFontLst>
    <p:embeddedFont>
      <p:font typeface="Arial Black" panose="020B0604020202020204" pitchFamily="34" charset="0"/>
      <p:bold r:id="rId8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718"/>
  </p:normalViewPr>
  <p:slideViewPr>
    <p:cSldViewPr>
      <p:cViewPr>
        <p:scale>
          <a:sx n="151" d="100"/>
          <a:sy n="151" d="100"/>
        </p:scale>
        <p:origin x="368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11.12.22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11.12.22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 dirty="0">
                <a:solidFill>
                  <a:srgbClr val="936037"/>
                </a:solidFill>
              </a:rPr>
              <a:t>terra-forma.cnrs.fr</a:t>
            </a:r>
            <a:endParaRPr dirty="0"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 dirty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 rot="16200000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i="0" u="none" strike="noStrike" dirty="0">
                <a:solidFill>
                  <a:srgbClr val="565655"/>
                </a:solidFill>
                <a:effectLst/>
                <a:latin typeface="Arial" panose="020B0604020202020204" pitchFamily="34" charset="0"/>
              </a:rPr>
              <a:t>ANR-21-ESRE-0014</a:t>
            </a:r>
            <a:endParaRPr lang="en-GB" sz="1200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11.12.22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11.12.22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11.12.22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11.12.22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 dirty="0"/>
              <a:t>Texte message court</a:t>
            </a:r>
            <a:br>
              <a:rPr lang="fr-FR" dirty="0"/>
            </a:br>
            <a:r>
              <a:rPr lang="fr-FR" dirty="0" err="1"/>
              <a:t>Ovit</a:t>
            </a:r>
            <a:r>
              <a:rPr lang="fr-FR" dirty="0"/>
              <a:t> </a:t>
            </a:r>
            <a:r>
              <a:rPr lang="fr-FR" dirty="0" err="1"/>
              <a:t>moluptae</a:t>
            </a:r>
            <a:r>
              <a:rPr lang="fr-FR" dirty="0"/>
              <a:t> </a:t>
            </a:r>
            <a:r>
              <a:rPr lang="fr-FR" dirty="0" err="1"/>
              <a:t>nonemquatem</a:t>
            </a:r>
            <a:r>
              <a:rPr lang="fr-FR" dirty="0"/>
              <a:t>. Aces</a:t>
            </a:r>
            <a:endParaRPr dirty="0"/>
          </a:p>
          <a:p>
            <a:pPr lvl="0">
              <a:defRPr/>
            </a:pPr>
            <a:r>
              <a:rPr lang="fr-FR" dirty="0" err="1"/>
              <a:t>ipitia</a:t>
            </a:r>
            <a:r>
              <a:rPr lang="fr-FR" dirty="0"/>
              <a:t> </a:t>
            </a:r>
            <a:r>
              <a:rPr lang="fr-FR" dirty="0" err="1"/>
              <a:t>neseque</a:t>
            </a:r>
            <a:r>
              <a:rPr lang="fr-FR" dirty="0"/>
              <a:t> </a:t>
            </a:r>
            <a:r>
              <a:rPr lang="fr-FR" dirty="0" err="1"/>
              <a:t>sinctur</a:t>
            </a:r>
            <a:r>
              <a:rPr lang="fr-FR" dirty="0"/>
              <a:t>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dolenih</a:t>
            </a:r>
            <a:r>
              <a:rPr lang="fr-FR" dirty="0"/>
              <a:t> </a:t>
            </a:r>
            <a:r>
              <a:rPr lang="fr-FR" dirty="0" err="1"/>
              <a:t>icillenimini</a:t>
            </a:r>
            <a:r>
              <a:rPr lang="fr-FR" dirty="0"/>
              <a:t> </a:t>
            </a:r>
            <a:r>
              <a:rPr lang="fr-FR" dirty="0" err="1"/>
              <a:t>imincitam</a:t>
            </a:r>
            <a:r>
              <a:rPr lang="fr-FR" dirty="0"/>
              <a:t>, </a:t>
            </a:r>
            <a:r>
              <a:rPr lang="fr-FR" dirty="0" err="1"/>
              <a:t>quossit</a:t>
            </a:r>
            <a:r>
              <a:rPr lang="fr-FR" dirty="0"/>
              <a:t> ut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vendipsum</a:t>
            </a:r>
            <a:r>
              <a:rPr lang="fr-FR" dirty="0"/>
              <a:t> </a:t>
            </a:r>
            <a:r>
              <a:rPr lang="fr-FR" dirty="0" err="1"/>
              <a:t>experciam</a:t>
            </a:r>
            <a:endParaRPr lang="fr-FR" dirty="0"/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 dirty="0"/>
              <a:t>Cliquez pour insérer du texte</a:t>
            </a:r>
            <a:endParaRPr dirty="0"/>
          </a:p>
          <a:p>
            <a:pPr lvl="1">
              <a:defRPr/>
            </a:pPr>
            <a:r>
              <a:rPr lang="fr-FR" dirty="0"/>
              <a:t>Deuxième niveau</a:t>
            </a:r>
            <a:endParaRPr dirty="0"/>
          </a:p>
          <a:p>
            <a:pPr lvl="2">
              <a:defRPr/>
            </a:pPr>
            <a:r>
              <a:rPr lang="fr-FR" dirty="0"/>
              <a:t>Troisième niveau</a:t>
            </a:r>
            <a:endParaRPr dirty="0"/>
          </a:p>
          <a:p>
            <a:pPr lvl="3">
              <a:defRPr/>
            </a:pPr>
            <a:r>
              <a:rPr lang="fr-FR" dirty="0"/>
              <a:t>Quatrième niveau</a:t>
            </a:r>
            <a:endParaRPr dirty="0"/>
          </a:p>
          <a:p>
            <a:pPr lvl="4">
              <a:defRPr/>
            </a:pPr>
            <a:r>
              <a:rPr lang="fr-FR" dirty="0"/>
              <a:t>Cinquième niveau</a:t>
            </a:r>
            <a:endParaRPr dirty="0"/>
          </a:p>
          <a:p>
            <a:pPr lvl="4">
              <a:defRPr/>
            </a:pPr>
            <a:endParaRPr lang="fr-FR" dirty="0"/>
          </a:p>
          <a:p>
            <a:pPr lvl="1">
              <a:defRPr/>
            </a:pPr>
            <a:r>
              <a:rPr lang="fr-FR" dirty="0"/>
              <a:t>As et audit </a:t>
            </a:r>
            <a:r>
              <a:rPr lang="fr-FR" dirty="0" err="1"/>
              <a:t>acepreperis</a:t>
            </a:r>
            <a:r>
              <a:rPr lang="fr-FR" dirty="0"/>
              <a:t> </a:t>
            </a:r>
            <a:r>
              <a:rPr lang="fr-FR" dirty="0" err="1"/>
              <a:t>iusdam</a:t>
            </a:r>
            <a:r>
              <a:rPr lang="fr-FR" dirty="0"/>
              <a:t> </a:t>
            </a:r>
            <a:r>
              <a:rPr lang="fr-FR" dirty="0" err="1"/>
              <a:t>elecus</a:t>
            </a:r>
            <a:r>
              <a:rPr lang="fr-FR" dirty="0"/>
              <a:t> </a:t>
            </a:r>
            <a:r>
              <a:rPr lang="fr-FR" dirty="0" err="1"/>
              <a:t>dolorion</a:t>
            </a:r>
            <a:r>
              <a:rPr lang="fr-FR" dirty="0"/>
              <a:t> </a:t>
            </a:r>
            <a:r>
              <a:rPr lang="fr-FR" dirty="0" err="1"/>
              <a:t>erovid</a:t>
            </a:r>
            <a:r>
              <a:rPr lang="fr-FR" dirty="0"/>
              <a:t> ut </a:t>
            </a:r>
            <a:r>
              <a:rPr lang="fr-FR" dirty="0" err="1"/>
              <a:t>apistibus</a:t>
            </a:r>
            <a:r>
              <a:rPr lang="fr-FR" dirty="0"/>
              <a:t>.</a:t>
            </a:r>
            <a:endParaRPr dirty="0"/>
          </a:p>
          <a:p>
            <a:pPr lvl="1">
              <a:defRPr/>
            </a:pPr>
            <a:r>
              <a:rPr lang="fr-FR" dirty="0"/>
              <a:t>Sus </a:t>
            </a:r>
            <a:r>
              <a:rPr lang="fr-FR" dirty="0" err="1"/>
              <a:t>ulparum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 plique </a:t>
            </a:r>
            <a:r>
              <a:rPr lang="fr-FR" dirty="0" err="1"/>
              <a:t>solorrumquid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</a:t>
            </a:r>
            <a:r>
              <a:rPr lang="fr-FR" dirty="0" err="1"/>
              <a:t>sitatur</a:t>
            </a:r>
            <a:r>
              <a:rPr lang="fr-FR" dirty="0"/>
              <a:t>.</a:t>
            </a:r>
            <a:endParaRPr dirty="0"/>
          </a:p>
          <a:p>
            <a:pPr lvl="1">
              <a:defRPr/>
            </a:pPr>
            <a:endParaRPr lang="fr-FR" dirty="0"/>
          </a:p>
          <a:p>
            <a:pPr lvl="0">
              <a:defRPr/>
            </a:pPr>
            <a:r>
              <a:rPr lang="fr-FR" dirty="0"/>
              <a:t>Bit </a:t>
            </a:r>
            <a:r>
              <a:rPr lang="fr-FR" dirty="0" err="1"/>
              <a:t>volorro</a:t>
            </a:r>
            <a:r>
              <a:rPr lang="fr-FR" dirty="0"/>
              <a:t> </a:t>
            </a:r>
            <a:r>
              <a:rPr lang="fr-FR" dirty="0" err="1"/>
              <a:t>dem</a:t>
            </a:r>
            <a:r>
              <a:rPr lang="fr-FR" dirty="0"/>
              <a:t> quia </a:t>
            </a:r>
            <a:r>
              <a:rPr lang="fr-FR" dirty="0" err="1"/>
              <a:t>cuptatur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doleceptur</a:t>
            </a:r>
            <a:r>
              <a:rPr lang="fr-FR" dirty="0"/>
              <a:t> </a:t>
            </a:r>
            <a:r>
              <a:rPr lang="fr-FR" dirty="0" err="1"/>
              <a:t>magnimporio</a:t>
            </a:r>
            <a:r>
              <a:rPr lang="fr-FR" dirty="0"/>
              <a:t> </a:t>
            </a:r>
            <a:r>
              <a:rPr lang="fr-FR" dirty="0" err="1"/>
              <a:t>conse</a:t>
            </a:r>
            <a:r>
              <a:rPr lang="fr-FR" dirty="0"/>
              <a:t> </a:t>
            </a:r>
            <a:r>
              <a:rPr lang="fr-FR" dirty="0" err="1"/>
              <a:t>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earument</a:t>
            </a:r>
            <a:r>
              <a:rPr lang="fr-FR" dirty="0"/>
              <a:t> </a:t>
            </a:r>
            <a:endParaRPr dirty="0"/>
          </a:p>
          <a:p>
            <a:pPr lvl="1">
              <a:defRPr/>
            </a:pPr>
            <a:r>
              <a:rPr lang="fr-FR" dirty="0" err="1"/>
              <a:t>acea</a:t>
            </a:r>
            <a:r>
              <a:rPr lang="fr-FR" dirty="0"/>
              <a:t> </a:t>
            </a:r>
            <a:r>
              <a:rPr lang="fr-FR" dirty="0" err="1"/>
              <a:t>sum</a:t>
            </a:r>
            <a:r>
              <a:rPr lang="fr-FR" dirty="0"/>
              <a:t> et,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iducias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qui </a:t>
            </a:r>
            <a:r>
              <a:rPr lang="fr-FR" dirty="0" err="1"/>
              <a:t>sendi</a:t>
            </a:r>
            <a:r>
              <a:rPr lang="fr-FR" dirty="0"/>
              <a:t> </a:t>
            </a:r>
            <a:r>
              <a:rPr lang="fr-FR" dirty="0" err="1"/>
              <a:t>sinvelendant</a:t>
            </a:r>
            <a:r>
              <a:rPr lang="fr-FR" dirty="0"/>
              <a:t> </a:t>
            </a:r>
            <a:r>
              <a:rPr lang="fr-FR" dirty="0" err="1"/>
              <a:t>molupic</a:t>
            </a:r>
            <a:r>
              <a:rPr lang="fr-FR" dirty="0"/>
              <a:t> </a:t>
            </a:r>
            <a:r>
              <a:rPr lang="fr-FR" dirty="0" err="1"/>
              <a:t>aborem</a:t>
            </a:r>
            <a:r>
              <a:rPr lang="fr-FR" dirty="0"/>
              <a:t> </a:t>
            </a:r>
            <a:r>
              <a:rPr lang="fr-FR" dirty="0" err="1"/>
              <a:t>rentur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voluptus</a:t>
            </a:r>
            <a:r>
              <a:rPr lang="fr-FR" dirty="0"/>
              <a:t> </a:t>
            </a:r>
            <a:r>
              <a:rPr lang="fr-FR" dirty="0" err="1"/>
              <a:t>sedit</a:t>
            </a:r>
            <a:r>
              <a:rPr lang="fr-FR" dirty="0"/>
              <a:t>, </a:t>
            </a:r>
            <a:r>
              <a:rPr lang="fr-FR" dirty="0" err="1"/>
              <a:t>omniatur</a:t>
            </a:r>
            <a:r>
              <a:rPr lang="fr-FR" dirty="0"/>
              <a:t>?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 comex 12/2022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7" name="Espace réservé pour une image  16"/>
          <p:cNvPicPr>
            <a:picLocks noGrp="1" noChangeAspect="1"/>
          </p:cNvPicPr>
          <p:nvPr>
            <p:ph type="pic" sz="quarter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7" b="12917"/>
          <a:stretch>
            <a:fillRect/>
          </a:stretch>
        </p:blipFill>
        <p:spPr bwMode="auto"/>
      </p:pic>
      <p:sp>
        <p:nvSpPr>
          <p:cNvPr id="5" name="Espace réservé du texte 2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rtl="0">
              <a:defRPr/>
            </a:pPr>
            <a:r>
              <a:rPr lang="fr-FR" sz="2000" dirty="0">
                <a:solidFill>
                  <a:srgbClr val="000000"/>
                </a:solidFill>
                <a:sym typeface="Arial"/>
              </a:rPr>
              <a:t>WP3.3 –</a:t>
            </a:r>
            <a:r>
              <a:rPr lang="fr-FR" sz="2000" dirty="0"/>
              <a:t> </a:t>
            </a:r>
          </a:p>
          <a:p>
            <a:pPr rtl="0">
              <a:defRPr/>
            </a:pPr>
            <a:r>
              <a:rPr lang="fr-FR" sz="2000" dirty="0"/>
              <a:t>Du capteur au Cloud</a:t>
            </a:r>
            <a:endParaRPr lang="fr-FR" sz="2000" b="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" name="Sous-titre 3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/>
              <a:t>David Sarramia</a:t>
            </a:r>
          </a:p>
          <a:p>
            <a:pPr>
              <a:defRPr/>
            </a:pPr>
            <a:r>
              <a:rPr lang="en-GB" dirty="0"/>
              <a:t>Uni. Clermont Auvergne, LPC, Clermont-Ferrand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Pour comex 12/2022</a:t>
            </a:r>
            <a:endParaRPr lang="en-GB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5"/>
          </p:nvPr>
        </p:nvSpPr>
        <p:spPr bwMode="auto"/>
        <p:txBody>
          <a:bodyPr/>
          <a:lstStyle/>
          <a:p>
            <a:pPr>
              <a:defRPr/>
            </a:pPr>
            <a:r>
              <a:rPr lang="en-GB" sz="900" dirty="0"/>
              <a:t>alexandre.claude@uca.fr, andre-luc.beylot@irit.fr, david.sarramia@clermont.in2p3.fr, didier.donsez@univ-grenoble-alpes.fr, guillaume.pierre@irisa.fr, kacimi@irit.fr, laurent.royer@clermont.in2p3.fr, (matthieu.freichey@cnrs.fr), mickael.le-gentil@irisa.fr, (nadir.amarouche@cnrs.fr), [olivier.charade@cnrs.fr], olivier.sentieys@irisa.fr, richard.vandaele@clermont.in2p3.fr, thiebolt@irit.fr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15.04.22</a:t>
            </a:r>
          </a:p>
        </p:txBody>
      </p:sp>
      <p:sp>
        <p:nvSpPr>
          <p:cNvPr id="10" name="Espace réservé du numéro de diapositive 7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8CE6C25-CA5C-47C1-BB56-0954748B684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6424" y="0"/>
            <a:ext cx="1063889" cy="545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4FC212F-821A-40F1-92FD-8AEEDE31A9A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611" y="92232"/>
            <a:ext cx="1203496" cy="371668"/>
          </a:xfrm>
          <a:prstGeom prst="rect">
            <a:avLst/>
          </a:prstGeom>
        </p:spPr>
      </p:pic>
      <p:pic>
        <p:nvPicPr>
          <p:cNvPr id="13" name="Graphique 10">
            <a:extLst>
              <a:ext uri="{FF2B5EF4-FFF2-40B4-BE49-F238E27FC236}">
                <a16:creationId xmlns:a16="http://schemas.microsoft.com/office/drawing/2014/main" id="{881EECD8-58DC-4821-8A09-8A65DE868F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66466" y="92232"/>
            <a:ext cx="1119358" cy="42433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CBDD3BC5-97DB-4C27-85F7-583424DD796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7767" y="92232"/>
            <a:ext cx="479388" cy="3278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31155" y="516564"/>
            <a:ext cx="3712845" cy="1466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Collecte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[ Traitement ]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endParaRPr lang="fr-FR" sz="1200" b="1" dirty="0"/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	Transfert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		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		(Gestion)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		</a:t>
            </a:r>
          </a:p>
          <a:p>
            <a:pPr lvl="0" rtl="0">
              <a:lnSpc>
                <a:spcPct val="93000"/>
              </a:lnSpc>
              <a:buClr>
                <a:srgbClr val="000000"/>
              </a:buClr>
              <a:buSzPts val="1350"/>
            </a:pPr>
            <a:r>
              <a:rPr lang="fr-FR" sz="1200" b="1" dirty="0"/>
              <a:t>	</a:t>
            </a:r>
            <a:endParaRPr lang="fr-FR" sz="1200" b="1" dirty="0">
              <a:sym typeface="Arial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8E95E7A9-9DEA-4C72-A746-B45039487B80}"/>
              </a:ext>
            </a:extLst>
          </p:cNvPr>
          <p:cNvCxnSpPr/>
          <p:nvPr/>
        </p:nvCxnSpPr>
        <p:spPr>
          <a:xfrm>
            <a:off x="5786038" y="779333"/>
            <a:ext cx="2530378" cy="92030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E6165192-3F7C-4DCC-866C-84BAA8A9BDBF}"/>
              </a:ext>
            </a:extLst>
          </p:cNvPr>
          <p:cNvSpPr txBox="1"/>
          <p:nvPr/>
        </p:nvSpPr>
        <p:spPr>
          <a:xfrm rot="1210662">
            <a:off x="6053624" y="1143915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D</a:t>
            </a:r>
            <a:r>
              <a:rPr lang="fr-FR" sz="1200" b="1" dirty="0"/>
              <a:t>onnées capteurs</a:t>
            </a:r>
            <a:endParaRPr lang="fr-FR" sz="1200" b="1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D301D-BA0C-2C40-967E-F0EF1AB3C51D}" type="datetime3">
              <a:rPr lang="fr-FR" smtClean="0"/>
              <a:t>11.12.22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 smtClean="0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85369" y="177388"/>
            <a:ext cx="7259039" cy="523926"/>
          </a:xfrm>
        </p:spPr>
        <p:txBody>
          <a:bodyPr/>
          <a:lstStyle/>
          <a:p>
            <a:r>
              <a:rPr lang="en-GB" dirty="0"/>
              <a:t>Etat des reflexions : architecture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déployer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Premier travail sur </a:t>
            </a:r>
            <a:r>
              <a:rPr lang="en-GB" dirty="0" err="1"/>
              <a:t>l’architecture</a:t>
            </a:r>
            <a:r>
              <a:rPr lang="en-GB" dirty="0"/>
              <a:t> </a:t>
            </a:r>
            <a:r>
              <a:rPr lang="en-GB" dirty="0" err="1"/>
              <a:t>générique</a:t>
            </a:r>
            <a:r>
              <a:rPr lang="en-GB" dirty="0"/>
              <a:t> (</a:t>
            </a:r>
            <a:r>
              <a:rPr lang="en-GB" dirty="0" err="1"/>
              <a:t>côté</a:t>
            </a:r>
            <a:r>
              <a:rPr lang="en-GB" dirty="0"/>
              <a:t> </a:t>
            </a:r>
            <a:r>
              <a:rPr lang="en-GB" dirty="0" err="1"/>
              <a:t>serveur</a:t>
            </a:r>
            <a:r>
              <a:rPr lang="en-GB" dirty="0"/>
              <a:t> </a:t>
            </a:r>
            <a:r>
              <a:rPr lang="en-GB" dirty="0" err="1"/>
              <a:t>miroir</a:t>
            </a:r>
            <a:r>
              <a:rPr lang="en-GB" dirty="0"/>
              <a:t> de </a:t>
            </a:r>
            <a:r>
              <a:rPr lang="en-GB" dirty="0" err="1"/>
              <a:t>celle</a:t>
            </a:r>
            <a:r>
              <a:rPr lang="en-GB" dirty="0"/>
              <a:t> du terrain) avec </a:t>
            </a:r>
            <a:r>
              <a:rPr lang="en-GB" dirty="0" err="1"/>
              <a:t>comme</a:t>
            </a:r>
            <a:r>
              <a:rPr lang="en-GB" dirty="0"/>
              <a:t> point </a:t>
            </a:r>
            <a:r>
              <a:rPr lang="en-GB" dirty="0" err="1"/>
              <a:t>d’entrée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Architecture IRIT </a:t>
            </a:r>
            <a:r>
              <a:rPr lang="en-GB" dirty="0" err="1"/>
              <a:t>vue</a:t>
            </a:r>
            <a:r>
              <a:rPr lang="en-GB" dirty="0"/>
              <a:t> avec O. </a:t>
            </a:r>
            <a:r>
              <a:rPr lang="en-GB" dirty="0" err="1"/>
              <a:t>Donsez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CEBA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Architecture de </a:t>
            </a:r>
            <a:r>
              <a:rPr lang="en-GB" dirty="0" err="1"/>
              <a:t>collecte</a:t>
            </a:r>
            <a:r>
              <a:rPr lang="en-GB" dirty="0"/>
              <a:t> de la </a:t>
            </a:r>
            <a:r>
              <a:rPr lang="en-GB" dirty="0" err="1"/>
              <a:t>litterature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Architecture E-Connect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voir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Premier travail de conception et de </a:t>
            </a:r>
            <a:r>
              <a:rPr lang="en-GB" dirty="0" err="1"/>
              <a:t>développement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cours</a:t>
            </a:r>
            <a:r>
              <a:rPr lang="en-GB" dirty="0"/>
              <a:t> sur cloud OpenStack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l’UCA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41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D301D-BA0C-2C40-967E-F0EF1AB3C51D}" type="datetime3">
              <a:rPr lang="fr-FR" smtClean="0"/>
              <a:t>11.12.22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 smtClean="0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Etat des reflexions : flux de </a:t>
            </a:r>
            <a:r>
              <a:rPr lang="en-GB" dirty="0" err="1"/>
              <a:t>données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Première analyse sur les variables </a:t>
            </a:r>
            <a:r>
              <a:rPr lang="en-GB" dirty="0" err="1"/>
              <a:t>envisagées</a:t>
            </a:r>
            <a:r>
              <a:rPr lang="en-GB" dirty="0"/>
              <a:t> (</a:t>
            </a:r>
            <a:r>
              <a:rPr lang="en-GB" dirty="0" err="1"/>
              <a:t>liste</a:t>
            </a:r>
            <a:r>
              <a:rPr lang="en-GB" dirty="0"/>
              <a:t> </a:t>
            </a:r>
            <a:r>
              <a:rPr lang="en-GB" dirty="0" err="1"/>
              <a:t>connue</a:t>
            </a:r>
            <a:r>
              <a:rPr lang="en-GB" dirty="0"/>
              <a:t>)</a:t>
            </a:r>
          </a:p>
          <a:p>
            <a:r>
              <a:rPr lang="en-GB" dirty="0" err="1"/>
              <a:t>Questionnement</a:t>
            </a:r>
            <a:r>
              <a:rPr lang="en-GB" dirty="0"/>
              <a:t> sur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existence dans les </a:t>
            </a:r>
            <a:r>
              <a:rPr lang="en-GB" dirty="0" err="1"/>
              <a:t>données</a:t>
            </a:r>
            <a:r>
              <a:rPr lang="en-GB" dirty="0"/>
              <a:t> brutes :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déterminer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faisable</a:t>
            </a:r>
            <a:r>
              <a:rPr lang="en-GB" dirty="0"/>
              <a:t> / </a:t>
            </a:r>
            <a:r>
              <a:rPr lang="en-GB" dirty="0" err="1"/>
              <a:t>énergie</a:t>
            </a:r>
            <a:r>
              <a:rPr lang="en-GB" dirty="0"/>
              <a:t> / </a:t>
            </a:r>
            <a:r>
              <a:rPr lang="en-GB" dirty="0" err="1"/>
              <a:t>transmission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existence de </a:t>
            </a:r>
            <a:r>
              <a:rPr lang="en-GB" dirty="0" err="1"/>
              <a:t>référentiels</a:t>
            </a:r>
            <a:r>
              <a:rPr lang="en-GB" dirty="0"/>
              <a:t> les </a:t>
            </a:r>
            <a:r>
              <a:rPr lang="en-GB" dirty="0" err="1"/>
              <a:t>utilisant</a:t>
            </a:r>
            <a:r>
              <a:rPr lang="en-GB" dirty="0"/>
              <a:t> :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déterminer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traiter</a:t>
            </a:r>
            <a:r>
              <a:rPr lang="en-GB" dirty="0"/>
              <a:t> </a:t>
            </a:r>
            <a:r>
              <a:rPr lang="en-GB" dirty="0" err="1"/>
              <a:t>comme</a:t>
            </a:r>
            <a:r>
              <a:rPr lang="en-GB" dirty="0"/>
              <a:t> des </a:t>
            </a:r>
            <a:r>
              <a:rPr lang="en-GB" dirty="0" err="1"/>
              <a:t>métadonnées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comme</a:t>
            </a:r>
            <a:r>
              <a:rPr lang="en-GB" dirty="0"/>
              <a:t> variables d’un </a:t>
            </a:r>
            <a:r>
              <a:rPr lang="en-GB" dirty="0" err="1"/>
              <a:t>dictionnaire</a:t>
            </a:r>
            <a:endParaRPr lang="en-GB" dirty="0"/>
          </a:p>
          <a:p>
            <a:r>
              <a:rPr lang="en-GB" dirty="0"/>
              <a:t>Première analyse sur la nature du flux (lien fort avec </a:t>
            </a:r>
            <a:r>
              <a:rPr lang="en-GB" dirty="0" err="1"/>
              <a:t>l’architecture</a:t>
            </a:r>
            <a:r>
              <a:rPr lang="en-GB" dirty="0"/>
              <a:t> vs </a:t>
            </a:r>
            <a:r>
              <a:rPr lang="en-GB" dirty="0" err="1"/>
              <a:t>volumétrie</a:t>
            </a:r>
            <a:r>
              <a:rPr lang="en-GB" dirty="0"/>
              <a:t>)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données</a:t>
            </a:r>
            <a:r>
              <a:rPr lang="en-GB" dirty="0"/>
              <a:t> brutes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données</a:t>
            </a:r>
            <a:r>
              <a:rPr lang="en-GB" dirty="0"/>
              <a:t> </a:t>
            </a:r>
            <a:r>
              <a:rPr lang="en-GB" dirty="0" err="1"/>
              <a:t>extrapolées</a:t>
            </a:r>
            <a:r>
              <a:rPr lang="en-GB" dirty="0"/>
              <a:t> (sur le terrain) : 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données</a:t>
            </a:r>
            <a:r>
              <a:rPr lang="en-GB" dirty="0"/>
              <a:t> </a:t>
            </a:r>
            <a:r>
              <a:rPr lang="en-GB" dirty="0" err="1"/>
              <a:t>agrégées</a:t>
            </a:r>
            <a:r>
              <a:rPr lang="en-GB" dirty="0"/>
              <a:t> (sur un </a:t>
            </a:r>
            <a:r>
              <a:rPr lang="en-GB" dirty="0" err="1"/>
              <a:t>intervalle</a:t>
            </a:r>
            <a:r>
              <a:rPr lang="en-GB" dirty="0"/>
              <a:t> de temps)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événements</a:t>
            </a:r>
            <a:r>
              <a:rPr lang="en-GB" dirty="0"/>
              <a:t> (detection)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57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D301D-BA0C-2C40-967E-F0EF1AB3C51D}" type="datetime3">
              <a:rPr lang="fr-FR" smtClean="0"/>
              <a:t>11.12.22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 smtClean="0"/>
              <a:t>4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Etat des reflexions </a:t>
            </a:r>
            <a:r>
              <a:rPr lang="en-GB" dirty="0" err="1"/>
              <a:t>générales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err="1"/>
              <a:t>Problèmatique</a:t>
            </a:r>
            <a:r>
              <a:rPr lang="en-GB" dirty="0"/>
              <a:t> de </a:t>
            </a:r>
            <a:r>
              <a:rPr lang="en-GB" dirty="0" err="1"/>
              <a:t>l’ajout</a:t>
            </a:r>
            <a:r>
              <a:rPr lang="en-GB" dirty="0"/>
              <a:t> des flux </a:t>
            </a:r>
            <a:r>
              <a:rPr lang="en-GB" dirty="0" err="1"/>
              <a:t>générés</a:t>
            </a:r>
            <a:r>
              <a:rPr lang="en-GB" dirty="0"/>
              <a:t> </a:t>
            </a:r>
            <a:r>
              <a:rPr lang="en-GB" dirty="0" err="1"/>
              <a:t>suivant</a:t>
            </a:r>
            <a:r>
              <a:rPr lang="en-GB" dirty="0"/>
              <a:t> les infrastructures </a:t>
            </a:r>
            <a:r>
              <a:rPr lang="en-GB" dirty="0" err="1"/>
              <a:t>cibles</a:t>
            </a:r>
            <a:r>
              <a:rPr lang="en-GB" dirty="0"/>
              <a:t>.</a:t>
            </a:r>
          </a:p>
          <a:p>
            <a:r>
              <a:rPr lang="en-GB" dirty="0"/>
              <a:t>Question </a:t>
            </a:r>
            <a:r>
              <a:rPr lang="en-GB" dirty="0" err="1"/>
              <a:t>identifiée</a:t>
            </a:r>
            <a:r>
              <a:rPr lang="en-GB" dirty="0"/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remontée</a:t>
            </a:r>
            <a:r>
              <a:rPr lang="en-GB" dirty="0"/>
              <a:t>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des </a:t>
            </a:r>
            <a:r>
              <a:rPr lang="en-GB" dirty="0" err="1"/>
              <a:t>données</a:t>
            </a:r>
            <a:r>
              <a:rPr lang="en-GB" dirty="0"/>
              <a:t> 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des </a:t>
            </a:r>
            <a:r>
              <a:rPr lang="en-GB" dirty="0" err="1"/>
              <a:t>metadonnées</a:t>
            </a:r>
            <a:r>
              <a:rPr lang="en-GB" dirty="0"/>
              <a:t> 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des deux  : </a:t>
            </a:r>
            <a:r>
              <a:rPr lang="en-GB" dirty="0" err="1"/>
              <a:t>matrice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réaliser</a:t>
            </a:r>
            <a:r>
              <a:rPr lang="en-GB" dirty="0"/>
              <a:t> par use case par infrastructure.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production des </a:t>
            </a:r>
            <a:r>
              <a:rPr lang="en-GB" dirty="0" err="1"/>
              <a:t>metadonnées: à</a:t>
            </a:r>
            <a:r>
              <a:rPr lang="en-GB" dirty="0"/>
              <a:t> la source ? </a:t>
            </a:r>
            <a:r>
              <a:rPr lang="en-GB" dirty="0" err="1"/>
              <a:t>en</a:t>
            </a:r>
            <a:r>
              <a:rPr lang="en-GB" dirty="0"/>
              <a:t> post </a:t>
            </a:r>
            <a:r>
              <a:rPr lang="en-GB" dirty="0" err="1"/>
              <a:t>traitement 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qualité</a:t>
            </a:r>
            <a:r>
              <a:rPr lang="en-GB" dirty="0"/>
              <a:t> des </a:t>
            </a:r>
            <a:r>
              <a:rPr lang="en-GB" dirty="0" err="1"/>
              <a:t>données</a:t>
            </a:r>
            <a:r>
              <a:rPr lang="en-GB" dirty="0"/>
              <a:t> : </a:t>
            </a:r>
            <a:r>
              <a:rPr lang="en-GB" dirty="0" err="1"/>
              <a:t>données</a:t>
            </a:r>
            <a:r>
              <a:rPr lang="en-GB" dirty="0"/>
              <a:t> brutes non-structures non </a:t>
            </a:r>
            <a:r>
              <a:rPr lang="en-GB" dirty="0" err="1"/>
              <a:t>qualifiées</a:t>
            </a:r>
            <a:r>
              <a:rPr lang="en-GB" dirty="0"/>
              <a:t> / infrastructures </a:t>
            </a:r>
            <a:r>
              <a:rPr lang="en-GB" dirty="0" err="1"/>
              <a:t>nationales</a:t>
            </a:r>
            <a:r>
              <a:rPr lang="en-GB" dirty="0"/>
              <a:t> </a:t>
            </a:r>
            <a:r>
              <a:rPr lang="en-GB" dirty="0" err="1"/>
              <a:t>structurées</a:t>
            </a:r>
            <a:r>
              <a:rPr lang="en-GB" dirty="0"/>
              <a:t> </a:t>
            </a:r>
            <a:r>
              <a:rPr lang="en-GB" dirty="0" err="1"/>
              <a:t>qualifiées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90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D301D-BA0C-2C40-967E-F0EF1AB3C51D}" type="datetime3">
              <a:rPr lang="fr-FR" smtClean="0"/>
              <a:t>11.12.22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 smtClean="0"/>
              <a:t>5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Etat des reflexions </a:t>
            </a:r>
            <a:r>
              <a:rPr lang="en-GB" dirty="0" err="1"/>
              <a:t>générales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err="1"/>
              <a:t>Changement</a:t>
            </a:r>
            <a:r>
              <a:rPr lang="en-GB" dirty="0"/>
              <a:t> de </a:t>
            </a:r>
            <a:r>
              <a:rPr lang="en-GB" dirty="0" err="1"/>
              <a:t>paradigme</a:t>
            </a:r>
            <a:r>
              <a:rPr lang="en-GB" dirty="0"/>
              <a:t>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Données</a:t>
            </a:r>
            <a:r>
              <a:rPr lang="en-GB" dirty="0"/>
              <a:t> </a:t>
            </a:r>
            <a:r>
              <a:rPr lang="en-GB" dirty="0" err="1"/>
              <a:t>structurées</a:t>
            </a:r>
            <a:r>
              <a:rPr lang="en-GB" dirty="0"/>
              <a:t> VS </a:t>
            </a:r>
            <a:r>
              <a:rPr lang="en-GB" dirty="0" err="1"/>
              <a:t>données</a:t>
            </a:r>
            <a:r>
              <a:rPr lang="en-GB" dirty="0"/>
              <a:t> non </a:t>
            </a:r>
            <a:r>
              <a:rPr lang="en-GB" dirty="0" err="1"/>
              <a:t>structurées</a:t>
            </a:r>
            <a:r>
              <a:rPr lang="en-GB" dirty="0"/>
              <a:t> (</a:t>
            </a:r>
            <a:r>
              <a:rPr lang="en-GB" dirty="0" err="1"/>
              <a:t>ou</a:t>
            </a:r>
            <a:r>
              <a:rPr lang="en-GB" dirty="0"/>
              <a:t> semi-</a:t>
            </a:r>
            <a:r>
              <a:rPr lang="en-GB" dirty="0" err="1"/>
              <a:t>structurées</a:t>
            </a:r>
            <a:r>
              <a:rPr lang="en-GB" dirty="0"/>
              <a:t>) avec </a:t>
            </a:r>
            <a:r>
              <a:rPr lang="en-GB" dirty="0" err="1"/>
              <a:t>acteurs</a:t>
            </a:r>
            <a:r>
              <a:rPr lang="en-GB" dirty="0"/>
              <a:t> multiples de </a:t>
            </a:r>
            <a:r>
              <a:rPr lang="en-GB" dirty="0" err="1"/>
              <a:t>déploiement</a:t>
            </a:r>
            <a:r>
              <a:rPr lang="en-GB" dirty="0"/>
              <a:t> de test (fichiers de configuration)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Données</a:t>
            </a:r>
            <a:r>
              <a:rPr lang="en-GB" dirty="0"/>
              <a:t> de </a:t>
            </a:r>
            <a:r>
              <a:rPr lang="en-GB" dirty="0" err="1"/>
              <a:t>qualité</a:t>
            </a:r>
            <a:r>
              <a:rPr lang="en-GB" dirty="0"/>
              <a:t> VS </a:t>
            </a:r>
            <a:r>
              <a:rPr lang="en-GB" dirty="0" err="1"/>
              <a:t>données</a:t>
            </a:r>
            <a:r>
              <a:rPr lang="en-GB" dirty="0"/>
              <a:t> très brutes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Standards VS sans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Capteurs</a:t>
            </a:r>
            <a:r>
              <a:rPr lang="en-GB" dirty="0"/>
              <a:t> et pratiques </a:t>
            </a:r>
            <a:r>
              <a:rPr lang="en-GB" dirty="0" err="1"/>
              <a:t>harmonisées</a:t>
            </a:r>
            <a:r>
              <a:rPr lang="en-GB" dirty="0"/>
              <a:t> VS </a:t>
            </a:r>
            <a:r>
              <a:rPr lang="en-GB" dirty="0" err="1"/>
              <a:t>capteurs</a:t>
            </a:r>
            <a:r>
              <a:rPr lang="en-GB" dirty="0"/>
              <a:t> de </a:t>
            </a:r>
            <a:r>
              <a:rPr lang="en-GB" dirty="0" err="1"/>
              <a:t>développement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 </a:t>
            </a:r>
            <a:r>
              <a:rPr lang="en-GB" dirty="0" err="1"/>
              <a:t>changement</a:t>
            </a:r>
            <a:r>
              <a:rPr lang="en-GB" dirty="0"/>
              <a:t> de </a:t>
            </a:r>
            <a:r>
              <a:rPr lang="en-GB" dirty="0" err="1"/>
              <a:t>paradigme</a:t>
            </a:r>
            <a:r>
              <a:rPr lang="en-GB" dirty="0"/>
              <a:t> impose </a:t>
            </a:r>
            <a:r>
              <a:rPr lang="en-GB" dirty="0" err="1"/>
              <a:t>peut</a:t>
            </a:r>
            <a:r>
              <a:rPr lang="en-GB" dirty="0"/>
              <a:t> </a:t>
            </a:r>
            <a:r>
              <a:rPr lang="en-GB" dirty="0" err="1"/>
              <a:t>être</a:t>
            </a:r>
            <a:r>
              <a:rPr lang="en-GB" dirty="0"/>
              <a:t> de </a:t>
            </a:r>
            <a:r>
              <a:rPr lang="en-GB" dirty="0" err="1"/>
              <a:t>travailler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deux segments :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Du </a:t>
            </a:r>
            <a:r>
              <a:rPr lang="en-GB" dirty="0" err="1"/>
              <a:t>capteur</a:t>
            </a:r>
            <a:r>
              <a:rPr lang="en-GB" dirty="0"/>
              <a:t> au stockage “</a:t>
            </a:r>
            <a:r>
              <a:rPr lang="en-GB" dirty="0" err="1"/>
              <a:t>proche</a:t>
            </a:r>
            <a:r>
              <a:rPr lang="en-GB" dirty="0"/>
              <a:t>” (pc terrain, </a:t>
            </a:r>
            <a:r>
              <a:rPr lang="en-GB" dirty="0" err="1"/>
              <a:t>laboratoire</a:t>
            </a:r>
            <a:r>
              <a:rPr lang="en-GB" dirty="0"/>
              <a:t>, </a:t>
            </a:r>
            <a:r>
              <a:rPr lang="en-GB" dirty="0" err="1"/>
              <a:t>mesocentre</a:t>
            </a:r>
            <a:r>
              <a:rPr lang="en-GB"/>
              <a:t> regional…)</a:t>
            </a:r>
            <a:endParaRPr lang="en-GB" dirty="0"/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dirty="0"/>
              <a:t>Du stockage “</a:t>
            </a:r>
            <a:r>
              <a:rPr lang="en-GB" dirty="0" err="1"/>
              <a:t>proche</a:t>
            </a:r>
            <a:r>
              <a:rPr lang="en-GB" dirty="0"/>
              <a:t>”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l’infrastructure</a:t>
            </a:r>
            <a:r>
              <a:rPr lang="en-GB" dirty="0"/>
              <a:t> (Data Terra, PNDB…)</a:t>
            </a:r>
          </a:p>
        </p:txBody>
      </p:sp>
    </p:spTree>
    <p:extLst>
      <p:ext uri="{BB962C8B-B14F-4D97-AF65-F5344CB8AC3E}">
        <p14:creationId xmlns:p14="http://schemas.microsoft.com/office/powerpoint/2010/main" val="19081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11.12.22</a:t>
            </a:fld>
            <a:endParaRPr lang="fr-FR"/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6</a:t>
            </a:fld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 algn="just">
              <a:defRPr/>
            </a:pP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Laboratoires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impliqués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CARRTEL, CEBC, CEFE, Centre de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Géosciences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CERFE, CESBIO, Chrono-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environnement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CRAL,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CReSTIC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DT-INSU,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Dynafor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ECOBIO, ECOLAB, EVS, GET, GR, GSMA, HABITER UR, IGE, IM2NP, IPAG, IPGP, IRISA, IRIT, ISM, ISTO, LAAS, LECA, LEMAR, LHYGES, LIG, LIRMM, LMGE, LPC, LR</a:t>
            </a:r>
            <a:r>
              <a:rPr lang="fr-FR"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GP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LIS,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RiverLy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SAS,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Subatech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.</a:t>
            </a:r>
          </a:p>
          <a:p>
            <a:pPr algn="just">
              <a:defRPr/>
            </a:pP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Tutelles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et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partenaires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non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académiques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: CNRS :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INSU, INEE, INSIS, IN2P3, INP, INS2I, INSHS,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INSB.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Autres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organismes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de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recherche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: IRD, INRAE, IPGP.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Ecole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d’ingénieur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: Mines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ParisTech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. 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Universités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: Grenoble,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Savoie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-Mont-Blanc, Toulouse, Rennes, Clermont-Auvergne, Montpellier, Reims, Toulon,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Franche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Comté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Orléans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Strasbourg, Aix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Marseille.</a:t>
            </a: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EPIC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: INERIS. </a:t>
            </a:r>
            <a:r>
              <a:rPr sz="1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PME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: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Extralab</a:t>
            </a:r>
            <a:endParaRPr sz="10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0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Soutiens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: CNES, OFB, BRGM,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Agence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de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l’eau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Loire Bretagne, Réseau RECOTOX,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l’observatoire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du sol vivant,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Institut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Carnot Eau</a:t>
            </a:r>
            <a:r>
              <a:rPr lang="fr-FR"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&amp;</a:t>
            </a:r>
            <a:r>
              <a:rPr lang="fr-FR"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Environnement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Groupes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Régionaux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des experts du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climat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Régions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Office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régionales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de la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biodiversité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Fondation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François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Sommer</a:t>
            </a:r>
            <a:endParaRPr sz="10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Remerciement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aux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autrices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du livre TERRA FORMA qui nous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ont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laissé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l’emprunt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de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leur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titre</a:t>
            </a: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.</a:t>
            </a:r>
          </a:p>
          <a:p>
            <a:pPr algn="just">
              <a:defRPr/>
            </a:pPr>
            <a:r>
              <a:rPr sz="10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Contact(s): </a:t>
            </a:r>
            <a:r>
              <a:rPr lang="fr-FR" sz="1000" b="0" i="0" u="sng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terra-forma@services.cnrs.fr</a:t>
            </a:r>
            <a:endParaRPr sz="10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78</TotalTime>
  <Words>717</Words>
  <Application>Microsoft Macintosh PowerPoint</Application>
  <DocSecurity>0</DocSecurity>
  <PresentationFormat>Affichage à l'écran (16:9)</PresentationFormat>
  <Paragraphs>70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Wingdings</vt:lpstr>
      <vt:lpstr>Arial</vt:lpstr>
      <vt:lpstr>Arial Black</vt:lpstr>
      <vt:lpstr>Masque titre du document</vt:lpstr>
      <vt:lpstr>Présentation PowerPoint</vt:lpstr>
      <vt:lpstr>Etat des reflexions : architecture à déployer</vt:lpstr>
      <vt:lpstr>Etat des reflexions : flux de données</vt:lpstr>
      <vt:lpstr>Etat des reflexions générales</vt:lpstr>
      <vt:lpstr>Etat des reflexions générales</vt:lpstr>
      <vt:lpstr>Présentation PowerPoint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david sarramia</cp:lastModifiedBy>
  <cp:revision>153</cp:revision>
  <dcterms:created xsi:type="dcterms:W3CDTF">2021-02-23T10:22:49Z</dcterms:created>
  <dcterms:modified xsi:type="dcterms:W3CDTF">2022-12-11T18:21:20Z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